
<file path=[Content_Types].xml><?xml version="1.0" encoding="utf-8"?>
<Types xmlns="http://schemas.openxmlformats.org/package/2006/content-types"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Default Extension="bin" ContentType="application/vnd.openxmlformats-officedocument.presentationml.printerSettings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26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slides/slide24.xml" ContentType="application/vnd.openxmlformats-officedocument.presentationml.slide+xml"/>
  <Override PartName="/ppt/slides/slide31.xml" ContentType="application/vnd.openxmlformats-officedocument.presentationml.slide+xml"/>
  <Override PartName="/ppt/slides/slide28.xml" ContentType="application/vnd.openxmlformats-officedocument.presentationml.slide+xml"/>
  <Override PartName="/ppt/presentation.xml" ContentType="application/vnd.openxmlformats-officedocument.presentationml.presentation.main+xml"/>
  <Default Extension="png" ContentType="image/png"/>
  <Override PartName="/ppt/notesMasters/notesMaster1.xml" ContentType="application/vnd.openxmlformats-officedocument.presentationml.notesMaster+xml"/>
  <Default Extension="gif" ContentType="image/gif"/>
  <Default Extension="pdf" ContentType="application/pdf"/>
  <Override PartName="/docProps/core.xml" ContentType="application/vnd.openxmlformats-package.core-properties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theme/theme1.xml" ContentType="application/vnd.openxmlformats-officedocument.them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30.xml" ContentType="application/vnd.openxmlformats-officedocument.presentationml.slide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slides/slide27.xml" ContentType="application/vnd.openxmlformats-officedocument.presentationml.slide+xml"/>
  <Override PartName="/ppt/slides/slide3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Default Extension="xml" ContentType="application/xml"/>
  <Override PartName="/ppt/handoutMasters/handoutMaster1.xml" ContentType="application/vnd.openxmlformats-officedocument.presentationml.handoutMaster+xml"/>
  <Default Extension="jpeg" ContentType="image/jpeg"/>
  <Default Extension="rels" ContentType="application/vnd.openxmlformats-package.relationshi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slides/slide5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37"/>
  </p:notesMasterIdLst>
  <p:handoutMasterIdLst>
    <p:handoutMasterId r:id="rId38"/>
  </p:handoutMasterIdLst>
  <p:sldIdLst>
    <p:sldId id="256" r:id="rId2"/>
    <p:sldId id="259" r:id="rId3"/>
    <p:sldId id="292" r:id="rId4"/>
    <p:sldId id="288" r:id="rId5"/>
    <p:sldId id="289" r:id="rId6"/>
    <p:sldId id="290" r:id="rId7"/>
    <p:sldId id="291" r:id="rId8"/>
    <p:sldId id="279" r:id="rId9"/>
    <p:sldId id="294" r:id="rId10"/>
    <p:sldId id="295" r:id="rId11"/>
    <p:sldId id="296" r:id="rId12"/>
    <p:sldId id="269" r:id="rId13"/>
    <p:sldId id="280" r:id="rId14"/>
    <p:sldId id="260" r:id="rId15"/>
    <p:sldId id="262" r:id="rId16"/>
    <p:sldId id="263" r:id="rId17"/>
    <p:sldId id="298" r:id="rId18"/>
    <p:sldId id="266" r:id="rId19"/>
    <p:sldId id="270" r:id="rId20"/>
    <p:sldId id="272" r:id="rId21"/>
    <p:sldId id="273" r:id="rId22"/>
    <p:sldId id="274" r:id="rId23"/>
    <p:sldId id="271" r:id="rId24"/>
    <p:sldId id="275" r:id="rId25"/>
    <p:sldId id="276" r:id="rId26"/>
    <p:sldId id="277" r:id="rId27"/>
    <p:sldId id="297" r:id="rId28"/>
    <p:sldId id="261" r:id="rId29"/>
    <p:sldId id="264" r:id="rId30"/>
    <p:sldId id="281" r:id="rId31"/>
    <p:sldId id="282" r:id="rId32"/>
    <p:sldId id="283" r:id="rId33"/>
    <p:sldId id="284" r:id="rId34"/>
    <p:sldId id="285" r:id="rId35"/>
    <p:sldId id="286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45" d="100"/>
          <a:sy n="145" d="100"/>
        </p:scale>
        <p:origin x="-4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19" Type="http://schemas.openxmlformats.org/officeDocument/2006/relationships/slide" Target="slides/slide18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halkboard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2BADF-D1F9-D74A-A62F-D68FBB5EBDC6}" type="datetimeFigureOut">
              <a:rPr lang="en-US" smtClean="0">
                <a:latin typeface="Chalkboard"/>
              </a:rPr>
              <a:pPr/>
              <a:t>9/18/08</a:t>
            </a:fld>
            <a:endParaRPr lang="en-US" dirty="0">
              <a:latin typeface="Chalkboard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halkboard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6C76C-8B81-F64C-8930-364442C37F45}" type="slidenum">
              <a:rPr lang="en-US" smtClean="0">
                <a:latin typeface="Chalkboard"/>
              </a:rPr>
              <a:pPr/>
              <a:t>‹#›</a:t>
            </a:fld>
            <a:endParaRPr lang="en-US" dirty="0">
              <a:latin typeface="Chalkboar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halkboard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halkboard"/>
              </a:defRPr>
            </a:lvl1pPr>
          </a:lstStyle>
          <a:p>
            <a:fld id="{E391F347-9256-B64D-95F1-8CE76D279A10}" type="datetimeFigureOut">
              <a:rPr lang="en-US" smtClean="0"/>
              <a:pPr/>
              <a:t>9/18/08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halkboard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halkboard"/>
              </a:defRPr>
            </a:lvl1pPr>
          </a:lstStyle>
          <a:p>
            <a:fld id="{89351A94-FBE1-AC47-A6B3-AFA3A78E44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Chalkboard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Chalkboard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Chalkboard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Chalkboard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Chalkboard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CDC Tracking MC Studies    --  D. Lawrence, JLab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halkboard"/>
              </a:defRPr>
            </a:lvl1pPr>
          </a:lstStyle>
          <a:p>
            <a:fld id="{547D5200-2E69-B642-9F57-7EC083DADA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CDC Tracking MC Studies    --  D. Lawrence, JLab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halkboard"/>
              </a:defRPr>
            </a:lvl1pPr>
          </a:lstStyle>
          <a:p>
            <a:fld id="{547D5200-2E69-B642-9F57-7EC083DADA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CDC Tracking MC Studies    --  D. Lawrence, JLab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halkboard"/>
              </a:defRPr>
            </a:lvl1pPr>
          </a:lstStyle>
          <a:p>
            <a:fld id="{547D5200-2E69-B642-9F57-7EC083DADA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CDC Tracking MC Studies    --  D. Lawrence, JLab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halkboard"/>
              </a:defRPr>
            </a:lvl1pPr>
          </a:lstStyle>
          <a:p>
            <a:fld id="{547D5200-2E69-B642-9F57-7EC083DADA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CDC Tracking MC Studies    --  D. Lawrence, JLab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halkboard"/>
              </a:defRPr>
            </a:lvl1pPr>
          </a:lstStyle>
          <a:p>
            <a:fld id="{547D5200-2E69-B642-9F57-7EC083DADA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CDC Tracking MC Studies    --  D. Lawrence, JLab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halkboard"/>
              </a:defRPr>
            </a:lvl1pPr>
          </a:lstStyle>
          <a:p>
            <a:fld id="{547D5200-2E69-B642-9F57-7EC083DADA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9/19/08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CDC Tracking MC Studies    --  D. Lawrence, JLab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halkboard"/>
              </a:defRPr>
            </a:lvl1pPr>
          </a:lstStyle>
          <a:p>
            <a:fld id="{547D5200-2E69-B642-9F57-7EC083DADA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CDC Tracking MC Studies    --  D. Lawrence, JLab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halkboard"/>
              </a:defRPr>
            </a:lvl1pPr>
          </a:lstStyle>
          <a:p>
            <a:fld id="{547D5200-2E69-B642-9F57-7EC083DADA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9/19/08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CDC Tracking MC Studies    --  D. Lawrence, JLab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halkboard"/>
              </a:defRPr>
            </a:lvl1pPr>
          </a:lstStyle>
          <a:p>
            <a:fld id="{547D5200-2E69-B642-9F57-7EC083DADA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CDC Tracking MC Studies    --  D. Lawrence, JLab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halkboard"/>
              </a:defRPr>
            </a:lvl1pPr>
          </a:lstStyle>
          <a:p>
            <a:fld id="{547D5200-2E69-B642-9F57-7EC083DADA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CDC Tracking MC Studies    --  D. Lawrence, JLab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halkboard"/>
              </a:defRPr>
            </a:lvl1pPr>
          </a:lstStyle>
          <a:p>
            <a:fld id="{547D5200-2E69-B642-9F57-7EC083DADA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halkboard"/>
              </a:defRPr>
            </a:lvl1pPr>
          </a:lstStyle>
          <a:p>
            <a:r>
              <a:rPr lang="en-US" dirty="0" smtClean="0"/>
              <a:t>9/19/08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9400" y="635635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halkboard"/>
              </a:defRPr>
            </a:lvl1pPr>
          </a:lstStyle>
          <a:p>
            <a:r>
              <a:rPr lang="en-US" dirty="0" smtClean="0"/>
              <a:t>CDC Tracking MC Studies    --  D. Lawrence, </a:t>
            </a:r>
            <a:r>
              <a:rPr lang="en-US" dirty="0" err="1" smtClean="0"/>
              <a:t>JLab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D5200-2E69-B642-9F57-7EC083DADABE}" type="slidenum">
              <a:rPr lang="en-US" smtClean="0">
                <a:latin typeface="Chalkboard"/>
              </a:rPr>
              <a:pPr/>
              <a:t>‹#›</a:t>
            </a:fld>
            <a:r>
              <a:rPr lang="en-US" dirty="0" smtClean="0">
                <a:latin typeface="Chalkboard"/>
              </a:rPr>
              <a:t>/17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halkboard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halkboard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halkboard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halkboard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halkboard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halkboard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Relationship Id="rId3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Relationship Id="rId3" Type="http://schemas.openxmlformats.org/officeDocument/2006/relationships/image" Target="../media/image18.gif"/><Relationship Id="rId4" Type="http://schemas.openxmlformats.org/officeDocument/2006/relationships/image" Target="../media/image19.gif"/><Relationship Id="rId5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gif"/><Relationship Id="rId3" Type="http://schemas.openxmlformats.org/officeDocument/2006/relationships/image" Target="../media/image24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gif"/><Relationship Id="rId3" Type="http://schemas.openxmlformats.org/officeDocument/2006/relationships/image" Target="../media/image26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gif"/><Relationship Id="rId3" Type="http://schemas.openxmlformats.org/officeDocument/2006/relationships/image" Target="../media/image29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gif"/><Relationship Id="rId3" Type="http://schemas.openxmlformats.org/officeDocument/2006/relationships/image" Target="../media/image31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gif"/><Relationship Id="rId3" Type="http://schemas.openxmlformats.org/officeDocument/2006/relationships/image" Target="../media/image33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df"/><Relationship Id="rId3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gif"/><Relationship Id="rId3" Type="http://schemas.openxmlformats.org/officeDocument/2006/relationships/image" Target="../media/image42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Relationship Id="rId3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M.C. Studies of CDC Axial/Stereo Layer Configuration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Lawrence, </a:t>
            </a:r>
            <a:r>
              <a:rPr lang="en-US" dirty="0" err="1" smtClean="0"/>
              <a:t>JLab</a:t>
            </a:r>
            <a:endParaRPr lang="en-US" dirty="0" smtClean="0"/>
          </a:p>
          <a:p>
            <a:r>
              <a:rPr lang="en-US" dirty="0" smtClean="0"/>
              <a:t>Sept. 19, 2008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5200-2E69-B642-9F57-7EC083DADAB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CDC Tracking MC Studies    --  D. Lawrence, JLab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274638"/>
            <a:ext cx="8762999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Alignment of CDC straws </a:t>
            </a:r>
            <a:r>
              <a:rPr lang="en-US" sz="3600" dirty="0" err="1" smtClean="0"/>
              <a:t>w</a:t>
            </a:r>
            <a:r>
              <a:rPr lang="en-US" sz="3600" dirty="0" smtClean="0"/>
              <a:t>/ phase shifts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172200" y="1524000"/>
            <a:ext cx="26670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latin typeface="Chalkboard"/>
              </a:rPr>
              <a:t> To disrupt the alignment of the wires, phase shifts in </a:t>
            </a:r>
            <a:r>
              <a:rPr lang="en-US" dirty="0" err="1" smtClean="0">
                <a:latin typeface="Symbol" charset="2"/>
                <a:cs typeface="Symbol" charset="2"/>
              </a:rPr>
              <a:t>f</a:t>
            </a:r>
            <a:r>
              <a:rPr lang="en-US" dirty="0" smtClean="0">
                <a:latin typeface="Chalkboard"/>
              </a:rPr>
              <a:t> were introduced for each layer.</a:t>
            </a:r>
          </a:p>
          <a:p>
            <a:pPr>
              <a:buFont typeface="Arial"/>
              <a:buChar char="•"/>
            </a:pPr>
            <a:endParaRPr lang="en-US" dirty="0" smtClean="0">
              <a:latin typeface="Chalkboard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>
                <a:latin typeface="Chalkboard"/>
                <a:cs typeface="Symbol" charset="2"/>
              </a:rPr>
              <a:t>Every 4</a:t>
            </a:r>
            <a:r>
              <a:rPr lang="en-US" baseline="30000" dirty="0" smtClean="0">
                <a:latin typeface="Chalkboard"/>
                <a:cs typeface="Symbol" charset="2"/>
              </a:rPr>
              <a:t>th</a:t>
            </a:r>
            <a:r>
              <a:rPr lang="en-US" dirty="0" smtClean="0">
                <a:latin typeface="Chalkboard"/>
                <a:cs typeface="Symbol" charset="2"/>
              </a:rPr>
              <a:t> layer was rotated by:</a:t>
            </a:r>
          </a:p>
          <a:p>
            <a:pPr lvl="1"/>
            <a:r>
              <a:rPr lang="en-US" dirty="0" smtClean="0">
                <a:latin typeface="Chalkboard"/>
                <a:cs typeface="Symbol" charset="2"/>
              </a:rPr>
              <a:t>0</a:t>
            </a:r>
          </a:p>
          <a:p>
            <a:pPr lvl="1"/>
            <a:r>
              <a:rPr lang="en-US" dirty="0" smtClean="0">
                <a:latin typeface="Chalkboard"/>
                <a:cs typeface="Symbol" charset="2"/>
              </a:rPr>
              <a:t>+</a:t>
            </a:r>
            <a:r>
              <a:rPr lang="en-US" dirty="0" smtClean="0">
                <a:latin typeface="Symbol" charset="2"/>
                <a:cs typeface="Symbol" charset="2"/>
              </a:rPr>
              <a:t>Df</a:t>
            </a:r>
            <a:r>
              <a:rPr lang="en-US" baseline="-25000" dirty="0" smtClean="0">
                <a:latin typeface="Chalkboard"/>
                <a:cs typeface="Symbol" charset="2"/>
              </a:rPr>
              <a:t>i</a:t>
            </a:r>
            <a:r>
              <a:rPr lang="en-US" dirty="0" smtClean="0">
                <a:latin typeface="Chalkboard"/>
                <a:cs typeface="Symbol" charset="2"/>
              </a:rPr>
              <a:t>/2</a:t>
            </a:r>
          </a:p>
          <a:p>
            <a:pPr lvl="1"/>
            <a:r>
              <a:rPr lang="en-US" dirty="0">
                <a:latin typeface="Symbol" charset="2"/>
                <a:cs typeface="Symbol" charset="2"/>
              </a:rPr>
              <a:t>-</a:t>
            </a:r>
            <a:r>
              <a:rPr lang="en-US" dirty="0" smtClean="0">
                <a:latin typeface="Symbol" charset="2"/>
                <a:cs typeface="Symbol" charset="2"/>
              </a:rPr>
              <a:t>Df</a:t>
            </a:r>
            <a:r>
              <a:rPr lang="en-US" baseline="-25000" dirty="0" smtClean="0">
                <a:latin typeface="Chalkboard"/>
                <a:cs typeface="Symbol" charset="2"/>
              </a:rPr>
              <a:t>i</a:t>
            </a:r>
            <a:r>
              <a:rPr lang="en-US" dirty="0" smtClean="0">
                <a:latin typeface="Chalkboard"/>
                <a:cs typeface="Symbol" charset="2"/>
              </a:rPr>
              <a:t>/3</a:t>
            </a:r>
          </a:p>
          <a:p>
            <a:pPr lvl="1"/>
            <a:r>
              <a:rPr lang="en-US" dirty="0" smtClean="0">
                <a:latin typeface="Chalkboard"/>
                <a:cs typeface="Symbol" charset="2"/>
              </a:rPr>
              <a:t>+</a:t>
            </a:r>
            <a:r>
              <a:rPr lang="en-US" dirty="0" smtClean="0">
                <a:latin typeface="Symbol" charset="2"/>
                <a:cs typeface="Symbol" charset="2"/>
              </a:rPr>
              <a:t>Df</a:t>
            </a:r>
            <a:r>
              <a:rPr lang="en-US" baseline="-25000" dirty="0" smtClean="0">
                <a:latin typeface="Chalkboard"/>
                <a:cs typeface="Symbol" charset="2"/>
              </a:rPr>
              <a:t>i</a:t>
            </a:r>
            <a:r>
              <a:rPr lang="en-US" dirty="0" smtClean="0">
                <a:latin typeface="Chalkboard"/>
                <a:cs typeface="Symbol" charset="2"/>
              </a:rPr>
              <a:t>/5</a:t>
            </a:r>
            <a:br>
              <a:rPr lang="en-US" dirty="0" smtClean="0">
                <a:latin typeface="Chalkboard"/>
                <a:cs typeface="Symbol" charset="2"/>
              </a:rPr>
            </a:br>
            <a:endParaRPr lang="en-US" dirty="0" smtClean="0">
              <a:latin typeface="Chalkboard"/>
              <a:cs typeface="Symbol" charset="2"/>
            </a:endParaRPr>
          </a:p>
          <a:p>
            <a:r>
              <a:rPr lang="en-US" dirty="0" smtClean="0">
                <a:latin typeface="Chalkboard"/>
                <a:cs typeface="Symbol" charset="2"/>
              </a:rPr>
              <a:t> where </a:t>
            </a:r>
            <a:r>
              <a:rPr lang="en-US" dirty="0" err="1" smtClean="0">
                <a:latin typeface="Symbol" charset="2"/>
                <a:cs typeface="Symbol" charset="2"/>
              </a:rPr>
              <a:t>Df</a:t>
            </a:r>
            <a:r>
              <a:rPr lang="en-US" baseline="-25000" dirty="0" err="1" smtClean="0">
                <a:latin typeface="Chalkboard"/>
                <a:cs typeface="Symbol" charset="2"/>
              </a:rPr>
              <a:t>i</a:t>
            </a:r>
            <a:r>
              <a:rPr lang="en-US" dirty="0" smtClean="0">
                <a:latin typeface="Chalkboard"/>
                <a:cs typeface="Symbol" charset="2"/>
              </a:rPr>
              <a:t> is the angle between adjacent wires in the layer</a:t>
            </a:r>
          </a:p>
          <a:p>
            <a:pPr lvl="1"/>
            <a:endParaRPr lang="en-US" dirty="0" smtClean="0">
              <a:latin typeface="Chalkboard"/>
              <a:cs typeface="Symbol" charset="2"/>
            </a:endParaRPr>
          </a:p>
        </p:txBody>
      </p:sp>
      <p:pic>
        <p:nvPicPr>
          <p:cNvPr id="8" name="Content Placeholder 7" descr="phases_stereo8_shift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219200"/>
            <a:ext cx="5735781" cy="2743200"/>
          </a:xfrm>
        </p:spPr>
      </p:pic>
      <p:pic>
        <p:nvPicPr>
          <p:cNvPr id="9" name="Picture 8" descr="phases_stereo9_shif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3962400"/>
            <a:ext cx="5735782" cy="27432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9/19/08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5200-2E69-B642-9F57-7EC083DADAB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CDC Tracking MC Studies    --  D. Lawrence, JLab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Reciprocal of phase difference density</a:t>
            </a:r>
            <a:endParaRPr lang="en-US" sz="3600" dirty="0"/>
          </a:p>
        </p:txBody>
      </p:sp>
      <p:pic>
        <p:nvPicPr>
          <p:cNvPr id="4" name="Content Placeholder 3" descr="reciprocal_errors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3048000"/>
            <a:ext cx="6691745" cy="3200400"/>
          </a:xfrm>
        </p:spPr>
      </p:pic>
      <p:sp>
        <p:nvSpPr>
          <p:cNvPr id="5" name="TextBox 4"/>
          <p:cNvSpPr txBox="1"/>
          <p:nvPr/>
        </p:nvSpPr>
        <p:spPr>
          <a:xfrm>
            <a:off x="979768" y="1293673"/>
            <a:ext cx="700737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halkboard"/>
              </a:rPr>
              <a:t>In this plot, larger values indicate greater alignment of the straws in the outer layers (15-25).</a:t>
            </a:r>
          </a:p>
          <a:p>
            <a:endParaRPr lang="en-US" dirty="0" smtClean="0">
              <a:latin typeface="Chalkboard"/>
            </a:endParaRPr>
          </a:p>
          <a:p>
            <a:r>
              <a:rPr lang="en-US" dirty="0" smtClean="0">
                <a:latin typeface="Chalkboard"/>
              </a:rPr>
              <a:t>The stereo9 configuration is slightly better than stereo8, but both are improved significantly by adding relative phase shifts between layers.</a:t>
            </a:r>
            <a:endParaRPr lang="en-US" dirty="0">
              <a:latin typeface="Chalkboard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5200-2E69-B642-9F57-7EC083DADAB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CDC Tracking MC Studies    --  D. Lawrence, JLab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 CDC configurations studied</a:t>
            </a:r>
            <a:br>
              <a:rPr lang="en-US" dirty="0" smtClean="0"/>
            </a:br>
            <a:r>
              <a:rPr lang="en-US" sz="2222" dirty="0" smtClean="0"/>
              <a:t>(yes, only 4 are shown) </a:t>
            </a:r>
            <a:endParaRPr lang="en-US" dirty="0"/>
          </a:p>
        </p:txBody>
      </p:sp>
      <p:pic>
        <p:nvPicPr>
          <p:cNvPr id="4" name="Content Placeholder 3" descr="midplane_close_packed_less_stereo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8304" y="3962400"/>
            <a:ext cx="2829374" cy="2743200"/>
          </a:xfrm>
        </p:spPr>
      </p:pic>
      <p:pic>
        <p:nvPicPr>
          <p:cNvPr id="5" name="Picture 4" descr="midplane_close_pack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962400"/>
            <a:ext cx="2829374" cy="2743200"/>
          </a:xfrm>
          <a:prstGeom prst="rect">
            <a:avLst/>
          </a:prstGeom>
        </p:spPr>
      </p:pic>
      <p:pic>
        <p:nvPicPr>
          <p:cNvPr id="6" name="Picture 5" descr="midplane_option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8304" y="1219200"/>
            <a:ext cx="2829374" cy="2743200"/>
          </a:xfrm>
          <a:prstGeom prst="rect">
            <a:avLst/>
          </a:prstGeom>
        </p:spPr>
      </p:pic>
      <p:pic>
        <p:nvPicPr>
          <p:cNvPr id="7" name="Picture 6" descr="midplane_phase_shifte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1219200"/>
            <a:ext cx="2829374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8678" y="2410383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halkboard"/>
              </a:rPr>
              <a:t>24 layers</a:t>
            </a:r>
            <a:endParaRPr lang="en-US" dirty="0">
              <a:latin typeface="Chalkboar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165" y="5145084"/>
            <a:ext cx="1161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halkboard"/>
              </a:rPr>
              <a:t>27 layers</a:t>
            </a:r>
            <a:endParaRPr lang="en-US" dirty="0">
              <a:latin typeface="Chalkboard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250351" y="2479876"/>
            <a:ext cx="978408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231392" y="5218116"/>
            <a:ext cx="978408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9/19/08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3BBC8-E4C0-7344-B91D-3085D91D1F5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CDC Tracking MC Studies    --  D. Lawrence, JLab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simulated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 million single </a:t>
            </a:r>
            <a:r>
              <a:rPr lang="en-US" dirty="0" err="1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/>
              <a:t>+</a:t>
            </a:r>
            <a:r>
              <a:rPr lang="en-US" dirty="0" smtClean="0"/>
              <a:t> events for each configuration. MS, </a:t>
            </a:r>
            <a:r>
              <a:rPr lang="en-US" dirty="0"/>
              <a:t>E</a:t>
            </a:r>
            <a:r>
              <a:rPr lang="en-US" dirty="0" smtClean="0"/>
              <a:t>-loss on, but </a:t>
            </a:r>
            <a:r>
              <a:rPr lang="en-US" b="1" i="1" dirty="0" smtClean="0"/>
              <a:t>no</a:t>
            </a:r>
            <a:r>
              <a:rPr lang="en-US" dirty="0" smtClean="0"/>
              <a:t> position smearing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Finder and fitter used in conjunction (</a:t>
            </a:r>
            <a:r>
              <a:rPr lang="en-US" sz="2800" i="1" dirty="0" smtClean="0"/>
              <a:t>previously, all fit results came from using the thrown values for the candidates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Efficiency determined by cut on </a:t>
            </a:r>
            <a:r>
              <a:rPr lang="en-US" dirty="0" smtClean="0">
                <a:latin typeface="Symbol" charset="2"/>
                <a:cs typeface="Symbol" charset="2"/>
              </a:rPr>
              <a:t>c</a:t>
            </a:r>
            <a:r>
              <a:rPr lang="en-US" baseline="30000" dirty="0" smtClean="0"/>
              <a:t>2</a:t>
            </a:r>
            <a:r>
              <a:rPr lang="en-US" sz="3027" i="1" dirty="0" smtClean="0">
                <a:latin typeface="Arial Narrow"/>
                <a:cs typeface="Arial Narrow"/>
              </a:rPr>
              <a:t>/dof </a:t>
            </a:r>
            <a:r>
              <a:rPr lang="en-US" dirty="0" smtClean="0"/>
              <a:t>derived from parameters (</a:t>
            </a:r>
            <a:r>
              <a:rPr lang="en-US" i="1" dirty="0" smtClean="0"/>
              <a:t>not </a:t>
            </a:r>
            <a:r>
              <a:rPr lang="en-US" dirty="0" smtClean="0"/>
              <a:t>hit residuals)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5200-2E69-B642-9F57-7EC083DADAB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CDC Tracking MC Studies    --  D. Lawrence, JLab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“Tracking Efficiency” compared to </a:t>
            </a:r>
            <a:r>
              <a:rPr lang="en-US" dirty="0" smtClean="0">
                <a:latin typeface="Symbol" charset="2"/>
                <a:cs typeface="Symbol" charset="2"/>
              </a:rPr>
              <a:t>c</a:t>
            </a:r>
            <a:r>
              <a:rPr lang="en-US" baseline="30000" dirty="0" smtClean="0"/>
              <a:t>2</a:t>
            </a:r>
            <a:r>
              <a:rPr lang="en-US" dirty="0" smtClean="0"/>
              <a:t> cumulative distribution function</a:t>
            </a:r>
            <a:endParaRPr lang="en-US" dirty="0"/>
          </a:p>
        </p:txBody>
      </p:sp>
      <p:pic>
        <p:nvPicPr>
          <p:cNvPr id="6" name="Content Placeholder 5" descr="chisq_integral_prob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5061" y="1600200"/>
            <a:ext cx="6673878" cy="4525963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B730-7F0A-1E40-89B7-7E1546B56F0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CDC Tracking MC Studies    --  D. Lawrence, JLab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Pulls with double Gaussian fits</a:t>
            </a:r>
            <a:endParaRPr lang="en-US" dirty="0"/>
          </a:p>
        </p:txBody>
      </p:sp>
      <p:pic>
        <p:nvPicPr>
          <p:cNvPr id="4" name="Content Placeholder 3" descr="chisq_pulls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4050" y="1600201"/>
            <a:ext cx="6179949" cy="4191000"/>
          </a:xfrm>
        </p:spPr>
      </p:pic>
      <p:sp>
        <p:nvSpPr>
          <p:cNvPr id="5" name="TextBox 4"/>
          <p:cNvSpPr txBox="1"/>
          <p:nvPr/>
        </p:nvSpPr>
        <p:spPr>
          <a:xfrm>
            <a:off x="0" y="1752600"/>
            <a:ext cx="30864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halkboard"/>
              </a:rPr>
              <a:t>Red = Tracking Results</a:t>
            </a:r>
          </a:p>
          <a:p>
            <a:r>
              <a:rPr lang="en-US" sz="1600" dirty="0" smtClean="0">
                <a:latin typeface="Chalkboard"/>
              </a:rPr>
              <a:t>Thick black = double </a:t>
            </a:r>
            <a:r>
              <a:rPr lang="en-US" sz="1600" dirty="0" err="1" smtClean="0">
                <a:latin typeface="Chalkboard"/>
              </a:rPr>
              <a:t>gaussian</a:t>
            </a:r>
            <a:endParaRPr lang="en-US" sz="1600" dirty="0" smtClean="0">
              <a:latin typeface="Chalkboard"/>
            </a:endParaRPr>
          </a:p>
          <a:p>
            <a:r>
              <a:rPr lang="en-US" sz="1600" dirty="0" smtClean="0">
                <a:latin typeface="Chalkboard"/>
              </a:rPr>
              <a:t>Thin black = </a:t>
            </a:r>
            <a:r>
              <a:rPr lang="en-US" sz="1600" dirty="0" err="1" smtClean="0">
                <a:latin typeface="Chalkboard"/>
              </a:rPr>
              <a:t>gaussian</a:t>
            </a:r>
            <a:r>
              <a:rPr lang="en-US" sz="1600" dirty="0" smtClean="0">
                <a:latin typeface="Chalkboard"/>
              </a:rPr>
              <a:t> (sampled)</a:t>
            </a:r>
            <a:endParaRPr lang="en-US" sz="1600" dirty="0">
              <a:latin typeface="Chalkboar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B730-7F0A-1E40-89B7-7E1546B56F0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CDC Tracking MC Studies    --  D. Lawrence, JLab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9/19/08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29000" y="3994666"/>
            <a:ext cx="418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ymbol" charset="2"/>
                <a:cs typeface="Symbol" charset="2"/>
              </a:rPr>
              <a:t>df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29000" y="190500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pt</a:t>
            </a:r>
            <a:r>
              <a:rPr lang="en-US" dirty="0" smtClean="0"/>
              <a:t>/pt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53200" y="1905000"/>
            <a:ext cx="418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ymbol" charset="2"/>
                <a:cs typeface="Symbol" charset="2"/>
              </a:rPr>
              <a:t>dq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96200" y="399466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c</a:t>
            </a:r>
            <a:r>
              <a:rPr lang="en-US" baseline="30000" dirty="0" smtClean="0">
                <a:latin typeface="Symbol" charset="2"/>
                <a:cs typeface="Symbol" charset="2"/>
              </a:rPr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Efficiency as a function of phase space</a:t>
            </a:r>
            <a:endParaRPr lang="en-US" sz="3200" dirty="0"/>
          </a:p>
        </p:txBody>
      </p:sp>
      <p:pic>
        <p:nvPicPr>
          <p:cNvPr id="4" name="Content Placeholder 3" descr="efficiency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828800"/>
            <a:ext cx="6673878" cy="4525963"/>
          </a:xfrm>
        </p:spPr>
      </p:pic>
      <p:sp>
        <p:nvSpPr>
          <p:cNvPr id="5" name="TextBox 4"/>
          <p:cNvSpPr txBox="1"/>
          <p:nvPr/>
        </p:nvSpPr>
        <p:spPr>
          <a:xfrm>
            <a:off x="1143000" y="1367135"/>
            <a:ext cx="3786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board"/>
              </a:rPr>
              <a:t>0.2 </a:t>
            </a:r>
            <a:r>
              <a:rPr lang="en-US" sz="2400" dirty="0" err="1" smtClean="0">
                <a:latin typeface="Chalkboard"/>
              </a:rPr>
              <a:t>GeV/c</a:t>
            </a:r>
            <a:r>
              <a:rPr lang="en-US" sz="2400" dirty="0" smtClean="0">
                <a:latin typeface="Chalkboard"/>
              </a:rPr>
              <a:t> ≤ </a:t>
            </a:r>
            <a:r>
              <a:rPr lang="en-US" sz="2400" dirty="0" err="1" smtClean="0">
                <a:latin typeface="Chalkboard"/>
              </a:rPr>
              <a:t>p</a:t>
            </a:r>
            <a:r>
              <a:rPr lang="en-US" sz="2400" dirty="0" smtClean="0">
                <a:latin typeface="Chalkboard"/>
              </a:rPr>
              <a:t> ≤ 2.0 </a:t>
            </a:r>
            <a:r>
              <a:rPr lang="en-US" sz="2400" dirty="0" err="1" smtClean="0">
                <a:latin typeface="Chalkboard"/>
              </a:rPr>
              <a:t>GeV/c</a:t>
            </a:r>
            <a:endParaRPr lang="en-US" sz="2400" dirty="0">
              <a:latin typeface="Chalkboar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90599" y="1367135"/>
            <a:ext cx="2057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board"/>
              </a:rPr>
              <a:t>15</a:t>
            </a:r>
            <a:r>
              <a:rPr lang="en-US" sz="2400" baseline="30000" dirty="0" smtClean="0">
                <a:latin typeface="Chalkboard"/>
              </a:rPr>
              <a:t>o</a:t>
            </a:r>
            <a:r>
              <a:rPr lang="en-US" sz="2400" dirty="0" smtClean="0">
                <a:latin typeface="Chalkboard"/>
              </a:rPr>
              <a:t> ≤ </a:t>
            </a:r>
            <a:r>
              <a:rPr lang="en-US" sz="2400" dirty="0" err="1" smtClean="0">
                <a:latin typeface="Symbol" charset="2"/>
                <a:cs typeface="Symbol" charset="2"/>
              </a:rPr>
              <a:t>q</a:t>
            </a:r>
            <a:r>
              <a:rPr lang="en-US" sz="2400" dirty="0" smtClean="0">
                <a:latin typeface="Chalkboard"/>
              </a:rPr>
              <a:t> ≤ 140</a:t>
            </a:r>
            <a:r>
              <a:rPr lang="en-US" sz="2400" baseline="30000" dirty="0" smtClean="0">
                <a:latin typeface="Chalkboard"/>
              </a:rPr>
              <a:t>o</a:t>
            </a:r>
            <a:endParaRPr lang="en-US" sz="2400" dirty="0">
              <a:latin typeface="Chalkboard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B730-7F0A-1E40-89B7-7E1546B56F0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CDC Tracking MC Studies    --  D. Lawrence, JLab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 descr="chisq_pull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-838200"/>
            <a:ext cx="9296400" cy="630445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2314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Toy model </a:t>
            </a:r>
            <a:r>
              <a:rPr lang="en-US" dirty="0" smtClean="0">
                <a:latin typeface="Symbol" charset="2"/>
                <a:cs typeface="Symbol" charset="2"/>
              </a:rPr>
              <a:t>c</a:t>
            </a:r>
            <a:r>
              <a:rPr lang="en-US" sz="4444" baseline="30000" dirty="0" smtClean="0"/>
              <a:t>2</a:t>
            </a:r>
            <a:r>
              <a:rPr lang="en-US" dirty="0" smtClean="0"/>
              <a:t> shares features with MC Simulation study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CDC Tracking MC Studies    --  D. Lawrence, JLab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5200-2E69-B642-9F57-7EC083DADABE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Content Placeholder 6" descr="chisq_dave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314028"/>
            <a:ext cx="4648200" cy="3152227"/>
          </a:xfrm>
        </p:spPr>
      </p:pic>
      <p:sp>
        <p:nvSpPr>
          <p:cNvPr id="10" name="TextBox 9"/>
          <p:cNvSpPr txBox="1"/>
          <p:nvPr/>
        </p:nvSpPr>
        <p:spPr>
          <a:xfrm>
            <a:off x="4876800" y="2360711"/>
            <a:ext cx="2614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 Narrow"/>
                <a:cs typeface="Arial Narrow"/>
              </a:rPr>
              <a:t>MC Simulation with reconstruction</a:t>
            </a:r>
            <a:endParaRPr lang="en-US" sz="1400" b="1" dirty="0">
              <a:latin typeface="Arial Narrow"/>
              <a:cs typeface="Arial Narro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16764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halkboard"/>
                <a:cs typeface="Chalkboard"/>
              </a:rPr>
              <a:t>Toy model plot (left) includes all L-R solutions (including 15 “wrong” ones)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1667697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halkboard"/>
                <a:cs typeface="Chalkboard"/>
              </a:rPr>
              <a:t>MC Simulation includes 1 guess for L-R solution</a:t>
            </a:r>
            <a:endParaRPr lang="en-US" dirty="0">
              <a:latin typeface="Chalkboard"/>
              <a:cs typeface="Chalkboar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Probability Distributions for two ways of fitting pull distributions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B730-7F0A-1E40-89B7-7E1546B56F0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CDC Tracking MC Studies    --  D. Lawrence, JLab</a:t>
            </a:r>
            <a:endParaRPr lang="en-US"/>
          </a:p>
        </p:txBody>
      </p:sp>
      <p:pic>
        <p:nvPicPr>
          <p:cNvPr id="8" name="Content Placeholder 7" descr="covariance_probability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09800"/>
            <a:ext cx="4572000" cy="3100552"/>
          </a:xfrm>
        </p:spPr>
      </p:pic>
      <p:pic>
        <p:nvPicPr>
          <p:cNvPr id="9" name="Content Placeholder 3" descr="chisq_C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09800"/>
            <a:ext cx="4572000" cy="31005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840468"/>
            <a:ext cx="44678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halkboard"/>
              </a:rPr>
              <a:t>Gaussians fit only to core of pull distributions</a:t>
            </a:r>
            <a:endParaRPr lang="en-US" sz="1600" dirty="0">
              <a:latin typeface="Chalkboar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11724" y="1840468"/>
            <a:ext cx="3675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halkboard"/>
              </a:rPr>
              <a:t>Gaussians fit to full pull distributions</a:t>
            </a:r>
            <a:endParaRPr lang="en-US" sz="1600" dirty="0">
              <a:latin typeface="Chalkboard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Tracking Efficiency for Several CDC Configurations</a:t>
            </a:r>
            <a:endParaRPr lang="en-US" dirty="0"/>
          </a:p>
        </p:txBody>
      </p:sp>
      <p:pic>
        <p:nvPicPr>
          <p:cNvPr id="4" name="Content Placeholder 3" descr="chisq_integral_compare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3254" y="1600200"/>
            <a:ext cx="6677491" cy="4525963"/>
          </a:xfrm>
        </p:spPr>
      </p:pic>
      <p:sp>
        <p:nvSpPr>
          <p:cNvPr id="6" name="TextBox 5"/>
          <p:cNvSpPr txBox="1"/>
          <p:nvPr/>
        </p:nvSpPr>
        <p:spPr>
          <a:xfrm>
            <a:off x="0" y="1109861"/>
            <a:ext cx="1709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>
                <a:latin typeface="Chalkboard"/>
              </a:rPr>
              <a:t>Phasespace</a:t>
            </a:r>
            <a:r>
              <a:rPr lang="en-US" sz="1400" i="1" dirty="0" smtClean="0">
                <a:latin typeface="Chalkboard"/>
              </a:rPr>
              <a:t>: range</a:t>
            </a:r>
            <a:endParaRPr lang="en-US" sz="1400" i="1" baseline="30000" dirty="0">
              <a:latin typeface="Chalkboard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9/19/08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3BBC8-E4C0-7344-B91D-3085D91D1F5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CDC Tracking MC Studies    --  D. Lawrence, JLab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 smtClean="0">
                <a:latin typeface="Symbol" charset="2"/>
                <a:cs typeface="Symbol" charset="2"/>
              </a:rPr>
              <a:t>c</a:t>
            </a:r>
            <a:r>
              <a:rPr lang="en-US" baseline="30000" dirty="0" smtClean="0"/>
              <a:t>2</a:t>
            </a:r>
            <a:r>
              <a:rPr lang="en-US" dirty="0" smtClean="0"/>
              <a:t> is defined</a:t>
            </a:r>
            <a:endParaRPr lang="en-US" dirty="0"/>
          </a:p>
        </p:txBody>
      </p:sp>
      <p:pic>
        <p:nvPicPr>
          <p:cNvPr id="4" name="Content Placeholder 3" descr="Picture 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3450431"/>
            <a:ext cx="6858000" cy="825500"/>
          </a:xfrm>
        </p:spPr>
      </p:pic>
      <p:sp>
        <p:nvSpPr>
          <p:cNvPr id="5" name="TextBox 4"/>
          <p:cNvSpPr txBox="1"/>
          <p:nvPr/>
        </p:nvSpPr>
        <p:spPr>
          <a:xfrm>
            <a:off x="1143000" y="1905000"/>
            <a:ext cx="7086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halkboard"/>
              </a:rPr>
              <a:t>The </a:t>
            </a:r>
            <a:r>
              <a:rPr lang="en-US" sz="3200" dirty="0" smtClean="0">
                <a:latin typeface="Symbol" charset="2"/>
                <a:cs typeface="Symbol" charset="2"/>
              </a:rPr>
              <a:t>c</a:t>
            </a:r>
            <a:r>
              <a:rPr lang="en-US" sz="3200" baseline="30000" dirty="0" smtClean="0">
                <a:latin typeface="Chalkboard"/>
              </a:rPr>
              <a:t>2</a:t>
            </a:r>
            <a:r>
              <a:rPr lang="en-US" sz="3200" dirty="0" smtClean="0">
                <a:latin typeface="Chalkboard"/>
              </a:rPr>
              <a:t> is formed using the residuals between the fit and thrown parameters:</a:t>
            </a:r>
            <a:endParaRPr lang="en-US" sz="3200" dirty="0">
              <a:latin typeface="Chalkboar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599" y="5029200"/>
            <a:ext cx="7238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alkboard"/>
              </a:rPr>
              <a:t>If the components are independent and drawn from a Gaussian parent distribution, this would follow a “chi-squared” distribution with a well-known probability distribution</a:t>
            </a:r>
            <a:endParaRPr lang="en-US" sz="2000" dirty="0">
              <a:latin typeface="Chalkboard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B730-7F0A-1E40-89B7-7E1546B56F0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CDC Tracking MC Studies    --  D. Lawrence, JLab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dE</a:t>
            </a:r>
            <a:r>
              <a:rPr lang="en-US" sz="3600" dirty="0" smtClean="0"/>
              <a:t> in single tube reported by </a:t>
            </a:r>
            <a:r>
              <a:rPr lang="en-US" sz="3600" i="1" dirty="0" err="1" smtClean="0"/>
              <a:t>hdgeant</a:t>
            </a:r>
            <a:endParaRPr lang="en-US" sz="3600" dirty="0"/>
          </a:p>
        </p:txBody>
      </p:sp>
      <p:pic>
        <p:nvPicPr>
          <p:cNvPr id="4" name="Content Placeholder 3" descr="dE_close_packed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1386238"/>
            <a:ext cx="4572000" cy="3098874"/>
          </a:xfrm>
        </p:spPr>
      </p:pic>
      <p:pic>
        <p:nvPicPr>
          <p:cNvPr id="5" name="Picture 4" descr="dE_phase_shift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6238"/>
            <a:ext cx="4572000" cy="30988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1016906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halkboard"/>
              </a:rPr>
              <a:t>Nominal Geometry</a:t>
            </a:r>
            <a:endParaRPr lang="en-US" b="1" dirty="0">
              <a:latin typeface="Chalkboar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984640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halkboard"/>
              </a:rPr>
              <a:t>Close Packed</a:t>
            </a:r>
            <a:endParaRPr lang="en-US" b="1" dirty="0">
              <a:latin typeface="Chalkboar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485112"/>
            <a:ext cx="830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halkboard"/>
              </a:rPr>
              <a:t>Green regions are estimates of hits discarded by </a:t>
            </a:r>
            <a:r>
              <a:rPr lang="en-US" sz="2000" dirty="0" err="1" smtClean="0">
                <a:latin typeface="Chalkboard"/>
              </a:rPr>
              <a:t>dE</a:t>
            </a:r>
            <a:r>
              <a:rPr lang="en-US" sz="2000" dirty="0" smtClean="0">
                <a:latin typeface="Chalkboard"/>
              </a:rPr>
              <a:t> threshold. Estimate is made by straight line from 0,0 to 1keV point. This likely overestimates the below-threshold contribution.</a:t>
            </a:r>
          </a:p>
          <a:p>
            <a:endParaRPr lang="en-US" sz="2000" i="1" dirty="0" smtClean="0">
              <a:latin typeface="Chalkboard"/>
            </a:endParaRPr>
          </a:p>
          <a:p>
            <a:r>
              <a:rPr lang="en-US" sz="2000" i="1" dirty="0" smtClean="0">
                <a:latin typeface="Chalkboard"/>
              </a:rPr>
              <a:t>NOTE: Max energy deposition at 90</a:t>
            </a:r>
            <a:r>
              <a:rPr lang="en-US" sz="2000" i="1" baseline="30000" dirty="0" smtClean="0">
                <a:latin typeface="Chalkboard"/>
              </a:rPr>
              <a:t>o</a:t>
            </a:r>
            <a:r>
              <a:rPr lang="en-US" sz="2000" i="1" dirty="0" smtClean="0">
                <a:latin typeface="Chalkboard"/>
              </a:rPr>
              <a:t> : (1.6 cm)(2.6 </a:t>
            </a:r>
            <a:r>
              <a:rPr lang="en-US" sz="2000" i="1" dirty="0" err="1" smtClean="0">
                <a:latin typeface="Chalkboard"/>
              </a:rPr>
              <a:t>keV</a:t>
            </a:r>
            <a:r>
              <a:rPr lang="en-US" sz="2000" i="1" dirty="0" smtClean="0">
                <a:latin typeface="Chalkboard"/>
              </a:rPr>
              <a:t>/cm) = 4.16 </a:t>
            </a:r>
            <a:r>
              <a:rPr lang="en-US" sz="2000" i="1" dirty="0" err="1" smtClean="0">
                <a:latin typeface="Chalkboard"/>
              </a:rPr>
              <a:t>keV</a:t>
            </a:r>
            <a:r>
              <a:rPr lang="en-US" sz="2000" dirty="0" smtClean="0">
                <a:latin typeface="Chalkboard"/>
              </a:rPr>
              <a:t/>
            </a:r>
            <a:br>
              <a:rPr lang="en-US" sz="2000" dirty="0" smtClean="0">
                <a:latin typeface="Chalkboard"/>
              </a:rPr>
            </a:br>
            <a:endParaRPr lang="en-US" sz="2000" dirty="0">
              <a:latin typeface="Chalkboar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709129"/>
            <a:ext cx="2309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>
                <a:latin typeface="Chalkboard"/>
              </a:rPr>
              <a:t>Phasespace</a:t>
            </a:r>
            <a:r>
              <a:rPr lang="en-US" sz="1400" i="1" dirty="0" smtClean="0">
                <a:latin typeface="Chalkboard"/>
              </a:rPr>
              <a:t>: 1 </a:t>
            </a:r>
            <a:r>
              <a:rPr lang="en-US" sz="1400" i="1" dirty="0" err="1" smtClean="0">
                <a:latin typeface="Chalkboard"/>
              </a:rPr>
              <a:t>GeV/c</a:t>
            </a:r>
            <a:r>
              <a:rPr lang="en-US" sz="1400" i="1" dirty="0" smtClean="0">
                <a:latin typeface="Chalkboard"/>
              </a:rPr>
              <a:t> ; 90</a:t>
            </a:r>
            <a:r>
              <a:rPr lang="en-US" sz="1400" i="1" baseline="30000" dirty="0" smtClean="0">
                <a:latin typeface="Chalkboard"/>
              </a:rPr>
              <a:t>o</a:t>
            </a:r>
            <a:endParaRPr lang="en-US" sz="1400" i="1" baseline="30000" dirty="0">
              <a:latin typeface="Chalkboard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130720"/>
            <a:ext cx="2133600" cy="365125"/>
          </a:xfrm>
        </p:spPr>
        <p:txBody>
          <a:bodyPr/>
          <a:lstStyle/>
          <a:p>
            <a:r>
              <a:rPr lang="en-US" smtClean="0"/>
              <a:t>9/19/08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130720"/>
            <a:ext cx="2133600" cy="365125"/>
          </a:xfrm>
        </p:spPr>
        <p:txBody>
          <a:bodyPr/>
          <a:lstStyle/>
          <a:p>
            <a:fld id="{C3F3BBC8-E4C0-7344-B91D-3085D91D1F5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819400" y="6130720"/>
            <a:ext cx="3429000" cy="365125"/>
          </a:xfrm>
        </p:spPr>
        <p:txBody>
          <a:bodyPr/>
          <a:lstStyle/>
          <a:p>
            <a:r>
              <a:rPr lang="en-US" smtClean="0"/>
              <a:t>CDC Tracking MC Studies    --  D. Lawrence, JLab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CDC hits per track</a:t>
            </a:r>
            <a:endParaRPr lang="en-US" dirty="0"/>
          </a:p>
        </p:txBody>
      </p:sp>
      <p:pic>
        <p:nvPicPr>
          <p:cNvPr id="4" name="Content Placeholder 3" descr="cdchits_per_track_close_packed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1392198"/>
            <a:ext cx="4572000" cy="3098874"/>
          </a:xfrm>
        </p:spPr>
      </p:pic>
      <p:pic>
        <p:nvPicPr>
          <p:cNvPr id="5" name="Picture 4" descr="cdchits_per_track_phase_shift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2198"/>
            <a:ext cx="4572000" cy="30988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1022866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halkboard"/>
              </a:rPr>
              <a:t>Nominal Geometry</a:t>
            </a:r>
            <a:endParaRPr lang="en-US" b="1" dirty="0">
              <a:latin typeface="Chalkboar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990600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halkboard"/>
              </a:rPr>
              <a:t>Close Packed</a:t>
            </a:r>
            <a:endParaRPr lang="en-US" b="1" dirty="0">
              <a:latin typeface="Chalkboar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4549676"/>
            <a:ext cx="6096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halkboard"/>
              </a:rPr>
              <a:t>The number of </a:t>
            </a:r>
            <a:r>
              <a:rPr lang="en-US" b="1" i="1" dirty="0" smtClean="0">
                <a:latin typeface="Chalkboard"/>
              </a:rPr>
              <a:t>missing</a:t>
            </a:r>
            <a:r>
              <a:rPr lang="en-US" dirty="0" smtClean="0">
                <a:latin typeface="Chalkboard"/>
              </a:rPr>
              <a:t> hits was fit to a Poisson and the mean taken as the average number of missed hits.</a:t>
            </a:r>
          </a:p>
          <a:p>
            <a:endParaRPr lang="en-US" dirty="0" smtClean="0">
              <a:latin typeface="Chalkboard"/>
            </a:endParaRPr>
          </a:p>
          <a:p>
            <a:r>
              <a:rPr lang="en-US" dirty="0" smtClean="0">
                <a:latin typeface="Chalkboard"/>
              </a:rPr>
              <a:t>The </a:t>
            </a:r>
            <a:r>
              <a:rPr lang="en-US" i="1" dirty="0" smtClean="0">
                <a:latin typeface="Chalkboard"/>
              </a:rPr>
              <a:t>Nominal Geometry</a:t>
            </a:r>
            <a:r>
              <a:rPr lang="en-US" dirty="0" smtClean="0">
                <a:latin typeface="Chalkboard"/>
              </a:rPr>
              <a:t> is consistent with the single hit efficiency derived from the </a:t>
            </a:r>
            <a:r>
              <a:rPr lang="en-US" dirty="0" err="1" smtClean="0">
                <a:latin typeface="Chalkboard"/>
              </a:rPr>
              <a:t>dE</a:t>
            </a:r>
            <a:r>
              <a:rPr lang="en-US" dirty="0" smtClean="0">
                <a:latin typeface="Chalkboard"/>
              </a:rPr>
              <a:t> plots.</a:t>
            </a:r>
          </a:p>
          <a:p>
            <a:endParaRPr lang="en-US" dirty="0" smtClean="0">
              <a:latin typeface="Chalkboard"/>
            </a:endParaRPr>
          </a:p>
          <a:p>
            <a:r>
              <a:rPr lang="en-US" dirty="0" smtClean="0">
                <a:latin typeface="Chalkboard"/>
              </a:rPr>
              <a:t>The </a:t>
            </a:r>
            <a:r>
              <a:rPr lang="en-US" i="1" dirty="0" smtClean="0">
                <a:latin typeface="Chalkboard"/>
              </a:rPr>
              <a:t>Close Packed </a:t>
            </a:r>
            <a:r>
              <a:rPr lang="en-US" dirty="0" smtClean="0">
                <a:latin typeface="Chalkboard"/>
              </a:rPr>
              <a:t>geometry is consistent with ~9% inefficiency on average due to gaps in the “close-packed” axial layers.  </a:t>
            </a:r>
            <a:endParaRPr lang="en-US" dirty="0">
              <a:latin typeface="Chalkboar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715089"/>
            <a:ext cx="1709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>
                <a:latin typeface="Chalkboard"/>
              </a:rPr>
              <a:t>Phasespace</a:t>
            </a:r>
            <a:r>
              <a:rPr lang="en-US" sz="1400" i="1" dirty="0" smtClean="0">
                <a:latin typeface="Chalkboard"/>
              </a:rPr>
              <a:t>: range</a:t>
            </a:r>
            <a:endParaRPr lang="en-US" sz="1400" i="1" baseline="30000" dirty="0">
              <a:latin typeface="Chalkboard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9/19/08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3BBC8-E4C0-7344-B91D-3085D91D1F5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CDC Tracking MC Studies    --  D. Lawrence, JLab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Distance of Closest Approach (DOCA)</a:t>
            </a:r>
            <a:br>
              <a:rPr lang="en-US" dirty="0" smtClean="0"/>
            </a:br>
            <a:r>
              <a:rPr lang="en-US" sz="3556" dirty="0" smtClean="0"/>
              <a:t>(calculated from </a:t>
            </a:r>
            <a:r>
              <a:rPr lang="en-US" sz="3556" dirty="0" err="1" smtClean="0"/>
              <a:t>t</a:t>
            </a:r>
            <a:r>
              <a:rPr lang="en-US" sz="3556" baseline="-25000" dirty="0" err="1" smtClean="0"/>
              <a:t>drift</a:t>
            </a:r>
            <a:r>
              <a:rPr lang="en-US" sz="3556" dirty="0" err="1" smtClean="0"/>
              <a:t>-tof</a:t>
            </a:r>
            <a:r>
              <a:rPr lang="en-US" sz="3556" dirty="0"/>
              <a:t>)</a:t>
            </a:r>
            <a:endParaRPr lang="en-US" dirty="0"/>
          </a:p>
        </p:txBody>
      </p:sp>
      <p:pic>
        <p:nvPicPr>
          <p:cNvPr id="4" name="Content Placeholder 3" descr="doca_close_packed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2133600"/>
            <a:ext cx="4572000" cy="3098874"/>
          </a:xfrm>
        </p:spPr>
      </p:pic>
      <p:pic>
        <p:nvPicPr>
          <p:cNvPr id="5" name="Picture 4" descr="doca_phase_shift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3600"/>
            <a:ext cx="4572000" cy="30988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1764268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halkboard"/>
              </a:rPr>
              <a:t>Nominal Geometry</a:t>
            </a:r>
            <a:endParaRPr lang="en-US" b="1" dirty="0">
              <a:latin typeface="Chalkboar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1732002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halkboard"/>
              </a:rPr>
              <a:t>Close Packed</a:t>
            </a:r>
            <a:endParaRPr lang="en-US" b="1" dirty="0">
              <a:latin typeface="Chalkboar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1761" y="760511"/>
            <a:ext cx="2309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>
                <a:latin typeface="Chalkboard"/>
              </a:rPr>
              <a:t>Phasespace</a:t>
            </a:r>
            <a:r>
              <a:rPr lang="en-US" sz="1400" i="1" dirty="0" smtClean="0">
                <a:latin typeface="Chalkboard"/>
              </a:rPr>
              <a:t>: 1 </a:t>
            </a:r>
            <a:r>
              <a:rPr lang="en-US" sz="1400" i="1" dirty="0" err="1" smtClean="0">
                <a:latin typeface="Chalkboard"/>
              </a:rPr>
              <a:t>GeV/c</a:t>
            </a:r>
            <a:r>
              <a:rPr lang="en-US" sz="1400" i="1" dirty="0" smtClean="0">
                <a:latin typeface="Chalkboard"/>
              </a:rPr>
              <a:t> ; 90</a:t>
            </a:r>
            <a:r>
              <a:rPr lang="en-US" sz="1400" i="1" baseline="30000" dirty="0" smtClean="0">
                <a:latin typeface="Chalkboard"/>
              </a:rPr>
              <a:t>o</a:t>
            </a:r>
            <a:endParaRPr lang="en-US" sz="1400" i="1" baseline="30000" dirty="0">
              <a:latin typeface="Chalkboard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9/19/08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3BBC8-E4C0-7344-B91D-3085D91D1F5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00200" y="5433020"/>
            <a:ext cx="6729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halkboard"/>
              </a:rPr>
              <a:t>DOCA distributions seem consistent with the 88.2% single hit efficiency and cut on </a:t>
            </a:r>
            <a:r>
              <a:rPr lang="en-US" dirty="0" err="1" smtClean="0">
                <a:latin typeface="Chalkboard"/>
              </a:rPr>
              <a:t>dE</a:t>
            </a:r>
            <a:r>
              <a:rPr lang="en-US" dirty="0" smtClean="0">
                <a:latin typeface="Chalkboard"/>
              </a:rPr>
              <a:t> which corresponds to the outer part of the tube.</a:t>
            </a:r>
            <a:endParaRPr lang="en-US" dirty="0">
              <a:latin typeface="Chalkboard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CDC Tracking MC Studies    --  D. Lawrence, JLab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Expected energy loss in CDC 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31544"/>
            <a:ext cx="8382000" cy="764341"/>
          </a:xfrm>
        </p:spPr>
        <p:txBody>
          <a:bodyPr/>
          <a:lstStyle/>
          <a:p>
            <a:r>
              <a:rPr lang="en-US" dirty="0" smtClean="0"/>
              <a:t>Total for CDC gas </a:t>
            </a:r>
            <a:r>
              <a:rPr lang="en-US" dirty="0" err="1" smtClean="0"/>
              <a:t>dE/dx</a:t>
            </a:r>
            <a:r>
              <a:rPr lang="en-US" dirty="0" smtClean="0"/>
              <a:t> = 2.597 </a:t>
            </a:r>
            <a:r>
              <a:rPr lang="en-US" dirty="0" err="1" smtClean="0"/>
              <a:t>keV</a:t>
            </a:r>
            <a:r>
              <a:rPr lang="en-US" dirty="0" smtClean="0"/>
              <a:t>/cm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134143"/>
          <a:ext cx="6096000" cy="1607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752600"/>
                <a:gridCol w="1219200"/>
                <a:gridCol w="1828800"/>
              </a:tblGrid>
              <a:tr h="541892">
                <a:tc>
                  <a:txBody>
                    <a:bodyPr/>
                    <a:lstStyle/>
                    <a:p>
                      <a:endParaRPr lang="en-US" sz="2000" dirty="0">
                        <a:latin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Chalkboard"/>
                        </a:rPr>
                        <a:t>dE/dx</a:t>
                      </a:r>
                      <a:r>
                        <a:rPr lang="en-US" sz="2000" baseline="0" dirty="0" smtClean="0">
                          <a:latin typeface="Chalkboard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aseline="0" dirty="0" smtClean="0">
                          <a:latin typeface="Chalkboard"/>
                        </a:rPr>
                        <a:t>(</a:t>
                      </a:r>
                      <a:r>
                        <a:rPr lang="en-US" sz="2000" baseline="0" dirty="0" err="1" smtClean="0">
                          <a:latin typeface="Chalkboard"/>
                        </a:rPr>
                        <a:t>MeV/g</a:t>
                      </a:r>
                      <a:r>
                        <a:rPr lang="en-US" sz="2000" baseline="0" dirty="0" smtClean="0">
                          <a:latin typeface="Chalkboard"/>
                        </a:rPr>
                        <a:t> cm</a:t>
                      </a:r>
                      <a:r>
                        <a:rPr lang="en-US" sz="2000" baseline="30000" dirty="0" smtClean="0">
                          <a:latin typeface="Chalkboard"/>
                        </a:rPr>
                        <a:t>2</a:t>
                      </a:r>
                      <a:r>
                        <a:rPr lang="en-US" sz="2000" baseline="0" dirty="0" smtClean="0">
                          <a:latin typeface="Chalkboard"/>
                        </a:rPr>
                        <a:t>)</a:t>
                      </a:r>
                      <a:endParaRPr lang="en-US" sz="2000" baseline="30000" dirty="0">
                        <a:latin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Symbol" charset="2"/>
                          <a:cs typeface="Symbol" charset="2"/>
                        </a:rPr>
                        <a:t>r</a:t>
                      </a:r>
                      <a:r>
                        <a:rPr lang="en-US" sz="2000" dirty="0" smtClean="0">
                          <a:latin typeface="Chalkboard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Chalkboard"/>
                        </a:rPr>
                        <a:t>(</a:t>
                      </a:r>
                      <a:r>
                        <a:rPr lang="en-US" sz="2000" dirty="0" err="1" smtClean="0">
                          <a:latin typeface="Chalkboard"/>
                        </a:rPr>
                        <a:t>g/</a:t>
                      </a:r>
                      <a:r>
                        <a:rPr lang="en-US" sz="2000" dirty="0" err="1" smtClean="0">
                          <a:latin typeface="Mistral"/>
                          <a:cs typeface="Mistral"/>
                        </a:rPr>
                        <a:t>l</a:t>
                      </a:r>
                      <a:r>
                        <a:rPr lang="en-US" sz="2000" dirty="0" smtClean="0">
                          <a:latin typeface="Chalkboard"/>
                        </a:rPr>
                        <a:t>)</a:t>
                      </a:r>
                      <a:endParaRPr lang="en-US" sz="2000" dirty="0">
                        <a:latin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Chalkboard"/>
                        </a:rPr>
                        <a:t>dE/dx</a:t>
                      </a:r>
                      <a:endParaRPr lang="en-US" sz="2000" dirty="0" smtClean="0">
                        <a:latin typeface="Chalkboard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Chalkboard"/>
                        </a:rPr>
                        <a:t> (</a:t>
                      </a:r>
                      <a:r>
                        <a:rPr lang="en-US" sz="2000" dirty="0" err="1" smtClean="0">
                          <a:latin typeface="Chalkboard"/>
                        </a:rPr>
                        <a:t>keV</a:t>
                      </a:r>
                      <a:r>
                        <a:rPr lang="en-US" sz="2000" dirty="0" smtClean="0">
                          <a:latin typeface="Chalkboard"/>
                        </a:rPr>
                        <a:t>/cm)</a:t>
                      </a:r>
                      <a:endParaRPr lang="en-US" sz="2000" dirty="0">
                        <a:latin typeface="Chalkboard"/>
                      </a:endParaRPr>
                    </a:p>
                  </a:txBody>
                  <a:tcPr/>
                </a:tc>
              </a:tr>
              <a:tr h="310479">
                <a:tc>
                  <a:txBody>
                    <a:bodyPr/>
                    <a:lstStyle/>
                    <a:p>
                      <a:pPr algn="r"/>
                      <a:r>
                        <a:rPr lang="en-US" sz="2000" dirty="0" err="1" smtClean="0">
                          <a:latin typeface="Chalkboard"/>
                        </a:rPr>
                        <a:t>Ar</a:t>
                      </a:r>
                      <a:r>
                        <a:rPr lang="en-US" sz="2000" dirty="0" smtClean="0">
                          <a:latin typeface="Chalkboard"/>
                        </a:rPr>
                        <a:t> (85%)</a:t>
                      </a:r>
                      <a:endParaRPr lang="en-US" sz="2000" dirty="0">
                        <a:latin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halkboard"/>
                        </a:rPr>
                        <a:t>1.519</a:t>
                      </a:r>
                      <a:endParaRPr lang="en-US" sz="2000" dirty="0">
                        <a:latin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halkboard"/>
                        </a:rPr>
                        <a:t>1.622</a:t>
                      </a:r>
                      <a:endParaRPr lang="en-US" sz="2000" dirty="0">
                        <a:latin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halkboard"/>
                        </a:rPr>
                        <a:t>2.464</a:t>
                      </a:r>
                      <a:endParaRPr lang="en-US" sz="2000" dirty="0">
                        <a:latin typeface="Chalkboard"/>
                      </a:endParaRPr>
                    </a:p>
                  </a:txBody>
                  <a:tcPr/>
                </a:tc>
              </a:tr>
              <a:tr h="349048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Chalkboard"/>
                        </a:rPr>
                        <a:t>CO</a:t>
                      </a:r>
                      <a:r>
                        <a:rPr lang="en-US" sz="2000" baseline="-25000" dirty="0" smtClean="0">
                          <a:latin typeface="Chalkboard"/>
                        </a:rPr>
                        <a:t>2</a:t>
                      </a:r>
                      <a:r>
                        <a:rPr lang="en-US" sz="2000" baseline="0" dirty="0" smtClean="0">
                          <a:latin typeface="Chalkboard"/>
                        </a:rPr>
                        <a:t>(15%)</a:t>
                      </a:r>
                      <a:endParaRPr lang="en-US" sz="2000" baseline="-25000" dirty="0">
                        <a:latin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halkboard"/>
                        </a:rPr>
                        <a:t>1.819</a:t>
                      </a:r>
                      <a:endParaRPr lang="en-US" sz="2000" dirty="0">
                        <a:latin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halkboard"/>
                        </a:rPr>
                        <a:t>1.842</a:t>
                      </a:r>
                      <a:endParaRPr lang="en-US" sz="2000" dirty="0">
                        <a:latin typeface="Chalkboar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halkboard"/>
                        </a:rPr>
                        <a:t>3.351</a:t>
                      </a:r>
                      <a:endParaRPr lang="en-US" sz="2000" dirty="0">
                        <a:latin typeface="Chalkboard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23"/>
          <p:cNvGrpSpPr/>
          <p:nvPr/>
        </p:nvGrpSpPr>
        <p:grpSpPr>
          <a:xfrm>
            <a:off x="503775" y="3695885"/>
            <a:ext cx="2009649" cy="2238479"/>
            <a:chOff x="5562600" y="4267198"/>
            <a:chExt cx="2009649" cy="2238479"/>
          </a:xfrm>
        </p:grpSpPr>
        <p:sp>
          <p:nvSpPr>
            <p:cNvPr id="5" name="Connector 4"/>
            <p:cNvSpPr/>
            <p:nvPr/>
          </p:nvSpPr>
          <p:spPr>
            <a:xfrm>
              <a:off x="5562600" y="4267198"/>
              <a:ext cx="1828800" cy="18288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halkboard"/>
              </a:endParaRPr>
            </a:p>
          </p:txBody>
        </p:sp>
        <p:cxnSp>
          <p:nvCxnSpPr>
            <p:cNvPr id="7" name="Straight Connector 6"/>
            <p:cNvCxnSpPr>
              <a:stCxn id="5" idx="0"/>
            </p:cNvCxnSpPr>
            <p:nvPr/>
          </p:nvCxnSpPr>
          <p:spPr>
            <a:xfrm rot="16200000" flipH="1">
              <a:off x="5372100" y="5372098"/>
              <a:ext cx="2209800" cy="1588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6200000" flipH="1">
              <a:off x="5753894" y="5372098"/>
              <a:ext cx="2209800" cy="1588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ight Brace 8"/>
            <p:cNvSpPr/>
            <p:nvPr/>
          </p:nvSpPr>
          <p:spPr>
            <a:xfrm>
              <a:off x="6857015" y="4365309"/>
              <a:ext cx="276620" cy="1636991"/>
            </a:xfrm>
            <a:prstGeom prst="rightBrace">
              <a:avLst>
                <a:gd name="adj1" fmla="val 8333"/>
                <a:gd name="adj2" fmla="val 4938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halkboard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63977" y="4722057"/>
              <a:ext cx="50827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latin typeface="Symbol" charset="2"/>
                  <a:cs typeface="Symbol" charset="2"/>
                </a:rPr>
                <a:t>a</a:t>
              </a:r>
              <a:endParaRPr lang="en-US" sz="4000" dirty="0">
                <a:latin typeface="Symbol" charset="2"/>
                <a:cs typeface="Symbol" charset="2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6096000" y="6327777"/>
              <a:ext cx="38020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10800000" flipV="1">
              <a:off x="6857015" y="6324600"/>
              <a:ext cx="27662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505971" y="5982457"/>
              <a:ext cx="3846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Chalkboard"/>
                </a:rPr>
                <a:t>x</a:t>
              </a:r>
              <a:endParaRPr lang="en-US" sz="2800" dirty="0">
                <a:latin typeface="Chalkboard"/>
              </a:endParaRPr>
            </a:p>
          </p:txBody>
        </p:sp>
      </p:grpSp>
      <p:pic>
        <p:nvPicPr>
          <p:cNvPr id="23" name="Picture 22" descr="Pictur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800" y="3741101"/>
            <a:ext cx="3200400" cy="168988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233000" y="4238806"/>
            <a:ext cx="1978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halkboard"/>
              </a:rPr>
              <a:t>= 1.26cm</a:t>
            </a:r>
            <a:endParaRPr lang="en-US" sz="3600" dirty="0">
              <a:latin typeface="Chalkboard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08454" y="5168511"/>
            <a:ext cx="2170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latin typeface="Chalkboard"/>
              </a:rPr>
              <a:t>3.27 </a:t>
            </a:r>
            <a:r>
              <a:rPr lang="en-US" sz="3600" b="1" i="1" dirty="0" err="1" smtClean="0">
                <a:latin typeface="Chalkboard"/>
              </a:rPr>
              <a:t>keV</a:t>
            </a:r>
            <a:endParaRPr lang="en-US" sz="3600" b="1" i="1" dirty="0">
              <a:latin typeface="Chalkboard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6461600" y="5268655"/>
            <a:ext cx="597408" cy="484632"/>
          </a:xfrm>
          <a:prstGeom prst="rightArrow">
            <a:avLst/>
          </a:prstGeom>
          <a:gradFill flip="none" rotWithShape="1">
            <a:gsLst>
              <a:gs pos="0">
                <a:srgbClr val="9272BC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8200" y="5987018"/>
            <a:ext cx="8104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Chalkboard"/>
              </a:rPr>
              <a:t>Note: for a 1 </a:t>
            </a:r>
            <a:r>
              <a:rPr lang="en-US" i="1" dirty="0" err="1" smtClean="0">
                <a:latin typeface="Chalkboard"/>
              </a:rPr>
              <a:t>keV</a:t>
            </a:r>
            <a:r>
              <a:rPr lang="en-US" i="1" dirty="0" smtClean="0">
                <a:latin typeface="Chalkboard"/>
              </a:rPr>
              <a:t> energy loss, expect </a:t>
            </a:r>
            <a:r>
              <a:rPr lang="en-US" i="1" dirty="0" err="1" smtClean="0">
                <a:latin typeface="Chalkboard"/>
              </a:rPr>
              <a:t>x</a:t>
            </a:r>
            <a:r>
              <a:rPr lang="en-US" i="1" dirty="0" smtClean="0">
                <a:latin typeface="Chalkboard"/>
              </a:rPr>
              <a:t>=7.8mm or about 2.45% inefficiency</a:t>
            </a:r>
            <a:endParaRPr lang="en-US" i="1" dirty="0">
              <a:latin typeface="Chalkboard"/>
            </a:endParaRPr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9/19/08</a:t>
            </a:r>
            <a:endParaRPr lang="en-US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3BBC8-E4C0-7344-B91D-3085D91D1F5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CDC Tracking MC Studies    --  D. Lawrence, </a:t>
            </a:r>
            <a:r>
              <a:rPr lang="en-US" dirty="0" err="1" smtClean="0"/>
              <a:t>JLab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Tracking Efficiency</a:t>
            </a:r>
            <a:br>
              <a:rPr lang="en-US" dirty="0" smtClean="0"/>
            </a:br>
            <a:r>
              <a:rPr lang="en-US" dirty="0" smtClean="0"/>
              <a:t>with and without </a:t>
            </a:r>
            <a:r>
              <a:rPr lang="en-US" dirty="0" err="1" smtClean="0"/>
              <a:t>dE</a:t>
            </a:r>
            <a:r>
              <a:rPr lang="en-US" dirty="0" smtClean="0"/>
              <a:t> threshold</a:t>
            </a:r>
            <a:endParaRPr lang="en-US" dirty="0"/>
          </a:p>
        </p:txBody>
      </p:sp>
      <p:pic>
        <p:nvPicPr>
          <p:cNvPr id="4" name="Content Placeholder 3" descr="chisq_integral_compare_1eVthresh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3254" y="1600200"/>
            <a:ext cx="6677491" cy="4525963"/>
          </a:xfrm>
        </p:spPr>
      </p:pic>
      <p:sp>
        <p:nvSpPr>
          <p:cNvPr id="5" name="TextBox 4"/>
          <p:cNvSpPr txBox="1"/>
          <p:nvPr/>
        </p:nvSpPr>
        <p:spPr>
          <a:xfrm>
            <a:off x="0" y="1292423"/>
            <a:ext cx="1709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>
                <a:latin typeface="Chalkboard"/>
              </a:rPr>
              <a:t>Phasespace</a:t>
            </a:r>
            <a:r>
              <a:rPr lang="en-US" sz="1400" i="1" dirty="0" smtClean="0">
                <a:latin typeface="Chalkboard"/>
              </a:rPr>
              <a:t>: range</a:t>
            </a:r>
            <a:endParaRPr lang="en-US" sz="1400" i="1" baseline="30000" dirty="0">
              <a:latin typeface="Chalkboard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3BBC8-E4C0-7344-B91D-3085D91D1F5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CDC Tracking MC Studies    --  D. Lawrence, JLab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Close packing vs. extra layers</a:t>
            </a:r>
            <a:endParaRPr lang="en-US" dirty="0"/>
          </a:p>
        </p:txBody>
      </p:sp>
      <p:pic>
        <p:nvPicPr>
          <p:cNvPr id="8" name="Content Placeholder 7" descr="chisq_integral_compare_LR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3254" y="2142530"/>
            <a:ext cx="6677491" cy="4525963"/>
          </a:xfrm>
        </p:spPr>
      </p:pic>
      <p:sp>
        <p:nvSpPr>
          <p:cNvPr id="9" name="TextBox 8"/>
          <p:cNvSpPr txBox="1"/>
          <p:nvPr/>
        </p:nvSpPr>
        <p:spPr>
          <a:xfrm>
            <a:off x="609600" y="10668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halkboard"/>
              </a:rPr>
              <a:t>The low-threshold baseline design (shifted) has approximately the same number of hits per track as the close packed design with a high threshold. This gives a suggestion as to how much close packing buys vs. extra layers.</a:t>
            </a:r>
            <a:endParaRPr lang="en-US" dirty="0">
              <a:latin typeface="Chalkboard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9/19/08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3BBC8-E4C0-7344-B91D-3085D91D1F5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CDC Tracking MC Studies    --  D. Lawrence, JLab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543800" y="4514165"/>
            <a:ext cx="142582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halkboard"/>
                <a:cs typeface="Chalkboard"/>
              </a:rPr>
              <a:t>2 stereo </a:t>
            </a:r>
            <a:r>
              <a:rPr lang="en-US" dirty="0" err="1" smtClean="0">
                <a:latin typeface="Chalkboard"/>
                <a:cs typeface="Chalkboard"/>
              </a:rPr>
              <a:t>superlayers</a:t>
            </a:r>
            <a:endParaRPr lang="en-US" dirty="0">
              <a:latin typeface="Chalkboard"/>
              <a:cs typeface="Chalkboard"/>
            </a:endParaRPr>
          </a:p>
        </p:txBody>
      </p:sp>
      <p:cxnSp>
        <p:nvCxnSpPr>
          <p:cNvPr id="14" name="Straight Arrow Connector 13"/>
          <p:cNvCxnSpPr>
            <a:stCxn id="12" idx="1"/>
          </p:cNvCxnSpPr>
          <p:nvPr/>
        </p:nvCxnSpPr>
        <p:spPr>
          <a:xfrm rot="10800000" flipV="1">
            <a:off x="6934200" y="4837330"/>
            <a:ext cx="609600" cy="394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3 stereo </a:t>
            </a:r>
            <a:r>
              <a:rPr lang="en-US" dirty="0" err="1" smtClean="0"/>
              <a:t>superlayers</a:t>
            </a:r>
            <a:r>
              <a:rPr lang="en-US" dirty="0" smtClean="0"/>
              <a:t> improves tracking efficiency</a:t>
            </a:r>
          </a:p>
          <a:p>
            <a:r>
              <a:rPr lang="en-US" dirty="0" smtClean="0"/>
              <a:t>Additional layers improves tracking efficiency </a:t>
            </a:r>
            <a:r>
              <a:rPr lang="en-US" sz="2400" dirty="0" smtClean="0"/>
              <a:t>(we seem to be in a region of  high sensitivity)</a:t>
            </a:r>
            <a:endParaRPr lang="en-US" dirty="0" smtClean="0"/>
          </a:p>
          <a:p>
            <a:r>
              <a:rPr lang="en-US" dirty="0" smtClean="0"/>
              <a:t>Single hit efficiency due to 1keV threshold is ~88%. The energy distribution </a:t>
            </a:r>
            <a:r>
              <a:rPr lang="en-US" dirty="0"/>
              <a:t>f</a:t>
            </a:r>
            <a:r>
              <a:rPr lang="en-US" dirty="0" smtClean="0"/>
              <a:t>rom </a:t>
            </a:r>
            <a:r>
              <a:rPr lang="en-US" i="1" dirty="0" err="1" smtClean="0"/>
              <a:t>hdgeant</a:t>
            </a:r>
            <a:r>
              <a:rPr lang="en-US" dirty="0" smtClean="0"/>
              <a:t> needs to be verified and then the threshold examined more closely</a:t>
            </a:r>
          </a:p>
          <a:p>
            <a:r>
              <a:rPr lang="en-US" dirty="0" smtClean="0">
                <a:latin typeface="Symbol" charset="2"/>
                <a:cs typeface="Symbol" charset="2"/>
              </a:rPr>
              <a:t>c</a:t>
            </a:r>
            <a:r>
              <a:rPr lang="en-US" baseline="30000" dirty="0" smtClean="0"/>
              <a:t>2</a:t>
            </a:r>
            <a:r>
              <a:rPr lang="en-US" dirty="0" smtClean="0"/>
              <a:t> distribution is not yet</a:t>
            </a:r>
            <a:r>
              <a:rPr lang="en-US" dirty="0" smtClean="0"/>
              <a:t> fully understood</a:t>
            </a:r>
            <a:r>
              <a:rPr lang="en-US" dirty="0" smtClean="0"/>
              <a:t>, but tests are underway to see if it is linked to the Left-Right ambiguity issue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3BBC8-E4C0-7344-B91D-3085D91D1F5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CDC Tracking MC Studies    --  D. Lawrence, JLab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CDC Tracking MC Studies    --  D. Lawrence, JLab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5200-2E69-B642-9F57-7EC083DADABE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359150" y="1752600"/>
            <a:ext cx="3194050" cy="3838228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Gaussian fits to full pull distributions </a:t>
            </a:r>
            <a:r>
              <a:rPr lang="en-US" sz="3111" dirty="0" smtClean="0"/>
              <a:t>(not just Gaussian cores)</a:t>
            </a:r>
            <a:endParaRPr lang="en-US" dirty="0"/>
          </a:p>
        </p:txBody>
      </p:sp>
      <p:pic>
        <p:nvPicPr>
          <p:cNvPr id="4" name="Content Placeholder 3" descr="pulls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417638"/>
            <a:ext cx="7604139" cy="515683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B730-7F0A-1E40-89B7-7E1546B56F0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CDC Tracking MC Studies    --  D. Lawrence, JLab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9/19/08</a:t>
            </a: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Expected Probability Density as a Function of the Integral Fraction</a:t>
            </a:r>
            <a:endParaRPr lang="en-US" dirty="0"/>
          </a:p>
        </p:txBody>
      </p:sp>
      <p:pic>
        <p:nvPicPr>
          <p:cNvPr id="4" name="Content Placeholder 3" descr="chisq_CL_mc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5061" y="1600200"/>
            <a:ext cx="6673878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B730-7F0A-1E40-89B7-7E1546B56F02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CDC Tracking MC Studies    --  D. Lawrence, JLab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9/19/08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Map of </a:t>
            </a:r>
            <a:r>
              <a:rPr lang="en-US" dirty="0" smtClean="0">
                <a:latin typeface="Symbol" charset="2"/>
                <a:cs typeface="Symbol" charset="2"/>
              </a:rPr>
              <a:t>c</a:t>
            </a:r>
            <a:r>
              <a:rPr lang="en-US" baseline="30000" dirty="0" smtClean="0"/>
              <a:t>2</a:t>
            </a:r>
            <a:r>
              <a:rPr lang="en-US" dirty="0" smtClean="0"/>
              <a:t>/dof as a function of 2 of the 5 fit parameters</a:t>
            </a:r>
            <a:endParaRPr lang="en-US" dirty="0"/>
          </a:p>
        </p:txBody>
      </p:sp>
      <p:pic>
        <p:nvPicPr>
          <p:cNvPr id="4" name="Content Placeholder 3" descr="chisq_map_event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09800"/>
            <a:ext cx="4572000" cy="3100552"/>
          </a:xfrm>
        </p:spPr>
      </p:pic>
      <p:pic>
        <p:nvPicPr>
          <p:cNvPr id="5" name="Content Placeholder 3" descr="chisq_map_event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09800"/>
            <a:ext cx="4572000" cy="31005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184046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halkboard"/>
              </a:rPr>
              <a:t>Event A</a:t>
            </a:r>
            <a:endParaRPr lang="en-US" dirty="0">
              <a:latin typeface="Chalkboar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0" y="184046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halkboard"/>
              </a:rPr>
              <a:t>Event B</a:t>
            </a:r>
            <a:endParaRPr lang="en-US" dirty="0">
              <a:latin typeface="Chalkboard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9/19/08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5200-2E69-B642-9F57-7EC083DADAB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CDC Tracking MC Studies    --  D. Lawrence, JLab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Efficiency as a function of transverse momentum and polar angle</a:t>
            </a:r>
            <a:endParaRPr lang="en-US" dirty="0"/>
          </a:p>
        </p:txBody>
      </p:sp>
      <p:pic>
        <p:nvPicPr>
          <p:cNvPr id="4" name="Content Placeholder 3" descr="efficiency_stereo8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09800"/>
            <a:ext cx="4572000" cy="3098874"/>
          </a:xfrm>
        </p:spPr>
      </p:pic>
      <p:pic>
        <p:nvPicPr>
          <p:cNvPr id="5" name="Picture 4" descr="efficiency_stereo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09800"/>
            <a:ext cx="4572000" cy="30988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1748135"/>
            <a:ext cx="131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Chalkboard"/>
              </a:rPr>
              <a:t>stereo8</a:t>
            </a:r>
            <a:endParaRPr lang="en-US" i="1" dirty="0">
              <a:latin typeface="Chalkboar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0" y="1748135"/>
            <a:ext cx="131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Chalkboard"/>
              </a:rPr>
              <a:t>stereo9</a:t>
            </a:r>
            <a:endParaRPr lang="en-US" i="1" dirty="0">
              <a:latin typeface="Chalkboar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2049" y="6236732"/>
            <a:ext cx="4297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Chalkboard"/>
              </a:rPr>
              <a:t>Differences not really noticeable here! </a:t>
            </a:r>
            <a:endParaRPr lang="en-US" i="1" dirty="0">
              <a:latin typeface="Chalkboar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3766" y="5537274"/>
            <a:ext cx="4698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halkboard"/>
              </a:rPr>
              <a:t>Total momentum range: 150MeV/c - 2GeV/c</a:t>
            </a:r>
            <a:endParaRPr lang="en-US" dirty="0">
              <a:latin typeface="Chalkboar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66848" y="5849883"/>
            <a:ext cx="3395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halkboard"/>
              </a:rPr>
              <a:t>Total angular range: 15</a:t>
            </a:r>
            <a:r>
              <a:rPr lang="en-US" baseline="30000" dirty="0" smtClean="0">
                <a:latin typeface="Chalkboard"/>
              </a:rPr>
              <a:t>o</a:t>
            </a:r>
            <a:r>
              <a:rPr lang="en-US" dirty="0" smtClean="0">
                <a:latin typeface="Chalkboard"/>
              </a:rPr>
              <a:t> – 140</a:t>
            </a:r>
            <a:r>
              <a:rPr lang="en-US" baseline="30000" dirty="0" smtClean="0">
                <a:latin typeface="Chalkboard"/>
              </a:rPr>
              <a:t>o</a:t>
            </a:r>
            <a:endParaRPr lang="en-US" baseline="30000" dirty="0">
              <a:latin typeface="Chalkboard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9/19/08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5200-2E69-B642-9F57-7EC083DADAB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CDC Tracking MC Studies    --  D. Lawrence, JLab</a:t>
            </a: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Pulls of momentum parameters</a:t>
            </a:r>
            <a:br>
              <a:rPr lang="en-US" dirty="0" smtClean="0"/>
            </a:br>
            <a:r>
              <a:rPr lang="en-US" sz="3111" dirty="0" smtClean="0"/>
              <a:t>for CDC option-1 and option-2</a:t>
            </a:r>
            <a:endParaRPr lang="en-US" dirty="0"/>
          </a:p>
        </p:txBody>
      </p:sp>
      <p:pic>
        <p:nvPicPr>
          <p:cNvPr id="4" name="Content Placeholder 3" descr="option1_vs_option2_pulls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19200"/>
            <a:ext cx="8229600" cy="5253719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5200-2E69-B642-9F57-7EC083DADAB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CDC Tracking MC Studies    --  D. Lawrence, JLab</a:t>
            </a: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Efficiency vs. accuracy of fit parameters</a:t>
            </a:r>
            <a:endParaRPr lang="en-US" dirty="0"/>
          </a:p>
        </p:txBody>
      </p:sp>
      <p:pic>
        <p:nvPicPr>
          <p:cNvPr id="4" name="Content Placeholder 3" descr="option1_vs_option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5061" y="1600200"/>
            <a:ext cx="6673878" cy="4525963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5200-2E69-B642-9F57-7EC083DADAB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CDC Tracking MC Studies    --  D. Lawrence, JLab</a:t>
            </a: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Pulls from fits with perfect conditions for </a:t>
            </a:r>
            <a:r>
              <a:rPr lang="en-US" i="1" dirty="0" smtClean="0"/>
              <a:t>stereo8</a:t>
            </a:r>
            <a:endParaRPr lang="en-US" i="1" dirty="0"/>
          </a:p>
        </p:txBody>
      </p:sp>
      <p:pic>
        <p:nvPicPr>
          <p:cNvPr id="4" name="Content Placeholder 3" descr="option1_nofinder_pulls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8229600" cy="5253718"/>
          </a:xfrm>
        </p:spPr>
      </p:pic>
      <p:sp>
        <p:nvSpPr>
          <p:cNvPr id="5" name="TextBox 4"/>
          <p:cNvSpPr txBox="1"/>
          <p:nvPr/>
        </p:nvSpPr>
        <p:spPr>
          <a:xfrm>
            <a:off x="7239000" y="1419999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halkboard"/>
              </a:rPr>
              <a:t>off</a:t>
            </a:r>
            <a:endParaRPr lang="en-US" sz="1200" dirty="0">
              <a:latin typeface="Chalkboard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5200-2E69-B642-9F57-7EC083DADAB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CDC Tracking MC Studies    --  D. Lawrence, JLab</a:t>
            </a: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“perfect” isn’t perfect</a:t>
            </a:r>
            <a:endParaRPr lang="en-US" dirty="0"/>
          </a:p>
        </p:txBody>
      </p:sp>
      <p:pic>
        <p:nvPicPr>
          <p:cNvPr id="4" name="Content Placeholder 3" descr="CDC_chord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2057400"/>
            <a:ext cx="3657600" cy="3789882"/>
          </a:xfrm>
        </p:spPr>
      </p:pic>
      <p:sp>
        <p:nvSpPr>
          <p:cNvPr id="5" name="TextBox 4"/>
          <p:cNvSpPr txBox="1"/>
          <p:nvPr/>
        </p:nvSpPr>
        <p:spPr>
          <a:xfrm>
            <a:off x="4800600" y="1417638"/>
            <a:ext cx="358140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i="1" dirty="0" smtClean="0">
                <a:latin typeface="Chalkboard"/>
              </a:rPr>
              <a:t> </a:t>
            </a:r>
            <a:r>
              <a:rPr lang="en-US" sz="2400" i="1" dirty="0" err="1" smtClean="0">
                <a:latin typeface="Chalkboard"/>
              </a:rPr>
              <a:t>hdgeant</a:t>
            </a:r>
            <a:r>
              <a:rPr lang="en-US" sz="2400" dirty="0" smtClean="0">
                <a:latin typeface="Chalkboard"/>
              </a:rPr>
              <a:t> estimates the point of closest approach (POCA) to be the midpoint of the entrance and exit points of the tube.</a:t>
            </a:r>
            <a:br>
              <a:rPr lang="en-US" sz="2400" dirty="0" smtClean="0">
                <a:latin typeface="Chalkboard"/>
              </a:rPr>
            </a:br>
            <a:r>
              <a:rPr lang="en-US" sz="2400" dirty="0">
                <a:latin typeface="Chalkboard"/>
              </a:rPr>
              <a:t/>
            </a:r>
            <a:br>
              <a:rPr lang="en-US" sz="2400" dirty="0">
                <a:latin typeface="Chalkboard"/>
              </a:rPr>
            </a:br>
            <a:r>
              <a:rPr lang="en-US" sz="2400" dirty="0" smtClean="0">
                <a:latin typeface="Chalkboard"/>
              </a:rPr>
              <a:t>This is true to about 10 </a:t>
            </a:r>
            <a:r>
              <a:rPr lang="en-US" sz="2400" dirty="0" smtClean="0">
                <a:latin typeface="Symbol" charset="2"/>
                <a:cs typeface="Symbol" charset="2"/>
              </a:rPr>
              <a:t>m</a:t>
            </a:r>
            <a:r>
              <a:rPr lang="en-US" sz="2400" dirty="0" smtClean="0">
                <a:latin typeface="Chalkboard"/>
              </a:rPr>
              <a:t>m (systematic)</a:t>
            </a:r>
            <a:br>
              <a:rPr lang="en-US" sz="2400" dirty="0" smtClean="0">
                <a:latin typeface="Chalkboard"/>
              </a:rPr>
            </a:br>
            <a:endParaRPr lang="en-US" sz="2400" dirty="0" smtClean="0">
              <a:latin typeface="Chalkboard"/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latin typeface="Chalkboard"/>
              </a:rPr>
              <a:t> Tracking reconstruction approximates trajectory as parabola near wire and calculates POCA from that</a:t>
            </a:r>
            <a:endParaRPr lang="en-US" sz="2400" dirty="0">
              <a:latin typeface="Chalkboard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5200-2E69-B642-9F57-7EC083DADAB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CDC Tracking MC Studies    --  D. Lawrence, JLab</a:t>
            </a:r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Efficiency for “perfect” conditions</a:t>
            </a:r>
            <a:endParaRPr lang="en-US" dirty="0"/>
          </a:p>
        </p:txBody>
      </p:sp>
      <p:pic>
        <p:nvPicPr>
          <p:cNvPr id="4" name="Content Placeholder 3" descr="option1_nofinder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5061" y="1600200"/>
            <a:ext cx="6673878" cy="4525963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5200-2E69-B642-9F57-7EC083DADAB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CDC Tracking MC Studies    --  D. Lawrence, JLab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07927"/>
          </a:xfrm>
        </p:spPr>
        <p:txBody>
          <a:bodyPr/>
          <a:lstStyle/>
          <a:p>
            <a:r>
              <a:rPr lang="en-US" dirty="0" smtClean="0"/>
              <a:t>Event 1914 has a large </a:t>
            </a:r>
            <a:r>
              <a:rPr lang="en-US" dirty="0" smtClean="0">
                <a:latin typeface="Symbol" charset="2"/>
                <a:cs typeface="Symbol" charset="2"/>
              </a:rPr>
              <a:t>c</a:t>
            </a:r>
            <a:r>
              <a:rPr lang="en-US" baseline="30000" dirty="0" smtClean="0"/>
              <a:t>2</a:t>
            </a:r>
            <a:r>
              <a:rPr lang="en-US" dirty="0" smtClean="0"/>
              <a:t>/dof</a:t>
            </a:r>
            <a:endParaRPr lang="en-US" dirty="0"/>
          </a:p>
        </p:txBody>
      </p:sp>
      <p:pic>
        <p:nvPicPr>
          <p:cNvPr id="4" name="Content Placeholder 3" descr="evt191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884127"/>
            <a:ext cx="6400800" cy="5775435"/>
          </a:xfrm>
        </p:spPr>
      </p:pic>
      <p:sp>
        <p:nvSpPr>
          <p:cNvPr id="6" name="TextBox 5"/>
          <p:cNvSpPr txBox="1"/>
          <p:nvPr/>
        </p:nvSpPr>
        <p:spPr>
          <a:xfrm>
            <a:off x="6934200" y="1093371"/>
            <a:ext cx="2209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halkboard"/>
              </a:rPr>
              <a:t>A bird’s eye view of the event looks like everything is OK</a:t>
            </a:r>
          </a:p>
          <a:p>
            <a:endParaRPr lang="en-US" sz="2400" dirty="0" smtClean="0">
              <a:latin typeface="Chalkboard"/>
            </a:endParaRPr>
          </a:p>
          <a:p>
            <a:r>
              <a:rPr lang="en-US" sz="2400" dirty="0" smtClean="0">
                <a:latin typeface="Chalkboard"/>
              </a:rPr>
              <a:t>Blue (thick) is the thrown track</a:t>
            </a:r>
          </a:p>
          <a:p>
            <a:endParaRPr lang="en-US" sz="2400" dirty="0" smtClean="0">
              <a:latin typeface="Chalkboard"/>
            </a:endParaRPr>
          </a:p>
          <a:p>
            <a:r>
              <a:rPr lang="en-US" sz="2400" dirty="0" smtClean="0">
                <a:latin typeface="Chalkboard"/>
              </a:rPr>
              <a:t>Orange (thin) is the fit track</a:t>
            </a:r>
            <a:endParaRPr lang="en-US" sz="2400" dirty="0">
              <a:latin typeface="Chalkboard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5200-2E69-B642-9F57-7EC083DADAB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CDC Tracking MC Studies    --  D. Lawrence, JLab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vt1914_zoomed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-36000" contrast="81000"/>
          </a:blip>
          <a:stretch>
            <a:fillRect/>
          </a:stretch>
        </p:blipFill>
        <p:spPr>
          <a:xfrm>
            <a:off x="457200" y="868362"/>
            <a:ext cx="8229600" cy="331009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Event 1914 has a large </a:t>
            </a:r>
            <a:r>
              <a:rPr lang="en-US" dirty="0" smtClean="0">
                <a:latin typeface="Symbol" charset="2"/>
                <a:cs typeface="Symbol" charset="2"/>
              </a:rPr>
              <a:t>c</a:t>
            </a:r>
            <a:r>
              <a:rPr lang="en-US" baseline="30000" dirty="0" smtClean="0"/>
              <a:t>2</a:t>
            </a:r>
            <a:r>
              <a:rPr lang="en-US" dirty="0" smtClean="0"/>
              <a:t>/dof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868362"/>
            <a:ext cx="3379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board"/>
              </a:rPr>
              <a:t>X-Y view of Event 1914</a:t>
            </a:r>
            <a:endParaRPr lang="en-US" sz="2400" dirty="0">
              <a:latin typeface="Chalkboard"/>
            </a:endParaRPr>
          </a:p>
        </p:txBody>
      </p:sp>
      <p:pic>
        <p:nvPicPr>
          <p:cNvPr id="7" name="Picture 6" descr="evt1914_exc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419600"/>
            <a:ext cx="6966857" cy="182880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glow rad="101600">
              <a:schemeClr val="accent4">
                <a:lumMod val="60000"/>
                <a:lumOff val="40000"/>
                <a:alpha val="75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7162800" y="1447800"/>
            <a:ext cx="1577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halkboard"/>
              </a:rPr>
              <a:t>Thrown track</a:t>
            </a:r>
            <a:endParaRPr lang="en-US" dirty="0">
              <a:latin typeface="Chalkboar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3581400"/>
            <a:ext cx="1080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halkboard"/>
              </a:rPr>
              <a:t>Fit track</a:t>
            </a:r>
            <a:endParaRPr lang="en-US" dirty="0">
              <a:latin typeface="Chalkboard"/>
            </a:endParaRPr>
          </a:p>
        </p:txBody>
      </p:sp>
      <p:cxnSp>
        <p:nvCxnSpPr>
          <p:cNvPr id="11" name="Straight Arrow Connector 10"/>
          <p:cNvCxnSpPr>
            <a:stCxn id="8" idx="2"/>
          </p:cNvCxnSpPr>
          <p:nvPr/>
        </p:nvCxnSpPr>
        <p:spPr>
          <a:xfrm rot="5400000">
            <a:off x="7513259" y="2152473"/>
            <a:ext cx="773668" cy="1029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0"/>
          </p:cNvCxnSpPr>
          <p:nvPr/>
        </p:nvCxnSpPr>
        <p:spPr>
          <a:xfrm rot="16200000" flipV="1">
            <a:off x="7547341" y="3196859"/>
            <a:ext cx="685800" cy="832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9/19/08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5200-2E69-B642-9F57-7EC083DADAB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CDC Tracking MC Studies    --  D. Lawrence, JLab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vt1179_zoomed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-36000" contrast="81000"/>
          </a:blip>
          <a:stretch>
            <a:fillRect/>
          </a:stretch>
        </p:blipFill>
        <p:spPr>
          <a:xfrm>
            <a:off x="457200" y="838200"/>
            <a:ext cx="8229600" cy="376566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Event 1179 has a large </a:t>
            </a:r>
            <a:r>
              <a:rPr lang="en-US" dirty="0" smtClean="0">
                <a:latin typeface="Symbol" charset="2"/>
                <a:cs typeface="Symbol" charset="2"/>
              </a:rPr>
              <a:t>c</a:t>
            </a:r>
            <a:r>
              <a:rPr lang="en-US" baseline="30000" dirty="0" smtClean="0"/>
              <a:t>2</a:t>
            </a:r>
            <a:r>
              <a:rPr lang="en-US" dirty="0" smtClean="0"/>
              <a:t>/dof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838200"/>
            <a:ext cx="3379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halkboard"/>
              </a:rPr>
              <a:t>X-Y view of Event 1179</a:t>
            </a:r>
            <a:endParaRPr lang="en-US" sz="2400" dirty="0">
              <a:latin typeface="Chalkboard"/>
            </a:endParaRPr>
          </a:p>
        </p:txBody>
      </p:sp>
      <p:pic>
        <p:nvPicPr>
          <p:cNvPr id="6" name="Picture 5" descr="evt1179_exc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831614"/>
            <a:ext cx="7003915" cy="18288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lumMod val="75000"/>
                <a:alpha val="75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7127186" y="1632466"/>
            <a:ext cx="1577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halkboard"/>
              </a:rPr>
              <a:t>Thrown track</a:t>
            </a:r>
            <a:endParaRPr lang="en-US" dirty="0">
              <a:latin typeface="Chalkboar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66872" y="3766066"/>
            <a:ext cx="1080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halkboard"/>
              </a:rPr>
              <a:t>Fit track</a:t>
            </a:r>
            <a:endParaRPr lang="en-US" dirty="0">
              <a:latin typeface="Chalkboard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7462944" y="2431970"/>
            <a:ext cx="773668" cy="245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7512421" y="3460379"/>
            <a:ext cx="685800" cy="134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9/19/08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5200-2E69-B642-9F57-7EC083DADAB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CDC Tracking MC Studies    --  D. Lawrence, JLab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evt2342_zoomed.png"/>
          <p:cNvPicPr>
            <a:picLocks noChangeAspect="1"/>
          </p:cNvPicPr>
          <p:nvPr/>
        </p:nvPicPr>
        <p:blipFill>
          <a:blip r:embed="rId2">
            <a:lum bright="-36000" contrast="81000"/>
          </a:blip>
          <a:stretch>
            <a:fillRect/>
          </a:stretch>
        </p:blipFill>
        <p:spPr>
          <a:xfrm>
            <a:off x="5574299" y="1611016"/>
            <a:ext cx="2227487" cy="5029200"/>
          </a:xfrm>
          <a:prstGeom prst="rect">
            <a:avLst/>
          </a:prstGeom>
        </p:spPr>
      </p:pic>
      <p:pic>
        <p:nvPicPr>
          <p:cNvPr id="4" name="Content Placeholder 3" descr="evt1277_zoomed.png"/>
          <p:cNvPicPr>
            <a:picLocks noGrp="1" noChangeAspect="1"/>
          </p:cNvPicPr>
          <p:nvPr>
            <p:ph idx="1"/>
          </p:nvPr>
        </p:nvPicPr>
        <p:blipFill>
          <a:blip r:embed="rId3">
            <a:lum bright="-36000" contrast="81000"/>
          </a:blip>
          <a:stretch>
            <a:fillRect/>
          </a:stretch>
        </p:blipFill>
        <p:spPr>
          <a:xfrm>
            <a:off x="990600" y="1611016"/>
            <a:ext cx="2539013" cy="5029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events with poor </a:t>
            </a:r>
            <a:r>
              <a:rPr lang="en-US" dirty="0" smtClean="0">
                <a:latin typeface="Symbol" charset="2"/>
                <a:cs typeface="Symbol" charset="2"/>
              </a:rPr>
              <a:t>c</a:t>
            </a:r>
            <a:r>
              <a:rPr lang="en-US" baseline="30000" dirty="0" smtClean="0"/>
              <a:t>2</a:t>
            </a:r>
            <a:r>
              <a:rPr lang="en-US" dirty="0" smtClean="0"/>
              <a:t>/dof with </a:t>
            </a:r>
            <a:r>
              <a:rPr lang="en-US" i="1" dirty="0" smtClean="0"/>
              <a:t>p</a:t>
            </a:r>
            <a:r>
              <a:rPr lang="en-US" i="1" baseline="-25000" dirty="0" smtClean="0"/>
              <a:t>t</a:t>
            </a:r>
            <a:r>
              <a:rPr lang="en-US" dirty="0" smtClean="0"/>
              <a:t> as dominant term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1763417"/>
            <a:ext cx="1313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halkboard"/>
              </a:rPr>
              <a:t>Event 1277</a:t>
            </a:r>
            <a:endParaRPr lang="en-US" dirty="0">
              <a:latin typeface="Chalkboar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1763417"/>
            <a:ext cx="1367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halkboard"/>
              </a:rPr>
              <a:t>Event 2342</a:t>
            </a:r>
            <a:endParaRPr lang="en-US" dirty="0">
              <a:latin typeface="Chalkboard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9/19/08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5200-2E69-B642-9F57-7EC083DADAB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CDC Tracking MC Studies    --  D. Lawrence, JLab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options for CDC stereo configuration</a:t>
            </a:r>
            <a:endParaRPr lang="en-US" dirty="0"/>
          </a:p>
        </p:txBody>
      </p:sp>
      <p:pic>
        <p:nvPicPr>
          <p:cNvPr id="4" name="Content Placeholder 3" descr="midplane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95233"/>
            <a:ext cx="8229600" cy="3935896"/>
          </a:xfrm>
        </p:spPr>
      </p:pic>
      <p:sp>
        <p:nvSpPr>
          <p:cNvPr id="5" name="TextBox 4"/>
          <p:cNvSpPr txBox="1"/>
          <p:nvPr/>
        </p:nvSpPr>
        <p:spPr>
          <a:xfrm>
            <a:off x="1524000" y="1525901"/>
            <a:ext cx="2340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halkboard"/>
              </a:rPr>
              <a:t>2 stereo </a:t>
            </a:r>
            <a:r>
              <a:rPr lang="en-US" dirty="0" err="1" smtClean="0">
                <a:latin typeface="Chalkboard"/>
              </a:rPr>
              <a:t>superlayers</a:t>
            </a:r>
            <a:endParaRPr lang="en-US" dirty="0">
              <a:latin typeface="Chalkboar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1525901"/>
            <a:ext cx="2340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halkboard"/>
              </a:rPr>
              <a:t>3 stereo </a:t>
            </a:r>
            <a:r>
              <a:rPr lang="en-US" dirty="0" err="1" smtClean="0">
                <a:latin typeface="Chalkboard"/>
              </a:rPr>
              <a:t>superlayers</a:t>
            </a:r>
            <a:endParaRPr lang="en-US" dirty="0">
              <a:latin typeface="Chalkboar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5831129"/>
            <a:ext cx="1499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Chalkboard"/>
              </a:rPr>
              <a:t>stereo8</a:t>
            </a:r>
            <a:endParaRPr lang="en-US" sz="2800" i="1" dirty="0">
              <a:latin typeface="Chalkboar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5831129"/>
            <a:ext cx="1499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Chalkboard"/>
              </a:rPr>
              <a:t>stereo9</a:t>
            </a:r>
            <a:endParaRPr lang="en-US" sz="2800" i="1" dirty="0">
              <a:latin typeface="Chalkboard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9/19/08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5200-2E69-B642-9F57-7EC083DADAB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CDC Tracking MC Studies    --  D. Lawrence, JLab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Alignment of CDC straws</a:t>
            </a:r>
            <a:endParaRPr lang="en-US" dirty="0"/>
          </a:p>
        </p:txBody>
      </p:sp>
      <p:pic>
        <p:nvPicPr>
          <p:cNvPr id="4" name="Content Placeholder 3" descr="phases_stereo8_noshift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1" y="1219200"/>
            <a:ext cx="5735781" cy="2743200"/>
          </a:xfrm>
        </p:spPr>
      </p:pic>
      <p:pic>
        <p:nvPicPr>
          <p:cNvPr id="5" name="Picture 4" descr="phases_stereo9_noshif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962400"/>
            <a:ext cx="5735782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2200" y="1828800"/>
            <a:ext cx="2667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err="1" smtClean="0">
                <a:latin typeface="Symbol" charset="2"/>
                <a:cs typeface="Symbol" charset="2"/>
              </a:rPr>
              <a:t>df</a:t>
            </a:r>
            <a:r>
              <a:rPr lang="en-US" dirty="0" smtClean="0">
                <a:latin typeface="Chalkboard"/>
              </a:rPr>
              <a:t> relative to the </a:t>
            </a:r>
            <a:r>
              <a:rPr lang="en-US" dirty="0" err="1" smtClean="0">
                <a:latin typeface="Symbol" charset="2"/>
                <a:cs typeface="Symbol" charset="2"/>
              </a:rPr>
              <a:t>f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>
                <a:latin typeface="Chalkboard"/>
              </a:rPr>
              <a:t>of the wire in layer 23 as a function of </a:t>
            </a:r>
            <a:r>
              <a:rPr lang="en-US" dirty="0" err="1" smtClean="0">
                <a:latin typeface="Symbol" charset="2"/>
                <a:cs typeface="Symbol" charset="2"/>
              </a:rPr>
              <a:t>f</a:t>
            </a:r>
            <a:r>
              <a:rPr lang="en-US" dirty="0" smtClean="0">
                <a:latin typeface="Chalkboard"/>
              </a:rPr>
              <a:t>.</a:t>
            </a:r>
          </a:p>
          <a:p>
            <a:pPr>
              <a:buFont typeface="Arial"/>
              <a:buChar char="•"/>
            </a:pPr>
            <a:endParaRPr lang="en-US" dirty="0" smtClean="0">
              <a:latin typeface="Chalkboard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Chalkboard"/>
              </a:rPr>
              <a:t> Pattern comes from neighboring layers having only slightly more (or less) straws than layer 23.</a:t>
            </a:r>
          </a:p>
          <a:p>
            <a:pPr>
              <a:buFont typeface="Arial"/>
              <a:buChar char="•"/>
            </a:pPr>
            <a:endParaRPr lang="en-US" dirty="0" smtClean="0">
              <a:latin typeface="Chalkboard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err="1" smtClean="0">
                <a:latin typeface="Symbol" charset="2"/>
                <a:cs typeface="Symbol" charset="2"/>
              </a:rPr>
              <a:t>f</a:t>
            </a:r>
            <a:r>
              <a:rPr lang="en-US" dirty="0" smtClean="0">
                <a:latin typeface="Chalkboard"/>
              </a:rPr>
              <a:t> values with high density of points indicate areas where there is a high degree of alignment. </a:t>
            </a:r>
            <a:endParaRPr lang="en-US" dirty="0">
              <a:latin typeface="Chalkboard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9/19/08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5200-2E69-B642-9F57-7EC083DADAB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CDC Tracking MC Studies    --  D. Lawrence, JLab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1750</Words>
  <Application>Microsoft Macintosh PowerPoint</Application>
  <PresentationFormat>On-screen Show (4:3)</PresentationFormat>
  <Paragraphs>252</Paragraphs>
  <Slides>35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M.C. Studies of CDC Axial/Stereo Layer Configuration</vt:lpstr>
      <vt:lpstr>How c2 is defined</vt:lpstr>
      <vt:lpstr>Map of c2/dof as a function of 2 of the 5 fit parameters</vt:lpstr>
      <vt:lpstr>Event 1914 has a large c2/dof</vt:lpstr>
      <vt:lpstr>Event 1914 has a large c2/dof</vt:lpstr>
      <vt:lpstr>Event 1179 has a large c2/dof</vt:lpstr>
      <vt:lpstr>Other events with poor c2/dof with pt as dominant term</vt:lpstr>
      <vt:lpstr>Two options for CDC stereo configuration</vt:lpstr>
      <vt:lpstr>Alignment of CDC straws</vt:lpstr>
      <vt:lpstr>Alignment of CDC straws w/ phase shifts</vt:lpstr>
      <vt:lpstr>Reciprocal of phase difference density</vt:lpstr>
      <vt:lpstr>5 CDC configurations studied (yes, only 4 are shown) </vt:lpstr>
      <vt:lpstr>What was simulated</vt:lpstr>
      <vt:lpstr>“Tracking Efficiency” compared to c2 cumulative distribution function</vt:lpstr>
      <vt:lpstr>Pulls with double Gaussian fits</vt:lpstr>
      <vt:lpstr>Efficiency as a function of phase space</vt:lpstr>
      <vt:lpstr>Toy model c2 shares features with MC Simulation study</vt:lpstr>
      <vt:lpstr>Probability Distributions for two ways of fitting pull distributions</vt:lpstr>
      <vt:lpstr>Tracking Efficiency for Several CDC Configurations</vt:lpstr>
      <vt:lpstr>dE in single tube reported by hdgeant</vt:lpstr>
      <vt:lpstr>CDC hits per track</vt:lpstr>
      <vt:lpstr>Distance of Closest Approach (DOCA) (calculated from tdrift-tof)</vt:lpstr>
      <vt:lpstr>Expected energy loss in CDC gas</vt:lpstr>
      <vt:lpstr>Tracking Efficiency with and without dE threshold</vt:lpstr>
      <vt:lpstr>Close packing vs. extra layers</vt:lpstr>
      <vt:lpstr>Conclusions</vt:lpstr>
      <vt:lpstr>Backup Slides</vt:lpstr>
      <vt:lpstr>Gaussian fits to full pull distributions (not just Gaussian cores)</vt:lpstr>
      <vt:lpstr>Expected Probability Density as a Function of the Integral Fraction</vt:lpstr>
      <vt:lpstr>Efficiency as a function of transverse momentum and polar angle</vt:lpstr>
      <vt:lpstr>Pulls of momentum parameters for CDC option-1 and option-2</vt:lpstr>
      <vt:lpstr>Efficiency vs. accuracy of fit parameters</vt:lpstr>
      <vt:lpstr>Pulls from fits with perfect conditions for stereo8</vt:lpstr>
      <vt:lpstr>Why “perfect” isn’t perfect</vt:lpstr>
      <vt:lpstr>Efficiency for “perfect” conditions</vt:lpstr>
    </vt:vector>
  </TitlesOfParts>
  <Company>Jefferson Lab</Company>
  <LinksUpToDate>false</LinksUpToDate>
  <SharedDoc>false</SharedDoc>
  <HyperlinksChanged>false</HyperlinksChanged>
  <AppVersion>12.0001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M.C. Studies of CDC Axial/Stereo Layer Configuration</dc:title>
  <dc:creator>David Lawrence</dc:creator>
  <cp:lastModifiedBy>David Lawrence</cp:lastModifiedBy>
  <cp:revision>52</cp:revision>
  <dcterms:created xsi:type="dcterms:W3CDTF">2008-09-18T17:09:36Z</dcterms:created>
  <dcterms:modified xsi:type="dcterms:W3CDTF">2008-09-18T20:43:24Z</dcterms:modified>
</cp:coreProperties>
</file>