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4" r:id="rId4"/>
    <p:sldId id="258" r:id="rId5"/>
    <p:sldId id="260" r:id="rId6"/>
    <p:sldId id="259" r:id="rId7"/>
    <p:sldId id="277" r:id="rId8"/>
    <p:sldId id="278" r:id="rId9"/>
    <p:sldId id="265" r:id="rId10"/>
    <p:sldId id="262" r:id="rId11"/>
    <p:sldId id="261" r:id="rId12"/>
    <p:sldId id="263" r:id="rId13"/>
    <p:sldId id="264" r:id="rId14"/>
    <p:sldId id="266" r:id="rId15"/>
    <p:sldId id="267" r:id="rId16"/>
    <p:sldId id="268" r:id="rId17"/>
    <p:sldId id="269" r:id="rId18"/>
    <p:sldId id="279" r:id="rId19"/>
    <p:sldId id="270" r:id="rId20"/>
    <p:sldId id="272" r:id="rId21"/>
    <p:sldId id="271" r:id="rId22"/>
    <p:sldId id="273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755" autoAdjust="0"/>
    <p:restoredTop sz="94660"/>
  </p:normalViewPr>
  <p:slideViewPr>
    <p:cSldViewPr snapToObjects="1">
      <p:cViewPr varScale="1">
        <p:scale>
          <a:sx n="145" d="100"/>
          <a:sy n="145" d="100"/>
        </p:scale>
        <p:origin x="-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E4808-A6EF-D946-B39D-FDC5ABCAD5A7}" type="datetimeFigureOut">
              <a:rPr lang="en-US" smtClean="0"/>
              <a:pPr/>
              <a:t>1/27/09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F2ADC-74DA-A24F-A1EC-CC423FF2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906CA-DAF9-D943-B704-48EEF48692BD}" type="datetimeFigureOut">
              <a:rPr lang="en-US" smtClean="0"/>
              <a:pPr/>
              <a:t>1/26/09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06A9-40C2-B141-8D89-B9267812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2492-7098-2A4C-A176-0985E5EB18C8}" type="datetime1">
              <a:rPr lang="en-US" smtClean="0"/>
              <a:t>1/27/09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E5BB-2159-034B-976A-5792CC014A3E}" type="datetime1">
              <a:rPr lang="en-US" smtClean="0"/>
              <a:t>1/27/09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E858-AA2A-4E40-84AB-579AE86F659F}" type="datetime1">
              <a:rPr lang="en-US" smtClean="0"/>
              <a:t>1/27/09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B856-DF6A-0F40-A870-EEA89D58FB50}" type="datetime1">
              <a:rPr lang="en-US" smtClean="0"/>
              <a:t>1/27/09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453E-A5EA-F642-AF2E-01678CB72845}" type="datetime1">
              <a:rPr lang="en-US" smtClean="0"/>
              <a:t>1/27/09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2C7E-87E6-5742-8972-4C7E5E7B2DB9}" type="datetime1">
              <a:rPr lang="en-US" smtClean="0"/>
              <a:t>1/27/09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8EB9-3197-DE49-BC4F-3C9FAB16C6F7}" type="datetime1">
              <a:rPr lang="en-US" smtClean="0"/>
              <a:t>1/27/09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DBE0-EB53-2E4A-8514-B25008E50D82}" type="datetime1">
              <a:rPr lang="en-US" smtClean="0"/>
              <a:t>1/27/09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508E-A933-1944-A169-61CE867F4A54}" type="datetime1">
              <a:rPr lang="en-US" smtClean="0"/>
              <a:t>1/27/09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7A43-4F00-BF48-8AE3-869D2DDCC0EF}" type="datetime1">
              <a:rPr lang="en-US" smtClean="0"/>
              <a:t>1/27/09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D180-D34F-314A-8E0D-B3516E654F39}" type="datetime1">
              <a:rPr lang="en-US" smtClean="0"/>
              <a:t>1/27/09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29831-70C0-2144-BADB-C05704CFCE0B}" type="datetime1">
              <a:rPr lang="en-US" smtClean="0"/>
              <a:t>1/27/09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BF81B-33E2-D347-9357-00DEA50B0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3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Relationship Id="rId3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df"/><Relationship Id="rId4" Type="http://schemas.openxmlformats.org/officeDocument/2006/relationships/image" Target="../media/image28.pdf"/><Relationship Id="rId10" Type="http://schemas.openxmlformats.org/officeDocument/2006/relationships/image" Target="../media/image34.pdf"/><Relationship Id="rId5" Type="http://schemas.openxmlformats.org/officeDocument/2006/relationships/image" Target="../media/image29.png"/><Relationship Id="rId7" Type="http://schemas.openxmlformats.org/officeDocument/2006/relationships/image" Target="../media/image31.png"/><Relationship Id="rId11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Relationship Id="rId9" Type="http://schemas.openxmlformats.org/officeDocument/2006/relationships/image" Target="../media/image33.png"/><Relationship Id="rId3" Type="http://schemas.openxmlformats.org/officeDocument/2006/relationships/image" Target="../media/image27.gif"/><Relationship Id="rId6" Type="http://schemas.openxmlformats.org/officeDocument/2006/relationships/image" Target="../media/image30.pd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Relationship Id="rId3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gif"/><Relationship Id="rId3" Type="http://schemas.openxmlformats.org/officeDocument/2006/relationships/image" Target="../media/image26.gif"/><Relationship Id="rId5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3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df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6" Type="http://schemas.openxmlformats.org/officeDocument/2006/relationships/image" Target="../media/image5.pd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3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df"/><Relationship Id="rId3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gif"/><Relationship Id="rId3" Type="http://schemas.openxmlformats.org/officeDocument/2006/relationships/image" Target="../media/image4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d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14.gif"/><Relationship Id="rId5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17.gif"/><Relationship Id="rId5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Tracking Studies and the CDC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 30, 2009</a:t>
            </a:r>
          </a:p>
          <a:p>
            <a:r>
              <a:rPr lang="en-US" dirty="0" smtClean="0"/>
              <a:t>David Lawrence </a:t>
            </a:r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Night of the living target constraint</a:t>
            </a:r>
            <a:endParaRPr lang="en-US" sz="3200" dirty="0"/>
          </a:p>
        </p:txBody>
      </p:sp>
      <p:pic>
        <p:nvPicPr>
          <p:cNvPr id="4" name="Content Placeholder 3" descr="trk_eff_vs_chisq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66665"/>
            <a:ext cx="4572000" cy="3100552"/>
          </a:xfrm>
        </p:spPr>
      </p:pic>
      <p:pic>
        <p:nvPicPr>
          <p:cNvPr id="5" name="Picture 4" descr="trk_eff_vs_chisq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66665"/>
            <a:ext cx="4572000" cy="3100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497333"/>
            <a:ext cx="22493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with target constraint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2497333"/>
            <a:ext cx="203155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 target constraint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175891"/>
            <a:ext cx="2133600" cy="365125"/>
          </a:xfrm>
        </p:spPr>
        <p:txBody>
          <a:bodyPr/>
          <a:lstStyle/>
          <a:p>
            <a:fld id="{35DBF81B-33E2-D347-9357-00DEA50B052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3477141"/>
            <a:ext cx="86433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halkboard"/>
                <a:cs typeface="Chalkboard"/>
              </a:rPr>
              <a:t>geomC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400065"/>
            <a:ext cx="86433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halkboard"/>
                <a:cs typeface="Chalkboard"/>
              </a:rPr>
              <a:t>geomC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long time the ALT1 global track fitter has included a fuzzy target constraint. </a:t>
            </a:r>
          </a:p>
          <a:p>
            <a:endParaRPr lang="en-US" dirty="0" smtClean="0"/>
          </a:p>
          <a:p>
            <a:r>
              <a:rPr lang="en-US" dirty="0" smtClean="0"/>
              <a:t>This did very bad things when the candidate’s vertex was inaccurate.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62042" y="5991225"/>
            <a:ext cx="439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target constraint has now been disabled.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z_vertex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676400"/>
            <a:ext cx="5943600" cy="40307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Vertex resolution for track candidates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2286000"/>
            <a:ext cx="176532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 tracks thrown</a:t>
            </a:r>
          </a:p>
          <a:p>
            <a:pPr algn="ctr"/>
            <a:r>
              <a:rPr lang="en-US" dirty="0" smtClean="0"/>
              <a:t>from </a:t>
            </a:r>
            <a:r>
              <a:rPr lang="en-US" dirty="0" err="1" smtClean="0"/>
              <a:t>z</a:t>
            </a:r>
            <a:r>
              <a:rPr lang="en-US" dirty="0" smtClean="0"/>
              <a:t>=65 cm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03006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“vertex constraint” used is based on a 3cm segment of the </a:t>
            </a:r>
            <a:r>
              <a:rPr lang="en-US" dirty="0" err="1" smtClean="0"/>
              <a:t>beamline</a:t>
            </a:r>
            <a:r>
              <a:rPr lang="en-US" dirty="0" smtClean="0"/>
              <a:t> centered on the </a:t>
            </a:r>
            <a:r>
              <a:rPr lang="en-US" dirty="0" err="1" smtClean="0"/>
              <a:t>z_vertex</a:t>
            </a:r>
            <a:r>
              <a:rPr lang="en-US" dirty="0" smtClean="0"/>
              <a:t> reconstructed for the track candidate.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905000"/>
            <a:ext cx="243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way the candidate determines the </a:t>
            </a:r>
            <a:r>
              <a:rPr lang="en-US" dirty="0" err="1" smtClean="0"/>
              <a:t>z</a:t>
            </a:r>
            <a:r>
              <a:rPr lang="en-US" dirty="0" smtClean="0"/>
              <a:t> vertex is biased to finding it in the center of the target</a:t>
            </a:r>
          </a:p>
          <a:p>
            <a:endParaRPr lang="en-US" dirty="0" smtClean="0"/>
          </a:p>
          <a:p>
            <a:r>
              <a:rPr lang="en-US" dirty="0" smtClean="0"/>
              <a:t>This actually gave some benefit early on when developing the fitting algorithm, but now turns out to be a bias that hurts more than helps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z_vertex2_no_targe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56896"/>
            <a:ext cx="4572000" cy="3100552"/>
          </a:xfrm>
          <a:prstGeom prst="rect">
            <a:avLst/>
          </a:prstGeom>
        </p:spPr>
      </p:pic>
      <p:pic>
        <p:nvPicPr>
          <p:cNvPr id="17" name="Picture 16" descr="z_vertex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896"/>
            <a:ext cx="4572000" cy="3100552"/>
          </a:xfrm>
          <a:prstGeom prst="rect">
            <a:avLst/>
          </a:prstGeom>
        </p:spPr>
      </p:pic>
      <p:pic>
        <p:nvPicPr>
          <p:cNvPr id="16" name="Picture 15" descr="z_verte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757448"/>
            <a:ext cx="4572000" cy="3100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34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Vertex Reconstruction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4495800"/>
            <a:ext cx="1107996" cy="5847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30</a:t>
            </a:r>
            <a:r>
              <a:rPr lang="en-US" baseline="30000" dirty="0" smtClean="0"/>
              <a:t>o</a:t>
            </a:r>
            <a:r>
              <a:rPr lang="en-US" dirty="0" smtClean="0"/>
              <a:t> tracks</a:t>
            </a:r>
          </a:p>
          <a:p>
            <a:pPr algn="ctr"/>
            <a:r>
              <a:rPr lang="en-US" sz="1400" dirty="0" smtClean="0"/>
              <a:t>(zoomed in)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1447800"/>
            <a:ext cx="121349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</a:t>
            </a:r>
            <a:r>
              <a:rPr lang="en-US" dirty="0" smtClean="0"/>
              <a:t>ith target</a:t>
            </a:r>
          </a:p>
          <a:p>
            <a:pPr algn="ctr"/>
            <a:r>
              <a:rPr lang="en-US" dirty="0" smtClean="0"/>
              <a:t>constraint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1447800"/>
            <a:ext cx="153381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without target</a:t>
            </a:r>
          </a:p>
          <a:p>
            <a:pPr algn="ctr"/>
            <a:r>
              <a:rPr lang="en-US" dirty="0" smtClean="0"/>
              <a:t>constraint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DOCA values based on LR correctness</a:t>
            </a:r>
            <a:endParaRPr lang="en-US" dirty="0"/>
          </a:p>
        </p:txBody>
      </p:sp>
      <p:pic>
        <p:nvPicPr>
          <p:cNvPr id="4" name="Content Placeholder 3" descr="doca_L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061" y="1600200"/>
            <a:ext cx="6673878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3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Number of hits per track in CDC</a:t>
            </a:r>
            <a:endParaRPr lang="en-US" sz="3600" dirty="0"/>
          </a:p>
        </p:txBody>
      </p:sp>
      <p:pic>
        <p:nvPicPr>
          <p:cNvPr id="4" name="Picture 3" descr="Ncdchits_theta30_fi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4520"/>
            <a:ext cx="4572000" cy="2933480"/>
          </a:xfrm>
          <a:prstGeom prst="rect">
            <a:avLst/>
          </a:prstGeom>
        </p:spPr>
      </p:pic>
      <p:pic>
        <p:nvPicPr>
          <p:cNvPr id="5" name="Picture 4" descr="Ncdchits_theta30_throw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0" y="991040"/>
            <a:ext cx="4572000" cy="2933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408495"/>
            <a:ext cx="21956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Thrown tracks (no fit)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558" y="5340054"/>
            <a:ext cx="203662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Found and fit tracks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31059" y="529375"/>
            <a:ext cx="2360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</a:t>
            </a:r>
            <a:r>
              <a:rPr lang="en-US" sz="2400" dirty="0" err="1" smtClean="0"/>
              <a:t>GeV/c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/>
              <a:t>+ tracks</a:t>
            </a:r>
            <a:endParaRPr lang="en-US" sz="2400" dirty="0"/>
          </a:p>
        </p:txBody>
      </p:sp>
      <p:pic>
        <p:nvPicPr>
          <p:cNvPr id="9" name="Picture 8" descr="Picture 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099417" y="3739534"/>
            <a:ext cx="1828800" cy="1836145"/>
          </a:xfrm>
          <a:prstGeom prst="rect">
            <a:avLst/>
          </a:prstGeom>
        </p:spPr>
      </p:pic>
      <p:pic>
        <p:nvPicPr>
          <p:cNvPr id="11" name="Picture 10" descr="Picture 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876800" y="3746879"/>
            <a:ext cx="1828800" cy="1828800"/>
          </a:xfrm>
          <a:prstGeom prst="rect">
            <a:avLst/>
          </a:prstGeom>
        </p:spPr>
      </p:pic>
      <p:pic>
        <p:nvPicPr>
          <p:cNvPr id="12" name="Picture 11" descr="Picture 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870817" y="5575679"/>
            <a:ext cx="2286000" cy="1152181"/>
          </a:xfrm>
          <a:prstGeom prst="rect">
            <a:avLst/>
          </a:prstGeom>
        </p:spPr>
      </p:pic>
      <p:pic>
        <p:nvPicPr>
          <p:cNvPr id="13" name="Picture 12" descr="Picture 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584817" y="5575679"/>
            <a:ext cx="2286000" cy="11338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45434" y="5575679"/>
            <a:ext cx="49980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5004694"/>
            <a:ext cx="49980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8331434" y="5575679"/>
            <a:ext cx="49980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70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7798034" y="4977918"/>
            <a:ext cx="49980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70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991040"/>
            <a:ext cx="40514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simultaneously a higher probability of getting multiple hits per layer in 30</a:t>
            </a:r>
            <a:r>
              <a:rPr lang="en-US" baseline="30000" dirty="0" smtClean="0"/>
              <a:t>o</a:t>
            </a:r>
            <a:r>
              <a:rPr lang="en-US" dirty="0" smtClean="0"/>
              <a:t> tracks and a higher probability of rejecting hits that belong to a track.</a:t>
            </a:r>
          </a:p>
          <a:p>
            <a:endParaRPr lang="en-US" dirty="0" smtClean="0"/>
          </a:p>
          <a:p>
            <a:r>
              <a:rPr lang="en-US" dirty="0" smtClean="0"/>
              <a:t>Hit selection based on proximity to helical fit which will be worse in forward region where field becomes less uniform.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cdchits_theta30_fi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7448"/>
            <a:ext cx="4572000" cy="3100552"/>
          </a:xfrm>
          <a:prstGeom prst="rect">
            <a:avLst/>
          </a:prstGeom>
        </p:spPr>
      </p:pic>
      <p:pic>
        <p:nvPicPr>
          <p:cNvPr id="10" name="Picture 9" descr="Ncdchits_theta30_throw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0" y="656896"/>
            <a:ext cx="4572000" cy="3100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58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CDC Number of hits per track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408495"/>
            <a:ext cx="21956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Thrown tracks (no fit)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558" y="5340054"/>
            <a:ext cx="203662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Found and fit tracks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8958" y="5894052"/>
            <a:ext cx="125857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B-field map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1358" y="2895600"/>
            <a:ext cx="125857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B-field map</a:t>
            </a:r>
            <a:endParaRPr lang="en-US" dirty="0"/>
          </a:p>
        </p:txBody>
      </p:sp>
      <p:pic>
        <p:nvPicPr>
          <p:cNvPr id="21" name="Picture 4" descr="bfiel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1130" y="1314645"/>
            <a:ext cx="4572000" cy="310035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800600" y="852980"/>
            <a:ext cx="409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of inhomogeneous field map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86500" y="4570612"/>
            <a:ext cx="3589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/>
              <a:t>Target Center: </a:t>
            </a:r>
            <a:r>
              <a:rPr lang="en-US" sz="2000" b="1" dirty="0" err="1" smtClean="0"/>
              <a:t>B</a:t>
            </a:r>
            <a:r>
              <a:rPr lang="en-US" sz="2000" b="1" baseline="-25000" dirty="0" err="1" smtClean="0"/>
              <a:t>z</a:t>
            </a:r>
            <a:r>
              <a:rPr lang="en-US" sz="2000" b="1" dirty="0" smtClean="0"/>
              <a:t> ≈ 1.8T</a:t>
            </a:r>
          </a:p>
          <a:p>
            <a:pPr algn="r"/>
            <a:endParaRPr lang="en-US" sz="2000" b="1" dirty="0" smtClean="0"/>
          </a:p>
          <a:p>
            <a:pPr algn="r"/>
            <a:r>
              <a:rPr lang="en-US" sz="2000" b="1" dirty="0" smtClean="0"/>
              <a:t>CDC downstream end: </a:t>
            </a:r>
            <a:r>
              <a:rPr lang="en-US" sz="2000" b="1" dirty="0" err="1" smtClean="0"/>
              <a:t>B</a:t>
            </a:r>
            <a:r>
              <a:rPr lang="en-US" sz="2000" b="1" baseline="-25000" dirty="0" err="1" smtClean="0"/>
              <a:t>z</a:t>
            </a:r>
            <a:r>
              <a:rPr lang="en-US" sz="2000" b="1" dirty="0" smtClean="0"/>
              <a:t> ≈ 2.2T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04413" y="5709386"/>
            <a:ext cx="3132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field changes by more than 20% for tracks going forward through the CDC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7178-69C8-484E-8FA3-C1492EC2A3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Ncdchits_Bconst_throw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130" y="656896"/>
            <a:ext cx="4572000" cy="3100552"/>
          </a:xfrm>
          <a:prstGeom prst="rect">
            <a:avLst/>
          </a:prstGeom>
        </p:spPr>
      </p:pic>
      <p:pic>
        <p:nvPicPr>
          <p:cNvPr id="9" name="Picture 8" descr="Ncdchits_theta30_fi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7448"/>
            <a:ext cx="4572000" cy="3100552"/>
          </a:xfrm>
          <a:prstGeom prst="rect">
            <a:avLst/>
          </a:prstGeom>
        </p:spPr>
      </p:pic>
      <p:pic>
        <p:nvPicPr>
          <p:cNvPr id="10" name="Picture 9" descr="Ncdchits_theta30_throw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0" y="656896"/>
            <a:ext cx="4572000" cy="3100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58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CDC Number of hits per track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408495"/>
            <a:ext cx="21956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Thrown tracks (no fit)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558" y="5340054"/>
            <a:ext cx="203662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Found and fit tracks</a:t>
            </a:r>
            <a:endParaRPr lang="en-US" dirty="0"/>
          </a:p>
        </p:txBody>
      </p:sp>
      <p:pic>
        <p:nvPicPr>
          <p:cNvPr id="14" name="Picture 13" descr="Ncdchits_Bconst_fi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757448"/>
            <a:ext cx="4572000" cy="31005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05400" y="2408495"/>
            <a:ext cx="21956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Thrown tracks (no fit)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5340054"/>
            <a:ext cx="203662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Found and fit tracks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8958" y="5894052"/>
            <a:ext cx="125857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B-field map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1358" y="2895600"/>
            <a:ext cx="125857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B-field map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57800" y="2895600"/>
            <a:ext cx="16168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Uniform B-field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57800" y="5894052"/>
            <a:ext cx="16168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Uniform B-field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7178-69C8-484E-8FA3-C1492EC2A3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Cumulative </a:t>
            </a:r>
            <a:r>
              <a:rPr lang="en-US" sz="3200" dirty="0" smtClean="0">
                <a:latin typeface="Symbol" charset="2"/>
                <a:cs typeface="Symbol" charset="2"/>
              </a:rPr>
              <a:t>c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distributions with uniform and non-uniform Magnetic fields </a:t>
            </a:r>
            <a:endParaRPr lang="en-US" sz="3200" dirty="0"/>
          </a:p>
        </p:txBody>
      </p:sp>
      <p:pic>
        <p:nvPicPr>
          <p:cNvPr id="5" name="Picture 4" descr="trk_eff_vs_chisq_Bconst_fi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686" y="2045732"/>
            <a:ext cx="4572000" cy="3100552"/>
          </a:xfrm>
          <a:prstGeom prst="rect">
            <a:avLst/>
          </a:prstGeom>
        </p:spPr>
      </p:pic>
      <p:pic>
        <p:nvPicPr>
          <p:cNvPr id="6" name="Picture 5" descr="trk_eff_vs_chisq_theta30_fi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6" y="2045732"/>
            <a:ext cx="4572000" cy="3100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4749" y="1676400"/>
            <a:ext cx="203662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Found and fit tracks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79486" y="1676400"/>
            <a:ext cx="16168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Uniform B-field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1486" y="1676400"/>
            <a:ext cx="203662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Found and fit tracks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88486" y="1676400"/>
            <a:ext cx="125857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B-field map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18777" y="5468034"/>
            <a:ext cx="633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r>
              <a:rPr lang="en-US" baseline="30000" dirty="0" smtClean="0"/>
              <a:t>o</a:t>
            </a:r>
            <a:r>
              <a:rPr lang="en-US" dirty="0" smtClean="0"/>
              <a:t> tracks still stand out a little with the uniform field but the difference is greatly reduced from the non-uniform case.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7178-69C8-484E-8FA3-C1492EC2A3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…clutch-in, shift, clutch-out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 this point, we felt that we understood the efficiency plots and the cumulative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distributions were a good figure of merit for optimizing the design.</a:t>
            </a:r>
          </a:p>
          <a:p>
            <a:r>
              <a:rPr lang="en-US" dirty="0" smtClean="0"/>
              <a:t>We had some confidence that the </a:t>
            </a:r>
            <a:r>
              <a:rPr lang="en-US" i="1" dirty="0" err="1" smtClean="0"/>
              <a:t>geomC</a:t>
            </a:r>
            <a:r>
              <a:rPr lang="en-US" dirty="0" smtClean="0"/>
              <a:t> layer configuration for the CDC with a 6</a:t>
            </a:r>
            <a:r>
              <a:rPr lang="en-US" baseline="30000" dirty="0" smtClean="0"/>
              <a:t>o</a:t>
            </a:r>
            <a:r>
              <a:rPr lang="en-US" dirty="0" smtClean="0"/>
              <a:t> stereo angle was close to the optimal design and decided to fix that as the new baseline.</a:t>
            </a:r>
          </a:p>
          <a:p>
            <a:r>
              <a:rPr lang="en-US" dirty="0" smtClean="0"/>
              <a:t>The hole pattern of CDC end plate still depended on the overall length of the CDC so more studies with more geometries were needed.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Additional Geometries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7178-69C8-484E-8FA3-C1492EC2A39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 descr="Picture 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24400" y="839927"/>
            <a:ext cx="4109508" cy="50292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051651"/>
          <a:ext cx="2590800" cy="1889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39116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CDC length</a:t>
                      </a:r>
                      <a:endParaRPr lang="en-US" dirty="0"/>
                    </a:p>
                  </a:txBody>
                  <a:tcPr/>
                </a:tc>
              </a:tr>
              <a:tr h="314948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geomL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175 cm</a:t>
                      </a:r>
                      <a:endParaRPr lang="en-US" dirty="0"/>
                    </a:p>
                  </a:txBody>
                  <a:tcPr/>
                </a:tc>
              </a:tr>
              <a:tr h="314948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geomC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 cm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geomJ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 cm</a:t>
                      </a:r>
                      <a:endParaRPr lang="en-US" dirty="0"/>
                    </a:p>
                  </a:txBody>
                  <a:tcPr/>
                </a:tc>
              </a:tr>
              <a:tr h="314948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geomK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cm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3015973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r>
              <a:rPr lang="en-US" sz="1600" dirty="0" err="1" smtClean="0"/>
              <a:t>geomC</a:t>
            </a:r>
            <a:r>
              <a:rPr lang="en-US" sz="1600" dirty="0" smtClean="0"/>
              <a:t> is the baseline geometry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794850"/>
            <a:ext cx="3352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Upstream end of CDC and position of last FDC package held fixed. Upstream FDC package positions adjusted to maintain equal spacing and spacing from CDC downstream end.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882511"/>
            <a:ext cx="4341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71 changes required in 3 XML files to modify CDC length!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6190288"/>
            <a:ext cx="4996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i="1" dirty="0" smtClean="0"/>
              <a:t>XML </a:t>
            </a:r>
            <a:r>
              <a:rPr lang="en-US" sz="1400" dirty="0" smtClean="0"/>
              <a:t>-&gt; </a:t>
            </a:r>
            <a:r>
              <a:rPr lang="en-US" sz="1400" dirty="0" err="1" smtClean="0"/>
              <a:t>perl</a:t>
            </a:r>
            <a:r>
              <a:rPr lang="en-US" sz="1400" dirty="0" smtClean="0"/>
              <a:t> script -&gt; </a:t>
            </a:r>
            <a:r>
              <a:rPr lang="en-US" sz="1400" i="1" dirty="0" smtClean="0"/>
              <a:t>XML</a:t>
            </a:r>
            <a:r>
              <a:rPr lang="en-US" sz="1400" dirty="0" smtClean="0"/>
              <a:t>-&gt; C program -&gt; </a:t>
            </a:r>
            <a:r>
              <a:rPr lang="en-US" sz="1400" i="1" dirty="0" smtClean="0"/>
              <a:t>Fortran code </a:t>
            </a:r>
            <a:r>
              <a:rPr lang="en-US" sz="1400" dirty="0" smtClean="0"/>
              <a:t>-&gt;</a:t>
            </a:r>
            <a:r>
              <a:rPr lang="en-US" sz="1400" dirty="0" err="1" smtClean="0"/>
              <a:t>gfortran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Nostalgia from Sept. 2008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Picture 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715962"/>
            <a:ext cx="3886200" cy="2912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Picture 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95800" y="3805884"/>
            <a:ext cx="3886200" cy="29155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Picture 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52400" y="3804009"/>
            <a:ext cx="3886200" cy="29174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191000" y="715962"/>
            <a:ext cx="4648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MC Studies of the CDC layer configuration had begun starting with option-1 (2 stereo </a:t>
            </a:r>
            <a:r>
              <a:rPr lang="en-US" dirty="0" err="1" smtClean="0"/>
              <a:t>s.l</a:t>
            </a:r>
            <a:r>
              <a:rPr lang="en-US" dirty="0" smtClean="0"/>
              <a:t>.) and option-2 (3 stereo </a:t>
            </a:r>
            <a:r>
              <a:rPr lang="en-US" dirty="0" err="1" smtClean="0"/>
              <a:t>s.l</a:t>
            </a:r>
            <a:r>
              <a:rPr lang="en-US" dirty="0" smtClean="0"/>
              <a:t>.) </a:t>
            </a:r>
            <a:r>
              <a:rPr lang="en-US" dirty="0" smtClean="0"/>
              <a:t>from the V4 geometry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The studies used a </a:t>
            </a:r>
            <a:r>
              <a:rPr lang="en-US" i="1" dirty="0" smtClean="0"/>
              <a:t>parameter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as the figure of merit leading to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/Ndof of&gt;1000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Straw alignments had been discovered in the CDC baseline design that lead to a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 dependence in the tracking efficiency.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Locking in the LR 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7178-69C8-484E-8FA3-C1492EC2A39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trk_eff_vs_chisq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8162"/>
            <a:ext cx="4572000" cy="2933480"/>
          </a:xfrm>
          <a:prstGeom prst="rect">
            <a:avLst/>
          </a:prstGeom>
        </p:spPr>
      </p:pic>
      <p:pic>
        <p:nvPicPr>
          <p:cNvPr id="8" name="Picture 7" descr="trk_eff_vs_chisq_LRgoo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78162"/>
            <a:ext cx="4572000" cy="2933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454" y="3489324"/>
            <a:ext cx="8386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geomC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3489324"/>
            <a:ext cx="8386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geomC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02637" y="1020762"/>
            <a:ext cx="693872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ALT1 fitter locks in the left-right choice based on the results of fitting to the wire positions. Looking only at tracks that were found </a:t>
            </a:r>
            <a:r>
              <a:rPr lang="en-US" b="1" i="1" dirty="0" smtClean="0"/>
              <a:t>and </a:t>
            </a:r>
            <a:r>
              <a:rPr lang="en-US" dirty="0" smtClean="0"/>
              <a:t>had the correct L-R choice made for all hits gives a limit on what might be achieved with a better algorithm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Notice on the left plot below that the 7</a:t>
            </a:r>
            <a:r>
              <a:rPr lang="en-US" baseline="30000" dirty="0" smtClean="0"/>
              <a:t>o</a:t>
            </a:r>
            <a:r>
              <a:rPr lang="en-US" dirty="0" smtClean="0"/>
              <a:t> curve is out of order.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hit in CDC can cause big problems when LR choice is locked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7178-69C8-484E-8FA3-C1492EC2A39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Picture 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19400" y="1417638"/>
            <a:ext cx="6159500" cy="3098800"/>
          </a:xfrm>
          <a:prstGeom prst="rect">
            <a:avLst/>
          </a:prstGeom>
        </p:spPr>
      </p:pic>
      <p:pic>
        <p:nvPicPr>
          <p:cNvPr id="6" name="Picture 5" descr="trk_eff_vs_chisq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587875"/>
            <a:ext cx="332534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6055" y="4999037"/>
            <a:ext cx="587084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geomC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1521767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track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983432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single wire hit has only a little influence on the fit which leads to a higher rate of incorrect LR choices from the wire-based fit.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4999037"/>
            <a:ext cx="4724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problem showed up at 7</a:t>
            </a:r>
            <a:r>
              <a:rPr lang="en-US" baseline="30000" dirty="0" smtClean="0"/>
              <a:t>o</a:t>
            </a:r>
            <a:r>
              <a:rPr lang="en-US" dirty="0" smtClean="0"/>
              <a:t> for the baseline geometry with 150 cm long CDC straws.</a:t>
            </a:r>
          </a:p>
          <a:p>
            <a:endParaRPr lang="en-US" dirty="0" smtClean="0"/>
          </a:p>
          <a:p>
            <a:r>
              <a:rPr lang="en-US" dirty="0" smtClean="0"/>
              <a:t>A similar problem shows up at 15</a:t>
            </a:r>
            <a:r>
              <a:rPr lang="en-US" baseline="30000" dirty="0" smtClean="0"/>
              <a:t>o</a:t>
            </a:r>
            <a:r>
              <a:rPr lang="en-US" dirty="0" smtClean="0"/>
              <a:t> for a geometry with 175 cm long straws where there is a single hit in the 2</a:t>
            </a:r>
            <a:r>
              <a:rPr lang="en-US" baseline="30000" dirty="0" smtClean="0"/>
              <a:t>nd</a:t>
            </a:r>
            <a:r>
              <a:rPr lang="en-US" dirty="0" smtClean="0"/>
              <a:t> FDC package.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34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Efficiency vs. angle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7178-69C8-484E-8FA3-C1492EC2A39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eff_vs_angl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56896"/>
            <a:ext cx="4572000" cy="3100527"/>
          </a:xfrm>
          <a:prstGeom prst="rect">
            <a:avLst/>
          </a:prstGeom>
        </p:spPr>
      </p:pic>
      <p:pic>
        <p:nvPicPr>
          <p:cNvPr id="6" name="Picture 5" descr="eff_vs_angle_DTrackCandidate_THROW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7448"/>
            <a:ext cx="4572000" cy="3100552"/>
          </a:xfrm>
          <a:prstGeom prst="rect">
            <a:avLst/>
          </a:prstGeom>
        </p:spPr>
      </p:pic>
      <p:pic>
        <p:nvPicPr>
          <p:cNvPr id="7" name="Picture 6" descr="eff_vs_angle_LRgoo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56896"/>
            <a:ext cx="4572000" cy="3100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2069" y="1656605"/>
            <a:ext cx="1490951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Found Candidates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199993" y="1348828"/>
            <a:ext cx="1490951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Found Candidates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32069" y="4720897"/>
            <a:ext cx="159141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Thrown Candidates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3886200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of the inefficiencies are due to poorly defined track </a:t>
            </a:r>
            <a:r>
              <a:rPr lang="en-US" dirty="0" smtClean="0"/>
              <a:t>candidates which don’t capture all </a:t>
            </a:r>
            <a:r>
              <a:rPr lang="en-US" dirty="0" smtClean="0"/>
              <a:t>of the hits from the true track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 are due to locking in a poor LR choice after wire-based fitting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Inefficiency at higher angles and shorter CDC length attributed to CDC-FDC gap.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Monte Carlo simulations resulted in a decision to fix the CDC design at:</a:t>
            </a:r>
          </a:p>
          <a:p>
            <a:pPr lvl="1"/>
            <a:r>
              <a:rPr lang="en-US" dirty="0" smtClean="0"/>
              <a:t>28 layers,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-shifted where possible</a:t>
            </a:r>
          </a:p>
          <a:p>
            <a:pPr lvl="1"/>
            <a:r>
              <a:rPr lang="en-US" dirty="0" smtClean="0"/>
              <a:t>Configuration: 4ax,4st-,4st+,4ax,4st-,4st+,4ax</a:t>
            </a:r>
            <a:endParaRPr lang="en-US" dirty="0" smtClean="0"/>
          </a:p>
          <a:p>
            <a:pPr lvl="1"/>
            <a:r>
              <a:rPr lang="en-US" dirty="0" smtClean="0"/>
              <a:t>Close-packed stereo and axial layers</a:t>
            </a:r>
          </a:p>
          <a:p>
            <a:pPr lvl="1"/>
            <a:r>
              <a:rPr lang="en-US" dirty="0" smtClean="0"/>
              <a:t>6</a:t>
            </a:r>
            <a:r>
              <a:rPr lang="en-US" baseline="30000" dirty="0" smtClean="0"/>
              <a:t>o</a:t>
            </a:r>
            <a:r>
              <a:rPr lang="en-US" dirty="0" smtClean="0"/>
              <a:t> stereo angle</a:t>
            </a:r>
          </a:p>
          <a:p>
            <a:pPr lvl="1"/>
            <a:r>
              <a:rPr lang="en-US" dirty="0" smtClean="0"/>
              <a:t>150 cm straw length</a:t>
            </a:r>
            <a:endParaRPr lang="en-US" dirty="0" smtClean="0"/>
          </a:p>
          <a:p>
            <a:r>
              <a:rPr lang="en-US" dirty="0" smtClean="0"/>
              <a:t>Some problems were (</a:t>
            </a:r>
            <a:r>
              <a:rPr lang="en-US" dirty="0" err="1" smtClean="0"/>
              <a:t>re)</a:t>
            </a:r>
            <a:r>
              <a:rPr lang="en-US" dirty="0" err="1" smtClean="0"/>
              <a:t>identified</a:t>
            </a:r>
            <a:r>
              <a:rPr lang="en-US" dirty="0" smtClean="0"/>
              <a:t> in the ALT1 tracker:</a:t>
            </a:r>
          </a:p>
          <a:p>
            <a:pPr lvl="1"/>
            <a:r>
              <a:rPr lang="en-US" dirty="0" smtClean="0"/>
              <a:t>No mechanism to try alternate L-R solutions</a:t>
            </a:r>
          </a:p>
          <a:p>
            <a:pPr lvl="1"/>
            <a:r>
              <a:rPr lang="en-US" dirty="0" smtClean="0"/>
              <a:t>Target constraint sometimes constrained to places true track did not cross </a:t>
            </a:r>
            <a:r>
              <a:rPr lang="en-US" i="1" dirty="0" smtClean="0"/>
              <a:t>(disabled now).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Take a few steps back in order to move forward…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CDC endplate design was needed by January so we needed to quickly get a handle on the tracking efficiency and the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&gt;1000 </a:t>
            </a:r>
            <a:r>
              <a:rPr lang="en-US" dirty="0" smtClean="0"/>
              <a:t>problem</a:t>
            </a:r>
          </a:p>
          <a:p>
            <a:endParaRPr lang="en-US" dirty="0" smtClean="0"/>
          </a:p>
          <a:p>
            <a:r>
              <a:rPr lang="en-US" dirty="0" smtClean="0"/>
              <a:t>On Sept. 26, 2008, we had a phone conference with 2 tracking experts from Hermes. They suggested looking at the </a:t>
            </a:r>
            <a:r>
              <a:rPr lang="en-US" i="1" dirty="0" smtClean="0"/>
              <a:t>residual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rather than the </a:t>
            </a:r>
            <a:r>
              <a:rPr lang="en-US" i="1" dirty="0" smtClean="0"/>
              <a:t>parameter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/>
              <a:t>In addition, we decided to proceed with both multiple scattering and energy loss turned off in the simulation in order to have complete control over the residuals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Checking</a:t>
            </a:r>
            <a:endParaRPr lang="en-US" dirty="0"/>
          </a:p>
        </p:txBody>
      </p:sp>
      <p:pic>
        <p:nvPicPr>
          <p:cNvPr id="4" name="Content Placeholder 3" descr="trk_eff_vs_chisq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4572000" cy="3100552"/>
          </a:xfrm>
        </p:spPr>
      </p:pic>
      <p:sp>
        <p:nvSpPr>
          <p:cNvPr id="6" name="TextBox 5"/>
          <p:cNvSpPr txBox="1"/>
          <p:nvPr/>
        </p:nvSpPr>
        <p:spPr>
          <a:xfrm>
            <a:off x="4800600" y="1417638"/>
            <a:ext cx="4114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board"/>
              </a:rPr>
              <a:t>4k single 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Chalkboard"/>
              </a:rPr>
              <a:t>+</a:t>
            </a:r>
            <a:r>
              <a:rPr lang="en-US" dirty="0" smtClean="0">
                <a:latin typeface="Chalkboard"/>
              </a:rPr>
              <a:t> 1GeV/c events were thrown at 5 discrete angles ranging from 30</a:t>
            </a:r>
            <a:r>
              <a:rPr lang="en-US" baseline="30000" dirty="0" smtClean="0">
                <a:latin typeface="Chalkboard"/>
              </a:rPr>
              <a:t>o</a:t>
            </a:r>
            <a:r>
              <a:rPr lang="en-US" dirty="0" smtClean="0">
                <a:latin typeface="Chalkboard"/>
              </a:rPr>
              <a:t> to 110</a:t>
            </a:r>
            <a:r>
              <a:rPr lang="en-US" baseline="30000" dirty="0" smtClean="0">
                <a:latin typeface="Chalkboard"/>
              </a:rPr>
              <a:t>o</a:t>
            </a:r>
            <a:r>
              <a:rPr lang="en-US" dirty="0" smtClean="0">
                <a:latin typeface="Chalkboard"/>
              </a:rPr>
              <a:t>. Multiple scattering etc. was turned OFF</a:t>
            </a:r>
            <a:endParaRPr lang="en-US" baseline="30000" dirty="0" smtClean="0">
              <a:latin typeface="Chalkboard"/>
            </a:endParaRPr>
          </a:p>
          <a:p>
            <a:endParaRPr lang="en-US" baseline="30000" dirty="0" smtClean="0">
              <a:latin typeface="Chalkboard"/>
            </a:endParaRPr>
          </a:p>
          <a:p>
            <a:r>
              <a:rPr lang="en-US" dirty="0" smtClean="0">
                <a:latin typeface="Chalkboard"/>
              </a:rPr>
              <a:t>Drift times were smeared via Gaussian to give them a position resolution of 150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Chalkboard"/>
              </a:rPr>
              <a:t>m</a:t>
            </a:r>
          </a:p>
          <a:p>
            <a:endParaRPr lang="en-US" dirty="0" smtClean="0">
              <a:latin typeface="Chalkboard"/>
            </a:endParaRPr>
          </a:p>
          <a:p>
            <a:r>
              <a:rPr lang="en-US" dirty="0" smtClean="0">
                <a:latin typeface="Chalkboard"/>
              </a:rPr>
              <a:t>A tracking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/N</a:t>
            </a:r>
            <a:r>
              <a:rPr lang="en-US" baseline="-25000" dirty="0" smtClean="0">
                <a:latin typeface="Chalkboard"/>
              </a:rPr>
              <a:t>dof</a:t>
            </a:r>
            <a:r>
              <a:rPr lang="en-US" dirty="0" smtClean="0">
                <a:latin typeface="Chalkboard"/>
              </a:rPr>
              <a:t> was formed from the hit residuals using the known</a:t>
            </a:r>
          </a:p>
          <a:p>
            <a:r>
              <a:rPr lang="en-US" dirty="0" smtClean="0">
                <a:latin typeface="Chalkboard"/>
              </a:rPr>
              <a:t>150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Chalkboard"/>
              </a:rPr>
              <a:t>m resolution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876800"/>
            <a:ext cx="826943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board"/>
              </a:rPr>
              <a:t>The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/N</a:t>
            </a:r>
            <a:r>
              <a:rPr lang="en-US" baseline="-25000" dirty="0" smtClean="0">
                <a:latin typeface="Chalkboard"/>
              </a:rPr>
              <a:t>dof</a:t>
            </a:r>
            <a:r>
              <a:rPr lang="en-US" dirty="0" smtClean="0">
                <a:latin typeface="Chalkboard"/>
              </a:rPr>
              <a:t>  distribution was integrated and compared to the known cumulative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 function</a:t>
            </a:r>
          </a:p>
          <a:p>
            <a:endParaRPr lang="en-US" dirty="0" smtClean="0">
              <a:latin typeface="Chalkboard"/>
            </a:endParaRPr>
          </a:p>
          <a:p>
            <a:r>
              <a:rPr lang="en-US" dirty="0" smtClean="0">
                <a:latin typeface="Chalkboard"/>
              </a:rPr>
              <a:t>To check consistency between the simulation and reconstruction geometries as well as transport through the magnetic field etc. , thrown values were used</a:t>
            </a:r>
            <a:endParaRPr lang="en-US" dirty="0">
              <a:latin typeface="Chalkboard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D7DD-CC8E-0548-BDD1-D477719A292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GeV/c</a:t>
            </a:r>
            <a:r>
              <a:rPr lang="en-US" dirty="0" smtClean="0"/>
              <a:t> track locations in CDC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9ACF-7284-B54A-A06E-5D91DCEF8BD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" y="1752600"/>
            <a:ext cx="77724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4700" y="2222500"/>
            <a:ext cx="52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30</a:t>
            </a:r>
            <a:r>
              <a:rPr lang="en-US" baseline="30000" dirty="0" smtClean="0">
                <a:latin typeface="Chalkboard"/>
                <a:cs typeface="Chalkboard"/>
              </a:rPr>
              <a:t>o</a:t>
            </a:r>
            <a:endParaRPr lang="en-US" baseline="30000" dirty="0">
              <a:latin typeface="Chalkboard"/>
              <a:cs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371" y="2020208"/>
            <a:ext cx="52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50</a:t>
            </a:r>
            <a:r>
              <a:rPr lang="en-US" baseline="30000" dirty="0" smtClean="0">
                <a:latin typeface="Chalkboard"/>
                <a:cs typeface="Chalkboard"/>
              </a:rPr>
              <a:t>o</a:t>
            </a:r>
            <a:endParaRPr lang="en-US" baseline="30000" dirty="0">
              <a:latin typeface="Chalkboard"/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8980" y="184681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70</a:t>
            </a:r>
            <a:r>
              <a:rPr lang="en-US" baseline="30000" dirty="0" smtClean="0">
                <a:latin typeface="Chalkboard"/>
                <a:cs typeface="Chalkboard"/>
              </a:rPr>
              <a:t>o</a:t>
            </a:r>
            <a:endParaRPr lang="en-US" baseline="30000" dirty="0"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2049" y="1777360"/>
            <a:ext cx="52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90</a:t>
            </a:r>
            <a:r>
              <a:rPr lang="en-US" baseline="30000" dirty="0" smtClean="0">
                <a:latin typeface="Chalkboard"/>
                <a:cs typeface="Chalkboard"/>
              </a:rPr>
              <a:t>o</a:t>
            </a:r>
            <a:endParaRPr lang="en-US" baseline="30000" dirty="0">
              <a:latin typeface="Chalkboard"/>
              <a:cs typeface="Chalkboar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975180" y="2543629"/>
            <a:ext cx="907142" cy="1"/>
          </a:xfrm>
          <a:prstGeom prst="line">
            <a:avLst/>
          </a:prstGeom>
          <a:ln w="31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410955" y="2420157"/>
            <a:ext cx="869464" cy="322535"/>
          </a:xfrm>
          <a:prstGeom prst="line">
            <a:avLst/>
          </a:prstGeom>
          <a:ln w="31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968717" y="2375075"/>
            <a:ext cx="683174" cy="569308"/>
          </a:xfrm>
          <a:prstGeom prst="line">
            <a:avLst/>
          </a:prstGeom>
          <a:ln w="31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2687933" y="2529756"/>
            <a:ext cx="821734" cy="468868"/>
          </a:xfrm>
          <a:prstGeom prst="line">
            <a:avLst/>
          </a:prstGeom>
          <a:ln w="31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3810000"/>
            <a:ext cx="1625600" cy="529167"/>
          </a:xfrm>
          <a:prstGeom prst="rect">
            <a:avLst/>
          </a:prstGeom>
          <a:solidFill>
            <a:schemeClr val="accent3">
              <a:lumMod val="40000"/>
              <a:lumOff val="60000"/>
              <a:alpha val="18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14400" y="3056467"/>
            <a:ext cx="1625600" cy="529167"/>
          </a:xfrm>
          <a:prstGeom prst="rect">
            <a:avLst/>
          </a:prstGeom>
          <a:solidFill>
            <a:schemeClr val="accent3">
              <a:lumMod val="40000"/>
              <a:lumOff val="60000"/>
              <a:alpha val="18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"/>
              <a:stretch>
                <a:fillRect/>
              </a:stretch>
            </p:blipFill>
          </mc:Fallback>
        </mc:AlternateContent>
        <p:spPr>
          <a:xfrm>
            <a:off x="1417421" y="4010262"/>
            <a:ext cx="5029200" cy="2851703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4">
                <a:lumMod val="60000"/>
                <a:lumOff val="40000"/>
                <a:alpha val="75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5214888" y="2738531"/>
            <a:ext cx="9144000" cy="4213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-1303620" y="3980500"/>
            <a:ext cx="1296957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-207472"/>
            <a:ext cx="9144000" cy="4213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-381000"/>
            <a:ext cx="9144000" cy="1371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 Geometries Were Studied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9ACF-7284-B54A-A06E-5D91DCEF8BD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83263" y="838200"/>
            <a:ext cx="3858485" cy="314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990600"/>
            <a:ext cx="365534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Various configurations of the axial and stereo layers were studied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Once the layer configuration was finalized, different stereo angles were looked at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All of these designs (except the baseline “A”) used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-shifting and many used close-packing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4154269"/>
            <a:ext cx="2287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i="1" dirty="0" err="1" smtClean="0"/>
              <a:t>geomC</a:t>
            </a:r>
            <a:r>
              <a:rPr lang="en-US" dirty="0" smtClean="0"/>
              <a:t> was ultimately shown to give the best tracking efficiency using the available tools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8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Reconstruction – layer </a:t>
            </a:r>
            <a:r>
              <a:rPr lang="en-US" dirty="0" err="1" smtClean="0"/>
              <a:t>config</a:t>
            </a:r>
            <a:r>
              <a:rPr lang="en-US" dirty="0" err="1"/>
              <a:t>s</a:t>
            </a:r>
            <a:endParaRPr lang="en-US" dirty="0"/>
          </a:p>
        </p:txBody>
      </p:sp>
      <p:pic>
        <p:nvPicPr>
          <p:cNvPr id="6" name="Content Placeholder 5" descr="trk_eff_vs_chisq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3248"/>
            <a:ext cx="4572000" cy="310055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38912"/>
            <a:ext cx="2133600" cy="365125"/>
          </a:xfrm>
        </p:spPr>
        <p:txBody>
          <a:bodyPr/>
          <a:lstStyle/>
          <a:p>
            <a:fld id="{FF9A9ACF-7284-B54A-A06E-5D91DCEF8BD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trk_eff_vs_chisq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33248"/>
            <a:ext cx="4572000" cy="3100552"/>
          </a:xfrm>
          <a:prstGeom prst="rect">
            <a:avLst/>
          </a:prstGeom>
        </p:spPr>
      </p:pic>
      <p:pic>
        <p:nvPicPr>
          <p:cNvPr id="8" name="Picture 7" descr="trk_eff_vs_chisq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3800"/>
            <a:ext cx="4572000" cy="2933480"/>
          </a:xfrm>
          <a:prstGeom prst="rect">
            <a:avLst/>
          </a:prstGeom>
        </p:spPr>
      </p:pic>
      <p:pic>
        <p:nvPicPr>
          <p:cNvPr id="9" name="Picture 8" descr="trk_eff_vs_chisq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733800"/>
            <a:ext cx="4572000" cy="2933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195552"/>
            <a:ext cx="86433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halkboard"/>
                <a:cs typeface="Chalkboard"/>
              </a:rPr>
              <a:t>geomC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243552"/>
            <a:ext cx="83869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halkboard"/>
                <a:cs typeface="Chalkboard"/>
              </a:rPr>
              <a:t>geomF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1195552"/>
            <a:ext cx="84579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halkboard"/>
                <a:cs typeface="Chalkboard"/>
              </a:rPr>
              <a:t>geomE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4243552"/>
            <a:ext cx="87716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halkboard"/>
                <a:cs typeface="Chalkboard"/>
              </a:rPr>
              <a:t>geomG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3048000"/>
            <a:ext cx="194049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4a,4s-,4s+,4a,4s-,4s+,4a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242351" y="3048000"/>
            <a:ext cx="137830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4a,8s+,4a,8s-,4a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95791" y="6019800"/>
            <a:ext cx="137830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4a,8s+,4a,8s-,4a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77266" y="6019800"/>
            <a:ext cx="1243387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4a,8s+,6s-,11a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6776" y="5032177"/>
            <a:ext cx="85151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r>
              <a:rPr lang="en-US" sz="1400" b="1" baseline="30000" dirty="0" smtClean="0"/>
              <a:t>o</a:t>
            </a:r>
            <a:r>
              <a:rPr lang="en-US" sz="1400" b="1" dirty="0" smtClean="0"/>
              <a:t> stereo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8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Reconstruction – stereo angle</a:t>
            </a:r>
            <a:endParaRPr lang="en-US" dirty="0"/>
          </a:p>
        </p:txBody>
      </p:sp>
      <p:pic>
        <p:nvPicPr>
          <p:cNvPr id="21" name="Picture 20" descr="trk_eff_vs_chisq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248"/>
            <a:ext cx="4572000" cy="2933480"/>
          </a:xfrm>
          <a:prstGeom prst="rect">
            <a:avLst/>
          </a:prstGeom>
        </p:spPr>
      </p:pic>
      <p:pic>
        <p:nvPicPr>
          <p:cNvPr id="22" name="Picture 21" descr="trk_eff_vs_chisq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33248"/>
            <a:ext cx="4572000" cy="2933480"/>
          </a:xfrm>
          <a:prstGeom prst="rect">
            <a:avLst/>
          </a:prstGeom>
        </p:spPr>
      </p:pic>
      <p:pic>
        <p:nvPicPr>
          <p:cNvPr id="23" name="Picture 22" descr="trk_eff_vs_chisq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66728"/>
            <a:ext cx="4572000" cy="2933480"/>
          </a:xfrm>
          <a:prstGeom prst="rect">
            <a:avLst/>
          </a:prstGeom>
        </p:spPr>
      </p:pic>
      <p:pic>
        <p:nvPicPr>
          <p:cNvPr id="24" name="Picture 23" descr="trk_eff_vs_chisq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66728"/>
            <a:ext cx="4572000" cy="293348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9600" y="1028480"/>
            <a:ext cx="86433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halkboard"/>
                <a:cs typeface="Chalkboard"/>
              </a:rPr>
              <a:t>geomC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3936560"/>
            <a:ext cx="86433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halkboard"/>
                <a:cs typeface="Chalkboard"/>
              </a:rPr>
              <a:t>geomH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81600" y="4048076"/>
            <a:ext cx="83869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halkboard"/>
                <a:cs typeface="Chalkboard"/>
              </a:rPr>
              <a:t>geomF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1600" y="975928"/>
            <a:ext cx="82181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halkboard"/>
                <a:cs typeface="Chalkboard"/>
              </a:rPr>
              <a:t>geomI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3600" y="2906064"/>
            <a:ext cx="194049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4a,4s-,4s+,4a,4s-,4s+,4a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133600" y="5866696"/>
            <a:ext cx="194049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4a,4s-,4s+,4a,4s-,4s+,4a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156098" y="5866696"/>
            <a:ext cx="137830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4a,8s+,4a,8s-,4a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78429" y="1444514"/>
            <a:ext cx="38281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878429" y="4417408"/>
            <a:ext cx="38281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5410200" y="4602074"/>
            <a:ext cx="38281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5410200" y="1456776"/>
            <a:ext cx="55807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4.5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36" name="TextBox 35"/>
          <p:cNvSpPr txBox="1"/>
          <p:nvPr/>
        </p:nvSpPr>
        <p:spPr>
          <a:xfrm>
            <a:off x="6728789" y="2919248"/>
            <a:ext cx="194049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4a,4s-,4s+,4a,4s-,4s+,4a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473939" y="6500208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Tracking efficiency gets worse as the stereo angle decreases!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CDC residuals by angle</a:t>
            </a:r>
            <a:endParaRPr lang="en-US" sz="3600" dirty="0"/>
          </a:p>
        </p:txBody>
      </p:sp>
      <p:pic>
        <p:nvPicPr>
          <p:cNvPr id="4" name="Picture 3" descr="resi_theta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5486400" cy="3720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1059" y="914400"/>
            <a:ext cx="2360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</a:t>
            </a:r>
            <a:r>
              <a:rPr lang="en-US" sz="2400" dirty="0" err="1" smtClean="0"/>
              <a:t>GeV/c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/>
              <a:t>+ tracks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54038" y="2438400"/>
            <a:ext cx="233276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r>
              <a:rPr lang="en-US" baseline="30000" dirty="0" smtClean="0"/>
              <a:t>o</a:t>
            </a:r>
            <a:r>
              <a:rPr lang="en-US" dirty="0" smtClean="0"/>
              <a:t> tracks have larger “wings” than other angles which pushes the tracking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further out in the tails of the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distribution.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F81B-33E2-D347-9357-00DEA50B052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1458</Words>
  <Application>Microsoft Macintosh PowerPoint</Application>
  <PresentationFormat>On-screen Show (4:3)</PresentationFormat>
  <Paragraphs>196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Tracking Studies and the CDC</vt:lpstr>
      <vt:lpstr>Nostalgia from Sept. 2008 …</vt:lpstr>
      <vt:lpstr>Take a few steps back in order to move forward…</vt:lpstr>
      <vt:lpstr>Consistency Checking</vt:lpstr>
      <vt:lpstr>1 GeV/c track locations in CDC</vt:lpstr>
      <vt:lpstr>9 Geometries Were Studied</vt:lpstr>
      <vt:lpstr>Full Reconstruction – layer configs</vt:lpstr>
      <vt:lpstr>Full Reconstruction – stereo angle</vt:lpstr>
      <vt:lpstr>CDC residuals by angle</vt:lpstr>
      <vt:lpstr>Night of the living target constraint</vt:lpstr>
      <vt:lpstr>Vertex resolution for track candidates</vt:lpstr>
      <vt:lpstr>Vertex Reconstruction</vt:lpstr>
      <vt:lpstr>DOCA values based on LR correctness</vt:lpstr>
      <vt:lpstr>Number of hits per track in CDC</vt:lpstr>
      <vt:lpstr>CDC Number of hits per track</vt:lpstr>
      <vt:lpstr>CDC Number of hits per track</vt:lpstr>
      <vt:lpstr>Cumulative c2 distributions with uniform and non-uniform Magnetic fields </vt:lpstr>
      <vt:lpstr>…clutch-in, shift, clutch-out …</vt:lpstr>
      <vt:lpstr>Additional Geometries</vt:lpstr>
      <vt:lpstr>Locking in the LR choice</vt:lpstr>
      <vt:lpstr>Single hit in CDC can cause big problems when LR choice is locked</vt:lpstr>
      <vt:lpstr>Efficiency vs. angle</vt:lpstr>
      <vt:lpstr>Summary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Lawrence</dc:creator>
  <cp:lastModifiedBy>David Lawrence</cp:lastModifiedBy>
  <cp:revision>19</cp:revision>
  <dcterms:created xsi:type="dcterms:W3CDTF">2009-01-27T04:05:31Z</dcterms:created>
  <dcterms:modified xsi:type="dcterms:W3CDTF">2009-01-27T15:59:18Z</dcterms:modified>
</cp:coreProperties>
</file>