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45" d="100"/>
          <a:sy n="145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63456-9996-A44C-A4C8-15F0AB652A52}" type="datetimeFigureOut">
              <a:rPr lang="en-US" smtClean="0"/>
              <a:t>1/28/09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53932-788E-B74A-8C40-8547CA1422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5DEE-2626-A840-BA36-A571299FFFD7}" type="datetimeFigureOut">
              <a:rPr lang="en-US" smtClean="0"/>
              <a:t>1/28/09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35C2F-4E1E-144D-92D4-EDC4AB12F7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F712-8623-8541-9B67-1B5A456908DE}" type="datetime1">
              <a:rPr lang="en-US" smtClean="0"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20DF-7CC3-0549-8E1B-7DEB4A6A9A2E}" type="datetime1">
              <a:rPr lang="en-US" smtClean="0"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F1D1-062B-CD42-8F6B-014009739DB3}" type="datetime1">
              <a:rPr lang="en-US" smtClean="0"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792E-BDA0-F04A-97E2-AB142E27938B}" type="datetime1">
              <a:rPr lang="en-US" smtClean="0"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2094-CB78-0A43-90A5-752A1E65642E}" type="datetime1">
              <a:rPr lang="en-US" smtClean="0"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CEF2-EBE9-5E4C-AEA7-6F72091FABBD}" type="datetime1">
              <a:rPr lang="en-US" smtClean="0"/>
              <a:t>1/28/09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44C1-2F9B-8245-8114-415EA428F344}" type="datetime1">
              <a:rPr lang="en-US" smtClean="0"/>
              <a:t>1/28/09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5078-066B-954C-B0E3-ECB599AD6438}" type="datetime1">
              <a:rPr lang="en-US" smtClean="0"/>
              <a:t>1/28/09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DF19-20C5-B445-B66D-BA5F608E367D}" type="datetime1">
              <a:rPr lang="en-US" smtClean="0"/>
              <a:t>1/28/09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D272-6B06-E945-8B10-7578E4AAC01B}" type="datetime1">
              <a:rPr lang="en-US" smtClean="0"/>
              <a:t>1/28/09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5727-0C2C-9A42-84F9-DED20EEF4857}" type="datetime1">
              <a:rPr lang="en-US" smtClean="0"/>
              <a:t>1/28/09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AFE72-1986-F146-85AA-B86B54984F86}" type="datetime1">
              <a:rPr lang="en-US" smtClean="0"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4C251-A9D0-E742-A360-5621A42D4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d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Offline Software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Jan. 30, 2009</a:t>
            </a:r>
          </a:p>
          <a:p>
            <a:r>
              <a:rPr lang="en-US" dirty="0" smtClean="0"/>
              <a:t>David Lawrence  </a:t>
            </a:r>
            <a:r>
              <a:rPr lang="en-US" dirty="0" err="1" smtClean="0"/>
              <a:t>JLab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Activity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76400"/>
            <a:ext cx="5486400" cy="3429000"/>
          </a:xfrm>
          <a:prstGeom prst="rect">
            <a:avLst/>
          </a:prstGeom>
        </p:spPr>
      </p:pic>
      <p:pic>
        <p:nvPicPr>
          <p:cNvPr id="6" name="Picture 5" descr="Picture 5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096000" y="1676400"/>
            <a:ext cx="2743200" cy="439276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Simulation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geomC</a:t>
            </a:r>
            <a:r>
              <a:rPr lang="en-US" dirty="0" smtClean="0"/>
              <a:t>” new baseline for CDC</a:t>
            </a:r>
          </a:p>
          <a:p>
            <a:r>
              <a:rPr lang="en-US" dirty="0" smtClean="0"/>
              <a:t>Complete update of </a:t>
            </a:r>
            <a:r>
              <a:rPr lang="en-US" dirty="0" err="1" smtClean="0"/>
              <a:t>collimater</a:t>
            </a:r>
            <a:r>
              <a:rPr lang="en-US" dirty="0" smtClean="0"/>
              <a:t> cave </a:t>
            </a:r>
            <a:r>
              <a:rPr lang="en-US" sz="2800" dirty="0" smtClean="0"/>
              <a:t>(currently with “review2008” suffix in repository)</a:t>
            </a:r>
            <a:endParaRPr lang="en-US" dirty="0" smtClean="0"/>
          </a:p>
          <a:p>
            <a:pPr lvl="1"/>
            <a:r>
              <a:rPr lang="en-US" dirty="0" smtClean="0"/>
              <a:t>Magnets + fields</a:t>
            </a:r>
          </a:p>
          <a:p>
            <a:pPr lvl="1"/>
            <a:r>
              <a:rPr lang="en-US" dirty="0" smtClean="0"/>
              <a:t>Pair spectrometer</a:t>
            </a:r>
          </a:p>
          <a:p>
            <a:pPr lvl="1"/>
            <a:r>
              <a:rPr lang="en-US" dirty="0" err="1" smtClean="0"/>
              <a:t>Collimater</a:t>
            </a:r>
            <a:endParaRPr lang="en-US" dirty="0" smtClean="0"/>
          </a:p>
          <a:p>
            <a:r>
              <a:rPr lang="en-US" dirty="0" smtClean="0"/>
              <a:t>Tagger microscope moved to behind fixed array</a:t>
            </a:r>
          </a:p>
          <a:p>
            <a:r>
              <a:rPr lang="en-US" dirty="0" smtClean="0"/>
              <a:t>Active </a:t>
            </a:r>
            <a:r>
              <a:rPr lang="en-US" dirty="0" err="1" smtClean="0"/>
              <a:t>collimater</a:t>
            </a:r>
            <a:r>
              <a:rPr lang="en-US" dirty="0" smtClean="0"/>
              <a:t> </a:t>
            </a:r>
            <a:r>
              <a:rPr lang="en-US" dirty="0" smtClean="0"/>
              <a:t>detail</a:t>
            </a:r>
          </a:p>
          <a:p>
            <a:r>
              <a:rPr lang="en-US" dirty="0" smtClean="0"/>
              <a:t>40 stave Start Counter rumored to exist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on </a:t>
            </a:r>
            <a:r>
              <a:rPr lang="en-US" dirty="0" err="1" smtClean="0"/>
              <a:t>Kalman</a:t>
            </a:r>
            <a:r>
              <a:rPr lang="en-US" dirty="0" smtClean="0"/>
              <a:t> Filter (Simon)</a:t>
            </a:r>
          </a:p>
          <a:p>
            <a:r>
              <a:rPr lang="en-US" dirty="0" smtClean="0"/>
              <a:t>Development on Least Squares Global track fitter (Mark)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Re)Adoption</a:t>
            </a:r>
            <a:r>
              <a:rPr lang="en-US" dirty="0" smtClean="0"/>
              <a:t> of standard units</a:t>
            </a:r>
          </a:p>
          <a:p>
            <a:r>
              <a:rPr lang="en-US" dirty="0" err="1" smtClean="0"/>
              <a:t>DHelicalFit</a:t>
            </a:r>
            <a:r>
              <a:rPr lang="en-US" dirty="0" smtClean="0"/>
              <a:t> class merging multiple helical fitters</a:t>
            </a:r>
          </a:p>
          <a:p>
            <a:r>
              <a:rPr lang="en-US" dirty="0" smtClean="0"/>
              <a:t>Detector element numbering (plan)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err="1" smtClean="0"/>
              <a:t>JLab</a:t>
            </a:r>
            <a:r>
              <a:rPr lang="en-US" dirty="0" smtClean="0"/>
              <a:t> Computing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Batch farm:</a:t>
            </a:r>
          </a:p>
          <a:p>
            <a:pPr lvl="1"/>
            <a:r>
              <a:rPr lang="en-US" dirty="0" smtClean="0"/>
              <a:t>Until recently, Hall-D had no allocation of the </a:t>
            </a:r>
            <a:r>
              <a:rPr lang="en-US" dirty="0" err="1" smtClean="0"/>
              <a:t>JLab</a:t>
            </a:r>
            <a:r>
              <a:rPr lang="en-US" dirty="0" smtClean="0"/>
              <a:t> computer farm. We now have a guaranteed 4.4%</a:t>
            </a:r>
          </a:p>
          <a:p>
            <a:r>
              <a:rPr lang="en-US" dirty="0" smtClean="0"/>
              <a:t>Wireless Networking:</a:t>
            </a:r>
          </a:p>
          <a:p>
            <a:pPr lvl="1"/>
            <a:r>
              <a:rPr lang="en-US" dirty="0" smtClean="0"/>
              <a:t>Major policy changes on the </a:t>
            </a:r>
            <a:r>
              <a:rPr lang="en-US" dirty="0" err="1" smtClean="0"/>
              <a:t>JLab</a:t>
            </a:r>
            <a:r>
              <a:rPr lang="en-US" dirty="0" smtClean="0"/>
              <a:t> wireless network</a:t>
            </a:r>
          </a:p>
          <a:p>
            <a:pPr lvl="2"/>
            <a:r>
              <a:rPr lang="en-US" dirty="0" smtClean="0"/>
              <a:t>Non-managed laptops will be outside of the </a:t>
            </a:r>
            <a:r>
              <a:rPr lang="en-US" dirty="0" err="1" smtClean="0"/>
              <a:t>JLab</a:t>
            </a:r>
            <a:r>
              <a:rPr lang="en-US" dirty="0" smtClean="0"/>
              <a:t> firewall</a:t>
            </a:r>
          </a:p>
          <a:p>
            <a:pPr lvl="2"/>
            <a:r>
              <a:rPr lang="en-US" dirty="0" smtClean="0"/>
              <a:t>All ports (protocols) disabled by default with only a few open</a:t>
            </a:r>
          </a:p>
          <a:p>
            <a:pPr lvl="2"/>
            <a:r>
              <a:rPr lang="en-US" dirty="0" smtClean="0"/>
              <a:t>Computers registered on network though web page (may or may not require WEP key)</a:t>
            </a:r>
          </a:p>
          <a:p>
            <a:pPr lvl="2"/>
            <a:r>
              <a:rPr lang="en-US" dirty="0" smtClean="0"/>
              <a:t>Computer to Computer communications will be blocked</a:t>
            </a:r>
          </a:p>
          <a:p>
            <a:r>
              <a:rPr lang="en-US" dirty="0" smtClean="0"/>
              <a:t>Disk Space:</a:t>
            </a:r>
          </a:p>
          <a:p>
            <a:pPr lvl="1"/>
            <a:r>
              <a:rPr lang="en-US" dirty="0" smtClean="0"/>
              <a:t>Currently, the Hall-D work disk is 1.5TB (only using 51%)</a:t>
            </a:r>
          </a:p>
          <a:p>
            <a:pPr lvl="1"/>
            <a:r>
              <a:rPr lang="en-US" dirty="0" smtClean="0"/>
              <a:t>Tight budgets resulted in smaller than usual increases this year so only ~14TB of usable space could be added over the whole Physics Division</a:t>
            </a:r>
          </a:p>
          <a:p>
            <a:pPr lvl="2"/>
            <a:r>
              <a:rPr lang="en-US" dirty="0" smtClean="0"/>
              <a:t>Work disk</a:t>
            </a:r>
          </a:p>
          <a:p>
            <a:pPr lvl="2"/>
            <a:r>
              <a:rPr lang="en-US" dirty="0" smtClean="0"/>
              <a:t>Cache disk</a:t>
            </a:r>
          </a:p>
          <a:p>
            <a:pPr lvl="1"/>
            <a:r>
              <a:rPr lang="en-US" dirty="0" smtClean="0"/>
              <a:t>We requested 1TB to 1.5TB be allocated for Hall-D work disk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ACAT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SIMD/</a:t>
            </a:r>
            <a:r>
              <a:rPr lang="en-US" dirty="0" err="1" smtClean="0"/>
              <a:t>vectorization</a:t>
            </a:r>
            <a:endParaRPr lang="en-US" dirty="0" smtClean="0"/>
          </a:p>
          <a:p>
            <a:pPr lvl="1"/>
            <a:r>
              <a:rPr lang="en-US" b="1" dirty="0" smtClean="0"/>
              <a:t>S</a:t>
            </a:r>
            <a:r>
              <a:rPr lang="en-US" dirty="0" smtClean="0"/>
              <a:t>ingle </a:t>
            </a:r>
            <a:r>
              <a:rPr lang="en-US" b="1" dirty="0" smtClean="0"/>
              <a:t>I</a:t>
            </a:r>
            <a:r>
              <a:rPr lang="en-US" dirty="0" smtClean="0"/>
              <a:t>nstruction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b="1" dirty="0" smtClean="0"/>
              <a:t>M</a:t>
            </a:r>
            <a:r>
              <a:rPr lang="en-US" dirty="0" smtClean="0"/>
              <a:t>ultiple </a:t>
            </a:r>
            <a:r>
              <a:rPr lang="en-US" b="1" dirty="0" smtClean="0"/>
              <a:t>D</a:t>
            </a:r>
            <a:r>
              <a:rPr lang="en-US" dirty="0" smtClean="0"/>
              <a:t>ata</a:t>
            </a:r>
            <a:endParaRPr lang="en-US" dirty="0" smtClean="0"/>
          </a:p>
          <a:p>
            <a:pPr lvl="1"/>
            <a:r>
              <a:rPr lang="en-US" dirty="0" err="1" smtClean="0"/>
              <a:t>Altivec</a:t>
            </a:r>
            <a:r>
              <a:rPr lang="en-US" dirty="0" smtClean="0"/>
              <a:t>, MMX, SSE, 3DNow!, 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llvm-g</a:t>
            </a:r>
            <a:r>
              <a:rPr lang="en-US" dirty="0" smtClean="0"/>
              <a:t>++ compiler (non-commercial Apple project)</a:t>
            </a:r>
          </a:p>
          <a:p>
            <a:pPr lvl="1"/>
            <a:r>
              <a:rPr lang="en-US" dirty="0" smtClean="0"/>
              <a:t>Drop-in replacement for </a:t>
            </a:r>
            <a:r>
              <a:rPr lang="en-US" dirty="0" err="1" smtClean="0"/>
              <a:t>g</a:t>
            </a:r>
            <a:r>
              <a:rPr lang="en-US" dirty="0" smtClean="0"/>
              <a:t>++</a:t>
            </a:r>
          </a:p>
          <a:p>
            <a:pPr lvl="1"/>
            <a:r>
              <a:rPr lang="en-US" dirty="0" smtClean="0"/>
              <a:t>Link-time optimization (-O4) has potential speed increases of 20%</a:t>
            </a:r>
          </a:p>
          <a:p>
            <a:r>
              <a:rPr lang="en-US" dirty="0" smtClean="0"/>
              <a:t>Parameterization of Magnetic Field </a:t>
            </a:r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GlueX</a:t>
            </a:r>
            <a:r>
              <a:rPr lang="en-US" dirty="0" smtClean="0"/>
              <a:t> 2D map is 2.5MB</a:t>
            </a:r>
          </a:p>
          <a:p>
            <a:pPr lvl="1"/>
            <a:r>
              <a:rPr lang="en-US" dirty="0" smtClean="0"/>
              <a:t>Expect 3D map to be at least 100x larger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 rot="16200000">
            <a:off x="7866971" y="5063221"/>
            <a:ext cx="911224" cy="646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 </a:t>
            </a:r>
          </a:p>
          <a:p>
            <a:pPr algn="ctr"/>
            <a:r>
              <a:rPr lang="en-US" sz="1200" b="1" dirty="0" smtClean="0"/>
              <a:t> </a:t>
            </a:r>
          </a:p>
          <a:p>
            <a:pPr algn="ctr"/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057"/>
            <a:ext cx="7848600" cy="6929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Rates in 12GeV era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285" y="1270664"/>
          <a:ext cx="7313615" cy="4571999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462723"/>
                <a:gridCol w="1462723"/>
                <a:gridCol w="1462723"/>
                <a:gridCol w="1462723"/>
                <a:gridCol w="14627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Front End</a:t>
                      </a:r>
                    </a:p>
                    <a:p>
                      <a:pPr algn="ctr"/>
                      <a:r>
                        <a:rPr lang="en-US" dirty="0" smtClean="0"/>
                        <a:t>DAQ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</a:t>
                      </a:r>
                    </a:p>
                    <a:p>
                      <a:pPr algn="ctr"/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L1 Trigger</a:t>
                      </a:r>
                    </a:p>
                    <a:p>
                      <a:pPr algn="ctr"/>
                      <a:r>
                        <a:rPr lang="en-US" dirty="0" smtClean="0"/>
                        <a:t>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Bandwidth</a:t>
                      </a:r>
                    </a:p>
                    <a:p>
                      <a:pPr algn="ctr"/>
                      <a:r>
                        <a:rPr lang="en-US" dirty="0" smtClean="0"/>
                        <a:t>to mass</a:t>
                      </a:r>
                    </a:p>
                    <a:p>
                      <a:pPr algn="ctr"/>
                      <a:r>
                        <a:rPr lang="en-US" dirty="0" smtClean="0"/>
                        <a:t>Storage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GlueX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3 GB/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15 </a:t>
                      </a:r>
                      <a:r>
                        <a:rPr lang="en-US" sz="2400" b="1" dirty="0" err="1" smtClean="0"/>
                        <a:t>kB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200 kHz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300 MB/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CLAS12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100 MB/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20 </a:t>
                      </a:r>
                      <a:r>
                        <a:rPr lang="en-US" sz="2400" b="1" dirty="0" err="1" smtClean="0"/>
                        <a:t>kB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10 kHz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100 MB/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ALICE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500 GB/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2.5 MB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200 kHz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200 MB/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ATLAS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113 GB/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1.5MB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75 kHz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300 MB/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CMS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200 GB/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 MB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100kHz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100 MB/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LHCb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40 GB/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40 </a:t>
                      </a:r>
                      <a:r>
                        <a:rPr lang="en-US" sz="2400" b="1" dirty="0" err="1" smtClean="0"/>
                        <a:t>kB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 MHz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100 MB/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STAR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8 GB/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80 MB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100 Hz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30 MB/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PHENIX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900 MB/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 smtClean="0"/>
                        <a:t>~</a:t>
                      </a:r>
                      <a:r>
                        <a:rPr lang="en-US" sz="2400" b="1" dirty="0" smtClean="0"/>
                        <a:t>60 </a:t>
                      </a:r>
                      <a:r>
                        <a:rPr lang="en-US" sz="2400" b="1" dirty="0" err="1" smtClean="0"/>
                        <a:t>kB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~</a:t>
                      </a:r>
                      <a:r>
                        <a:rPr lang="en-US" sz="2400" b="1" baseline="0" dirty="0" smtClean="0"/>
                        <a:t> 15 kHz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450 MB/</a:t>
                      </a:r>
                      <a:r>
                        <a:rPr lang="en-US" sz="2400" b="1" dirty="0" err="1" smtClean="0"/>
                        <a:t>s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3651-AAAD-8441-AFB9-2026A0DB28B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399465" y="3839160"/>
            <a:ext cx="183197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LHC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6308" y="2470737"/>
            <a:ext cx="904877" cy="338554"/>
          </a:xfrm>
          <a:prstGeom prst="rect">
            <a:avLst/>
          </a:prstGeom>
          <a:solidFill>
            <a:srgbClr val="B0A2F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JLab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60912" y="5209807"/>
            <a:ext cx="915669" cy="338554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BNL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018465" y="5051426"/>
            <a:ext cx="593947" cy="27699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*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7408183" y="3686859"/>
            <a:ext cx="1828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CHEP2007 talk</a:t>
            </a:r>
          </a:p>
          <a:p>
            <a:pPr algn="ctr"/>
            <a:r>
              <a:rPr lang="en-US" sz="1200" b="1" dirty="0" smtClean="0"/>
              <a:t>Sylvain </a:t>
            </a:r>
            <a:r>
              <a:rPr lang="en-US" sz="1200" b="1" dirty="0" err="1" smtClean="0"/>
              <a:t>Chapelin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7868558" y="2318433"/>
            <a:ext cx="908048" cy="646331"/>
          </a:xfrm>
          <a:prstGeom prst="rect">
            <a:avLst/>
          </a:prstGeom>
          <a:solidFill>
            <a:srgbClr val="B0A2F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private comm.</a:t>
            </a:r>
          </a:p>
          <a:p>
            <a:pPr algn="ctr"/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75511" y="6028983"/>
            <a:ext cx="2558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 * NIM A499 Mar. 2003 </a:t>
            </a:r>
            <a:r>
              <a:rPr lang="en-US" sz="1200" b="1" dirty="0" err="1" smtClean="0"/>
              <a:t>ppg</a:t>
            </a:r>
            <a:r>
              <a:rPr lang="en-US" sz="1200" b="1" dirty="0" smtClean="0"/>
              <a:t> 762-765</a:t>
            </a:r>
          </a:p>
          <a:p>
            <a:r>
              <a:rPr lang="en-US" sz="1200" b="1" dirty="0" smtClean="0"/>
              <a:t>** CHEP2006 talk </a:t>
            </a:r>
            <a:r>
              <a:rPr lang="en-US" sz="1200" b="1" dirty="0" err="1" smtClean="0"/>
              <a:t>MartinL</a:t>
            </a:r>
            <a:r>
              <a:rPr lang="en-US" sz="1200" b="1" dirty="0" smtClean="0"/>
              <a:t>. </a:t>
            </a:r>
            <a:r>
              <a:rPr lang="en-US" sz="1200" b="1" dirty="0" err="1" smtClean="0"/>
              <a:t>Purschke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021640" y="5488801"/>
            <a:ext cx="593947" cy="27699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**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Available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458200" cy="3505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Magnetic Field Simulation Studies</a:t>
            </a:r>
          </a:p>
          <a:p>
            <a:r>
              <a:rPr lang="en-US" dirty="0" smtClean="0"/>
              <a:t>Full Featured Event Viewer</a:t>
            </a:r>
          </a:p>
          <a:p>
            <a:r>
              <a:rPr lang="en-US" dirty="0" smtClean="0"/>
              <a:t>Calibrations/Conditions Database</a:t>
            </a:r>
          </a:p>
          <a:p>
            <a:r>
              <a:rPr lang="en-US" dirty="0" smtClean="0"/>
              <a:t>MC Acceptance studies for specific physics channels</a:t>
            </a:r>
          </a:p>
          <a:p>
            <a:r>
              <a:rPr lang="en-US" dirty="0" smtClean="0"/>
              <a:t>Monte Carlo Meister</a:t>
            </a:r>
          </a:p>
          <a:p>
            <a:r>
              <a:rPr lang="en-US" dirty="0" smtClean="0"/>
              <a:t>Online monitoring system</a:t>
            </a:r>
          </a:p>
          <a:p>
            <a:r>
              <a:rPr lang="en-US" dirty="0" smtClean="0"/>
              <a:t>Detector Alignment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295400"/>
            <a:ext cx="7275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following projects are not currently being worked on. All of these could be developed primarily offsite. All projects are expected to require at least 6 months of work some of which can be done by a student or post-doc.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C251-A9D0-E742-A360-5621A42D42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565</Words>
  <Application>Microsoft Macintosh PowerPoint</Application>
  <PresentationFormat>On-screen Show (4:3)</PresentationFormat>
  <Paragraphs>126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Offline Software Status</vt:lpstr>
      <vt:lpstr>Repository Activity</vt:lpstr>
      <vt:lpstr>Changes to Simulation Geometry</vt:lpstr>
      <vt:lpstr>Changes to Reconstruction</vt:lpstr>
      <vt:lpstr>JLab Computing Resources</vt:lpstr>
      <vt:lpstr>ACAT Conference</vt:lpstr>
      <vt:lpstr>Data Rates in 12GeV era</vt:lpstr>
      <vt:lpstr>Available Projects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Lawrence</dc:creator>
  <cp:lastModifiedBy>David Lawrence</cp:lastModifiedBy>
  <cp:revision>22</cp:revision>
  <dcterms:created xsi:type="dcterms:W3CDTF">2009-01-28T16:33:33Z</dcterms:created>
  <dcterms:modified xsi:type="dcterms:W3CDTF">2009-01-28T21:42:43Z</dcterms:modified>
</cp:coreProperties>
</file>