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73" r:id="rId1"/>
  </p:sldMasterIdLst>
  <p:sldIdLst>
    <p:sldId id="257" r:id="rId2"/>
  </p:sldIdLst>
  <p:sldSz cx="40233600" cy="3108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A09A"/>
    <a:srgbClr val="61FF00"/>
    <a:srgbClr val="FD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3112" autoAdjust="0"/>
    <p:restoredTop sz="90560" autoAdjust="0"/>
  </p:normalViewPr>
  <p:slideViewPr>
    <p:cSldViewPr>
      <p:cViewPr varScale="1">
        <p:scale>
          <a:sx n="27" d="100"/>
          <a:sy n="27" d="100"/>
        </p:scale>
        <p:origin x="-1352" y="-112"/>
      </p:cViewPr>
      <p:guideLst>
        <p:guide orient="horz" pos="9792"/>
        <p:guide pos="12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56932" y="6217920"/>
            <a:ext cx="36210240" cy="8290560"/>
          </a:xfrm>
        </p:spPr>
        <p:txBody>
          <a:bodyPr vert="horz" lIns="203779" tIns="0" rIns="203779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214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2FF4C-AD8E-AB48-8A8B-DAE6568CC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35040" y="15103698"/>
            <a:ext cx="28163520" cy="7945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037786" indent="0" algn="ctr">
              <a:buNone/>
            </a:lvl2pPr>
            <a:lvl3pPr marL="4075572" indent="0" algn="ctr">
              <a:buNone/>
            </a:lvl3pPr>
            <a:lvl4pPr marL="6113358" indent="0" algn="ctr">
              <a:buNone/>
            </a:lvl4pPr>
            <a:lvl5pPr marL="8151144" indent="0" algn="ctr">
              <a:buNone/>
            </a:lvl5pPr>
            <a:lvl6pPr marL="10188931" indent="0" algn="ctr">
              <a:buNone/>
            </a:lvl6pPr>
            <a:lvl7pPr marL="12226717" indent="0" algn="ctr">
              <a:buNone/>
            </a:lvl7pPr>
            <a:lvl8pPr marL="14264503" indent="0" algn="ctr">
              <a:buNone/>
            </a:lvl8pPr>
            <a:lvl9pPr marL="1630228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44B5-8CAA-F744-9C4E-0C1C59121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245028"/>
            <a:ext cx="9052560" cy="2652691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245028"/>
            <a:ext cx="26487120" cy="2652691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C7F5-90CF-BE48-AE9C-DBAB0A5FDB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1C4CA-0CF9-454C-8AFA-ED47CD107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880" y="2763520"/>
            <a:ext cx="31181040" cy="829056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14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0880" y="11368630"/>
            <a:ext cx="31181040" cy="6844028"/>
          </a:xfrm>
        </p:spPr>
        <p:txBody>
          <a:bodyPr anchor="t"/>
          <a:lstStyle>
            <a:lvl1pPr marL="326046" indent="0" algn="l">
              <a:buNone/>
              <a:defRPr sz="8900">
                <a:solidFill>
                  <a:schemeClr val="tx1"/>
                </a:solidFill>
              </a:defRPr>
            </a:lvl1pPr>
            <a:lvl2pPr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9120" y="29088929"/>
            <a:ext cx="3352800" cy="1655233"/>
          </a:xfrm>
        </p:spPr>
        <p:txBody>
          <a:bodyPr/>
          <a:lstStyle/>
          <a:p>
            <a:fld id="{BFAF0614-BEA9-144F-902F-B2B41C928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254242"/>
            <a:ext cx="17769840" cy="20517699"/>
          </a:xfrm>
        </p:spPr>
        <p:txBody>
          <a:bodyPr/>
          <a:lstStyle>
            <a:lvl1pPr>
              <a:defRPr sz="116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254242"/>
            <a:ext cx="17769840" cy="20517699"/>
          </a:xfrm>
        </p:spPr>
        <p:txBody>
          <a:bodyPr/>
          <a:lstStyle>
            <a:lvl1pPr>
              <a:defRPr sz="116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133A-251C-A543-9C45-AEDE28CE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237827"/>
            <a:ext cx="36210240" cy="51816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6959177"/>
            <a:ext cx="17776827" cy="3404021"/>
          </a:xfrm>
        </p:spPr>
        <p:txBody>
          <a:bodyPr anchor="ctr"/>
          <a:lstStyle>
            <a:lvl1pPr marL="0" indent="0">
              <a:buNone/>
              <a:defRPr sz="10700" b="0" cap="all" baseline="0">
                <a:solidFill>
                  <a:schemeClr val="tx1"/>
                </a:solidFill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0438112" y="6959177"/>
            <a:ext cx="17783810" cy="3404021"/>
          </a:xfrm>
        </p:spPr>
        <p:txBody>
          <a:bodyPr anchor="ctr"/>
          <a:lstStyle>
            <a:lvl1pPr marL="0" indent="0">
              <a:buNone/>
              <a:defRPr sz="10700" b="0" cap="all" baseline="0">
                <a:solidFill>
                  <a:schemeClr val="tx1"/>
                </a:solidFill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11680" y="10708642"/>
            <a:ext cx="17776827" cy="17063299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708642"/>
            <a:ext cx="17783810" cy="17063299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38C9B-1202-9843-B1B0-5B68AA747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6A2B0-112B-2F47-997C-423FBC1E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1A7A-0017-5B41-9E31-CB7688F38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2" y="1237827"/>
            <a:ext cx="13236577" cy="526796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98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011682" y="6908802"/>
            <a:ext cx="13236577" cy="20863139"/>
          </a:xfrm>
        </p:spPr>
        <p:txBody>
          <a:bodyPr/>
          <a:lstStyle>
            <a:lvl1pPr marL="0" indent="0">
              <a:buNone/>
              <a:defRPr sz="6200"/>
            </a:lvl1pPr>
            <a:lvl2pPr>
              <a:buNone/>
              <a:defRPr sz="5300"/>
            </a:lvl2pPr>
            <a:lvl3pPr>
              <a:buNone/>
              <a:defRPr sz="4500"/>
            </a:lvl3pPr>
            <a:lvl4pPr>
              <a:buNone/>
              <a:defRPr sz="4000"/>
            </a:lvl4pPr>
            <a:lvl5pPr>
              <a:buNone/>
              <a:defRPr sz="4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730220" y="1237829"/>
            <a:ext cx="22491700" cy="26534112"/>
          </a:xfrm>
        </p:spPr>
        <p:txBody>
          <a:bodyPr/>
          <a:lstStyle>
            <a:lvl1pPr>
              <a:defRPr sz="11600"/>
            </a:lvl1pPr>
            <a:lvl2pPr>
              <a:defRPr sz="10700"/>
            </a:lvl2pPr>
            <a:lvl3pPr>
              <a:defRPr sz="9800"/>
            </a:lvl3pPr>
            <a:lvl4pPr>
              <a:defRPr sz="8900"/>
            </a:lvl4pPr>
            <a:lvl5pPr>
              <a:defRPr sz="8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714B-8D7B-9042-B1F0-3713B6BFD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0" y="2763520"/>
            <a:ext cx="24140160" cy="2367706"/>
          </a:xfrm>
        </p:spPr>
        <p:txBody>
          <a:bodyPr lIns="203779" rIns="203779" bIns="0" anchor="b">
            <a:sp3d prstMaterial="softEdge"/>
          </a:bodyPr>
          <a:lstStyle>
            <a:lvl1pPr algn="ctr">
              <a:buNone/>
              <a:defRPr sz="89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46720" y="8304953"/>
            <a:ext cx="24140160" cy="1796288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43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6720" y="5289435"/>
            <a:ext cx="24140160" cy="2404262"/>
          </a:xfrm>
        </p:spPr>
        <p:txBody>
          <a:bodyPr lIns="203779" tIns="203779" rIns="203779" anchor="t"/>
          <a:lstStyle>
            <a:lvl1pPr marL="0" indent="0" algn="ctr">
              <a:buNone/>
              <a:defRPr sz="6200"/>
            </a:lvl1pPr>
            <a:lvl2pPr>
              <a:defRPr sz="53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CA8C-29EB-6842-87D3-FAA22CF24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11680" y="1245026"/>
            <a:ext cx="36210240" cy="5181600"/>
          </a:xfrm>
          <a:prstGeom prst="rect">
            <a:avLst/>
          </a:prstGeom>
        </p:spPr>
        <p:txBody>
          <a:bodyPr vert="horz" lIns="407557" tIns="203779" rIns="407557" bIns="203779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11680" y="7254240"/>
            <a:ext cx="36210240" cy="21348192"/>
          </a:xfrm>
          <a:prstGeom prst="rect">
            <a:avLst/>
          </a:prstGeom>
        </p:spPr>
        <p:txBody>
          <a:bodyPr vert="horz" lIns="407557" tIns="203779" rIns="407557" bIns="20377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011680" y="29088929"/>
            <a:ext cx="9387840" cy="1655233"/>
          </a:xfrm>
          <a:prstGeom prst="rect">
            <a:avLst/>
          </a:prstGeom>
        </p:spPr>
        <p:txBody>
          <a:bodyPr vert="horz" lIns="407557" tIns="203779" rIns="407557" bIns="203779" anchor="b"/>
          <a:lstStyle>
            <a:lvl1pPr algn="l" eaLnBrk="1" latinLnBrk="0" hangingPunct="1">
              <a:defRPr kumimoji="0" sz="5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3746480" y="29088929"/>
            <a:ext cx="12740640" cy="1655233"/>
          </a:xfrm>
          <a:prstGeom prst="rect">
            <a:avLst/>
          </a:prstGeom>
        </p:spPr>
        <p:txBody>
          <a:bodyPr vert="horz" lIns="407557" tIns="203779" rIns="407557" bIns="203779" anchor="b"/>
          <a:lstStyle>
            <a:lvl1pPr algn="ctr" eaLnBrk="1" latinLnBrk="0" hangingPunct="1">
              <a:defRPr kumimoji="0" sz="5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4869120" y="29088929"/>
            <a:ext cx="3352800" cy="1655233"/>
          </a:xfrm>
          <a:prstGeom prst="rect">
            <a:avLst/>
          </a:prstGeom>
        </p:spPr>
        <p:txBody>
          <a:bodyPr vert="horz" lIns="0" tIns="203779" rIns="0" bIns="203779" anchor="b"/>
          <a:lstStyle>
            <a:lvl1pPr algn="r" eaLnBrk="1" latinLnBrk="0" hangingPunct="1">
              <a:defRPr kumimoji="0" sz="5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2E15EF-D518-E24B-9111-529C29A5F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183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445343" indent="-1834008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2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1794" indent="-1263427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5053710" indent="-1018893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031847" indent="-815114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6887717" indent="-815114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7865854" indent="-815114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8762480" indent="-81511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9659106" indent="-81511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55732" indent="-81511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4.png"/><Relationship Id="rId4" Type="http://schemas.openxmlformats.org/officeDocument/2006/relationships/image" Target="../media/image4.png"/><Relationship Id="rId7" Type="http://schemas.openxmlformats.org/officeDocument/2006/relationships/image" Target="../media/image7.pdf"/><Relationship Id="rId11" Type="http://schemas.openxmlformats.org/officeDocument/2006/relationships/image" Target="../media/image11.pd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8" Type="http://schemas.openxmlformats.org/officeDocument/2006/relationships/image" Target="../media/image8.png"/><Relationship Id="rId13" Type="http://schemas.openxmlformats.org/officeDocument/2006/relationships/image" Target="../media/image13.pdf"/><Relationship Id="rId10" Type="http://schemas.openxmlformats.org/officeDocument/2006/relationships/image" Target="../media/image10.png"/><Relationship Id="rId5" Type="http://schemas.openxmlformats.org/officeDocument/2006/relationships/image" Target="../media/image5.pdf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9" Type="http://schemas.openxmlformats.org/officeDocument/2006/relationships/image" Target="../media/image9.pdf"/><Relationship Id="rId3" Type="http://schemas.openxmlformats.org/officeDocument/2006/relationships/image" Target="../media/image3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9812000" y="21717000"/>
            <a:ext cx="19659600" cy="767902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sng">
            <a:solidFill>
              <a:schemeClr val="accent2">
                <a:lumMod val="75000"/>
              </a:schemeClr>
            </a:solidFill>
          </a:ln>
          <a:effectLst>
            <a:outerShdw blurRad="641350" dist="6604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6100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 I/O bound Jobs</a:t>
            </a:r>
            <a:endParaRPr lang="en-US" sz="4800" b="1" u="sng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Multiple processes accessing the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same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disc leads to competition for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the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position of the read head. A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multi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-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threaded process can stream events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in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sequence, dispatching them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to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individual threads resulting in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faster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event processing rates for I/O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bound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jobs as shown in these test results.</a:t>
            </a:r>
          </a:p>
          <a:p>
            <a:endParaRPr lang="en-US" sz="4800" dirty="0">
              <a:solidFill>
                <a:srgbClr val="543466"/>
              </a:solidFill>
              <a:latin typeface="Baskerville Old Face"/>
              <a:cs typeface="Baskerville Old Face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812000" y="5867400"/>
            <a:ext cx="19812000" cy="1526571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sng">
            <a:solidFill>
              <a:schemeClr val="accent2">
                <a:lumMod val="75000"/>
              </a:schemeClr>
            </a:solidFill>
          </a:ln>
          <a:effectLst>
            <a:outerShdw blurRad="641350" dist="6604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6100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CPU bound Jobs</a:t>
            </a:r>
            <a:endParaRPr lang="en-US" sz="4800" b="1" u="sng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CPU bound jobs benefit from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the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parallelism achieved through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multi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-threading. This benefit can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be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lost if the framework requires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frequent </a:t>
            </a:r>
            <a:r>
              <a:rPr lang="en-US" sz="4800" dirty="0" err="1">
                <a:solidFill>
                  <a:srgbClr val="543466"/>
                </a:solidFill>
                <a:latin typeface="Baskerville Old Face"/>
                <a:cs typeface="Baskerville Old Face"/>
              </a:rPr>
              <a:t>mutex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 (</a:t>
            </a:r>
            <a:r>
              <a:rPr lang="en-US" sz="4800" dirty="0" err="1">
                <a:solidFill>
                  <a:srgbClr val="543466"/>
                </a:solidFill>
                <a:latin typeface="Baskerville Old Face"/>
                <a:cs typeface="Baskerville Old Face"/>
              </a:rPr>
              <a:t>un)locking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.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These 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plots show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event processing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rates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for CPU bound jobs. The linear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shape indicates proper scaling with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the number of threads which implies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virtually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no overhead is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imposed by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the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framework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which is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designed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to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minimize </a:t>
            </a:r>
            <a:r>
              <a:rPr lang="en-US" sz="4800" dirty="0" err="1">
                <a:solidFill>
                  <a:srgbClr val="543466"/>
                </a:solidFill>
                <a:latin typeface="Baskerville Old Face"/>
                <a:cs typeface="Baskerville Old Face"/>
              </a:rPr>
              <a:t>mutex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(</a:t>
            </a:r>
            <a:r>
              <a:rPr lang="en-US" sz="4800" dirty="0" err="1">
                <a:solidFill>
                  <a:srgbClr val="543466"/>
                </a:solidFill>
                <a:latin typeface="Baskerville Old Face"/>
                <a:cs typeface="Baskerville Old Face"/>
              </a:rPr>
              <a:t>un)locking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.</a:t>
            </a:r>
          </a:p>
          <a:p>
            <a:endParaRPr lang="en-US" sz="4800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sz="6100" u="sng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Hyperthreading</a:t>
            </a:r>
            <a:endParaRPr lang="en-US" sz="6100" u="sng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These plots also show how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“</a:t>
            </a:r>
            <a:r>
              <a:rPr lang="en-US" sz="4800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hyperthreading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” in Intel CPUs</a:t>
            </a:r>
          </a:p>
          <a:p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c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an improve performance for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CPU bound jobs</a:t>
            </a:r>
          </a:p>
          <a:p>
            <a:endParaRPr lang="en-US" sz="4800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0" y="13944600"/>
            <a:ext cx="18288000" cy="1414233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sng">
            <a:solidFill>
              <a:schemeClr val="accent2">
                <a:lumMod val="75000"/>
              </a:schemeClr>
            </a:solidFill>
          </a:ln>
          <a:effectLst>
            <a:outerShdw blurRad="641350" dist="6604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6100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 Alternate Factory Model</a:t>
            </a:r>
            <a:endParaRPr lang="en-US" sz="4800" b="1" u="sng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Reconstruction code is built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into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factory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classes as callback methods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.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Inputs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come from other factories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.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In </a:t>
            </a:r>
            <a:r>
              <a:rPr lang="en-US" sz="4800" dirty="0" err="1">
                <a:solidFill>
                  <a:srgbClr val="543466"/>
                </a:solidFill>
                <a:latin typeface="Baskerville Old Face"/>
                <a:cs typeface="Baskerville Old Face"/>
              </a:rPr>
              <a:t>JANA’s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 model, ownership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of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the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objects stays with the factory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.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Only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const pointers are passed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,</a:t>
            </a:r>
          </a:p>
          <a:p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ensuring 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data integrity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.</a:t>
            </a:r>
          </a:p>
          <a:p>
            <a:endParaRPr lang="en-US" sz="6000" b="1" u="sng" dirty="0" smtClean="0">
              <a:solidFill>
                <a:schemeClr val="accent6">
                  <a:lumMod val="50000"/>
                </a:schemeClr>
              </a:solidFill>
              <a:latin typeface="Baskerville Old Face"/>
              <a:cs typeface="Baskerville Old Face"/>
            </a:endParaRPr>
          </a:p>
          <a:p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									</a:t>
            </a:r>
            <a:r>
              <a:rPr lang="en-US" sz="6000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Threading Model</a:t>
            </a:r>
            <a:endParaRPr lang="en-US" sz="4400" b="1" u="sng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									</a:t>
            </a:r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A JANA application consists of a single</a:t>
            </a:r>
          </a:p>
          <a:p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									</a:t>
            </a:r>
            <a:r>
              <a:rPr lang="en-US" sz="4400" i="1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JApplication</a:t>
            </a:r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object and multiple </a:t>
            </a:r>
            <a:r>
              <a:rPr lang="en-US" sz="4400" i="1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JEventLoop</a:t>
            </a:r>
            <a:endParaRPr lang="en-US" sz="4400" i="1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									objects (one for each thread). Each thread </a:t>
            </a:r>
          </a:p>
          <a:p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									has its own complete set of factory objects </a:t>
            </a:r>
          </a:p>
          <a:p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									that together, can completely process an 									event. JANA uses POSIX </a:t>
            </a:r>
            <a:r>
              <a:rPr lang="en-US" sz="4400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pthreads</a:t>
            </a:r>
            <a:r>
              <a:rPr lang="en-US" sz="44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.</a:t>
            </a:r>
          </a:p>
          <a:p>
            <a:endParaRPr lang="en-US" sz="4400" dirty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endParaRPr lang="en-US" sz="4400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endParaRPr lang="en-US" sz="4400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848600" y="609600"/>
            <a:ext cx="24424023" cy="507831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9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skerville Old Face"/>
                <a:cs typeface="Baskerville Old Face"/>
              </a:rPr>
              <a:t>Multi-threaded Event Reconstruction</a:t>
            </a:r>
          </a:p>
          <a:p>
            <a:pPr algn="ctr"/>
            <a:r>
              <a:rPr 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skerville Old Face"/>
                <a:cs typeface="Baskerville Old Face"/>
              </a:rPr>
              <a:t>with</a:t>
            </a:r>
            <a:endParaRPr lang="en-US" sz="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askerville Old Face"/>
              <a:cs typeface="Baskerville Old Face"/>
            </a:endParaRPr>
          </a:p>
          <a:p>
            <a:pPr algn="ctr"/>
            <a:r>
              <a:rPr lang="en-US" sz="129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skerville Old Face"/>
                <a:cs typeface="Baskerville Old Face"/>
              </a:rPr>
              <a:t>JANA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240650" y="29678574"/>
            <a:ext cx="1501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Notice: Authored by Jefferson Science Associates, LLC under U.S. DOE Contract No. DE-AC05-06OR23177. The U.S. Government retains a non-exclusive, paid-up, irrevocable, world-wide license to publish or reproduce this manuscript for U.S. Government purposes. 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9850055" y="29949251"/>
            <a:ext cx="10084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k Gothic" charset="0"/>
              </a:rPr>
              <a:t>David 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k Gothic" charset="0"/>
              </a:rPr>
              <a:t>Lawrence   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skerville Old Face"/>
                <a:cs typeface="Baskerville Old Face"/>
              </a:rPr>
              <a:t>davidl@jlab.org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askerville Old Face"/>
              <a:cs typeface="Baskerville Old Face"/>
            </a:endParaRPr>
          </a:p>
        </p:txBody>
      </p:sp>
      <p:pic>
        <p:nvPicPr>
          <p:cNvPr id="2087" name="Picture 39" descr="jlab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" y="29519603"/>
            <a:ext cx="5942013" cy="1377950"/>
          </a:xfrm>
          <a:prstGeom prst="rect">
            <a:avLst/>
          </a:prstGeom>
          <a:noFill/>
        </p:spPr>
      </p:pic>
      <p:pic>
        <p:nvPicPr>
          <p:cNvPr id="38" name="Picture 37" descr="factory_flowchar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 rot="5400000">
            <a:off x="12673654" y="13386746"/>
            <a:ext cx="4370692" cy="7620000"/>
          </a:xfrm>
          <a:prstGeom prst="rect">
            <a:avLst/>
          </a:prstGeom>
        </p:spPr>
      </p:pic>
      <p:pic>
        <p:nvPicPr>
          <p:cNvPr id="39" name="Picture 38" descr="thread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 rot="5400000">
            <a:off x="1563267" y="20763333"/>
            <a:ext cx="7084266" cy="6858000"/>
          </a:xfrm>
          <a:prstGeom prst="rect">
            <a:avLst/>
          </a:prstGeom>
        </p:spPr>
      </p:pic>
      <p:pic>
        <p:nvPicPr>
          <p:cNvPr id="40" name="Picture 39" descr="ioscalin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 rot="16200000">
            <a:off x="31497091" y="20928509"/>
            <a:ext cx="5867400" cy="8663582"/>
          </a:xfrm>
          <a:prstGeom prst="rect">
            <a:avLst/>
          </a:prstGeom>
          <a:ln>
            <a:solidFill>
              <a:srgbClr val="008000"/>
            </a:solidFill>
          </a:ln>
        </p:spPr>
      </p:pic>
      <p:pic>
        <p:nvPicPr>
          <p:cNvPr id="36" name="Picture 35" descr="Rate_qcd9n0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 rot="16200000">
            <a:off x="30153216" y="4871738"/>
            <a:ext cx="4622800" cy="720090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37" name="Picture 36" descr="Rate_qcd8n0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 rot="16200000">
            <a:off x="30153216" y="9672338"/>
            <a:ext cx="4622800" cy="720090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41" name="Picture 40" descr="Rate_farml24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 rot="16200000">
            <a:off x="30153216" y="14472938"/>
            <a:ext cx="4622800" cy="7200900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42" name="TextBox 41"/>
          <p:cNvSpPr txBox="1"/>
          <p:nvPr/>
        </p:nvSpPr>
        <p:spPr>
          <a:xfrm>
            <a:off x="762000" y="4343400"/>
            <a:ext cx="14401800" cy="398570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sng">
            <a:solidFill>
              <a:schemeClr val="accent2">
                <a:lumMod val="75000"/>
              </a:schemeClr>
            </a:solidFill>
          </a:ln>
          <a:effectLst>
            <a:outerShdw blurRad="641350" dist="6604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6100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 JANA</a:t>
            </a:r>
          </a:p>
          <a:p>
            <a:r>
              <a:rPr lang="en-US" sz="4700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JANA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is a multithreaded event reconstruction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framework written </a:t>
            </a: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in C++. It is designed to utilize all of the available cores of a CPU while processing high volume HENP data.</a:t>
            </a:r>
          </a:p>
          <a:p>
            <a:endParaRPr lang="en-US" sz="4800" dirty="0">
              <a:solidFill>
                <a:schemeClr val="accent6">
                  <a:lumMod val="50000"/>
                </a:schemeClr>
              </a:solidFill>
              <a:latin typeface="Baskerville Old Face"/>
              <a:cs typeface="Baskerville Old Face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000" y="9151694"/>
            <a:ext cx="16840200" cy="3970318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sng">
            <a:solidFill>
              <a:schemeClr val="accent2">
                <a:lumMod val="75000"/>
              </a:schemeClr>
            </a:solidFill>
          </a:ln>
          <a:effectLst>
            <a:outerShdw blurRad="641350" dist="6604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6100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 Data On Demand</a:t>
            </a:r>
          </a:p>
          <a:p>
            <a:r>
              <a:rPr lang="en-US" sz="47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</a:t>
            </a:r>
            <a:r>
              <a:rPr lang="en-US" sz="4800" dirty="0" err="1">
                <a:solidFill>
                  <a:srgbClr val="543466"/>
                </a:solidFill>
                <a:latin typeface="Baskerville Old Face"/>
                <a:cs typeface="Baskerville Old Face"/>
              </a:rPr>
              <a:t>JANA’s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 modified factory model produces data only on demand. This avoids wasting CPU cycles on reconstruction that is not needed for that particular </a:t>
            </a:r>
            <a:r>
              <a:rPr lang="en-US" sz="4800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event</a:t>
            </a:r>
            <a:r>
              <a:rPr lang="en-US" sz="4800" dirty="0">
                <a:solidFill>
                  <a:srgbClr val="543466"/>
                </a:solidFill>
                <a:latin typeface="Baskerville Old Face"/>
                <a:cs typeface="Baskerville Old Face"/>
              </a:rPr>
              <a:t>.</a:t>
            </a:r>
            <a:endParaRPr lang="en-US" sz="4700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endParaRPr lang="en-US" sz="4700" dirty="0">
              <a:solidFill>
                <a:schemeClr val="accent6">
                  <a:lumMod val="50000"/>
                </a:schemeClr>
              </a:solidFill>
              <a:latin typeface="Baskerville Old Face"/>
              <a:cs typeface="Baskerville Old Face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347400" y="6705600"/>
            <a:ext cx="29268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Intel Xeon (5560) 2.8GHz</a:t>
            </a:r>
          </a:p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Dual Processors</a:t>
            </a:r>
          </a:p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8 cores/processor + </a:t>
            </a:r>
            <a:r>
              <a:rPr lang="en-US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hyperthreading</a:t>
            </a:r>
            <a:endParaRPr lang="en-US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endParaRPr lang="en-US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i="1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For this test, each </a:t>
            </a:r>
            <a:r>
              <a:rPr lang="en-US" i="1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</a:t>
            </a:r>
            <a:r>
              <a:rPr lang="en-US" i="1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gave the equivalent of 15% of a full core</a:t>
            </a:r>
            <a:endParaRPr lang="en-US" i="1" dirty="0">
              <a:solidFill>
                <a:srgbClr val="543466"/>
              </a:solidFill>
              <a:latin typeface="Baskerville Old Face"/>
              <a:cs typeface="Baskerville Old Face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347400" y="10896600"/>
            <a:ext cx="29268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AMD </a:t>
            </a:r>
            <a:r>
              <a:rPr lang="en-US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Opteron</a:t>
            </a:r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(2352) 2.1GHz</a:t>
            </a:r>
          </a:p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Dual Processors</a:t>
            </a:r>
          </a:p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4 cores/processor with </a:t>
            </a:r>
            <a:r>
              <a:rPr lang="en-US" b="1" i="1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no </a:t>
            </a:r>
            <a:r>
              <a:rPr lang="en-US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hyperthreading</a:t>
            </a:r>
            <a:endParaRPr lang="en-US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endParaRPr lang="en-US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i="1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Without </a:t>
            </a:r>
            <a:r>
              <a:rPr lang="en-US" i="1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hyperthreading</a:t>
            </a:r>
            <a:r>
              <a:rPr lang="en-US" i="1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, a modest improvement (2% of a core) is observed when processing threads are over-subscribed</a:t>
            </a:r>
            <a:endParaRPr lang="en-US" i="1" dirty="0">
              <a:solidFill>
                <a:srgbClr val="543466"/>
              </a:solidFill>
              <a:latin typeface="Baskerville Old Face"/>
              <a:cs typeface="Baskerville Old Face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423600" y="16078200"/>
            <a:ext cx="304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Intel Xeon (circa 2004)</a:t>
            </a:r>
          </a:p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2.8GHz</a:t>
            </a:r>
          </a:p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Dual Processors with</a:t>
            </a:r>
          </a:p>
          <a:p>
            <a:r>
              <a:rPr lang="en-US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1 core/processor + </a:t>
            </a:r>
            <a:r>
              <a:rPr lang="en-US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hyperthreading</a:t>
            </a:r>
            <a:endParaRPr lang="en-US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endParaRPr lang="en-US" dirty="0" smtClean="0">
              <a:solidFill>
                <a:srgbClr val="543466"/>
              </a:solidFill>
              <a:latin typeface="Baskerville Old Face"/>
              <a:cs typeface="Baskerville Old Face"/>
            </a:endParaRPr>
          </a:p>
          <a:p>
            <a:r>
              <a:rPr lang="en-US" i="1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An older machine shows </a:t>
            </a:r>
            <a:r>
              <a:rPr lang="en-US" i="1" dirty="0" err="1" smtClean="0">
                <a:solidFill>
                  <a:srgbClr val="543466"/>
                </a:solidFill>
                <a:latin typeface="Baskerville Old Face"/>
                <a:cs typeface="Baskerville Old Face"/>
              </a:rPr>
              <a:t>hyperthreads</a:t>
            </a:r>
            <a:r>
              <a:rPr lang="en-US" i="1" dirty="0" smtClean="0">
                <a:solidFill>
                  <a:srgbClr val="543466"/>
                </a:solidFill>
                <a:latin typeface="Baskerville Old Face"/>
                <a:cs typeface="Baskerville Old Face"/>
              </a:rPr>
              <a:t> gaining only about 8% of a core.</a:t>
            </a:r>
            <a:endParaRPr lang="en-US" i="1" dirty="0">
              <a:solidFill>
                <a:srgbClr val="543466"/>
              </a:solidFill>
              <a:latin typeface="Baskerville Old Face"/>
              <a:cs typeface="Baskerville Old Face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463614" y="0"/>
            <a:ext cx="1769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Baskerville Old Face"/>
                <a:cs typeface="Baskerville Old Face"/>
              </a:rPr>
              <a:t>CHEP 2009</a:t>
            </a:r>
          </a:p>
          <a:p>
            <a:r>
              <a:rPr lang="en-US" i="1" dirty="0" smtClean="0">
                <a:latin typeface="Baskerville Old Face"/>
                <a:cs typeface="Baskerville Old Face"/>
              </a:rPr>
              <a:t>Prague</a:t>
            </a:r>
            <a:endParaRPr lang="en-US" i="1" dirty="0">
              <a:latin typeface="Baskerville Old Face"/>
              <a:cs typeface="Baskerville Old Face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727400" y="4038600"/>
            <a:ext cx="10668000" cy="10668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sng">
            <a:solidFill>
              <a:schemeClr val="accent2">
                <a:lumMod val="75000"/>
              </a:schemeClr>
            </a:solidFill>
          </a:ln>
          <a:effectLst>
            <a:outerShdw blurRad="641350" dist="6604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en-US" sz="6100" b="1" u="sng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Website</a:t>
            </a:r>
            <a:r>
              <a:rPr lang="en-US" sz="4700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   :   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http://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www.jlab.org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Baskerville Old Face"/>
                <a:cs typeface="Baskerville Old Face"/>
              </a:rPr>
              <a:t>/JANA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1640</TotalTime>
  <Words>569</Words>
  <Application>Microsoft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Tahoma</vt:lpstr>
      <vt:lpstr>Wingdings</vt:lpstr>
      <vt:lpstr>Bank Gothic</vt:lpstr>
      <vt:lpstr>Andale Mono</vt:lpstr>
      <vt:lpstr>Apex</vt:lpstr>
      <vt:lpstr>Slide 1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Kowalski</dc:creator>
  <cp:lastModifiedBy>David Lawrence</cp:lastModifiedBy>
  <cp:revision>33</cp:revision>
  <cp:lastPrinted>2007-08-30T16:12:23Z</cp:lastPrinted>
  <dcterms:created xsi:type="dcterms:W3CDTF">2009-03-19T17:12:50Z</dcterms:created>
  <dcterms:modified xsi:type="dcterms:W3CDTF">2009-03-19T18:39:08Z</dcterms:modified>
</cp:coreProperties>
</file>