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docProps/app.xml" ContentType="application/vnd.openxmlformats-officedocument.extended-properties+xml"/>
  <Override PartName="/ppt/presentation.xml" ContentType="application/vnd.openxmlformats-officedocument.presentationml.presentation.main+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Default Extension="png" ContentType="image/png"/>
  <Override PartName="/ppt/slideLayouts/slideLayout11.xml" ContentType="application/vnd.openxmlformats-officedocument.presentationml.slideLayout+xml"/>
  <Override PartName="/docProps/core.xml" ContentType="application/vnd.openxmlformats-package.core-properties+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viewProps.xml" ContentType="application/vnd.openxmlformats-officedocument.presentationml.viewProps+xml"/>
  <Override PartName="/ppt/slideMasters/slideMaster1.xml" ContentType="application/vnd.openxmlformats-officedocument.presentationml.slideMaster+xml"/>
  <Default Extension="bin" ContentType="application/vnd.openxmlformats-officedocument.presentationml.printerSettings"/>
  <Default Extension="rels" ContentType="application/vnd.openxmlformats-package.relationships+xml"/>
  <Override PartName="/ppt/tags/tag1.xml" ContentType="application/vnd.openxmlformats-officedocument.presentationml.tags+xml"/>
  <Default Extension="pdf" ContentType="application/pdf"/>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969" r:id="rId1"/>
  </p:sldMasterIdLst>
  <p:notesMasterIdLst>
    <p:notesMasterId r:id="rId3"/>
  </p:notesMasterIdLst>
  <p:sldIdLst>
    <p:sldId id="271" r:id="rId2"/>
  </p:sldIdLst>
  <p:sldSz cx="43891200" cy="32918400"/>
  <p:notesSz cx="9144000" cy="6858000"/>
  <p:defaultTex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b="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b="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b="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b="1"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C208F8"/>
    <a:srgbClr val="145BF8"/>
    <a:srgbClr val="E1B0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vertBarState="minimized" horzBarState="maximized">
    <p:restoredLeft sz="32787"/>
    <p:restoredTop sz="90929"/>
  </p:normalViewPr>
  <p:slideViewPr>
    <p:cSldViewPr>
      <p:cViewPr>
        <p:scale>
          <a:sx n="50" d="100"/>
          <a:sy n="50" d="100"/>
        </p:scale>
        <p:origin x="-88" y="4360"/>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4" Type="http://schemas.openxmlformats.org/officeDocument/2006/relationships/printerSettings" Target="printerSettings/printerSettings1.bin"/><Relationship Id="rId5" Type="http://schemas.openxmlformats.org/officeDocument/2006/relationships/presProps" Target="presProps.xml"/><Relationship Id="rId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notesMaster" Target="notesMasters/notesMaster1.xml"/><Relationship Id="rId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1027" name="Rectangle 3"/>
          <p:cNvSpPr>
            <a:spLocks noGrp="1" noChangeArrowheads="1"/>
          </p:cNvSpPr>
          <p:nvPr>
            <p:ph type="dt"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1028" name="Rectangle 4"/>
          <p:cNvSpPr>
            <a:spLocks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p:spPr>
      </p:sp>
      <p:sp>
        <p:nvSpPr>
          <p:cNvPr id="1029"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1031"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a:lvl1pPr>
          </a:lstStyle>
          <a:p>
            <a:fld id="{8A7D1853-E3F2-3546-A286-EBEDE567B2F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1803C-6436-8B47-BBA0-5E9B687DFEF1}" type="slidenum">
              <a:rPr lang="en-US"/>
              <a:pPr/>
              <a:t>1</a:t>
            </a:fld>
            <a:endParaRPr lang="en-US"/>
          </a:p>
        </p:txBody>
      </p:sp>
      <p:sp>
        <p:nvSpPr>
          <p:cNvPr id="61442" name="Rectangle 2"/>
          <p:cNvSpPr>
            <a:spLocks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2194560" y="17759059"/>
            <a:ext cx="39867840" cy="5486400"/>
          </a:xfrm>
        </p:spPr>
        <p:txBody>
          <a:bodyPr>
            <a:noAutofit/>
          </a:bodyPr>
          <a:lstStyle>
            <a:lvl1pPr marL="0" indent="0" algn="ctr">
              <a:buNone/>
              <a:defRPr sz="10600" spc="480" baseline="0">
                <a:solidFill>
                  <a:schemeClr val="tx2"/>
                </a:solidFill>
              </a:defRPr>
            </a:lvl1pPr>
            <a:lvl2pPr marL="2194560" indent="0" algn="ctr">
              <a:buNone/>
            </a:lvl2pPr>
            <a:lvl3pPr marL="4389120" indent="0" algn="ctr">
              <a:buNone/>
            </a:lvl3pPr>
            <a:lvl4pPr marL="6583680" indent="0" algn="ctr">
              <a:buNone/>
            </a:lvl4pPr>
            <a:lvl5pPr marL="8778240" indent="0" algn="ctr">
              <a:buNone/>
            </a:lvl5pPr>
            <a:lvl6pPr marL="10972800" indent="0" algn="ctr">
              <a:buNone/>
            </a:lvl6pPr>
            <a:lvl7pPr marL="13167360" indent="0" algn="ctr">
              <a:buNone/>
            </a:lvl7pPr>
            <a:lvl8pPr marL="15361920" indent="0" algn="ctr">
              <a:buNone/>
            </a:lvl8pPr>
            <a:lvl9pPr marL="1755648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2194560" y="6881914"/>
            <a:ext cx="39867840" cy="9509760"/>
          </a:xfrm>
          <a:ln w="6350" cap="rnd">
            <a:noFill/>
          </a:ln>
        </p:spPr>
        <p:txBody>
          <a:bodyPr anchor="b" anchorCtr="0">
            <a:noAutofit/>
          </a:bodyPr>
          <a:lstStyle>
            <a:lvl1pPr algn="ctr">
              <a:defRPr lang="en-US" sz="230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7025405" y="17040605"/>
            <a:ext cx="14264640" cy="7622"/>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601155" y="17040605"/>
            <a:ext cx="14264640" cy="7622"/>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1793670" y="16926250"/>
            <a:ext cx="219456" cy="219456"/>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lIns="438912" tIns="219456" rIns="438912" bIns="219456"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3AEA19B3-BC6D-4E56-93BC-B9B0EF1523FC}" type="datetime1">
              <a:rPr lang="en-US" smtClean="0"/>
              <a:pPr/>
              <a:t>6/3/2007</a:t>
            </a:fld>
            <a:endParaRPr lang="en-US"/>
          </a:p>
        </p:txBody>
      </p:sp>
      <p:sp>
        <p:nvSpPr>
          <p:cNvPr id="16" name="Slide Number Placeholder 15"/>
          <p:cNvSpPr>
            <a:spLocks noGrp="1"/>
          </p:cNvSpPr>
          <p:nvPr>
            <p:ph type="sldNum" sz="quarter" idx="11"/>
          </p:nvPr>
        </p:nvSpPr>
        <p:spPr/>
        <p:txBody>
          <a:bodyPr/>
          <a:lstStyle/>
          <a:p>
            <a:fld id="{09D441ED-22D9-48D6-AD92-DEFB122789E0}"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 19, 2005</a:t>
            </a:r>
            <a:endParaRPr lang="en-US"/>
          </a:p>
        </p:txBody>
      </p:sp>
      <p:sp>
        <p:nvSpPr>
          <p:cNvPr id="5" name="Footer Placeholder 4"/>
          <p:cNvSpPr>
            <a:spLocks noGrp="1"/>
          </p:cNvSpPr>
          <p:nvPr>
            <p:ph type="ftr" sz="quarter" idx="11"/>
          </p:nvPr>
        </p:nvSpPr>
        <p:spPr/>
        <p:txBody>
          <a:bodyPr/>
          <a:lstStyle/>
          <a:p>
            <a:r>
              <a:rPr lang="en-US" smtClean="0"/>
              <a:t>GlueX/Exotics 2005</a:t>
            </a:r>
            <a:endParaRPr lang="en-US"/>
          </a:p>
        </p:txBody>
      </p:sp>
      <p:sp>
        <p:nvSpPr>
          <p:cNvPr id="6" name="Slide Number Placeholder 5"/>
          <p:cNvSpPr>
            <a:spLocks noGrp="1"/>
          </p:cNvSpPr>
          <p:nvPr>
            <p:ph type="sldNum" sz="quarter" idx="12"/>
          </p:nvPr>
        </p:nvSpPr>
        <p:spPr/>
        <p:txBody>
          <a:bodyPr/>
          <a:lstStyle/>
          <a:p>
            <a:fld id="{3907A2D1-2DD7-B34A-BF00-8138F18A50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2194560" y="1318265"/>
            <a:ext cx="28895040" cy="2808732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Jan. 19, 2005</a:t>
            </a:r>
            <a:endParaRPr lang="en-US"/>
          </a:p>
        </p:txBody>
      </p:sp>
      <p:sp>
        <p:nvSpPr>
          <p:cNvPr id="5" name="Footer Placeholder 4"/>
          <p:cNvSpPr>
            <a:spLocks noGrp="1"/>
          </p:cNvSpPr>
          <p:nvPr>
            <p:ph type="ftr" sz="quarter" idx="11"/>
          </p:nvPr>
        </p:nvSpPr>
        <p:spPr/>
        <p:txBody>
          <a:bodyPr/>
          <a:lstStyle/>
          <a:p>
            <a:r>
              <a:rPr lang="en-US" smtClean="0"/>
              <a:t>GlueX/Exotics 2005</a:t>
            </a:r>
            <a:endParaRPr lang="en-US"/>
          </a:p>
        </p:txBody>
      </p:sp>
      <p:sp>
        <p:nvSpPr>
          <p:cNvPr id="6" name="Slide Number Placeholder 5"/>
          <p:cNvSpPr>
            <a:spLocks noGrp="1"/>
          </p:cNvSpPr>
          <p:nvPr>
            <p:ph type="sldNum" sz="quarter" idx="12"/>
          </p:nvPr>
        </p:nvSpPr>
        <p:spPr/>
        <p:txBody>
          <a:bodyPr/>
          <a:lstStyle/>
          <a:p>
            <a:fld id="{E36F9931-641E-A043-BB4E-15FC44F209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2194560" y="7315200"/>
            <a:ext cx="39502080" cy="21945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r>
              <a:rPr lang="en-US" smtClean="0"/>
              <a:t>Jan. 19, 2005</a:t>
            </a:r>
            <a:endParaRPr lang="en-US"/>
          </a:p>
        </p:txBody>
      </p:sp>
      <p:sp>
        <p:nvSpPr>
          <p:cNvPr id="15" name="Slide Number Placeholder 14"/>
          <p:cNvSpPr>
            <a:spLocks noGrp="1"/>
          </p:cNvSpPr>
          <p:nvPr>
            <p:ph type="sldNum" sz="quarter" idx="15"/>
          </p:nvPr>
        </p:nvSpPr>
        <p:spPr/>
        <p:txBody>
          <a:bodyPr/>
          <a:lstStyle>
            <a:lvl1pPr algn="ctr">
              <a:defRPr/>
            </a:lvl1pPr>
          </a:lstStyle>
          <a:p>
            <a:fld id="{0DB849B9-DD1E-E448-90E0-D18E6A366E82}" type="slidenum">
              <a:rPr lang="en-US" smtClean="0"/>
              <a:pPr/>
              <a:t>‹#›</a:t>
            </a:fld>
            <a:endParaRPr lang="en-US"/>
          </a:p>
        </p:txBody>
      </p:sp>
      <p:sp>
        <p:nvSpPr>
          <p:cNvPr id="16" name="Footer Placeholder 15"/>
          <p:cNvSpPr>
            <a:spLocks noGrp="1"/>
          </p:cNvSpPr>
          <p:nvPr>
            <p:ph type="ftr" sz="quarter" idx="16"/>
          </p:nvPr>
        </p:nvSpPr>
        <p:spPr/>
        <p:txBody>
          <a:bodyPr/>
          <a:lstStyle/>
          <a:p>
            <a:r>
              <a:rPr lang="en-US" smtClean="0"/>
              <a:t>GlueX/Exotics 2005</a:t>
            </a:r>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D8301A2-9537-4F11-903A-9D7FEDBB449A}" type="datetime1">
              <a:rPr lang="en-US" smtClean="0"/>
              <a:pPr/>
              <a:t>6/3/2007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41ED-22D9-48D6-AD92-DEFB122789E0}" type="slidenum">
              <a:rPr lang="en-US" smtClean="0"/>
              <a:pPr/>
              <a:t>‹#›</a:t>
            </a:fld>
            <a:endParaRPr lang="en-US"/>
          </a:p>
        </p:txBody>
      </p:sp>
      <p:sp>
        <p:nvSpPr>
          <p:cNvPr id="2" name="Title 1"/>
          <p:cNvSpPr>
            <a:spLocks noGrp="1"/>
          </p:cNvSpPr>
          <p:nvPr>
            <p:ph type="title"/>
          </p:nvPr>
        </p:nvSpPr>
        <p:spPr>
          <a:xfrm>
            <a:off x="3291840" y="16824960"/>
            <a:ext cx="38039040" cy="6583680"/>
          </a:xfrm>
        </p:spPr>
        <p:txBody>
          <a:bodyPr>
            <a:noAutofit/>
          </a:bodyPr>
          <a:lstStyle>
            <a:lvl1pPr algn="l" rtl="0">
              <a:spcBef>
                <a:spcPct val="0"/>
              </a:spcBef>
              <a:buNone/>
              <a:defRPr lang="en-US" sz="230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291840" y="23802547"/>
            <a:ext cx="38039040" cy="4726733"/>
          </a:xfrm>
        </p:spPr>
        <p:txBody>
          <a:bodyPr anchor="t"/>
          <a:lstStyle>
            <a:lvl1pPr marL="0" indent="0">
              <a:buNone/>
              <a:defRPr sz="9600" spc="480" baseline="0">
                <a:solidFill>
                  <a:schemeClr val="tx2"/>
                </a:solidFill>
              </a:defRPr>
            </a:lvl1pPr>
            <a:lvl2pPr>
              <a:buNone/>
              <a:defRPr sz="8600">
                <a:solidFill>
                  <a:schemeClr val="tx1">
                    <a:tint val="75000"/>
                  </a:schemeClr>
                </a:solidFill>
              </a:defRPr>
            </a:lvl2pPr>
            <a:lvl3pPr>
              <a:buNone/>
              <a:defRPr sz="7700">
                <a:solidFill>
                  <a:schemeClr val="tx1">
                    <a:tint val="75000"/>
                  </a:schemeClr>
                </a:solidFill>
              </a:defRPr>
            </a:lvl3pPr>
            <a:lvl4pPr>
              <a:buNone/>
              <a:defRPr sz="6700">
                <a:solidFill>
                  <a:schemeClr val="tx1">
                    <a:tint val="75000"/>
                  </a:schemeClr>
                </a:solidFill>
              </a:defRPr>
            </a:lvl4pPr>
            <a:lvl5pPr>
              <a:buNone/>
              <a:defRPr sz="67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3291840" y="23601564"/>
            <a:ext cx="38039040" cy="20645"/>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Jan. 19, 2005</a:t>
            </a:r>
            <a:endParaRPr lang="en-US"/>
          </a:p>
        </p:txBody>
      </p:sp>
      <p:sp>
        <p:nvSpPr>
          <p:cNvPr id="6" name="Footer Placeholder 5"/>
          <p:cNvSpPr>
            <a:spLocks noGrp="1"/>
          </p:cNvSpPr>
          <p:nvPr>
            <p:ph type="ftr" sz="quarter" idx="11"/>
          </p:nvPr>
        </p:nvSpPr>
        <p:spPr/>
        <p:txBody>
          <a:bodyPr/>
          <a:lstStyle/>
          <a:p>
            <a:r>
              <a:rPr lang="en-US" smtClean="0"/>
              <a:t>GlueX/Exotics 2005</a:t>
            </a:r>
            <a:endParaRPr lang="en-US"/>
          </a:p>
        </p:txBody>
      </p:sp>
      <p:sp>
        <p:nvSpPr>
          <p:cNvPr id="7" name="Slide Number Placeholder 6"/>
          <p:cNvSpPr>
            <a:spLocks noGrp="1"/>
          </p:cNvSpPr>
          <p:nvPr>
            <p:ph type="sldNum" sz="quarter" idx="12"/>
          </p:nvPr>
        </p:nvSpPr>
        <p:spPr/>
        <p:txBody>
          <a:bodyPr/>
          <a:lstStyle/>
          <a:p>
            <a:fld id="{2CF1A845-D9C1-6B47-84A7-EE8F6F3C05DD}"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2194560" y="7315200"/>
            <a:ext cx="19487693" cy="21945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22311360" y="7315200"/>
            <a:ext cx="19487693" cy="21945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5BC610E-57DC-3F4D-80EC-6A16675BE2DB}" type="slidenum">
              <a:rPr lang="en-US" smtClean="0"/>
              <a:pPr/>
              <a:t>‹#›</a:t>
            </a:fld>
            <a:endParaRPr lang="en-US"/>
          </a:p>
        </p:txBody>
      </p:sp>
      <p:sp>
        <p:nvSpPr>
          <p:cNvPr id="8" name="Footer Placeholder 7"/>
          <p:cNvSpPr>
            <a:spLocks noGrp="1"/>
          </p:cNvSpPr>
          <p:nvPr>
            <p:ph type="ftr" sz="quarter" idx="11"/>
          </p:nvPr>
        </p:nvSpPr>
        <p:spPr/>
        <p:txBody>
          <a:bodyPr/>
          <a:lstStyle/>
          <a:p>
            <a:r>
              <a:rPr lang="en-US" smtClean="0"/>
              <a:t>GlueX/Exotics 2005</a:t>
            </a:r>
            <a:endParaRPr lang="en-US"/>
          </a:p>
        </p:txBody>
      </p:sp>
      <p:sp>
        <p:nvSpPr>
          <p:cNvPr id="7" name="Date Placeholder 6"/>
          <p:cNvSpPr>
            <a:spLocks noGrp="1"/>
          </p:cNvSpPr>
          <p:nvPr>
            <p:ph type="dt" sz="half" idx="10"/>
          </p:nvPr>
        </p:nvSpPr>
        <p:spPr/>
        <p:txBody>
          <a:bodyPr/>
          <a:lstStyle/>
          <a:p>
            <a:r>
              <a:rPr lang="en-US" smtClean="0"/>
              <a:t>Jan. 19, 2005</a:t>
            </a:r>
            <a:endParaRPr lang="en-US"/>
          </a:p>
        </p:txBody>
      </p:sp>
      <p:sp>
        <p:nvSpPr>
          <p:cNvPr id="3" name="Text Placeholder 2"/>
          <p:cNvSpPr>
            <a:spLocks noGrp="1"/>
          </p:cNvSpPr>
          <p:nvPr>
            <p:ph type="body" idx="1"/>
          </p:nvPr>
        </p:nvSpPr>
        <p:spPr>
          <a:xfrm>
            <a:off x="2194560" y="6718046"/>
            <a:ext cx="19392902" cy="36576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438912" tIns="219456" rIns="438912" bIns="219456" anchor="b">
            <a:noAutofit/>
          </a:bodyPr>
          <a:lstStyle>
            <a:lvl1pPr marL="0" indent="0" algn="l">
              <a:spcBef>
                <a:spcPts val="0"/>
              </a:spcBef>
              <a:buNone/>
              <a:defRPr sz="12500" b="1">
                <a:solidFill>
                  <a:schemeClr val="tx2"/>
                </a:solidFill>
              </a:defRPr>
            </a:lvl1pPr>
            <a:lvl2pPr>
              <a:buNone/>
              <a:defRPr sz="9600" b="1"/>
            </a:lvl2pPr>
            <a:lvl3pPr>
              <a:buNone/>
              <a:defRPr sz="8600" b="1"/>
            </a:lvl3pPr>
            <a:lvl4pPr>
              <a:buNone/>
              <a:defRPr sz="7700" b="1"/>
            </a:lvl4pPr>
            <a:lvl5pPr>
              <a:buNone/>
              <a:defRPr sz="77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2194560" y="10569101"/>
            <a:ext cx="19385280" cy="1878543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22318982" y="10569101"/>
            <a:ext cx="19385280" cy="1878543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2194560" y="746150"/>
            <a:ext cx="39502080" cy="54864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22311360" y="6718046"/>
            <a:ext cx="19392902" cy="36576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438912" tIns="219456" rIns="438912" bIns="219456" anchor="b">
            <a:noAutofit/>
          </a:bodyPr>
          <a:lstStyle>
            <a:lvl1pPr marL="0" indent="0" algn="l">
              <a:spcBef>
                <a:spcPts val="0"/>
              </a:spcBef>
              <a:buNone/>
              <a:defRPr sz="12500" b="1" baseline="0">
                <a:solidFill>
                  <a:schemeClr val="tx2"/>
                </a:solidFill>
              </a:defRPr>
            </a:lvl1pPr>
            <a:lvl2pPr>
              <a:buNone/>
              <a:defRPr sz="9600" b="1"/>
            </a:lvl2pPr>
            <a:lvl3pPr>
              <a:buNone/>
              <a:defRPr sz="8600" b="1"/>
            </a:lvl3pPr>
            <a:lvl4pPr>
              <a:buNone/>
              <a:defRPr sz="7700" b="1"/>
            </a:lvl4pPr>
            <a:lvl5pPr>
              <a:buNone/>
              <a:defRPr sz="7700" b="1"/>
            </a:lvl5pPr>
          </a:lstStyle>
          <a:p>
            <a:pPr lvl="0" eaLnBrk="1" latinLnBrk="0" hangingPunct="1"/>
            <a:r>
              <a:rPr kumimoji="0" lang="en-US" smtClean="0"/>
              <a:t>Click to edit Master text styles</a:t>
            </a:r>
          </a:p>
        </p:txBody>
      </p:sp>
      <p:cxnSp>
        <p:nvCxnSpPr>
          <p:cNvPr id="10" name="Straight Connector 9"/>
          <p:cNvCxnSpPr/>
          <p:nvPr/>
        </p:nvCxnSpPr>
        <p:spPr>
          <a:xfrm>
            <a:off x="2702136" y="10465051"/>
            <a:ext cx="17995392" cy="7622"/>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23424" y="10465051"/>
            <a:ext cx="17995392" cy="7622"/>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Jan. 19, 2005</a:t>
            </a:r>
            <a:endParaRPr lang="en-US"/>
          </a:p>
        </p:txBody>
      </p:sp>
      <p:sp>
        <p:nvSpPr>
          <p:cNvPr id="4" name="Footer Placeholder 3"/>
          <p:cNvSpPr>
            <a:spLocks noGrp="1"/>
          </p:cNvSpPr>
          <p:nvPr>
            <p:ph type="ftr" sz="quarter" idx="11"/>
          </p:nvPr>
        </p:nvSpPr>
        <p:spPr/>
        <p:txBody>
          <a:bodyPr/>
          <a:lstStyle/>
          <a:p>
            <a:r>
              <a:rPr lang="en-US" smtClean="0"/>
              <a:t>GlueX/Exotics 2005</a:t>
            </a:r>
            <a:endParaRPr lang="en-US"/>
          </a:p>
        </p:txBody>
      </p:sp>
      <p:sp>
        <p:nvSpPr>
          <p:cNvPr id="5" name="Slide Number Placeholder 4"/>
          <p:cNvSpPr>
            <a:spLocks noGrp="1"/>
          </p:cNvSpPr>
          <p:nvPr>
            <p:ph type="sldNum" sz="quarter" idx="12"/>
          </p:nvPr>
        </p:nvSpPr>
        <p:spPr/>
        <p:txBody>
          <a:bodyPr/>
          <a:lstStyle/>
          <a:p>
            <a:fld id="{466D1D66-2B1C-604D-A26D-544BA74F4779}"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 19, 2005</a:t>
            </a:r>
            <a:endParaRPr lang="en-US"/>
          </a:p>
        </p:txBody>
      </p:sp>
      <p:sp>
        <p:nvSpPr>
          <p:cNvPr id="3" name="Footer Placeholder 2"/>
          <p:cNvSpPr>
            <a:spLocks noGrp="1"/>
          </p:cNvSpPr>
          <p:nvPr>
            <p:ph type="ftr" sz="quarter" idx="11"/>
          </p:nvPr>
        </p:nvSpPr>
        <p:spPr/>
        <p:txBody>
          <a:bodyPr/>
          <a:lstStyle/>
          <a:p>
            <a:r>
              <a:rPr lang="en-US" smtClean="0"/>
              <a:t>GlueX/Exotics 2005</a:t>
            </a:r>
            <a:endParaRPr lang="en-US"/>
          </a:p>
        </p:txBody>
      </p:sp>
      <p:sp>
        <p:nvSpPr>
          <p:cNvPr id="4" name="Slide Number Placeholder 3"/>
          <p:cNvSpPr>
            <a:spLocks noGrp="1"/>
          </p:cNvSpPr>
          <p:nvPr>
            <p:ph type="sldNum" sz="quarter" idx="12"/>
          </p:nvPr>
        </p:nvSpPr>
        <p:spPr/>
        <p:txBody>
          <a:bodyPr/>
          <a:lstStyle/>
          <a:p>
            <a:fld id="{B047C57B-6936-0941-9224-44D763BF6A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2194560" y="2194560"/>
            <a:ext cx="29992320" cy="2743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32552640" y="7680960"/>
            <a:ext cx="9524390" cy="17922240"/>
          </a:xfrm>
        </p:spPr>
        <p:txBody>
          <a:bodyPr tIns="219456" bIns="219456" anchor="t" anchorCtr="0"/>
          <a:lstStyle>
            <a:lvl1pPr marL="0" indent="0">
              <a:lnSpc>
                <a:spcPct val="125000"/>
              </a:lnSpc>
              <a:spcAft>
                <a:spcPts val="4800"/>
              </a:spcAft>
              <a:buNone/>
              <a:defRPr sz="7700">
                <a:solidFill>
                  <a:schemeClr val="tx2"/>
                </a:solidFill>
              </a:defRPr>
            </a:lvl1pPr>
            <a:lvl2pPr>
              <a:buNone/>
              <a:defRPr sz="5800"/>
            </a:lvl2pPr>
            <a:lvl3pPr>
              <a:buNone/>
              <a:defRPr sz="4800"/>
            </a:lvl3pPr>
            <a:lvl4pPr>
              <a:buNone/>
              <a:defRPr sz="4300"/>
            </a:lvl4pPr>
            <a:lvl5pPr>
              <a:buNone/>
              <a:defRPr sz="43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32552640" y="2194560"/>
            <a:ext cx="9509760" cy="5120640"/>
          </a:xfrm>
        </p:spPr>
        <p:txBody>
          <a:bodyPr lIns="438912" tIns="438912" anchor="b" anchorCtr="0"/>
          <a:lstStyle>
            <a:lvl1pPr algn="l">
              <a:buNone/>
              <a:defRPr sz="8600" b="1" spc="-24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r>
              <a:rPr lang="en-US" smtClean="0"/>
              <a:t>Jan. 19, 2005</a:t>
            </a:r>
            <a:endParaRPr lang="en-US"/>
          </a:p>
        </p:txBody>
      </p:sp>
      <p:sp>
        <p:nvSpPr>
          <p:cNvPr id="9" name="Slide Number Placeholder 8"/>
          <p:cNvSpPr>
            <a:spLocks noGrp="1"/>
          </p:cNvSpPr>
          <p:nvPr>
            <p:ph type="sldNum" sz="quarter" idx="15"/>
          </p:nvPr>
        </p:nvSpPr>
        <p:spPr/>
        <p:txBody>
          <a:bodyPr/>
          <a:lstStyle/>
          <a:p>
            <a:fld id="{B0A3EEC8-A53C-A549-87DE-D623F5E0CE28}" type="slidenum">
              <a:rPr lang="en-US" smtClean="0"/>
              <a:pPr/>
              <a:t>‹#›</a:t>
            </a:fld>
            <a:endParaRPr lang="en-US"/>
          </a:p>
        </p:txBody>
      </p:sp>
      <p:sp>
        <p:nvSpPr>
          <p:cNvPr id="10" name="Footer Placeholder 9"/>
          <p:cNvSpPr>
            <a:spLocks noGrp="1"/>
          </p:cNvSpPr>
          <p:nvPr>
            <p:ph type="ftr" sz="quarter" idx="16"/>
          </p:nvPr>
        </p:nvSpPr>
        <p:spPr/>
        <p:txBody>
          <a:bodyPr/>
          <a:lstStyle/>
          <a:p>
            <a:r>
              <a:rPr lang="en-US" smtClean="0"/>
              <a:t>GlueX/Exotics 2005</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21120" y="2194560"/>
            <a:ext cx="9875520" cy="5120640"/>
          </a:xfrm>
        </p:spPr>
        <p:txBody>
          <a:bodyPr lIns="438912" tIns="438912" anchor="b" anchorCtr="0"/>
          <a:lstStyle>
            <a:lvl1pPr algn="l">
              <a:buNone/>
              <a:defRPr sz="8600" b="1" spc="-24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194560" y="2194560"/>
            <a:ext cx="28895040" cy="2670048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154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31821120" y="7680960"/>
            <a:ext cx="9875520" cy="21214080"/>
          </a:xfrm>
        </p:spPr>
        <p:txBody>
          <a:bodyPr anchor="t" anchorCtr="0"/>
          <a:lstStyle>
            <a:lvl1pPr marL="0" indent="0">
              <a:lnSpc>
                <a:spcPct val="125000"/>
              </a:lnSpc>
              <a:spcAft>
                <a:spcPts val="4800"/>
              </a:spcAft>
              <a:buFontTx/>
              <a:buNone/>
              <a:defRPr sz="7700" b="0">
                <a:solidFill>
                  <a:schemeClr val="tx2"/>
                </a:solidFill>
              </a:defRPr>
            </a:lvl1pPr>
            <a:lvl2pPr>
              <a:defRPr sz="5800"/>
            </a:lvl2pPr>
            <a:lvl3pPr>
              <a:defRPr sz="4800"/>
            </a:lvl3pPr>
            <a:lvl4pPr>
              <a:defRPr sz="4300"/>
            </a:lvl4pPr>
            <a:lvl5pPr>
              <a:defRPr sz="43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r>
              <a:rPr lang="en-US" smtClean="0"/>
              <a:t>Jan. 19, 2005</a:t>
            </a:r>
            <a:endParaRPr lang="en-US"/>
          </a:p>
        </p:txBody>
      </p:sp>
      <p:sp>
        <p:nvSpPr>
          <p:cNvPr id="9" name="Slide Number Placeholder 8"/>
          <p:cNvSpPr>
            <a:spLocks noGrp="1"/>
          </p:cNvSpPr>
          <p:nvPr>
            <p:ph type="sldNum" sz="quarter" idx="11"/>
          </p:nvPr>
        </p:nvSpPr>
        <p:spPr/>
        <p:txBody>
          <a:bodyPr/>
          <a:lstStyle/>
          <a:p>
            <a:fld id="{885CAAEA-4BCA-BE4B-A8B1-A299CCFBC569}" type="slidenum">
              <a:rPr lang="en-US" smtClean="0"/>
              <a:pPr/>
              <a:t>‹#›</a:t>
            </a:fld>
            <a:endParaRPr lang="en-US"/>
          </a:p>
        </p:txBody>
      </p:sp>
      <p:sp>
        <p:nvSpPr>
          <p:cNvPr id="10" name="Footer Placeholder 9"/>
          <p:cNvSpPr>
            <a:spLocks noGrp="1"/>
          </p:cNvSpPr>
          <p:nvPr>
            <p:ph type="ftr" sz="quarter" idx="12"/>
          </p:nvPr>
        </p:nvSpPr>
        <p:spPr/>
        <p:txBody>
          <a:bodyPr/>
          <a:lstStyle/>
          <a:p>
            <a:r>
              <a:rPr lang="en-US" smtClean="0"/>
              <a:t>GlueX/Exotics 2005</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2194560" y="6949443"/>
            <a:ext cx="39502080" cy="22456142"/>
          </a:xfrm>
          <a:prstGeom prst="rect">
            <a:avLst/>
          </a:prstGeom>
        </p:spPr>
        <p:txBody>
          <a:bodyPr vert="horz" lIns="438912" tIns="219456" rIns="438912" bIns="21945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27797760" y="29777602"/>
            <a:ext cx="12435840" cy="1843430"/>
          </a:xfrm>
          <a:prstGeom prst="rect">
            <a:avLst/>
          </a:prstGeom>
        </p:spPr>
        <p:txBody>
          <a:bodyPr vert="horz" lIns="438912" tIns="219456" rIns="438912" bIns="219456" anchor="ctr" anchorCtr="0"/>
          <a:lstStyle>
            <a:lvl1pPr algn="l" eaLnBrk="1" latinLnBrk="0" hangingPunct="1">
              <a:defRPr kumimoji="0" sz="5800">
                <a:solidFill>
                  <a:schemeClr val="tx2"/>
                </a:solidFill>
              </a:defRPr>
            </a:lvl1pPr>
          </a:lstStyle>
          <a:p>
            <a:r>
              <a:rPr lang="en-US" smtClean="0"/>
              <a:t>Jan. 19, 2005</a:t>
            </a:r>
            <a:endParaRPr lang="en-US"/>
          </a:p>
        </p:txBody>
      </p:sp>
      <p:sp>
        <p:nvSpPr>
          <p:cNvPr id="10" name="Footer Placeholder 9"/>
          <p:cNvSpPr>
            <a:spLocks noGrp="1"/>
          </p:cNvSpPr>
          <p:nvPr>
            <p:ph type="ftr" sz="quarter" idx="3"/>
          </p:nvPr>
        </p:nvSpPr>
        <p:spPr>
          <a:xfrm>
            <a:off x="10241280" y="29777602"/>
            <a:ext cx="17190720" cy="1843430"/>
          </a:xfrm>
          <a:prstGeom prst="rect">
            <a:avLst/>
          </a:prstGeom>
        </p:spPr>
        <p:txBody>
          <a:bodyPr vert="horz" lIns="438912" tIns="219456" rIns="438912" bIns="219456" anchor="ctr" anchorCtr="0"/>
          <a:lstStyle>
            <a:lvl1pPr algn="r" eaLnBrk="1" latinLnBrk="0" hangingPunct="1">
              <a:defRPr kumimoji="0" sz="5800">
                <a:solidFill>
                  <a:schemeClr val="tx2"/>
                </a:solidFill>
              </a:defRPr>
            </a:lvl1pPr>
          </a:lstStyle>
          <a:p>
            <a:r>
              <a:rPr lang="en-US" smtClean="0"/>
              <a:t>GlueX/Exotics 2005</a:t>
            </a:r>
            <a:endParaRPr lang="en-US"/>
          </a:p>
        </p:txBody>
      </p:sp>
      <p:sp>
        <p:nvSpPr>
          <p:cNvPr id="22" name="Slide Number Placeholder 21"/>
          <p:cNvSpPr>
            <a:spLocks noGrp="1"/>
          </p:cNvSpPr>
          <p:nvPr>
            <p:ph type="sldNum" sz="quarter" idx="4"/>
          </p:nvPr>
        </p:nvSpPr>
        <p:spPr>
          <a:xfrm>
            <a:off x="40370760" y="29671349"/>
            <a:ext cx="2926080" cy="2194560"/>
          </a:xfrm>
          <a:prstGeom prst="rect">
            <a:avLst/>
          </a:prstGeom>
          <a:noFill/>
        </p:spPr>
        <p:txBody>
          <a:bodyPr vert="horz" lIns="0" tIns="0" rIns="0" bIns="0" anchor="ctr" anchorCtr="0">
            <a:noAutofit/>
          </a:bodyPr>
          <a:lstStyle>
            <a:lvl1pPr algn="ctr" eaLnBrk="1" latinLnBrk="0" hangingPunct="1">
              <a:defRPr kumimoji="0" sz="7700" baseline="0">
                <a:solidFill>
                  <a:schemeClr val="tx2"/>
                </a:solidFill>
              </a:defRPr>
            </a:lvl1pPr>
          </a:lstStyle>
          <a:p>
            <a:fld id="{E16E549E-C92A-E64C-BA79-970C6F5B27D7}" type="slidenum">
              <a:rPr lang="en-US" smtClean="0"/>
              <a:pPr/>
              <a:t>‹#›</a:t>
            </a:fld>
            <a:endParaRPr lang="en-US"/>
          </a:p>
        </p:txBody>
      </p:sp>
      <p:sp>
        <p:nvSpPr>
          <p:cNvPr id="5" name="Title Placeholder 4"/>
          <p:cNvSpPr>
            <a:spLocks noGrp="1"/>
          </p:cNvSpPr>
          <p:nvPr>
            <p:ph type="title"/>
          </p:nvPr>
        </p:nvSpPr>
        <p:spPr>
          <a:xfrm>
            <a:off x="2194560" y="731520"/>
            <a:ext cx="39502080" cy="5852160"/>
          </a:xfrm>
          <a:prstGeom prst="rect">
            <a:avLst/>
          </a:prstGeom>
          <a:ln w="6350" cap="rnd">
            <a:noFill/>
          </a:ln>
        </p:spPr>
        <p:txBody>
          <a:bodyPr vert="horz" lIns="438912" tIns="219456" rIns="438912" bIns="219456"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rtl="0" eaLnBrk="1" latinLnBrk="0" hangingPunct="1">
        <a:spcBef>
          <a:spcPct val="0"/>
        </a:spcBef>
        <a:buNone/>
        <a:defRPr kumimoji="0" lang="en-US" sz="20200" b="0" kern="1200" spc="-48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1316736" indent="-1316736" algn="l" rtl="0" eaLnBrk="1" latinLnBrk="0" hangingPunct="1">
        <a:spcBef>
          <a:spcPts val="2880"/>
        </a:spcBef>
        <a:buClr>
          <a:schemeClr val="accent2"/>
        </a:buClr>
        <a:buSzPct val="85000"/>
        <a:buFont typeface="Wingdings 2"/>
        <a:buChar char=""/>
        <a:defRPr kumimoji="0" sz="12500" kern="1200">
          <a:solidFill>
            <a:schemeClr val="tx1"/>
          </a:solidFill>
          <a:latin typeface="+mn-lt"/>
          <a:ea typeface="+mn-ea"/>
          <a:cs typeface="+mn-cs"/>
        </a:defRPr>
      </a:lvl1pPr>
      <a:lvl2pPr marL="3072384" indent="-1316736" algn="l" rtl="0" eaLnBrk="1" latinLnBrk="0" hangingPunct="1">
        <a:spcBef>
          <a:spcPts val="1440"/>
        </a:spcBef>
        <a:buClr>
          <a:schemeClr val="accent2">
            <a:shade val="75000"/>
          </a:schemeClr>
        </a:buClr>
        <a:buSzPct val="85000"/>
        <a:buFont typeface="Wingdings 2"/>
        <a:buChar char=""/>
        <a:defRPr kumimoji="0" sz="11500" kern="1200">
          <a:solidFill>
            <a:schemeClr val="tx2"/>
          </a:solidFill>
          <a:latin typeface="+mn-lt"/>
          <a:ea typeface="+mn-ea"/>
          <a:cs typeface="+mn-cs"/>
        </a:defRPr>
      </a:lvl2pPr>
      <a:lvl3pPr marL="4828032" indent="-1097280" algn="l" rtl="0" eaLnBrk="1" latinLnBrk="0" hangingPunct="1">
        <a:spcBef>
          <a:spcPts val="1440"/>
        </a:spcBef>
        <a:buClr>
          <a:schemeClr val="accent2">
            <a:shade val="50000"/>
          </a:schemeClr>
        </a:buClr>
        <a:buSzPct val="85000"/>
        <a:buFont typeface="Wingdings 2"/>
        <a:buChar char=""/>
        <a:defRPr kumimoji="0" sz="10100" kern="1200">
          <a:solidFill>
            <a:schemeClr val="tx1"/>
          </a:solidFill>
          <a:latin typeface="+mn-lt"/>
          <a:ea typeface="+mn-ea"/>
          <a:cs typeface="+mn-cs"/>
        </a:defRPr>
      </a:lvl3pPr>
      <a:lvl4pPr marL="6144768" indent="-1097280" algn="l" rtl="0" eaLnBrk="1" latinLnBrk="0" hangingPunct="1">
        <a:spcBef>
          <a:spcPts val="1440"/>
        </a:spcBef>
        <a:buClr>
          <a:schemeClr val="accent2">
            <a:shade val="75000"/>
          </a:schemeClr>
        </a:buClr>
        <a:buSzPct val="85000"/>
        <a:buFont typeface="Wingdings 2" pitchFamily="18" charset="2"/>
        <a:buChar char=""/>
        <a:defRPr kumimoji="0" sz="9100" kern="1200">
          <a:solidFill>
            <a:schemeClr val="tx1"/>
          </a:solidFill>
          <a:latin typeface="+mn-lt"/>
          <a:ea typeface="+mn-ea"/>
          <a:cs typeface="+mn-cs"/>
        </a:defRPr>
      </a:lvl4pPr>
      <a:lvl5pPr marL="7461504" indent="-1097280" algn="l" rtl="0" eaLnBrk="1" latinLnBrk="0" hangingPunct="1">
        <a:spcBef>
          <a:spcPts val="1632"/>
        </a:spcBef>
        <a:buClr>
          <a:schemeClr val="accent2">
            <a:shade val="75000"/>
          </a:schemeClr>
        </a:buClr>
        <a:buSzPct val="85000"/>
        <a:buFont typeface="Wingdings 2" pitchFamily="18" charset="2"/>
        <a:buChar char=""/>
        <a:defRPr kumimoji="0" sz="7700" kern="1200">
          <a:solidFill>
            <a:schemeClr val="tx1"/>
          </a:solidFill>
          <a:latin typeface="+mn-lt"/>
          <a:ea typeface="+mn-ea"/>
          <a:cs typeface="+mn-cs"/>
        </a:defRPr>
      </a:lvl5pPr>
      <a:lvl6pPr marL="8778240" indent="-1097280" algn="l" rtl="0" eaLnBrk="1" latinLnBrk="0" hangingPunct="1">
        <a:spcBef>
          <a:spcPts val="1632"/>
        </a:spcBef>
        <a:buClr>
          <a:schemeClr val="accent2">
            <a:shade val="75000"/>
          </a:schemeClr>
        </a:buClr>
        <a:buSzPct val="85000"/>
        <a:buFont typeface="Wingdings 2" pitchFamily="18" charset="2"/>
        <a:buChar char="?"/>
        <a:defRPr kumimoji="0" sz="8200" kern="1200">
          <a:solidFill>
            <a:schemeClr val="tx1"/>
          </a:solidFill>
          <a:latin typeface="+mn-lt"/>
          <a:ea typeface="+mn-ea"/>
          <a:cs typeface="+mn-cs"/>
        </a:defRPr>
      </a:lvl6pPr>
      <a:lvl7pPr marL="9656064" indent="-877824" algn="l" rtl="0" eaLnBrk="1" latinLnBrk="0" hangingPunct="1">
        <a:spcBef>
          <a:spcPts val="1632"/>
        </a:spcBef>
        <a:buClr>
          <a:schemeClr val="accent2">
            <a:shade val="75000"/>
          </a:schemeClr>
        </a:buClr>
        <a:buSzPct val="85000"/>
        <a:buFont typeface="Wingdings 2" pitchFamily="18" charset="2"/>
        <a:buChar char="?"/>
        <a:defRPr kumimoji="0" sz="7700" kern="1200" baseline="0">
          <a:solidFill>
            <a:schemeClr val="tx1"/>
          </a:solidFill>
          <a:latin typeface="+mn-lt"/>
          <a:ea typeface="+mn-ea"/>
          <a:cs typeface="+mn-cs"/>
        </a:defRPr>
      </a:lvl7pPr>
      <a:lvl8pPr marL="10972800" indent="-877824" algn="l" rtl="0" eaLnBrk="1" latinLnBrk="0" hangingPunct="1">
        <a:spcBef>
          <a:spcPts val="1632"/>
        </a:spcBef>
        <a:buClr>
          <a:schemeClr val="accent2">
            <a:shade val="75000"/>
          </a:schemeClr>
        </a:buClr>
        <a:buSzPct val="85000"/>
        <a:buFont typeface="Wingdings 2" pitchFamily="18" charset="2"/>
        <a:buChar char="?"/>
        <a:defRPr kumimoji="0" sz="7200" kern="1200">
          <a:solidFill>
            <a:schemeClr val="tx1"/>
          </a:solidFill>
          <a:latin typeface="+mn-lt"/>
          <a:ea typeface="+mn-ea"/>
          <a:cs typeface="+mn-cs"/>
        </a:defRPr>
      </a:lvl8pPr>
      <a:lvl9pPr marL="12289536" indent="-877824" algn="l" rtl="0" eaLnBrk="1" latinLnBrk="0" hangingPunct="1">
        <a:spcBef>
          <a:spcPts val="1632"/>
        </a:spcBef>
        <a:buClr>
          <a:schemeClr val="accent2">
            <a:shade val="75000"/>
          </a:schemeClr>
        </a:buClr>
        <a:buSzPct val="85000"/>
        <a:buFont typeface="Wingdings 2" pitchFamily="18" charset="2"/>
        <a:buChar char="?"/>
        <a:defRPr kumimoji="0" sz="7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194560" algn="l" rtl="0" eaLnBrk="1" latinLnBrk="0" hangingPunct="1">
        <a:defRPr kumimoji="0" kern="1200">
          <a:solidFill>
            <a:schemeClr val="tx1"/>
          </a:solidFill>
          <a:latin typeface="+mn-lt"/>
          <a:ea typeface="+mn-ea"/>
          <a:cs typeface="+mn-cs"/>
        </a:defRPr>
      </a:lvl2pPr>
      <a:lvl3pPr marL="4389120" algn="l" rtl="0" eaLnBrk="1" latinLnBrk="0" hangingPunct="1">
        <a:defRPr kumimoji="0" kern="1200">
          <a:solidFill>
            <a:schemeClr val="tx1"/>
          </a:solidFill>
          <a:latin typeface="+mn-lt"/>
          <a:ea typeface="+mn-ea"/>
          <a:cs typeface="+mn-cs"/>
        </a:defRPr>
      </a:lvl3pPr>
      <a:lvl4pPr marL="6583680" algn="l" rtl="0" eaLnBrk="1" latinLnBrk="0" hangingPunct="1">
        <a:defRPr kumimoji="0" kern="1200">
          <a:solidFill>
            <a:schemeClr val="tx1"/>
          </a:solidFill>
          <a:latin typeface="+mn-lt"/>
          <a:ea typeface="+mn-ea"/>
          <a:cs typeface="+mn-cs"/>
        </a:defRPr>
      </a:lvl4pPr>
      <a:lvl5pPr marL="8778240" algn="l" rtl="0" eaLnBrk="1" latinLnBrk="0" hangingPunct="1">
        <a:defRPr kumimoji="0" kern="1200">
          <a:solidFill>
            <a:schemeClr val="tx1"/>
          </a:solidFill>
          <a:latin typeface="+mn-lt"/>
          <a:ea typeface="+mn-ea"/>
          <a:cs typeface="+mn-cs"/>
        </a:defRPr>
      </a:lvl5pPr>
      <a:lvl6pPr marL="10972800" algn="l" rtl="0" eaLnBrk="1" latinLnBrk="0" hangingPunct="1">
        <a:defRPr kumimoji="0" kern="1200">
          <a:solidFill>
            <a:schemeClr val="tx1"/>
          </a:solidFill>
          <a:latin typeface="+mn-lt"/>
          <a:ea typeface="+mn-ea"/>
          <a:cs typeface="+mn-cs"/>
        </a:defRPr>
      </a:lvl6pPr>
      <a:lvl7pPr marL="13167360" algn="l" rtl="0" eaLnBrk="1" latinLnBrk="0" hangingPunct="1">
        <a:defRPr kumimoji="0" kern="1200">
          <a:solidFill>
            <a:schemeClr val="tx1"/>
          </a:solidFill>
          <a:latin typeface="+mn-lt"/>
          <a:ea typeface="+mn-ea"/>
          <a:cs typeface="+mn-cs"/>
        </a:defRPr>
      </a:lvl7pPr>
      <a:lvl8pPr marL="15361920" algn="l" rtl="0" eaLnBrk="1" latinLnBrk="0" hangingPunct="1">
        <a:defRPr kumimoji="0" kern="1200">
          <a:solidFill>
            <a:schemeClr val="tx1"/>
          </a:solidFill>
          <a:latin typeface="+mn-lt"/>
          <a:ea typeface="+mn-ea"/>
          <a:cs typeface="+mn-cs"/>
        </a:defRPr>
      </a:lvl8pPr>
      <a:lvl9pPr marL="1755648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6.png"/><Relationship Id="rId1" Type="http://schemas.openxmlformats.org/officeDocument/2006/relationships/tags" Target="../tags/tag1.xml"/><Relationship Id="rId24" Type="http://schemas.openxmlformats.org/officeDocument/2006/relationships/image" Target="../media/image23.png"/><Relationship Id="rId25" Type="http://schemas.openxmlformats.org/officeDocument/2006/relationships/image" Target="../media/image24.png"/><Relationship Id="rId8" Type="http://schemas.openxmlformats.org/officeDocument/2006/relationships/image" Target="../media/image7.png"/><Relationship Id="rId13" Type="http://schemas.openxmlformats.org/officeDocument/2006/relationships/image" Target="../media/image12.png"/><Relationship Id="rId10"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image" Target="../media/image16.png"/><Relationship Id="rId9" Type="http://schemas.openxmlformats.org/officeDocument/2006/relationships/image" Target="../media/image8.png"/><Relationship Id="rId18" Type="http://schemas.openxmlformats.org/officeDocument/2006/relationships/image" Target="../media/image17.png"/><Relationship Id="rId3" Type="http://schemas.openxmlformats.org/officeDocument/2006/relationships/notesSlide" Target="../notesSlides/notesSlide1.xml"/><Relationship Id="rId14" Type="http://schemas.openxmlformats.org/officeDocument/2006/relationships/image" Target="../media/image13.png"/><Relationship Id="rId23" Type="http://schemas.openxmlformats.org/officeDocument/2006/relationships/image" Target="../media/image22.png"/><Relationship Id="rId4" Type="http://schemas.openxmlformats.org/officeDocument/2006/relationships/image" Target="../media/image3.png"/><Relationship Id="rId11" Type="http://schemas.openxmlformats.org/officeDocument/2006/relationships/image" Target="../media/image10.png"/><Relationship Id="rId6" Type="http://schemas.openxmlformats.org/officeDocument/2006/relationships/image" Target="../media/image5.png"/><Relationship Id="rId16"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4.png"/><Relationship Id="rId19" Type="http://schemas.openxmlformats.org/officeDocument/2006/relationships/image" Target="../media/image18.png"/><Relationship Id="rId20" Type="http://schemas.openxmlformats.org/officeDocument/2006/relationships/image" Target="../media/image19.jpeg"/><Relationship Id="rId22" Type="http://schemas.openxmlformats.org/officeDocument/2006/relationships/image" Target="../media/image21.pdf"/><Relationship Id="rId21" Type="http://schemas.openxmlformats.org/officeDocument/2006/relationships/image" Target="../media/image20.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063" name="Picture 151" descr="fuzzy_background"/>
          <p:cNvPicPr>
            <a:picLocks noChangeArrowheads="1"/>
          </p:cNvPicPr>
          <p:nvPr/>
        </p:nvPicPr>
        <p:blipFill>
          <a:blip r:embed="rId4"/>
          <a:srcRect/>
          <a:stretch>
            <a:fillRect/>
          </a:stretch>
        </p:blipFill>
        <p:spPr bwMode="auto">
          <a:xfrm>
            <a:off x="36195000" y="-609600"/>
            <a:ext cx="9144000" cy="6502400"/>
          </a:xfrm>
          <a:prstGeom prst="rect">
            <a:avLst/>
          </a:prstGeom>
          <a:noFill/>
        </p:spPr>
      </p:pic>
      <p:grpSp>
        <p:nvGrpSpPr>
          <p:cNvPr id="39008" name="Group 96"/>
          <p:cNvGrpSpPr>
            <a:grpSpLocks/>
          </p:cNvGrpSpPr>
          <p:nvPr/>
        </p:nvGrpSpPr>
        <p:grpSpPr bwMode="auto">
          <a:xfrm>
            <a:off x="3124200" y="12039601"/>
            <a:ext cx="8382000" cy="6704013"/>
            <a:chOff x="1872" y="5472"/>
            <a:chExt cx="5280" cy="4223"/>
          </a:xfrm>
        </p:grpSpPr>
        <p:sp>
          <p:nvSpPr>
            <p:cNvPr id="38950" name="Rectangle 38"/>
            <p:cNvSpPr>
              <a:spLocks noChangeArrowheads="1"/>
            </p:cNvSpPr>
            <p:nvPr/>
          </p:nvSpPr>
          <p:spPr bwMode="auto">
            <a:xfrm>
              <a:off x="1872" y="7776"/>
              <a:ext cx="5280" cy="1919"/>
            </a:xfrm>
            <a:prstGeom prst="rect">
              <a:avLst/>
            </a:prstGeom>
            <a:solidFill>
              <a:schemeClr val="bg2"/>
            </a:solidFill>
            <a:ln w="9525">
              <a:solidFill>
                <a:srgbClr val="CCFFCC"/>
              </a:solidFill>
              <a:miter lim="800000"/>
              <a:headEnd/>
              <a:tailEnd/>
            </a:ln>
          </p:spPr>
          <p:txBody>
            <a:bodyPr wrap="square">
              <a:prstTxWarp prst="textNoShape">
                <a:avLst/>
              </a:prstTxWarp>
              <a:spAutoFit/>
            </a:bodyPr>
            <a:lstStyle/>
            <a:p>
              <a:pPr algn="just"/>
              <a:r>
                <a:rPr lang="en-US" b="0" dirty="0"/>
                <a:t>Electronics play a critical role in modern accelerator physics experiments. Events will be recorded at a rate of 200,000/second. Modular electronics such as the F1 TDC shown here are used to record</a:t>
              </a:r>
              <a:r>
                <a:rPr lang="en-US" b="0" dirty="0" smtClean="0"/>
                <a:t> signal times with a precision of 60 picoseconds (or 0.00000000006 seconds!) Other, similar electronics are used to record signal amplitudes. The </a:t>
              </a:r>
              <a:r>
                <a:rPr lang="en-US" b="0" dirty="0"/>
                <a:t>F1 TDC</a:t>
              </a:r>
              <a:r>
                <a:rPr lang="en-US" b="0" dirty="0" smtClean="0"/>
                <a:t> is one of several modules </a:t>
              </a:r>
              <a:r>
                <a:rPr lang="en-US" b="0" dirty="0"/>
                <a:t>designed here at </a:t>
              </a:r>
              <a:r>
                <a:rPr lang="en-US" b="0" dirty="0" err="1"/>
                <a:t>JLab</a:t>
              </a:r>
              <a:r>
                <a:rPr lang="en-US" b="0" dirty="0"/>
                <a:t> </a:t>
              </a:r>
              <a:r>
                <a:rPr lang="en-US" b="0" dirty="0" smtClean="0"/>
                <a:t>based</a:t>
              </a:r>
              <a:r>
                <a:rPr lang="en-US" b="0" dirty="0"/>
                <a:t> </a:t>
              </a:r>
              <a:r>
                <a:rPr lang="en-US" b="0" dirty="0" smtClean="0"/>
                <a:t>on </a:t>
              </a:r>
              <a:r>
                <a:rPr lang="en-US" b="0" dirty="0"/>
                <a:t>requirements of the </a:t>
              </a:r>
              <a:r>
                <a:rPr lang="en-US" b="0" dirty="0" err="1"/>
                <a:t>GlueX</a:t>
              </a:r>
              <a:r>
                <a:rPr lang="en-US" b="0" dirty="0"/>
                <a:t> experiment.</a:t>
              </a:r>
            </a:p>
          </p:txBody>
        </p:sp>
        <p:pic>
          <p:nvPicPr>
            <p:cNvPr id="38965" name="Picture 53" descr="F1TDC"/>
            <p:cNvPicPr>
              <a:picLocks noChangeAspect="1" noChangeArrowheads="1"/>
            </p:cNvPicPr>
            <p:nvPr/>
          </p:nvPicPr>
          <p:blipFill>
            <a:blip r:embed="rId5"/>
            <a:srcRect/>
            <a:stretch>
              <a:fillRect/>
            </a:stretch>
          </p:blipFill>
          <p:spPr bwMode="auto">
            <a:xfrm rot="-5400000">
              <a:off x="3352" y="4232"/>
              <a:ext cx="2303" cy="4783"/>
            </a:xfrm>
            <a:prstGeom prst="rect">
              <a:avLst/>
            </a:prstGeom>
            <a:noFill/>
          </p:spPr>
        </p:pic>
      </p:grpSp>
      <p:grpSp>
        <p:nvGrpSpPr>
          <p:cNvPr id="39062" name="Group 150"/>
          <p:cNvGrpSpPr>
            <a:grpSpLocks/>
          </p:cNvGrpSpPr>
          <p:nvPr/>
        </p:nvGrpSpPr>
        <p:grpSpPr bwMode="auto">
          <a:xfrm>
            <a:off x="26441400" y="20802600"/>
            <a:ext cx="7467600" cy="9359901"/>
            <a:chOff x="15360" y="14208"/>
            <a:chExt cx="4704" cy="5896"/>
          </a:xfrm>
        </p:grpSpPr>
        <p:sp>
          <p:nvSpPr>
            <p:cNvPr id="38958" name="Rectangle 46"/>
            <p:cNvSpPr>
              <a:spLocks noChangeArrowheads="1"/>
            </p:cNvSpPr>
            <p:nvPr/>
          </p:nvSpPr>
          <p:spPr bwMode="auto">
            <a:xfrm>
              <a:off x="15360" y="17952"/>
              <a:ext cx="4704" cy="2152"/>
            </a:xfrm>
            <a:prstGeom prst="rect">
              <a:avLst/>
            </a:prstGeom>
            <a:solidFill>
              <a:schemeClr val="bg2"/>
            </a:solidFill>
            <a:ln w="9525">
              <a:solidFill>
                <a:srgbClr val="CCFFCC"/>
              </a:solidFill>
              <a:miter lim="800000"/>
              <a:headEnd/>
              <a:tailEnd/>
            </a:ln>
          </p:spPr>
          <p:txBody>
            <a:bodyPr>
              <a:prstTxWarp prst="textNoShape">
                <a:avLst/>
              </a:prstTxWarp>
              <a:spAutoFit/>
            </a:bodyPr>
            <a:lstStyle/>
            <a:p>
              <a:pPr algn="just"/>
              <a:r>
                <a:rPr lang="en-US" b="0" dirty="0"/>
                <a:t>The Central Drift </a:t>
              </a:r>
              <a:r>
                <a:rPr lang="en-US" b="0" dirty="0" smtClean="0"/>
                <a:t>Chambers (like </a:t>
              </a:r>
              <a:r>
                <a:rPr lang="en-US" b="0" dirty="0"/>
                <a:t>the planar drift </a:t>
              </a:r>
              <a:r>
                <a:rPr lang="en-US" b="0" dirty="0" smtClean="0"/>
                <a:t>chambers shown on the right) </a:t>
              </a:r>
              <a:r>
                <a:rPr lang="en-US" b="0" dirty="0"/>
                <a:t>detect electrically charged particles as they pass </a:t>
              </a:r>
              <a:r>
                <a:rPr lang="en-US" b="0" dirty="0" smtClean="0"/>
                <a:t>through the ArCO</a:t>
              </a:r>
              <a:r>
                <a:rPr lang="en-US" b="0" baseline="-25000" dirty="0" smtClean="0"/>
                <a:t>2</a:t>
              </a:r>
              <a:r>
                <a:rPr lang="en-US" b="0" dirty="0" smtClean="0"/>
                <a:t> gas that fills the chamber. The gas is ionized by the particles and the electrons freed in the process are moved toward the wires by an electric field produced using high voltage (1,00 -2,000 </a:t>
              </a:r>
              <a:r>
                <a:rPr lang="en-US" b="0" dirty="0" err="1" smtClean="0"/>
                <a:t>Volts).This</a:t>
              </a:r>
              <a:r>
                <a:rPr lang="en-US" b="0" dirty="0" smtClean="0"/>
                <a:t> </a:t>
              </a:r>
              <a:r>
                <a:rPr lang="en-US" b="0" dirty="0"/>
                <a:t>photo shows R &amp; D work being done at Carnegie Mellon University on a </a:t>
              </a:r>
              <a:r>
                <a:rPr lang="en-US" b="0" dirty="0" smtClean="0"/>
                <a:t>prototype of the CDC detector.</a:t>
              </a:r>
              <a:endParaRPr lang="en-US" b="0" dirty="0"/>
            </a:p>
          </p:txBody>
        </p:sp>
        <p:pic>
          <p:nvPicPr>
            <p:cNvPr id="38975" name="Picture 63" descr="StrawChamber"/>
            <p:cNvPicPr>
              <a:picLocks noChangeAspect="1" noChangeArrowheads="1"/>
            </p:cNvPicPr>
            <p:nvPr/>
          </p:nvPicPr>
          <p:blipFill>
            <a:blip r:embed="rId6"/>
            <a:srcRect/>
            <a:stretch>
              <a:fillRect/>
            </a:stretch>
          </p:blipFill>
          <p:spPr bwMode="auto">
            <a:xfrm>
              <a:off x="16032" y="14208"/>
              <a:ext cx="3455" cy="3531"/>
            </a:xfrm>
            <a:prstGeom prst="rect">
              <a:avLst/>
            </a:prstGeom>
            <a:noFill/>
          </p:spPr>
        </p:pic>
      </p:grpSp>
      <p:sp>
        <p:nvSpPr>
          <p:cNvPr id="38979" name="Rectangle 67"/>
          <p:cNvSpPr>
            <a:spLocks noChangeArrowheads="1"/>
          </p:cNvSpPr>
          <p:nvPr/>
        </p:nvSpPr>
        <p:spPr bwMode="auto">
          <a:xfrm>
            <a:off x="3200400" y="3352800"/>
            <a:ext cx="37261800" cy="7412038"/>
          </a:xfrm>
          <a:prstGeom prst="rect">
            <a:avLst/>
          </a:prstGeom>
          <a:solidFill>
            <a:schemeClr val="bg1">
              <a:alpha val="50000"/>
            </a:schemeClr>
          </a:solidFill>
          <a:ln w="9525">
            <a:solidFill>
              <a:schemeClr val="accent1"/>
            </a:solidFill>
            <a:miter lim="800000"/>
            <a:headEnd/>
            <a:tailEnd/>
          </a:ln>
        </p:spPr>
        <p:txBody>
          <a:bodyPr>
            <a:prstTxWarp prst="textNoShape">
              <a:avLst/>
            </a:prstTxWarp>
            <a:spAutoFit/>
          </a:bodyPr>
          <a:lstStyle/>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a:p>
            <a:pPr algn="just"/>
            <a:endParaRPr lang="en-US" sz="3200"/>
          </a:p>
        </p:txBody>
      </p:sp>
      <p:sp>
        <p:nvSpPr>
          <p:cNvPr id="38980" name="Rectangle 68"/>
          <p:cNvSpPr>
            <a:spLocks noChangeArrowheads="1"/>
          </p:cNvSpPr>
          <p:nvPr/>
        </p:nvSpPr>
        <p:spPr bwMode="auto">
          <a:xfrm>
            <a:off x="17602200" y="3505200"/>
            <a:ext cx="8061325" cy="1006475"/>
          </a:xfrm>
          <a:prstGeom prst="rect">
            <a:avLst/>
          </a:prstGeom>
          <a:noFill/>
          <a:ln w="9525">
            <a:noFill/>
            <a:miter lim="800000"/>
            <a:headEnd/>
            <a:tailEnd/>
          </a:ln>
        </p:spPr>
        <p:txBody>
          <a:bodyPr wrap="none">
            <a:prstTxWarp prst="textNoShape">
              <a:avLst/>
            </a:prstTxWarp>
            <a:spAutoFit/>
          </a:bodyPr>
          <a:lstStyle/>
          <a:p>
            <a:r>
              <a:rPr lang="en-US" sz="6000" b="0" i="1"/>
              <a:t>A New State of Matter?</a:t>
            </a:r>
          </a:p>
        </p:txBody>
      </p:sp>
      <p:sp>
        <p:nvSpPr>
          <p:cNvPr id="38981" name="Rectangle 69"/>
          <p:cNvSpPr>
            <a:spLocks noChangeArrowheads="1"/>
          </p:cNvSpPr>
          <p:nvPr/>
        </p:nvSpPr>
        <p:spPr bwMode="auto">
          <a:xfrm>
            <a:off x="3657600" y="4648200"/>
            <a:ext cx="10896600" cy="3016250"/>
          </a:xfrm>
          <a:prstGeom prst="rect">
            <a:avLst/>
          </a:prstGeom>
          <a:noFill/>
          <a:ln w="9525">
            <a:noFill/>
            <a:miter lim="800000"/>
            <a:headEnd/>
            <a:tailEnd/>
          </a:ln>
        </p:spPr>
        <p:txBody>
          <a:bodyPr>
            <a:prstTxWarp prst="textNoShape">
              <a:avLst/>
            </a:prstTxWarp>
            <a:spAutoFit/>
          </a:bodyPr>
          <a:lstStyle/>
          <a:p>
            <a:pPr algn="just"/>
            <a:r>
              <a:rPr lang="en-US" sz="3200" b="0"/>
              <a:t>From the furthest stars to the molecules in your fingernail, everything in the universe is made of tiny particles called quarks. Quarks have a peculiar behavior called "confinement” which means they are always bound together in groups of two, three or more quarks. The "glue" which binds them is made up of particles called "gluons".</a:t>
            </a:r>
          </a:p>
        </p:txBody>
      </p:sp>
      <p:sp>
        <p:nvSpPr>
          <p:cNvPr id="38982" name="Rectangle 70"/>
          <p:cNvSpPr>
            <a:spLocks noChangeArrowheads="1"/>
          </p:cNvSpPr>
          <p:nvPr/>
        </p:nvSpPr>
        <p:spPr bwMode="auto">
          <a:xfrm>
            <a:off x="16192500" y="4648200"/>
            <a:ext cx="11049000" cy="3016250"/>
          </a:xfrm>
          <a:prstGeom prst="rect">
            <a:avLst/>
          </a:prstGeom>
          <a:noFill/>
          <a:ln w="9525">
            <a:noFill/>
            <a:miter lim="800000"/>
            <a:headEnd/>
            <a:tailEnd/>
          </a:ln>
        </p:spPr>
        <p:txBody>
          <a:bodyPr>
            <a:prstTxWarp prst="textNoShape">
              <a:avLst/>
            </a:prstTxWarp>
            <a:spAutoFit/>
          </a:bodyPr>
          <a:lstStyle/>
          <a:p>
            <a:pPr algn="just"/>
            <a:r>
              <a:rPr lang="en-US" sz="3200" b="0"/>
              <a:t>The GlueX experiment in Hall-D will attempt to produce and detect 2-quark particles in which the "glue" has been excited. The signature we will look for is to find particles with properties which cannot be explained by two quarks alone. At the same time, these "exotic" signatures will not match the known spectrum of 3 quark states.</a:t>
            </a:r>
          </a:p>
        </p:txBody>
      </p:sp>
      <p:sp>
        <p:nvSpPr>
          <p:cNvPr id="38983" name="Rectangle 71"/>
          <p:cNvSpPr>
            <a:spLocks noChangeArrowheads="1"/>
          </p:cNvSpPr>
          <p:nvPr/>
        </p:nvSpPr>
        <p:spPr bwMode="auto">
          <a:xfrm>
            <a:off x="28879800" y="4648200"/>
            <a:ext cx="11353800" cy="2528888"/>
          </a:xfrm>
          <a:prstGeom prst="rect">
            <a:avLst/>
          </a:prstGeom>
          <a:noFill/>
          <a:ln w="9525">
            <a:noFill/>
            <a:miter lim="800000"/>
            <a:headEnd/>
            <a:tailEnd/>
          </a:ln>
        </p:spPr>
        <p:txBody>
          <a:bodyPr>
            <a:prstTxWarp prst="textNoShape">
              <a:avLst/>
            </a:prstTxWarp>
            <a:spAutoFit/>
          </a:bodyPr>
          <a:lstStyle/>
          <a:p>
            <a:pPr algn="just"/>
            <a:r>
              <a:rPr lang="en-US" sz="3200" b="0" dirty="0"/>
              <a:t>Observing and measuring states with excited glue will give us insight into the nature of "glue" and thus, the nature of confinement. Understanding confinement is considered one of the most important scientific questions of our time.</a:t>
            </a:r>
          </a:p>
          <a:p>
            <a:pPr algn="just"/>
            <a:endParaRPr lang="en-US" sz="3200" dirty="0"/>
          </a:p>
        </p:txBody>
      </p:sp>
      <p:grpSp>
        <p:nvGrpSpPr>
          <p:cNvPr id="39006" name="Group 94"/>
          <p:cNvGrpSpPr>
            <a:grpSpLocks/>
          </p:cNvGrpSpPr>
          <p:nvPr/>
        </p:nvGrpSpPr>
        <p:grpSpPr bwMode="auto">
          <a:xfrm>
            <a:off x="1905000" y="19964403"/>
            <a:ext cx="8226425" cy="9294814"/>
            <a:chOff x="1008" y="10368"/>
            <a:chExt cx="5182" cy="5855"/>
          </a:xfrm>
        </p:grpSpPr>
        <p:pic>
          <p:nvPicPr>
            <p:cNvPr id="38967" name="Picture 55" descr="SolenoidCoil"/>
            <p:cNvPicPr>
              <a:picLocks noChangeAspect="1" noChangeArrowheads="1"/>
            </p:cNvPicPr>
            <p:nvPr/>
          </p:nvPicPr>
          <p:blipFill>
            <a:blip r:embed="rId7"/>
            <a:srcRect/>
            <a:stretch>
              <a:fillRect/>
            </a:stretch>
          </p:blipFill>
          <p:spPr bwMode="auto">
            <a:xfrm>
              <a:off x="1008" y="10368"/>
              <a:ext cx="5182" cy="3880"/>
            </a:xfrm>
            <a:prstGeom prst="rect">
              <a:avLst/>
            </a:prstGeom>
            <a:noFill/>
            <a:ln w="9525">
              <a:noFill/>
              <a:miter lim="800000"/>
              <a:headEnd/>
              <a:tailEnd/>
            </a:ln>
          </p:spPr>
        </p:pic>
        <p:sp>
          <p:nvSpPr>
            <p:cNvPr id="38985" name="Rectangle 73"/>
            <p:cNvSpPr>
              <a:spLocks noChangeArrowheads="1"/>
            </p:cNvSpPr>
            <p:nvPr/>
          </p:nvSpPr>
          <p:spPr bwMode="auto">
            <a:xfrm>
              <a:off x="1248" y="14304"/>
              <a:ext cx="4896" cy="1919"/>
            </a:xfrm>
            <a:prstGeom prst="rect">
              <a:avLst/>
            </a:prstGeom>
            <a:solidFill>
              <a:schemeClr val="bg2"/>
            </a:solidFill>
            <a:ln w="9525">
              <a:solidFill>
                <a:srgbClr val="CCFFCC"/>
              </a:solidFill>
              <a:miter lim="800000"/>
              <a:headEnd/>
              <a:tailEnd/>
            </a:ln>
          </p:spPr>
          <p:txBody>
            <a:bodyPr>
              <a:prstTxWarp prst="textNoShape">
                <a:avLst/>
              </a:prstTxWarp>
              <a:spAutoFit/>
            </a:bodyPr>
            <a:lstStyle/>
            <a:p>
              <a:pPr algn="just"/>
              <a:r>
                <a:rPr lang="en-US" b="0" dirty="0"/>
                <a:t>The superconducting solenoid provides a very intense magnetic field (about 2 Tesla). The magnet is actually made of 4 separate superconducting coils. The photograph here shows one of the coils being tested at the Indiana University Cyclotron Facility</a:t>
              </a:r>
              <a:r>
                <a:rPr lang="en-US" b="0" dirty="0" smtClean="0"/>
                <a:t>. The coils are being refurbished for use in the </a:t>
              </a:r>
              <a:r>
                <a:rPr lang="en-US" b="0" dirty="0" err="1" smtClean="0"/>
                <a:t>GlueX</a:t>
              </a:r>
              <a:r>
                <a:rPr lang="en-US" b="0" dirty="0" smtClean="0"/>
                <a:t> experiment after having been used in the LASS and MEGA experiments at Los </a:t>
              </a:r>
              <a:r>
                <a:rPr lang="en-US" b="0" dirty="0" err="1" smtClean="0"/>
                <a:t>Almos</a:t>
              </a:r>
              <a:endParaRPr lang="en-US" b="0" dirty="0"/>
            </a:p>
          </p:txBody>
        </p:sp>
      </p:grpSp>
      <p:pic>
        <p:nvPicPr>
          <p:cNvPr id="38994" name="Picture 82" descr="jlab_logo"/>
          <p:cNvPicPr>
            <a:picLocks noChangeAspect="1" noChangeArrowheads="1"/>
          </p:cNvPicPr>
          <p:nvPr/>
        </p:nvPicPr>
        <p:blipFill>
          <a:blip r:embed="rId8"/>
          <a:srcRect/>
          <a:stretch>
            <a:fillRect/>
          </a:stretch>
        </p:blipFill>
        <p:spPr bwMode="auto">
          <a:xfrm>
            <a:off x="35890200" y="29946600"/>
            <a:ext cx="4762500" cy="1803400"/>
          </a:xfrm>
          <a:prstGeom prst="rect">
            <a:avLst/>
          </a:prstGeom>
          <a:noFill/>
        </p:spPr>
      </p:pic>
      <p:grpSp>
        <p:nvGrpSpPr>
          <p:cNvPr id="39013" name="Group 101"/>
          <p:cNvGrpSpPr>
            <a:grpSpLocks/>
          </p:cNvGrpSpPr>
          <p:nvPr/>
        </p:nvGrpSpPr>
        <p:grpSpPr bwMode="auto">
          <a:xfrm>
            <a:off x="11887200" y="8077200"/>
            <a:ext cx="6681788" cy="2484438"/>
            <a:chOff x="5808" y="5280"/>
            <a:chExt cx="4209" cy="1565"/>
          </a:xfrm>
        </p:grpSpPr>
        <p:pic>
          <p:nvPicPr>
            <p:cNvPr id="39010" name="Picture 98" descr="meson_ground"/>
            <p:cNvPicPr>
              <a:picLocks noChangeAspect="1" noChangeArrowheads="1"/>
            </p:cNvPicPr>
            <p:nvPr/>
          </p:nvPicPr>
          <p:blipFill>
            <a:blip r:embed="rId9"/>
            <a:srcRect/>
            <a:stretch>
              <a:fillRect/>
            </a:stretch>
          </p:blipFill>
          <p:spPr bwMode="auto">
            <a:xfrm>
              <a:off x="5808" y="5280"/>
              <a:ext cx="4209" cy="1152"/>
            </a:xfrm>
            <a:prstGeom prst="rect">
              <a:avLst/>
            </a:prstGeom>
            <a:noFill/>
          </p:spPr>
        </p:pic>
        <p:sp>
          <p:nvSpPr>
            <p:cNvPr id="39011" name="Rectangle 99"/>
            <p:cNvSpPr>
              <a:spLocks noChangeArrowheads="1"/>
            </p:cNvSpPr>
            <p:nvPr/>
          </p:nvSpPr>
          <p:spPr bwMode="auto">
            <a:xfrm>
              <a:off x="6432" y="6480"/>
              <a:ext cx="2918" cy="365"/>
            </a:xfrm>
            <a:prstGeom prst="rect">
              <a:avLst/>
            </a:prstGeom>
            <a:noFill/>
            <a:ln w="9525">
              <a:noFill/>
              <a:miter lim="800000"/>
              <a:headEnd/>
              <a:tailEnd/>
            </a:ln>
          </p:spPr>
          <p:txBody>
            <a:bodyPr wrap="none">
              <a:prstTxWarp prst="textNoShape">
                <a:avLst/>
              </a:prstTxWarp>
              <a:spAutoFit/>
            </a:bodyPr>
            <a:lstStyle/>
            <a:p>
              <a:r>
                <a:rPr lang="en-US" sz="3200"/>
                <a:t>Meson in Ground State</a:t>
              </a:r>
            </a:p>
          </p:txBody>
        </p:sp>
      </p:grpSp>
      <p:grpSp>
        <p:nvGrpSpPr>
          <p:cNvPr id="39014" name="Group 102"/>
          <p:cNvGrpSpPr>
            <a:grpSpLocks/>
          </p:cNvGrpSpPr>
          <p:nvPr/>
        </p:nvGrpSpPr>
        <p:grpSpPr bwMode="auto">
          <a:xfrm>
            <a:off x="25603200" y="8077200"/>
            <a:ext cx="6672263" cy="2484438"/>
            <a:chOff x="18624" y="5136"/>
            <a:chExt cx="4203" cy="1565"/>
          </a:xfrm>
        </p:grpSpPr>
        <p:pic>
          <p:nvPicPr>
            <p:cNvPr id="39009" name="Picture 97" descr="meson_excited"/>
            <p:cNvPicPr>
              <a:picLocks noChangeAspect="1" noChangeArrowheads="1"/>
            </p:cNvPicPr>
            <p:nvPr/>
          </p:nvPicPr>
          <p:blipFill>
            <a:blip r:embed="rId10"/>
            <a:srcRect/>
            <a:stretch>
              <a:fillRect/>
            </a:stretch>
          </p:blipFill>
          <p:spPr bwMode="auto">
            <a:xfrm>
              <a:off x="18624" y="5136"/>
              <a:ext cx="4203" cy="1150"/>
            </a:xfrm>
            <a:prstGeom prst="rect">
              <a:avLst/>
            </a:prstGeom>
            <a:noFill/>
          </p:spPr>
        </p:pic>
        <p:sp>
          <p:nvSpPr>
            <p:cNvPr id="39012" name="Rectangle 100"/>
            <p:cNvSpPr>
              <a:spLocks noChangeArrowheads="1"/>
            </p:cNvSpPr>
            <p:nvPr/>
          </p:nvSpPr>
          <p:spPr bwMode="auto">
            <a:xfrm>
              <a:off x="19248" y="6336"/>
              <a:ext cx="2904" cy="365"/>
            </a:xfrm>
            <a:prstGeom prst="rect">
              <a:avLst/>
            </a:prstGeom>
            <a:noFill/>
            <a:ln w="9525">
              <a:noFill/>
              <a:miter lim="800000"/>
              <a:headEnd/>
              <a:tailEnd/>
            </a:ln>
          </p:spPr>
          <p:txBody>
            <a:bodyPr wrap="none">
              <a:prstTxWarp prst="textNoShape">
                <a:avLst/>
              </a:prstTxWarp>
              <a:spAutoFit/>
            </a:bodyPr>
            <a:lstStyle/>
            <a:p>
              <a:r>
                <a:rPr lang="en-US" sz="3200"/>
                <a:t>Meson in Excited State</a:t>
              </a:r>
            </a:p>
          </p:txBody>
        </p:sp>
      </p:grpSp>
      <p:grpSp>
        <p:nvGrpSpPr>
          <p:cNvPr id="83" name="Group 82"/>
          <p:cNvGrpSpPr/>
          <p:nvPr/>
        </p:nvGrpSpPr>
        <p:grpSpPr>
          <a:xfrm>
            <a:off x="2438400" y="29489400"/>
            <a:ext cx="6364288" cy="1844675"/>
            <a:chOff x="1676400" y="30480000"/>
            <a:chExt cx="6364288" cy="1844675"/>
          </a:xfrm>
        </p:grpSpPr>
        <p:sp>
          <p:nvSpPr>
            <p:cNvPr id="39064" name="Rectangle 152"/>
            <p:cNvSpPr>
              <a:spLocks noChangeArrowheads="1"/>
            </p:cNvSpPr>
            <p:nvPr/>
          </p:nvSpPr>
          <p:spPr bwMode="auto">
            <a:xfrm>
              <a:off x="1676400" y="30480000"/>
              <a:ext cx="5065713" cy="701675"/>
            </a:xfrm>
            <a:prstGeom prst="rect">
              <a:avLst/>
            </a:prstGeom>
            <a:noFill/>
            <a:ln w="9525">
              <a:noFill/>
              <a:miter lim="800000"/>
              <a:headEnd/>
              <a:tailEnd/>
            </a:ln>
          </p:spPr>
          <p:txBody>
            <a:bodyPr wrap="none">
              <a:prstTxWarp prst="textNoShape">
                <a:avLst/>
              </a:prstTxWarp>
              <a:spAutoFit/>
            </a:bodyPr>
            <a:lstStyle/>
            <a:p>
              <a:r>
                <a:rPr lang="en-US" sz="4000" dirty="0">
                  <a:solidFill>
                    <a:srgbClr val="CCFFCC"/>
                  </a:solidFill>
                </a:rPr>
                <a:t>http://</a:t>
              </a:r>
              <a:r>
                <a:rPr lang="en-US" sz="4000" dirty="0" err="1">
                  <a:solidFill>
                    <a:srgbClr val="CCFFCC"/>
                  </a:solidFill>
                </a:rPr>
                <a:t>www.halld.org</a:t>
              </a:r>
              <a:endParaRPr lang="en-US" sz="4000" dirty="0">
                <a:solidFill>
                  <a:srgbClr val="CCFFCC"/>
                </a:solidFill>
              </a:endParaRPr>
            </a:p>
          </p:txBody>
        </p:sp>
        <p:sp>
          <p:nvSpPr>
            <p:cNvPr id="39065" name="Rectangle 153"/>
            <p:cNvSpPr>
              <a:spLocks noChangeArrowheads="1"/>
            </p:cNvSpPr>
            <p:nvPr/>
          </p:nvSpPr>
          <p:spPr bwMode="auto">
            <a:xfrm>
              <a:off x="1676400" y="31051500"/>
              <a:ext cx="5207000" cy="701675"/>
            </a:xfrm>
            <a:prstGeom prst="rect">
              <a:avLst/>
            </a:prstGeom>
            <a:noFill/>
            <a:ln w="9525">
              <a:noFill/>
              <a:miter lim="800000"/>
              <a:headEnd/>
              <a:tailEnd/>
            </a:ln>
          </p:spPr>
          <p:txBody>
            <a:bodyPr wrap="none">
              <a:prstTxWarp prst="textNoShape">
                <a:avLst/>
              </a:prstTxWarp>
              <a:spAutoFit/>
            </a:bodyPr>
            <a:lstStyle/>
            <a:p>
              <a:r>
                <a:rPr lang="en-US" sz="4000" dirty="0">
                  <a:solidFill>
                    <a:srgbClr val="CCFFCC"/>
                  </a:solidFill>
                </a:rPr>
                <a:t>http://</a:t>
              </a:r>
              <a:r>
                <a:rPr lang="en-US" sz="4000" dirty="0" err="1">
                  <a:solidFill>
                    <a:srgbClr val="CCFFCC"/>
                  </a:solidFill>
                </a:rPr>
                <a:t>www.gluex.org</a:t>
              </a:r>
              <a:endParaRPr lang="en-US" sz="4000" dirty="0">
                <a:solidFill>
                  <a:srgbClr val="CCFFCC"/>
                </a:solidFill>
              </a:endParaRPr>
            </a:p>
          </p:txBody>
        </p:sp>
        <p:sp>
          <p:nvSpPr>
            <p:cNvPr id="39066" name="Rectangle 154"/>
            <p:cNvSpPr>
              <a:spLocks noChangeArrowheads="1"/>
            </p:cNvSpPr>
            <p:nvPr/>
          </p:nvSpPr>
          <p:spPr bwMode="auto">
            <a:xfrm>
              <a:off x="1676400" y="31623000"/>
              <a:ext cx="6364288" cy="701675"/>
            </a:xfrm>
            <a:prstGeom prst="rect">
              <a:avLst/>
            </a:prstGeom>
            <a:noFill/>
            <a:ln w="9525">
              <a:noFill/>
              <a:miter lim="800000"/>
              <a:headEnd/>
              <a:tailEnd/>
            </a:ln>
          </p:spPr>
          <p:txBody>
            <a:bodyPr wrap="none">
              <a:prstTxWarp prst="textNoShape">
                <a:avLst/>
              </a:prstTxWarp>
              <a:spAutoFit/>
            </a:bodyPr>
            <a:lstStyle/>
            <a:p>
              <a:r>
                <a:rPr lang="en-US" sz="4000" dirty="0">
                  <a:solidFill>
                    <a:srgbClr val="CCFFCC"/>
                  </a:solidFill>
                </a:rPr>
                <a:t>http://</a:t>
              </a:r>
              <a:r>
                <a:rPr lang="en-US" sz="4000" dirty="0" err="1">
                  <a:solidFill>
                    <a:srgbClr val="CCFFCC"/>
                  </a:solidFill>
                </a:rPr>
                <a:t>www.jlab.org</a:t>
              </a:r>
              <a:r>
                <a:rPr lang="en-US" sz="4000" dirty="0">
                  <a:solidFill>
                    <a:srgbClr val="CCFFCC"/>
                  </a:solidFill>
                </a:rPr>
                <a:t>/Hall-D</a:t>
              </a:r>
            </a:p>
          </p:txBody>
        </p:sp>
      </p:grpSp>
      <p:pic>
        <p:nvPicPr>
          <p:cNvPr id="39070" name="Picture 158" descr="jlab-openhouse-poster-nova"/>
          <p:cNvPicPr>
            <a:picLocks noChangeAspect="1" noChangeArrowheads="1"/>
          </p:cNvPicPr>
          <p:nvPr/>
        </p:nvPicPr>
        <p:blipFill>
          <a:blip r:embed="rId11"/>
          <a:srcRect/>
          <a:stretch>
            <a:fillRect/>
          </a:stretch>
        </p:blipFill>
        <p:spPr bwMode="auto">
          <a:xfrm>
            <a:off x="0" y="0"/>
            <a:ext cx="8988674" cy="4495800"/>
          </a:xfrm>
          <a:prstGeom prst="rect">
            <a:avLst/>
          </a:prstGeom>
          <a:noFill/>
        </p:spPr>
      </p:pic>
      <p:grpSp>
        <p:nvGrpSpPr>
          <p:cNvPr id="39092" name="Group 180"/>
          <p:cNvGrpSpPr>
            <a:grpSpLocks/>
          </p:cNvGrpSpPr>
          <p:nvPr/>
        </p:nvGrpSpPr>
        <p:grpSpPr bwMode="auto">
          <a:xfrm>
            <a:off x="39166800" y="1"/>
            <a:ext cx="4724400" cy="4800600"/>
            <a:chOff x="624" y="163"/>
            <a:chExt cx="4224" cy="3688"/>
          </a:xfrm>
        </p:grpSpPr>
        <p:sp>
          <p:nvSpPr>
            <p:cNvPr id="39093" name="AutoShape 181"/>
            <p:cNvSpPr>
              <a:spLocks noChangeArrowheads="1"/>
            </p:cNvSpPr>
            <p:nvPr/>
          </p:nvSpPr>
          <p:spPr bwMode="auto">
            <a:xfrm rot="5400000">
              <a:off x="2876" y="1826"/>
              <a:ext cx="339" cy="240"/>
            </a:xfrm>
            <a:prstGeom prst="parallelogram">
              <a:avLst>
                <a:gd name="adj" fmla="val 48339"/>
              </a:avLst>
            </a:prstGeom>
            <a:solidFill>
              <a:schemeClr val="bg1"/>
            </a:solidFill>
            <a:ln w="19050">
              <a:noFill/>
              <a:miter lim="800000"/>
              <a:headEnd/>
              <a:tailEnd/>
            </a:ln>
            <a:effectLst/>
          </p:spPr>
          <p:txBody>
            <a:bodyPr anchor="ctr">
              <a:prstTxWarp prst="textNoShape">
                <a:avLst/>
              </a:prstTxWarp>
              <a:spAutoFit/>
            </a:bodyPr>
            <a:lstStyle/>
            <a:p>
              <a:endParaRPr lang="en-US"/>
            </a:p>
          </p:txBody>
        </p:sp>
        <p:pic>
          <p:nvPicPr>
            <p:cNvPr id="39094" name="Picture 182" descr="6_GeV_Racetrack"/>
            <p:cNvPicPr>
              <a:picLocks noChangeAspect="1" noChangeArrowheads="1"/>
            </p:cNvPicPr>
            <p:nvPr/>
          </p:nvPicPr>
          <p:blipFill>
            <a:blip r:embed="rId12"/>
            <a:srcRect/>
            <a:stretch>
              <a:fillRect/>
            </a:stretch>
          </p:blipFill>
          <p:spPr bwMode="auto">
            <a:xfrm>
              <a:off x="624" y="864"/>
              <a:ext cx="4224" cy="2987"/>
            </a:xfrm>
            <a:prstGeom prst="rect">
              <a:avLst/>
            </a:prstGeom>
            <a:noFill/>
          </p:spPr>
        </p:pic>
        <p:pic>
          <p:nvPicPr>
            <p:cNvPr id="39095" name="Picture 183" descr="12_GeV_mods_NL-cryomodules_overlay"/>
            <p:cNvPicPr>
              <a:picLocks noChangeAspect="1" noChangeArrowheads="1"/>
            </p:cNvPicPr>
            <p:nvPr/>
          </p:nvPicPr>
          <p:blipFill>
            <a:blip r:embed="rId13"/>
            <a:srcRect/>
            <a:stretch>
              <a:fillRect/>
            </a:stretch>
          </p:blipFill>
          <p:spPr bwMode="auto">
            <a:xfrm>
              <a:off x="2108" y="882"/>
              <a:ext cx="864" cy="774"/>
            </a:xfrm>
            <a:prstGeom prst="rect">
              <a:avLst/>
            </a:prstGeom>
            <a:noFill/>
          </p:spPr>
        </p:pic>
        <p:pic>
          <p:nvPicPr>
            <p:cNvPr id="39096" name="Picture 184" descr="12_GeV_mods_SL-cryomodules_overlay"/>
            <p:cNvPicPr>
              <a:picLocks noChangeAspect="1" noChangeArrowheads="1"/>
            </p:cNvPicPr>
            <p:nvPr/>
          </p:nvPicPr>
          <p:blipFill>
            <a:blip r:embed="rId14"/>
            <a:srcRect/>
            <a:stretch>
              <a:fillRect/>
            </a:stretch>
          </p:blipFill>
          <p:spPr bwMode="auto">
            <a:xfrm>
              <a:off x="2767" y="2145"/>
              <a:ext cx="1174" cy="859"/>
            </a:xfrm>
            <a:prstGeom prst="rect">
              <a:avLst/>
            </a:prstGeom>
            <a:noFill/>
          </p:spPr>
        </p:pic>
        <p:grpSp>
          <p:nvGrpSpPr>
            <p:cNvPr id="39097" name="Group 185"/>
            <p:cNvGrpSpPr>
              <a:grpSpLocks/>
            </p:cNvGrpSpPr>
            <p:nvPr/>
          </p:nvGrpSpPr>
          <p:grpSpPr bwMode="auto">
            <a:xfrm>
              <a:off x="2906" y="1502"/>
              <a:ext cx="630" cy="535"/>
              <a:chOff x="3146" y="1439"/>
              <a:chExt cx="630" cy="535"/>
            </a:xfrm>
          </p:grpSpPr>
          <p:sp>
            <p:nvSpPr>
              <p:cNvPr id="39098" name="Text Box 186"/>
              <p:cNvSpPr txBox="1">
                <a:spLocks noChangeArrowheads="1"/>
              </p:cNvSpPr>
              <p:nvPr/>
            </p:nvSpPr>
            <p:spPr bwMode="auto">
              <a:xfrm>
                <a:off x="3358" y="1439"/>
                <a:ext cx="418" cy="149"/>
              </a:xfrm>
              <a:prstGeom prst="rect">
                <a:avLst/>
              </a:prstGeom>
              <a:noFill/>
              <a:ln w="19050">
                <a:noFill/>
                <a:miter lim="800000"/>
                <a:headEnd/>
                <a:tailEnd/>
              </a:ln>
              <a:effectLst/>
            </p:spPr>
            <p:txBody>
              <a:bodyPr lIns="0" tIns="0" rIns="0" bIns="0">
                <a:prstTxWarp prst="textNoShape">
                  <a:avLst/>
                </a:prstTxWarp>
                <a:spAutoFit/>
              </a:bodyPr>
              <a:lstStyle/>
              <a:p>
                <a:pPr defTabSz="992188">
                  <a:spcBef>
                    <a:spcPct val="50000"/>
                  </a:spcBef>
                </a:pPr>
                <a:r>
                  <a:rPr lang="en-US" sz="1700" i="1">
                    <a:effectLst>
                      <a:outerShdw blurRad="38100" dist="38100" dir="2700000" algn="tl">
                        <a:srgbClr val="000000"/>
                      </a:outerShdw>
                    </a:effectLst>
                    <a:latin typeface="Times New Roman" charset="0"/>
                  </a:rPr>
                  <a:t>CHL-2</a:t>
                </a:r>
              </a:p>
            </p:txBody>
          </p:sp>
          <p:grpSp>
            <p:nvGrpSpPr>
              <p:cNvPr id="39099" name="Group 187"/>
              <p:cNvGrpSpPr>
                <a:grpSpLocks/>
              </p:cNvGrpSpPr>
              <p:nvPr/>
            </p:nvGrpSpPr>
            <p:grpSpPr bwMode="auto">
              <a:xfrm>
                <a:off x="3146" y="1536"/>
                <a:ext cx="406" cy="438"/>
                <a:chOff x="3146" y="1536"/>
                <a:chExt cx="406" cy="438"/>
              </a:xfrm>
            </p:grpSpPr>
            <p:pic>
              <p:nvPicPr>
                <p:cNvPr id="39100" name="Picture 188" descr="12_GeV_mods_CHL_overlay"/>
                <p:cNvPicPr>
                  <a:picLocks noChangeAspect="1" noChangeArrowheads="1"/>
                </p:cNvPicPr>
                <p:nvPr/>
              </p:nvPicPr>
              <p:blipFill>
                <a:blip r:embed="rId15"/>
                <a:srcRect/>
                <a:stretch>
                  <a:fillRect/>
                </a:stretch>
              </p:blipFill>
              <p:spPr bwMode="auto">
                <a:xfrm>
                  <a:off x="3146" y="1707"/>
                  <a:ext cx="184" cy="267"/>
                </a:xfrm>
                <a:prstGeom prst="rect">
                  <a:avLst/>
                </a:prstGeom>
                <a:noFill/>
              </p:spPr>
            </p:pic>
            <p:pic>
              <p:nvPicPr>
                <p:cNvPr id="39101" name="Picture 189" descr="12_GeV_mods_arrow_overlay"/>
                <p:cNvPicPr>
                  <a:picLocks noChangeAspect="1" noChangeArrowheads="1"/>
                </p:cNvPicPr>
                <p:nvPr/>
              </p:nvPicPr>
              <p:blipFill>
                <a:blip r:embed="rId16"/>
                <a:srcRect/>
                <a:stretch>
                  <a:fillRect/>
                </a:stretch>
              </p:blipFill>
              <p:spPr bwMode="auto">
                <a:xfrm>
                  <a:off x="3329" y="1536"/>
                  <a:ext cx="223" cy="288"/>
                </a:xfrm>
                <a:prstGeom prst="rect">
                  <a:avLst/>
                </a:prstGeom>
                <a:noFill/>
              </p:spPr>
            </p:pic>
          </p:grpSp>
        </p:grpSp>
        <p:pic>
          <p:nvPicPr>
            <p:cNvPr id="39102" name="Picture 190" descr="12_GeV_mods_Arc-10_overlay"/>
            <p:cNvPicPr>
              <a:picLocks noChangeAspect="1" noChangeArrowheads="1"/>
            </p:cNvPicPr>
            <p:nvPr/>
          </p:nvPicPr>
          <p:blipFill>
            <a:blip r:embed="rId17"/>
            <a:srcRect/>
            <a:stretch>
              <a:fillRect/>
            </a:stretch>
          </p:blipFill>
          <p:spPr bwMode="auto">
            <a:xfrm>
              <a:off x="624" y="1824"/>
              <a:ext cx="2134" cy="1182"/>
            </a:xfrm>
            <a:prstGeom prst="rect">
              <a:avLst/>
            </a:prstGeom>
            <a:noFill/>
          </p:spPr>
        </p:pic>
        <p:pic>
          <p:nvPicPr>
            <p:cNvPr id="39103" name="Picture 191" descr="12_GeV_mods_HallD-beamline_overlay"/>
            <p:cNvPicPr>
              <a:picLocks noChangeAspect="1" noChangeArrowheads="1"/>
            </p:cNvPicPr>
            <p:nvPr/>
          </p:nvPicPr>
          <p:blipFill>
            <a:blip r:embed="rId18"/>
            <a:srcRect/>
            <a:stretch>
              <a:fillRect/>
            </a:stretch>
          </p:blipFill>
          <p:spPr bwMode="auto">
            <a:xfrm>
              <a:off x="2961" y="626"/>
              <a:ext cx="610" cy="843"/>
            </a:xfrm>
            <a:prstGeom prst="rect">
              <a:avLst/>
            </a:prstGeom>
            <a:noFill/>
          </p:spPr>
        </p:pic>
        <p:grpSp>
          <p:nvGrpSpPr>
            <p:cNvPr id="39104" name="Group 192"/>
            <p:cNvGrpSpPr>
              <a:grpSpLocks/>
            </p:cNvGrpSpPr>
            <p:nvPr/>
          </p:nvGrpSpPr>
          <p:grpSpPr bwMode="auto">
            <a:xfrm>
              <a:off x="3551" y="163"/>
              <a:ext cx="945" cy="606"/>
              <a:chOff x="3792" y="74"/>
              <a:chExt cx="945" cy="606"/>
            </a:xfrm>
          </p:grpSpPr>
          <p:pic>
            <p:nvPicPr>
              <p:cNvPr id="39105" name="Picture 193" descr="12_GeV_mods_Hall-D_overlay"/>
              <p:cNvPicPr>
                <a:picLocks noChangeAspect="1" noChangeArrowheads="1"/>
              </p:cNvPicPr>
              <p:nvPr/>
            </p:nvPicPr>
            <p:blipFill>
              <a:blip r:embed="rId19"/>
              <a:srcRect/>
              <a:stretch>
                <a:fillRect/>
              </a:stretch>
            </p:blipFill>
            <p:spPr bwMode="auto">
              <a:xfrm>
                <a:off x="3792" y="74"/>
                <a:ext cx="945" cy="606"/>
              </a:xfrm>
              <a:prstGeom prst="rect">
                <a:avLst/>
              </a:prstGeom>
              <a:noFill/>
            </p:spPr>
          </p:pic>
          <p:sp>
            <p:nvSpPr>
              <p:cNvPr id="39106" name="AutoShape 194"/>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sp>
          <p:nvSpPr>
            <p:cNvPr id="39107" name="Freeform 195"/>
            <p:cNvSpPr>
              <a:spLocks/>
            </p:cNvSpPr>
            <p:nvPr/>
          </p:nvSpPr>
          <p:spPr bwMode="auto">
            <a:xfrm>
              <a:off x="3819" y="437"/>
              <a:ext cx="304" cy="130"/>
            </a:xfrm>
            <a:custGeom>
              <a:avLst/>
              <a:gdLst/>
              <a:ahLst/>
              <a:cxnLst>
                <a:cxn ang="0">
                  <a:pos x="0" y="130"/>
                </a:cxn>
                <a:cxn ang="0">
                  <a:pos x="14" y="108"/>
                </a:cxn>
                <a:cxn ang="0">
                  <a:pos x="28" y="122"/>
                </a:cxn>
                <a:cxn ang="0">
                  <a:pos x="44" y="128"/>
                </a:cxn>
                <a:cxn ang="0">
                  <a:pos x="53" y="107"/>
                </a:cxn>
                <a:cxn ang="0">
                  <a:pos x="72" y="99"/>
                </a:cxn>
                <a:cxn ang="0">
                  <a:pos x="88" y="106"/>
                </a:cxn>
                <a:cxn ang="0">
                  <a:pos x="94" y="88"/>
                </a:cxn>
                <a:cxn ang="0">
                  <a:pos x="96" y="82"/>
                </a:cxn>
                <a:cxn ang="0">
                  <a:pos x="112" y="84"/>
                </a:cxn>
                <a:cxn ang="0">
                  <a:pos x="128" y="88"/>
                </a:cxn>
                <a:cxn ang="0">
                  <a:pos x="146" y="60"/>
                </a:cxn>
                <a:cxn ang="0">
                  <a:pos x="152" y="62"/>
                </a:cxn>
                <a:cxn ang="0">
                  <a:pos x="158" y="66"/>
                </a:cxn>
                <a:cxn ang="0">
                  <a:pos x="170" y="70"/>
                </a:cxn>
                <a:cxn ang="0">
                  <a:pos x="192" y="38"/>
                </a:cxn>
                <a:cxn ang="0">
                  <a:pos x="214" y="54"/>
                </a:cxn>
                <a:cxn ang="0">
                  <a:pos x="236" y="24"/>
                </a:cxn>
                <a:cxn ang="0">
                  <a:pos x="254" y="34"/>
                </a:cxn>
                <a:cxn ang="0">
                  <a:pos x="266" y="38"/>
                </a:cxn>
                <a:cxn ang="0">
                  <a:pos x="286" y="10"/>
                </a:cxn>
                <a:cxn ang="0">
                  <a:pos x="304" y="0"/>
                </a:cxn>
              </a:cxnLst>
              <a:rect l="0" t="0" r="r" b="b"/>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19050" cap="flat" cmpd="sng">
              <a:solidFill>
                <a:srgbClr val="FFB623"/>
              </a:solidFill>
              <a:prstDash val="solid"/>
              <a:round/>
              <a:headEnd type="none" w="med" len="med"/>
              <a:tailEnd type="none" w="med" len="med"/>
            </a:ln>
            <a:effectLst/>
          </p:spPr>
          <p:txBody>
            <a:bodyPr wrap="none" anchor="ctr">
              <a:prstTxWarp prst="textNoShape">
                <a:avLst/>
              </a:prstTxWarp>
              <a:spAutoFit/>
            </a:bodyPr>
            <a:lstStyle/>
            <a:p>
              <a:endParaRPr lang="en-US"/>
            </a:p>
          </p:txBody>
        </p:sp>
      </p:grpSp>
      <p:sp>
        <p:nvSpPr>
          <p:cNvPr id="76" name="Rectangle 75"/>
          <p:cNvSpPr/>
          <p:nvPr/>
        </p:nvSpPr>
        <p:spPr>
          <a:xfrm>
            <a:off x="7086600" y="1066800"/>
            <a:ext cx="30454017" cy="2215991"/>
          </a:xfrm>
          <a:prstGeom prst="rect">
            <a:avLst/>
          </a:prstGeom>
          <a:noFill/>
          <a:effectLst>
            <a:glow rad="101600">
              <a:srgbClr val="FFFF00">
                <a:alpha val="75000"/>
              </a:srgbClr>
            </a:glow>
            <a:softEdge rad="304800"/>
          </a:effectLst>
        </p:spPr>
        <p:txBody>
          <a:bodyPr wrap="none" lIns="91440" tIns="45720" rIns="91440" bIns="45720">
            <a:spAutoFit/>
          </a:bodyPr>
          <a:lstStyle/>
          <a:p>
            <a:pPr algn="ctr"/>
            <a:r>
              <a:rPr lang="en-US" sz="13800" i="1" spc="200" dirty="0" smtClean="0">
                <a:ln w="29210">
                  <a:solidFill>
                    <a:schemeClr val="accent3">
                      <a:tint val="10000"/>
                    </a:schemeClr>
                  </a:solidFill>
                </a:ln>
                <a:solidFill>
                  <a:schemeClr val="bg1">
                    <a:lumMod val="95000"/>
                    <a:lumOff val="5000"/>
                  </a:schemeClr>
                </a:solidFill>
                <a:effectLst>
                  <a:glow rad="139700">
                    <a:schemeClr val="tx2">
                      <a:lumMod val="75000"/>
                      <a:alpha val="59000"/>
                    </a:schemeClr>
                  </a:glow>
                  <a:innerShdw blurRad="50800" dist="50800" dir="8100000">
                    <a:srgbClr val="7D7D7D">
                      <a:alpha val="73000"/>
                    </a:srgbClr>
                  </a:innerShdw>
                </a:effectLst>
                <a:latin typeface="BlairMdITC TT-Medium"/>
                <a:cs typeface="BlairMdITC TT-Medium"/>
              </a:rPr>
              <a:t>The </a:t>
            </a:r>
            <a:r>
              <a:rPr lang="en-US" sz="13800" i="1" spc="200" dirty="0" err="1" smtClean="0">
                <a:ln w="29210">
                  <a:solidFill>
                    <a:schemeClr val="accent3">
                      <a:tint val="10000"/>
                    </a:schemeClr>
                  </a:solidFill>
                </a:ln>
                <a:solidFill>
                  <a:schemeClr val="bg1">
                    <a:lumMod val="95000"/>
                    <a:lumOff val="5000"/>
                  </a:schemeClr>
                </a:solidFill>
                <a:effectLst>
                  <a:glow rad="139700">
                    <a:schemeClr val="tx2">
                      <a:lumMod val="75000"/>
                      <a:alpha val="59000"/>
                    </a:schemeClr>
                  </a:glow>
                  <a:innerShdw blurRad="50800" dist="50800" dir="8100000">
                    <a:srgbClr val="7D7D7D">
                      <a:alpha val="73000"/>
                    </a:srgbClr>
                  </a:innerShdw>
                </a:effectLst>
                <a:latin typeface="BlairMdITC TT-Medium"/>
                <a:cs typeface="BlairMdITC TT-Medium"/>
              </a:rPr>
              <a:t>GlueX</a:t>
            </a:r>
            <a:r>
              <a:rPr lang="en-US" sz="13800" i="1" spc="200" dirty="0" smtClean="0">
                <a:ln w="29210">
                  <a:solidFill>
                    <a:schemeClr val="accent3">
                      <a:tint val="10000"/>
                    </a:schemeClr>
                  </a:solidFill>
                </a:ln>
                <a:solidFill>
                  <a:schemeClr val="bg1">
                    <a:lumMod val="95000"/>
                    <a:lumOff val="5000"/>
                  </a:schemeClr>
                </a:solidFill>
                <a:effectLst>
                  <a:glow rad="139700">
                    <a:schemeClr val="tx2">
                      <a:lumMod val="75000"/>
                      <a:alpha val="59000"/>
                    </a:schemeClr>
                  </a:glow>
                  <a:innerShdw blurRad="50800" dist="50800" dir="8100000">
                    <a:srgbClr val="7D7D7D">
                      <a:alpha val="73000"/>
                    </a:srgbClr>
                  </a:innerShdw>
                </a:effectLst>
                <a:latin typeface="BlairMdITC TT-Medium"/>
                <a:cs typeface="BlairMdITC TT-Medium"/>
              </a:rPr>
              <a:t> Experiment</a:t>
            </a:r>
            <a:endParaRPr lang="en-US" sz="13800" i="1" spc="200" dirty="0">
              <a:ln w="29210">
                <a:solidFill>
                  <a:schemeClr val="accent3">
                    <a:tint val="10000"/>
                  </a:schemeClr>
                </a:solidFill>
              </a:ln>
              <a:solidFill>
                <a:schemeClr val="bg1">
                  <a:lumMod val="95000"/>
                  <a:lumOff val="5000"/>
                </a:schemeClr>
              </a:solidFill>
              <a:effectLst>
                <a:glow rad="139700">
                  <a:schemeClr val="tx2">
                    <a:lumMod val="75000"/>
                    <a:alpha val="59000"/>
                  </a:schemeClr>
                </a:glow>
                <a:innerShdw blurRad="50800" dist="50800" dir="8100000">
                  <a:srgbClr val="7D7D7D">
                    <a:alpha val="73000"/>
                  </a:srgbClr>
                </a:innerShdw>
              </a:effectLst>
              <a:latin typeface="BlairMdITC TT-Medium"/>
              <a:cs typeface="BlairMdITC TT-Medium"/>
            </a:endParaRPr>
          </a:p>
        </p:txBody>
      </p:sp>
      <p:grpSp>
        <p:nvGrpSpPr>
          <p:cNvPr id="78" name="Group 77"/>
          <p:cNvGrpSpPr/>
          <p:nvPr/>
        </p:nvGrpSpPr>
        <p:grpSpPr>
          <a:xfrm>
            <a:off x="18135600" y="21412200"/>
            <a:ext cx="8077200" cy="9505950"/>
            <a:chOff x="11353800" y="22021800"/>
            <a:chExt cx="8077200" cy="9505950"/>
          </a:xfrm>
        </p:grpSpPr>
        <p:sp>
          <p:nvSpPr>
            <p:cNvPr id="38951" name="Rectangle 39"/>
            <p:cNvSpPr>
              <a:spLocks noChangeArrowheads="1"/>
            </p:cNvSpPr>
            <p:nvPr/>
          </p:nvSpPr>
          <p:spPr bwMode="auto">
            <a:xfrm>
              <a:off x="11353800" y="28879800"/>
              <a:ext cx="8077200" cy="2647950"/>
            </a:xfrm>
            <a:prstGeom prst="rect">
              <a:avLst/>
            </a:prstGeom>
            <a:solidFill>
              <a:schemeClr val="bg2"/>
            </a:solidFill>
            <a:ln w="9525">
              <a:solidFill>
                <a:srgbClr val="CCFFCC"/>
              </a:solidFill>
              <a:miter lim="800000"/>
              <a:headEnd/>
              <a:tailEnd/>
            </a:ln>
          </p:spPr>
          <p:txBody>
            <a:bodyPr>
              <a:prstTxWarp prst="textNoShape">
                <a:avLst/>
              </a:prstTxWarp>
              <a:spAutoFit/>
            </a:bodyPr>
            <a:lstStyle/>
            <a:p>
              <a:pPr algn="just"/>
              <a:r>
                <a:rPr lang="en-US" b="0" dirty="0"/>
                <a:t>The Barrel Calorimeter is a large cylindrical detector that</a:t>
              </a:r>
              <a:r>
                <a:rPr lang="en-US" b="0" dirty="0">
                  <a:latin typeface="ヒラギノ角ゴ Pro W3" charset="-128"/>
                </a:rPr>
                <a:t/>
              </a:r>
              <a:r>
                <a:rPr lang="en-US" b="0" dirty="0"/>
                <a:t> can measure the energy of photons or electrons. The calorimeter is made by gluing together many layers of scintillating fibers and lead. This photo shows one section being made at the University of Regina in Saskatchewan, Canada, one of a number of international collaborators on the </a:t>
              </a:r>
              <a:r>
                <a:rPr lang="en-US" b="0" dirty="0" err="1"/>
                <a:t>GlueX</a:t>
              </a:r>
              <a:r>
                <a:rPr lang="en-US" b="0" dirty="0"/>
                <a:t> experiment.</a:t>
              </a:r>
            </a:p>
          </p:txBody>
        </p:sp>
        <p:pic>
          <p:nvPicPr>
            <p:cNvPr id="77" name="Picture 76"/>
            <p:cNvPicPr>
              <a:picLocks noChangeAspect="1" noChangeArrowheads="1"/>
            </p:cNvPicPr>
            <p:nvPr/>
          </p:nvPicPr>
          <p:blipFill>
            <a:blip r:embed="rId20"/>
            <a:srcRect/>
            <a:stretch>
              <a:fillRect/>
            </a:stretch>
          </p:blipFill>
          <p:spPr bwMode="auto">
            <a:xfrm>
              <a:off x="12877800" y="22021800"/>
              <a:ext cx="5423111" cy="6684509"/>
            </a:xfrm>
            <a:prstGeom prst="rect">
              <a:avLst/>
            </a:prstGeom>
            <a:noFill/>
            <a:ln w="9525">
              <a:noFill/>
              <a:miter lim="800000"/>
              <a:headEnd/>
              <a:tailEnd/>
            </a:ln>
            <a:effectLst>
              <a:softEdge rad="292100"/>
            </a:effectLst>
          </p:spPr>
        </p:pic>
      </p:grpSp>
      <p:pic>
        <p:nvPicPr>
          <p:cNvPr id="80" name="Picture 79" descr="GlueXDetector_transparency.png"/>
          <p:cNvPicPr>
            <a:picLocks noChangeAspect="1"/>
          </p:cNvPicPr>
          <p:nvPr/>
        </p:nvPicPr>
        <p:blipFill>
          <a:blip r:embed="rId21"/>
          <a:stretch>
            <a:fillRect/>
          </a:stretch>
        </p:blipFill>
        <p:spPr>
          <a:xfrm>
            <a:off x="13285291" y="10748059"/>
            <a:ext cx="17952367" cy="10134600"/>
          </a:xfrm>
          <a:prstGeom prst="rect">
            <a:avLst/>
          </a:prstGeom>
        </p:spPr>
      </p:pic>
      <p:grpSp>
        <p:nvGrpSpPr>
          <p:cNvPr id="86" name="Group 85"/>
          <p:cNvGrpSpPr/>
          <p:nvPr/>
        </p:nvGrpSpPr>
        <p:grpSpPr>
          <a:xfrm>
            <a:off x="34366200" y="19964400"/>
            <a:ext cx="8153400" cy="9424452"/>
            <a:chOff x="34366200" y="19964400"/>
            <a:chExt cx="8153400" cy="9424452"/>
          </a:xfrm>
        </p:grpSpPr>
        <p:sp>
          <p:nvSpPr>
            <p:cNvPr id="38960" name="Rectangle 48"/>
            <p:cNvSpPr>
              <a:spLocks noChangeArrowheads="1"/>
            </p:cNvSpPr>
            <p:nvPr/>
          </p:nvSpPr>
          <p:spPr bwMode="auto">
            <a:xfrm>
              <a:off x="34366200" y="25603200"/>
              <a:ext cx="8153400" cy="3785652"/>
            </a:xfrm>
            <a:prstGeom prst="rect">
              <a:avLst/>
            </a:prstGeom>
            <a:solidFill>
              <a:schemeClr val="bg2"/>
            </a:solidFill>
            <a:ln w="9525">
              <a:solidFill>
                <a:srgbClr val="CCFFCC"/>
              </a:solidFill>
              <a:miter lim="800000"/>
              <a:headEnd/>
              <a:tailEnd/>
            </a:ln>
          </p:spPr>
          <p:txBody>
            <a:bodyPr>
              <a:prstTxWarp prst="textNoShape">
                <a:avLst/>
              </a:prstTxWarp>
              <a:spAutoFit/>
            </a:bodyPr>
            <a:lstStyle/>
            <a:p>
              <a:pPr algn="just"/>
              <a:r>
                <a:rPr lang="en-US" b="0" dirty="0"/>
                <a:t>This picture shows a prototype</a:t>
              </a:r>
              <a:r>
                <a:rPr lang="en-US" b="0" dirty="0" smtClean="0"/>
                <a:t> of a cathode plane for the Forward Drift Chambers of the </a:t>
              </a:r>
              <a:r>
                <a:rPr lang="en-US" b="0" dirty="0" err="1" smtClean="0"/>
                <a:t>GlueX</a:t>
              </a:r>
              <a:r>
                <a:rPr lang="en-US" b="0" dirty="0" smtClean="0"/>
                <a:t> detector. The plane consists of many thin copper strips attached to a thin </a:t>
              </a:r>
              <a:r>
                <a:rPr lang="en-US" b="0" dirty="0" err="1" smtClean="0"/>
                <a:t>Kapton</a:t>
              </a:r>
              <a:r>
                <a:rPr lang="en-US" b="0" dirty="0" smtClean="0"/>
                <a:t> sheet. This plane is mounted on a laser scanning device that can map the entire surface to 10</a:t>
              </a:r>
              <a:r>
                <a:rPr lang="en-US" b="0" dirty="0" smtClean="0">
                  <a:latin typeface="Symbol" charset="2"/>
                  <a:cs typeface="Symbol" charset="2"/>
                </a:rPr>
                <a:t>m</a:t>
              </a:r>
              <a:r>
                <a:rPr lang="en-US" b="0" dirty="0" smtClean="0"/>
                <a:t>m (0.01 millimeter) precision. A </a:t>
              </a:r>
              <a:r>
                <a:rPr lang="en-US" b="0" dirty="0"/>
                <a:t>Drift Chamber can detect charged particles as they pass through. The magnet will cause the charged particles to travel in a spiral though the chambers. The size and shape of the spiral tells us the momentum and direction of the particle at the time it was created.</a:t>
              </a:r>
            </a:p>
          </p:txBody>
        </p:sp>
        <p:pic>
          <p:nvPicPr>
            <p:cNvPr id="81" name="Picture 80" descr="Picture 6.pdf"/>
            <p:cNvPicPr>
              <a:picLocks noChangeAspect="1"/>
            </p:cNvPicPr>
            <p:nvPr/>
          </p:nvPicPr>
          <mc:AlternateContent>
            <mc:Choice xmlns:ma="http://schemas.microsoft.com/office/mac/drawingml/2008/main" Requires="ma">
              <p:blipFill>
                <a:blip r:embed="rId22"/>
                <a:stretch>
                  <a:fillRect/>
                </a:stretch>
              </p:blipFill>
            </mc:Choice>
            <mc:Fallback>
              <p:blipFill>
                <a:blip r:embed="rId23"/>
                <a:stretch>
                  <a:fillRect/>
                </a:stretch>
              </p:blipFill>
            </mc:Fallback>
          </mc:AlternateContent>
          <p:spPr>
            <a:xfrm>
              <a:off x="34975800" y="19964400"/>
              <a:ext cx="6934200" cy="5586674"/>
            </a:xfrm>
            <a:prstGeom prst="rect">
              <a:avLst/>
            </a:prstGeom>
            <a:effectLst>
              <a:softEdge rad="279400"/>
            </a:effectLst>
          </p:spPr>
        </p:pic>
      </p:grpSp>
      <p:grpSp>
        <p:nvGrpSpPr>
          <p:cNvPr id="87" name="Group 86"/>
          <p:cNvGrpSpPr/>
          <p:nvPr/>
        </p:nvGrpSpPr>
        <p:grpSpPr>
          <a:xfrm>
            <a:off x="32461200" y="11545296"/>
            <a:ext cx="9753600" cy="7884692"/>
            <a:chOff x="32461200" y="11545296"/>
            <a:chExt cx="9753600" cy="7884692"/>
          </a:xfrm>
        </p:grpSpPr>
        <p:sp>
          <p:nvSpPr>
            <p:cNvPr id="38986" name="Rectangle 74"/>
            <p:cNvSpPr>
              <a:spLocks noChangeArrowheads="1"/>
            </p:cNvSpPr>
            <p:nvPr/>
          </p:nvSpPr>
          <p:spPr bwMode="auto">
            <a:xfrm>
              <a:off x="32461200" y="16383000"/>
              <a:ext cx="9753600" cy="3046988"/>
            </a:xfrm>
            <a:prstGeom prst="rect">
              <a:avLst/>
            </a:prstGeom>
            <a:solidFill>
              <a:schemeClr val="bg2"/>
            </a:solidFill>
            <a:ln w="9525">
              <a:solidFill>
                <a:srgbClr val="CCFFCC"/>
              </a:solidFill>
              <a:miter lim="800000"/>
              <a:headEnd/>
              <a:tailEnd/>
            </a:ln>
          </p:spPr>
          <p:txBody>
            <a:bodyPr>
              <a:prstTxWarp prst="textNoShape">
                <a:avLst/>
              </a:prstTxWarp>
              <a:spAutoFit/>
            </a:bodyPr>
            <a:lstStyle/>
            <a:p>
              <a:pPr algn="just"/>
              <a:r>
                <a:rPr lang="en-US" b="0" dirty="0"/>
                <a:t>The forward calorimeter is used to measure energy of electrons and photons. It is composed of approximately </a:t>
              </a:r>
              <a:r>
                <a:rPr lang="en-US" b="0" dirty="0" smtClean="0"/>
                <a:t>2800 </a:t>
              </a:r>
              <a:r>
                <a:rPr lang="en-US" b="0" dirty="0"/>
                <a:t>modules made of lead-glass. When an energetic particle enters the calorimeter, it creates a "shower" of particles which will spread into several modules. Having many modules allows us to determine where the particle hit in addition to its energy</a:t>
              </a:r>
              <a:r>
                <a:rPr lang="en-US" b="0" dirty="0" smtClean="0"/>
                <a:t>. This photo shows a prototype with just a few modules. In the actual detector, the blocks will be wrapped in reflective material in order to keep the blocks optically isolated.</a:t>
              </a:r>
              <a:endParaRPr lang="en-US" b="0" dirty="0"/>
            </a:p>
          </p:txBody>
        </p:sp>
        <p:pic>
          <p:nvPicPr>
            <p:cNvPr id="82" name="Picture 81"/>
            <p:cNvPicPr>
              <a:picLocks noChangeAspect="1"/>
            </p:cNvPicPr>
            <p:nvPr/>
          </p:nvPicPr>
          <p:blipFill>
            <a:blip r:embed="rId24"/>
            <a:stretch>
              <a:fillRect/>
            </a:stretch>
          </p:blipFill>
          <p:spPr>
            <a:xfrm>
              <a:off x="34213800" y="11545296"/>
              <a:ext cx="6247071" cy="4685303"/>
            </a:xfrm>
            <a:prstGeom prst="rect">
              <a:avLst/>
            </a:prstGeom>
            <a:effectLst>
              <a:softEdge rad="266700"/>
            </a:effectLst>
          </p:spPr>
        </p:pic>
      </p:grpSp>
      <p:grpSp>
        <p:nvGrpSpPr>
          <p:cNvPr id="89" name="Group 88"/>
          <p:cNvGrpSpPr/>
          <p:nvPr/>
        </p:nvGrpSpPr>
        <p:grpSpPr>
          <a:xfrm>
            <a:off x="10972800" y="23164800"/>
            <a:ext cx="6553200" cy="7660183"/>
            <a:chOff x="10972800" y="23164800"/>
            <a:chExt cx="6553200" cy="7660183"/>
          </a:xfrm>
        </p:grpSpPr>
        <p:pic>
          <p:nvPicPr>
            <p:cNvPr id="85" name="Picture 84" descr="StartCounter_transparency.png"/>
            <p:cNvPicPr>
              <a:picLocks noChangeAspect="1"/>
            </p:cNvPicPr>
            <p:nvPr/>
          </p:nvPicPr>
          <p:blipFill>
            <a:blip r:embed="rId25"/>
            <a:stretch>
              <a:fillRect/>
            </a:stretch>
          </p:blipFill>
          <p:spPr>
            <a:xfrm>
              <a:off x="12344400" y="23164800"/>
              <a:ext cx="4648200" cy="3490932"/>
            </a:xfrm>
            <a:prstGeom prst="rect">
              <a:avLst/>
            </a:prstGeom>
          </p:spPr>
        </p:pic>
        <p:sp>
          <p:nvSpPr>
            <p:cNvPr id="88" name="Rectangle 39"/>
            <p:cNvSpPr>
              <a:spLocks noChangeArrowheads="1"/>
            </p:cNvSpPr>
            <p:nvPr/>
          </p:nvSpPr>
          <p:spPr bwMode="auto">
            <a:xfrm>
              <a:off x="10972800" y="26670000"/>
              <a:ext cx="6553200" cy="4154983"/>
            </a:xfrm>
            <a:prstGeom prst="rect">
              <a:avLst/>
            </a:prstGeom>
            <a:solidFill>
              <a:schemeClr val="bg2"/>
            </a:solidFill>
            <a:ln w="9525">
              <a:solidFill>
                <a:srgbClr val="CCFFCC"/>
              </a:solidFill>
              <a:miter lim="800000"/>
              <a:headEnd/>
              <a:tailEnd/>
            </a:ln>
          </p:spPr>
          <p:txBody>
            <a:bodyPr wrap="square">
              <a:prstTxWarp prst="textNoShape">
                <a:avLst/>
              </a:prstTxWarp>
              <a:spAutoFit/>
            </a:bodyPr>
            <a:lstStyle/>
            <a:p>
              <a:pPr algn="just"/>
              <a:r>
                <a:rPr lang="en-US" b="0" dirty="0" smtClean="0"/>
                <a:t>The “Start Counter” is made of 40 thin plastic </a:t>
              </a:r>
              <a:r>
                <a:rPr lang="en-US" b="0" dirty="0" err="1" smtClean="0"/>
                <a:t>scintillators</a:t>
              </a:r>
              <a:r>
                <a:rPr lang="en-US" b="0" dirty="0" smtClean="0"/>
                <a:t> arranged in a bullet-like shape around the liquid Hydrogen target at he heart of the </a:t>
              </a:r>
              <a:r>
                <a:rPr lang="en-US" b="0" dirty="0" err="1" smtClean="0"/>
                <a:t>GlueX</a:t>
              </a:r>
              <a:r>
                <a:rPr lang="en-US" b="0" dirty="0" smtClean="0"/>
                <a:t> detector. These </a:t>
              </a:r>
              <a:r>
                <a:rPr lang="en-US" b="0" dirty="0" err="1" smtClean="0"/>
                <a:t>scintillators</a:t>
              </a:r>
              <a:r>
                <a:rPr lang="en-US" b="0" dirty="0" smtClean="0"/>
                <a:t> will produce light when charged particles pass through them allowing us to identify where, and more importantly </a:t>
              </a:r>
              <a:r>
                <a:rPr lang="en-US" b="0" i="1" dirty="0" smtClean="0"/>
                <a:t>when </a:t>
              </a:r>
              <a:r>
                <a:rPr lang="en-US" b="0" dirty="0" smtClean="0"/>
                <a:t>the particle was there. This picture is a computer generated rendering based on the detailed design parameters of the start counter, light-guides (flared part) and light detection devices.</a:t>
              </a:r>
              <a:endParaRPr lang="en-US" b="0" dirty="0"/>
            </a:p>
          </p:txBody>
        </p:sp>
      </p:grpSp>
      <p:sp>
        <p:nvSpPr>
          <p:cNvPr id="38936" name="Line 24"/>
          <p:cNvSpPr>
            <a:spLocks noChangeShapeType="1"/>
          </p:cNvSpPr>
          <p:nvPr/>
        </p:nvSpPr>
        <p:spPr bwMode="auto">
          <a:xfrm flipV="1">
            <a:off x="9906000" y="15163800"/>
            <a:ext cx="12344400" cy="7162800"/>
          </a:xfrm>
          <a:prstGeom prst="line">
            <a:avLst/>
          </a:prstGeom>
          <a:noFill/>
          <a:ln w="38100">
            <a:solidFill>
              <a:srgbClr val="000000">
                <a:alpha val="50000"/>
              </a:srgbClr>
            </a:solidFill>
            <a:round/>
            <a:headEnd/>
            <a:tailEnd/>
          </a:ln>
        </p:spPr>
        <p:txBody>
          <a:bodyPr wrap="square" anchor="ctr">
            <a:prstTxWarp prst="textNoShape">
              <a:avLst/>
            </a:prstTxWarp>
            <a:spAutoFit/>
          </a:bodyPr>
          <a:lstStyle/>
          <a:p>
            <a:endParaRPr lang="en-US"/>
          </a:p>
        </p:txBody>
      </p:sp>
      <p:sp>
        <p:nvSpPr>
          <p:cNvPr id="38938" name="Line 26"/>
          <p:cNvSpPr>
            <a:spLocks noChangeShapeType="1"/>
          </p:cNvSpPr>
          <p:nvPr/>
        </p:nvSpPr>
        <p:spPr bwMode="auto">
          <a:xfrm>
            <a:off x="10972800" y="13716000"/>
            <a:ext cx="9372600" cy="228600"/>
          </a:xfrm>
          <a:prstGeom prst="line">
            <a:avLst/>
          </a:prstGeom>
          <a:noFill/>
          <a:ln w="38100">
            <a:solidFill>
              <a:srgbClr val="000000">
                <a:alpha val="50000"/>
              </a:srgbClr>
            </a:solidFill>
            <a:round/>
            <a:headEnd/>
            <a:tailEnd/>
          </a:ln>
        </p:spPr>
        <p:txBody>
          <a:bodyPr wrap="square" anchor="ctr">
            <a:prstTxWarp prst="textNoShape">
              <a:avLst/>
            </a:prstTxWarp>
            <a:spAutoFit/>
          </a:bodyPr>
          <a:lstStyle/>
          <a:p>
            <a:endParaRPr lang="en-US"/>
          </a:p>
        </p:txBody>
      </p:sp>
      <p:sp>
        <p:nvSpPr>
          <p:cNvPr id="38931" name="Line 19"/>
          <p:cNvSpPr>
            <a:spLocks noChangeShapeType="1"/>
          </p:cNvSpPr>
          <p:nvPr/>
        </p:nvSpPr>
        <p:spPr bwMode="auto">
          <a:xfrm flipV="1">
            <a:off x="14097000" y="15240000"/>
            <a:ext cx="7696200" cy="9220200"/>
          </a:xfrm>
          <a:prstGeom prst="line">
            <a:avLst/>
          </a:prstGeom>
          <a:noFill/>
          <a:ln w="38100">
            <a:solidFill>
              <a:srgbClr val="000000">
                <a:alpha val="50000"/>
              </a:srgbClr>
            </a:solidFill>
            <a:round/>
            <a:headEnd/>
            <a:tailEnd/>
          </a:ln>
        </p:spPr>
        <p:txBody>
          <a:bodyPr wrap="square" anchor="ctr">
            <a:prstTxWarp prst="textNoShape">
              <a:avLst/>
            </a:prstTxWarp>
            <a:spAutoFit/>
          </a:bodyPr>
          <a:lstStyle/>
          <a:p>
            <a:endParaRPr lang="en-US"/>
          </a:p>
        </p:txBody>
      </p:sp>
      <p:sp>
        <p:nvSpPr>
          <p:cNvPr id="90" name="Line 18"/>
          <p:cNvSpPr>
            <a:spLocks noChangeShapeType="1"/>
          </p:cNvSpPr>
          <p:nvPr/>
        </p:nvSpPr>
        <p:spPr bwMode="auto">
          <a:xfrm flipV="1">
            <a:off x="22860000" y="15240000"/>
            <a:ext cx="533400" cy="6172200"/>
          </a:xfrm>
          <a:prstGeom prst="line">
            <a:avLst/>
          </a:prstGeom>
          <a:noFill/>
          <a:ln w="38100">
            <a:solidFill>
              <a:srgbClr val="000000">
                <a:alpha val="50000"/>
              </a:srgbClr>
            </a:solidFill>
            <a:round/>
            <a:headEnd/>
            <a:tailEnd/>
          </a:ln>
        </p:spPr>
        <p:txBody>
          <a:bodyPr wrap="square" anchor="ctr">
            <a:prstTxWarp prst="textNoShape">
              <a:avLst/>
            </a:prstTxWarp>
            <a:spAutoFit/>
          </a:bodyPr>
          <a:lstStyle/>
          <a:p>
            <a:endParaRPr lang="en-US"/>
          </a:p>
        </p:txBody>
      </p:sp>
      <p:sp>
        <p:nvSpPr>
          <p:cNvPr id="38930" name="Line 18"/>
          <p:cNvSpPr>
            <a:spLocks noChangeShapeType="1"/>
          </p:cNvSpPr>
          <p:nvPr/>
        </p:nvSpPr>
        <p:spPr bwMode="auto">
          <a:xfrm flipH="1" flipV="1">
            <a:off x="23774400" y="15087600"/>
            <a:ext cx="4495800" cy="5791200"/>
          </a:xfrm>
          <a:prstGeom prst="line">
            <a:avLst/>
          </a:prstGeom>
          <a:noFill/>
          <a:ln w="38100">
            <a:solidFill>
              <a:srgbClr val="000000">
                <a:alpha val="50000"/>
              </a:srgbClr>
            </a:solidFill>
            <a:round/>
            <a:headEnd/>
            <a:tailEnd/>
          </a:ln>
        </p:spPr>
        <p:txBody>
          <a:bodyPr wrap="square" anchor="ctr">
            <a:prstTxWarp prst="textNoShape">
              <a:avLst/>
            </a:prstTxWarp>
            <a:spAutoFit/>
          </a:bodyPr>
          <a:lstStyle/>
          <a:p>
            <a:endParaRPr lang="en-US"/>
          </a:p>
        </p:txBody>
      </p:sp>
      <p:sp>
        <p:nvSpPr>
          <p:cNvPr id="38929" name="Line 17"/>
          <p:cNvSpPr>
            <a:spLocks noChangeShapeType="1"/>
          </p:cNvSpPr>
          <p:nvPr/>
        </p:nvSpPr>
        <p:spPr bwMode="auto">
          <a:xfrm flipH="1" flipV="1">
            <a:off x="24841200" y="14706600"/>
            <a:ext cx="10210800" cy="7162800"/>
          </a:xfrm>
          <a:prstGeom prst="line">
            <a:avLst/>
          </a:prstGeom>
          <a:noFill/>
          <a:ln w="38100">
            <a:solidFill>
              <a:srgbClr val="000000">
                <a:alpha val="50000"/>
              </a:srgbClr>
            </a:solidFill>
            <a:round/>
            <a:headEnd/>
            <a:tailEnd/>
          </a:ln>
        </p:spPr>
        <p:txBody>
          <a:bodyPr wrap="square" anchor="ctr">
            <a:prstTxWarp prst="textNoShape">
              <a:avLst/>
            </a:prstTxWarp>
            <a:spAutoFit/>
          </a:bodyPr>
          <a:lstStyle/>
          <a:p>
            <a:endParaRPr lang="en-US"/>
          </a:p>
        </p:txBody>
      </p:sp>
      <p:sp>
        <p:nvSpPr>
          <p:cNvPr id="38928" name="Line 16"/>
          <p:cNvSpPr>
            <a:spLocks noChangeShapeType="1"/>
          </p:cNvSpPr>
          <p:nvPr/>
        </p:nvSpPr>
        <p:spPr bwMode="auto">
          <a:xfrm flipH="1" flipV="1">
            <a:off x="27889200" y="13563600"/>
            <a:ext cx="6248400" cy="0"/>
          </a:xfrm>
          <a:prstGeom prst="line">
            <a:avLst/>
          </a:prstGeom>
          <a:noFill/>
          <a:ln w="38100">
            <a:solidFill>
              <a:srgbClr val="000000">
                <a:alpha val="50000"/>
              </a:srgbClr>
            </a:solidFill>
            <a:round/>
            <a:headEnd/>
            <a:tailEnd/>
          </a:ln>
        </p:spPr>
        <p:txBody>
          <a:bodyPr wrap="square" anchor="ctr">
            <a:prstTxWarp prst="textNoShape">
              <a:avLst/>
            </a:prstTxWarp>
            <a:spAutoFit/>
          </a:bodyPr>
          <a:lstStyle/>
          <a:p>
            <a:endParaRPr lang="en-US"/>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4|1.1|2.1|2.7|0.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15238</TotalTime>
  <Words>820</Words>
  <Application>Microsoft PowerPoint</Application>
  <PresentationFormat>Custom</PresentationFormat>
  <Paragraphs>32</Paragraphs>
  <Slides>1</Slides>
  <Notes>1</Notes>
  <HiddenSlides>0</HiddenSlides>
  <MMClips>0</MMClips>
  <ScaleCrop>false</ScaleCrop>
  <HeadingPairs>
    <vt:vector size="6" baseType="variant">
      <vt:variant>
        <vt:lpstr>Fonts Used</vt:lpstr>
      </vt:variant>
      <vt:variant>
        <vt:i4>6</vt:i4>
      </vt:variant>
      <vt:variant>
        <vt:lpstr>Design Template</vt:lpstr>
      </vt:variant>
      <vt:variant>
        <vt:i4>1</vt:i4>
      </vt:variant>
      <vt:variant>
        <vt:lpstr>Slide Titles</vt:lpstr>
      </vt:variant>
      <vt:variant>
        <vt:i4>1</vt:i4>
      </vt:variant>
    </vt:vector>
  </HeadingPairs>
  <TitlesOfParts>
    <vt:vector size="8" baseType="lpstr">
      <vt:lpstr>Arial</vt:lpstr>
      <vt:lpstr>ＭＳ Ｐゴシック</vt:lpstr>
      <vt:lpstr>Verdana</vt:lpstr>
      <vt:lpstr>Wingdings</vt:lpstr>
      <vt:lpstr>ヒラギノ角ゴ Pro W3</vt:lpstr>
      <vt:lpstr>Times New Roman</vt:lpstr>
      <vt:lpstr>Paper</vt:lpstr>
      <vt:lpstr>Slide 1</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GlueX: Search for Gluonic Excitations at JLab</dc:title>
  <dc:creator>Andy Kowalski</dc:creator>
  <cp:keywords/>
  <cp:lastModifiedBy>David Lawrence</cp:lastModifiedBy>
  <cp:revision>234</cp:revision>
  <cp:lastPrinted>2010-04-16T17:02:06Z</cp:lastPrinted>
  <dcterms:created xsi:type="dcterms:W3CDTF">2010-04-16T13:33:34Z</dcterms:created>
  <dcterms:modified xsi:type="dcterms:W3CDTF">2010-04-16T17:14:47Z</dcterms:modified>
</cp:coreProperties>
</file>