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00FF"/>
    <a:srgbClr val="00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ADAA-5258-4288-8377-4BCBA75E4FC4}" type="datetimeFigureOut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54CF1-8E6C-45D2-84F9-665EC1653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94B23-64B0-4CB3-A9BB-01298BD9A310}" type="datetimeFigureOut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6F99-EF4A-4748-B06E-615AF2CD1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EF54-D4CD-40DD-A0EC-6D222D4EDB02}" type="datetimeFigureOut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BC446-6652-42CA-AC03-C141DF135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5CE58-4FD6-48F8-83E4-EBF9B29D0458}" type="datetimeFigureOut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D1740-1B5F-4DD1-9DF5-113C97E90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F283D-0BD1-4F67-847A-53FBD05ECD47}" type="datetimeFigureOut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159D0-9C14-4344-AC99-1C866C3FC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CF7B2-5650-4D2D-B15A-4BD68E2BA16E}" type="datetimeFigureOut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16773-2254-4B0F-9EB9-430D9D194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7F869-B56A-47EA-A3E3-04AA9C85A9D1}" type="datetimeFigureOut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6B4BD-5DD5-4CDC-8819-53DA3FF85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0B50C-1743-43B3-9606-EE4128001AA0}" type="datetimeFigureOut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24FD1-26B5-44D3-A937-D96835D5C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1606-3D65-463F-A6DB-0997E5AE504C}" type="datetimeFigureOut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5ABC-A297-433E-A130-DDEF108BA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029CE-8160-4209-AC63-AFDFB2C3D498}" type="datetimeFigureOut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3ECA2-87B9-4FD5-B324-407B64CAC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3A104-FCCD-4537-B8BE-25B3E2BCD759}" type="datetimeFigureOut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60A35-F8BE-4539-B279-BF4B99A07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C05C19-174B-4ECD-8F8F-43F3C73C2A6A}" type="datetimeFigureOut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E09B96-95F9-4B04-B796-150C6F478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Unicode MS" pitchFamily="34" charset="-128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Unicode MS" pitchFamily="34" charset="-128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Unicode MS" pitchFamily="34" charset="-128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Unicode MS" pitchFamily="34" charset="-128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Unicode MS" pitchFamily="34" charset="-128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838200" y="28956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Level-1 Trigger Commissioning Status</a:t>
            </a:r>
          </a:p>
        </p:txBody>
      </p:sp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590800" y="4724400"/>
            <a:ext cx="393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     </a:t>
            </a:r>
            <a:r>
              <a:rPr lang="en-US" b="1">
                <a:solidFill>
                  <a:srgbClr val="0000CC"/>
                </a:solidFill>
              </a:rPr>
              <a:t>A.Somov  Jefferson Lab</a:t>
            </a:r>
          </a:p>
          <a:p>
            <a:r>
              <a:rPr lang="en-US" b="1">
                <a:solidFill>
                  <a:srgbClr val="0000CC"/>
                </a:solidFill>
              </a:rPr>
              <a:t>Collaboration Meeting,  May 10, 2010</a:t>
            </a:r>
            <a:r>
              <a:rPr lang="en-US"/>
              <a:t> </a:t>
            </a:r>
          </a:p>
        </p:txBody>
      </p:sp>
      <p:grpSp>
        <p:nvGrpSpPr>
          <p:cNvPr id="13316" name="Group 23"/>
          <p:cNvGrpSpPr>
            <a:grpSpLocks/>
          </p:cNvGrpSpPr>
          <p:nvPr/>
        </p:nvGrpSpPr>
        <p:grpSpPr bwMode="auto">
          <a:xfrm>
            <a:off x="381000" y="762000"/>
            <a:ext cx="4038600" cy="1600200"/>
            <a:chOff x="144" y="2352"/>
            <a:chExt cx="2976" cy="1443"/>
          </a:xfrm>
        </p:grpSpPr>
        <p:pic>
          <p:nvPicPr>
            <p:cNvPr id="13317" name="Picture 1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2352"/>
              <a:ext cx="2960" cy="14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3318" name="Rectangle 21"/>
            <p:cNvSpPr>
              <a:spLocks noChangeArrowheads="1"/>
            </p:cNvSpPr>
            <p:nvPr/>
          </p:nvSpPr>
          <p:spPr bwMode="auto">
            <a:xfrm>
              <a:off x="2064" y="2400"/>
              <a:ext cx="1056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pic>
        <p:nvPicPr>
          <p:cNvPr id="1331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8963" y="1143000"/>
            <a:ext cx="3322637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3320" name="Picture 26" descr="JLab_logo_whit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5700" y="1676400"/>
            <a:ext cx="17526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Trigger Commissioning and Monitoring Tools</a:t>
            </a:r>
          </a:p>
        </p:txBody>
      </p:sp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8129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>
              <a:latin typeface="Arial" charset="0"/>
            </a:endParaRP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574675" y="990600"/>
            <a:ext cx="83407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>
                <a:solidFill>
                  <a:srgbClr val="0000CC"/>
                </a:solidFill>
              </a:rPr>
              <a:t>GlueX Level-1 trigger group responsibilities are to commission the trigger electronics 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CC"/>
                </a:solidFill>
              </a:rPr>
              <a:t>                       and provide tools for monitoring the trigger performance.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>
                <a:solidFill>
                  <a:srgbClr val="0000CC"/>
                </a:solidFill>
              </a:rPr>
              <a:t>Main tools:</a:t>
            </a:r>
          </a:p>
          <a:p>
            <a:r>
              <a:rPr lang="en-US"/>
              <a:t>	 </a:t>
            </a:r>
            <a:r>
              <a:rPr lang="en-US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•</a:t>
            </a: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rgbClr val="FF0000"/>
                </a:solidFill>
              </a:rPr>
              <a:t>Test Vector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0000"/>
                </a:solidFill>
              </a:rPr>
              <a:t>	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•</a:t>
            </a:r>
            <a:r>
              <a:rPr lang="en-US" b="1">
                <a:solidFill>
                  <a:srgbClr val="FF0000"/>
                </a:solidFill>
              </a:rPr>
              <a:t> Trigger monitors</a:t>
            </a: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415925" y="2541588"/>
            <a:ext cx="8575675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Test Vector:</a:t>
            </a:r>
          </a:p>
          <a:p>
            <a:r>
              <a:rPr lang="en-US"/>
              <a:t>   </a:t>
            </a:r>
            <a:r>
              <a:rPr lang="en-US">
                <a:latin typeface="Arial" charset="0"/>
              </a:rPr>
              <a:t>•</a:t>
            </a:r>
            <a:r>
              <a:rPr lang="en-US">
                <a:cs typeface="Times New Roman" pitchFamily="18" charset="0"/>
              </a:rPr>
              <a:t> </a:t>
            </a:r>
            <a:r>
              <a:rPr lang="en-US"/>
              <a:t>Check performance of the electronic boards (synchronization, code loaded to FPGAs</a:t>
            </a:r>
            <a:r>
              <a:rPr lang="en-US">
                <a:latin typeface="Arial" charset="0"/>
              </a:rPr>
              <a:t>…</a:t>
            </a:r>
            <a:r>
              <a:rPr lang="en-US"/>
              <a:t>)</a:t>
            </a:r>
          </a:p>
          <a:p>
            <a:r>
              <a:rPr lang="en-US"/>
              <a:t>        and calibration constants.</a:t>
            </a:r>
          </a:p>
          <a:p>
            <a:r>
              <a:rPr lang="en-US"/>
              <a:t>   </a:t>
            </a:r>
            <a:r>
              <a:rPr lang="en-US">
                <a:latin typeface="Arial" charset="0"/>
              </a:rPr>
              <a:t>•</a:t>
            </a:r>
            <a:r>
              <a:rPr lang="en-US"/>
              <a:t> Verify the trigger algorithm.</a:t>
            </a:r>
          </a:p>
          <a:p>
            <a:r>
              <a:rPr lang="en-US"/>
              <a:t>   </a:t>
            </a:r>
            <a:r>
              <a:rPr lang="en-US">
                <a:latin typeface="Arial" charset="0"/>
              </a:rPr>
              <a:t>•</a:t>
            </a:r>
            <a:r>
              <a:rPr lang="en-US"/>
              <a:t> Will be performed during the trigger commissioning phase and before taking the data.   </a:t>
            </a:r>
          </a:p>
          <a:p>
            <a:r>
              <a:rPr lang="en-US" b="1" u="sng">
                <a:solidFill>
                  <a:srgbClr val="0000CC"/>
                </a:solidFill>
              </a:rPr>
              <a:t>Implementation:</a:t>
            </a:r>
          </a:p>
          <a:p>
            <a:r>
              <a:rPr lang="en-US"/>
              <a:t>   </a:t>
            </a:r>
            <a:r>
              <a:rPr lang="en-US">
                <a:latin typeface="Arial" charset="0"/>
              </a:rPr>
              <a:t>•</a:t>
            </a:r>
            <a:r>
              <a:rPr lang="en-US"/>
              <a:t> Write predefined signal shapes to the FADC250</a:t>
            </a:r>
            <a:r>
              <a:rPr lang="en-US">
                <a:latin typeface="Arial" charset="0"/>
              </a:rPr>
              <a:t>’</a:t>
            </a:r>
            <a:r>
              <a:rPr lang="en-US"/>
              <a:t>s FPGA memory.</a:t>
            </a:r>
          </a:p>
          <a:p>
            <a:r>
              <a:rPr lang="en-US"/>
              <a:t>   </a:t>
            </a:r>
            <a:r>
              <a:rPr lang="en-US">
                <a:latin typeface="Arial" charset="0"/>
              </a:rPr>
              <a:t>•</a:t>
            </a:r>
            <a:r>
              <a:rPr lang="en-US"/>
              <a:t> Run the trigger hardware.</a:t>
            </a:r>
          </a:p>
          <a:p>
            <a:r>
              <a:rPr lang="en-US"/>
              <a:t>   </a:t>
            </a:r>
            <a:r>
              <a:rPr lang="en-US">
                <a:latin typeface="Arial" charset="0"/>
              </a:rPr>
              <a:t>•</a:t>
            </a:r>
            <a:r>
              <a:rPr lang="en-US"/>
              <a:t> Compare hardware output with the MC predictions.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403225" y="5257800"/>
            <a:ext cx="79787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Trigger Monitors:</a:t>
            </a:r>
          </a:p>
          <a:p>
            <a:r>
              <a:rPr lang="en-US"/>
              <a:t>   </a:t>
            </a:r>
            <a:r>
              <a:rPr lang="en-US">
                <a:latin typeface="Arial" charset="0"/>
              </a:rPr>
              <a:t>•</a:t>
            </a:r>
            <a:r>
              <a:rPr lang="en-US"/>
              <a:t> Perform online monitoring of the trigger rates, occupancies, </a:t>
            </a:r>
            <a:r>
              <a:rPr lang="en-US">
                <a:latin typeface="Arial" charset="0"/>
              </a:rPr>
              <a:t>…</a:t>
            </a:r>
            <a:r>
              <a:rPr lang="en-US"/>
              <a:t> during data taking</a:t>
            </a:r>
          </a:p>
          <a:p>
            <a:r>
              <a:rPr lang="en-US"/>
              <a:t>   </a:t>
            </a:r>
            <a:r>
              <a:rPr lang="en-US">
                <a:latin typeface="Arial" charset="0"/>
              </a:rPr>
              <a:t>•</a:t>
            </a:r>
            <a:r>
              <a:rPr lang="en-US"/>
              <a:t> Will be implemented as scalers residing inside FPGAs.</a:t>
            </a:r>
          </a:p>
        </p:txBody>
      </p:sp>
      <p:grpSp>
        <p:nvGrpSpPr>
          <p:cNvPr id="14343" name="Group 183"/>
          <p:cNvGrpSpPr>
            <a:grpSpLocks/>
          </p:cNvGrpSpPr>
          <p:nvPr/>
        </p:nvGrpSpPr>
        <p:grpSpPr bwMode="auto">
          <a:xfrm>
            <a:off x="304800" y="6400800"/>
            <a:ext cx="8713788" cy="309563"/>
            <a:chOff x="192" y="4077"/>
            <a:chExt cx="5489" cy="195"/>
          </a:xfrm>
        </p:grpSpPr>
        <p:sp>
          <p:nvSpPr>
            <p:cNvPr id="14344" name="Text Box 7"/>
            <p:cNvSpPr txBox="1">
              <a:spLocks noChangeArrowheads="1"/>
            </p:cNvSpPr>
            <p:nvPr/>
          </p:nvSpPr>
          <p:spPr bwMode="auto">
            <a:xfrm>
              <a:off x="960" y="4105"/>
              <a:ext cx="47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3333FF"/>
                  </a:solidFill>
                </a:rPr>
                <a:t>                Level 1 Trigger Commissioning Status,  GlueX  Collaboration Meeting,  May 10, 2010                                                                  2</a:t>
              </a:r>
              <a:endParaRPr lang="de-DE" sz="1000" b="1">
                <a:solidFill>
                  <a:srgbClr val="3333FF"/>
                </a:solidFill>
              </a:endParaRPr>
            </a:p>
          </p:txBody>
        </p:sp>
        <p:pic>
          <p:nvPicPr>
            <p:cNvPr id="14345" name="Picture 75" descr="JLab_logo_white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4077"/>
              <a:ext cx="624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6" name="Line 5"/>
            <p:cNvSpPr>
              <a:spLocks noChangeShapeType="1"/>
            </p:cNvSpPr>
            <p:nvPr/>
          </p:nvSpPr>
          <p:spPr bwMode="auto">
            <a:xfrm>
              <a:off x="192" y="4080"/>
              <a:ext cx="5424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762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Test Vector Implementation</a:t>
            </a:r>
          </a:p>
        </p:txBody>
      </p:sp>
      <p:sp>
        <p:nvSpPr>
          <p:cNvPr id="15362" name="Text Box 22"/>
          <p:cNvSpPr txBox="1">
            <a:spLocks noChangeArrowheads="1"/>
          </p:cNvSpPr>
          <p:nvPr/>
        </p:nvSpPr>
        <p:spPr bwMode="auto">
          <a:xfrm>
            <a:off x="720725" y="5562600"/>
            <a:ext cx="8143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/>
              <a:t> </a:t>
            </a:r>
            <a:r>
              <a:rPr lang="en-US">
                <a:solidFill>
                  <a:srgbClr val="0000CC"/>
                </a:solidFill>
              </a:rPr>
              <a:t>Load FADC amplitudes of signal pulses to FPGA’s memory.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>
                <a:solidFill>
                  <a:srgbClr val="0000CC"/>
                </a:solidFill>
              </a:rPr>
              <a:t>Trigger Supervisor initiates processing of the samples through the trigger hardware. 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CC"/>
                </a:solidFill>
              </a:rPr>
              <a:t>    Play Back signal will be delivered to the FADC through one of the trigger lines.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457200" y="1295400"/>
            <a:ext cx="4267200" cy="419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5257800" y="3200400"/>
            <a:ext cx="20574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7772400" y="1371600"/>
            <a:ext cx="990600" cy="327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3886200" y="3276600"/>
            <a:ext cx="685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3886200" y="1676400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5486400" y="35052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5486400" y="42672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6629400" y="3581400"/>
            <a:ext cx="457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71" name="Rectangle 18"/>
          <p:cNvSpPr>
            <a:spLocks noChangeArrowheads="1"/>
          </p:cNvSpPr>
          <p:nvPr/>
        </p:nvSpPr>
        <p:spPr bwMode="auto">
          <a:xfrm>
            <a:off x="1447800" y="2209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72" name="Rectangle 20"/>
          <p:cNvSpPr>
            <a:spLocks noChangeArrowheads="1"/>
          </p:cNvSpPr>
          <p:nvPr/>
        </p:nvSpPr>
        <p:spPr bwMode="auto">
          <a:xfrm>
            <a:off x="2362200" y="25146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73" name="Rectangle 24"/>
          <p:cNvSpPr>
            <a:spLocks noChangeArrowheads="1"/>
          </p:cNvSpPr>
          <p:nvPr/>
        </p:nvSpPr>
        <p:spPr bwMode="auto">
          <a:xfrm>
            <a:off x="685800" y="2057400"/>
            <a:ext cx="2438400" cy="13716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grpSp>
        <p:nvGrpSpPr>
          <p:cNvPr id="14365" name="Group 29"/>
          <p:cNvGrpSpPr>
            <a:grpSpLocks/>
          </p:cNvGrpSpPr>
          <p:nvPr/>
        </p:nvGrpSpPr>
        <p:grpSpPr bwMode="auto">
          <a:xfrm>
            <a:off x="838200" y="2209800"/>
            <a:ext cx="609600" cy="304800"/>
            <a:chOff x="2592" y="1248"/>
            <a:chExt cx="384" cy="192"/>
          </a:xfrm>
        </p:grpSpPr>
        <p:sp>
          <p:nvSpPr>
            <p:cNvPr id="15460" name="Rectangle 18"/>
            <p:cNvSpPr>
              <a:spLocks noChangeArrowheads="1"/>
            </p:cNvSpPr>
            <p:nvPr/>
          </p:nvSpPr>
          <p:spPr bwMode="auto">
            <a:xfrm>
              <a:off x="2592" y="1248"/>
              <a:ext cx="38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Arial" charset="0"/>
              </a:endParaRPr>
            </a:p>
          </p:txBody>
        </p:sp>
        <p:grpSp>
          <p:nvGrpSpPr>
            <p:cNvPr id="15461" name="Group 28"/>
            <p:cNvGrpSpPr>
              <a:grpSpLocks/>
            </p:cNvGrpSpPr>
            <p:nvPr/>
          </p:nvGrpSpPr>
          <p:grpSpPr bwMode="auto">
            <a:xfrm>
              <a:off x="2688" y="1296"/>
              <a:ext cx="192" cy="96"/>
              <a:chOff x="3120" y="1296"/>
              <a:chExt cx="240" cy="144"/>
            </a:xfrm>
          </p:grpSpPr>
          <p:sp>
            <p:nvSpPr>
              <p:cNvPr id="15462" name="Line 26"/>
              <p:cNvSpPr>
                <a:spLocks noChangeShapeType="1"/>
              </p:cNvSpPr>
              <p:nvPr/>
            </p:nvSpPr>
            <p:spPr bwMode="auto">
              <a:xfrm flipV="1">
                <a:off x="3120" y="1296"/>
                <a:ext cx="4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" name="Line 27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75" name="Rectangle 18"/>
          <p:cNvSpPr>
            <a:spLocks noChangeArrowheads="1"/>
          </p:cNvSpPr>
          <p:nvPr/>
        </p:nvSpPr>
        <p:spPr bwMode="auto">
          <a:xfrm>
            <a:off x="1447800" y="2971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grpSp>
        <p:nvGrpSpPr>
          <p:cNvPr id="14367" name="Group 31"/>
          <p:cNvGrpSpPr>
            <a:grpSpLocks/>
          </p:cNvGrpSpPr>
          <p:nvPr/>
        </p:nvGrpSpPr>
        <p:grpSpPr bwMode="auto">
          <a:xfrm>
            <a:off x="838200" y="2971800"/>
            <a:ext cx="609600" cy="304800"/>
            <a:chOff x="2592" y="1248"/>
            <a:chExt cx="384" cy="192"/>
          </a:xfrm>
        </p:grpSpPr>
        <p:sp>
          <p:nvSpPr>
            <p:cNvPr id="15456" name="Rectangle 18"/>
            <p:cNvSpPr>
              <a:spLocks noChangeArrowheads="1"/>
            </p:cNvSpPr>
            <p:nvPr/>
          </p:nvSpPr>
          <p:spPr bwMode="auto">
            <a:xfrm>
              <a:off x="2592" y="1248"/>
              <a:ext cx="38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Arial" charset="0"/>
              </a:endParaRPr>
            </a:p>
          </p:txBody>
        </p:sp>
        <p:grpSp>
          <p:nvGrpSpPr>
            <p:cNvPr id="15457" name="Group 33"/>
            <p:cNvGrpSpPr>
              <a:grpSpLocks/>
            </p:cNvGrpSpPr>
            <p:nvPr/>
          </p:nvGrpSpPr>
          <p:grpSpPr bwMode="auto">
            <a:xfrm>
              <a:off x="2688" y="1296"/>
              <a:ext cx="192" cy="96"/>
              <a:chOff x="3120" y="1296"/>
              <a:chExt cx="240" cy="144"/>
            </a:xfrm>
          </p:grpSpPr>
          <p:sp>
            <p:nvSpPr>
              <p:cNvPr id="15458" name="Line 34"/>
              <p:cNvSpPr>
                <a:spLocks noChangeShapeType="1"/>
              </p:cNvSpPr>
              <p:nvPr/>
            </p:nvSpPr>
            <p:spPr bwMode="auto">
              <a:xfrm flipV="1">
                <a:off x="3120" y="1296"/>
                <a:ext cx="4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9" name="Line 35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8001000" y="3657600"/>
            <a:ext cx="533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447800" y="4114800"/>
            <a:ext cx="457200" cy="322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79" name="Rectangle 24"/>
          <p:cNvSpPr>
            <a:spLocks noChangeArrowheads="1"/>
          </p:cNvSpPr>
          <p:nvPr/>
        </p:nvSpPr>
        <p:spPr bwMode="auto">
          <a:xfrm>
            <a:off x="685800" y="3962400"/>
            <a:ext cx="2438400" cy="13716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grpSp>
        <p:nvGrpSpPr>
          <p:cNvPr id="14379" name="Group 43"/>
          <p:cNvGrpSpPr>
            <a:grpSpLocks/>
          </p:cNvGrpSpPr>
          <p:nvPr/>
        </p:nvGrpSpPr>
        <p:grpSpPr bwMode="auto">
          <a:xfrm>
            <a:off x="838200" y="4114800"/>
            <a:ext cx="609600" cy="322263"/>
            <a:chOff x="2592" y="1248"/>
            <a:chExt cx="384" cy="192"/>
          </a:xfrm>
        </p:grpSpPr>
        <p:sp>
          <p:nvSpPr>
            <p:cNvPr id="15452" name="Rectangle 18"/>
            <p:cNvSpPr>
              <a:spLocks noChangeArrowheads="1"/>
            </p:cNvSpPr>
            <p:nvPr/>
          </p:nvSpPr>
          <p:spPr bwMode="auto">
            <a:xfrm>
              <a:off x="2592" y="1248"/>
              <a:ext cx="38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Arial" charset="0"/>
              </a:endParaRPr>
            </a:p>
          </p:txBody>
        </p:sp>
        <p:grpSp>
          <p:nvGrpSpPr>
            <p:cNvPr id="15453" name="Group 45"/>
            <p:cNvGrpSpPr>
              <a:grpSpLocks/>
            </p:cNvGrpSpPr>
            <p:nvPr/>
          </p:nvGrpSpPr>
          <p:grpSpPr bwMode="auto">
            <a:xfrm>
              <a:off x="2688" y="1296"/>
              <a:ext cx="192" cy="96"/>
              <a:chOff x="3120" y="1296"/>
              <a:chExt cx="240" cy="144"/>
            </a:xfrm>
          </p:grpSpPr>
          <p:sp>
            <p:nvSpPr>
              <p:cNvPr id="15454" name="Line 46"/>
              <p:cNvSpPr>
                <a:spLocks noChangeShapeType="1"/>
              </p:cNvSpPr>
              <p:nvPr/>
            </p:nvSpPr>
            <p:spPr bwMode="auto">
              <a:xfrm flipV="1">
                <a:off x="3120" y="1296"/>
                <a:ext cx="4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5" name="Line 47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81" name="Rectangle 18"/>
          <p:cNvSpPr>
            <a:spLocks noChangeArrowheads="1"/>
          </p:cNvSpPr>
          <p:nvPr/>
        </p:nvSpPr>
        <p:spPr bwMode="auto">
          <a:xfrm>
            <a:off x="1447800" y="4876800"/>
            <a:ext cx="457200" cy="322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grpSp>
        <p:nvGrpSpPr>
          <p:cNvPr id="14385" name="Group 49"/>
          <p:cNvGrpSpPr>
            <a:grpSpLocks/>
          </p:cNvGrpSpPr>
          <p:nvPr/>
        </p:nvGrpSpPr>
        <p:grpSpPr bwMode="auto">
          <a:xfrm>
            <a:off x="838200" y="4876800"/>
            <a:ext cx="609600" cy="322263"/>
            <a:chOff x="2592" y="1248"/>
            <a:chExt cx="384" cy="192"/>
          </a:xfrm>
        </p:grpSpPr>
        <p:sp>
          <p:nvSpPr>
            <p:cNvPr id="15448" name="Rectangle 18"/>
            <p:cNvSpPr>
              <a:spLocks noChangeArrowheads="1"/>
            </p:cNvSpPr>
            <p:nvPr/>
          </p:nvSpPr>
          <p:spPr bwMode="auto">
            <a:xfrm>
              <a:off x="2592" y="1248"/>
              <a:ext cx="38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Arial" charset="0"/>
              </a:endParaRPr>
            </a:p>
          </p:txBody>
        </p:sp>
        <p:grpSp>
          <p:nvGrpSpPr>
            <p:cNvPr id="15449" name="Group 51"/>
            <p:cNvGrpSpPr>
              <a:grpSpLocks/>
            </p:cNvGrpSpPr>
            <p:nvPr/>
          </p:nvGrpSpPr>
          <p:grpSpPr bwMode="auto">
            <a:xfrm>
              <a:off x="2688" y="1296"/>
              <a:ext cx="192" cy="96"/>
              <a:chOff x="3120" y="1296"/>
              <a:chExt cx="240" cy="144"/>
            </a:xfrm>
          </p:grpSpPr>
          <p:sp>
            <p:nvSpPr>
              <p:cNvPr id="15450" name="Line 52"/>
              <p:cNvSpPr>
                <a:spLocks noChangeShapeType="1"/>
              </p:cNvSpPr>
              <p:nvPr/>
            </p:nvSpPr>
            <p:spPr bwMode="auto">
              <a:xfrm flipV="1">
                <a:off x="3120" y="1296"/>
                <a:ext cx="4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1" name="Line 53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83" name="Rectangle 10"/>
          <p:cNvSpPr>
            <a:spLocks noChangeArrowheads="1"/>
          </p:cNvSpPr>
          <p:nvPr/>
        </p:nvSpPr>
        <p:spPr bwMode="auto">
          <a:xfrm>
            <a:off x="3886200" y="2514600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84" name="Text Box 55"/>
          <p:cNvSpPr txBox="1">
            <a:spLocks noChangeArrowheads="1"/>
          </p:cNvSpPr>
          <p:nvPr/>
        </p:nvSpPr>
        <p:spPr bwMode="auto">
          <a:xfrm>
            <a:off x="838200" y="2590800"/>
            <a:ext cx="1071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cs typeface="Times New Roman" pitchFamily="18" charset="0"/>
              </a:rPr>
              <a:t>•  •  </a:t>
            </a:r>
            <a:r>
              <a:rPr lang="en-US" sz="1400"/>
              <a:t>•   16 ch</a:t>
            </a:r>
          </a:p>
        </p:txBody>
      </p:sp>
      <p:sp>
        <p:nvSpPr>
          <p:cNvPr id="15385" name="Text Box 56"/>
          <p:cNvSpPr txBox="1">
            <a:spLocks noChangeArrowheads="1"/>
          </p:cNvSpPr>
          <p:nvPr/>
        </p:nvSpPr>
        <p:spPr bwMode="auto">
          <a:xfrm>
            <a:off x="838200" y="4495800"/>
            <a:ext cx="1071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cs typeface="Times New Roman" pitchFamily="18" charset="0"/>
              </a:rPr>
              <a:t>•  •  </a:t>
            </a:r>
            <a:r>
              <a:rPr lang="en-US" sz="1400"/>
              <a:t>•   16 ch</a:t>
            </a:r>
          </a:p>
        </p:txBody>
      </p:sp>
      <p:sp>
        <p:nvSpPr>
          <p:cNvPr id="14393" name="Line 57"/>
          <p:cNvSpPr>
            <a:spLocks noChangeShapeType="1"/>
          </p:cNvSpPr>
          <p:nvPr/>
        </p:nvSpPr>
        <p:spPr bwMode="auto">
          <a:xfrm>
            <a:off x="1905000" y="2362200"/>
            <a:ext cx="2286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>
            <a:off x="2133600" y="2362200"/>
            <a:ext cx="0" cy="3048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>
            <a:off x="2133600" y="2667000"/>
            <a:ext cx="2286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>
            <a:off x="1905000" y="3124200"/>
            <a:ext cx="2286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2133600" y="2819400"/>
            <a:ext cx="0" cy="3048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>
            <a:off x="2133600" y="2819400"/>
            <a:ext cx="2286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99" name="Line 63"/>
          <p:cNvSpPr>
            <a:spLocks noChangeShapeType="1"/>
          </p:cNvSpPr>
          <p:nvPr/>
        </p:nvSpPr>
        <p:spPr bwMode="auto">
          <a:xfrm>
            <a:off x="1905000" y="4267200"/>
            <a:ext cx="2286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0" name="Line 64"/>
          <p:cNvSpPr>
            <a:spLocks noChangeShapeType="1"/>
          </p:cNvSpPr>
          <p:nvPr/>
        </p:nvSpPr>
        <p:spPr bwMode="auto">
          <a:xfrm>
            <a:off x="2133600" y="4267200"/>
            <a:ext cx="0" cy="3048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1" name="Line 65"/>
          <p:cNvSpPr>
            <a:spLocks noChangeShapeType="1"/>
          </p:cNvSpPr>
          <p:nvPr/>
        </p:nvSpPr>
        <p:spPr bwMode="auto">
          <a:xfrm>
            <a:off x="2133600" y="4572000"/>
            <a:ext cx="2286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2" name="Line 66"/>
          <p:cNvSpPr>
            <a:spLocks noChangeShapeType="1"/>
          </p:cNvSpPr>
          <p:nvPr/>
        </p:nvSpPr>
        <p:spPr bwMode="auto">
          <a:xfrm>
            <a:off x="1905000" y="5029200"/>
            <a:ext cx="2286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3" name="Line 67"/>
          <p:cNvSpPr>
            <a:spLocks noChangeShapeType="1"/>
          </p:cNvSpPr>
          <p:nvPr/>
        </p:nvSpPr>
        <p:spPr bwMode="auto">
          <a:xfrm>
            <a:off x="2133600" y="4724400"/>
            <a:ext cx="0" cy="3048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4" name="Line 68"/>
          <p:cNvSpPr>
            <a:spLocks noChangeShapeType="1"/>
          </p:cNvSpPr>
          <p:nvPr/>
        </p:nvSpPr>
        <p:spPr bwMode="auto">
          <a:xfrm>
            <a:off x="2133600" y="4724400"/>
            <a:ext cx="2286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8" name="Rectangle 20"/>
          <p:cNvSpPr>
            <a:spLocks noChangeArrowheads="1"/>
          </p:cNvSpPr>
          <p:nvPr/>
        </p:nvSpPr>
        <p:spPr bwMode="auto">
          <a:xfrm>
            <a:off x="2362200" y="44196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399" name="Text Box 70"/>
          <p:cNvSpPr txBox="1">
            <a:spLocks noChangeArrowheads="1"/>
          </p:cNvSpPr>
          <p:nvPr/>
        </p:nvSpPr>
        <p:spPr bwMode="auto">
          <a:xfrm>
            <a:off x="974725" y="3505200"/>
            <a:ext cx="1920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cs typeface="Times New Roman" pitchFamily="18" charset="0"/>
              </a:rPr>
              <a:t>•  •  </a:t>
            </a:r>
            <a:r>
              <a:rPr lang="en-US" sz="1600"/>
              <a:t>•   1  -  16 FADC</a:t>
            </a:r>
          </a:p>
        </p:txBody>
      </p:sp>
      <p:sp>
        <p:nvSpPr>
          <p:cNvPr id="15400" name="Text Box 71"/>
          <p:cNvSpPr txBox="1">
            <a:spLocks noChangeArrowheads="1"/>
          </p:cNvSpPr>
          <p:nvPr/>
        </p:nvSpPr>
        <p:spPr bwMode="auto">
          <a:xfrm>
            <a:off x="2438400" y="2133600"/>
            <a:ext cx="606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CC"/>
                </a:solidFill>
              </a:rPr>
              <a:t>FADC</a:t>
            </a:r>
          </a:p>
        </p:txBody>
      </p:sp>
      <p:sp>
        <p:nvSpPr>
          <p:cNvPr id="15401" name="Text Box 72"/>
          <p:cNvSpPr txBox="1">
            <a:spLocks noChangeArrowheads="1"/>
          </p:cNvSpPr>
          <p:nvPr/>
        </p:nvSpPr>
        <p:spPr bwMode="auto">
          <a:xfrm>
            <a:off x="2362200" y="4038600"/>
            <a:ext cx="606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CC"/>
                </a:solidFill>
              </a:rPr>
              <a:t>FADC</a:t>
            </a:r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>
            <a:off x="2895600" y="2743200"/>
            <a:ext cx="457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>
            <a:off x="2895600" y="4648200"/>
            <a:ext cx="457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>
            <a:off x="3352800" y="2743200"/>
            <a:ext cx="0" cy="7620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>
            <a:off x="3352800" y="3886200"/>
            <a:ext cx="0" cy="7620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3" name="Line 77"/>
          <p:cNvSpPr>
            <a:spLocks noChangeShapeType="1"/>
          </p:cNvSpPr>
          <p:nvPr/>
        </p:nvSpPr>
        <p:spPr bwMode="auto">
          <a:xfrm>
            <a:off x="3352800" y="3886200"/>
            <a:ext cx="5334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14" name="Line 78"/>
          <p:cNvSpPr>
            <a:spLocks noChangeShapeType="1"/>
          </p:cNvSpPr>
          <p:nvPr/>
        </p:nvSpPr>
        <p:spPr bwMode="auto">
          <a:xfrm>
            <a:off x="3352800" y="3505200"/>
            <a:ext cx="5334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15" name="Line 79"/>
          <p:cNvSpPr>
            <a:spLocks noChangeShapeType="1"/>
          </p:cNvSpPr>
          <p:nvPr/>
        </p:nvSpPr>
        <p:spPr bwMode="auto">
          <a:xfrm>
            <a:off x="4572000" y="3657600"/>
            <a:ext cx="9144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16" name="Line 80"/>
          <p:cNvSpPr>
            <a:spLocks noChangeShapeType="1"/>
          </p:cNvSpPr>
          <p:nvPr/>
        </p:nvSpPr>
        <p:spPr bwMode="auto">
          <a:xfrm flipH="1">
            <a:off x="5029200" y="3810000"/>
            <a:ext cx="457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7" name="Line 81"/>
          <p:cNvSpPr>
            <a:spLocks noChangeShapeType="1"/>
          </p:cNvSpPr>
          <p:nvPr/>
        </p:nvSpPr>
        <p:spPr bwMode="auto">
          <a:xfrm>
            <a:off x="5029200" y="3810000"/>
            <a:ext cx="0" cy="3810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8" name="Line 82"/>
          <p:cNvSpPr>
            <a:spLocks noChangeShapeType="1"/>
          </p:cNvSpPr>
          <p:nvPr/>
        </p:nvSpPr>
        <p:spPr bwMode="auto">
          <a:xfrm flipH="1">
            <a:off x="5029200" y="4495800"/>
            <a:ext cx="457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9" name="Line 83"/>
          <p:cNvSpPr>
            <a:spLocks noChangeShapeType="1"/>
          </p:cNvSpPr>
          <p:nvPr/>
        </p:nvSpPr>
        <p:spPr bwMode="auto">
          <a:xfrm>
            <a:off x="5029200" y="4495800"/>
            <a:ext cx="0" cy="5334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0" name="Line 84"/>
          <p:cNvSpPr>
            <a:spLocks noChangeShapeType="1"/>
          </p:cNvSpPr>
          <p:nvPr/>
        </p:nvSpPr>
        <p:spPr bwMode="auto">
          <a:xfrm flipH="1">
            <a:off x="5105400" y="4648200"/>
            <a:ext cx="381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1" name="Line 85"/>
          <p:cNvSpPr>
            <a:spLocks noChangeShapeType="1"/>
          </p:cNvSpPr>
          <p:nvPr/>
        </p:nvSpPr>
        <p:spPr bwMode="auto">
          <a:xfrm>
            <a:off x="5105400" y="4648200"/>
            <a:ext cx="0" cy="5334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2" name="Line 86"/>
          <p:cNvSpPr>
            <a:spLocks noChangeShapeType="1"/>
          </p:cNvSpPr>
          <p:nvPr/>
        </p:nvSpPr>
        <p:spPr bwMode="auto">
          <a:xfrm>
            <a:off x="6248400" y="3733800"/>
            <a:ext cx="381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23" name="Line 87"/>
          <p:cNvSpPr>
            <a:spLocks noChangeShapeType="1"/>
          </p:cNvSpPr>
          <p:nvPr/>
        </p:nvSpPr>
        <p:spPr bwMode="auto">
          <a:xfrm>
            <a:off x="6248400" y="4495800"/>
            <a:ext cx="381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24" name="Line 88"/>
          <p:cNvSpPr>
            <a:spLocks noChangeShapeType="1"/>
          </p:cNvSpPr>
          <p:nvPr/>
        </p:nvSpPr>
        <p:spPr bwMode="auto">
          <a:xfrm>
            <a:off x="7086600" y="4038600"/>
            <a:ext cx="9144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18" name="Rectangle 17"/>
          <p:cNvSpPr>
            <a:spLocks noChangeArrowheads="1"/>
          </p:cNvSpPr>
          <p:nvPr/>
        </p:nvSpPr>
        <p:spPr bwMode="auto">
          <a:xfrm>
            <a:off x="8001000" y="2667000"/>
            <a:ext cx="533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5419" name="Rectangle 17"/>
          <p:cNvSpPr>
            <a:spLocks noChangeArrowheads="1"/>
          </p:cNvSpPr>
          <p:nvPr/>
        </p:nvSpPr>
        <p:spPr bwMode="auto">
          <a:xfrm>
            <a:off x="8001000" y="1600200"/>
            <a:ext cx="533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4427" name="Line 91"/>
          <p:cNvSpPr>
            <a:spLocks noChangeShapeType="1"/>
          </p:cNvSpPr>
          <p:nvPr/>
        </p:nvSpPr>
        <p:spPr bwMode="auto">
          <a:xfrm flipH="1">
            <a:off x="4572000" y="2057400"/>
            <a:ext cx="3429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28" name="Line 92"/>
          <p:cNvSpPr>
            <a:spLocks noChangeShapeType="1"/>
          </p:cNvSpPr>
          <p:nvPr/>
        </p:nvSpPr>
        <p:spPr bwMode="auto">
          <a:xfrm>
            <a:off x="4343400" y="2209800"/>
            <a:ext cx="0" cy="304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29" name="Line 93"/>
          <p:cNvSpPr>
            <a:spLocks noChangeShapeType="1"/>
          </p:cNvSpPr>
          <p:nvPr/>
        </p:nvSpPr>
        <p:spPr bwMode="auto">
          <a:xfrm flipH="1">
            <a:off x="3657600" y="26670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0" name="Line 94"/>
          <p:cNvSpPr>
            <a:spLocks noChangeShapeType="1"/>
          </p:cNvSpPr>
          <p:nvPr/>
        </p:nvSpPr>
        <p:spPr bwMode="auto">
          <a:xfrm flipV="1">
            <a:off x="3505200" y="1828800"/>
            <a:ext cx="0" cy="9906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1" name="Line 95"/>
          <p:cNvSpPr>
            <a:spLocks noChangeShapeType="1"/>
          </p:cNvSpPr>
          <p:nvPr/>
        </p:nvSpPr>
        <p:spPr bwMode="auto">
          <a:xfrm flipH="1">
            <a:off x="1676400" y="1828800"/>
            <a:ext cx="1828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2" name="Line 96"/>
          <p:cNvSpPr>
            <a:spLocks noChangeShapeType="1"/>
          </p:cNvSpPr>
          <p:nvPr/>
        </p:nvSpPr>
        <p:spPr bwMode="auto">
          <a:xfrm>
            <a:off x="1676400" y="1828800"/>
            <a:ext cx="0" cy="3810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33" name="Line 97"/>
          <p:cNvSpPr>
            <a:spLocks noChangeShapeType="1"/>
          </p:cNvSpPr>
          <p:nvPr/>
        </p:nvSpPr>
        <p:spPr bwMode="auto">
          <a:xfrm flipV="1">
            <a:off x="8153400" y="3352800"/>
            <a:ext cx="0" cy="304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35" name="Line 99"/>
          <p:cNvSpPr>
            <a:spLocks noChangeShapeType="1"/>
          </p:cNvSpPr>
          <p:nvPr/>
        </p:nvSpPr>
        <p:spPr bwMode="auto">
          <a:xfrm flipV="1">
            <a:off x="8153400" y="2286000"/>
            <a:ext cx="0" cy="3810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37" name="Line 101"/>
          <p:cNvSpPr>
            <a:spLocks noChangeShapeType="1"/>
          </p:cNvSpPr>
          <p:nvPr/>
        </p:nvSpPr>
        <p:spPr bwMode="auto">
          <a:xfrm flipV="1">
            <a:off x="8382000" y="33528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39" name="Line 103"/>
          <p:cNvSpPr>
            <a:spLocks noChangeShapeType="1"/>
          </p:cNvSpPr>
          <p:nvPr/>
        </p:nvSpPr>
        <p:spPr bwMode="auto">
          <a:xfrm flipV="1">
            <a:off x="8382000" y="22860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40" name="Line 104"/>
          <p:cNvSpPr>
            <a:spLocks noChangeShapeType="1"/>
          </p:cNvSpPr>
          <p:nvPr/>
        </p:nvSpPr>
        <p:spPr bwMode="auto">
          <a:xfrm flipH="1">
            <a:off x="4572000" y="1828800"/>
            <a:ext cx="3429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41" name="Line 105"/>
          <p:cNvSpPr>
            <a:spLocks noChangeShapeType="1"/>
          </p:cNvSpPr>
          <p:nvPr/>
        </p:nvSpPr>
        <p:spPr bwMode="auto">
          <a:xfrm>
            <a:off x="4114800" y="22098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42" name="Line 106"/>
          <p:cNvSpPr>
            <a:spLocks noChangeShapeType="1"/>
          </p:cNvSpPr>
          <p:nvPr/>
        </p:nvSpPr>
        <p:spPr bwMode="auto">
          <a:xfrm flipH="1">
            <a:off x="3505200" y="2819400"/>
            <a:ext cx="381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3" name="Line 107"/>
          <p:cNvSpPr>
            <a:spLocks noChangeShapeType="1"/>
          </p:cNvSpPr>
          <p:nvPr/>
        </p:nvSpPr>
        <p:spPr bwMode="auto">
          <a:xfrm flipV="1">
            <a:off x="3657600" y="1447800"/>
            <a:ext cx="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4" name="Line 108"/>
          <p:cNvSpPr>
            <a:spLocks noChangeShapeType="1"/>
          </p:cNvSpPr>
          <p:nvPr/>
        </p:nvSpPr>
        <p:spPr bwMode="auto">
          <a:xfrm flipH="1">
            <a:off x="1066800" y="1447800"/>
            <a:ext cx="259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5" name="Line 109"/>
          <p:cNvSpPr>
            <a:spLocks noChangeShapeType="1"/>
          </p:cNvSpPr>
          <p:nvPr/>
        </p:nvSpPr>
        <p:spPr bwMode="auto">
          <a:xfrm>
            <a:off x="1066800" y="14478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46" name="Text Box 110"/>
          <p:cNvSpPr txBox="1">
            <a:spLocks noChangeArrowheads="1"/>
          </p:cNvSpPr>
          <p:nvPr/>
        </p:nvSpPr>
        <p:spPr bwMode="auto">
          <a:xfrm>
            <a:off x="8001000" y="382428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TS</a:t>
            </a:r>
          </a:p>
        </p:txBody>
      </p:sp>
      <p:sp>
        <p:nvSpPr>
          <p:cNvPr id="15437" name="Text Box 111"/>
          <p:cNvSpPr txBox="1">
            <a:spLocks noChangeArrowheads="1"/>
          </p:cNvSpPr>
          <p:nvPr/>
        </p:nvSpPr>
        <p:spPr bwMode="auto">
          <a:xfrm>
            <a:off x="5562600" y="4343400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SSP</a:t>
            </a:r>
          </a:p>
        </p:txBody>
      </p:sp>
      <p:sp>
        <p:nvSpPr>
          <p:cNvPr id="15438" name="Text Box 112"/>
          <p:cNvSpPr txBox="1">
            <a:spLocks noChangeArrowheads="1"/>
          </p:cNvSpPr>
          <p:nvPr/>
        </p:nvSpPr>
        <p:spPr bwMode="auto">
          <a:xfrm>
            <a:off x="5562600" y="3581400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SSP</a:t>
            </a:r>
          </a:p>
        </p:txBody>
      </p:sp>
      <p:sp>
        <p:nvSpPr>
          <p:cNvPr id="15439" name="Text Box 113"/>
          <p:cNvSpPr txBox="1">
            <a:spLocks noChangeArrowheads="1"/>
          </p:cNvSpPr>
          <p:nvPr/>
        </p:nvSpPr>
        <p:spPr bwMode="auto">
          <a:xfrm rot="5400000">
            <a:off x="6583362" y="3932238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GTP</a:t>
            </a:r>
          </a:p>
        </p:txBody>
      </p:sp>
      <p:sp>
        <p:nvSpPr>
          <p:cNvPr id="15440" name="Text Box 114"/>
          <p:cNvSpPr txBox="1">
            <a:spLocks noChangeArrowheads="1"/>
          </p:cNvSpPr>
          <p:nvPr/>
        </p:nvSpPr>
        <p:spPr bwMode="auto">
          <a:xfrm>
            <a:off x="3962400" y="3505200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CTP</a:t>
            </a:r>
          </a:p>
        </p:txBody>
      </p:sp>
      <p:sp>
        <p:nvSpPr>
          <p:cNvPr id="15441" name="Text Box 115"/>
          <p:cNvSpPr txBox="1">
            <a:spLocks noChangeArrowheads="1"/>
          </p:cNvSpPr>
          <p:nvPr/>
        </p:nvSpPr>
        <p:spPr bwMode="auto">
          <a:xfrm>
            <a:off x="4038600" y="2590800"/>
            <a:ext cx="411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SD</a:t>
            </a:r>
          </a:p>
        </p:txBody>
      </p:sp>
      <p:sp>
        <p:nvSpPr>
          <p:cNvPr id="15442" name="Text Box 116"/>
          <p:cNvSpPr txBox="1">
            <a:spLocks noChangeArrowheads="1"/>
          </p:cNvSpPr>
          <p:nvPr/>
        </p:nvSpPr>
        <p:spPr bwMode="auto">
          <a:xfrm>
            <a:off x="4038600" y="1828800"/>
            <a:ext cx="373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TI</a:t>
            </a:r>
          </a:p>
        </p:txBody>
      </p:sp>
      <p:sp>
        <p:nvSpPr>
          <p:cNvPr id="15443" name="Text Box 117"/>
          <p:cNvSpPr txBox="1">
            <a:spLocks noChangeArrowheads="1"/>
          </p:cNvSpPr>
          <p:nvPr/>
        </p:nvSpPr>
        <p:spPr bwMode="auto">
          <a:xfrm>
            <a:off x="8077200" y="2819400"/>
            <a:ext cx="411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SD</a:t>
            </a:r>
          </a:p>
        </p:txBody>
      </p:sp>
      <p:sp>
        <p:nvSpPr>
          <p:cNvPr id="15444" name="Text Box 118"/>
          <p:cNvSpPr txBox="1">
            <a:spLocks noChangeArrowheads="1"/>
          </p:cNvSpPr>
          <p:nvPr/>
        </p:nvSpPr>
        <p:spPr bwMode="auto">
          <a:xfrm>
            <a:off x="8077200" y="17526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TD</a:t>
            </a:r>
          </a:p>
        </p:txBody>
      </p:sp>
      <p:sp>
        <p:nvSpPr>
          <p:cNvPr id="15445" name="Text Box 119"/>
          <p:cNvSpPr txBox="1">
            <a:spLocks noChangeArrowheads="1"/>
          </p:cNvSpPr>
          <p:nvPr/>
        </p:nvSpPr>
        <p:spPr bwMode="auto">
          <a:xfrm>
            <a:off x="5791200" y="1447800"/>
            <a:ext cx="841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Play Back</a:t>
            </a:r>
          </a:p>
        </p:txBody>
      </p:sp>
      <p:sp>
        <p:nvSpPr>
          <p:cNvPr id="15446" name="Text Box 120"/>
          <p:cNvSpPr txBox="1">
            <a:spLocks noChangeArrowheads="1"/>
          </p:cNvSpPr>
          <p:nvPr/>
        </p:nvSpPr>
        <p:spPr bwMode="auto">
          <a:xfrm>
            <a:off x="5867400" y="20574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CC"/>
                </a:solidFill>
              </a:rPr>
              <a:t>Trigger</a:t>
            </a:r>
          </a:p>
        </p:txBody>
      </p:sp>
      <p:sp>
        <p:nvSpPr>
          <p:cNvPr id="15447" name="Text Box 121"/>
          <p:cNvSpPr txBox="1">
            <a:spLocks noChangeArrowheads="1"/>
          </p:cNvSpPr>
          <p:nvPr/>
        </p:nvSpPr>
        <p:spPr bwMode="auto">
          <a:xfrm>
            <a:off x="5487988" y="4022725"/>
            <a:ext cx="8366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Times New Roman" pitchFamily="18" charset="0"/>
              </a:rPr>
              <a:t>•  •  </a:t>
            </a:r>
            <a:r>
              <a:rPr lang="en-US" sz="1000"/>
              <a:t>•   1  -  8</a:t>
            </a:r>
          </a:p>
        </p:txBody>
      </p:sp>
      <p:sp>
        <p:nvSpPr>
          <p:cNvPr id="15465" name="Text Box 105"/>
          <p:cNvSpPr txBox="1">
            <a:spLocks noChangeArrowheads="1"/>
          </p:cNvSpPr>
          <p:nvPr/>
        </p:nvSpPr>
        <p:spPr bwMode="auto">
          <a:xfrm>
            <a:off x="7461250" y="76200"/>
            <a:ext cx="14541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Hai Dong</a:t>
            </a:r>
          </a:p>
          <a:p>
            <a:r>
              <a:rPr lang="en-US" sz="1400" b="1">
                <a:solidFill>
                  <a:srgbClr val="800000"/>
                </a:solidFill>
              </a:rPr>
              <a:t>Ed Jastrzembski</a:t>
            </a:r>
          </a:p>
          <a:p>
            <a:r>
              <a:rPr lang="en-US" sz="1400" b="1">
                <a:solidFill>
                  <a:srgbClr val="800000"/>
                </a:solidFill>
              </a:rPr>
              <a:t>David Abbott</a:t>
            </a:r>
          </a:p>
          <a:p>
            <a:r>
              <a:rPr lang="en-US" sz="1400" b="1">
                <a:solidFill>
                  <a:srgbClr val="800000"/>
                </a:solidFill>
              </a:rPr>
              <a:t>Ben Rayado</a:t>
            </a:r>
          </a:p>
          <a:p>
            <a:r>
              <a:rPr lang="en-US" sz="1400" b="1">
                <a:solidFill>
                  <a:srgbClr val="800000"/>
                </a:solidFill>
              </a:rPr>
              <a:t>Alex Somov</a:t>
            </a:r>
            <a:endParaRPr lang="de-DE" sz="1400" b="1">
              <a:solidFill>
                <a:srgbClr val="800000"/>
              </a:solidFill>
            </a:endParaRPr>
          </a:p>
        </p:txBody>
      </p:sp>
      <p:grpSp>
        <p:nvGrpSpPr>
          <p:cNvPr id="15466" name="Group 183"/>
          <p:cNvGrpSpPr>
            <a:grpSpLocks/>
          </p:cNvGrpSpPr>
          <p:nvPr/>
        </p:nvGrpSpPr>
        <p:grpSpPr bwMode="auto">
          <a:xfrm>
            <a:off x="304800" y="6477000"/>
            <a:ext cx="8713788" cy="309563"/>
            <a:chOff x="192" y="4077"/>
            <a:chExt cx="5489" cy="195"/>
          </a:xfrm>
        </p:grpSpPr>
        <p:sp>
          <p:nvSpPr>
            <p:cNvPr id="15467" name="Text Box 7"/>
            <p:cNvSpPr txBox="1">
              <a:spLocks noChangeArrowheads="1"/>
            </p:cNvSpPr>
            <p:nvPr/>
          </p:nvSpPr>
          <p:spPr bwMode="auto">
            <a:xfrm>
              <a:off x="960" y="4105"/>
              <a:ext cx="47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3333FF"/>
                  </a:solidFill>
                </a:rPr>
                <a:t>                Level 1 Trigger Commissioning Status,  GlueX  Collaboration Meeting,  May 10, 2010                                                                  3</a:t>
              </a:r>
              <a:endParaRPr lang="de-DE" sz="1000" b="1">
                <a:solidFill>
                  <a:srgbClr val="3333FF"/>
                </a:solidFill>
              </a:endParaRPr>
            </a:p>
          </p:txBody>
        </p:sp>
        <p:pic>
          <p:nvPicPr>
            <p:cNvPr id="15468" name="Picture 75" descr="JLab_logo_white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4077"/>
              <a:ext cx="624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69" name="Line 5"/>
            <p:cNvSpPr>
              <a:spLocks noChangeShapeType="1"/>
            </p:cNvSpPr>
            <p:nvPr/>
          </p:nvSpPr>
          <p:spPr bwMode="auto">
            <a:xfrm>
              <a:off x="192" y="4080"/>
              <a:ext cx="5424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1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1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8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1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8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1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8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1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1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8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1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8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4" dur="2000"/>
                                        <p:tgtEl>
                                          <p:spTgt spid="1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3" grpId="0" animBg="1"/>
      <p:bldP spid="14394" grpId="0" animBg="1"/>
      <p:bldP spid="14395" grpId="0" animBg="1"/>
      <p:bldP spid="14396" grpId="0" animBg="1"/>
      <p:bldP spid="14397" grpId="0" animBg="1"/>
      <p:bldP spid="14398" grpId="0" animBg="1"/>
      <p:bldP spid="14399" grpId="0" animBg="1"/>
      <p:bldP spid="14400" grpId="0" animBg="1"/>
      <p:bldP spid="14401" grpId="0" animBg="1"/>
      <p:bldP spid="14402" grpId="0" animBg="1"/>
      <p:bldP spid="14403" grpId="0" animBg="1"/>
      <p:bldP spid="14404" grpId="0" animBg="1"/>
      <p:bldP spid="14409" grpId="0" animBg="1"/>
      <p:bldP spid="14410" grpId="0" animBg="1"/>
      <p:bldP spid="14411" grpId="0" animBg="1"/>
      <p:bldP spid="14412" grpId="0" animBg="1"/>
      <p:bldP spid="14413" grpId="0" animBg="1"/>
      <p:bldP spid="14414" grpId="0" animBg="1"/>
      <p:bldP spid="14415" grpId="0" animBg="1"/>
      <p:bldP spid="14416" grpId="0" animBg="1"/>
      <p:bldP spid="14417" grpId="0" animBg="1"/>
      <p:bldP spid="14418" grpId="0" animBg="1"/>
      <p:bldP spid="14419" grpId="0" animBg="1"/>
      <p:bldP spid="14420" grpId="0" animBg="1"/>
      <p:bldP spid="14421" grpId="0" animBg="1"/>
      <p:bldP spid="14422" grpId="0" animBg="1"/>
      <p:bldP spid="14423" grpId="0" animBg="1"/>
      <p:bldP spid="14424" grpId="0" animBg="1"/>
      <p:bldP spid="14427" grpId="0" animBg="1"/>
      <p:bldP spid="14428" grpId="0" animBg="1"/>
      <p:bldP spid="14429" grpId="0" animBg="1"/>
      <p:bldP spid="14430" grpId="0" animBg="1"/>
      <p:bldP spid="14431" grpId="0" animBg="1"/>
      <p:bldP spid="14432" grpId="0" animBg="1"/>
      <p:bldP spid="14433" grpId="0" animBg="1"/>
      <p:bldP spid="14435" grpId="0" animBg="1"/>
      <p:bldP spid="14437" grpId="0" animBg="1"/>
      <p:bldP spid="14439" grpId="0" animBg="1"/>
      <p:bldP spid="14440" grpId="0" animBg="1"/>
      <p:bldP spid="14441" grpId="0" animBg="1"/>
      <p:bldP spid="14442" grpId="0" animBg="1"/>
      <p:bldP spid="14443" grpId="0" animBg="1"/>
      <p:bldP spid="14444" grpId="0" animBg="1"/>
      <p:bldP spid="14445" grpId="0" animBg="1"/>
      <p:bldP spid="144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Play Back Mode: FADC</a:t>
            </a:r>
            <a:r>
              <a:rPr lang="en-US" smtClean="0">
                <a:latin typeface="Arial Unicode MS" pitchFamily="34" charset="-128"/>
              </a:rPr>
              <a:t> </a:t>
            </a:r>
          </a:p>
        </p:txBody>
      </p:sp>
      <p:sp>
        <p:nvSpPr>
          <p:cNvPr id="16386" name="Rectangle 12"/>
          <p:cNvSpPr>
            <a:spLocks noChangeArrowheads="1"/>
          </p:cNvSpPr>
          <p:nvPr/>
        </p:nvSpPr>
        <p:spPr bwMode="auto">
          <a:xfrm>
            <a:off x="3505200" y="1828800"/>
            <a:ext cx="1752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6387" name="Rectangle 14"/>
          <p:cNvSpPr>
            <a:spLocks noChangeArrowheads="1"/>
          </p:cNvSpPr>
          <p:nvPr/>
        </p:nvSpPr>
        <p:spPr bwMode="auto">
          <a:xfrm>
            <a:off x="685800" y="2667000"/>
            <a:ext cx="838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6388" name="Rectangle 24"/>
          <p:cNvSpPr>
            <a:spLocks noChangeArrowheads="1"/>
          </p:cNvSpPr>
          <p:nvPr/>
        </p:nvSpPr>
        <p:spPr bwMode="auto">
          <a:xfrm>
            <a:off x="685800" y="4267200"/>
            <a:ext cx="838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6389" name="Rectangle 25"/>
          <p:cNvSpPr>
            <a:spLocks noChangeArrowheads="1"/>
          </p:cNvSpPr>
          <p:nvPr/>
        </p:nvSpPr>
        <p:spPr bwMode="auto">
          <a:xfrm>
            <a:off x="2133600" y="3505200"/>
            <a:ext cx="1219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6390" name="Rectangle 26"/>
          <p:cNvSpPr>
            <a:spLocks noChangeArrowheads="1"/>
          </p:cNvSpPr>
          <p:nvPr/>
        </p:nvSpPr>
        <p:spPr bwMode="auto">
          <a:xfrm>
            <a:off x="2438400" y="4419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6391" name="Rectangle 27"/>
          <p:cNvSpPr>
            <a:spLocks noChangeArrowheads="1"/>
          </p:cNvSpPr>
          <p:nvPr/>
        </p:nvSpPr>
        <p:spPr bwMode="auto">
          <a:xfrm>
            <a:off x="2438400" y="27432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" charset="0"/>
            </a:endParaRP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779463" y="2787650"/>
            <a:ext cx="668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LX25</a:t>
            </a: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762000" y="4387850"/>
            <a:ext cx="668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LX25</a:t>
            </a: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2322513" y="3625850"/>
            <a:ext cx="954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FX20   </a:t>
            </a:r>
            <a:r>
              <a:rPr lang="en-US" sz="1600" b="1">
                <a:solidFill>
                  <a:schemeClr val="bg1"/>
                </a:solidFill>
                <a:sym typeface="Symbol" pitchFamily="18" charset="2"/>
              </a:rPr>
              <a:t></a:t>
            </a:r>
          </a:p>
        </p:txBody>
      </p:sp>
      <p:sp>
        <p:nvSpPr>
          <p:cNvPr id="16395" name="Text Box 13"/>
          <p:cNvSpPr txBox="1">
            <a:spLocks noChangeArrowheads="1"/>
          </p:cNvSpPr>
          <p:nvPr/>
        </p:nvSpPr>
        <p:spPr bwMode="auto">
          <a:xfrm>
            <a:off x="3733800" y="1981200"/>
            <a:ext cx="1341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Altera FPGA</a:t>
            </a:r>
          </a:p>
        </p:txBody>
      </p:sp>
      <p:sp>
        <p:nvSpPr>
          <p:cNvPr id="16396" name="Line 14"/>
          <p:cNvSpPr>
            <a:spLocks noChangeShapeType="1"/>
          </p:cNvSpPr>
          <p:nvPr/>
        </p:nvSpPr>
        <p:spPr bwMode="auto">
          <a:xfrm>
            <a:off x="3124200" y="2895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5"/>
          <p:cNvSpPr>
            <a:spLocks noChangeShapeType="1"/>
          </p:cNvSpPr>
          <p:nvPr/>
        </p:nvSpPr>
        <p:spPr bwMode="auto">
          <a:xfrm>
            <a:off x="3124200" y="4572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16"/>
          <p:cNvSpPr>
            <a:spLocks noChangeShapeType="1"/>
          </p:cNvSpPr>
          <p:nvPr/>
        </p:nvSpPr>
        <p:spPr bwMode="auto">
          <a:xfrm flipV="1">
            <a:off x="4267200" y="2514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Text Box 17"/>
          <p:cNvSpPr txBox="1">
            <a:spLocks noChangeArrowheads="1"/>
          </p:cNvSpPr>
          <p:nvPr/>
        </p:nvSpPr>
        <p:spPr bwMode="auto">
          <a:xfrm>
            <a:off x="2514600" y="2773363"/>
            <a:ext cx="512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FIFO</a:t>
            </a:r>
          </a:p>
        </p:txBody>
      </p:sp>
      <p:sp>
        <p:nvSpPr>
          <p:cNvPr id="16400" name="Text Box 18"/>
          <p:cNvSpPr txBox="1">
            <a:spLocks noChangeArrowheads="1"/>
          </p:cNvSpPr>
          <p:nvPr/>
        </p:nvSpPr>
        <p:spPr bwMode="auto">
          <a:xfrm>
            <a:off x="2535238" y="4449763"/>
            <a:ext cx="512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FIFO</a:t>
            </a:r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5240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5240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22"/>
          <p:cNvSpPr>
            <a:spLocks noChangeShapeType="1"/>
          </p:cNvSpPr>
          <p:nvPr/>
        </p:nvSpPr>
        <p:spPr bwMode="auto">
          <a:xfrm>
            <a:off x="1524000" y="3124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23"/>
          <p:cNvSpPr>
            <a:spLocks noChangeShapeType="1"/>
          </p:cNvSpPr>
          <p:nvPr/>
        </p:nvSpPr>
        <p:spPr bwMode="auto">
          <a:xfrm>
            <a:off x="1524000" y="441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Line 24"/>
          <p:cNvSpPr>
            <a:spLocks noChangeShapeType="1"/>
          </p:cNvSpPr>
          <p:nvPr/>
        </p:nvSpPr>
        <p:spPr bwMode="auto">
          <a:xfrm>
            <a:off x="16764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Line 25"/>
          <p:cNvSpPr>
            <a:spLocks noChangeShapeType="1"/>
          </p:cNvSpPr>
          <p:nvPr/>
        </p:nvSpPr>
        <p:spPr bwMode="auto">
          <a:xfrm>
            <a:off x="16764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Line 26"/>
          <p:cNvSpPr>
            <a:spLocks noChangeShapeType="1"/>
          </p:cNvSpPr>
          <p:nvPr/>
        </p:nvSpPr>
        <p:spPr bwMode="auto">
          <a:xfrm>
            <a:off x="16764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Line 27"/>
          <p:cNvSpPr>
            <a:spLocks noChangeShapeType="1"/>
          </p:cNvSpPr>
          <p:nvPr/>
        </p:nvSpPr>
        <p:spPr bwMode="auto">
          <a:xfrm>
            <a:off x="16764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Line 28"/>
          <p:cNvSpPr>
            <a:spLocks noChangeShapeType="1"/>
          </p:cNvSpPr>
          <p:nvPr/>
        </p:nvSpPr>
        <p:spPr bwMode="auto">
          <a:xfrm>
            <a:off x="3352800" y="3810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Text Box 29"/>
          <p:cNvSpPr txBox="1">
            <a:spLocks noChangeArrowheads="1"/>
          </p:cNvSpPr>
          <p:nvPr/>
        </p:nvSpPr>
        <p:spPr bwMode="auto">
          <a:xfrm>
            <a:off x="4556125" y="3363913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CTP</a:t>
            </a:r>
          </a:p>
        </p:txBody>
      </p:sp>
      <p:sp>
        <p:nvSpPr>
          <p:cNvPr id="16411" name="Line 30"/>
          <p:cNvSpPr>
            <a:spLocks noChangeShapeType="1"/>
          </p:cNvSpPr>
          <p:nvPr/>
        </p:nvSpPr>
        <p:spPr bwMode="auto">
          <a:xfrm>
            <a:off x="6019800" y="1447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Line 31"/>
          <p:cNvSpPr>
            <a:spLocks noChangeShapeType="1"/>
          </p:cNvSpPr>
          <p:nvPr/>
        </p:nvSpPr>
        <p:spPr bwMode="auto">
          <a:xfrm>
            <a:off x="6096000" y="1447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AutoShape 33"/>
          <p:cNvSpPr>
            <a:spLocks noChangeArrowheads="1"/>
          </p:cNvSpPr>
          <p:nvPr/>
        </p:nvSpPr>
        <p:spPr bwMode="auto">
          <a:xfrm>
            <a:off x="5257800" y="2057400"/>
            <a:ext cx="762000" cy="1524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14" name="Text Box 34"/>
          <p:cNvSpPr txBox="1">
            <a:spLocks noChangeArrowheads="1"/>
          </p:cNvSpPr>
          <p:nvPr/>
        </p:nvSpPr>
        <p:spPr bwMode="auto">
          <a:xfrm>
            <a:off x="5257800" y="1706563"/>
            <a:ext cx="733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VMEbus</a:t>
            </a:r>
          </a:p>
        </p:txBody>
      </p:sp>
      <p:sp>
        <p:nvSpPr>
          <p:cNvPr id="16415" name="Line 35"/>
          <p:cNvSpPr>
            <a:spLocks noChangeShapeType="1"/>
          </p:cNvSpPr>
          <p:nvPr/>
        </p:nvSpPr>
        <p:spPr bwMode="auto">
          <a:xfrm>
            <a:off x="33528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6" name="Line 36"/>
          <p:cNvSpPr>
            <a:spLocks noChangeShapeType="1"/>
          </p:cNvSpPr>
          <p:nvPr/>
        </p:nvSpPr>
        <p:spPr bwMode="auto">
          <a:xfrm flipV="1">
            <a:off x="39624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Text Box 37"/>
          <p:cNvSpPr txBox="1">
            <a:spLocks noChangeArrowheads="1"/>
          </p:cNvSpPr>
          <p:nvPr/>
        </p:nvSpPr>
        <p:spPr bwMode="auto">
          <a:xfrm>
            <a:off x="3159125" y="3124200"/>
            <a:ext cx="803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Self Trigger</a:t>
            </a:r>
          </a:p>
        </p:txBody>
      </p:sp>
      <p:sp>
        <p:nvSpPr>
          <p:cNvPr id="16418" name="Line 39"/>
          <p:cNvSpPr>
            <a:spLocks noChangeShapeType="1"/>
          </p:cNvSpPr>
          <p:nvPr/>
        </p:nvSpPr>
        <p:spPr bwMode="auto">
          <a:xfrm flipH="1">
            <a:off x="914400" y="1981200"/>
            <a:ext cx="259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40"/>
          <p:cNvSpPr>
            <a:spLocks noChangeShapeType="1"/>
          </p:cNvSpPr>
          <p:nvPr/>
        </p:nvSpPr>
        <p:spPr bwMode="auto">
          <a:xfrm>
            <a:off x="914400" y="1981200"/>
            <a:ext cx="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Line 41"/>
          <p:cNvSpPr>
            <a:spLocks noChangeShapeType="1"/>
          </p:cNvSpPr>
          <p:nvPr/>
        </p:nvSpPr>
        <p:spPr bwMode="auto">
          <a:xfrm>
            <a:off x="914400" y="3276600"/>
            <a:ext cx="0" cy="9906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1" name="Text Box 42"/>
          <p:cNvSpPr txBox="1">
            <a:spLocks noChangeArrowheads="1"/>
          </p:cNvSpPr>
          <p:nvPr/>
        </p:nvSpPr>
        <p:spPr bwMode="auto">
          <a:xfrm>
            <a:off x="1066800" y="1600200"/>
            <a:ext cx="2427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Load Samples to Memory</a:t>
            </a:r>
          </a:p>
        </p:txBody>
      </p:sp>
      <p:sp>
        <p:nvSpPr>
          <p:cNvPr id="16422" name="Line 43"/>
          <p:cNvSpPr>
            <a:spLocks noChangeShapeType="1"/>
          </p:cNvSpPr>
          <p:nvPr/>
        </p:nvSpPr>
        <p:spPr bwMode="auto">
          <a:xfrm flipH="1">
            <a:off x="1295400" y="2362200"/>
            <a:ext cx="2209800" cy="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44"/>
          <p:cNvSpPr>
            <a:spLocks noChangeShapeType="1"/>
          </p:cNvSpPr>
          <p:nvPr/>
        </p:nvSpPr>
        <p:spPr bwMode="auto">
          <a:xfrm>
            <a:off x="1295400" y="2362200"/>
            <a:ext cx="0" cy="3048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/>
        </p:nvSpPr>
        <p:spPr bwMode="auto">
          <a:xfrm>
            <a:off x="1295400" y="3276600"/>
            <a:ext cx="0" cy="990600"/>
          </a:xfrm>
          <a:prstGeom prst="line">
            <a:avLst/>
          </a:prstGeom>
          <a:noFill/>
          <a:ln w="25400">
            <a:solidFill>
              <a:srgbClr val="0000CC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Text Box 46"/>
          <p:cNvSpPr txBox="1">
            <a:spLocks noChangeArrowheads="1"/>
          </p:cNvSpPr>
          <p:nvPr/>
        </p:nvSpPr>
        <p:spPr bwMode="auto">
          <a:xfrm>
            <a:off x="1905000" y="2057400"/>
            <a:ext cx="1058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CC"/>
                </a:solidFill>
              </a:rPr>
              <a:t>Play Back</a:t>
            </a:r>
          </a:p>
        </p:txBody>
      </p:sp>
      <p:sp>
        <p:nvSpPr>
          <p:cNvPr id="16426" name="Line 47"/>
          <p:cNvSpPr>
            <a:spLocks noChangeShapeType="1"/>
          </p:cNvSpPr>
          <p:nvPr/>
        </p:nvSpPr>
        <p:spPr bwMode="auto">
          <a:xfrm>
            <a:off x="4114800" y="121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7" name="Line 48"/>
          <p:cNvSpPr>
            <a:spLocks noChangeShapeType="1"/>
          </p:cNvSpPr>
          <p:nvPr/>
        </p:nvSpPr>
        <p:spPr bwMode="auto">
          <a:xfrm>
            <a:off x="3886200" y="121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8" name="Text Box 49"/>
          <p:cNvSpPr txBox="1">
            <a:spLocks noChangeArrowheads="1"/>
          </p:cNvSpPr>
          <p:nvPr/>
        </p:nvSpPr>
        <p:spPr bwMode="auto">
          <a:xfrm>
            <a:off x="4175125" y="1143000"/>
            <a:ext cx="1692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CC"/>
                </a:solidFill>
              </a:rPr>
              <a:t>       </a:t>
            </a:r>
            <a:r>
              <a:rPr lang="en-US" sz="1200" b="1">
                <a:solidFill>
                  <a:srgbClr val="0000CC"/>
                </a:solidFill>
              </a:rPr>
              <a:t>Trig from TI</a:t>
            </a:r>
          </a:p>
          <a:p>
            <a:r>
              <a:rPr lang="en-US" sz="1200" b="1">
                <a:solidFill>
                  <a:srgbClr val="0000CC"/>
                </a:solidFill>
              </a:rPr>
              <a:t>(one line for play back)</a:t>
            </a:r>
          </a:p>
        </p:txBody>
      </p:sp>
      <p:sp>
        <p:nvSpPr>
          <p:cNvPr id="16429" name="Text Box 50"/>
          <p:cNvSpPr txBox="1">
            <a:spLocks noChangeArrowheads="1"/>
          </p:cNvSpPr>
          <p:nvPr/>
        </p:nvSpPr>
        <p:spPr bwMode="auto">
          <a:xfrm>
            <a:off x="228600" y="5133975"/>
            <a:ext cx="79660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/>
              <a:t> </a:t>
            </a:r>
            <a:r>
              <a:rPr lang="en-US">
                <a:solidFill>
                  <a:srgbClr val="0000CC"/>
                </a:solidFill>
              </a:rPr>
              <a:t>Load amplitudes of signal pulses (samples) to FPGA memory.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>
                <a:solidFill>
                  <a:srgbClr val="0000CC"/>
                </a:solidFill>
              </a:rPr>
              <a:t>Play Back pulse width defines how many samples to process.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>
                <a:solidFill>
                  <a:srgbClr val="0000CC"/>
                </a:solidFill>
              </a:rPr>
              <a:t>Trigger from TI initiates the VME readout (trigger can also be initiated by FX20 –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CC"/>
                </a:solidFill>
              </a:rPr>
              <a:t>                                            self trigger mode)</a:t>
            </a:r>
          </a:p>
        </p:txBody>
      </p:sp>
      <p:grpSp>
        <p:nvGrpSpPr>
          <p:cNvPr id="16497" name="Group 113"/>
          <p:cNvGrpSpPr>
            <a:grpSpLocks/>
          </p:cNvGrpSpPr>
          <p:nvPr/>
        </p:nvGrpSpPr>
        <p:grpSpPr bwMode="auto">
          <a:xfrm>
            <a:off x="5410200" y="3276600"/>
            <a:ext cx="3505200" cy="1646238"/>
            <a:chOff x="3456" y="2304"/>
            <a:chExt cx="2208" cy="1037"/>
          </a:xfrm>
        </p:grpSpPr>
        <p:grpSp>
          <p:nvGrpSpPr>
            <p:cNvPr id="16430" name="Group 106"/>
            <p:cNvGrpSpPr>
              <a:grpSpLocks/>
            </p:cNvGrpSpPr>
            <p:nvPr/>
          </p:nvGrpSpPr>
          <p:grpSpPr bwMode="auto">
            <a:xfrm>
              <a:off x="3744" y="2352"/>
              <a:ext cx="1632" cy="624"/>
              <a:chOff x="3696" y="2592"/>
              <a:chExt cx="1632" cy="624"/>
            </a:xfrm>
          </p:grpSpPr>
          <p:sp>
            <p:nvSpPr>
              <p:cNvPr id="16440" name="Line 52"/>
              <p:cNvSpPr>
                <a:spLocks noChangeShapeType="1"/>
              </p:cNvSpPr>
              <p:nvPr/>
            </p:nvSpPr>
            <p:spPr bwMode="auto">
              <a:xfrm flipV="1">
                <a:off x="3744" y="2592"/>
                <a:ext cx="192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1" name="Line 53"/>
              <p:cNvSpPr>
                <a:spLocks noChangeShapeType="1"/>
              </p:cNvSpPr>
              <p:nvPr/>
            </p:nvSpPr>
            <p:spPr bwMode="auto">
              <a:xfrm>
                <a:off x="3936" y="2592"/>
                <a:ext cx="134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442" name="Group 105"/>
              <p:cNvGrpSpPr>
                <a:grpSpLocks/>
              </p:cNvGrpSpPr>
              <p:nvPr/>
            </p:nvGrpSpPr>
            <p:grpSpPr bwMode="auto">
              <a:xfrm>
                <a:off x="3696" y="3168"/>
                <a:ext cx="1632" cy="48"/>
                <a:chOff x="3312" y="2304"/>
                <a:chExt cx="2304" cy="96"/>
              </a:xfrm>
            </p:grpSpPr>
            <p:grpSp>
              <p:nvGrpSpPr>
                <p:cNvPr id="16443" name="Group 56"/>
                <p:cNvGrpSpPr>
                  <a:grpSpLocks/>
                </p:cNvGrpSpPr>
                <p:nvPr/>
              </p:nvGrpSpPr>
              <p:grpSpPr bwMode="auto">
                <a:xfrm>
                  <a:off x="4176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90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91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44" name="Group 57"/>
                <p:cNvGrpSpPr>
                  <a:grpSpLocks/>
                </p:cNvGrpSpPr>
                <p:nvPr/>
              </p:nvGrpSpPr>
              <p:grpSpPr bwMode="auto">
                <a:xfrm>
                  <a:off x="4320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88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8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45" name="Group 60"/>
                <p:cNvGrpSpPr>
                  <a:grpSpLocks/>
                </p:cNvGrpSpPr>
                <p:nvPr/>
              </p:nvGrpSpPr>
              <p:grpSpPr bwMode="auto">
                <a:xfrm>
                  <a:off x="4464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86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87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46" name="Group 63"/>
                <p:cNvGrpSpPr>
                  <a:grpSpLocks/>
                </p:cNvGrpSpPr>
                <p:nvPr/>
              </p:nvGrpSpPr>
              <p:grpSpPr bwMode="auto">
                <a:xfrm>
                  <a:off x="4608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84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85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47" name="Group 66"/>
                <p:cNvGrpSpPr>
                  <a:grpSpLocks/>
                </p:cNvGrpSpPr>
                <p:nvPr/>
              </p:nvGrpSpPr>
              <p:grpSpPr bwMode="auto">
                <a:xfrm>
                  <a:off x="4752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82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83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48" name="Group 69"/>
                <p:cNvGrpSpPr>
                  <a:grpSpLocks/>
                </p:cNvGrpSpPr>
                <p:nvPr/>
              </p:nvGrpSpPr>
              <p:grpSpPr bwMode="auto">
                <a:xfrm>
                  <a:off x="4896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80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81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49" name="Group 72"/>
                <p:cNvGrpSpPr>
                  <a:grpSpLocks/>
                </p:cNvGrpSpPr>
                <p:nvPr/>
              </p:nvGrpSpPr>
              <p:grpSpPr bwMode="auto">
                <a:xfrm>
                  <a:off x="4032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78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79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0" name="Group 75"/>
                <p:cNvGrpSpPr>
                  <a:grpSpLocks/>
                </p:cNvGrpSpPr>
                <p:nvPr/>
              </p:nvGrpSpPr>
              <p:grpSpPr bwMode="auto">
                <a:xfrm>
                  <a:off x="3888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76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77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1" name="Group 78"/>
                <p:cNvGrpSpPr>
                  <a:grpSpLocks/>
                </p:cNvGrpSpPr>
                <p:nvPr/>
              </p:nvGrpSpPr>
              <p:grpSpPr bwMode="auto">
                <a:xfrm>
                  <a:off x="3744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74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75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2" name="Group 81"/>
                <p:cNvGrpSpPr>
                  <a:grpSpLocks/>
                </p:cNvGrpSpPr>
                <p:nvPr/>
              </p:nvGrpSpPr>
              <p:grpSpPr bwMode="auto">
                <a:xfrm>
                  <a:off x="3600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72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73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3" name="Group 84"/>
                <p:cNvGrpSpPr>
                  <a:grpSpLocks/>
                </p:cNvGrpSpPr>
                <p:nvPr/>
              </p:nvGrpSpPr>
              <p:grpSpPr bwMode="auto">
                <a:xfrm>
                  <a:off x="3456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70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71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4" name="Group 87"/>
                <p:cNvGrpSpPr>
                  <a:grpSpLocks/>
                </p:cNvGrpSpPr>
                <p:nvPr/>
              </p:nvGrpSpPr>
              <p:grpSpPr bwMode="auto">
                <a:xfrm>
                  <a:off x="3312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68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69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5" name="Group 90"/>
                <p:cNvGrpSpPr>
                  <a:grpSpLocks/>
                </p:cNvGrpSpPr>
                <p:nvPr/>
              </p:nvGrpSpPr>
              <p:grpSpPr bwMode="auto">
                <a:xfrm>
                  <a:off x="5040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66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67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6" name="Group 93"/>
                <p:cNvGrpSpPr>
                  <a:grpSpLocks/>
                </p:cNvGrpSpPr>
                <p:nvPr/>
              </p:nvGrpSpPr>
              <p:grpSpPr bwMode="auto">
                <a:xfrm>
                  <a:off x="5184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64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65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7" name="Group 96"/>
                <p:cNvGrpSpPr>
                  <a:grpSpLocks/>
                </p:cNvGrpSpPr>
                <p:nvPr/>
              </p:nvGrpSpPr>
              <p:grpSpPr bwMode="auto">
                <a:xfrm>
                  <a:off x="5328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62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63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8" name="Group 99"/>
                <p:cNvGrpSpPr>
                  <a:grpSpLocks/>
                </p:cNvGrpSpPr>
                <p:nvPr/>
              </p:nvGrpSpPr>
              <p:grpSpPr bwMode="auto">
                <a:xfrm>
                  <a:off x="5472" y="2304"/>
                  <a:ext cx="144" cy="96"/>
                  <a:chOff x="4176" y="2304"/>
                  <a:chExt cx="144" cy="96"/>
                </a:xfrm>
              </p:grpSpPr>
              <p:sp>
                <p:nvSpPr>
                  <p:cNvPr id="16460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52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61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59" name="Line 104"/>
                <p:cNvSpPr>
                  <a:spLocks noChangeShapeType="1"/>
                </p:cNvSpPr>
                <p:nvPr/>
              </p:nvSpPr>
              <p:spPr bwMode="auto">
                <a:xfrm>
                  <a:off x="5616" y="23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431" name="Group 116"/>
            <p:cNvGrpSpPr>
              <a:grpSpLocks/>
            </p:cNvGrpSpPr>
            <p:nvPr/>
          </p:nvGrpSpPr>
          <p:grpSpPr bwMode="auto">
            <a:xfrm>
              <a:off x="3456" y="3168"/>
              <a:ext cx="2208" cy="173"/>
              <a:chOff x="3456" y="3264"/>
              <a:chExt cx="2208" cy="173"/>
            </a:xfrm>
          </p:grpSpPr>
          <p:sp>
            <p:nvSpPr>
              <p:cNvPr id="16434" name="Line 107"/>
              <p:cNvSpPr>
                <a:spLocks noChangeShapeType="1"/>
              </p:cNvSpPr>
              <p:nvPr/>
            </p:nvSpPr>
            <p:spPr bwMode="auto">
              <a:xfrm>
                <a:off x="3456" y="340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Line 108"/>
              <p:cNvSpPr>
                <a:spLocks noChangeShapeType="1"/>
              </p:cNvSpPr>
              <p:nvPr/>
            </p:nvSpPr>
            <p:spPr bwMode="auto">
              <a:xfrm flipV="1">
                <a:off x="5376" y="326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Line 109"/>
              <p:cNvSpPr>
                <a:spLocks noChangeShapeType="1"/>
              </p:cNvSpPr>
              <p:nvPr/>
            </p:nvSpPr>
            <p:spPr bwMode="auto">
              <a:xfrm>
                <a:off x="3744" y="3264"/>
                <a:ext cx="16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7" name="Line 111"/>
              <p:cNvSpPr>
                <a:spLocks noChangeShapeType="1"/>
              </p:cNvSpPr>
              <p:nvPr/>
            </p:nvSpPr>
            <p:spPr bwMode="auto">
              <a:xfrm flipV="1">
                <a:off x="3744" y="326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Line 112"/>
              <p:cNvSpPr>
                <a:spLocks noChangeShapeType="1"/>
              </p:cNvSpPr>
              <p:nvPr/>
            </p:nvSpPr>
            <p:spPr bwMode="auto">
              <a:xfrm>
                <a:off x="5376" y="340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9" name="Text Box 113"/>
              <p:cNvSpPr txBox="1">
                <a:spLocks noChangeArrowheads="1"/>
              </p:cNvSpPr>
              <p:nvPr/>
            </p:nvSpPr>
            <p:spPr bwMode="auto">
              <a:xfrm>
                <a:off x="4229" y="3264"/>
                <a:ext cx="71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play back pulse</a:t>
                </a:r>
              </a:p>
            </p:txBody>
          </p:sp>
        </p:grpSp>
        <p:sp>
          <p:nvSpPr>
            <p:cNvPr id="16432" name="Text Box 114"/>
            <p:cNvSpPr txBox="1">
              <a:spLocks noChangeArrowheads="1"/>
            </p:cNvSpPr>
            <p:nvPr/>
          </p:nvSpPr>
          <p:spPr bwMode="auto">
            <a:xfrm>
              <a:off x="4224" y="2304"/>
              <a:ext cx="9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pulse in the memory</a:t>
              </a:r>
            </a:p>
          </p:txBody>
        </p:sp>
        <p:sp>
          <p:nvSpPr>
            <p:cNvPr id="16433" name="Text Box 115"/>
            <p:cNvSpPr txBox="1">
              <a:spLocks noChangeArrowheads="1"/>
            </p:cNvSpPr>
            <p:nvPr/>
          </p:nvSpPr>
          <p:spPr bwMode="auto">
            <a:xfrm>
              <a:off x="3840" y="2755"/>
              <a:ext cx="12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16 x 4 ns = 64 ns (currently)</a:t>
              </a:r>
            </a:p>
          </p:txBody>
        </p:sp>
      </p:grpSp>
      <p:grpSp>
        <p:nvGrpSpPr>
          <p:cNvPr id="16493" name="Group 183"/>
          <p:cNvGrpSpPr>
            <a:grpSpLocks/>
          </p:cNvGrpSpPr>
          <p:nvPr/>
        </p:nvGrpSpPr>
        <p:grpSpPr bwMode="auto">
          <a:xfrm>
            <a:off x="304800" y="6400800"/>
            <a:ext cx="8713788" cy="309563"/>
            <a:chOff x="192" y="4077"/>
            <a:chExt cx="5489" cy="195"/>
          </a:xfrm>
        </p:grpSpPr>
        <p:sp>
          <p:nvSpPr>
            <p:cNvPr id="16494" name="Text Box 7"/>
            <p:cNvSpPr txBox="1">
              <a:spLocks noChangeArrowheads="1"/>
            </p:cNvSpPr>
            <p:nvPr/>
          </p:nvSpPr>
          <p:spPr bwMode="auto">
            <a:xfrm>
              <a:off x="960" y="4105"/>
              <a:ext cx="47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3333FF"/>
                  </a:solidFill>
                </a:rPr>
                <a:t>                Level 1 Trigger Commissioning Status,  GlueX  Collaboration Meeting,  May 10, 2010                                                                  4</a:t>
              </a:r>
              <a:endParaRPr lang="de-DE" sz="1000" b="1">
                <a:solidFill>
                  <a:srgbClr val="3333FF"/>
                </a:solidFill>
              </a:endParaRPr>
            </a:p>
          </p:txBody>
        </p:sp>
        <p:pic>
          <p:nvPicPr>
            <p:cNvPr id="16495" name="Picture 75" descr="JLab_logo_white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4077"/>
              <a:ext cx="624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96" name="Line 5"/>
            <p:cNvSpPr>
              <a:spLocks noChangeShapeType="1"/>
            </p:cNvSpPr>
            <p:nvPr/>
          </p:nvSpPr>
          <p:spPr bwMode="auto">
            <a:xfrm>
              <a:off x="192" y="4080"/>
              <a:ext cx="5424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98" name="Text Box 114"/>
          <p:cNvSpPr txBox="1">
            <a:spLocks noChangeArrowheads="1"/>
          </p:cNvSpPr>
          <p:nvPr/>
        </p:nvSpPr>
        <p:spPr bwMode="auto">
          <a:xfrm>
            <a:off x="5867400" y="762000"/>
            <a:ext cx="2895600" cy="392113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Current version of FADC250</a:t>
            </a:r>
            <a:endParaRPr lang="de-DE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Trigger Test Stand</a:t>
            </a:r>
            <a:r>
              <a:rPr lang="en-US" smtClean="0">
                <a:latin typeface="Arial Unicode MS" pitchFamily="34" charset="-128"/>
              </a:rPr>
              <a:t>  </a:t>
            </a:r>
          </a:p>
        </p:txBody>
      </p:sp>
      <p:grpSp>
        <p:nvGrpSpPr>
          <p:cNvPr id="17410" name="Group 41"/>
          <p:cNvGrpSpPr>
            <a:grpSpLocks/>
          </p:cNvGrpSpPr>
          <p:nvPr/>
        </p:nvGrpSpPr>
        <p:grpSpPr bwMode="auto">
          <a:xfrm>
            <a:off x="1143000" y="1143000"/>
            <a:ext cx="7010400" cy="3057525"/>
            <a:chOff x="96" y="1008"/>
            <a:chExt cx="4416" cy="1926"/>
          </a:xfrm>
        </p:grpSpPr>
        <p:sp>
          <p:nvSpPr>
            <p:cNvPr id="17412" name="Rectangle 3"/>
            <p:cNvSpPr>
              <a:spLocks noChangeArrowheads="1"/>
            </p:cNvSpPr>
            <p:nvPr/>
          </p:nvSpPr>
          <p:spPr bwMode="auto">
            <a:xfrm>
              <a:off x="576" y="1008"/>
              <a:ext cx="2256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Arial" charset="0"/>
              </a:endParaRPr>
            </a:p>
          </p:txBody>
        </p:sp>
        <p:sp>
          <p:nvSpPr>
            <p:cNvPr id="17413" name="Rectangle 14"/>
            <p:cNvSpPr>
              <a:spLocks noChangeArrowheads="1"/>
            </p:cNvSpPr>
            <p:nvPr/>
          </p:nvSpPr>
          <p:spPr bwMode="auto">
            <a:xfrm>
              <a:off x="3648" y="2064"/>
              <a:ext cx="86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Arial" charset="0"/>
              </a:endParaRPr>
            </a:p>
          </p:txBody>
        </p:sp>
        <p:sp>
          <p:nvSpPr>
            <p:cNvPr id="17414" name="Line 15"/>
            <p:cNvSpPr>
              <a:spLocks noChangeShapeType="1"/>
            </p:cNvSpPr>
            <p:nvPr/>
          </p:nvSpPr>
          <p:spPr bwMode="auto">
            <a:xfrm flipV="1">
              <a:off x="1296" y="1776"/>
              <a:ext cx="0" cy="816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Rectangle 16"/>
            <p:cNvSpPr>
              <a:spLocks noChangeArrowheads="1"/>
            </p:cNvSpPr>
            <p:nvPr/>
          </p:nvSpPr>
          <p:spPr bwMode="auto">
            <a:xfrm>
              <a:off x="2208" y="2016"/>
              <a:ext cx="81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Arial" charset="0"/>
              </a:endParaRPr>
            </a:p>
          </p:txBody>
        </p:sp>
        <p:sp>
          <p:nvSpPr>
            <p:cNvPr id="17416" name="Rectangle 17"/>
            <p:cNvSpPr>
              <a:spLocks noChangeArrowheads="1"/>
            </p:cNvSpPr>
            <p:nvPr/>
          </p:nvSpPr>
          <p:spPr bwMode="auto">
            <a:xfrm>
              <a:off x="2304" y="2448"/>
              <a:ext cx="672" cy="288"/>
            </a:xfrm>
            <a:prstGeom prst="rect">
              <a:avLst/>
            </a:prstGeom>
            <a:solidFill>
              <a:srgbClr val="FFFF00">
                <a:alpha val="89803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Arial" charset="0"/>
              </a:endParaRPr>
            </a:p>
          </p:txBody>
        </p:sp>
        <p:sp>
          <p:nvSpPr>
            <p:cNvPr id="17417" name="Line 20"/>
            <p:cNvSpPr>
              <a:spLocks noChangeShapeType="1"/>
            </p:cNvSpPr>
            <p:nvPr/>
          </p:nvSpPr>
          <p:spPr bwMode="auto">
            <a:xfrm flipH="1">
              <a:off x="1248" y="1344"/>
              <a:ext cx="1392" cy="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Rectangle 12"/>
            <p:cNvSpPr>
              <a:spLocks noChangeArrowheads="1"/>
            </p:cNvSpPr>
            <p:nvPr/>
          </p:nvSpPr>
          <p:spPr bwMode="auto">
            <a:xfrm>
              <a:off x="576" y="1008"/>
              <a:ext cx="521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Arial" charset="0"/>
              </a:endParaRPr>
            </a:p>
          </p:txBody>
        </p:sp>
        <p:sp>
          <p:nvSpPr>
            <p:cNvPr id="17419" name="Line 21"/>
            <p:cNvSpPr>
              <a:spLocks noChangeShapeType="1"/>
            </p:cNvSpPr>
            <p:nvPr/>
          </p:nvSpPr>
          <p:spPr bwMode="auto">
            <a:xfrm flipH="1">
              <a:off x="1296" y="2592"/>
              <a:ext cx="1008" cy="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Text Box 16"/>
            <p:cNvSpPr txBox="1">
              <a:spLocks noChangeArrowheads="1"/>
            </p:cNvSpPr>
            <p:nvPr/>
          </p:nvSpPr>
          <p:spPr bwMode="auto">
            <a:xfrm>
              <a:off x="3772" y="2160"/>
              <a:ext cx="6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   Pulse </a:t>
              </a:r>
            </a:p>
            <a:p>
              <a:r>
                <a:rPr lang="en-US">
                  <a:solidFill>
                    <a:schemeClr val="bg1"/>
                  </a:solidFill>
                </a:rPr>
                <a:t>Generator</a:t>
              </a:r>
            </a:p>
          </p:txBody>
        </p:sp>
        <p:sp>
          <p:nvSpPr>
            <p:cNvPr id="17421" name="Text Box 19"/>
            <p:cNvSpPr txBox="1">
              <a:spLocks noChangeArrowheads="1"/>
            </p:cNvSpPr>
            <p:nvPr/>
          </p:nvSpPr>
          <p:spPr bwMode="auto">
            <a:xfrm>
              <a:off x="1200" y="1008"/>
              <a:ext cx="2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TI</a:t>
              </a:r>
            </a:p>
          </p:txBody>
        </p:sp>
        <p:sp>
          <p:nvSpPr>
            <p:cNvPr id="17422" name="Text Box 20"/>
            <p:cNvSpPr txBox="1">
              <a:spLocks noChangeArrowheads="1"/>
            </p:cNvSpPr>
            <p:nvPr/>
          </p:nvSpPr>
          <p:spPr bwMode="auto">
            <a:xfrm>
              <a:off x="2369" y="1008"/>
              <a:ext cx="4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FADC</a:t>
              </a:r>
            </a:p>
          </p:txBody>
        </p:sp>
        <p:sp>
          <p:nvSpPr>
            <p:cNvPr id="17423" name="Text Box 21"/>
            <p:cNvSpPr txBox="1">
              <a:spLocks noChangeArrowheads="1"/>
            </p:cNvSpPr>
            <p:nvPr/>
          </p:nvSpPr>
          <p:spPr bwMode="auto">
            <a:xfrm>
              <a:off x="624" y="1008"/>
              <a:ext cx="4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ROCK</a:t>
              </a:r>
            </a:p>
          </p:txBody>
        </p:sp>
        <p:sp>
          <p:nvSpPr>
            <p:cNvPr id="17424" name="Text Box 22"/>
            <p:cNvSpPr txBox="1">
              <a:spLocks noChangeArrowheads="1"/>
            </p:cNvSpPr>
            <p:nvPr/>
          </p:nvSpPr>
          <p:spPr bwMode="auto">
            <a:xfrm>
              <a:off x="2208" y="2064"/>
              <a:ext cx="8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0000"/>
                  </a:solidFill>
                </a:rPr>
                <a:t>Discriminator</a:t>
              </a:r>
            </a:p>
          </p:txBody>
        </p:sp>
        <p:sp>
          <p:nvSpPr>
            <p:cNvPr id="17425" name="Text Box 23"/>
            <p:cNvSpPr txBox="1">
              <a:spLocks noChangeArrowheads="1"/>
            </p:cNvSpPr>
            <p:nvPr/>
          </p:nvSpPr>
          <p:spPr bwMode="auto">
            <a:xfrm>
              <a:off x="2448" y="2496"/>
              <a:ext cx="3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00CC"/>
                  </a:solidFill>
                </a:rPr>
                <a:t>Delay</a:t>
              </a:r>
            </a:p>
          </p:txBody>
        </p:sp>
        <p:sp>
          <p:nvSpPr>
            <p:cNvPr id="17426" name="Text Box 24"/>
            <p:cNvSpPr txBox="1">
              <a:spLocks noChangeArrowheads="1"/>
            </p:cNvSpPr>
            <p:nvPr/>
          </p:nvSpPr>
          <p:spPr bwMode="auto">
            <a:xfrm>
              <a:off x="1104" y="1632"/>
              <a:ext cx="35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Trig IN</a:t>
              </a:r>
            </a:p>
          </p:txBody>
        </p:sp>
        <p:sp>
          <p:nvSpPr>
            <p:cNvPr id="17427" name="Text Box 25"/>
            <p:cNvSpPr txBox="1">
              <a:spLocks noChangeArrowheads="1"/>
            </p:cNvSpPr>
            <p:nvPr/>
          </p:nvSpPr>
          <p:spPr bwMode="auto">
            <a:xfrm>
              <a:off x="3024" y="2304"/>
              <a:ext cx="5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CC"/>
                  </a:solidFill>
                </a:rPr>
                <a:t>Trigger</a:t>
              </a:r>
            </a:p>
          </p:txBody>
        </p:sp>
        <p:sp>
          <p:nvSpPr>
            <p:cNvPr id="17428" name="Text Box 26"/>
            <p:cNvSpPr txBox="1">
              <a:spLocks noChangeArrowheads="1"/>
            </p:cNvSpPr>
            <p:nvPr/>
          </p:nvSpPr>
          <p:spPr bwMode="auto">
            <a:xfrm>
              <a:off x="2400" y="1344"/>
              <a:ext cx="35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Trig IN</a:t>
              </a:r>
            </a:p>
          </p:txBody>
        </p:sp>
        <p:sp>
          <p:nvSpPr>
            <p:cNvPr id="17429" name="Text Box 27"/>
            <p:cNvSpPr txBox="1">
              <a:spLocks noChangeArrowheads="1"/>
            </p:cNvSpPr>
            <p:nvPr/>
          </p:nvSpPr>
          <p:spPr bwMode="auto">
            <a:xfrm>
              <a:off x="1104" y="1344"/>
              <a:ext cx="43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Trig OUT</a:t>
              </a:r>
            </a:p>
          </p:txBody>
        </p:sp>
        <p:sp>
          <p:nvSpPr>
            <p:cNvPr id="17430" name="Line 28"/>
            <p:cNvSpPr>
              <a:spLocks noChangeShapeType="1"/>
            </p:cNvSpPr>
            <p:nvPr/>
          </p:nvSpPr>
          <p:spPr bwMode="auto">
            <a:xfrm flipH="1">
              <a:off x="1872" y="2160"/>
              <a:ext cx="33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9"/>
            <p:cNvSpPr>
              <a:spLocks noChangeShapeType="1"/>
            </p:cNvSpPr>
            <p:nvPr/>
          </p:nvSpPr>
          <p:spPr bwMode="auto">
            <a:xfrm flipV="1">
              <a:off x="1872" y="1680"/>
              <a:ext cx="0" cy="4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AutoShape 30"/>
            <p:cNvSpPr>
              <a:spLocks noChangeArrowheads="1"/>
            </p:cNvSpPr>
            <p:nvPr/>
          </p:nvSpPr>
          <p:spPr bwMode="auto">
            <a:xfrm>
              <a:off x="1872" y="1632"/>
              <a:ext cx="432" cy="96"/>
            </a:xfrm>
            <a:prstGeom prst="rightArrow">
              <a:avLst>
                <a:gd name="adj1" fmla="val 50000"/>
                <a:gd name="adj2" fmla="val 112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33" name="Text Box 31"/>
            <p:cNvSpPr txBox="1">
              <a:spLocks noChangeArrowheads="1"/>
            </p:cNvSpPr>
            <p:nvPr/>
          </p:nvSpPr>
          <p:spPr bwMode="auto">
            <a:xfrm>
              <a:off x="1872" y="1440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</a:rPr>
                <a:t>VME</a:t>
              </a:r>
            </a:p>
          </p:txBody>
        </p:sp>
        <p:sp>
          <p:nvSpPr>
            <p:cNvPr id="17434" name="Line 32"/>
            <p:cNvSpPr>
              <a:spLocks noChangeShapeType="1"/>
            </p:cNvSpPr>
            <p:nvPr/>
          </p:nvSpPr>
          <p:spPr bwMode="auto">
            <a:xfrm>
              <a:off x="3024" y="2160"/>
              <a:ext cx="6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33"/>
            <p:cNvSpPr>
              <a:spLocks noChangeShapeType="1"/>
            </p:cNvSpPr>
            <p:nvPr/>
          </p:nvSpPr>
          <p:spPr bwMode="auto">
            <a:xfrm>
              <a:off x="2976" y="2592"/>
              <a:ext cx="672" cy="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Text Box 34"/>
            <p:cNvSpPr txBox="1">
              <a:spLocks noChangeArrowheads="1"/>
            </p:cNvSpPr>
            <p:nvPr/>
          </p:nvSpPr>
          <p:spPr bwMode="auto">
            <a:xfrm>
              <a:off x="2976" y="1824"/>
              <a:ext cx="66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Play Back</a:t>
              </a:r>
            </a:p>
          </p:txBody>
        </p:sp>
        <p:sp>
          <p:nvSpPr>
            <p:cNvPr id="17437" name="Line 35"/>
            <p:cNvSpPr>
              <a:spLocks noChangeShapeType="1"/>
            </p:cNvSpPr>
            <p:nvPr/>
          </p:nvSpPr>
          <p:spPr bwMode="auto">
            <a:xfrm>
              <a:off x="1584" y="100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36"/>
            <p:cNvSpPr>
              <a:spLocks noChangeShapeType="1"/>
            </p:cNvSpPr>
            <p:nvPr/>
          </p:nvSpPr>
          <p:spPr bwMode="auto">
            <a:xfrm>
              <a:off x="2304" y="100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computr3"/>
            <p:cNvSpPr>
              <a:spLocks noEditPoints="1" noChangeArrowheads="1"/>
            </p:cNvSpPr>
            <p:nvPr/>
          </p:nvSpPr>
          <p:spPr bwMode="auto">
            <a:xfrm>
              <a:off x="336" y="2304"/>
              <a:ext cx="906" cy="630"/>
            </a:xfrm>
            <a:custGeom>
              <a:avLst/>
              <a:gdLst>
                <a:gd name="T0" fmla="*/ 0 w 21600"/>
                <a:gd name="T1" fmla="*/ 315 h 21600"/>
                <a:gd name="T2" fmla="*/ 453 w 21600"/>
                <a:gd name="T3" fmla="*/ 0 h 21600"/>
                <a:gd name="T4" fmla="*/ 453 w 21600"/>
                <a:gd name="T5" fmla="*/ 630 h 21600"/>
                <a:gd name="T6" fmla="*/ 761 w 21600"/>
                <a:gd name="T7" fmla="*/ 31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820 w 21600"/>
                <a:gd name="T13" fmla="*/ 2571 h 21600"/>
                <a:gd name="T14" fmla="*/ 16355 w 21600"/>
                <a:gd name="T15" fmla="*/ 11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8250" y="17743"/>
                  </a:moveTo>
                  <a:lnTo>
                    <a:pt x="17557" y="16971"/>
                  </a:lnTo>
                  <a:lnTo>
                    <a:pt x="5429" y="16971"/>
                  </a:lnTo>
                  <a:lnTo>
                    <a:pt x="4736" y="17743"/>
                  </a:lnTo>
                  <a:lnTo>
                    <a:pt x="18250" y="17743"/>
                  </a:lnTo>
                  <a:close/>
                </a:path>
                <a:path w="21600" h="21600" extrusionOk="0">
                  <a:moveTo>
                    <a:pt x="18250" y="17743"/>
                  </a:moveTo>
                  <a:moveTo>
                    <a:pt x="19405" y="19131"/>
                  </a:moveTo>
                  <a:lnTo>
                    <a:pt x="18712" y="18360"/>
                  </a:lnTo>
                  <a:lnTo>
                    <a:pt x="4274" y="18360"/>
                  </a:lnTo>
                  <a:lnTo>
                    <a:pt x="3581" y="19131"/>
                  </a:lnTo>
                  <a:lnTo>
                    <a:pt x="19405" y="19131"/>
                  </a:lnTo>
                  <a:close/>
                </a:path>
                <a:path w="21600" h="21600" extrusionOk="0">
                  <a:moveTo>
                    <a:pt x="19405" y="19131"/>
                  </a:moveTo>
                  <a:moveTo>
                    <a:pt x="20560" y="20520"/>
                  </a:moveTo>
                  <a:lnTo>
                    <a:pt x="19867" y="19749"/>
                  </a:lnTo>
                  <a:lnTo>
                    <a:pt x="3119" y="19749"/>
                  </a:lnTo>
                  <a:lnTo>
                    <a:pt x="2426" y="20520"/>
                  </a:lnTo>
                  <a:lnTo>
                    <a:pt x="20560" y="20520"/>
                  </a:lnTo>
                  <a:close/>
                </a:path>
                <a:path w="21600" h="21600" extrusionOk="0">
                  <a:moveTo>
                    <a:pt x="20560" y="20520"/>
                  </a:moveTo>
                  <a:moveTo>
                    <a:pt x="4620" y="16971"/>
                  </a:moveTo>
                  <a:lnTo>
                    <a:pt x="5313" y="16200"/>
                  </a:lnTo>
                  <a:lnTo>
                    <a:pt x="7624" y="16200"/>
                  </a:lnTo>
                  <a:lnTo>
                    <a:pt x="7624" y="14194"/>
                  </a:lnTo>
                  <a:lnTo>
                    <a:pt x="5891" y="14194"/>
                  </a:lnTo>
                  <a:lnTo>
                    <a:pt x="5891" y="0"/>
                  </a:lnTo>
                  <a:lnTo>
                    <a:pt x="12013" y="0"/>
                  </a:lnTo>
                  <a:lnTo>
                    <a:pt x="18135" y="0"/>
                  </a:lnTo>
                  <a:lnTo>
                    <a:pt x="18135" y="10800"/>
                  </a:lnTo>
                  <a:lnTo>
                    <a:pt x="18135" y="14194"/>
                  </a:lnTo>
                  <a:lnTo>
                    <a:pt x="16402" y="14194"/>
                  </a:lnTo>
                  <a:lnTo>
                    <a:pt x="16402" y="16200"/>
                  </a:lnTo>
                  <a:lnTo>
                    <a:pt x="17788" y="16200"/>
                  </a:lnTo>
                  <a:lnTo>
                    <a:pt x="19059" y="17743"/>
                  </a:lnTo>
                  <a:lnTo>
                    <a:pt x="21022" y="19903"/>
                  </a:lnTo>
                  <a:lnTo>
                    <a:pt x="21253" y="20057"/>
                  </a:lnTo>
                  <a:lnTo>
                    <a:pt x="21369" y="20366"/>
                  </a:lnTo>
                  <a:lnTo>
                    <a:pt x="21600" y="20674"/>
                  </a:lnTo>
                  <a:lnTo>
                    <a:pt x="21600" y="20829"/>
                  </a:lnTo>
                  <a:lnTo>
                    <a:pt x="21600" y="20983"/>
                  </a:lnTo>
                  <a:lnTo>
                    <a:pt x="21600" y="21137"/>
                  </a:lnTo>
                  <a:lnTo>
                    <a:pt x="21600" y="21291"/>
                  </a:lnTo>
                  <a:lnTo>
                    <a:pt x="21484" y="21446"/>
                  </a:lnTo>
                  <a:lnTo>
                    <a:pt x="21369" y="21446"/>
                  </a:lnTo>
                  <a:lnTo>
                    <a:pt x="21138" y="21600"/>
                  </a:lnTo>
                  <a:lnTo>
                    <a:pt x="21022" y="21600"/>
                  </a:lnTo>
                  <a:lnTo>
                    <a:pt x="10973" y="21600"/>
                  </a:lnTo>
                  <a:lnTo>
                    <a:pt x="2079" y="21600"/>
                  </a:lnTo>
                  <a:lnTo>
                    <a:pt x="1848" y="21600"/>
                  </a:lnTo>
                  <a:lnTo>
                    <a:pt x="1733" y="21446"/>
                  </a:lnTo>
                  <a:lnTo>
                    <a:pt x="1617" y="21446"/>
                  </a:lnTo>
                  <a:lnTo>
                    <a:pt x="1502" y="21291"/>
                  </a:lnTo>
                  <a:lnTo>
                    <a:pt x="1386" y="21291"/>
                  </a:lnTo>
                  <a:lnTo>
                    <a:pt x="1386" y="21137"/>
                  </a:lnTo>
                  <a:lnTo>
                    <a:pt x="1386" y="20983"/>
                  </a:lnTo>
                  <a:lnTo>
                    <a:pt x="1386" y="20829"/>
                  </a:lnTo>
                  <a:lnTo>
                    <a:pt x="1502" y="20674"/>
                  </a:lnTo>
                  <a:lnTo>
                    <a:pt x="1617" y="20366"/>
                  </a:lnTo>
                  <a:lnTo>
                    <a:pt x="1733" y="20057"/>
                  </a:lnTo>
                  <a:lnTo>
                    <a:pt x="1964" y="19903"/>
                  </a:lnTo>
                  <a:lnTo>
                    <a:pt x="0" y="19903"/>
                  </a:lnTo>
                  <a:lnTo>
                    <a:pt x="0" y="10800"/>
                  </a:lnTo>
                  <a:lnTo>
                    <a:pt x="0" y="2777"/>
                  </a:lnTo>
                  <a:lnTo>
                    <a:pt x="4620" y="2777"/>
                  </a:lnTo>
                  <a:lnTo>
                    <a:pt x="4620" y="16971"/>
                  </a:lnTo>
                  <a:moveTo>
                    <a:pt x="4620" y="16971"/>
                  </a:moveTo>
                  <a:moveTo>
                    <a:pt x="4620" y="16971"/>
                  </a:moveTo>
                  <a:lnTo>
                    <a:pt x="4158" y="17434"/>
                  </a:lnTo>
                  <a:lnTo>
                    <a:pt x="2541" y="19286"/>
                  </a:lnTo>
                  <a:lnTo>
                    <a:pt x="1964" y="19903"/>
                  </a:lnTo>
                  <a:lnTo>
                    <a:pt x="4620" y="16971"/>
                  </a:lnTo>
                  <a:close/>
                </a:path>
                <a:path w="21600" h="21600" extrusionOk="0">
                  <a:moveTo>
                    <a:pt x="7624" y="2314"/>
                  </a:moveTo>
                  <a:moveTo>
                    <a:pt x="16402" y="2314"/>
                  </a:moveTo>
                  <a:lnTo>
                    <a:pt x="16402" y="11880"/>
                  </a:lnTo>
                  <a:lnTo>
                    <a:pt x="7624" y="11880"/>
                  </a:lnTo>
                  <a:lnTo>
                    <a:pt x="7624" y="2314"/>
                  </a:lnTo>
                  <a:close/>
                </a:path>
                <a:path w="21600" h="21600" extrusionOk="0">
                  <a:moveTo>
                    <a:pt x="578" y="4011"/>
                  </a:moveTo>
                  <a:moveTo>
                    <a:pt x="4043" y="4011"/>
                  </a:moveTo>
                  <a:lnTo>
                    <a:pt x="4043" y="4320"/>
                  </a:lnTo>
                  <a:lnTo>
                    <a:pt x="578" y="4320"/>
                  </a:lnTo>
                  <a:lnTo>
                    <a:pt x="578" y="4011"/>
                  </a:lnTo>
                  <a:close/>
                  <a:moveTo>
                    <a:pt x="7624" y="14194"/>
                  </a:moveTo>
                  <a:lnTo>
                    <a:pt x="16402" y="14194"/>
                  </a:lnTo>
                  <a:lnTo>
                    <a:pt x="16402" y="16200"/>
                  </a:lnTo>
                  <a:lnTo>
                    <a:pt x="7624" y="1620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AutoShape 38"/>
            <p:cNvSpPr>
              <a:spLocks noChangeArrowheads="1"/>
            </p:cNvSpPr>
            <p:nvPr/>
          </p:nvSpPr>
          <p:spPr bwMode="auto">
            <a:xfrm rot="5400000">
              <a:off x="792" y="2040"/>
              <a:ext cx="288" cy="144"/>
            </a:xfrm>
            <a:prstGeom prst="leftRightArrow">
              <a:avLst>
                <a:gd name="adj1" fmla="val 50000"/>
                <a:gd name="adj2" fmla="val 4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de-DE"/>
            </a:p>
          </p:txBody>
        </p:sp>
        <p:sp>
          <p:nvSpPr>
            <p:cNvPr id="17441" name="Text Box 39"/>
            <p:cNvSpPr txBox="1">
              <a:spLocks noChangeArrowheads="1"/>
            </p:cNvSpPr>
            <p:nvPr/>
          </p:nvSpPr>
          <p:spPr bwMode="auto">
            <a:xfrm>
              <a:off x="96" y="1968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- CODA</a:t>
              </a:r>
            </a:p>
            <a:p>
              <a:r>
                <a:rPr lang="en-US" sz="1200"/>
                <a:t>- Load Samples</a:t>
              </a:r>
            </a:p>
          </p:txBody>
        </p:sp>
      </p:grpSp>
      <p:sp>
        <p:nvSpPr>
          <p:cNvPr id="17411" name="Text Box 40"/>
          <p:cNvSpPr txBox="1">
            <a:spLocks noChangeArrowheads="1"/>
          </p:cNvSpPr>
          <p:nvPr/>
        </p:nvSpPr>
        <p:spPr bwMode="auto">
          <a:xfrm>
            <a:off x="152400" y="4419600"/>
            <a:ext cx="88233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>
                <a:solidFill>
                  <a:srgbClr val="0000CC"/>
                </a:solidFill>
              </a:rPr>
              <a:t> </a:t>
            </a:r>
            <a:r>
              <a:rPr lang="en-US">
                <a:solidFill>
                  <a:srgbClr val="0000CC"/>
                </a:solidFill>
              </a:rPr>
              <a:t>Maximum width of a signal pulse loaded to the memory: 16 x 4 ns. The same pulse shape is </a:t>
            </a:r>
          </a:p>
          <a:p>
            <a:r>
              <a:rPr lang="en-US">
                <a:solidFill>
                  <a:srgbClr val="0000CC"/>
                </a:solidFill>
              </a:rPr>
              <a:t>  loaded to all 16 channels.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CC"/>
                </a:solidFill>
              </a:rPr>
              <a:t> Play Back signal is send to FADC through the VME P2 bus.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CC"/>
                </a:solidFill>
              </a:rPr>
              <a:t> Use external trigger. TI initiates trigger interrupt.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CC"/>
                </a:solidFill>
              </a:rPr>
              <a:t> FADC is operated in the “Window Raw Data” mode (read out specified number of samples).</a:t>
            </a:r>
          </a:p>
          <a:p>
            <a:r>
              <a:rPr lang="en-US">
                <a:solidFill>
                  <a:srgbClr val="0000CC"/>
                </a:solidFill>
              </a:rPr>
              <a:t>  Other readout modes have been checked as well (Pulse Raw Data, Pulse Integral). </a:t>
            </a:r>
          </a:p>
        </p:txBody>
      </p:sp>
      <p:grpSp>
        <p:nvGrpSpPr>
          <p:cNvPr id="17443" name="Group 183"/>
          <p:cNvGrpSpPr>
            <a:grpSpLocks/>
          </p:cNvGrpSpPr>
          <p:nvPr/>
        </p:nvGrpSpPr>
        <p:grpSpPr bwMode="auto">
          <a:xfrm>
            <a:off x="304800" y="6400800"/>
            <a:ext cx="8713788" cy="309563"/>
            <a:chOff x="192" y="4077"/>
            <a:chExt cx="5489" cy="195"/>
          </a:xfrm>
        </p:grpSpPr>
        <p:sp>
          <p:nvSpPr>
            <p:cNvPr id="17444" name="Text Box 7"/>
            <p:cNvSpPr txBox="1">
              <a:spLocks noChangeArrowheads="1"/>
            </p:cNvSpPr>
            <p:nvPr/>
          </p:nvSpPr>
          <p:spPr bwMode="auto">
            <a:xfrm>
              <a:off x="960" y="4105"/>
              <a:ext cx="47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3333FF"/>
                  </a:solidFill>
                </a:rPr>
                <a:t>                Level 1 Trigger Commissioning Status,  GlueX  Collaboration Meeting,  May 10, 2010                                                                  5</a:t>
              </a:r>
              <a:endParaRPr lang="de-DE" sz="1000" b="1">
                <a:solidFill>
                  <a:srgbClr val="3333FF"/>
                </a:solidFill>
              </a:endParaRPr>
            </a:p>
          </p:txBody>
        </p:sp>
        <p:pic>
          <p:nvPicPr>
            <p:cNvPr id="17445" name="Picture 75" descr="JLab_logo_white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4077"/>
              <a:ext cx="624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46" name="Line 5"/>
            <p:cNvSpPr>
              <a:spLocks noChangeShapeType="1"/>
            </p:cNvSpPr>
            <p:nvPr/>
          </p:nvSpPr>
          <p:spPr bwMode="auto">
            <a:xfrm>
              <a:off x="192" y="4080"/>
              <a:ext cx="5424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Trigger Test Stand</a:t>
            </a:r>
            <a:r>
              <a:rPr lang="en-US" sz="4000" smtClean="0">
                <a:latin typeface="Arial Unicode MS" pitchFamily="34" charset="-128"/>
              </a:rPr>
              <a:t>  </a:t>
            </a:r>
          </a:p>
        </p:txBody>
      </p:sp>
      <p:sp>
        <p:nvSpPr>
          <p:cNvPr id="18434" name="Text Box 22"/>
          <p:cNvSpPr txBox="1">
            <a:spLocks noChangeArrowheads="1"/>
          </p:cNvSpPr>
          <p:nvPr/>
        </p:nvSpPr>
        <p:spPr bwMode="auto">
          <a:xfrm>
            <a:off x="4876800" y="685800"/>
            <a:ext cx="295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FADC in the Window Raw Data mode</a:t>
            </a:r>
          </a:p>
        </p:txBody>
      </p:sp>
      <p:pic>
        <p:nvPicPr>
          <p:cNvPr id="18436" name="Picture 25" descr="fadc_p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200" y="762000"/>
            <a:ext cx="40894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3429000" y="5988050"/>
            <a:ext cx="1562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Play Back pulse</a:t>
            </a:r>
          </a:p>
        </p:txBody>
      </p:sp>
      <p:sp>
        <p:nvSpPr>
          <p:cNvPr id="18438" name="Line 23"/>
          <p:cNvSpPr>
            <a:spLocks noChangeShapeType="1"/>
          </p:cNvSpPr>
          <p:nvPr/>
        </p:nvSpPr>
        <p:spPr bwMode="auto">
          <a:xfrm>
            <a:off x="914400" y="5791200"/>
            <a:ext cx="1524000" cy="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838200" y="5835650"/>
            <a:ext cx="170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CC"/>
                </a:solidFill>
              </a:rPr>
              <a:t>Readout Window</a:t>
            </a:r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>
            <a:off x="1447800" y="4953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914400" y="4648200"/>
            <a:ext cx="1206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Loaded Pulse</a:t>
            </a: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4800600" y="3048000"/>
            <a:ext cx="427355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The same pulse shape for all 16 channels.</a:t>
            </a:r>
          </a:p>
          <a:p>
            <a:pPr>
              <a:lnSpc>
                <a:spcPct val="50000"/>
              </a:lnSpc>
            </a:pPr>
            <a:endParaRPr lang="en-US"/>
          </a:p>
          <a:p>
            <a:pPr>
              <a:buFontTx/>
              <a:buChar char="•"/>
            </a:pPr>
            <a:r>
              <a:rPr lang="en-US"/>
              <a:t> Some work is needed to be able to load </a:t>
            </a:r>
          </a:p>
          <a:p>
            <a:r>
              <a:rPr lang="en-US"/>
              <a:t>  different pulse shapes into different FADC </a:t>
            </a:r>
          </a:p>
          <a:p>
            <a:r>
              <a:rPr lang="en-US"/>
              <a:t>  channels.</a:t>
            </a:r>
          </a:p>
        </p:txBody>
      </p:sp>
      <p:grpSp>
        <p:nvGrpSpPr>
          <p:cNvPr id="18444" name="Group 183"/>
          <p:cNvGrpSpPr>
            <a:grpSpLocks/>
          </p:cNvGrpSpPr>
          <p:nvPr/>
        </p:nvGrpSpPr>
        <p:grpSpPr bwMode="auto">
          <a:xfrm>
            <a:off x="304800" y="6400800"/>
            <a:ext cx="8713788" cy="309563"/>
            <a:chOff x="192" y="4077"/>
            <a:chExt cx="5489" cy="195"/>
          </a:xfrm>
        </p:grpSpPr>
        <p:sp>
          <p:nvSpPr>
            <p:cNvPr id="18445" name="Text Box 7"/>
            <p:cNvSpPr txBox="1">
              <a:spLocks noChangeArrowheads="1"/>
            </p:cNvSpPr>
            <p:nvPr/>
          </p:nvSpPr>
          <p:spPr bwMode="auto">
            <a:xfrm>
              <a:off x="960" y="4105"/>
              <a:ext cx="47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3333FF"/>
                  </a:solidFill>
                </a:rPr>
                <a:t>                Level 1 Trigger Commissioning Status,  GlueX  Collaboration Meeting,  May 10, 2010                                                                  6</a:t>
              </a:r>
              <a:endParaRPr lang="de-DE" sz="1000" b="1">
                <a:solidFill>
                  <a:srgbClr val="3333FF"/>
                </a:solidFill>
              </a:endParaRPr>
            </a:p>
          </p:txBody>
        </p:sp>
        <p:pic>
          <p:nvPicPr>
            <p:cNvPr id="18446" name="Picture 75" descr="JLab_logo_white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" y="4077"/>
              <a:ext cx="624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7" name="Line 5"/>
            <p:cNvSpPr>
              <a:spLocks noChangeShapeType="1"/>
            </p:cNvSpPr>
            <p:nvPr/>
          </p:nvSpPr>
          <p:spPr bwMode="auto">
            <a:xfrm>
              <a:off x="192" y="4080"/>
              <a:ext cx="5424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52" name="Group 20"/>
          <p:cNvGrpSpPr>
            <a:grpSpLocks/>
          </p:cNvGrpSpPr>
          <p:nvPr/>
        </p:nvGrpSpPr>
        <p:grpSpPr bwMode="auto">
          <a:xfrm>
            <a:off x="3352800" y="5791200"/>
            <a:ext cx="1600200" cy="152400"/>
            <a:chOff x="2064" y="3792"/>
            <a:chExt cx="1152" cy="96"/>
          </a:xfrm>
        </p:grpSpPr>
        <p:sp>
          <p:nvSpPr>
            <p:cNvPr id="18435" name="Line 23"/>
            <p:cNvSpPr>
              <a:spLocks noChangeShapeType="1"/>
            </p:cNvSpPr>
            <p:nvPr/>
          </p:nvSpPr>
          <p:spPr bwMode="auto">
            <a:xfrm>
              <a:off x="2400" y="3792"/>
              <a:ext cx="48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2400" y="3792"/>
              <a:ext cx="0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2880" y="3792"/>
              <a:ext cx="0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>
              <a:off x="2880" y="3888"/>
              <a:ext cx="33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>
              <a:off x="2064" y="3888"/>
              <a:ext cx="33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3" name="Text Box 12"/>
          <p:cNvSpPr txBox="1">
            <a:spLocks noChangeArrowheads="1"/>
          </p:cNvSpPr>
          <p:nvPr/>
        </p:nvSpPr>
        <p:spPr bwMode="auto">
          <a:xfrm>
            <a:off x="4724400" y="1524000"/>
            <a:ext cx="379253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>
                <a:solidFill>
                  <a:srgbClr val="0000CC"/>
                </a:solidFill>
              </a:rPr>
              <a:t> Load 11 amplitudes (samples) into </a:t>
            </a:r>
          </a:p>
          <a:p>
            <a:r>
              <a:rPr lang="en-US" b="1">
                <a:solidFill>
                  <a:srgbClr val="0000CC"/>
                </a:solidFill>
              </a:rPr>
              <a:t>  FADC memory. </a:t>
            </a:r>
          </a:p>
          <a:p>
            <a:pPr>
              <a:lnSpc>
                <a:spcPct val="50000"/>
              </a:lnSpc>
            </a:pPr>
            <a:endParaRPr lang="en-US" b="1">
              <a:solidFill>
                <a:srgbClr val="0000CC"/>
              </a:solidFill>
            </a:endParaRPr>
          </a:p>
          <a:p>
            <a:pPr>
              <a:buFontTx/>
              <a:buChar char="•"/>
            </a:pPr>
            <a:r>
              <a:rPr lang="en-US" b="1">
                <a:solidFill>
                  <a:srgbClr val="0000CC"/>
                </a:solidFill>
              </a:rPr>
              <a:t> The Play Back pulse width: ~ 70 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Summary / Future Plans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81025" y="1441450"/>
            <a:ext cx="82581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>
                <a:solidFill>
                  <a:srgbClr val="0000CC"/>
                </a:solidFill>
              </a:rPr>
              <a:t>We have started preparing for the Level-1 Trigger commissioning.</a:t>
            </a:r>
          </a:p>
          <a:p>
            <a:pPr>
              <a:lnSpc>
                <a:spcPct val="50000"/>
              </a:lnSpc>
            </a:pPr>
            <a:endParaRPr lang="en-US">
              <a:solidFill>
                <a:srgbClr val="0000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>
                <a:solidFill>
                  <a:srgbClr val="0000CC"/>
                </a:solidFill>
              </a:rPr>
              <a:t>We received a lot of support/help from the Fast Trigger Electronics and DAQ groups.</a:t>
            </a:r>
          </a:p>
          <a:p>
            <a:endParaRPr lang="en-US">
              <a:solidFill>
                <a:srgbClr val="0000CC"/>
              </a:solidFill>
            </a:endParaRPr>
          </a:p>
          <a:p>
            <a:r>
              <a:rPr lang="en-US" b="1" u="sng">
                <a:solidFill>
                  <a:srgbClr val="FF0000"/>
                </a:solidFill>
              </a:rPr>
              <a:t>Next Steps:</a:t>
            </a:r>
          </a:p>
          <a:p>
            <a:r>
              <a:rPr lang="en-US"/>
              <a:t>  </a:t>
            </a:r>
          </a:p>
          <a:p>
            <a:pPr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rgbClr val="0000CC"/>
                </a:solidFill>
              </a:rPr>
              <a:t>Finish with implementation of the “Play Back” mode – should be able to write </a:t>
            </a:r>
          </a:p>
          <a:p>
            <a:r>
              <a:rPr lang="en-US">
                <a:solidFill>
                  <a:srgbClr val="0000CC"/>
                </a:solidFill>
              </a:rPr>
              <a:t>   different samples to the16 FADC channels.</a:t>
            </a:r>
          </a:p>
          <a:p>
            <a:pPr>
              <a:lnSpc>
                <a:spcPct val="50000"/>
              </a:lnSpc>
            </a:pPr>
            <a:endParaRPr lang="en-US"/>
          </a:p>
          <a:p>
            <a:pPr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rgbClr val="0000CC"/>
                </a:solidFill>
              </a:rPr>
              <a:t>We are on the way to the 2 crate test stand.</a:t>
            </a:r>
            <a:r>
              <a:rPr lang="en-US"/>
              <a:t> </a:t>
            </a:r>
          </a:p>
          <a:p>
            <a:pPr>
              <a:lnSpc>
                <a:spcPct val="50000"/>
              </a:lnSpc>
            </a:pPr>
            <a:endParaRPr lang="en-US"/>
          </a:p>
          <a:p>
            <a:r>
              <a:rPr lang="en-US"/>
              <a:t>  - The new TI prototype and the new FADC version will be ready by the fall of 2010.</a:t>
            </a:r>
          </a:p>
          <a:p>
            <a:pPr>
              <a:lnSpc>
                <a:spcPct val="50000"/>
              </a:lnSpc>
            </a:pPr>
            <a:endParaRPr lang="en-US"/>
          </a:p>
          <a:p>
            <a:r>
              <a:rPr lang="en-US"/>
              <a:t>  - DAQ official software is under development.</a:t>
            </a:r>
            <a:endParaRPr lang="de-DE"/>
          </a:p>
        </p:txBody>
      </p:sp>
      <p:grpSp>
        <p:nvGrpSpPr>
          <p:cNvPr id="19460" name="Group 183"/>
          <p:cNvGrpSpPr>
            <a:grpSpLocks/>
          </p:cNvGrpSpPr>
          <p:nvPr/>
        </p:nvGrpSpPr>
        <p:grpSpPr bwMode="auto">
          <a:xfrm>
            <a:off x="304800" y="6324600"/>
            <a:ext cx="8713788" cy="309563"/>
            <a:chOff x="192" y="4077"/>
            <a:chExt cx="5489" cy="195"/>
          </a:xfrm>
        </p:grpSpPr>
        <p:sp>
          <p:nvSpPr>
            <p:cNvPr id="19461" name="Text Box 7"/>
            <p:cNvSpPr txBox="1">
              <a:spLocks noChangeArrowheads="1"/>
            </p:cNvSpPr>
            <p:nvPr/>
          </p:nvSpPr>
          <p:spPr bwMode="auto">
            <a:xfrm>
              <a:off x="960" y="4105"/>
              <a:ext cx="47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3333FF"/>
                  </a:solidFill>
                </a:rPr>
                <a:t>                Level 1 Trigger Commissioning Status,  GlueX  Collaboration Meeting,  May 10, 2010                                                                  7</a:t>
              </a:r>
              <a:endParaRPr lang="de-DE" sz="1000" b="1">
                <a:solidFill>
                  <a:srgbClr val="3333FF"/>
                </a:solidFill>
              </a:endParaRPr>
            </a:p>
          </p:txBody>
        </p:sp>
        <p:pic>
          <p:nvPicPr>
            <p:cNvPr id="19462" name="Picture 75" descr="JLab_logo_white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4077"/>
              <a:ext cx="624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Line 5"/>
            <p:cNvSpPr>
              <a:spLocks noChangeShapeType="1"/>
            </p:cNvSpPr>
            <p:nvPr/>
          </p:nvSpPr>
          <p:spPr bwMode="auto">
            <a:xfrm>
              <a:off x="192" y="4080"/>
              <a:ext cx="5424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Office PowerPoint</Application>
  <PresentationFormat>On-screen Show (4:3)</PresentationFormat>
  <Paragraphs>126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Times New Roman</vt:lpstr>
      <vt:lpstr>Arial</vt:lpstr>
      <vt:lpstr>Calibri</vt:lpstr>
      <vt:lpstr>Arial Unicode MS</vt:lpstr>
      <vt:lpstr>Wingdings</vt:lpstr>
      <vt:lpstr>Symbol</vt:lpstr>
      <vt:lpstr>Office Theme</vt:lpstr>
      <vt:lpstr>Level-1 Trigger Commissioning Status</vt:lpstr>
      <vt:lpstr>Trigger Commissioning and Monitoring Tools</vt:lpstr>
      <vt:lpstr>Test Vector Implementation</vt:lpstr>
      <vt:lpstr>Play Back Mode: FADC </vt:lpstr>
      <vt:lpstr>Trigger Test Stand  </vt:lpstr>
      <vt:lpstr>Trigger Test Stand  </vt:lpstr>
      <vt:lpstr>Summary / Future Plans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Sascha</dc:title>
  <dc:creator>Jefferson Lab</dc:creator>
  <cp:lastModifiedBy>Alex Somov</cp:lastModifiedBy>
  <cp:revision>176</cp:revision>
  <dcterms:created xsi:type="dcterms:W3CDTF">2010-05-08T21:04:48Z</dcterms:created>
  <dcterms:modified xsi:type="dcterms:W3CDTF">2010-05-10T16:44:59Z</dcterms:modified>
</cp:coreProperties>
</file>