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FF"/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D07F-E81E-4683-B591-5EC9C21FB9B2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6EBE-BAE4-4098-A03E-13CD3DBF7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642A8-7B10-4A33-AE0F-93D1D6B0F89D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3854-E008-4113-96F8-280E351DD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7DAF-9F0C-4E1B-A2CF-F400E83D2368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11FA-E1FC-4919-9D02-D95368FB9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2659-423C-4ED0-886E-370A71364043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261A-F3B0-424A-BB81-C2C2599CA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78EC-E755-47C6-BB0B-0254830181E0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A55F6-8D7E-457A-B3DB-8456522AA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69D3C-5BC2-4086-BB68-55BAB617EC41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4D2C-5084-4788-8D26-85E796A0A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AB2FF-CA8C-40B0-8319-69910A52530A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FB965-0737-4C31-855A-AC6AC3FD7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D9E0-3D7E-400D-8FA9-2BAA044D1D9D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090B-A7E6-4B1F-9FCD-08EE9D6A8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8C64-EC4F-411E-A665-DB23FEAFFEEA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CCEA-406F-4CF5-88D5-9CB6D01FC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D1BDB-C477-4F28-9F89-90F58D810438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E2C1B-0790-450B-AC35-0E6ADDD06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8BCD-0442-4EC2-8633-3C226D0D8235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D784-9AF6-4AED-A64C-D8091DA77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A8F0AB-FB15-4B63-ACC7-BEA20B90479F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20949E-826E-4FC7-A92A-45CF60866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Unicode MS" pitchFamily="34" charset="-128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Unicode MS" pitchFamily="34" charset="-128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Unicode MS" pitchFamily="34" charset="-128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Unicode MS" pitchFamily="34" charset="-128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Unicode MS" pitchFamily="34" charset="-12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914400" y="243840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</a:rPr>
              <a:t>Status of the Beamline Simulation</a:t>
            </a:r>
          </a:p>
        </p:txBody>
      </p:sp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667000" y="3733800"/>
            <a:ext cx="393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</a:t>
            </a:r>
            <a:r>
              <a:rPr lang="en-US" b="1">
                <a:solidFill>
                  <a:srgbClr val="0000CC"/>
                </a:solidFill>
              </a:rPr>
              <a:t>A.Somov  Jefferson Lab</a:t>
            </a:r>
          </a:p>
          <a:p>
            <a:r>
              <a:rPr lang="en-US" b="1">
                <a:solidFill>
                  <a:srgbClr val="0000CC"/>
                </a:solidFill>
              </a:rPr>
              <a:t>Collaboration Meeting,  May 11, 2010</a:t>
            </a:r>
            <a:r>
              <a:rPr lang="en-US"/>
              <a:t> </a:t>
            </a:r>
          </a:p>
        </p:txBody>
      </p:sp>
      <p:grpSp>
        <p:nvGrpSpPr>
          <p:cNvPr id="13315" name="Group 23"/>
          <p:cNvGrpSpPr>
            <a:grpSpLocks/>
          </p:cNvGrpSpPr>
          <p:nvPr/>
        </p:nvGrpSpPr>
        <p:grpSpPr bwMode="auto">
          <a:xfrm>
            <a:off x="381000" y="762000"/>
            <a:ext cx="4038600" cy="1600200"/>
            <a:chOff x="144" y="2352"/>
            <a:chExt cx="2976" cy="1443"/>
          </a:xfrm>
        </p:grpSpPr>
        <p:pic>
          <p:nvPicPr>
            <p:cNvPr id="13318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352"/>
              <a:ext cx="2960" cy="1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319" name="Rectangle 21"/>
            <p:cNvSpPr>
              <a:spLocks noChangeArrowheads="1"/>
            </p:cNvSpPr>
            <p:nvPr/>
          </p:nvSpPr>
          <p:spPr bwMode="auto">
            <a:xfrm>
              <a:off x="2064" y="2400"/>
              <a:ext cx="105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8963" y="1143000"/>
            <a:ext cx="3322637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317" name="Picture 26" descr="JLab_logo_whit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5700" y="1676400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Group 183"/>
          <p:cNvGrpSpPr>
            <a:grpSpLocks/>
          </p:cNvGrpSpPr>
          <p:nvPr/>
        </p:nvGrpSpPr>
        <p:grpSpPr bwMode="auto">
          <a:xfrm>
            <a:off x="304800" y="6400800"/>
            <a:ext cx="8726488" cy="309563"/>
            <a:chOff x="192" y="4077"/>
            <a:chExt cx="5497" cy="195"/>
          </a:xfrm>
        </p:grpSpPr>
        <p:sp>
          <p:nvSpPr>
            <p:cNvPr id="23557" name="Text Box 7"/>
            <p:cNvSpPr txBox="1">
              <a:spLocks noChangeArrowheads="1"/>
            </p:cNvSpPr>
            <p:nvPr/>
          </p:nvSpPr>
          <p:spPr bwMode="auto">
            <a:xfrm>
              <a:off x="960" y="4105"/>
              <a:ext cx="47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33FF"/>
                  </a:solidFill>
                </a:rPr>
                <a:t>                       Status of the Beamline Simulation,  GlueX  Collaboration Meeting,  May 11, 2010                                                                 10</a:t>
              </a:r>
              <a:endParaRPr lang="de-DE" sz="1000" b="1">
                <a:solidFill>
                  <a:srgbClr val="3333FF"/>
                </a:solidFill>
              </a:endParaRPr>
            </a:p>
          </p:txBody>
        </p:sp>
        <p:pic>
          <p:nvPicPr>
            <p:cNvPr id="23558" name="Picture 75" descr="JLab_logo_whit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4077"/>
              <a:ext cx="6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Line 5"/>
            <p:cNvSpPr>
              <a:spLocks noChangeShapeType="1"/>
            </p:cNvSpPr>
            <p:nvPr/>
          </p:nvSpPr>
          <p:spPr bwMode="auto">
            <a:xfrm>
              <a:off x="192" y="4080"/>
              <a:ext cx="542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Times New Roman" pitchFamily="18" charset="0"/>
              </a:rPr>
              <a:t>Using Microstrip Detectors for the PS</a:t>
            </a:r>
          </a:p>
        </p:txBody>
      </p:sp>
      <p:pic>
        <p:nvPicPr>
          <p:cNvPr id="23563" name="Picture 11" descr="micro_r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3733800" cy="3684588"/>
          </a:xfrm>
          <a:prstGeom prst="rect">
            <a:avLst/>
          </a:prstGeom>
          <a:noFill/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066800" y="1295400"/>
            <a:ext cx="5053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Rate per cm ( counter width 30 cm, 10</a:t>
            </a:r>
            <a:r>
              <a:rPr lang="en-US" sz="1600" baseline="30000"/>
              <a:t>-3</a:t>
            </a:r>
            <a:r>
              <a:rPr lang="en-US" sz="1600"/>
              <a:t> X</a:t>
            </a:r>
            <a:r>
              <a:rPr lang="en-US" sz="1600" baseline="-25000"/>
              <a:t>0</a:t>
            </a:r>
            <a:r>
              <a:rPr lang="en-US" sz="1600"/>
              <a:t> thick converter)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733800" y="5334000"/>
            <a:ext cx="159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e</a:t>
            </a:r>
            <a:r>
              <a:rPr lang="en-US" sz="1400" baseline="30000"/>
              <a:t>+</a:t>
            </a:r>
            <a:r>
              <a:rPr lang="en-US" sz="1400"/>
              <a:t>/e</a:t>
            </a:r>
            <a:r>
              <a:rPr lang="en-US" sz="1400" baseline="30000"/>
              <a:t>-</a:t>
            </a:r>
            <a:r>
              <a:rPr lang="en-US" sz="1400"/>
              <a:t> Energy  (GeV)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 rot="16200000">
            <a:off x="610393" y="2285207"/>
            <a:ext cx="1370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Rate / cm  (kHz)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410200" y="2438400"/>
            <a:ext cx="3368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Total rate in the energy range between </a:t>
            </a:r>
          </a:p>
          <a:p>
            <a:r>
              <a:rPr lang="en-US" sz="1600"/>
              <a:t>3 GeV- 6 GeV  is about 44 kHz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grpSp>
        <p:nvGrpSpPr>
          <p:cNvPr id="22530" name="Group 183"/>
          <p:cNvGrpSpPr>
            <a:grpSpLocks/>
          </p:cNvGrpSpPr>
          <p:nvPr/>
        </p:nvGrpSpPr>
        <p:grpSpPr bwMode="auto">
          <a:xfrm>
            <a:off x="304800" y="6400800"/>
            <a:ext cx="8694738" cy="309563"/>
            <a:chOff x="192" y="4077"/>
            <a:chExt cx="5477" cy="195"/>
          </a:xfrm>
        </p:grpSpPr>
        <p:sp>
          <p:nvSpPr>
            <p:cNvPr id="22531" name="Text Box 7"/>
            <p:cNvSpPr txBox="1">
              <a:spLocks noChangeArrowheads="1"/>
            </p:cNvSpPr>
            <p:nvPr/>
          </p:nvSpPr>
          <p:spPr bwMode="auto">
            <a:xfrm>
              <a:off x="960" y="4105"/>
              <a:ext cx="47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33FF"/>
                  </a:solidFill>
                </a:rPr>
                <a:t>                       Status of the Beamline Simulation,  GlueX  Collaboration Meeting,  May 11, 2010                                                                11</a:t>
              </a:r>
              <a:endParaRPr lang="de-DE" sz="1000" b="1">
                <a:solidFill>
                  <a:srgbClr val="3333FF"/>
                </a:solidFill>
              </a:endParaRPr>
            </a:p>
          </p:txBody>
        </p:sp>
        <p:pic>
          <p:nvPicPr>
            <p:cNvPr id="22532" name="Picture 75" descr="JLab_logo_whit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4077"/>
              <a:ext cx="6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>
              <a:off x="192" y="4080"/>
              <a:ext cx="542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990600" y="1676400"/>
            <a:ext cx="74549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CC"/>
                </a:solidFill>
              </a:rPr>
              <a:t> </a:t>
            </a:r>
            <a:r>
              <a:rPr lang="en-US" sz="1600">
                <a:solidFill>
                  <a:srgbClr val="0000CC"/>
                </a:solidFill>
              </a:rPr>
              <a:t>The simulation of the narrow tagger dipole magnet is completed. 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0000CC"/>
                </a:solidFill>
              </a:rPr>
              <a:t> The future plans are:</a:t>
            </a:r>
          </a:p>
          <a:p>
            <a:pPr>
              <a:buFont typeface="Wingdings" pitchFamily="2" charset="2"/>
              <a:buNone/>
            </a:pPr>
            <a:endParaRPr lang="en-US" sz="1600">
              <a:solidFill>
                <a:srgbClr val="0000CC"/>
              </a:solidFill>
            </a:endParaRPr>
          </a:p>
          <a:p>
            <a:r>
              <a:rPr lang="en-US" sz="1600">
                <a:solidFill>
                  <a:srgbClr val="0000CC"/>
                </a:solidFill>
              </a:rPr>
              <a:t>              </a:t>
            </a:r>
            <a:r>
              <a:rPr lang="en-US" sz="1600">
                <a:cs typeface="Times New Roman" pitchFamily="18" charset="0"/>
              </a:rPr>
              <a:t>• Implement ANSYS magnetic field map to the Geant simulation</a:t>
            </a:r>
          </a:p>
          <a:p>
            <a:r>
              <a:rPr lang="en-US" sz="1600">
                <a:cs typeface="Times New Roman" pitchFamily="18" charset="0"/>
              </a:rPr>
              <a:t>              </a:t>
            </a:r>
            <a:r>
              <a:rPr lang="en-US" sz="1600"/>
              <a:t>• Update Geant geometry of the narrow magnet and the vaccum chamber</a:t>
            </a:r>
          </a:p>
          <a:p>
            <a:r>
              <a:rPr lang="en-US" sz="1600"/>
              <a:t>              • Study calibration procedure of the tagger hodoscopes</a:t>
            </a:r>
          </a:p>
          <a:p>
            <a:endParaRPr lang="en-US" sz="1600"/>
          </a:p>
          <a:p>
            <a:r>
              <a:rPr lang="en-US" sz="1600"/>
              <a:t>              • Complete  the studies of the Pair Spectrometer calibration using the end-point</a:t>
            </a:r>
          </a:p>
          <a:p>
            <a:r>
              <a:rPr lang="en-US" sz="1600"/>
              <a:t>                energy ( and the feasibility of calibration of the tagger hodoscopes using the</a:t>
            </a:r>
          </a:p>
          <a:p>
            <a:r>
              <a:rPr lang="en-US" sz="1600"/>
              <a:t>                Pair Spectrometer)</a:t>
            </a:r>
          </a:p>
          <a:p>
            <a:r>
              <a:rPr lang="en-US" sz="1600"/>
              <a:t>             • Produce the magnetic field map of the Pair Spectrometer magnet using ANSYS</a:t>
            </a:r>
          </a:p>
          <a:p>
            <a:r>
              <a:rPr lang="en-US" sz="1600"/>
              <a:t>                and implement the map to the Geant simulation</a:t>
            </a:r>
          </a:p>
          <a:p>
            <a:r>
              <a:rPr lang="en-US" sz="1600">
                <a:solidFill>
                  <a:srgbClr val="0000CC"/>
                </a:solidFill>
              </a:rPr>
              <a:t>             </a:t>
            </a:r>
            <a:r>
              <a:rPr lang="en-US" sz="1600"/>
              <a:t>• Study the feasibility of using the microstrip detectors as an additional Pair </a:t>
            </a:r>
          </a:p>
          <a:p>
            <a:r>
              <a:rPr lang="en-US" sz="1600"/>
              <a:t>                Spectrometer instrumentation</a:t>
            </a:r>
            <a:endParaRPr lang="en-US" sz="1600">
              <a:solidFill>
                <a:srgbClr val="0000CC"/>
              </a:solidFill>
            </a:endParaRPr>
          </a:p>
          <a:p>
            <a:endParaRPr lang="en-US" sz="16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3810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Simulation Overview</a:t>
            </a: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8129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04800" y="2286000"/>
            <a:ext cx="86899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 </a:t>
            </a:r>
            <a:r>
              <a:rPr lang="en-US">
                <a:solidFill>
                  <a:srgbClr val="0000CC"/>
                </a:solidFill>
              </a:rPr>
              <a:t>Tagger magnet simulation</a:t>
            </a:r>
          </a:p>
          <a:p>
            <a:pPr>
              <a:buFont typeface="Wingdings" pitchFamily="2" charset="2"/>
              <a:buNone/>
            </a:pPr>
            <a:r>
              <a:rPr lang="en-US"/>
              <a:t>	 </a:t>
            </a:r>
            <a:r>
              <a:rPr lang="en-US" b="1"/>
              <a:t>• Energy resolution and rate of microscope counters of the narrow magnet	</a:t>
            </a:r>
          </a:p>
          <a:p>
            <a:r>
              <a:rPr lang="en-US" b="1">
                <a:solidFill>
                  <a:srgbClr val="FF0000"/>
                </a:solidFill>
              </a:rPr>
              <a:t>                 </a:t>
            </a:r>
            <a:r>
              <a:rPr lang="en-US" b="1">
                <a:solidFill>
                  <a:srgbClr val="FF00FF"/>
                </a:solidFill>
              </a:rPr>
              <a:t>• Check the magnetic field map of the narrow magnet produced with TOSCA</a:t>
            </a:r>
            <a:endParaRPr lang="en-US">
              <a:solidFill>
                <a:srgbClr val="FF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/>
              <a:t> </a:t>
            </a:r>
            <a:r>
              <a:rPr lang="en-US">
                <a:solidFill>
                  <a:srgbClr val="0000CC"/>
                </a:solidFill>
              </a:rPr>
              <a:t>Pair Spectrometer Simulation</a:t>
            </a:r>
          </a:p>
          <a:p>
            <a:r>
              <a:rPr lang="en-US"/>
              <a:t>	 </a:t>
            </a:r>
            <a:r>
              <a:rPr lang="en-US" b="1">
                <a:solidFill>
                  <a:srgbClr val="FF00FF"/>
                </a:solidFill>
                <a:cs typeface="Times New Roman" pitchFamily="18" charset="0"/>
              </a:rPr>
              <a:t>• </a:t>
            </a:r>
            <a:r>
              <a:rPr lang="en-US" b="1">
                <a:solidFill>
                  <a:srgbClr val="FF00FF"/>
                </a:solidFill>
              </a:rPr>
              <a:t>End-point energy calibration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FF"/>
                </a:solidFill>
              </a:rPr>
              <a:t>	 • PS alternative readout</a:t>
            </a:r>
          </a:p>
        </p:txBody>
      </p:sp>
      <p:grpSp>
        <p:nvGrpSpPr>
          <p:cNvPr id="14340" name="Group 183"/>
          <p:cNvGrpSpPr>
            <a:grpSpLocks/>
          </p:cNvGrpSpPr>
          <p:nvPr/>
        </p:nvGrpSpPr>
        <p:grpSpPr bwMode="auto">
          <a:xfrm>
            <a:off x="304800" y="6400800"/>
            <a:ext cx="8694738" cy="309563"/>
            <a:chOff x="192" y="4077"/>
            <a:chExt cx="5477" cy="195"/>
          </a:xfrm>
        </p:grpSpPr>
        <p:sp>
          <p:nvSpPr>
            <p:cNvPr id="14341" name="Text Box 7"/>
            <p:cNvSpPr txBox="1">
              <a:spLocks noChangeArrowheads="1"/>
            </p:cNvSpPr>
            <p:nvPr/>
          </p:nvSpPr>
          <p:spPr bwMode="auto">
            <a:xfrm>
              <a:off x="960" y="4105"/>
              <a:ext cx="47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33FF"/>
                  </a:solidFill>
                </a:rPr>
                <a:t>                       Status of the Beamline Simulation,  GlueX  Collaboration Meeting,  May 11, 2010                                                                  2</a:t>
              </a:r>
              <a:endParaRPr lang="de-DE" sz="1000" b="1">
                <a:solidFill>
                  <a:srgbClr val="3333FF"/>
                </a:solidFill>
              </a:endParaRPr>
            </a:p>
          </p:txBody>
        </p:sp>
        <p:pic>
          <p:nvPicPr>
            <p:cNvPr id="14342" name="Picture 75" descr="JLab_logo_whit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4077"/>
              <a:ext cx="6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>
              <a:off x="192" y="4080"/>
              <a:ext cx="542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Summary on the Simulation of 6 cm Narrower Magnet</a:t>
            </a:r>
          </a:p>
        </p:txBody>
      </p:sp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71550"/>
            <a:ext cx="2514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2188"/>
            <a:ext cx="24384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2057400" y="685800"/>
            <a:ext cx="1762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3333FF"/>
                </a:solidFill>
              </a:rPr>
              <a:t>Microscope counters</a:t>
            </a:r>
            <a:endParaRPr lang="de-DE" sz="1400" b="1">
              <a:solidFill>
                <a:srgbClr val="3333FF"/>
              </a:solidFill>
            </a:endParaRPr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4953000" y="685800"/>
            <a:ext cx="207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3333FF"/>
                </a:solidFill>
              </a:rPr>
              <a:t>Fixed-Array Hodoscopes</a:t>
            </a:r>
            <a:endParaRPr lang="de-DE" sz="1400" b="1">
              <a:solidFill>
                <a:srgbClr val="3333FF"/>
              </a:solidFill>
            </a:endParaRP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2362200" y="1295400"/>
            <a:ext cx="13843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sym typeface="Symbol" pitchFamily="18" charset="2"/>
              </a:rPr>
              <a:t>E / E ~ 0.05 %</a:t>
            </a:r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5791200" y="1143000"/>
            <a:ext cx="13843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sym typeface="Symbol" pitchFamily="18" charset="2"/>
              </a:rPr>
              <a:t>E / E ~ 0.07 %</a:t>
            </a:r>
          </a:p>
        </p:txBody>
      </p:sp>
      <p:sp>
        <p:nvSpPr>
          <p:cNvPr id="16392" name="Line 16"/>
          <p:cNvSpPr>
            <a:spLocks noChangeShapeType="1"/>
          </p:cNvSpPr>
          <p:nvPr/>
        </p:nvSpPr>
        <p:spPr bwMode="auto">
          <a:xfrm flipH="1">
            <a:off x="4953000" y="1254125"/>
            <a:ext cx="768350" cy="4222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457200" y="2971800"/>
            <a:ext cx="8520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Resolutions due to the finite counter sizes are not included in these plots:  </a:t>
            </a:r>
            <a:r>
              <a:rPr lang="en-US" sz="1200" b="1">
                <a:sym typeface="Symbol" pitchFamily="18" charset="2"/>
              </a:rPr>
              <a:t> (microscope) ~ 2.8 MeV     (fixed-array)  ~ 8.7 MeV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24000" y="3352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CC"/>
                </a:solidFill>
              </a:rPr>
              <a:t>Counting efficiency versus rate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876800" y="3352800"/>
            <a:ext cx="264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CC"/>
                </a:solidFill>
              </a:rPr>
              <a:t>RMS time resolution versus rate</a:t>
            </a:r>
          </a:p>
        </p:txBody>
      </p:sp>
      <p:grpSp>
        <p:nvGrpSpPr>
          <p:cNvPr id="16396" name="Group 27"/>
          <p:cNvGrpSpPr>
            <a:grpSpLocks/>
          </p:cNvGrpSpPr>
          <p:nvPr/>
        </p:nvGrpSpPr>
        <p:grpSpPr bwMode="auto">
          <a:xfrm>
            <a:off x="1905000" y="3762375"/>
            <a:ext cx="2133600" cy="1724025"/>
            <a:chOff x="384" y="2304"/>
            <a:chExt cx="2047" cy="1422"/>
          </a:xfrm>
        </p:grpSpPr>
        <p:pic>
          <p:nvPicPr>
            <p:cNvPr id="16408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2304"/>
              <a:ext cx="2047" cy="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9" name="Line 13"/>
            <p:cNvSpPr>
              <a:spLocks noChangeShapeType="1"/>
            </p:cNvSpPr>
            <p:nvPr/>
          </p:nvSpPr>
          <p:spPr bwMode="auto">
            <a:xfrm>
              <a:off x="753" y="2990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4"/>
            <p:cNvSpPr>
              <a:spLocks noChangeShapeType="1"/>
            </p:cNvSpPr>
            <p:nvPr/>
          </p:nvSpPr>
          <p:spPr bwMode="auto">
            <a:xfrm flipH="1">
              <a:off x="1456" y="2990"/>
              <a:ext cx="0" cy="5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7" name="Group 28"/>
          <p:cNvGrpSpPr>
            <a:grpSpLocks/>
          </p:cNvGrpSpPr>
          <p:nvPr/>
        </p:nvGrpSpPr>
        <p:grpSpPr bwMode="auto">
          <a:xfrm>
            <a:off x="4953000" y="3657600"/>
            <a:ext cx="2514600" cy="1828800"/>
            <a:chOff x="2400" y="2256"/>
            <a:chExt cx="2096" cy="1487"/>
          </a:xfrm>
        </p:grpSpPr>
        <p:pic>
          <p:nvPicPr>
            <p:cNvPr id="16405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0" y="2256"/>
              <a:ext cx="2096" cy="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6" name="Line 15"/>
            <p:cNvSpPr>
              <a:spLocks noChangeShapeType="1"/>
            </p:cNvSpPr>
            <p:nvPr/>
          </p:nvSpPr>
          <p:spPr bwMode="auto">
            <a:xfrm>
              <a:off x="2785" y="2663"/>
              <a:ext cx="645" cy="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16"/>
            <p:cNvSpPr>
              <a:spLocks noChangeShapeType="1"/>
            </p:cNvSpPr>
            <p:nvPr/>
          </p:nvSpPr>
          <p:spPr bwMode="auto">
            <a:xfrm>
              <a:off x="3431" y="2677"/>
              <a:ext cx="0" cy="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304800" y="5486400"/>
            <a:ext cx="8699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600" b="1"/>
              <a:t> At  the counter rate of 5 MHz the counting efficiency is close to 95% and the timing resolution is </a:t>
            </a:r>
          </a:p>
          <a:p>
            <a:r>
              <a:rPr lang="en-US" sz="1600" b="1"/>
              <a:t> about 200 ps</a:t>
            </a:r>
          </a:p>
          <a:p>
            <a:pPr>
              <a:buFontTx/>
              <a:buChar char="•"/>
            </a:pPr>
            <a:r>
              <a:rPr lang="en-US" sz="1600" b="1"/>
              <a:t> The expected rate in the microscope counters per energy bin is about 3.8 MHz</a:t>
            </a:r>
          </a:p>
        </p:txBody>
      </p:sp>
      <p:sp>
        <p:nvSpPr>
          <p:cNvPr id="16399" name="Text Box 5"/>
          <p:cNvSpPr txBox="1">
            <a:spLocks noChangeArrowheads="1"/>
          </p:cNvSpPr>
          <p:nvPr/>
        </p:nvSpPr>
        <p:spPr bwMode="auto">
          <a:xfrm>
            <a:off x="7543800" y="3733800"/>
            <a:ext cx="1471613" cy="3143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GlueX-doc-1369 </a:t>
            </a:r>
            <a:endParaRPr lang="de-DE" sz="1400" b="1"/>
          </a:p>
        </p:txBody>
      </p:sp>
      <p:sp>
        <p:nvSpPr>
          <p:cNvPr id="16400" name="Text Box 5"/>
          <p:cNvSpPr txBox="1">
            <a:spLocks noChangeArrowheads="1"/>
          </p:cNvSpPr>
          <p:nvPr/>
        </p:nvSpPr>
        <p:spPr bwMode="auto">
          <a:xfrm>
            <a:off x="7543800" y="1524000"/>
            <a:ext cx="1471613" cy="3143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GlueX-doc-1368 </a:t>
            </a:r>
            <a:endParaRPr lang="de-DE" sz="1400" b="1"/>
          </a:p>
        </p:txBody>
      </p:sp>
      <p:grpSp>
        <p:nvGrpSpPr>
          <p:cNvPr id="16401" name="Group 183"/>
          <p:cNvGrpSpPr>
            <a:grpSpLocks/>
          </p:cNvGrpSpPr>
          <p:nvPr/>
        </p:nvGrpSpPr>
        <p:grpSpPr bwMode="auto">
          <a:xfrm>
            <a:off x="304800" y="6400800"/>
            <a:ext cx="8694738" cy="309563"/>
            <a:chOff x="192" y="4077"/>
            <a:chExt cx="5477" cy="195"/>
          </a:xfrm>
        </p:grpSpPr>
        <p:sp>
          <p:nvSpPr>
            <p:cNvPr id="16402" name="Text Box 7"/>
            <p:cNvSpPr txBox="1">
              <a:spLocks noChangeArrowheads="1"/>
            </p:cNvSpPr>
            <p:nvPr/>
          </p:nvSpPr>
          <p:spPr bwMode="auto">
            <a:xfrm>
              <a:off x="960" y="4105"/>
              <a:ext cx="47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33FF"/>
                  </a:solidFill>
                </a:rPr>
                <a:t>                       Status of the Beamline Simulation,  GlueX  Collaboration Meeting,  May 11, 2010                                                                  3</a:t>
              </a:r>
              <a:endParaRPr lang="de-DE" sz="1000" b="1">
                <a:solidFill>
                  <a:srgbClr val="3333FF"/>
                </a:solidFill>
              </a:endParaRPr>
            </a:p>
          </p:txBody>
        </p:sp>
        <p:pic>
          <p:nvPicPr>
            <p:cNvPr id="16403" name="Picture 75" descr="JLab_logo_white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" y="4077"/>
              <a:ext cx="6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4" name="Line 5"/>
            <p:cNvSpPr>
              <a:spLocks noChangeShapeType="1"/>
            </p:cNvSpPr>
            <p:nvPr/>
          </p:nvSpPr>
          <p:spPr bwMode="auto">
            <a:xfrm>
              <a:off x="192" y="4080"/>
              <a:ext cx="542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Summary on the Simulation of 6 cm Narrower Magnet</a:t>
            </a:r>
          </a:p>
        </p:txBody>
      </p:sp>
      <p:sp>
        <p:nvSpPr>
          <p:cNvPr id="15362" name="Text Box 11"/>
          <p:cNvSpPr txBox="1">
            <a:spLocks noChangeArrowheads="1"/>
          </p:cNvSpPr>
          <p:nvPr/>
        </p:nvSpPr>
        <p:spPr bwMode="auto">
          <a:xfrm>
            <a:off x="2057400" y="685800"/>
            <a:ext cx="1762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3333FF"/>
                </a:solidFill>
              </a:rPr>
              <a:t>Microscope counters</a:t>
            </a:r>
            <a:endParaRPr lang="de-DE" sz="1400" b="1">
              <a:solidFill>
                <a:srgbClr val="3333FF"/>
              </a:solidFill>
            </a:endParaRPr>
          </a:p>
        </p:txBody>
      </p:sp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27432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4"/>
          <p:cNvSpPr txBox="1">
            <a:spLocks noChangeArrowheads="1"/>
          </p:cNvSpPr>
          <p:nvPr/>
        </p:nvSpPr>
        <p:spPr bwMode="auto">
          <a:xfrm>
            <a:off x="4343400" y="1371600"/>
            <a:ext cx="38036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3333FF"/>
                </a:solidFill>
              </a:rPr>
              <a:t>Uncertainties due to the multiple scattering:</a:t>
            </a:r>
          </a:p>
          <a:p>
            <a:r>
              <a:rPr lang="en-US" sz="1400" b="1">
                <a:cs typeface="Times New Roman" pitchFamily="18" charset="0"/>
              </a:rPr>
              <a:t>• 0.32 mm multiple scattering of electrons in the</a:t>
            </a:r>
          </a:p>
          <a:p>
            <a:r>
              <a:rPr lang="en-US" sz="1400" b="1">
                <a:cs typeface="Times New Roman" pitchFamily="18" charset="0"/>
              </a:rPr>
              <a:t>  diamond crystal</a:t>
            </a:r>
          </a:p>
          <a:p>
            <a:r>
              <a:rPr lang="en-US" sz="1400" b="1">
                <a:cs typeface="Times New Roman" pitchFamily="18" charset="0"/>
              </a:rPr>
              <a:t>• 0.38 mm scattering in the VC exit window and</a:t>
            </a:r>
          </a:p>
          <a:p>
            <a:r>
              <a:rPr lang="en-US" sz="1400" b="1">
                <a:cs typeface="Times New Roman" pitchFamily="18" charset="0"/>
              </a:rPr>
              <a:t>  fixed-array counters </a:t>
            </a:r>
            <a:endParaRPr lang="de-DE" sz="1400" b="1">
              <a:cs typeface="Times New Roman" pitchFamily="18" charset="0"/>
            </a:endParaRPr>
          </a:p>
        </p:txBody>
      </p:sp>
      <p:sp>
        <p:nvSpPr>
          <p:cNvPr id="15365" name="Text Box 46"/>
          <p:cNvSpPr txBox="1">
            <a:spLocks noChangeArrowheads="1"/>
          </p:cNvSpPr>
          <p:nvPr/>
        </p:nvSpPr>
        <p:spPr bwMode="auto">
          <a:xfrm>
            <a:off x="2362200" y="1981200"/>
            <a:ext cx="923925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3333FF"/>
                </a:solidFill>
                <a:sym typeface="Symbol" pitchFamily="18" charset="2"/>
              </a:rPr>
              <a:t> ~ 0.5 mm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27050" y="3379788"/>
            <a:ext cx="823595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 </a:t>
            </a:r>
            <a:r>
              <a:rPr lang="en-US" sz="1600">
                <a:solidFill>
                  <a:srgbClr val="0000CC"/>
                </a:solidFill>
              </a:rPr>
              <a:t>New magnetic field map for the narrow magnet generated with TOSCA (Yang)</a:t>
            </a:r>
          </a:p>
          <a:p>
            <a:pPr>
              <a:buFont typeface="Wingdings" pitchFamily="2" charset="2"/>
              <a:buNone/>
            </a:pPr>
            <a:r>
              <a:rPr lang="en-US" sz="1600"/>
              <a:t>	 </a:t>
            </a:r>
            <a:r>
              <a:rPr lang="en-US" sz="1600" b="1"/>
              <a:t>• Check position of electrons on the focal plane</a:t>
            </a:r>
          </a:p>
          <a:p>
            <a:r>
              <a:rPr lang="en-US" sz="1600" b="1">
                <a:solidFill>
                  <a:srgbClr val="FF0000"/>
                </a:solidFill>
              </a:rPr>
              <a:t>                   </a:t>
            </a:r>
            <a:r>
              <a:rPr lang="en-US" sz="1600" b="1"/>
              <a:t>• Check position of full-energy electrons at the Beam Position Monitors (z = 26 m)</a:t>
            </a:r>
          </a:p>
          <a:p>
            <a:pPr>
              <a:buFont typeface="Wingdings" pitchFamily="2" charset="2"/>
              <a:buChar char="Ø"/>
            </a:pPr>
            <a:r>
              <a:rPr lang="en-US" sz="1600" b="1"/>
              <a:t> The technical drawings with the new focal plane will be updated shortly (Bill Crahen is </a:t>
            </a:r>
          </a:p>
          <a:p>
            <a:pPr>
              <a:buFont typeface="Wingdings" pitchFamily="2" charset="2"/>
              <a:buNone/>
            </a:pPr>
            <a:r>
              <a:rPr lang="en-US" sz="1600" b="1"/>
              <a:t>     working on them)</a:t>
            </a:r>
          </a:p>
        </p:txBody>
      </p:sp>
      <p:sp>
        <p:nvSpPr>
          <p:cNvPr id="15367" name="Text Box 34"/>
          <p:cNvSpPr txBox="1">
            <a:spLocks noChangeArrowheads="1"/>
          </p:cNvSpPr>
          <p:nvPr/>
        </p:nvSpPr>
        <p:spPr bwMode="auto">
          <a:xfrm>
            <a:off x="76200" y="4813300"/>
            <a:ext cx="90709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To be done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</a:t>
            </a:r>
            <a:r>
              <a:rPr lang="en-US" sz="1600"/>
              <a:t>Implement the new magnetic field map produced with ANSYS to the Geant simulation </a:t>
            </a:r>
            <a:r>
              <a:rPr lang="en-US" sz="1600">
                <a:solidFill>
                  <a:srgbClr val="0000CC"/>
                </a:solidFill>
              </a:rPr>
              <a:t>(work in progress)</a:t>
            </a:r>
            <a:endParaRPr lang="en-US" sz="1600"/>
          </a:p>
          <a:p>
            <a:pPr>
              <a:buFont typeface="Wingdings" pitchFamily="2" charset="2"/>
              <a:buChar char="Ø"/>
            </a:pPr>
            <a:r>
              <a:rPr lang="en-US" sz="1600"/>
              <a:t> Update Geant geometry   </a:t>
            </a:r>
            <a:r>
              <a:rPr lang="en-US" sz="1600">
                <a:solidFill>
                  <a:srgbClr val="FF0000"/>
                </a:solidFill>
              </a:rPr>
              <a:t>(to be done )</a:t>
            </a:r>
          </a:p>
          <a:p>
            <a:pPr>
              <a:buFont typeface="Wingdings" pitchFamily="2" charset="2"/>
              <a:buChar char="Ø"/>
            </a:pPr>
            <a:r>
              <a:rPr lang="en-US" sz="1600"/>
              <a:t> Study methods for the tagger calibration </a:t>
            </a:r>
            <a:r>
              <a:rPr lang="en-US" sz="1600">
                <a:solidFill>
                  <a:srgbClr val="0000CC"/>
                </a:solidFill>
              </a:rPr>
              <a:t>(work in progress)</a:t>
            </a:r>
          </a:p>
          <a:p>
            <a:pPr>
              <a:buFont typeface="Wingdings" pitchFamily="2" charset="2"/>
              <a:buNone/>
            </a:pPr>
            <a:r>
              <a:rPr lang="en-US" sz="1600"/>
              <a:t>     - calibrate energy using pair spectrometer  (do we need to map the tagger field ?)</a:t>
            </a:r>
          </a:p>
        </p:txBody>
      </p:sp>
      <p:grpSp>
        <p:nvGrpSpPr>
          <p:cNvPr id="15368" name="Group 183"/>
          <p:cNvGrpSpPr>
            <a:grpSpLocks/>
          </p:cNvGrpSpPr>
          <p:nvPr/>
        </p:nvGrpSpPr>
        <p:grpSpPr bwMode="auto">
          <a:xfrm>
            <a:off x="304800" y="6400800"/>
            <a:ext cx="8694738" cy="309563"/>
            <a:chOff x="192" y="4077"/>
            <a:chExt cx="5477" cy="195"/>
          </a:xfrm>
        </p:grpSpPr>
        <p:sp>
          <p:nvSpPr>
            <p:cNvPr id="15369" name="Text Box 7"/>
            <p:cNvSpPr txBox="1">
              <a:spLocks noChangeArrowheads="1"/>
            </p:cNvSpPr>
            <p:nvPr/>
          </p:nvSpPr>
          <p:spPr bwMode="auto">
            <a:xfrm>
              <a:off x="960" y="4105"/>
              <a:ext cx="47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33FF"/>
                  </a:solidFill>
                </a:rPr>
                <a:t>                       Status of the Beamline Simulation,  GlueX  Collaboration Meeting,  May 11, 2010                                                                  4</a:t>
              </a:r>
              <a:endParaRPr lang="de-DE" sz="1000" b="1">
                <a:solidFill>
                  <a:srgbClr val="3333FF"/>
                </a:solidFill>
              </a:endParaRPr>
            </a:p>
          </p:txBody>
        </p:sp>
        <p:pic>
          <p:nvPicPr>
            <p:cNvPr id="15370" name="Picture 75" descr="JLab_logo_whit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4077"/>
              <a:ext cx="6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Line 5"/>
            <p:cNvSpPr>
              <a:spLocks noChangeShapeType="1"/>
            </p:cNvSpPr>
            <p:nvPr/>
          </p:nvSpPr>
          <p:spPr bwMode="auto">
            <a:xfrm>
              <a:off x="192" y="4080"/>
              <a:ext cx="542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Simulation of the Pair Spectrometer</a:t>
            </a:r>
          </a:p>
        </p:txBody>
      </p:sp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1676400" y="985838"/>
            <a:ext cx="658495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 </a:t>
            </a:r>
            <a:r>
              <a:rPr lang="en-US" sz="1600" b="1">
                <a:solidFill>
                  <a:srgbClr val="0000CC"/>
                </a:solidFill>
              </a:rPr>
              <a:t>Recent Pair Spectrometer geometry:</a:t>
            </a:r>
          </a:p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00CC"/>
                </a:solidFill>
              </a:rPr>
              <a:t>                   </a:t>
            </a:r>
            <a:r>
              <a:rPr lang="en-US" sz="1600"/>
              <a:t>• 2 m long dipole magnet with the nominal operation field of 1.6 T</a:t>
            </a:r>
            <a:endParaRPr lang="en-US" sz="1600">
              <a:solidFill>
                <a:srgbClr val="0000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600"/>
              <a:t>	 • 1.5 m long vacuum chamber</a:t>
            </a:r>
          </a:p>
          <a:p>
            <a:r>
              <a:rPr lang="en-US" sz="1600">
                <a:solidFill>
                  <a:srgbClr val="FF0000"/>
                </a:solidFill>
              </a:rPr>
              <a:t>                   </a:t>
            </a:r>
            <a:r>
              <a:rPr lang="en-US" sz="1600"/>
              <a:t>• 24 </a:t>
            </a:r>
            <a:r>
              <a:rPr lang="en-US" sz="1600">
                <a:solidFill>
                  <a:srgbClr val="FF0000"/>
                </a:solidFill>
              </a:rPr>
              <a:t>FSF</a:t>
            </a:r>
            <a:r>
              <a:rPr lang="en-US" sz="1600"/>
              <a:t> counters covering the range 3 - 4 GeV </a:t>
            </a:r>
          </a:p>
          <a:p>
            <a:r>
              <a:rPr lang="en-US" sz="1600"/>
              <a:t>                            - bin size 41.7 MeV, </a:t>
            </a:r>
            <a:r>
              <a:rPr lang="en-US" sz="1600">
                <a:sym typeface="Symbol" pitchFamily="18" charset="2"/>
              </a:rPr>
              <a:t>(E) = 12 MeV</a:t>
            </a:r>
          </a:p>
          <a:p>
            <a:r>
              <a:rPr lang="en-US" sz="1600">
                <a:sym typeface="Symbol" pitchFamily="18" charset="2"/>
              </a:rPr>
              <a:t>                   </a:t>
            </a:r>
            <a:r>
              <a:rPr lang="en-US" sz="1600"/>
              <a:t>•</a:t>
            </a:r>
            <a:r>
              <a:rPr lang="en-US" sz="1600">
                <a:sym typeface="Symbol" pitchFamily="18" charset="2"/>
              </a:rPr>
              <a:t> 8  </a:t>
            </a:r>
            <a:r>
              <a:rPr lang="en-US" sz="1600">
                <a:solidFill>
                  <a:srgbClr val="0000CC"/>
                </a:solidFill>
                <a:sym typeface="Symbol" pitchFamily="18" charset="2"/>
              </a:rPr>
              <a:t>WSF </a:t>
            </a:r>
            <a:r>
              <a:rPr lang="en-US" sz="1600">
                <a:sym typeface="Symbol" pitchFamily="18" charset="2"/>
              </a:rPr>
              <a:t>counters positioned ar 3.25 GeV,  … , 8.25</a:t>
            </a:r>
          </a:p>
          <a:p>
            <a:r>
              <a:rPr lang="en-US" sz="1600">
                <a:sym typeface="Symbol" pitchFamily="18" charset="2"/>
              </a:rPr>
              <a:t>                           - (E) = 17 MeV</a:t>
            </a:r>
          </a:p>
        </p:txBody>
      </p:sp>
      <p:pic>
        <p:nvPicPr>
          <p:cNvPr id="17411" name="Picture 14" descr="Ps_count_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05200"/>
            <a:ext cx="2760663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5" descr="800px-Ps_r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46482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6"/>
          <p:cNvSpPr txBox="1">
            <a:spLocks noChangeArrowheads="1"/>
          </p:cNvSpPr>
          <p:nvPr/>
        </p:nvSpPr>
        <p:spPr bwMode="auto">
          <a:xfrm>
            <a:off x="1219200" y="5257800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CC"/>
                </a:solidFill>
              </a:rPr>
              <a:t>WSF</a:t>
            </a:r>
          </a:p>
        </p:txBody>
      </p:sp>
      <p:sp>
        <p:nvSpPr>
          <p:cNvPr id="17414" name="Text Box 17"/>
          <p:cNvSpPr txBox="1">
            <a:spLocks noChangeArrowheads="1"/>
          </p:cNvSpPr>
          <p:nvPr/>
        </p:nvSpPr>
        <p:spPr bwMode="auto">
          <a:xfrm>
            <a:off x="1143000" y="3733800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FSF</a:t>
            </a:r>
          </a:p>
        </p:txBody>
      </p:sp>
      <p:sp>
        <p:nvSpPr>
          <p:cNvPr id="17415" name="Text Box 18"/>
          <p:cNvSpPr txBox="1">
            <a:spLocks noChangeArrowheads="1"/>
          </p:cNvSpPr>
          <p:nvPr/>
        </p:nvSpPr>
        <p:spPr bwMode="auto">
          <a:xfrm>
            <a:off x="457200" y="2987675"/>
            <a:ext cx="3379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CC"/>
                </a:solidFill>
              </a:rPr>
              <a:t>Counter resolution obtained with the Geant </a:t>
            </a:r>
          </a:p>
          <a:p>
            <a:r>
              <a:rPr lang="en-US" sz="1400">
                <a:solidFill>
                  <a:srgbClr val="0000CC"/>
                </a:solidFill>
              </a:rPr>
              <a:t>    simulation (converter thickness 5x10</a:t>
            </a:r>
            <a:r>
              <a:rPr lang="en-US" sz="1400" baseline="30000">
                <a:solidFill>
                  <a:srgbClr val="0000CC"/>
                </a:solidFill>
              </a:rPr>
              <a:t>-3</a:t>
            </a:r>
            <a:r>
              <a:rPr lang="en-US" sz="1400">
                <a:solidFill>
                  <a:srgbClr val="0000CC"/>
                </a:solidFill>
              </a:rPr>
              <a:t> X</a:t>
            </a:r>
            <a:r>
              <a:rPr lang="en-US" sz="1400" baseline="-25000">
                <a:solidFill>
                  <a:srgbClr val="0000CC"/>
                </a:solidFill>
              </a:rPr>
              <a:t>0</a:t>
            </a:r>
            <a:r>
              <a:rPr lang="en-US" sz="140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7416" name="Text Box 19"/>
          <p:cNvSpPr txBox="1">
            <a:spLocks noChangeArrowheads="1"/>
          </p:cNvSpPr>
          <p:nvPr/>
        </p:nvSpPr>
        <p:spPr bwMode="auto">
          <a:xfrm>
            <a:off x="2819400" y="5654675"/>
            <a:ext cx="3036888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CC"/>
                </a:solidFill>
              </a:rPr>
              <a:t>Counter width 2 mm. The resolution is </a:t>
            </a:r>
          </a:p>
          <a:p>
            <a:r>
              <a:rPr lang="en-US" sz="1400">
                <a:solidFill>
                  <a:srgbClr val="0000CC"/>
                </a:solidFill>
              </a:rPr>
              <a:t>dominated  by the beam spot ( ~ 4 mm )</a:t>
            </a:r>
          </a:p>
        </p:txBody>
      </p:sp>
      <p:sp>
        <p:nvSpPr>
          <p:cNvPr id="17417" name="Line 21"/>
          <p:cNvSpPr>
            <a:spLocks noChangeShapeType="1"/>
          </p:cNvSpPr>
          <p:nvPr/>
        </p:nvSpPr>
        <p:spPr bwMode="auto">
          <a:xfrm flipH="1" flipV="1">
            <a:off x="3200400" y="5486400"/>
            <a:ext cx="457200" cy="2286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Text Box 22"/>
          <p:cNvSpPr txBox="1">
            <a:spLocks noChangeArrowheads="1"/>
          </p:cNvSpPr>
          <p:nvPr/>
        </p:nvSpPr>
        <p:spPr bwMode="auto">
          <a:xfrm>
            <a:off x="5029200" y="2667000"/>
            <a:ext cx="3457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CC"/>
                </a:solidFill>
              </a:rPr>
              <a:t>Photon energy measured at high luminosity </a:t>
            </a:r>
          </a:p>
          <a:p>
            <a:r>
              <a:rPr lang="en-US" sz="1400">
                <a:solidFill>
                  <a:srgbClr val="0000CC"/>
                </a:solidFill>
              </a:rPr>
              <a:t>    (Al converter with the thickness 5x10</a:t>
            </a:r>
            <a:r>
              <a:rPr lang="en-US" sz="1400" baseline="30000">
                <a:solidFill>
                  <a:srgbClr val="0000CC"/>
                </a:solidFill>
              </a:rPr>
              <a:t>-3 </a:t>
            </a:r>
            <a:r>
              <a:rPr lang="en-US" sz="1400">
                <a:solidFill>
                  <a:srgbClr val="0000CC"/>
                </a:solidFill>
              </a:rPr>
              <a:t>X</a:t>
            </a:r>
            <a:r>
              <a:rPr lang="en-US" sz="1400" baseline="-25000">
                <a:solidFill>
                  <a:srgbClr val="0000CC"/>
                </a:solidFill>
              </a:rPr>
              <a:t>0</a:t>
            </a:r>
            <a:r>
              <a:rPr lang="en-US" sz="1400">
                <a:solidFill>
                  <a:srgbClr val="0000CC"/>
                </a:solidFill>
              </a:rPr>
              <a:t> )</a:t>
            </a:r>
          </a:p>
        </p:txBody>
      </p:sp>
      <p:sp>
        <p:nvSpPr>
          <p:cNvPr id="17419" name="Text Box 23"/>
          <p:cNvSpPr txBox="1">
            <a:spLocks noChangeArrowheads="1"/>
          </p:cNvSpPr>
          <p:nvPr/>
        </p:nvSpPr>
        <p:spPr bwMode="auto">
          <a:xfrm>
            <a:off x="7696200" y="4572000"/>
            <a:ext cx="7556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CC"/>
                </a:solidFill>
              </a:rPr>
              <a:t>~ 20 Hz</a:t>
            </a:r>
          </a:p>
        </p:txBody>
      </p:sp>
      <p:sp>
        <p:nvSpPr>
          <p:cNvPr id="17420" name="Line 24"/>
          <p:cNvSpPr>
            <a:spLocks noChangeShapeType="1"/>
          </p:cNvSpPr>
          <p:nvPr/>
        </p:nvSpPr>
        <p:spPr bwMode="auto">
          <a:xfrm flipH="1">
            <a:off x="7924800" y="4876800"/>
            <a:ext cx="76200" cy="3048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7421" name="Group 183"/>
          <p:cNvGrpSpPr>
            <a:grpSpLocks/>
          </p:cNvGrpSpPr>
          <p:nvPr/>
        </p:nvGrpSpPr>
        <p:grpSpPr bwMode="auto">
          <a:xfrm>
            <a:off x="304800" y="6400800"/>
            <a:ext cx="8694738" cy="309563"/>
            <a:chOff x="192" y="4077"/>
            <a:chExt cx="5477" cy="195"/>
          </a:xfrm>
        </p:grpSpPr>
        <p:sp>
          <p:nvSpPr>
            <p:cNvPr id="17422" name="Text Box 7"/>
            <p:cNvSpPr txBox="1">
              <a:spLocks noChangeArrowheads="1"/>
            </p:cNvSpPr>
            <p:nvPr/>
          </p:nvSpPr>
          <p:spPr bwMode="auto">
            <a:xfrm>
              <a:off x="960" y="4105"/>
              <a:ext cx="47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33FF"/>
                  </a:solidFill>
                </a:rPr>
                <a:t>                       Status of the Beamline Simulation,  GlueX  Collaboration Meeting,  May 11, 2010                                                                  5</a:t>
              </a:r>
              <a:endParaRPr lang="de-DE" sz="1000" b="1">
                <a:solidFill>
                  <a:srgbClr val="3333FF"/>
                </a:solidFill>
              </a:endParaRPr>
            </a:p>
          </p:txBody>
        </p:sp>
        <p:pic>
          <p:nvPicPr>
            <p:cNvPr id="17423" name="Picture 75" descr="JLab_logo_whit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4077"/>
              <a:ext cx="6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4" name="Line 5"/>
            <p:cNvSpPr>
              <a:spLocks noChangeShapeType="1"/>
            </p:cNvSpPr>
            <p:nvPr/>
          </p:nvSpPr>
          <p:spPr bwMode="auto">
            <a:xfrm>
              <a:off x="192" y="4080"/>
              <a:ext cx="542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PS End-Point Energy Calibration </a:t>
            </a:r>
          </a:p>
        </p:txBody>
      </p:sp>
      <p:pic>
        <p:nvPicPr>
          <p:cNvPr id="19458" name="Picture 19" descr="end_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56025"/>
            <a:ext cx="27432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0" descr="end_poin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30638"/>
            <a:ext cx="25908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6200" y="785813"/>
            <a:ext cx="905668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CC"/>
                </a:solidFill>
              </a:rPr>
              <a:t> </a:t>
            </a:r>
            <a:r>
              <a:rPr lang="en-US" sz="1600">
                <a:solidFill>
                  <a:srgbClr val="0000CC"/>
                </a:solidFill>
              </a:rPr>
              <a:t>We can calibrate the pair spectrometer by fitting the measured photon spectrum at the end-point region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0000CC"/>
                </a:solidFill>
              </a:rPr>
              <a:t> The tagger hodoscopes can subsequently be calibrated using the Pair Spectrometer</a:t>
            </a:r>
          </a:p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00CC"/>
                </a:solidFill>
              </a:rPr>
              <a:t>    </a:t>
            </a:r>
            <a:r>
              <a:rPr lang="en-US" sz="1600"/>
              <a:t>-  required precision on the realative end-point energy measurement ~10</a:t>
            </a:r>
            <a:r>
              <a:rPr lang="en-US" sz="1600" baseline="30000"/>
              <a:t>-3</a:t>
            </a:r>
            <a:r>
              <a:rPr lang="en-US" sz="1600"/>
              <a:t> (12 MeV)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0000CC"/>
                </a:solidFill>
              </a:rPr>
              <a:t> We need parameterization of the bremsshtrahlung energy in the </a:t>
            </a:r>
            <a:r>
              <a:rPr lang="en-US" sz="1600">
                <a:solidFill>
                  <a:srgbClr val="0000CC"/>
                </a:solidFill>
                <a:sym typeface="Symbol" pitchFamily="18" charset="2"/>
              </a:rPr>
              <a:t>end-point region –  </a:t>
            </a:r>
            <a:r>
              <a:rPr lang="en-US" sz="1600">
                <a:sym typeface="Symbol" pitchFamily="18" charset="2"/>
              </a:rPr>
              <a:t>under study</a:t>
            </a:r>
            <a:endParaRPr lang="en-US" sz="1600">
              <a:solidFill>
                <a:srgbClr val="0000CC"/>
              </a:solidFill>
              <a:sym typeface="Symbol" pitchFamily="18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0000CC"/>
                </a:solidFill>
                <a:sym typeface="Symbol" pitchFamily="18" charset="2"/>
              </a:rPr>
              <a:t> Use Toy MC to estimate accuracy of the energy measurements. Generate MC samples using the beamgen </a:t>
            </a:r>
          </a:p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00CC"/>
                </a:solidFill>
                <a:sym typeface="Symbol" pitchFamily="18" charset="2"/>
              </a:rPr>
              <a:t>    energy shape and the energy resolution of 50 MeV. Fit for </a:t>
            </a:r>
            <a:r>
              <a:rPr lang="en-US" sz="1600">
                <a:solidFill>
                  <a:srgbClr val="0000CC"/>
                </a:solidFill>
              </a:rPr>
              <a:t>E</a:t>
            </a:r>
            <a:r>
              <a:rPr lang="en-US" sz="1600" baseline="-25000">
                <a:solidFill>
                  <a:srgbClr val="0000CC"/>
                </a:solidFill>
              </a:rPr>
              <a:t>max</a:t>
            </a:r>
            <a:r>
              <a:rPr lang="en-US" sz="1600">
                <a:solidFill>
                  <a:srgbClr val="0000CC"/>
                </a:solidFill>
              </a:rPr>
              <a:t> and </a:t>
            </a:r>
            <a:r>
              <a:rPr lang="en-US" sz="1600">
                <a:solidFill>
                  <a:srgbClr val="0000CC"/>
                </a:solidFill>
                <a:sym typeface="Symbol" pitchFamily="18" charset="2"/>
              </a:rPr>
              <a:t>(E). Preliminary results:</a:t>
            </a:r>
          </a:p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00CC"/>
                </a:solidFill>
                <a:sym typeface="Symbol" pitchFamily="18" charset="2"/>
              </a:rPr>
              <a:t>       </a:t>
            </a:r>
            <a:r>
              <a:rPr lang="en-US" sz="1600">
                <a:sym typeface="Symbol" pitchFamily="18" charset="2"/>
              </a:rPr>
              <a:t>- taking the calibration data for 5 – 10 min (for low luminosity runs) will provide the precision on the </a:t>
            </a:r>
          </a:p>
          <a:p>
            <a:pPr>
              <a:buFont typeface="Wingdings" pitchFamily="2" charset="2"/>
              <a:buNone/>
            </a:pPr>
            <a:r>
              <a:rPr lang="en-US" sz="1600">
                <a:sym typeface="Symbol" pitchFamily="18" charset="2"/>
              </a:rPr>
              <a:t>          energy measurement better than 10</a:t>
            </a:r>
            <a:r>
              <a:rPr lang="en-US" sz="1600" baseline="30000">
                <a:sym typeface="Symbol" pitchFamily="18" charset="2"/>
              </a:rPr>
              <a:t>-3</a:t>
            </a:r>
            <a:r>
              <a:rPr lang="en-US" sz="1600">
                <a:sym typeface="Symbol" pitchFamily="18" charset="2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>
                <a:sym typeface="Symbol" pitchFamily="18" charset="2"/>
              </a:rPr>
              <a:t>       - main uncertainties come from the energy bin size, which is 41 MeV (to be studied in detail). Use </a:t>
            </a:r>
          </a:p>
          <a:p>
            <a:pPr>
              <a:buFont typeface="Wingdings" pitchFamily="2" charset="2"/>
              <a:buNone/>
            </a:pPr>
            <a:r>
              <a:rPr lang="en-US" sz="1600">
                <a:sym typeface="Symbol" pitchFamily="18" charset="2"/>
              </a:rPr>
              <a:t>         additional WSF counter between 7.25 GeV and 8.25 GeV.</a:t>
            </a:r>
          </a:p>
        </p:txBody>
      </p:sp>
      <p:sp>
        <p:nvSpPr>
          <p:cNvPr id="19461" name="Text Box 22"/>
          <p:cNvSpPr txBox="1">
            <a:spLocks noChangeArrowheads="1"/>
          </p:cNvSpPr>
          <p:nvPr/>
        </p:nvSpPr>
        <p:spPr bwMode="auto">
          <a:xfrm>
            <a:off x="304800" y="3368675"/>
            <a:ext cx="3668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The end-point energy distribution for incoherent </a:t>
            </a:r>
          </a:p>
          <a:p>
            <a:r>
              <a:rPr lang="en-US" sz="1400"/>
              <a:t>Bremsstrahlung predicted by beamgen generator</a:t>
            </a:r>
          </a:p>
        </p:txBody>
      </p:sp>
      <p:sp>
        <p:nvSpPr>
          <p:cNvPr id="19462" name="Text Box 23"/>
          <p:cNvSpPr txBox="1">
            <a:spLocks noChangeArrowheads="1"/>
          </p:cNvSpPr>
          <p:nvPr/>
        </p:nvSpPr>
        <p:spPr bwMode="auto">
          <a:xfrm>
            <a:off x="2667000" y="63087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GeV</a:t>
            </a:r>
          </a:p>
        </p:txBody>
      </p:sp>
      <p:sp>
        <p:nvSpPr>
          <p:cNvPr id="19463" name="Text Box 24"/>
          <p:cNvSpPr txBox="1">
            <a:spLocks noChangeArrowheads="1"/>
          </p:cNvSpPr>
          <p:nvPr/>
        </p:nvSpPr>
        <p:spPr bwMode="auto">
          <a:xfrm>
            <a:off x="6324600" y="4267200"/>
            <a:ext cx="1503363" cy="115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CC"/>
                </a:solidFill>
              </a:rPr>
              <a:t>Fit for E</a:t>
            </a:r>
            <a:r>
              <a:rPr lang="en-US" sz="1400" baseline="-25000">
                <a:solidFill>
                  <a:srgbClr val="0000CC"/>
                </a:solidFill>
              </a:rPr>
              <a:t>max</a:t>
            </a:r>
            <a:r>
              <a:rPr lang="en-US" sz="1400">
                <a:solidFill>
                  <a:srgbClr val="0000CC"/>
                </a:solidFill>
              </a:rPr>
              <a:t> and </a:t>
            </a:r>
            <a:r>
              <a:rPr lang="en-US" sz="1400">
                <a:solidFill>
                  <a:srgbClr val="0000CC"/>
                </a:solidFill>
                <a:sym typeface="Symbol" pitchFamily="18" charset="2"/>
              </a:rPr>
              <a:t></a:t>
            </a:r>
          </a:p>
          <a:p>
            <a:endParaRPr lang="en-US" sz="1400">
              <a:solidFill>
                <a:srgbClr val="0000CC"/>
              </a:solidFill>
              <a:sym typeface="Symbol" pitchFamily="18" charset="2"/>
            </a:endParaRPr>
          </a:p>
          <a:p>
            <a:r>
              <a:rPr lang="en-US" sz="1400">
                <a:solidFill>
                  <a:srgbClr val="0000CC"/>
                </a:solidFill>
                <a:sym typeface="Symbol" pitchFamily="18" charset="2"/>
              </a:rPr>
              <a:t>MC input values:</a:t>
            </a:r>
          </a:p>
          <a:p>
            <a:r>
              <a:rPr lang="en-US" sz="1400">
                <a:sym typeface="Symbol" pitchFamily="18" charset="2"/>
              </a:rPr>
              <a:t>      E</a:t>
            </a:r>
            <a:r>
              <a:rPr lang="en-US" sz="1400" baseline="-25000">
                <a:sym typeface="Symbol" pitchFamily="18" charset="2"/>
              </a:rPr>
              <a:t>max</a:t>
            </a:r>
            <a:r>
              <a:rPr lang="en-US" sz="1400">
                <a:sym typeface="Symbol" pitchFamily="18" charset="2"/>
              </a:rPr>
              <a:t> = 12 GeV</a:t>
            </a:r>
          </a:p>
          <a:p>
            <a:r>
              <a:rPr lang="en-US" sz="1400">
                <a:sym typeface="Symbol" pitchFamily="18" charset="2"/>
              </a:rPr>
              <a:t>       = 50 MeV</a:t>
            </a:r>
          </a:p>
        </p:txBody>
      </p:sp>
      <p:sp>
        <p:nvSpPr>
          <p:cNvPr id="19464" name="Text Box 25"/>
          <p:cNvSpPr txBox="1">
            <a:spLocks noChangeArrowheads="1"/>
          </p:cNvSpPr>
          <p:nvPr/>
        </p:nvSpPr>
        <p:spPr bwMode="auto">
          <a:xfrm>
            <a:off x="4267200" y="3429000"/>
            <a:ext cx="3417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Toy MC. Energy distribution at the end-point</a:t>
            </a:r>
          </a:p>
        </p:txBody>
      </p:sp>
      <p:sp>
        <p:nvSpPr>
          <p:cNvPr id="19465" name="Text Box 26"/>
          <p:cNvSpPr txBox="1">
            <a:spLocks noChangeArrowheads="1"/>
          </p:cNvSpPr>
          <p:nvPr/>
        </p:nvSpPr>
        <p:spPr bwMode="auto">
          <a:xfrm>
            <a:off x="6858000" y="63087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GeV</a:t>
            </a:r>
          </a:p>
        </p:txBody>
      </p:sp>
      <p:grpSp>
        <p:nvGrpSpPr>
          <p:cNvPr id="19466" name="Group 183"/>
          <p:cNvGrpSpPr>
            <a:grpSpLocks/>
          </p:cNvGrpSpPr>
          <p:nvPr/>
        </p:nvGrpSpPr>
        <p:grpSpPr bwMode="auto">
          <a:xfrm>
            <a:off x="304800" y="6400800"/>
            <a:ext cx="8694738" cy="309563"/>
            <a:chOff x="192" y="4077"/>
            <a:chExt cx="5477" cy="195"/>
          </a:xfrm>
        </p:grpSpPr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960" y="4105"/>
              <a:ext cx="47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33FF"/>
                  </a:solidFill>
                </a:rPr>
                <a:t>                       Status of the Beamline Simulation,  GlueX  Collaboration Meeting,  May 11, 2010                                                                  6</a:t>
              </a:r>
              <a:endParaRPr lang="de-DE" sz="1000" b="1">
                <a:solidFill>
                  <a:srgbClr val="3333FF"/>
                </a:solidFill>
              </a:endParaRPr>
            </a:p>
          </p:txBody>
        </p:sp>
        <p:pic>
          <p:nvPicPr>
            <p:cNvPr id="19468" name="Picture 75" descr="JLab_logo_whit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4077"/>
              <a:ext cx="6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Line 5"/>
            <p:cNvSpPr>
              <a:spLocks noChangeShapeType="1"/>
            </p:cNvSpPr>
            <p:nvPr/>
          </p:nvSpPr>
          <p:spPr bwMode="auto">
            <a:xfrm>
              <a:off x="192" y="4080"/>
              <a:ext cx="542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PS: Summary on the Default Instrumentation </a:t>
            </a:r>
          </a:p>
        </p:txBody>
      </p:sp>
      <p:grpSp>
        <p:nvGrpSpPr>
          <p:cNvPr id="18434" name="Group 183"/>
          <p:cNvGrpSpPr>
            <a:grpSpLocks/>
          </p:cNvGrpSpPr>
          <p:nvPr/>
        </p:nvGrpSpPr>
        <p:grpSpPr bwMode="auto">
          <a:xfrm>
            <a:off x="304800" y="6400800"/>
            <a:ext cx="8694738" cy="309563"/>
            <a:chOff x="192" y="4077"/>
            <a:chExt cx="5477" cy="195"/>
          </a:xfrm>
        </p:grpSpPr>
        <p:sp>
          <p:nvSpPr>
            <p:cNvPr id="18435" name="Text Box 7"/>
            <p:cNvSpPr txBox="1">
              <a:spLocks noChangeArrowheads="1"/>
            </p:cNvSpPr>
            <p:nvPr/>
          </p:nvSpPr>
          <p:spPr bwMode="auto">
            <a:xfrm>
              <a:off x="960" y="4105"/>
              <a:ext cx="47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33FF"/>
                  </a:solidFill>
                </a:rPr>
                <a:t>                       Status of the Beamline Simulation,  GlueX  Collaboration Meeting,  May 11, 2010                                                                  7</a:t>
              </a:r>
              <a:endParaRPr lang="de-DE" sz="1000" b="1">
                <a:solidFill>
                  <a:srgbClr val="3333FF"/>
                </a:solidFill>
              </a:endParaRPr>
            </a:p>
          </p:txBody>
        </p:sp>
        <p:pic>
          <p:nvPicPr>
            <p:cNvPr id="18436" name="Picture 75" descr="JLab_logo_whit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4077"/>
              <a:ext cx="6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192" y="4080"/>
              <a:ext cx="542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974725" y="1714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151813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CC"/>
                </a:solidFill>
              </a:rPr>
              <a:t> </a:t>
            </a:r>
            <a:r>
              <a:rPr lang="en-US" sz="1600">
                <a:solidFill>
                  <a:srgbClr val="0000CC"/>
                </a:solidFill>
              </a:rPr>
              <a:t>The current instrumentation of the Pair Spectrometer with the FSF and WSF counters </a:t>
            </a:r>
          </a:p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00CC"/>
                </a:solidFill>
              </a:rPr>
              <a:t>    seems to be the simple and reliable design. </a:t>
            </a:r>
          </a:p>
          <a:p>
            <a:pPr>
              <a:buFont typeface="Wingdings" pitchFamily="2" charset="2"/>
              <a:buNone/>
            </a:pPr>
            <a:endParaRPr lang="en-US" sz="1600">
              <a:solidFill>
                <a:srgbClr val="0000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00CC"/>
                </a:solidFill>
              </a:rPr>
              <a:t>             - the PS rate should be sufficient for the precise monitoring of the photon flux</a:t>
            </a:r>
          </a:p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00CC"/>
                </a:solidFill>
              </a:rPr>
              <a:t>             - good precision in the online/offline determination of the photon polarization</a:t>
            </a:r>
          </a:p>
          <a:p>
            <a:r>
              <a:rPr lang="en-US" sz="1600">
                <a:solidFill>
                  <a:srgbClr val="0000CC"/>
                </a:solidFill>
              </a:rPr>
              <a:t>             - the PS counters covering the energy region close to the end-point can be calibrated </a:t>
            </a:r>
          </a:p>
          <a:p>
            <a:r>
              <a:rPr lang="en-US" sz="1600">
                <a:solidFill>
                  <a:srgbClr val="0000CC"/>
                </a:solidFill>
              </a:rPr>
              <a:t>               by fitting the end-point energy spectrum (we have to study the theoretical uncertainties</a:t>
            </a:r>
          </a:p>
          <a:p>
            <a:r>
              <a:rPr lang="en-US" sz="1600">
                <a:solidFill>
                  <a:srgbClr val="0000CC"/>
                </a:solidFill>
              </a:rPr>
              <a:t>               in the shape of the end-point spectrum); we will probably need to add additional</a:t>
            </a:r>
          </a:p>
          <a:p>
            <a:r>
              <a:rPr lang="en-US" sz="1600">
                <a:solidFill>
                  <a:srgbClr val="0000CC"/>
                </a:solidFill>
              </a:rPr>
              <a:t>               WSF counter(s) in the energy range between 7.25 GeV and 8.25 GeV</a:t>
            </a:r>
          </a:p>
          <a:p>
            <a:endParaRPr lang="en-US" sz="1600">
              <a:solidFill>
                <a:srgbClr val="0000CC"/>
              </a:solidFill>
            </a:endParaRPr>
          </a:p>
          <a:p>
            <a:r>
              <a:rPr lang="en-US" sz="1600">
                <a:solidFill>
                  <a:srgbClr val="0000CC"/>
                </a:solidFill>
              </a:rPr>
              <a:t>Some disadvantages:</a:t>
            </a:r>
          </a:p>
          <a:p>
            <a:r>
              <a:rPr lang="en-US" sz="1600">
                <a:solidFill>
                  <a:srgbClr val="0000CC"/>
                </a:solidFill>
              </a:rPr>
              <a:t>             - small acceptance of about 0.1% ( and the size of the counter positioned closest to the </a:t>
            </a:r>
          </a:p>
          <a:p>
            <a:r>
              <a:rPr lang="en-US" sz="1600">
                <a:solidFill>
                  <a:srgbClr val="0000CC"/>
                </a:solidFill>
              </a:rPr>
              <a:t>               beamline). We need a procedure to calibrate the acceptance of each WSF counters</a:t>
            </a:r>
          </a:p>
          <a:p>
            <a:r>
              <a:rPr lang="en-US" sz="1600">
                <a:solidFill>
                  <a:srgbClr val="0000CC"/>
                </a:solidFill>
              </a:rPr>
              <a:t>             - small rate when operating with the wire target </a:t>
            </a:r>
          </a:p>
          <a:p>
            <a:endParaRPr lang="en-US" sz="160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Consider the feasibility of using Microstrip detectors as an additional PS instrumentation</a:t>
            </a:r>
          </a:p>
          <a:p>
            <a:endParaRPr lang="en-US" sz="16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Using Microstrip Detectors for the PS</a:t>
            </a:r>
          </a:p>
        </p:txBody>
      </p:sp>
      <p:pic>
        <p:nvPicPr>
          <p:cNvPr id="20482" name="Picture 9" descr="Det_wid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" descr="545px-Ps_mult_sc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384016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Group 183"/>
          <p:cNvGrpSpPr>
            <a:grpSpLocks/>
          </p:cNvGrpSpPr>
          <p:nvPr/>
        </p:nvGrpSpPr>
        <p:grpSpPr bwMode="auto">
          <a:xfrm>
            <a:off x="304800" y="6400800"/>
            <a:ext cx="8694738" cy="309563"/>
            <a:chOff x="192" y="4077"/>
            <a:chExt cx="5477" cy="195"/>
          </a:xfrm>
        </p:grpSpPr>
        <p:sp>
          <p:nvSpPr>
            <p:cNvPr id="20485" name="Text Box 7"/>
            <p:cNvSpPr txBox="1">
              <a:spLocks noChangeArrowheads="1"/>
            </p:cNvSpPr>
            <p:nvPr/>
          </p:nvSpPr>
          <p:spPr bwMode="auto">
            <a:xfrm>
              <a:off x="960" y="4105"/>
              <a:ext cx="47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33FF"/>
                  </a:solidFill>
                </a:rPr>
                <a:t>                       Status of the Beamline Simulation,  GlueX  Collaboration Meeting,  May 11, 2010                                                                  8</a:t>
              </a:r>
              <a:endParaRPr lang="de-DE" sz="1000" b="1">
                <a:solidFill>
                  <a:srgbClr val="3333FF"/>
                </a:solidFill>
              </a:endParaRPr>
            </a:p>
          </p:txBody>
        </p:sp>
        <p:pic>
          <p:nvPicPr>
            <p:cNvPr id="20486" name="Picture 75" descr="JLab_logo_whit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4077"/>
              <a:ext cx="6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>
              <a:off x="192" y="4080"/>
              <a:ext cx="542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62000" y="1066800"/>
            <a:ext cx="78692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CC"/>
                </a:solidFill>
              </a:rPr>
              <a:t> </a:t>
            </a:r>
            <a:r>
              <a:rPr lang="en-US" sz="1600" b="1">
                <a:solidFill>
                  <a:srgbClr val="0000CC"/>
                </a:solidFill>
              </a:rPr>
              <a:t>Consider symmetric design of the Microstrip detectors: </a:t>
            </a: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rgbClr val="0000CC"/>
                </a:solidFill>
              </a:rPr>
              <a:t>                                               each arm covers the energy range between 3 GeV – 6 GeV</a:t>
            </a:r>
          </a:p>
          <a:p>
            <a:pPr>
              <a:buFont typeface="Wingdings" pitchFamily="2" charset="2"/>
              <a:buChar char="Ø"/>
            </a:pPr>
            <a:r>
              <a:rPr lang="en-US" sz="1600" b="1">
                <a:solidFill>
                  <a:srgbClr val="0000CC"/>
                </a:solidFill>
              </a:rPr>
              <a:t> The detectors should be about 25 – 30 cm wide when operating the magnet at 1 – 1.2 T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90600" y="2530475"/>
            <a:ext cx="31416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The detector width and position from the </a:t>
            </a:r>
          </a:p>
          <a:p>
            <a:r>
              <a:rPr lang="en-US" sz="1400"/>
              <a:t>  beamline as a function of the B-field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113338" y="2378075"/>
            <a:ext cx="31162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Contribution from the multiple scattering</a:t>
            </a:r>
          </a:p>
          <a:p>
            <a:r>
              <a:rPr lang="en-US" sz="1400"/>
              <a:t>             ( 10</a:t>
            </a:r>
            <a:r>
              <a:rPr lang="en-US" sz="1400" baseline="30000"/>
              <a:t>-4</a:t>
            </a:r>
            <a:r>
              <a:rPr lang="en-US" sz="1400"/>
              <a:t> X</a:t>
            </a:r>
            <a:r>
              <a:rPr lang="en-US" sz="1400" baseline="-25000"/>
              <a:t>0</a:t>
            </a:r>
            <a:r>
              <a:rPr lang="en-US" sz="1400"/>
              <a:t> thick converter)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Using Microstrip Detectors for the PS</a:t>
            </a:r>
          </a:p>
        </p:txBody>
      </p:sp>
      <p:pic>
        <p:nvPicPr>
          <p:cNvPr id="21506" name="Picture 9" descr="545px-Ps_beam_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133600"/>
            <a:ext cx="391001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7" name="Group 183"/>
          <p:cNvGrpSpPr>
            <a:grpSpLocks/>
          </p:cNvGrpSpPr>
          <p:nvPr/>
        </p:nvGrpSpPr>
        <p:grpSpPr bwMode="auto">
          <a:xfrm>
            <a:off x="304800" y="6400800"/>
            <a:ext cx="8694738" cy="309563"/>
            <a:chOff x="192" y="4077"/>
            <a:chExt cx="5477" cy="195"/>
          </a:xfrm>
        </p:grpSpPr>
        <p:sp>
          <p:nvSpPr>
            <p:cNvPr id="21508" name="Text Box 7"/>
            <p:cNvSpPr txBox="1">
              <a:spLocks noChangeArrowheads="1"/>
            </p:cNvSpPr>
            <p:nvPr/>
          </p:nvSpPr>
          <p:spPr bwMode="auto">
            <a:xfrm>
              <a:off x="960" y="4105"/>
              <a:ext cx="47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33FF"/>
                  </a:solidFill>
                </a:rPr>
                <a:t>                       Status of the Beamline Simulation,  GlueX  Collaboration Meeting,  May 11, 2010                                                                  9</a:t>
              </a:r>
              <a:endParaRPr lang="de-DE" sz="1000" b="1">
                <a:solidFill>
                  <a:srgbClr val="3333FF"/>
                </a:solidFill>
              </a:endParaRPr>
            </a:p>
          </p:txBody>
        </p:sp>
        <p:pic>
          <p:nvPicPr>
            <p:cNvPr id="21509" name="Picture 75" descr="JLab_logo_whit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4077"/>
              <a:ext cx="6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0" name="Line 5"/>
            <p:cNvSpPr>
              <a:spLocks noChangeShapeType="1"/>
            </p:cNvSpPr>
            <p:nvPr/>
          </p:nvSpPr>
          <p:spPr bwMode="auto">
            <a:xfrm>
              <a:off x="192" y="4080"/>
              <a:ext cx="542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62000" y="1066800"/>
            <a:ext cx="75787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CC"/>
                </a:solidFill>
              </a:rPr>
              <a:t> </a:t>
            </a:r>
            <a:r>
              <a:rPr lang="en-US" sz="1600" b="1">
                <a:solidFill>
                  <a:srgbClr val="0000CC"/>
                </a:solidFill>
              </a:rPr>
              <a:t>Microstrips provide some ‘redundant’ measurements which can be used to control</a:t>
            </a: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rgbClr val="0000CC"/>
                </a:solidFill>
              </a:rPr>
              <a:t>                                                      systematic errors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295400" y="1752600"/>
            <a:ext cx="6286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Impact of the beam profile distribution and beam motion on the energy resolution.</a:t>
            </a:r>
          </a:p>
          <a:p>
            <a:r>
              <a:rPr lang="en-US" sz="1400"/>
              <a:t>Relative shift of measured photon energy for the beam displacement of dx = 2.5 mm. </a:t>
            </a:r>
          </a:p>
          <a:p>
            <a:r>
              <a:rPr lang="en-US" sz="1400"/>
              <a:t>                                   The magnetic field is set to 1 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1070</Words>
  <Application>Microsoft Office PowerPoint</Application>
  <PresentationFormat>On-screen Show (4:3)</PresentationFormat>
  <Paragraphs>141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Arial</vt:lpstr>
      <vt:lpstr>Calibri</vt:lpstr>
      <vt:lpstr>Arial Unicode MS</vt:lpstr>
      <vt:lpstr>Wingdings</vt:lpstr>
      <vt:lpstr>Symbol</vt:lpstr>
      <vt:lpstr>Office Theme</vt:lpstr>
      <vt:lpstr>Status of the Beamline Simulation</vt:lpstr>
      <vt:lpstr>Simulation Overview</vt:lpstr>
      <vt:lpstr>Summary on the Simulation of 6 cm Narrower Magnet</vt:lpstr>
      <vt:lpstr>Summary on the Simulation of 6 cm Narrower Magnet</vt:lpstr>
      <vt:lpstr>Simulation of the Pair Spectrometer</vt:lpstr>
      <vt:lpstr>PS End-Point Energy Calibration </vt:lpstr>
      <vt:lpstr>PS: Summary on the Default Instrumentation </vt:lpstr>
      <vt:lpstr>Using Microstrip Detectors for the PS</vt:lpstr>
      <vt:lpstr>Using Microstrip Detectors for the PS</vt:lpstr>
      <vt:lpstr>Slide 10</vt:lpstr>
      <vt:lpstr>Summary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Sascha</dc:title>
  <dc:creator>Jefferson Lab</dc:creator>
  <cp:lastModifiedBy>Shurik</cp:lastModifiedBy>
  <cp:revision>232</cp:revision>
  <dcterms:created xsi:type="dcterms:W3CDTF">2010-05-08T21:04:48Z</dcterms:created>
  <dcterms:modified xsi:type="dcterms:W3CDTF">2010-05-11T12:18:07Z</dcterms:modified>
</cp:coreProperties>
</file>