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embeddings/oleObject6.bin" ContentType="application/vnd.openxmlformats-officedocument.oleObject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Default Extension="wmf" ContentType="image/x-wmf"/>
  <Override PartName="/ppt/embeddings/oleObject5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embeddings/oleObject7.bin" ContentType="application/vnd.openxmlformats-officedocument.oleObject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6" r:id="rId3"/>
    <p:sldId id="258" r:id="rId4"/>
    <p:sldId id="259" r:id="rId5"/>
    <p:sldId id="260" r:id="rId6"/>
    <p:sldId id="267" r:id="rId7"/>
    <p:sldId id="278" r:id="rId8"/>
    <p:sldId id="263" r:id="rId9"/>
    <p:sldId id="273" r:id="rId10"/>
    <p:sldId id="279" r:id="rId11"/>
    <p:sldId id="262" r:id="rId12"/>
    <p:sldId id="274" r:id="rId13"/>
    <p:sldId id="272" r:id="rId14"/>
    <p:sldId id="264" r:id="rId15"/>
    <p:sldId id="277" r:id="rId16"/>
    <p:sldId id="265" r:id="rId17"/>
    <p:sldId id="268" r:id="rId18"/>
    <p:sldId id="270" r:id="rId19"/>
    <p:sldId id="269" r:id="rId20"/>
    <p:sldId id="27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83" autoAdjust="0"/>
    <p:restoredTop sz="94660"/>
  </p:normalViewPr>
  <p:slideViewPr>
    <p:cSldViewPr snapToObjects="1">
      <p:cViewPr varScale="1">
        <p:scale>
          <a:sx n="145" d="100"/>
          <a:sy n="145" d="100"/>
        </p:scale>
        <p:origin x="-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heme" Target="theme/theme1.xml"/><Relationship Id="rId14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28" Type="http://schemas.openxmlformats.org/officeDocument/2006/relationships/tableStyles" Target="tableStyles.xml"/><Relationship Id="rId26" Type="http://schemas.openxmlformats.org/officeDocument/2006/relationships/viewProps" Target="viewProp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9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80C92-7679-0645-977B-5AFB67EF8DEE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81878-284B-594F-96AC-22F6D65A90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80C1-71BD-9846-901A-41303A40037F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6B9A3-3D7B-C041-A394-A9815DF1C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B762D-FAAF-294E-B34E-8ADC2385B4CE}" type="slidenum">
              <a:rPr lang="en-US"/>
              <a:pPr/>
              <a:t>10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01DD0-7F9E-4544-81FE-89F0DADDF635}" type="slidenum">
              <a:rPr lang="it-IT"/>
              <a:pPr/>
              <a:t>18</a:t>
            </a:fld>
            <a:endParaRPr lang="it-IT"/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74688"/>
            <a:ext cx="4605338" cy="3454400"/>
          </a:xfrm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4124325"/>
          </a:xfrm>
        </p:spPr>
        <p:txBody>
          <a:bodyPr/>
          <a:lstStyle/>
          <a:p>
            <a:r>
              <a:rPr lang="en-US"/>
              <a:t>help me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492875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62800" y="6492875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595B1-F9B5-7C45-85D9-61C97AD15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jpeg"/><Relationship Id="rId1" Type="http://schemas.openxmlformats.org/officeDocument/2006/relationships/video" Target="file://localhost/Users/davidl/HallB/Presentations/2007_05_20/figures/doca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5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df"/><Relationship Id="rId4" Type="http://schemas.openxmlformats.org/officeDocument/2006/relationships/image" Target="../media/image51.pdf"/><Relationship Id="rId10" Type="http://schemas.openxmlformats.org/officeDocument/2006/relationships/image" Target="../media/image57.png"/><Relationship Id="rId5" Type="http://schemas.openxmlformats.org/officeDocument/2006/relationships/image" Target="../media/image52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df"/><Relationship Id="rId9" Type="http://schemas.openxmlformats.org/officeDocument/2006/relationships/image" Target="../media/image56.png"/><Relationship Id="rId3" Type="http://schemas.openxmlformats.org/officeDocument/2006/relationships/image" Target="../media/image50.png"/><Relationship Id="rId6" Type="http://schemas.openxmlformats.org/officeDocument/2006/relationships/image" Target="../media/image53.pd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4" Type="http://schemas.openxmlformats.org/officeDocument/2006/relationships/image" Target="../media/image60.png"/><Relationship Id="rId10" Type="http://schemas.openxmlformats.org/officeDocument/2006/relationships/image" Target="../media/image66.png"/><Relationship Id="rId5" Type="http://schemas.openxmlformats.org/officeDocument/2006/relationships/image" Target="../media/image61.pdf"/><Relationship Id="rId7" Type="http://schemas.openxmlformats.org/officeDocument/2006/relationships/image" Target="../media/image63.pdf"/><Relationship Id="rId11" Type="http://schemas.openxmlformats.org/officeDocument/2006/relationships/image" Target="../media/image67.pdf"/><Relationship Id="rId1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9" Type="http://schemas.openxmlformats.org/officeDocument/2006/relationships/image" Target="../media/image65.pdf"/><Relationship Id="rId3" Type="http://schemas.openxmlformats.org/officeDocument/2006/relationships/image" Target="../media/image59.pdf"/><Relationship Id="rId6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4" Type="http://schemas.openxmlformats.org/officeDocument/2006/relationships/image" Target="../media/image71.pdf"/><Relationship Id="rId5" Type="http://schemas.openxmlformats.org/officeDocument/2006/relationships/image" Target="../media/image72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9" Type="http://schemas.openxmlformats.org/officeDocument/2006/relationships/image" Target="../media/image76.png"/><Relationship Id="rId3" Type="http://schemas.openxmlformats.org/officeDocument/2006/relationships/image" Target="../media/image70.png"/><Relationship Id="rId6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4" Type="http://schemas.openxmlformats.org/officeDocument/2006/relationships/image" Target="../media/image78.pdf"/><Relationship Id="rId5" Type="http://schemas.openxmlformats.org/officeDocument/2006/relationships/image" Target="../media/image601.png"/><Relationship Id="rId7" Type="http://schemas.openxmlformats.org/officeDocument/2006/relationships/image" Target="../media/image80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df"/><Relationship Id="rId3" Type="http://schemas.openxmlformats.org/officeDocument/2006/relationships/image" Target="../media/image58.png"/><Relationship Id="rId6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df"/><Relationship Id="rId3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df"/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4" Type="http://schemas.openxmlformats.org/officeDocument/2006/relationships/image" Target="../media/image85.png"/><Relationship Id="rId10" Type="http://schemas.openxmlformats.org/officeDocument/2006/relationships/image" Target="../media/image91.png"/><Relationship Id="rId5" Type="http://schemas.openxmlformats.org/officeDocument/2006/relationships/image" Target="../media/image86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90.png"/><Relationship Id="rId3" Type="http://schemas.openxmlformats.org/officeDocument/2006/relationships/image" Target="../media/image84.png"/><Relationship Id="rId6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7.bin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5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5.png"/><Relationship Id="rId20" Type="http://schemas.openxmlformats.org/officeDocument/2006/relationships/image" Target="../media/image21.png"/><Relationship Id="rId4" Type="http://schemas.openxmlformats.org/officeDocument/2006/relationships/image" Target="../media/image5.gif"/><Relationship Id="rId7" Type="http://schemas.openxmlformats.org/officeDocument/2006/relationships/image" Target="../media/image8.pdf"/><Relationship Id="rId11" Type="http://schemas.openxmlformats.org/officeDocument/2006/relationships/image" Target="../media/image12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6" Type="http://schemas.openxmlformats.org/officeDocument/2006/relationships/image" Target="../media/image17.png"/><Relationship Id="rId8" Type="http://schemas.openxmlformats.org/officeDocument/2006/relationships/image" Target="../media/image9.png"/><Relationship Id="rId13" Type="http://schemas.openxmlformats.org/officeDocument/2006/relationships/image" Target="../media/image14.pdf"/><Relationship Id="rId10" Type="http://schemas.openxmlformats.org/officeDocument/2006/relationships/image" Target="../media/image11.png"/><Relationship Id="rId5" Type="http://schemas.openxmlformats.org/officeDocument/2006/relationships/image" Target="../media/image6.pdf"/><Relationship Id="rId15" Type="http://schemas.openxmlformats.org/officeDocument/2006/relationships/image" Target="../media/image16.pdf"/><Relationship Id="rId12" Type="http://schemas.openxmlformats.org/officeDocument/2006/relationships/image" Target="../media/image13.png"/><Relationship Id="rId17" Type="http://schemas.openxmlformats.org/officeDocument/2006/relationships/image" Target="../media/image18.pdf"/><Relationship Id="rId19" Type="http://schemas.openxmlformats.org/officeDocument/2006/relationships/image" Target="../media/image20.pdf"/><Relationship Id="rId2" Type="http://schemas.openxmlformats.org/officeDocument/2006/relationships/image" Target="../media/image3.gif"/><Relationship Id="rId9" Type="http://schemas.openxmlformats.org/officeDocument/2006/relationships/image" Target="../media/image10.pdf"/><Relationship Id="rId3" Type="http://schemas.openxmlformats.org/officeDocument/2006/relationships/image" Target="../media/image4.gif"/><Relationship Id="rId18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d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d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df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1" Type="http://schemas.openxmlformats.org/officeDocument/2006/relationships/video" Target="file://localhost/Users/davidl/Desktop/Shower.mov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df"/><Relationship Id="rId4" Type="http://schemas.openxmlformats.org/officeDocument/2006/relationships/image" Target="../media/image35.png"/><Relationship Id="rId10" Type="http://schemas.openxmlformats.org/officeDocument/2006/relationships/image" Target="../media/image39.pdf"/><Relationship Id="rId5" Type="http://schemas.openxmlformats.org/officeDocument/2006/relationships/image" Target="../media/image36.jpeg"/><Relationship Id="rId7" Type="http://schemas.openxmlformats.org/officeDocument/2006/relationships/oleObject" Target="../embeddings/oleObject2.bin"/><Relationship Id="rId11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38.png"/><Relationship Id="rId3" Type="http://schemas.openxmlformats.org/officeDocument/2006/relationships/image" Target="../media/image34.pdf"/><Relationship Id="rId6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42.pdf"/><Relationship Id="rId7" Type="http://schemas.openxmlformats.org/officeDocument/2006/relationships/image" Target="../media/image44.pd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46.png"/><Relationship Id="rId3" Type="http://schemas.openxmlformats.org/officeDocument/2006/relationships/image" Target="../media/image41.jpeg"/><Relationship Id="rId6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GlueX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23172" y="665655"/>
            <a:ext cx="225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David Lawrence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44" y="1221828"/>
            <a:ext cx="2743200" cy="6270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0244" y="2057400"/>
            <a:ext cx="263864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beam accelerator 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600" dirty="0" smtClean="0"/>
              <a:t>continuous-wave </a:t>
            </a:r>
            <a:br>
              <a:rPr lang="en-US" sz="1600" dirty="0" smtClean="0"/>
            </a:br>
            <a:r>
              <a:rPr lang="en-US" sz="1600" dirty="0" smtClean="0"/>
              <a:t>  </a:t>
            </a:r>
            <a:r>
              <a:rPr lang="en-US" sz="1400" dirty="0" smtClean="0"/>
              <a:t>(1497MHz, 2ns bunch</a:t>
            </a:r>
            <a:br>
              <a:rPr lang="en-US" sz="1400" dirty="0" smtClean="0"/>
            </a:br>
            <a:r>
              <a:rPr lang="en-US" sz="1400" dirty="0" smtClean="0"/>
              <a:t>   structure in halls)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600" dirty="0" smtClean="0"/>
              <a:t>Polarized electron beam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Upgrading to 12GeV</a:t>
            </a:r>
            <a:br>
              <a:rPr lang="en-US" sz="1600" dirty="0" smtClean="0"/>
            </a:br>
            <a:r>
              <a:rPr lang="en-US" sz="1600" dirty="0" smtClean="0"/>
              <a:t>  </a:t>
            </a:r>
            <a:r>
              <a:rPr lang="en-US" sz="1400" dirty="0" smtClean="0"/>
              <a:t>(from 6GeV)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600" dirty="0" smtClean="0"/>
              <a:t>70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A</a:t>
            </a:r>
            <a:r>
              <a:rPr lang="en-US" sz="1600" dirty="0" smtClean="0"/>
              <a:t> max @ 12Gev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 (200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A max @ 6GeV)</a:t>
            </a:r>
            <a:endParaRPr lang="en-US" sz="1600" dirty="0"/>
          </a:p>
        </p:txBody>
      </p:sp>
      <p:pic>
        <p:nvPicPr>
          <p:cNvPr id="7" name="Picture 3" descr="Acc_aer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3444" y="1221828"/>
            <a:ext cx="5813425" cy="52578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pSp>
        <p:nvGrpSpPr>
          <p:cNvPr id="35" name="Group 34"/>
          <p:cNvGrpSpPr/>
          <p:nvPr/>
        </p:nvGrpSpPr>
        <p:grpSpPr>
          <a:xfrm>
            <a:off x="270312" y="4891689"/>
            <a:ext cx="7629965" cy="1497670"/>
            <a:chOff x="270312" y="4891689"/>
            <a:chExt cx="7629965" cy="1497670"/>
          </a:xfrm>
        </p:grpSpPr>
        <p:sp>
          <p:nvSpPr>
            <p:cNvPr id="12" name="Donut 11"/>
            <p:cNvSpPr/>
            <p:nvPr/>
          </p:nvSpPr>
          <p:spPr>
            <a:xfrm>
              <a:off x="5061607" y="4891689"/>
              <a:ext cx="1113220" cy="713828"/>
            </a:xfrm>
            <a:prstGeom prst="donut">
              <a:avLst>
                <a:gd name="adj" fmla="val 6850"/>
              </a:avLst>
            </a:prstGeom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rgbClr val="0000FF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Donut 12"/>
            <p:cNvSpPr/>
            <p:nvPr/>
          </p:nvSpPr>
          <p:spPr>
            <a:xfrm>
              <a:off x="6860630" y="4930228"/>
              <a:ext cx="1039647" cy="666531"/>
            </a:xfrm>
            <a:prstGeom prst="donut">
              <a:avLst>
                <a:gd name="adj" fmla="val 6850"/>
              </a:avLst>
            </a:prstGeom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rgbClr val="0000FF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Donut 13"/>
            <p:cNvSpPr/>
            <p:nvPr/>
          </p:nvSpPr>
          <p:spPr>
            <a:xfrm>
              <a:off x="6212490" y="5087883"/>
              <a:ext cx="636751" cy="438808"/>
            </a:xfrm>
            <a:prstGeom prst="donut">
              <a:avLst>
                <a:gd name="adj" fmla="val 6850"/>
              </a:avLst>
            </a:prstGeom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rgbClr val="0000FF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 flipV="1">
              <a:off x="2391104" y="5263931"/>
              <a:ext cx="3170621" cy="62186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0312" y="5743028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Existing experimental halls A, B, C</a:t>
              </a:r>
              <a:endParaRPr lang="en-US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10800000" flipV="1">
              <a:off x="2434897" y="5342759"/>
              <a:ext cx="4099036" cy="63062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 flipV="1">
              <a:off x="2438402" y="5272689"/>
              <a:ext cx="4962632" cy="78384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57200" y="1447800"/>
            <a:ext cx="3986048" cy="3667094"/>
            <a:chOff x="457200" y="1447800"/>
            <a:chExt cx="3986048" cy="3667094"/>
          </a:xfrm>
        </p:grpSpPr>
        <p:sp>
          <p:nvSpPr>
            <p:cNvPr id="28" name="Trapezoid 27"/>
            <p:cNvSpPr/>
            <p:nvPr/>
          </p:nvSpPr>
          <p:spPr>
            <a:xfrm>
              <a:off x="4138448" y="1447800"/>
              <a:ext cx="304800" cy="401045"/>
            </a:xfrm>
            <a:prstGeom prst="trapezoid">
              <a:avLst>
                <a:gd name="adj" fmla="val 13506"/>
              </a:avLst>
            </a:prstGeom>
            <a:gradFill>
              <a:gsLst>
                <a:gs pos="0">
                  <a:srgbClr val="FF0000"/>
                </a:gs>
                <a:gs pos="100000">
                  <a:schemeClr val="accent2">
                    <a:lumMod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200" y="4745562"/>
              <a:ext cx="181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Future Hall-D site</a:t>
              </a:r>
              <a:endParaRPr lang="en-US" dirty="0"/>
            </a:p>
          </p:txBody>
        </p:sp>
        <p:cxnSp>
          <p:nvCxnSpPr>
            <p:cNvPr id="30" name="Straight Connector 29"/>
            <p:cNvCxnSpPr>
              <a:stCxn id="28" idx="2"/>
              <a:endCxn id="29" idx="3"/>
            </p:cNvCxnSpPr>
            <p:nvPr/>
          </p:nvCxnSpPr>
          <p:spPr>
            <a:xfrm rot="5400000">
              <a:off x="1739948" y="2379327"/>
              <a:ext cx="3081383" cy="20204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9th, 2007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 Lawrence: Software in the 12GeV era</a:t>
            </a:r>
            <a:endParaRPr lang="en-US" sz="140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2293-2BB4-2F41-A527-6CF2CF312D99}" type="slidenum">
              <a:rPr lang="en-US"/>
              <a:pPr/>
              <a:t>10</a:t>
            </a:fld>
            <a:r>
              <a:rPr lang="en-US"/>
              <a:t>/20</a:t>
            </a:r>
          </a:p>
        </p:txBody>
      </p:sp>
      <p:pic>
        <p:nvPicPr>
          <p:cNvPr id="45071" name="Picture 15" descr="do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7775" y="2058988"/>
            <a:ext cx="5083175" cy="3811588"/>
          </a:xfrm>
          <a:prstGeom prst="rect">
            <a:avLst/>
          </a:prstGeom>
          <a:noFill/>
        </p:spPr>
      </p:pic>
      <p:pic>
        <p:nvPicPr>
          <p:cNvPr id="45063" name="Picture 7" descr="/Users/davidl/HallB/Presentations/2007_05_20/figures/doca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787775" y="2058988"/>
            <a:ext cx="5081588" cy="3810000"/>
          </a:xfrm>
          <a:prstGeom prst="rect">
            <a:avLst/>
          </a:prstGeom>
          <a:noFill/>
        </p:spPr>
      </p:pic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3863975" y="3506788"/>
            <a:ext cx="2362200" cy="1905000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315200" cy="715962"/>
          </a:xfrm>
        </p:spPr>
        <p:txBody>
          <a:bodyPr/>
          <a:lstStyle/>
          <a:p>
            <a:r>
              <a:rPr lang="en-US" sz="4000" dirty="0" smtClean="0"/>
              <a:t>Charged Particle Tracking</a:t>
            </a:r>
            <a:endParaRPr lang="en-US" dirty="0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7521575" y="3659188"/>
            <a:ext cx="914400" cy="8382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549775" y="3938588"/>
            <a:ext cx="1198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6FF28"/>
                </a:solidFill>
                <a:latin typeface="Century Gothic" pitchFamily="-65" charset="0"/>
              </a:rPr>
              <a:t>Time: 234 ns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4625975" y="4497388"/>
            <a:ext cx="1446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6FF28"/>
                </a:solidFill>
                <a:latin typeface="Century Gothic" pitchFamily="-65" charset="0"/>
              </a:rPr>
              <a:t>DIST: 3.337 mm</a:t>
            </a: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3863975" y="4217988"/>
            <a:ext cx="1804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6FF28"/>
                </a:solidFill>
                <a:latin typeface="Century Gothic" pitchFamily="-65" charset="0"/>
              </a:rPr>
              <a:t>Time-of-flight: 27 ns</a:t>
            </a: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4321175" y="3659188"/>
            <a:ext cx="1273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6FF28"/>
                </a:solidFill>
                <a:latin typeface="Century Gothic" pitchFamily="-65" charset="0"/>
              </a:rPr>
              <a:t>Wire ID: 1329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4397375" y="4725988"/>
            <a:ext cx="1671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6FF28"/>
                </a:solidFill>
                <a:latin typeface="Century Gothic" pitchFamily="-65" charset="0"/>
              </a:rPr>
              <a:t>DOCA: 3.425 mm</a:t>
            </a: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4321175" y="5030788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6FF28"/>
                </a:solidFill>
                <a:latin typeface="Century Gothic" pitchFamily="-65" charset="0"/>
              </a:rPr>
              <a:t>residual: 88 </a:t>
            </a:r>
            <a:r>
              <a:rPr lang="en-US" sz="1400">
                <a:solidFill>
                  <a:srgbClr val="06FF28"/>
                </a:solidFill>
                <a:latin typeface="Century Gothic" pitchFamily="-65" charset="0"/>
                <a:sym typeface="Symbol" pitchFamily="-65" charset="2"/>
              </a:rPr>
              <a:t></a:t>
            </a:r>
            <a:r>
              <a:rPr lang="en-US" sz="1400">
                <a:solidFill>
                  <a:srgbClr val="06FF28"/>
                </a:solidFill>
                <a:latin typeface="Century Gothic" pitchFamily="-65" charset="0"/>
              </a:rPr>
              <a:t>m</a:t>
            </a:r>
          </a:p>
        </p:txBody>
      </p:sp>
      <p:sp>
        <p:nvSpPr>
          <p:cNvPr id="45077" name="Freeform 21"/>
          <p:cNvSpPr>
            <a:spLocks/>
          </p:cNvSpPr>
          <p:nvPr/>
        </p:nvSpPr>
        <p:spPr bwMode="auto">
          <a:xfrm>
            <a:off x="7292975" y="4497388"/>
            <a:ext cx="1600200" cy="1371600"/>
          </a:xfrm>
          <a:custGeom>
            <a:avLst/>
            <a:gdLst/>
            <a:ahLst/>
            <a:cxnLst>
              <a:cxn ang="0">
                <a:pos x="1008" y="680"/>
              </a:cxn>
              <a:cxn ang="0">
                <a:pos x="912" y="248"/>
              </a:cxn>
              <a:cxn ang="0">
                <a:pos x="768" y="8"/>
              </a:cxn>
              <a:cxn ang="0">
                <a:pos x="576" y="200"/>
              </a:cxn>
              <a:cxn ang="0">
                <a:pos x="0" y="776"/>
              </a:cxn>
            </a:cxnLst>
            <a:rect l="0" t="0" r="r" b="b"/>
            <a:pathLst>
              <a:path w="1008" h="776">
                <a:moveTo>
                  <a:pt x="1008" y="680"/>
                </a:moveTo>
                <a:cubicBezTo>
                  <a:pt x="980" y="520"/>
                  <a:pt x="952" y="360"/>
                  <a:pt x="912" y="248"/>
                </a:cubicBezTo>
                <a:cubicBezTo>
                  <a:pt x="872" y="136"/>
                  <a:pt x="824" y="16"/>
                  <a:pt x="768" y="8"/>
                </a:cubicBezTo>
                <a:cubicBezTo>
                  <a:pt x="712" y="0"/>
                  <a:pt x="704" y="72"/>
                  <a:pt x="576" y="200"/>
                </a:cubicBezTo>
                <a:cubicBezTo>
                  <a:pt x="448" y="328"/>
                  <a:pt x="224" y="552"/>
                  <a:pt x="0" y="776"/>
                </a:cubicBezTo>
              </a:path>
            </a:pathLst>
          </a:custGeom>
          <a:noFill/>
          <a:ln w="25400">
            <a:solidFill>
              <a:srgbClr val="FFFF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8600" y="868362"/>
            <a:ext cx="3482975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Drift chambers are used to measure single, energetic charged particles</a:t>
            </a:r>
          </a:p>
          <a:p>
            <a:endParaRPr lang="en-US" sz="1600" dirty="0" smtClean="0"/>
          </a:p>
          <a:p>
            <a:r>
              <a:rPr lang="en-US" sz="1600" dirty="0" smtClean="0"/>
              <a:t>To do this, the particle is passed through a region with a strong magnetic field</a:t>
            </a:r>
          </a:p>
          <a:p>
            <a:endParaRPr lang="en-US" sz="1600" dirty="0" smtClean="0"/>
          </a:p>
          <a:p>
            <a:r>
              <a:rPr lang="en-US" sz="1600" dirty="0" smtClean="0"/>
              <a:t>The field curves the path of the particle in a way that depends on its momentum</a:t>
            </a:r>
          </a:p>
          <a:p>
            <a:endParaRPr lang="en-US" sz="1600" dirty="0" smtClean="0"/>
          </a:p>
          <a:p>
            <a:r>
              <a:rPr lang="en-US" sz="1600" dirty="0" smtClean="0"/>
              <a:t>Drift chambers measure position of particle at several places (15-30) along its trajectory</a:t>
            </a:r>
          </a:p>
          <a:p>
            <a:endParaRPr lang="en-US" sz="1600" dirty="0" smtClean="0"/>
          </a:p>
          <a:p>
            <a:r>
              <a:rPr lang="en-US" sz="1600" dirty="0" smtClean="0"/>
              <a:t>Easily </a:t>
            </a:r>
            <a:r>
              <a:rPr lang="en-US" sz="1600" dirty="0" err="1" smtClean="0"/>
              <a:t>ionizable</a:t>
            </a:r>
            <a:r>
              <a:rPr lang="en-US" sz="1600" dirty="0" smtClean="0"/>
              <a:t> gas (</a:t>
            </a:r>
            <a:r>
              <a:rPr lang="en-US" sz="1600" dirty="0" err="1" smtClean="0"/>
              <a:t>Ar</a:t>
            </a:r>
            <a:r>
              <a:rPr lang="en-US" sz="1600" dirty="0" smtClean="0"/>
              <a:t> 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 in chambers allows charged particle to leave trail of electron/ion pairs</a:t>
            </a:r>
          </a:p>
          <a:p>
            <a:endParaRPr lang="en-US" sz="1600" dirty="0" smtClean="0"/>
          </a:p>
          <a:p>
            <a:r>
              <a:rPr lang="en-US" sz="1600" dirty="0" smtClean="0"/>
              <a:t>Electrons drift to the “sense” wire due to high voltage induced electric field</a:t>
            </a:r>
          </a:p>
          <a:p>
            <a:endParaRPr lang="en-US" sz="1600" dirty="0" smtClean="0"/>
          </a:p>
          <a:p>
            <a:r>
              <a:rPr lang="en-US" sz="1600" dirty="0" smtClean="0"/>
              <a:t>Drift time related to drift distance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5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7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2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5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3"/>
                  </p:tgtEl>
                </p:cond>
              </p:nextCondLst>
            </p:seq>
          </p:childTnLst>
        </p:cTn>
      </p:par>
    </p:tnLst>
    <p:bldLst>
      <p:bldP spid="45068" grpId="0" animBg="1"/>
      <p:bldP spid="45062" grpId="0" animBg="1"/>
      <p:bldP spid="45062" grpId="1" animBg="1"/>
      <p:bldP spid="45064" grpId="0" autoUpdateAnimBg="0"/>
      <p:bldP spid="45065" grpId="0" autoUpdateAnimBg="0"/>
      <p:bldP spid="45066" grpId="0" autoUpdateAnimBg="0"/>
      <p:bldP spid="45067" grpId="0" autoUpdateAnimBg="0"/>
      <p:bldP spid="45073" grpId="0" autoUpdateAnimBg="0"/>
      <p:bldP spid="45074" grpId="0" autoUpdateAnimBg="0"/>
      <p:bldP spid="450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CDC: Central Drift Chamber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87218" y="1222055"/>
            <a:ext cx="28264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Drift Chamber: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3522 straw tubes (1.6cm diameter)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12 axial layers, 16 stereo layers (6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sz="1400" dirty="0" err="1" smtClean="0"/>
              <a:t>dE/dx</a:t>
            </a:r>
            <a:r>
              <a:rPr lang="en-US" sz="1400" dirty="0" smtClean="0"/>
              <a:t> for </a:t>
            </a:r>
            <a:r>
              <a:rPr lang="en-US" sz="1400" dirty="0" err="1" smtClean="0"/>
              <a:t>p</a:t>
            </a:r>
            <a:r>
              <a:rPr lang="en-US" sz="1400" dirty="0" smtClean="0"/>
              <a:t> &lt; 450 </a:t>
            </a:r>
            <a:r>
              <a:rPr lang="en-US" sz="1400" dirty="0" err="1" smtClean="0"/>
              <a:t>MeV/c</a:t>
            </a:r>
            <a:endParaRPr lang="en-US" sz="1400" dirty="0" smtClean="0"/>
          </a:p>
          <a:p>
            <a:pPr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400" dirty="0" err="1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/>
              <a:t>r</a:t>
            </a:r>
            <a:r>
              <a:rPr lang="en-US" sz="1400" dirty="0" smtClean="0"/>
              <a:t> = 150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angular coverage 6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&lt;</a:t>
            </a:r>
            <a:r>
              <a:rPr lang="en-US" sz="1400" dirty="0" err="1" smtClean="0">
                <a:latin typeface="Symbol" charset="2"/>
                <a:cs typeface="Symbol" charset="2"/>
              </a:rPr>
              <a:t>q</a:t>
            </a:r>
            <a:r>
              <a:rPr lang="en-US" sz="1400" dirty="0" smtClean="0"/>
              <a:t>&lt;155</a:t>
            </a:r>
            <a:r>
              <a:rPr lang="en-US" sz="1400" baseline="30000" dirty="0" smtClean="0"/>
              <a:t>o</a:t>
            </a:r>
            <a:endParaRPr lang="en-US" sz="14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3886200" y="2668605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/>
              <a:t>p</a:t>
            </a:r>
            <a:r>
              <a:rPr lang="en-US" dirty="0" smtClean="0"/>
              <a:t>/</a:t>
            </a:r>
            <a:r>
              <a:rPr lang="en-US" dirty="0" err="1" smtClean="0"/>
              <a:t>p</a:t>
            </a:r>
            <a:r>
              <a:rPr lang="en-US" dirty="0" smtClean="0"/>
              <a:t> : 1.5 - 3.0%</a:t>
            </a:r>
          </a:p>
        </p:txBody>
      </p:sp>
      <p:pic>
        <p:nvPicPr>
          <p:cNvPr id="16" name="Picture 15" descr="Picture 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57981" y="1222055"/>
            <a:ext cx="2941637" cy="1553552"/>
          </a:xfrm>
          <a:prstGeom prst="rect">
            <a:avLst/>
          </a:prstGeom>
        </p:spPr>
      </p:pic>
      <p:pic>
        <p:nvPicPr>
          <p:cNvPr id="17" name="Picture 16" descr="Picture 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57981" y="3200400"/>
            <a:ext cx="5238944" cy="2863228"/>
          </a:xfrm>
          <a:prstGeom prst="rect">
            <a:avLst/>
          </a:prstGeom>
        </p:spPr>
      </p:pic>
      <p:pic>
        <p:nvPicPr>
          <p:cNvPr id="19" name="Picture 18" descr="Picture 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643419" y="792162"/>
            <a:ext cx="2438400" cy="12881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94896" y="3577559"/>
            <a:ext cx="1485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CAD drawing of CDC</a:t>
            </a:r>
            <a:endParaRPr lang="en-US" sz="12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7172002" y="2020132"/>
            <a:ext cx="1624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 straw tube being cut</a:t>
            </a:r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1219200" y="2728267"/>
            <a:ext cx="1235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CDC prototype II</a:t>
            </a:r>
            <a:endParaRPr lang="en-US" sz="1200" i="1" dirty="0"/>
          </a:p>
        </p:txBody>
      </p:sp>
      <p:pic>
        <p:nvPicPr>
          <p:cNvPr id="23" name="Picture 22" descr="Picture 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388242" y="3424766"/>
            <a:ext cx="1737242" cy="2938482"/>
          </a:xfrm>
          <a:prstGeom prst="rect">
            <a:avLst/>
          </a:prstGeom>
        </p:spPr>
      </p:pic>
      <p:pic>
        <p:nvPicPr>
          <p:cNvPr id="25" name="Picture 24" descr="CDC QUARTER CLIP.bmp"/>
          <p:cNvPicPr>
            <a:picLocks noChangeAspect="1"/>
          </p:cNvPicPr>
          <p:nvPr/>
        </p:nvPicPr>
        <p:blipFill>
          <a:blip r:embed="rId10"/>
          <a:srcRect l="5319" t="3049" r="2127" b="2435"/>
          <a:stretch>
            <a:fillRect/>
          </a:stretch>
        </p:blipFill>
        <p:spPr bwMode="auto">
          <a:xfrm>
            <a:off x="5676077" y="2294473"/>
            <a:ext cx="1995219" cy="142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>
            <a:off x="6552358" y="4740189"/>
            <a:ext cx="2237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Track is fit to tangent points of circles representing drift distance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FDC: Forward Drift Chamber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Content Placeholder 15" descr="TOOLING_REAR_VIEW.JPG"/>
          <p:cNvPicPr>
            <a:picLocks noChangeAspect="1"/>
          </p:cNvPicPr>
          <p:nvPr/>
        </p:nvPicPr>
        <p:blipFill>
          <a:blip r:embed="rId2"/>
          <a:srcRect l="2760" r="6174" b="11444"/>
          <a:stretch>
            <a:fillRect/>
          </a:stretch>
        </p:blipFill>
        <p:spPr bwMode="auto">
          <a:xfrm>
            <a:off x="7592528" y="306552"/>
            <a:ext cx="1524000" cy="118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733800" y="1066800"/>
            <a:ext cx="51475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Drift Chamber: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4 packages, 6 planes/package, 96 wires/plane (2304 sense wires)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cathode strip readout (48 planes </a:t>
            </a:r>
            <a:r>
              <a:rPr lang="en-US" sz="1400" dirty="0" err="1" smtClean="0"/>
              <a:t>x</a:t>
            </a:r>
            <a:r>
              <a:rPr lang="en-US" sz="1400" dirty="0" smtClean="0"/>
              <a:t> 216 strips/plane = 10,368 strips)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err="1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/>
              <a:t>r</a:t>
            </a:r>
            <a:r>
              <a:rPr lang="en-US" sz="1400" dirty="0" smtClean="0"/>
              <a:t> = ~200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perpendicular to wire (drift time)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err="1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/>
              <a:t>s</a:t>
            </a:r>
            <a:r>
              <a:rPr lang="en-US" sz="1400" dirty="0" smtClean="0"/>
              <a:t> = ~200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along wire (cathode strips)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angular coverage 1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&lt;</a:t>
            </a:r>
            <a:r>
              <a:rPr lang="en-US" sz="1400" dirty="0" err="1" smtClean="0">
                <a:latin typeface="Symbol" charset="2"/>
                <a:cs typeface="Symbol" charset="2"/>
              </a:rPr>
              <a:t>q</a:t>
            </a:r>
            <a:r>
              <a:rPr lang="en-US" sz="1400" dirty="0" smtClean="0"/>
              <a:t>&lt;30</a:t>
            </a:r>
            <a:r>
              <a:rPr lang="en-US" sz="1400" baseline="30000" dirty="0" smtClean="0"/>
              <a:t>o</a:t>
            </a:r>
            <a:endParaRPr lang="en-US" sz="1400" baseline="30000" dirty="0"/>
          </a:p>
        </p:txBody>
      </p:sp>
      <p:pic>
        <p:nvPicPr>
          <p:cNvPr id="17" name="Picture 16" descr="Picture 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9671" y="792162"/>
            <a:ext cx="3253458" cy="26212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7462" y="3415862"/>
            <a:ext cx="1404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FDC Cathode Plane</a:t>
            </a:r>
            <a:endParaRPr lang="en-US" sz="1200" i="1" dirty="0"/>
          </a:p>
        </p:txBody>
      </p:sp>
      <p:pic>
        <p:nvPicPr>
          <p:cNvPr id="16" name="Picture 15" descr="Picture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3886200"/>
            <a:ext cx="3758524" cy="21637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7637" y="6049961"/>
            <a:ext cx="3275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Illustration of FDC wire plane and cathode planes</a:t>
            </a:r>
            <a:endParaRPr lang="en-US" sz="1200" i="1" dirty="0"/>
          </a:p>
        </p:txBody>
      </p:sp>
      <p:pic>
        <p:nvPicPr>
          <p:cNvPr id="20" name="Picture 19" descr="Picture 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767084" y="2266512"/>
            <a:ext cx="2349444" cy="22987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57438" y="4490284"/>
            <a:ext cx="2159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Electric field around 1 FDC wire</a:t>
            </a:r>
            <a:endParaRPr lang="en-US" sz="1200" i="1" dirty="0"/>
          </a:p>
        </p:txBody>
      </p:sp>
      <p:pic>
        <p:nvPicPr>
          <p:cNvPr id="22" name="Picture 21" descr="Picture 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371204" y="2607601"/>
            <a:ext cx="3270666" cy="136608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58524" y="3899963"/>
            <a:ext cx="2575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FDC planes rotated 60</a:t>
            </a:r>
            <a:r>
              <a:rPr lang="en-US" sz="1200" i="1" baseline="30000" dirty="0" smtClean="0"/>
              <a:t>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wrt</a:t>
            </a:r>
            <a:r>
              <a:rPr lang="en-US" sz="1200" i="1" dirty="0" smtClean="0"/>
              <a:t> neighbors</a:t>
            </a:r>
            <a:endParaRPr lang="en-US" sz="1200" i="1" dirty="0"/>
          </a:p>
        </p:txBody>
      </p:sp>
      <p:pic>
        <p:nvPicPr>
          <p:cNvPr id="24" name="Picture 23" descr="Picture 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850163" y="4343400"/>
            <a:ext cx="2916921" cy="18605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090474" y="5035883"/>
            <a:ext cx="956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FDC Frames</a:t>
            </a:r>
            <a:endParaRPr lang="en-US" sz="12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90474" y="5465282"/>
            <a:ext cx="1211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FDC Active Area</a:t>
            </a:r>
            <a:endParaRPr lang="en-US" sz="1200" i="1" dirty="0"/>
          </a:p>
        </p:txBody>
      </p:sp>
      <p:cxnSp>
        <p:nvCxnSpPr>
          <p:cNvPr id="28" name="Straight Arrow Connector 27"/>
          <p:cNvCxnSpPr>
            <a:stCxn id="25" idx="1"/>
          </p:cNvCxnSpPr>
          <p:nvPr/>
        </p:nvCxnSpPr>
        <p:spPr>
          <a:xfrm rot="10800000" flipV="1">
            <a:off x="5536262" y="5174383"/>
            <a:ext cx="1554212" cy="2458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1"/>
          </p:cNvCxnSpPr>
          <p:nvPr/>
        </p:nvCxnSpPr>
        <p:spPr>
          <a:xfrm rot="10800000" flipV="1">
            <a:off x="5527318" y="5603782"/>
            <a:ext cx="1563156" cy="847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tofres_550cm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0926" y="4115528"/>
            <a:ext cx="2999874" cy="1873170"/>
          </a:xfrm>
          <a:prstGeom prst="rect">
            <a:avLst/>
          </a:prstGeom>
          <a:noFill/>
        </p:spPr>
      </p:pic>
      <p:grpSp>
        <p:nvGrpSpPr>
          <p:cNvPr id="3" name="Group 26"/>
          <p:cNvGrpSpPr/>
          <p:nvPr/>
        </p:nvGrpSpPr>
        <p:grpSpPr>
          <a:xfrm>
            <a:off x="301867" y="1779586"/>
            <a:ext cx="3113452" cy="2335941"/>
            <a:chOff x="5187434" y="4281681"/>
            <a:chExt cx="3308866" cy="2576319"/>
          </a:xfrm>
        </p:grpSpPr>
        <p:pic>
          <p:nvPicPr>
            <p:cNvPr id="21" name="Picture 13" descr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72100" y="4281681"/>
              <a:ext cx="3124200" cy="2576319"/>
            </a:xfrm>
            <a:prstGeom prst="rect">
              <a:avLst/>
            </a:prstGeom>
            <a:noFill/>
          </p:spPr>
        </p:pic>
        <p:sp>
          <p:nvSpPr>
            <p:cNvPr id="25" name="Rectangle 38"/>
            <p:cNvSpPr>
              <a:spLocks noChangeArrowheads="1"/>
            </p:cNvSpPr>
            <p:nvPr/>
          </p:nvSpPr>
          <p:spPr bwMode="auto">
            <a:xfrm rot="16175120">
              <a:off x="4863880" y="5306284"/>
              <a:ext cx="1016439" cy="369332"/>
            </a:xfrm>
            <a:prstGeom prst="rect">
              <a:avLst/>
            </a:prstGeom>
            <a:solidFill>
              <a:schemeClr val="bg1"/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 err="1">
                  <a:latin typeface="Symbol" pitchFamily="-65" charset="2"/>
                  <a:sym typeface="Symbol" pitchFamily="-65" charset="2"/>
                </a:rPr>
                <a:t></a:t>
              </a:r>
              <a:r>
                <a:rPr lang="en-US" sz="1800" baseline="-25000" dirty="0" err="1"/>
                <a:t>diff</a:t>
              </a:r>
              <a:r>
                <a:rPr lang="en-US" sz="1800" baseline="-25000" dirty="0"/>
                <a:t> </a:t>
              </a:r>
              <a:r>
                <a:rPr lang="en-US" sz="1800" dirty="0"/>
                <a:t>(</a:t>
              </a:r>
              <a:r>
                <a:rPr lang="en-US" sz="1800" dirty="0" err="1"/>
                <a:t>ps</a:t>
              </a:r>
              <a:r>
                <a:rPr lang="en-US" sz="1800" dirty="0"/>
                <a:t>)</a:t>
              </a:r>
              <a:endParaRPr lang="en-US" sz="1800" dirty="0">
                <a:latin typeface="Comic Sans MS" pitchFamily="-65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Particle 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8" name="Picture 17" descr="Picture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937703" y="4057587"/>
            <a:ext cx="2206297" cy="15114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0697" y="5494752"/>
            <a:ext cx="220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r>
              <a:rPr lang="en-US" sz="1400" dirty="0" smtClean="0"/>
              <a:t>p separation &lt;450MeV/c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err="1" smtClean="0">
                <a:latin typeface="Symbol" charset="2"/>
                <a:cs typeface="Symbol" charset="2"/>
              </a:rPr>
              <a:t>p</a:t>
            </a:r>
            <a:r>
              <a:rPr lang="en-US" sz="1400" dirty="0" err="1" smtClean="0"/>
              <a:t>K</a:t>
            </a:r>
            <a:r>
              <a:rPr lang="en-US" sz="1400" dirty="0" smtClean="0"/>
              <a:t> separation &lt;275MeV/c</a:t>
            </a:r>
          </a:p>
        </p:txBody>
      </p:sp>
      <p:pic>
        <p:nvPicPr>
          <p:cNvPr id="26" name="Picture 1056" descr="halld_detector"/>
          <p:cNvPicPr>
            <a:picLocks noChangeAspect="1" noChangeArrowheads="1"/>
          </p:cNvPicPr>
          <p:nvPr/>
        </p:nvPicPr>
        <p:blipFill>
          <a:blip r:embed="rId6"/>
          <a:srcRect t="15033" r="2525" b="23203"/>
          <a:stretch>
            <a:fillRect/>
          </a:stretch>
        </p:blipFill>
        <p:spPr bwMode="auto">
          <a:xfrm>
            <a:off x="6400800" y="0"/>
            <a:ext cx="2743200" cy="1343205"/>
          </a:xfrm>
          <a:prstGeom prst="rect">
            <a:avLst/>
          </a:prstGeom>
          <a:noFill/>
        </p:spPr>
      </p:pic>
      <p:pic>
        <p:nvPicPr>
          <p:cNvPr id="29" name="Picture 7" descr="paddle_resolution_various_thicknes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781336" y="3951383"/>
            <a:ext cx="2349928" cy="2678217"/>
          </a:xfrm>
          <a:prstGeom prst="rect">
            <a:avLst/>
          </a:prstGeom>
          <a:noFill/>
        </p:spPr>
      </p:pic>
      <p:pic>
        <p:nvPicPr>
          <p:cNvPr id="34" name="Picture 13" descr="bcalres_65cm_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63633" y="1931986"/>
            <a:ext cx="2929612" cy="18288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 rot="16200000">
            <a:off x="-731414" y="2690818"/>
            <a:ext cx="1801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Barrel Calorimeter</a:t>
            </a:r>
            <a:endParaRPr lang="en-US" sz="1600" b="1" i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492263" y="4988066"/>
            <a:ext cx="1323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Forward TOF</a:t>
            </a:r>
            <a:endParaRPr lang="en-US" sz="1600" b="1" i="1" dirty="0"/>
          </a:p>
        </p:txBody>
      </p:sp>
      <p:sp>
        <p:nvSpPr>
          <p:cNvPr id="28" name="Rectangle 38"/>
          <p:cNvSpPr>
            <a:spLocks noChangeArrowheads="1"/>
          </p:cNvSpPr>
          <p:nvPr/>
        </p:nvSpPr>
        <p:spPr bwMode="auto">
          <a:xfrm rot="16175120">
            <a:off x="-115538" y="5045623"/>
            <a:ext cx="1321817" cy="369332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>
                <a:latin typeface="Symbol" pitchFamily="-65" charset="2"/>
                <a:sym typeface="Symbol" pitchFamily="-65" charset="2"/>
              </a:rPr>
              <a:t></a:t>
            </a:r>
            <a:r>
              <a:rPr lang="en-US" sz="1800" baseline="-25000" dirty="0" err="1"/>
              <a:t>diff</a:t>
            </a:r>
            <a:r>
              <a:rPr lang="en-US" sz="1800" baseline="-25000" dirty="0"/>
              <a:t> </a:t>
            </a:r>
            <a:r>
              <a:rPr lang="en-US" sz="1800" dirty="0" smtClean="0"/>
              <a:t>(</a:t>
            </a:r>
            <a:r>
              <a:rPr lang="en-US" dirty="0"/>
              <a:t>n</a:t>
            </a:r>
            <a:r>
              <a:rPr lang="en-US" sz="1800" dirty="0" smtClean="0"/>
              <a:t>s</a:t>
            </a:r>
            <a:r>
              <a:rPr lang="en-US" sz="1800" dirty="0"/>
              <a:t>)</a:t>
            </a:r>
            <a:endParaRPr lang="en-US" sz="1800" dirty="0">
              <a:latin typeface="Comic Sans MS" pitchFamily="-65" charset="0"/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298535" y="1779586"/>
            <a:ext cx="177092" cy="218281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/>
          <p:cNvSpPr/>
          <p:nvPr/>
        </p:nvSpPr>
        <p:spPr>
          <a:xfrm>
            <a:off x="298535" y="4114800"/>
            <a:ext cx="177092" cy="218281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09986" y="1983828"/>
            <a:ext cx="707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4">
                    <a:lumMod val="75000"/>
                  </a:schemeClr>
                </a:solidFill>
              </a:rPr>
              <a:t>~200 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ps</a:t>
            </a:r>
            <a:endParaRPr lang="en-US" sz="12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26910" y="4318000"/>
            <a:ext cx="62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accent4">
                    <a:lumMod val="75000"/>
                  </a:schemeClr>
                </a:solidFill>
              </a:rPr>
              <a:t>~80 </a:t>
            </a:r>
            <a:r>
              <a:rPr lang="en-US" sz="1200" b="1" i="1" dirty="0" err="1" smtClean="0">
                <a:solidFill>
                  <a:schemeClr val="accent4">
                    <a:lumMod val="75000"/>
                  </a:schemeClr>
                </a:solidFill>
              </a:rPr>
              <a:t>ps</a:t>
            </a:r>
            <a:endParaRPr lang="en-US" sz="12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4173483" y="4033345"/>
            <a:ext cx="4712138" cy="262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6189030" y="4682416"/>
            <a:ext cx="1122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CDC </a:t>
            </a:r>
            <a:r>
              <a:rPr lang="en-US" sz="1600" b="1" i="1" dirty="0" err="1" smtClean="0"/>
              <a:t>dE/dx</a:t>
            </a:r>
            <a:endParaRPr lang="en-US" sz="1600" b="1" i="1" dirty="0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/>
          <a:srcRect l="3125" t="5469" r="21875" b="24219"/>
          <a:stretch>
            <a:fillRect/>
          </a:stretch>
        </p:blipFill>
        <p:spPr bwMode="auto">
          <a:xfrm flipV="1">
            <a:off x="7153762" y="1533789"/>
            <a:ext cx="1533038" cy="114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010400" y="2683568"/>
            <a:ext cx="16850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 40 </a:t>
            </a:r>
            <a:r>
              <a:rPr lang="en-US" sz="1400" dirty="0" err="1" smtClean="0"/>
              <a:t>scintillators</a:t>
            </a:r>
            <a:endParaRPr lang="en-US" sz="1400" dirty="0" smtClean="0"/>
          </a:p>
          <a:p>
            <a:pPr>
              <a:buFont typeface="Arial"/>
              <a:buChar char="•"/>
            </a:pPr>
            <a:r>
              <a:rPr lang="en-US" sz="1400" dirty="0" smtClean="0"/>
              <a:t> 300 </a:t>
            </a:r>
            <a:r>
              <a:rPr lang="en-US" sz="1400" dirty="0" err="1" smtClean="0"/>
              <a:t>ps</a:t>
            </a:r>
            <a:r>
              <a:rPr lang="en-US" sz="1400" dirty="0" smtClean="0"/>
              <a:t> (</a:t>
            </a:r>
            <a:r>
              <a:rPr lang="en-US" sz="1400" dirty="0" err="1" smtClean="0"/>
              <a:t>w</a:t>
            </a:r>
            <a:r>
              <a:rPr lang="en-US" sz="1400" dirty="0" smtClean="0"/>
              <a:t>/tracking)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Used for start-up</a:t>
            </a:r>
          </a:p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 rot="16200000">
            <a:off x="6136521" y="2416749"/>
            <a:ext cx="1367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Start Counter</a:t>
            </a:r>
            <a:endParaRPr lang="en-US" sz="1600" b="1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355926" y="628062"/>
            <a:ext cx="60448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Particle ID is done primarily through time of flight with some help from </a:t>
            </a:r>
            <a:r>
              <a:rPr lang="en-US" sz="1600" dirty="0" err="1" smtClean="0"/>
              <a:t>dE/dx</a:t>
            </a:r>
            <a:r>
              <a:rPr lang="en-US" sz="1600" dirty="0" smtClean="0"/>
              <a:t> in chambers. Space is left in design for a future PID detector.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1398112" y="1343205"/>
            <a:ext cx="1470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Beam Test Data</a:t>
            </a:r>
            <a:endParaRPr lang="en-US" sz="1600" u="sng" dirty="0"/>
          </a:p>
        </p:txBody>
      </p:sp>
      <p:sp>
        <p:nvSpPr>
          <p:cNvPr id="45" name="TextBox 44"/>
          <p:cNvSpPr txBox="1"/>
          <p:nvPr/>
        </p:nvSpPr>
        <p:spPr>
          <a:xfrm>
            <a:off x="4038600" y="1343205"/>
            <a:ext cx="1891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Expected Separation</a:t>
            </a:r>
            <a:endParaRPr lang="en-US" sz="1600" u="sng" dirty="0"/>
          </a:p>
        </p:txBody>
      </p:sp>
      <p:sp>
        <p:nvSpPr>
          <p:cNvPr id="46" name="Down Arrow 45"/>
          <p:cNvSpPr/>
          <p:nvPr/>
        </p:nvSpPr>
        <p:spPr>
          <a:xfrm>
            <a:off x="1756059" y="1649219"/>
            <a:ext cx="743191" cy="1303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4648200" y="1649219"/>
            <a:ext cx="743191" cy="1303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Electronics and Data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2052" y="902732"/>
            <a:ext cx="44857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Electronics</a:t>
            </a:r>
          </a:p>
          <a:p>
            <a:pPr>
              <a:buFont typeface="Arial"/>
              <a:buChar char="•"/>
            </a:pPr>
            <a:r>
              <a:rPr lang="en-US" dirty="0" smtClean="0"/>
              <a:t> All digitization electronics are fully pipelined (VME64x-VXS)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F1TDC (60 </a:t>
            </a:r>
            <a:r>
              <a:rPr lang="en-US" sz="1600" dirty="0" err="1" smtClean="0"/>
              <a:t>ps</a:t>
            </a:r>
            <a:r>
              <a:rPr lang="en-US" sz="1600" dirty="0" smtClean="0"/>
              <a:t>, 32 </a:t>
            </a:r>
            <a:r>
              <a:rPr lang="en-US" sz="1600" dirty="0" err="1" smtClean="0"/>
              <a:t>ch</a:t>
            </a:r>
            <a:r>
              <a:rPr lang="en-US" sz="1600" dirty="0" smtClean="0"/>
              <a:t>. or 115 </a:t>
            </a:r>
            <a:r>
              <a:rPr lang="en-US" sz="1600" dirty="0" err="1" smtClean="0"/>
              <a:t>ps</a:t>
            </a:r>
            <a:r>
              <a:rPr lang="en-US" sz="1600" dirty="0" smtClean="0"/>
              <a:t> 48 </a:t>
            </a:r>
            <a:r>
              <a:rPr lang="en-US" sz="1600" dirty="0" err="1" smtClean="0"/>
              <a:t>ch</a:t>
            </a:r>
            <a:r>
              <a:rPr lang="en-US" sz="1600" dirty="0" smtClean="0"/>
              <a:t>.)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125 MHz </a:t>
            </a:r>
            <a:r>
              <a:rPr lang="en-US" sz="1600" dirty="0" err="1" smtClean="0"/>
              <a:t>fADC</a:t>
            </a:r>
            <a:r>
              <a:rPr lang="en-US" sz="1600" dirty="0" smtClean="0"/>
              <a:t> (12 bit, 72 </a:t>
            </a:r>
            <a:r>
              <a:rPr lang="en-US" sz="1600" dirty="0" err="1" smtClean="0"/>
              <a:t>ch</a:t>
            </a:r>
            <a:r>
              <a:rPr lang="en-US" sz="1600" dirty="0" smtClean="0"/>
              <a:t>.)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250 MHz </a:t>
            </a:r>
            <a:r>
              <a:rPr lang="en-US" sz="1600" dirty="0" err="1" smtClean="0"/>
              <a:t>fADC</a:t>
            </a:r>
            <a:r>
              <a:rPr lang="en-US" sz="1600" dirty="0" smtClean="0"/>
              <a:t> (12 bit, 16 </a:t>
            </a:r>
            <a:r>
              <a:rPr lang="en-US" sz="1600" dirty="0" err="1" smtClean="0"/>
              <a:t>ch</a:t>
            </a:r>
            <a:r>
              <a:rPr lang="en-US" sz="1600" dirty="0" smtClean="0"/>
              <a:t>.)</a:t>
            </a:r>
          </a:p>
          <a:p>
            <a:pPr>
              <a:buFont typeface="Arial"/>
              <a:buChar char="•"/>
            </a:pPr>
            <a:r>
              <a:rPr lang="en-US" dirty="0" smtClean="0"/>
              <a:t> Trigger latency ~3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</a:t>
            </a:r>
          </a:p>
          <a:p>
            <a:pPr>
              <a:buFont typeface="Arial"/>
              <a:buChar char="•"/>
            </a:pPr>
            <a:r>
              <a:rPr lang="en-US" dirty="0" smtClean="0"/>
              <a:t> 3GB/s readout from front </a:t>
            </a:r>
            <a:br>
              <a:rPr lang="en-US" dirty="0" smtClean="0"/>
            </a:br>
            <a:r>
              <a:rPr lang="en-US" dirty="0" smtClean="0"/>
              <a:t>   end</a:t>
            </a:r>
          </a:p>
          <a:p>
            <a:pPr>
              <a:buFont typeface="Arial"/>
              <a:buChar char="•"/>
            </a:pPr>
            <a:r>
              <a:rPr lang="en-US" dirty="0" smtClean="0"/>
              <a:t> 300MB/s to mass storage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3PB</a:t>
            </a:r>
            <a:r>
              <a:rPr lang="en-US" dirty="0" smtClean="0"/>
              <a:t>/yr to tape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78564" y="5334000"/>
            <a:ext cx="37112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Offline software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C++ object oriented framework (JANA)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Multi-threaded event processing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Highly modular through use of templates</a:t>
            </a:r>
            <a:endParaRPr lang="en-US" sz="1600" dirty="0"/>
          </a:p>
        </p:txBody>
      </p:sp>
      <p:pic>
        <p:nvPicPr>
          <p:cNvPr id="13" name="Picture 12" descr="Picture 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765218" y="1292423"/>
            <a:ext cx="2795164" cy="3733800"/>
          </a:xfrm>
          <a:prstGeom prst="rect">
            <a:avLst/>
          </a:prstGeom>
        </p:spPr>
      </p:pic>
      <p:pic>
        <p:nvPicPr>
          <p:cNvPr id="14" name="Picture 13" descr="Picture 3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4450292"/>
            <a:ext cx="1466850" cy="1874308"/>
          </a:xfrm>
          <a:prstGeom prst="rect">
            <a:avLst/>
          </a:prstGeom>
        </p:spPr>
      </p:pic>
      <p:pic>
        <p:nvPicPr>
          <p:cNvPr id="15" name="Picture 14" descr="F1TD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546" y="2743200"/>
            <a:ext cx="1051254" cy="21828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4141788"/>
            <a:ext cx="15738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Crate Trigger Processor</a:t>
            </a:r>
            <a:endParaRPr lang="en-US" sz="11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439073" y="2481590"/>
            <a:ext cx="586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F1TDC</a:t>
            </a:r>
            <a:endParaRPr lang="en-US" sz="11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46218" y="984646"/>
            <a:ext cx="2063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Level 1 trigger test stand</a:t>
            </a:r>
            <a:endParaRPr lang="en-US" sz="1400" b="1" i="1" dirty="0"/>
          </a:p>
        </p:txBody>
      </p:sp>
      <p:pic>
        <p:nvPicPr>
          <p:cNvPr id="19" name="Picture 18" descr="Picture 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362201" y="4141788"/>
            <a:ext cx="1600006" cy="19928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88351" y="3880178"/>
            <a:ext cx="16639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Signal distribution board</a:t>
            </a:r>
            <a:endParaRPr lang="en-US" sz="11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Picture 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4800" y="304800"/>
            <a:ext cx="8610600" cy="6012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 System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178771"/>
            <a:ext cx="4429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slide stolen from C. Cuevas’ talk at May 2010 </a:t>
            </a:r>
            <a:r>
              <a:rPr lang="en-US" sz="1200" i="1" dirty="0" err="1" smtClean="0"/>
              <a:t>GlueX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Collab</a:t>
            </a:r>
            <a:r>
              <a:rPr lang="en-US" sz="1200" i="1" dirty="0" smtClean="0"/>
              <a:t>. Meeting</a:t>
            </a:r>
            <a:endParaRPr lang="en-US" sz="12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GlueX</a:t>
            </a:r>
            <a:r>
              <a:rPr lang="en-US" dirty="0" smtClean="0"/>
              <a:t> detector is a large acceptance, hermetic detector with a </a:t>
            </a:r>
            <a:r>
              <a:rPr lang="en-US" dirty="0" err="1" smtClean="0"/>
              <a:t>solenoidal</a:t>
            </a:r>
            <a:r>
              <a:rPr lang="en-US" dirty="0" smtClean="0"/>
              <a:t> geometry</a:t>
            </a:r>
          </a:p>
          <a:p>
            <a:pPr lvl="1"/>
            <a:r>
              <a:rPr lang="en-US" dirty="0" smtClean="0"/>
              <a:t>Capable of detecting multi-charged, multi-neutral final states with high resolution</a:t>
            </a:r>
          </a:p>
          <a:p>
            <a:pPr lvl="1"/>
            <a:r>
              <a:rPr lang="en-US" dirty="0" smtClean="0"/>
              <a:t>Fully pipelined electronics allow 3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 trigger latency and a 3GB/s data rate off the front end (300MB/s to disk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22748" y="6031210"/>
            <a:ext cx="412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See Matt Shepherd’s and Jo </a:t>
            </a:r>
            <a:r>
              <a:rPr lang="en-US" sz="1200" i="1" dirty="0" err="1" smtClean="0"/>
              <a:t>Dudek’s</a:t>
            </a:r>
            <a:r>
              <a:rPr lang="en-US" sz="1200" i="1" dirty="0" smtClean="0"/>
              <a:t> talks Saturday @ 16:30 “QCD, </a:t>
            </a:r>
            <a:r>
              <a:rPr lang="en-US" sz="1200" i="1" dirty="0" err="1" smtClean="0"/>
              <a:t>Hadron</a:t>
            </a:r>
            <a:r>
              <a:rPr lang="en-US" sz="1200" i="1" dirty="0" smtClean="0"/>
              <a:t> Spectroscopy and Exotics”  session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/>
              <a:srcRect l="-69017" r="-6901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-69017" r="-69017"/>
              <a:stretch>
                <a:fillRect/>
              </a:stretch>
            </p:blipFill>
          </mc:Fallback>
        </mc:AlternateContent>
        <p:spPr>
          <a:xfrm>
            <a:off x="2438400" y="2514600"/>
            <a:ext cx="4343400" cy="238870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6889-CF7F-1C45-A37C-1ABF5F77729D}" type="slidenum">
              <a:rPr lang="it-IT"/>
              <a:pPr/>
              <a:t>18</a:t>
            </a:fld>
            <a:endParaRPr lang="it-IT"/>
          </a:p>
        </p:txBody>
      </p:sp>
      <p:sp>
        <p:nvSpPr>
          <p:cNvPr id="729090" name="Line 2"/>
          <p:cNvSpPr>
            <a:spLocks noChangeShapeType="1"/>
          </p:cNvSpPr>
          <p:nvPr/>
        </p:nvSpPr>
        <p:spPr bwMode="auto">
          <a:xfrm>
            <a:off x="790222" y="1397000"/>
            <a:ext cx="2394479" cy="3527072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29094" name="Text Box 6"/>
          <p:cNvSpPr txBox="1">
            <a:spLocks noChangeArrowheads="1"/>
          </p:cNvSpPr>
          <p:nvPr/>
        </p:nvSpPr>
        <p:spPr bwMode="auto">
          <a:xfrm>
            <a:off x="403578" y="915282"/>
            <a:ext cx="2971800" cy="5794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6 </a:t>
            </a:r>
            <a:r>
              <a:rPr lang="en-US" sz="32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GeV</a:t>
            </a:r>
            <a:r>
              <a:rPr lang="en-US" sz="3200" i="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CEBAF</a:t>
            </a:r>
          </a:p>
        </p:txBody>
      </p:sp>
      <p:pic>
        <p:nvPicPr>
          <p:cNvPr id="729095" name="Picture 7" descr="12_GeV_mods_Arc-10_overl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0" y="3275013"/>
            <a:ext cx="3079750" cy="1876425"/>
          </a:xfrm>
          <a:prstGeom prst="rect">
            <a:avLst/>
          </a:prstGeom>
          <a:noFill/>
        </p:spPr>
      </p:pic>
      <p:pic>
        <p:nvPicPr>
          <p:cNvPr id="729096" name="Picture 8" descr="12_GeV_mods_HallD-beamline_overl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1339850"/>
            <a:ext cx="879475" cy="1338263"/>
          </a:xfrm>
          <a:prstGeom prst="rect">
            <a:avLst/>
          </a:prstGeom>
          <a:noFill/>
        </p:spPr>
      </p:pic>
      <p:grpSp>
        <p:nvGrpSpPr>
          <p:cNvPr id="2" name="Group 30"/>
          <p:cNvGrpSpPr/>
          <p:nvPr/>
        </p:nvGrpSpPr>
        <p:grpSpPr>
          <a:xfrm>
            <a:off x="1189038" y="1771650"/>
            <a:ext cx="6096000" cy="4691063"/>
            <a:chOff x="1189038" y="1771650"/>
            <a:chExt cx="6096000" cy="4691063"/>
          </a:xfrm>
        </p:grpSpPr>
        <p:pic>
          <p:nvPicPr>
            <p:cNvPr id="729098" name="Picture 10" descr="6_GeV_Racetra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89038" y="1771650"/>
              <a:ext cx="6096000" cy="4691063"/>
            </a:xfrm>
            <a:prstGeom prst="rect">
              <a:avLst/>
            </a:prstGeom>
            <a:noFill/>
          </p:spPr>
        </p:pic>
        <p:sp>
          <p:nvSpPr>
            <p:cNvPr id="729099" name="AutoShape 11"/>
            <p:cNvSpPr>
              <a:spLocks noChangeArrowheads="1"/>
            </p:cNvSpPr>
            <p:nvPr/>
          </p:nvSpPr>
          <p:spPr bwMode="auto">
            <a:xfrm rot="5400000">
              <a:off x="4420611" y="3258993"/>
              <a:ext cx="533400" cy="346364"/>
            </a:xfrm>
            <a:prstGeom prst="parallelogram">
              <a:avLst>
                <a:gd name="adj" fmla="val 47911"/>
              </a:avLst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729100" name="Picture 12" descr="12_GeV_mods_SL-cryomodules_overl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3727" y="3762552"/>
            <a:ext cx="1695450" cy="1363662"/>
          </a:xfrm>
          <a:prstGeom prst="rect">
            <a:avLst/>
          </a:prstGeom>
          <a:noFill/>
        </p:spPr>
      </p:pic>
      <p:sp>
        <p:nvSpPr>
          <p:cNvPr id="729101" name="Text Box 13"/>
          <p:cNvSpPr txBox="1">
            <a:spLocks noChangeArrowheads="1"/>
          </p:cNvSpPr>
          <p:nvPr/>
        </p:nvSpPr>
        <p:spPr bwMode="auto">
          <a:xfrm>
            <a:off x="253998" y="961144"/>
            <a:ext cx="3178175" cy="4873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i="0" dirty="0">
                <a:solidFill>
                  <a:srgbClr val="CC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11 </a:t>
            </a:r>
            <a:r>
              <a:rPr lang="en-US" sz="3200" i="0" dirty="0" err="1">
                <a:solidFill>
                  <a:srgbClr val="CC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GeV</a:t>
            </a:r>
            <a:r>
              <a:rPr lang="en-US" sz="3200" i="0" dirty="0">
                <a:solidFill>
                  <a:srgbClr val="CC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CEBAF</a:t>
            </a:r>
            <a:r>
              <a:rPr lang="en-US" sz="3200" i="0" u="sng" dirty="0">
                <a:solidFill>
                  <a:srgbClr val="CC0099"/>
                </a:solidFill>
                <a:effectLst/>
                <a:latin typeface="Arial" pitchFamily="-65" charset="0"/>
              </a:rPr>
              <a:t> 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89449" y="2757488"/>
            <a:ext cx="1169309" cy="847725"/>
            <a:chOff x="3146" y="1440"/>
            <a:chExt cx="811" cy="534"/>
          </a:xfrm>
        </p:grpSpPr>
        <p:sp>
          <p:nvSpPr>
            <p:cNvPr id="729103" name="Text Box 15"/>
            <p:cNvSpPr txBox="1">
              <a:spLocks noChangeArrowheads="1"/>
            </p:cNvSpPr>
            <p:nvPr/>
          </p:nvSpPr>
          <p:spPr bwMode="auto">
            <a:xfrm>
              <a:off x="3360" y="1440"/>
              <a:ext cx="597" cy="15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pitchFamily="-65" charset="0"/>
                </a:rPr>
                <a:t>CHL-2</a:t>
              </a:r>
            </a:p>
          </p:txBody>
        </p: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3146" y="1536"/>
              <a:ext cx="406" cy="438"/>
              <a:chOff x="3146" y="1536"/>
              <a:chExt cx="406" cy="438"/>
            </a:xfrm>
          </p:grpSpPr>
          <p:pic>
            <p:nvPicPr>
              <p:cNvPr id="729105" name="Picture 17" descr="12_GeV_mods_CHL_overla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146" y="1707"/>
                <a:ext cx="184" cy="267"/>
              </a:xfrm>
              <a:prstGeom prst="rect">
                <a:avLst/>
              </a:prstGeom>
              <a:noFill/>
            </p:spPr>
          </p:pic>
          <p:pic>
            <p:nvPicPr>
              <p:cNvPr id="729106" name="Picture 18" descr="12_GeV_mods_arrow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329" y="1536"/>
                <a:ext cx="223" cy="288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418138" y="604838"/>
            <a:ext cx="1363662" cy="962025"/>
            <a:chOff x="3792" y="74"/>
            <a:chExt cx="945" cy="606"/>
          </a:xfrm>
        </p:grpSpPr>
        <p:pic>
          <p:nvPicPr>
            <p:cNvPr id="729108" name="Picture 20" descr="12_GeV_mods_Hall-D_overl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92" y="74"/>
              <a:ext cx="945" cy="606"/>
            </a:xfrm>
            <a:prstGeom prst="rect">
              <a:avLst/>
            </a:prstGeom>
            <a:noFill/>
          </p:spPr>
        </p:pic>
        <p:sp>
          <p:nvSpPr>
            <p:cNvPr id="729109" name="AutoShape 21"/>
            <p:cNvSpPr>
              <a:spLocks noChangeArrowheads="1"/>
            </p:cNvSpPr>
            <p:nvPr/>
          </p:nvSpPr>
          <p:spPr bwMode="auto">
            <a:xfrm rot="5400000" flipV="1">
              <a:off x="4084" y="324"/>
              <a:ext cx="192" cy="240"/>
            </a:xfrm>
            <a:prstGeom prst="parallelogram">
              <a:avLst>
                <a:gd name="adj" fmla="val 59023"/>
              </a:avLst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29110" name="Freeform 22"/>
          <p:cNvSpPr>
            <a:spLocks/>
          </p:cNvSpPr>
          <p:nvPr/>
        </p:nvSpPr>
        <p:spPr bwMode="auto">
          <a:xfrm>
            <a:off x="5807075" y="1049338"/>
            <a:ext cx="438150" cy="206375"/>
          </a:xfrm>
          <a:custGeom>
            <a:avLst/>
            <a:gdLst/>
            <a:ahLst/>
            <a:cxnLst>
              <a:cxn ang="0">
                <a:pos x="0" y="130"/>
              </a:cxn>
              <a:cxn ang="0">
                <a:pos x="14" y="108"/>
              </a:cxn>
              <a:cxn ang="0">
                <a:pos x="28" y="122"/>
              </a:cxn>
              <a:cxn ang="0">
                <a:pos x="44" y="128"/>
              </a:cxn>
              <a:cxn ang="0">
                <a:pos x="53" y="107"/>
              </a:cxn>
              <a:cxn ang="0">
                <a:pos x="72" y="99"/>
              </a:cxn>
              <a:cxn ang="0">
                <a:pos x="88" y="106"/>
              </a:cxn>
              <a:cxn ang="0">
                <a:pos x="94" y="88"/>
              </a:cxn>
              <a:cxn ang="0">
                <a:pos x="96" y="82"/>
              </a:cxn>
              <a:cxn ang="0">
                <a:pos x="112" y="84"/>
              </a:cxn>
              <a:cxn ang="0">
                <a:pos x="128" y="88"/>
              </a:cxn>
              <a:cxn ang="0">
                <a:pos x="146" y="60"/>
              </a:cxn>
              <a:cxn ang="0">
                <a:pos x="152" y="62"/>
              </a:cxn>
              <a:cxn ang="0">
                <a:pos x="158" y="66"/>
              </a:cxn>
              <a:cxn ang="0">
                <a:pos x="170" y="70"/>
              </a:cxn>
              <a:cxn ang="0">
                <a:pos x="192" y="38"/>
              </a:cxn>
              <a:cxn ang="0">
                <a:pos x="214" y="54"/>
              </a:cxn>
              <a:cxn ang="0">
                <a:pos x="236" y="24"/>
              </a:cxn>
              <a:cxn ang="0">
                <a:pos x="254" y="34"/>
              </a:cxn>
              <a:cxn ang="0">
                <a:pos x="266" y="38"/>
              </a:cxn>
              <a:cxn ang="0">
                <a:pos x="286" y="10"/>
              </a:cxn>
              <a:cxn ang="0">
                <a:pos x="304" y="0"/>
              </a:cxn>
            </a:cxnLst>
            <a:rect l="0" t="0" r="r" b="b"/>
            <a:pathLst>
              <a:path w="304" h="130">
                <a:moveTo>
                  <a:pt x="0" y="130"/>
                </a:moveTo>
                <a:cubicBezTo>
                  <a:pt x="16" y="119"/>
                  <a:pt x="11" y="127"/>
                  <a:pt x="14" y="108"/>
                </a:cubicBezTo>
                <a:cubicBezTo>
                  <a:pt x="25" y="112"/>
                  <a:pt x="19" y="108"/>
                  <a:pt x="28" y="122"/>
                </a:cubicBezTo>
                <a:cubicBezTo>
                  <a:pt x="29" y="124"/>
                  <a:pt x="44" y="128"/>
                  <a:pt x="44" y="128"/>
                </a:cubicBezTo>
                <a:cubicBezTo>
                  <a:pt x="53" y="119"/>
                  <a:pt x="40" y="111"/>
                  <a:pt x="53" y="107"/>
                </a:cubicBezTo>
                <a:cubicBezTo>
                  <a:pt x="64" y="92"/>
                  <a:pt x="61" y="88"/>
                  <a:pt x="72" y="99"/>
                </a:cubicBezTo>
                <a:cubicBezTo>
                  <a:pt x="73" y="103"/>
                  <a:pt x="82" y="116"/>
                  <a:pt x="88" y="106"/>
                </a:cubicBezTo>
                <a:cubicBezTo>
                  <a:pt x="88" y="106"/>
                  <a:pt x="93" y="91"/>
                  <a:pt x="94" y="88"/>
                </a:cubicBezTo>
                <a:cubicBezTo>
                  <a:pt x="95" y="86"/>
                  <a:pt x="96" y="82"/>
                  <a:pt x="96" y="82"/>
                </a:cubicBezTo>
                <a:cubicBezTo>
                  <a:pt x="101" y="83"/>
                  <a:pt x="107" y="83"/>
                  <a:pt x="112" y="84"/>
                </a:cubicBezTo>
                <a:cubicBezTo>
                  <a:pt x="117" y="85"/>
                  <a:pt x="128" y="88"/>
                  <a:pt x="128" y="88"/>
                </a:cubicBezTo>
                <a:cubicBezTo>
                  <a:pt x="141" y="85"/>
                  <a:pt x="139" y="71"/>
                  <a:pt x="146" y="60"/>
                </a:cubicBezTo>
                <a:cubicBezTo>
                  <a:pt x="148" y="61"/>
                  <a:pt x="150" y="61"/>
                  <a:pt x="152" y="62"/>
                </a:cubicBezTo>
                <a:cubicBezTo>
                  <a:pt x="154" y="63"/>
                  <a:pt x="156" y="65"/>
                  <a:pt x="158" y="66"/>
                </a:cubicBezTo>
                <a:cubicBezTo>
                  <a:pt x="162" y="68"/>
                  <a:pt x="170" y="70"/>
                  <a:pt x="170" y="70"/>
                </a:cubicBezTo>
                <a:cubicBezTo>
                  <a:pt x="177" y="60"/>
                  <a:pt x="180" y="42"/>
                  <a:pt x="192" y="38"/>
                </a:cubicBezTo>
                <a:cubicBezTo>
                  <a:pt x="201" y="44"/>
                  <a:pt x="204" y="51"/>
                  <a:pt x="214" y="54"/>
                </a:cubicBezTo>
                <a:cubicBezTo>
                  <a:pt x="227" y="50"/>
                  <a:pt x="232" y="36"/>
                  <a:pt x="236" y="24"/>
                </a:cubicBezTo>
                <a:cubicBezTo>
                  <a:pt x="242" y="26"/>
                  <a:pt x="249" y="32"/>
                  <a:pt x="254" y="34"/>
                </a:cubicBezTo>
                <a:cubicBezTo>
                  <a:pt x="258" y="35"/>
                  <a:pt x="266" y="38"/>
                  <a:pt x="266" y="38"/>
                </a:cubicBezTo>
                <a:cubicBezTo>
                  <a:pt x="276" y="20"/>
                  <a:pt x="280" y="19"/>
                  <a:pt x="286" y="10"/>
                </a:cubicBezTo>
                <a:cubicBezTo>
                  <a:pt x="286" y="8"/>
                  <a:pt x="300" y="2"/>
                  <a:pt x="304" y="0"/>
                </a:cubicBez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29111" name="Text Box 23"/>
          <p:cNvSpPr txBox="1">
            <a:spLocks noChangeArrowheads="1"/>
          </p:cNvSpPr>
          <p:nvPr/>
        </p:nvSpPr>
        <p:spPr bwMode="auto">
          <a:xfrm>
            <a:off x="239887" y="960789"/>
            <a:ext cx="3925888" cy="549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i="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12 </a:t>
            </a:r>
            <a:r>
              <a:rPr lang="en-US" sz="3200" i="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GeV</a:t>
            </a:r>
            <a:r>
              <a:rPr lang="en-US" sz="3200" i="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CEBAF</a:t>
            </a:r>
            <a:r>
              <a:rPr lang="en-US" i="0" u="sng" dirty="0">
                <a:effectLst/>
                <a:latin typeface="Arial" pitchFamily="-65" charset="0"/>
              </a:rPr>
              <a:t> </a:t>
            </a:r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381928" y="1442154"/>
            <a:ext cx="2164832" cy="1231900"/>
            <a:chOff x="4560" y="484"/>
            <a:chExt cx="1499" cy="776"/>
          </a:xfrm>
        </p:grpSpPr>
        <p:sp>
          <p:nvSpPr>
            <p:cNvPr id="729113" name="Text Box 25"/>
            <p:cNvSpPr txBox="1">
              <a:spLocks noChangeArrowheads="1"/>
            </p:cNvSpPr>
            <p:nvPr/>
          </p:nvSpPr>
          <p:spPr bwMode="auto">
            <a:xfrm>
              <a:off x="4763" y="484"/>
              <a:ext cx="1296" cy="5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Upgrade magnets and power supplies</a:t>
              </a:r>
            </a:p>
          </p:txBody>
        </p:sp>
        <p:pic>
          <p:nvPicPr>
            <p:cNvPr id="729114" name="Picture 26" descr="12_GeV_mods_arrow_overl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60" y="864"/>
              <a:ext cx="306" cy="396"/>
            </a:xfrm>
            <a:prstGeom prst="rect">
              <a:avLst/>
            </a:prstGeom>
            <a:noFill/>
          </p:spPr>
        </p:pic>
      </p:grpSp>
      <p:sp>
        <p:nvSpPr>
          <p:cNvPr id="729115" name="Text Box 27"/>
          <p:cNvSpPr txBox="1">
            <a:spLocks noChangeArrowheads="1"/>
          </p:cNvSpPr>
          <p:nvPr/>
        </p:nvSpPr>
        <p:spPr bwMode="auto">
          <a:xfrm>
            <a:off x="6146800" y="4675188"/>
            <a:ext cx="2882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Two 0.6 GV linacs</a:t>
            </a:r>
          </a:p>
        </p:txBody>
      </p:sp>
      <p:sp>
        <p:nvSpPr>
          <p:cNvPr id="729116" name="Text Box 28"/>
          <p:cNvSpPr txBox="1">
            <a:spLocks noChangeArrowheads="1"/>
          </p:cNvSpPr>
          <p:nvPr/>
        </p:nvSpPr>
        <p:spPr bwMode="auto">
          <a:xfrm>
            <a:off x="6200775" y="4657725"/>
            <a:ext cx="26130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45720" rIns="0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i="0">
                <a:effectLst>
                  <a:outerShdw blurRad="38100" dist="38100" dir="2700000" algn="tl">
                    <a:srgbClr val="DDDDDD"/>
                  </a:outerShdw>
                </a:effectLst>
              </a:rPr>
              <a:t>Two 1.1GV linacs</a:t>
            </a:r>
          </a:p>
        </p:txBody>
      </p:sp>
      <p:pic>
        <p:nvPicPr>
          <p:cNvPr id="729117" name="Picture 29" descr="12_GeV_mods_NL-cryomodules_overla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36925" y="1771650"/>
            <a:ext cx="1247775" cy="1228725"/>
          </a:xfrm>
          <a:prstGeom prst="rect">
            <a:avLst/>
          </a:prstGeom>
          <a:noFill/>
        </p:spPr>
      </p:pic>
      <p:sp>
        <p:nvSpPr>
          <p:cNvPr id="729118" name="Text Box 30"/>
          <p:cNvSpPr txBox="1">
            <a:spLocks noChangeArrowheads="1"/>
          </p:cNvSpPr>
          <p:nvPr/>
        </p:nvSpPr>
        <p:spPr bwMode="auto">
          <a:xfrm>
            <a:off x="0" y="5615164"/>
            <a:ext cx="26304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Enhanced capabilities </a:t>
            </a:r>
          </a:p>
          <a:p>
            <a:pPr eaLnBrk="0" hangingPunct="0"/>
            <a:r>
              <a:rPr lang="en-US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 existing Halls</a:t>
            </a:r>
          </a:p>
        </p:txBody>
      </p:sp>
      <p:sp>
        <p:nvSpPr>
          <p:cNvPr id="729119" name="Line 31"/>
          <p:cNvSpPr>
            <a:spLocks noChangeShapeType="1"/>
          </p:cNvSpPr>
          <p:nvPr/>
        </p:nvSpPr>
        <p:spPr bwMode="auto">
          <a:xfrm>
            <a:off x="1157111" y="1439333"/>
            <a:ext cx="3397428" cy="1177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9120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JLab 12GeV Upgrade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29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29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9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9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9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9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2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7290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2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2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729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2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2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72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0" grpId="0" animBg="1"/>
      <p:bldP spid="729090" grpId="1" animBg="1"/>
      <p:bldP spid="729094" grpId="0"/>
      <p:bldP spid="729101" grpId="0"/>
      <p:bldP spid="729110" grpId="0" animBg="1"/>
      <p:bldP spid="729111" grpId="0"/>
      <p:bldP spid="729115" grpId="0"/>
      <p:bldP spid="729116" grpId="0"/>
      <p:bldP spid="729118" grpId="0"/>
      <p:bldP spid="729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Slide Number Placeholder 8"/>
          <p:cNvSpPr txBox="1">
            <a:spLocks/>
          </p:cNvSpPr>
          <p:nvPr/>
        </p:nvSpPr>
        <p:spPr>
          <a:xfrm>
            <a:off x="6229350" y="6310313"/>
            <a:ext cx="1096963" cy="3286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smtClean="0">
                <a:ln>
                  <a:noFill/>
                </a:ln>
                <a:solidFill>
                  <a:srgbClr val="E6E6E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Page </a:t>
            </a:r>
            <a:fld id="{57327819-BB35-C04C-8F11-587168A383A1}" type="slidenum">
              <a:rPr kumimoji="0" lang="en-US" sz="1200" b="1" i="1" u="none" strike="noStrike" kern="1200" cap="none" spc="0" normalizeH="0" baseline="0" noProof="0" smtClean="0">
                <a:ln>
                  <a:noFill/>
                </a:ln>
                <a:solidFill>
                  <a:srgbClr val="E6E6E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8" name="Group 102"/>
          <p:cNvGraphicFramePr>
            <a:graphicFrameLocks noGrp="1"/>
          </p:cNvGraphicFramePr>
          <p:nvPr/>
        </p:nvGraphicFramePr>
        <p:xfrm>
          <a:off x="0" y="573088"/>
          <a:ext cx="9144000" cy="6144260"/>
        </p:xfrm>
        <a:graphic>
          <a:graphicData uri="http://schemas.openxmlformats.org/drawingml/2006/table">
            <a:tbl>
              <a:tblPr/>
              <a:tblGrid>
                <a:gridCol w="2014538"/>
                <a:gridCol w="4081462"/>
                <a:gridCol w="3048000"/>
              </a:tblGrid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Capability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Quantity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Range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Charged particles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Coverage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&lt;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q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&lt; 160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Momentum Resolution (5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-140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p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/p = 1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−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3%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Position resolution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~ 150-200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dE/dx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measurements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20 &lt;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q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&lt; 160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Time-of-flight measurements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ToF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~ 60 ps;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BCal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~ 200ps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Barrel time resolution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t 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g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&lt; (74 /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√E      33) ps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Photon detection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Energy measurements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&lt;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q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&lt; 120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o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LGD energy resolution (E &gt; 60 MeV)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/E =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(5.7/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√E 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 2.0)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%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Barrel energy resolution (E &gt;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60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MeV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E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/E =(5.54/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√E     1.6)%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LGD position resolution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x,y,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~ 0. 64 cm/√E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Barrel position resolution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z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~ 0.5cm /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Arial" charset="0"/>
                          <a:cs typeface="Arial" charset="0"/>
                        </a:rPr>
                        <a:t>√E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DAQ/trigger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Level 1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&lt; 200 kHz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Level 3 event rate to tape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~ 15 kHz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Data rate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300 MB/s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Electronics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Fully pipelined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250 / 125 MHz fADCs, TDCs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Photon Flux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Initial: 10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7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/s</a:t>
                      </a: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Final: 10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8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ＭＳ Ｐゴシック" charset="-128"/>
                          <a:cs typeface="ＭＳ Ｐゴシック" charset="-128"/>
                        </a:rPr>
                        <a:t>/s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0487" marR="90487" marT="44450" marB="4445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9"/>
          <p:cNvSpPr>
            <a:spLocks noChangeArrowheads="1"/>
          </p:cNvSpPr>
          <p:nvPr/>
        </p:nvSpPr>
        <p:spPr bwMode="auto">
          <a:xfrm>
            <a:off x="0" y="-42863"/>
            <a:ext cx="91440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i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MS Mincho" pitchFamily="49" charset="-128"/>
                <a:cs typeface="MS Mincho" pitchFamily="49" charset="-128"/>
              </a:rPr>
              <a:t>Hall D: Detector Design Parameters</a:t>
            </a:r>
          </a:p>
        </p:txBody>
      </p:sp>
      <p:graphicFrame>
        <p:nvGraphicFramePr>
          <p:cNvPr id="10" name="Object 93"/>
          <p:cNvGraphicFramePr>
            <a:graphicFrameLocks noChangeAspect="1"/>
          </p:cNvGraphicFramePr>
          <p:nvPr/>
        </p:nvGraphicFramePr>
        <p:xfrm>
          <a:off x="2616200" y="1892300"/>
          <a:ext cx="914400" cy="311150"/>
        </p:xfrm>
        <a:graphic>
          <a:graphicData uri="http://schemas.openxmlformats.org/presentationml/2006/ole">
            <p:oleObj spid="_x0000_s28674" name="Equation" r:id="rId3" imgW="914400" imgH="311040" progId="">
              <p:embed/>
            </p:oleObj>
          </a:graphicData>
        </a:graphic>
      </p:graphicFrame>
      <p:graphicFrame>
        <p:nvGraphicFramePr>
          <p:cNvPr id="11" name="Object 100"/>
          <p:cNvGraphicFramePr>
            <a:graphicFrameLocks noChangeAspect="1"/>
          </p:cNvGraphicFramePr>
          <p:nvPr/>
        </p:nvGraphicFramePr>
        <p:xfrm>
          <a:off x="7648575" y="3906838"/>
          <a:ext cx="241300" cy="241300"/>
        </p:xfrm>
        <a:graphic>
          <a:graphicData uri="http://schemas.openxmlformats.org/presentationml/2006/ole">
            <p:oleObj spid="_x0000_s28675" name="Equation" r:id="rId4" imgW="241200" imgH="241200" progId="">
              <p:embed/>
            </p:oleObj>
          </a:graphicData>
        </a:graphic>
      </p:graphicFrame>
      <p:graphicFrame>
        <p:nvGraphicFramePr>
          <p:cNvPr id="12" name="Object 103"/>
          <p:cNvGraphicFramePr>
            <a:graphicFrameLocks noChangeAspect="1"/>
          </p:cNvGraphicFramePr>
          <p:nvPr/>
        </p:nvGraphicFramePr>
        <p:xfrm>
          <a:off x="7623175" y="3522663"/>
          <a:ext cx="241300" cy="241300"/>
        </p:xfrm>
        <a:graphic>
          <a:graphicData uri="http://schemas.openxmlformats.org/presentationml/2006/ole">
            <p:oleObj spid="_x0000_s28676" name="Equation" r:id="rId5" imgW="241200" imgH="241200" progId="">
              <p:embed/>
            </p:oleObj>
          </a:graphicData>
        </a:graphic>
      </p:graphicFrame>
      <p:graphicFrame>
        <p:nvGraphicFramePr>
          <p:cNvPr id="13" name="Object 104"/>
          <p:cNvGraphicFramePr>
            <a:graphicFrameLocks noChangeAspect="1"/>
          </p:cNvGraphicFramePr>
          <p:nvPr/>
        </p:nvGraphicFramePr>
        <p:xfrm>
          <a:off x="7466013" y="2800350"/>
          <a:ext cx="241300" cy="241300"/>
        </p:xfrm>
        <a:graphic>
          <a:graphicData uri="http://schemas.openxmlformats.org/presentationml/2006/ole">
            <p:oleObj spid="_x0000_s28677" name="Equation" r:id="rId6" imgW="241200" imgH="241200" progId="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52400"/>
            <a:ext cx="3962400" cy="639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</a:t>
            </a:r>
            <a:r>
              <a:rPr lang="en-US" sz="3200" dirty="0" err="1" smtClean="0"/>
              <a:t>GlueX</a:t>
            </a:r>
            <a:r>
              <a:rPr lang="en-US" sz="3200" dirty="0" smtClean="0"/>
              <a:t> Experiment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9" descr="pmom_vs_theta_gamm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4572000" cy="2186609"/>
          </a:xfrm>
          <a:prstGeom prst="rect">
            <a:avLst/>
          </a:prstGeom>
        </p:spPr>
      </p:pic>
      <p:pic>
        <p:nvPicPr>
          <p:cNvPr id="11" name="Picture 10" descr="pmom_vs_theta_pi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9009"/>
            <a:ext cx="4572000" cy="2186609"/>
          </a:xfrm>
          <a:prstGeom prst="rect">
            <a:avLst/>
          </a:prstGeom>
        </p:spPr>
      </p:pic>
      <p:pic>
        <p:nvPicPr>
          <p:cNvPr id="12" name="Picture 11" descr="pmom_vs_theta_proto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25618"/>
            <a:ext cx="4572000" cy="2186609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4516765" y="3095367"/>
            <a:ext cx="4696118" cy="2572233"/>
            <a:chOff x="4447882" y="927027"/>
            <a:chExt cx="4696118" cy="2572233"/>
          </a:xfrm>
        </p:grpSpPr>
        <p:grpSp>
          <p:nvGrpSpPr>
            <p:cNvPr id="14" name="Group 50"/>
            <p:cNvGrpSpPr/>
            <p:nvPr/>
          </p:nvGrpSpPr>
          <p:grpSpPr>
            <a:xfrm>
              <a:off x="4884460" y="1292551"/>
              <a:ext cx="2638849" cy="1001396"/>
              <a:chOff x="288925" y="2471930"/>
              <a:chExt cx="5308162" cy="1697394"/>
            </a:xfrm>
          </p:grpSpPr>
          <p:pic>
            <p:nvPicPr>
              <p:cNvPr id="41" name="Picture 4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4211091" y="3530438"/>
                <a:ext cx="596900" cy="228600"/>
              </a:xfrm>
              <a:prstGeom prst="rect">
                <a:avLst/>
              </a:prstGeom>
            </p:spPr>
          </p:pic>
          <p:pic>
            <p:nvPicPr>
              <p:cNvPr id="42" name="Picture 41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tretch>
                    <a:fillRect/>
                  </a:stretch>
                </p:blipFill>
              </mc:Choice>
              <mc:Fallback>
                <p:blipFill>
                  <a:blip r:embed="rId8"/>
                  <a:stretch>
                    <a:fillRect/>
                  </a:stretch>
                </p:blipFill>
              </mc:Fallback>
            </mc:AlternateContent>
            <p:spPr>
              <a:xfrm>
                <a:off x="4771587" y="3940724"/>
                <a:ext cx="825500" cy="228600"/>
              </a:xfrm>
              <a:prstGeom prst="rect">
                <a:avLst/>
              </a:prstGeom>
            </p:spPr>
          </p:pic>
          <p:grpSp>
            <p:nvGrpSpPr>
              <p:cNvPr id="43" name="Group 18"/>
              <p:cNvGrpSpPr/>
              <p:nvPr/>
            </p:nvGrpSpPr>
            <p:grpSpPr>
              <a:xfrm>
                <a:off x="3716365" y="3416410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16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19"/>
              <p:cNvGrpSpPr/>
              <p:nvPr/>
            </p:nvGrpSpPr>
            <p:grpSpPr>
              <a:xfrm>
                <a:off x="4360178" y="3834360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50" name="Straight Arrow Connector 20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36"/>
              <p:cNvGrpSpPr/>
              <p:nvPr/>
            </p:nvGrpSpPr>
            <p:grpSpPr>
              <a:xfrm>
                <a:off x="3048369" y="2916430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" name="Picture 45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tretch>
                    <a:fillRect/>
                  </a:stretch>
                </p:blipFill>
              </mc:Choice>
              <mc:Fallback>
                <p:blipFill>
                  <a:blip r:embed="rId10"/>
                  <a:stretch>
                    <a:fillRect/>
                  </a:stretch>
                </p:blipFill>
              </mc:Fallback>
            </mc:AlternateContent>
            <p:spPr>
              <a:xfrm>
                <a:off x="3539797" y="2947906"/>
                <a:ext cx="673100" cy="419100"/>
              </a:xfrm>
              <a:prstGeom prst="rect">
                <a:avLst/>
              </a:prstGeom>
            </p:spPr>
          </p:pic>
          <p:pic>
            <p:nvPicPr>
              <p:cNvPr id="47" name="Picture 46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288925" y="2471930"/>
                <a:ext cx="2959100" cy="444500"/>
              </a:xfrm>
              <a:prstGeom prst="rect">
                <a:avLst/>
              </a:prstGeom>
            </p:spPr>
          </p:pic>
        </p:grpSp>
        <p:grpSp>
          <p:nvGrpSpPr>
            <p:cNvPr id="15" name="Group 51"/>
            <p:cNvGrpSpPr/>
            <p:nvPr/>
          </p:nvGrpSpPr>
          <p:grpSpPr>
            <a:xfrm>
              <a:off x="4884460" y="2346418"/>
              <a:ext cx="2633580" cy="1006564"/>
              <a:chOff x="313593" y="4064548"/>
              <a:chExt cx="5297564" cy="1706153"/>
            </a:xfrm>
          </p:grpSpPr>
          <p:grpSp>
            <p:nvGrpSpPr>
              <p:cNvPr id="28" name="Group 23"/>
              <p:cNvGrpSpPr/>
              <p:nvPr/>
            </p:nvGrpSpPr>
            <p:grpSpPr>
              <a:xfrm>
                <a:off x="3752275" y="4971148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7"/>
              <p:cNvGrpSpPr/>
              <p:nvPr/>
            </p:nvGrpSpPr>
            <p:grpSpPr>
              <a:xfrm>
                <a:off x="4347342" y="5429224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" name="Picture 29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tretch>
                    <a:fillRect/>
                  </a:stretch>
                </p:blipFill>
              </mc:Choice>
              <mc:Fallback>
                <p:blipFill>
                  <a:blip r:embed="rId14"/>
                  <a:stretch>
                    <a:fillRect/>
                  </a:stretch>
                </p:blipFill>
              </mc:Fallback>
            </mc:AlternateContent>
            <p:spPr>
              <a:xfrm>
                <a:off x="4203263" y="5058790"/>
                <a:ext cx="520700" cy="317500"/>
              </a:xfrm>
              <a:prstGeom prst="rect">
                <a:avLst/>
              </a:prstGeom>
            </p:spPr>
          </p:pic>
          <p:pic>
            <p:nvPicPr>
              <p:cNvPr id="31" name="Picture 3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tretch>
                    <a:fillRect/>
                  </a:stretch>
                </p:blipFill>
              </mc:Choice>
              <mc:Fallback>
                <p:blipFill>
                  <a:blip r:embed="rId16"/>
                  <a:stretch>
                    <a:fillRect/>
                  </a:stretch>
                </p:blipFill>
              </mc:Fallback>
            </mc:AlternateContent>
            <p:spPr>
              <a:xfrm>
                <a:off x="4785657" y="5542101"/>
                <a:ext cx="825500" cy="228600"/>
              </a:xfrm>
              <a:prstGeom prst="rect">
                <a:avLst/>
              </a:prstGeom>
            </p:spPr>
          </p:pic>
          <p:grpSp>
            <p:nvGrpSpPr>
              <p:cNvPr id="32" name="Group 41"/>
              <p:cNvGrpSpPr/>
              <p:nvPr/>
            </p:nvGrpSpPr>
            <p:grpSpPr>
              <a:xfrm>
                <a:off x="3057128" y="4494760"/>
                <a:ext cx="381794" cy="230188"/>
                <a:chOff x="2132806" y="4572000"/>
                <a:chExt cx="381794" cy="230188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2133600" y="4800600"/>
                  <a:ext cx="381000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5400000">
                  <a:off x="2018903" y="4685903"/>
                  <a:ext cx="22939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3" name="Picture 3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tretch>
                    <a:fillRect/>
                  </a:stretch>
                </p:blipFill>
              </mc:Choice>
              <mc:Fallback>
                <p:blipFill>
                  <a:blip r:embed="rId18"/>
                  <a:stretch>
                    <a:fillRect/>
                  </a:stretch>
                </p:blipFill>
              </mc:Fallback>
            </mc:AlternateContent>
            <p:spPr>
              <a:xfrm>
                <a:off x="3539797" y="4509048"/>
                <a:ext cx="698500" cy="431800"/>
              </a:xfrm>
              <a:prstGeom prst="rect">
                <a:avLst/>
              </a:prstGeom>
            </p:spPr>
          </p:pic>
          <p:pic>
            <p:nvPicPr>
              <p:cNvPr id="34" name="Picture 33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tretch>
                    <a:fillRect/>
                  </a:stretch>
                </p:blipFill>
              </mc:Choice>
              <mc:Fallback>
                <p:blipFill>
                  <a:blip r:embed="rId12"/>
                  <a:stretch>
                    <a:fillRect/>
                  </a:stretch>
                </p:blipFill>
              </mc:Fallback>
            </mc:AlternateContent>
            <p:spPr>
              <a:xfrm>
                <a:off x="313593" y="4064548"/>
                <a:ext cx="2959100" cy="444500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447882" y="1769178"/>
              <a:ext cx="10341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 smtClean="0"/>
                <a:t>9GeV linearly polarized </a:t>
              </a:r>
              <a:endParaRPr lang="en-US" sz="1100" i="1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6200000" flipV="1">
              <a:off x="4889412" y="1670074"/>
              <a:ext cx="149786" cy="13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4889412" y="2219933"/>
              <a:ext cx="149786" cy="13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384700" y="1745621"/>
              <a:ext cx="5303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/>
                <a:t>h</a:t>
              </a:r>
              <a:r>
                <a:rPr lang="en-US" sz="1000" i="1" dirty="0" smtClean="0"/>
                <a:t>ybrid meson</a:t>
              </a:r>
              <a:endParaRPr lang="en-US" sz="1000" i="1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841889" y="1560068"/>
              <a:ext cx="323515" cy="2896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842325" y="2035341"/>
              <a:ext cx="323515" cy="2896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ight Brace 21"/>
            <p:cNvSpPr/>
            <p:nvPr/>
          </p:nvSpPr>
          <p:spPr>
            <a:xfrm>
              <a:off x="7619699" y="1213862"/>
              <a:ext cx="227288" cy="11325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Brace 22"/>
            <p:cNvSpPr/>
            <p:nvPr/>
          </p:nvSpPr>
          <p:spPr>
            <a:xfrm>
              <a:off x="7619699" y="2366704"/>
              <a:ext cx="227288" cy="11325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20037" y="927027"/>
              <a:ext cx="121559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detectable final state</a:t>
              </a:r>
              <a:endParaRPr lang="en-US" sz="1600" i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46988" y="2071369"/>
              <a:ext cx="1297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(mixed charged and neutral)</a:t>
              </a:r>
              <a:endParaRPr lang="en-US" sz="1400" i="1" dirty="0"/>
            </a:p>
          </p:txBody>
        </p:sp>
        <p:pic>
          <p:nvPicPr>
            <p:cNvPr id="26" name="Picture 2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7928410" y="1669777"/>
              <a:ext cx="763940" cy="247253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7928410" y="2809356"/>
              <a:ext cx="763940" cy="247253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4767557" y="1100208"/>
            <a:ext cx="4194534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Goal</a:t>
            </a:r>
            <a:r>
              <a:rPr lang="en-US" sz="1600" dirty="0" smtClean="0"/>
              <a:t>: </a:t>
            </a:r>
            <a:r>
              <a:rPr lang="en-US" sz="1600" dirty="0"/>
              <a:t>m</a:t>
            </a:r>
            <a:r>
              <a:rPr lang="en-US" sz="1600" dirty="0" smtClean="0"/>
              <a:t>ap the spectrum of exotic hybrid mesons</a:t>
            </a:r>
          </a:p>
          <a:p>
            <a:endParaRPr lang="en-US" sz="1050" dirty="0" smtClean="0"/>
          </a:p>
          <a:p>
            <a:r>
              <a:rPr lang="en-US" sz="1600" b="1" dirty="0" smtClean="0"/>
              <a:t>Method</a:t>
            </a:r>
            <a:r>
              <a:rPr lang="en-US" sz="1600" dirty="0" smtClean="0"/>
              <a:t>: Photo-produce hybrids off proton target and identify the quantum states using Partial Wave Analysis of decay product distributions 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4822748" y="6031210"/>
            <a:ext cx="412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See Matt Shepherd’s and Jo </a:t>
            </a:r>
            <a:r>
              <a:rPr lang="en-US" sz="1200" i="1" dirty="0" err="1" smtClean="0"/>
              <a:t>Dudek’s</a:t>
            </a:r>
            <a:r>
              <a:rPr lang="en-US" sz="1200" i="1" dirty="0" smtClean="0"/>
              <a:t> talks Saturday @ 16:30 “QCD, </a:t>
            </a:r>
            <a:r>
              <a:rPr lang="en-US" sz="1200" i="1" dirty="0" err="1" smtClean="0"/>
              <a:t>Hadron</a:t>
            </a:r>
            <a:r>
              <a:rPr lang="en-US" sz="1200" i="1" dirty="0" smtClean="0"/>
              <a:t> Spectroscopy and Exotics”  session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Electronics and Data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682" y="2862439"/>
            <a:ext cx="6200403" cy="36304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063" y="6195193"/>
            <a:ext cx="1740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125MHz </a:t>
            </a:r>
            <a:r>
              <a:rPr lang="en-US" sz="1400" i="1" dirty="0" err="1" smtClean="0"/>
              <a:t>fADC</a:t>
            </a:r>
            <a:r>
              <a:rPr lang="en-US" sz="1400" i="1" dirty="0" smtClean="0"/>
              <a:t> layout</a:t>
            </a:r>
          </a:p>
        </p:txBody>
      </p:sp>
      <p:pic>
        <p:nvPicPr>
          <p:cNvPr id="10" name="Picture 9" descr="Picture 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6252" y="4154862"/>
            <a:ext cx="2318793" cy="20302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252" y="902732"/>
            <a:ext cx="44857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Electronics</a:t>
            </a:r>
          </a:p>
          <a:p>
            <a:pPr>
              <a:buFont typeface="Arial"/>
              <a:buChar char="•"/>
            </a:pPr>
            <a:r>
              <a:rPr lang="en-US" dirty="0" smtClean="0"/>
              <a:t> All digitization electronics are fully pipelined (VME64x-VXS)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F1TDC (60 </a:t>
            </a:r>
            <a:r>
              <a:rPr lang="en-US" sz="1600" dirty="0" err="1" smtClean="0"/>
              <a:t>ps</a:t>
            </a:r>
            <a:r>
              <a:rPr lang="en-US" sz="1600" dirty="0" smtClean="0"/>
              <a:t>, 32 </a:t>
            </a:r>
            <a:r>
              <a:rPr lang="en-US" sz="1600" dirty="0" err="1" smtClean="0"/>
              <a:t>ch</a:t>
            </a:r>
            <a:r>
              <a:rPr lang="en-US" sz="1600" dirty="0" smtClean="0"/>
              <a:t>. or 115 </a:t>
            </a:r>
            <a:r>
              <a:rPr lang="en-US" sz="1600" dirty="0" err="1" smtClean="0"/>
              <a:t>ps</a:t>
            </a:r>
            <a:r>
              <a:rPr lang="en-US" sz="1600" dirty="0" smtClean="0"/>
              <a:t> 48 </a:t>
            </a:r>
            <a:r>
              <a:rPr lang="en-US" sz="1600" dirty="0" err="1" smtClean="0"/>
              <a:t>ch</a:t>
            </a:r>
            <a:r>
              <a:rPr lang="en-US" sz="1600" dirty="0" smtClean="0"/>
              <a:t>.)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125 MHz </a:t>
            </a:r>
            <a:r>
              <a:rPr lang="en-US" sz="1600" dirty="0" err="1" smtClean="0"/>
              <a:t>fADC</a:t>
            </a:r>
            <a:r>
              <a:rPr lang="en-US" sz="1600" dirty="0" smtClean="0"/>
              <a:t> (12 bit, 72 </a:t>
            </a:r>
            <a:r>
              <a:rPr lang="en-US" sz="1600" dirty="0" err="1" smtClean="0"/>
              <a:t>ch</a:t>
            </a:r>
            <a:r>
              <a:rPr lang="en-US" sz="1600" dirty="0" smtClean="0"/>
              <a:t>.)</a:t>
            </a:r>
          </a:p>
          <a:p>
            <a:pPr lvl="1">
              <a:buFont typeface="Wingdings" charset="2"/>
              <a:buChar char="§"/>
            </a:pPr>
            <a:r>
              <a:rPr lang="en-US" sz="1600" dirty="0" smtClean="0"/>
              <a:t>250 MHz </a:t>
            </a:r>
            <a:r>
              <a:rPr lang="en-US" sz="1600" dirty="0" err="1" smtClean="0"/>
              <a:t>fADC</a:t>
            </a:r>
            <a:r>
              <a:rPr lang="en-US" sz="1600" dirty="0" smtClean="0"/>
              <a:t> (12 bit, 12 </a:t>
            </a:r>
            <a:r>
              <a:rPr lang="en-US" sz="1600" dirty="0" err="1" smtClean="0"/>
              <a:t>ch</a:t>
            </a:r>
            <a:r>
              <a:rPr lang="en-US" sz="1600" dirty="0" smtClean="0"/>
              <a:t>.)</a:t>
            </a:r>
          </a:p>
          <a:p>
            <a:pPr>
              <a:buFont typeface="Arial"/>
              <a:buChar char="•"/>
            </a:pPr>
            <a:r>
              <a:rPr lang="en-US" dirty="0" smtClean="0"/>
              <a:t> Trigger latency ~3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</a:t>
            </a:r>
          </a:p>
          <a:p>
            <a:pPr>
              <a:buFont typeface="Arial"/>
              <a:buChar char="•"/>
            </a:pPr>
            <a:r>
              <a:rPr lang="en-US" dirty="0" smtClean="0"/>
              <a:t> 3GB/s readout from front </a:t>
            </a:r>
            <a:br>
              <a:rPr lang="en-US" dirty="0" smtClean="0"/>
            </a:br>
            <a:r>
              <a:rPr lang="en-US" dirty="0" smtClean="0"/>
              <a:t>   end</a:t>
            </a:r>
          </a:p>
          <a:p>
            <a:pPr>
              <a:buFont typeface="Arial"/>
              <a:buChar char="•"/>
            </a:pPr>
            <a:r>
              <a:rPr lang="en-US" dirty="0" smtClean="0"/>
              <a:t> 300MB/s to mass storage</a:t>
            </a:r>
          </a:p>
          <a:p>
            <a:pPr>
              <a:buFont typeface="Arial"/>
              <a:buChar char="•"/>
            </a:pPr>
            <a:r>
              <a:rPr lang="en-US" dirty="0" smtClean="0"/>
              <a:t>3PB/yr to tape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75528" y="1295400"/>
            <a:ext cx="37112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Offline software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C++ object oriented framework (JANA)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Multi-threaded event processing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Highly modular through use of templates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Hall-D Complex at Jefferson 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10" descr="Hall_D_Const_Phase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4069" y="770758"/>
            <a:ext cx="9144000" cy="2362200"/>
          </a:xfrm>
        </p:spPr>
      </p:pic>
      <p:pic>
        <p:nvPicPr>
          <p:cNvPr id="8" name="Picture 3" descr="Hall_D_Rendering_07-04-1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3766436"/>
            <a:ext cx="4648200" cy="2726439"/>
          </a:xfrm>
          <a:noFill/>
          <a:ln/>
        </p:spPr>
      </p:pic>
      <p:sp>
        <p:nvSpPr>
          <p:cNvPr id="10" name="Right Brace 9"/>
          <p:cNvSpPr/>
          <p:nvPr/>
        </p:nvSpPr>
        <p:spPr>
          <a:xfrm rot="5400000">
            <a:off x="5696169" y="1723258"/>
            <a:ext cx="228600" cy="3048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8966" y="3301999"/>
            <a:ext cx="996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~100 meters</a:t>
            </a:r>
            <a:endParaRPr lang="en-US" sz="1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96344" y="2003972"/>
            <a:ext cx="1091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electron beam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2897" y="2314904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2900" y="3361558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Construction has recently begun and will be completed Fall 2011. (Buildings only, detectors </a:t>
            </a:r>
            <a:r>
              <a:rPr lang="en-US" smtClean="0"/>
              <a:t>will follow)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109" y="4502328"/>
            <a:ext cx="2711450" cy="192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76200"/>
            <a:ext cx="42672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Photon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M:\halld\Users\Stewart\GlueX-doc-1127\chapter5\TAGGER_IS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160" y="990600"/>
            <a:ext cx="5582265" cy="396058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6" name="Picture 6" descr="tagra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6208" y="2483194"/>
            <a:ext cx="3935984" cy="393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180492" y="2747447"/>
            <a:ext cx="136279" cy="1178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534696" y="2715611"/>
            <a:ext cx="272557" cy="33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800" b="0" dirty="0">
                <a:solidFill>
                  <a:schemeClr val="tx1"/>
                </a:solidFill>
                <a:latin typeface="Arial" pitchFamily="-65" charset="0"/>
              </a:rPr>
              <a:t>4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870700" y="4277811"/>
            <a:ext cx="340697" cy="176714"/>
            <a:chOff x="6934200" y="4284495"/>
            <a:chExt cx="340697" cy="176714"/>
          </a:xfrm>
        </p:grpSpPr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6934200" y="4284495"/>
              <a:ext cx="0" cy="176714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7274897" y="4284495"/>
              <a:ext cx="0" cy="176714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6934200" y="4343400"/>
              <a:ext cx="3406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9320000">
            <a:off x="1002110" y="2666333"/>
            <a:ext cx="215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1.5T dipole magnet</a:t>
            </a:r>
          </a:p>
        </p:txBody>
      </p:sp>
      <p:sp>
        <p:nvSpPr>
          <p:cNvPr id="26" name="TextBox 25"/>
          <p:cNvSpPr txBox="1"/>
          <p:nvPr/>
        </p:nvSpPr>
        <p:spPr>
          <a:xfrm rot="19620000">
            <a:off x="3264976" y="1387347"/>
            <a:ext cx="2198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12m long vacuum chamber</a:t>
            </a:r>
            <a:endParaRPr lang="en-US" sz="1400" b="1" dirty="0"/>
          </a:p>
        </p:txBody>
      </p:sp>
      <p:sp>
        <p:nvSpPr>
          <p:cNvPr id="28" name="Parallelogram 27"/>
          <p:cNvSpPr/>
          <p:nvPr/>
        </p:nvSpPr>
        <p:spPr>
          <a:xfrm rot="5400000">
            <a:off x="257543" y="4543966"/>
            <a:ext cx="302983" cy="208469"/>
          </a:xfrm>
          <a:prstGeom prst="parallelogram">
            <a:avLst>
              <a:gd name="adj" fmla="val 407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8917" y="4757683"/>
            <a:ext cx="275007" cy="22947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3430" y="4861034"/>
            <a:ext cx="31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-</a:t>
            </a:r>
            <a:endParaRPr lang="en-US" sz="14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152401" y="5454135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diamond radiator</a:t>
            </a:r>
            <a:endParaRPr lang="en-US" sz="1400" dirty="0"/>
          </a:p>
        </p:txBody>
      </p:sp>
      <p:cxnSp>
        <p:nvCxnSpPr>
          <p:cNvPr id="35" name="Straight Connector 34"/>
          <p:cNvCxnSpPr>
            <a:stCxn id="33" idx="0"/>
            <a:endCxn id="28" idx="2"/>
          </p:cNvCxnSpPr>
          <p:nvPr/>
        </p:nvCxnSpPr>
        <p:spPr>
          <a:xfrm rot="16200000" flipV="1">
            <a:off x="256093" y="4910126"/>
            <a:ext cx="696950" cy="391067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493876" y="2356069"/>
            <a:ext cx="14910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photon energy (</a:t>
            </a:r>
            <a:r>
              <a:rPr lang="en-US" sz="1200" dirty="0" err="1" smtClean="0"/>
              <a:t>GeV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6018425" y="2633068"/>
            <a:ext cx="2364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coherent </a:t>
            </a:r>
            <a:r>
              <a:rPr lang="en-US" sz="1200" b="1" dirty="0" err="1" smtClean="0"/>
              <a:t>bremstrahlung</a:t>
            </a:r>
            <a:r>
              <a:rPr lang="en-US" sz="1200" b="1" dirty="0" smtClean="0"/>
              <a:t> spectrum</a:t>
            </a:r>
            <a:endParaRPr lang="en-US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52401" y="792162"/>
            <a:ext cx="33009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Microscope: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Movable to cover different energy ranges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100 </a:t>
            </a:r>
            <a:r>
              <a:rPr lang="en-US" sz="1400" dirty="0" err="1" smtClean="0"/>
              <a:t>x</a:t>
            </a:r>
            <a:r>
              <a:rPr lang="en-US" sz="1400" dirty="0" smtClean="0"/>
              <a:t> 5 scintillating fibers (2mm </a:t>
            </a:r>
            <a:r>
              <a:rPr lang="en-US" sz="1400" dirty="0" err="1" smtClean="0"/>
              <a:t>x</a:t>
            </a:r>
            <a:r>
              <a:rPr lang="en-US" sz="1400" dirty="0" smtClean="0"/>
              <a:t> 2mm)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800MeV covered by whole microscope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100MHz tagged </a:t>
            </a:r>
            <a:r>
              <a:rPr lang="en-US" sz="1400" dirty="0" err="1" smtClean="0">
                <a:latin typeface="Symbol" charset="2"/>
                <a:cs typeface="Symbol" charset="2"/>
              </a:rPr>
              <a:t>g</a:t>
            </a:r>
            <a:r>
              <a:rPr lang="en-US" sz="1400" dirty="0" smtClean="0"/>
              <a:t>/sec on target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~8MeV energy bite/column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57400" y="4757184"/>
            <a:ext cx="2518651" cy="16619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Fixed array </a:t>
            </a:r>
            <a:r>
              <a:rPr lang="en-US" b="1" i="1" dirty="0" err="1" smtClean="0"/>
              <a:t>hodoscope</a:t>
            </a:r>
            <a:r>
              <a:rPr lang="en-US" b="1" i="1" dirty="0" smtClean="0"/>
              <a:t>: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190 </a:t>
            </a:r>
            <a:r>
              <a:rPr lang="en-US" sz="1400" dirty="0" err="1" smtClean="0"/>
              <a:t>scintillators</a:t>
            </a:r>
            <a:endParaRPr lang="en-US" sz="1400" dirty="0" smtClean="0"/>
          </a:p>
          <a:p>
            <a:pPr>
              <a:buFont typeface="Arial"/>
              <a:buChar char="•"/>
            </a:pPr>
            <a:r>
              <a:rPr lang="en-US" sz="1400" dirty="0" smtClean="0"/>
              <a:t> 50% coverage below 9GeV </a:t>
            </a:r>
            <a:r>
              <a:rPr lang="en-US" sz="1400" dirty="0" err="1" smtClean="0">
                <a:latin typeface="Symbol" charset="2"/>
                <a:cs typeface="Symbol" charset="2"/>
              </a:rPr>
              <a:t>g</a:t>
            </a:r>
            <a:endParaRPr lang="en-US" sz="1400" dirty="0" smtClean="0">
              <a:latin typeface="Symbol" charset="2"/>
              <a:cs typeface="Symbol" charset="2"/>
            </a:endParaRPr>
          </a:p>
          <a:p>
            <a:pPr>
              <a:buFont typeface="Arial"/>
              <a:buChar char="•"/>
            </a:pPr>
            <a:r>
              <a:rPr lang="en-US" sz="1400" dirty="0" smtClean="0"/>
              <a:t> 100% coverage above 9GeV </a:t>
            </a:r>
            <a:r>
              <a:rPr lang="en-US" sz="1400" dirty="0" err="1" smtClean="0">
                <a:latin typeface="Symbol" charset="2"/>
                <a:cs typeface="Symbol" charset="2"/>
              </a:rPr>
              <a:t>g</a:t>
            </a:r>
            <a:endParaRPr lang="en-US" sz="1400" dirty="0" smtClean="0">
              <a:latin typeface="Symbol" charset="2"/>
              <a:cs typeface="Symbol" charset="2"/>
            </a:endParaRPr>
          </a:p>
          <a:p>
            <a:pPr>
              <a:buFont typeface="Arial"/>
              <a:buChar char="•"/>
            </a:pPr>
            <a:r>
              <a:rPr lang="en-US" sz="1400" dirty="0" smtClean="0"/>
              <a:t> Tags 3.0-11.7 </a:t>
            </a:r>
            <a:r>
              <a:rPr lang="en-US" sz="1400" dirty="0" err="1" smtClean="0"/>
              <a:t>GeV</a:t>
            </a:r>
            <a:r>
              <a:rPr lang="en-US" sz="1400" dirty="0" smtClean="0"/>
              <a:t> </a:t>
            </a:r>
            <a:r>
              <a:rPr lang="en-US" sz="1400" dirty="0" err="1" smtClean="0">
                <a:latin typeface="Symbol" charset="2"/>
                <a:cs typeface="Symbol" charset="2"/>
              </a:rPr>
              <a:t>g</a:t>
            </a:r>
            <a:endParaRPr lang="en-US" sz="1400" dirty="0" smtClean="0">
              <a:latin typeface="Symbol" charset="2"/>
              <a:cs typeface="Symbol" charset="2"/>
            </a:endParaRPr>
          </a:p>
          <a:p>
            <a:pPr>
              <a:buFont typeface="Arial"/>
              <a:buChar char="•"/>
            </a:pPr>
            <a:r>
              <a:rPr lang="en-US" sz="1400" dirty="0" smtClean="0"/>
              <a:t> ~30MeV energy bite/counter</a:t>
            </a:r>
            <a:endParaRPr lang="en-US" sz="1400" dirty="0" smtClean="0">
              <a:latin typeface="Symbol" charset="2"/>
              <a:cs typeface="Symbol" charset="2"/>
            </a:endParaRPr>
          </a:p>
          <a:p>
            <a:pPr>
              <a:buFont typeface="Arial"/>
              <a:buChar char="•"/>
            </a:pPr>
            <a:r>
              <a:rPr lang="en-US" sz="1400" dirty="0" smtClean="0"/>
              <a:t> 3.5 – 17 MHz/counter</a:t>
            </a:r>
            <a:endParaRPr lang="en-US" sz="1400" dirty="0" smtClean="0">
              <a:latin typeface="Symbol" charset="2"/>
              <a:cs typeface="Symbol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9157" y="595995"/>
            <a:ext cx="29957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Photon Polarization: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20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 diamond radiator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Coherent peak is linearly polarized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~40% polarization with peak @ 9GeV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Peak location tunable with</a:t>
            </a:r>
            <a:br>
              <a:rPr lang="en-US" sz="1400" dirty="0" smtClean="0"/>
            </a:br>
            <a:r>
              <a:rPr lang="en-US" sz="1400" dirty="0" smtClean="0"/>
              <a:t>  diamond angle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GlueX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 l="6123" t="19358" r="10864" b="20199"/>
          <a:stretch>
            <a:fillRect/>
          </a:stretch>
        </p:blipFill>
        <p:spPr bwMode="auto">
          <a:xfrm>
            <a:off x="0" y="1066800"/>
            <a:ext cx="4588162" cy="258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detecto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429000" y="2493896"/>
            <a:ext cx="5437619" cy="383070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7353300" y="4229100"/>
            <a:ext cx="14478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77995" y="2667000"/>
            <a:ext cx="81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latin typeface="Arial"/>
                <a:cs typeface="Arial"/>
              </a:rPr>
              <a:t>TOF</a:t>
            </a:r>
          </a:p>
          <a:p>
            <a:pPr algn="ctr"/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time of flight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 rot="5400000">
            <a:off x="8048092" y="3066235"/>
            <a:ext cx="469662" cy="409856"/>
          </a:xfrm>
          <a:prstGeom prst="straightConnector1">
            <a:avLst/>
          </a:prstGeom>
          <a:ln w="3175" cmpd="sng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nip Same Side Corner Rectangle 14"/>
          <p:cNvSpPr/>
          <p:nvPr/>
        </p:nvSpPr>
        <p:spPr>
          <a:xfrm rot="5400000">
            <a:off x="5100358" y="3992286"/>
            <a:ext cx="102867" cy="466017"/>
          </a:xfrm>
          <a:prstGeom prst="snip2SameRect">
            <a:avLst>
              <a:gd name="adj1" fmla="val 30081"/>
              <a:gd name="adj2" fmla="val 0"/>
            </a:avLst>
          </a:prstGeom>
          <a:solidFill>
            <a:schemeClr val="tx1">
              <a:lumMod val="75000"/>
              <a:lumOff val="25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29000" y="332132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latin typeface="Arial"/>
                <a:cs typeface="Arial"/>
              </a:rPr>
              <a:t>SC</a:t>
            </a:r>
          </a:p>
          <a:p>
            <a:pPr algn="ctr"/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start counter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991256" y="3658394"/>
            <a:ext cx="901047" cy="563290"/>
          </a:xfrm>
          <a:prstGeom prst="straightConnector1">
            <a:avLst/>
          </a:prstGeom>
          <a:ln w="3175" cmpd="sng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83199" y="1066800"/>
            <a:ext cx="3759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2.2T superconducting </a:t>
            </a:r>
            <a:r>
              <a:rPr lang="en-US" sz="1600" dirty="0" err="1" smtClean="0"/>
              <a:t>solenoidal</a:t>
            </a:r>
            <a:r>
              <a:rPr lang="en-US" sz="1600" dirty="0" smtClean="0"/>
              <a:t> magnet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Fixed target (LH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10</a:t>
            </a:r>
            <a:r>
              <a:rPr lang="en-US" sz="1600" baseline="30000" dirty="0" smtClean="0"/>
              <a:t>8</a:t>
            </a:r>
            <a:r>
              <a:rPr lang="en-US" sz="1600" dirty="0" smtClean="0"/>
              <a:t> tagged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err="1" smtClean="0"/>
              <a:t>/s</a:t>
            </a:r>
            <a:r>
              <a:rPr lang="en-US" sz="1600" dirty="0" smtClean="0"/>
              <a:t> (8.4-9.0GeV)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hermetic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137343" y="805190"/>
            <a:ext cx="872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2.2 Tesla</a:t>
            </a:r>
          </a:p>
          <a:p>
            <a:pPr algn="ctr"/>
            <a:r>
              <a:rPr lang="en-US" sz="1400" b="1" i="1" dirty="0" smtClean="0"/>
              <a:t>Solenoid</a:t>
            </a:r>
            <a:endParaRPr lang="en-US" sz="1400" b="1" i="1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2529620" y="1478930"/>
            <a:ext cx="913798" cy="6127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274125" y="3821573"/>
            <a:ext cx="6641025" cy="800220"/>
            <a:chOff x="274125" y="3821573"/>
            <a:chExt cx="6641025" cy="800220"/>
          </a:xfrm>
        </p:grpSpPr>
        <p:sp>
          <p:nvSpPr>
            <p:cNvPr id="48" name="Rectangle 47"/>
            <p:cNvSpPr/>
            <p:nvPr/>
          </p:nvSpPr>
          <p:spPr>
            <a:xfrm>
              <a:off x="274125" y="3821573"/>
              <a:ext cx="3026198" cy="80022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24550" y="3914775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38875" y="3916039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59550" y="3916039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861175" y="3916039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924550" y="4254497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238875" y="4254497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59550" y="4254497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61175" y="4251328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867276" y="3914775"/>
              <a:ext cx="987424" cy="250825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67276" y="4286252"/>
              <a:ext cx="987424" cy="250825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90483" y="3585839"/>
            <a:ext cx="8015342" cy="1835747"/>
            <a:chOff x="490483" y="3585839"/>
            <a:chExt cx="8015342" cy="1835747"/>
          </a:xfrm>
        </p:grpSpPr>
        <p:sp>
          <p:nvSpPr>
            <p:cNvPr id="50" name="Rectangle 49"/>
            <p:cNvSpPr/>
            <p:nvPr/>
          </p:nvSpPr>
          <p:spPr>
            <a:xfrm>
              <a:off x="490483" y="4702175"/>
              <a:ext cx="3255095" cy="71941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83150" y="3756024"/>
              <a:ext cx="2070100" cy="14287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83150" y="4559300"/>
              <a:ext cx="2070100" cy="14287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124825" y="3585839"/>
              <a:ext cx="381000" cy="127826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21620" y="4621793"/>
            <a:ext cx="322395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rgbClr val="000090"/>
                </a:solidFill>
              </a:rPr>
              <a:t>Calorimetry</a:t>
            </a:r>
            <a:endParaRPr lang="en-US" b="1" u="sng" dirty="0" smtClean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sz="1400" dirty="0" smtClean="0"/>
              <a:t> Barrel Calorimeter (lead, fiber sandwich)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Forward Calorimeter (lead-glass blocks)</a:t>
            </a:r>
            <a:endParaRPr lang="en-US" sz="14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989724" y="3505994"/>
            <a:ext cx="7107002" cy="2892179"/>
            <a:chOff x="989724" y="3505994"/>
            <a:chExt cx="7107002" cy="2892179"/>
          </a:xfrm>
        </p:grpSpPr>
        <p:sp>
          <p:nvSpPr>
            <p:cNvPr id="42" name="Snip Same Side Corner Rectangle 41"/>
            <p:cNvSpPr/>
            <p:nvPr/>
          </p:nvSpPr>
          <p:spPr>
            <a:xfrm rot="5400000">
              <a:off x="5103533" y="3995461"/>
              <a:ext cx="102867" cy="466017"/>
            </a:xfrm>
            <a:prstGeom prst="snip2SameRect">
              <a:avLst>
                <a:gd name="adj1" fmla="val 30081"/>
                <a:gd name="adj2" fmla="val 0"/>
              </a:avLst>
            </a:prstGeom>
            <a:solidFill>
              <a:srgbClr val="FFFF00">
                <a:alpha val="49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051007" y="3505994"/>
              <a:ext cx="45719" cy="1453356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89724" y="5496353"/>
              <a:ext cx="2575035" cy="90182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90600" y="5422012"/>
            <a:ext cx="2582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0090"/>
                </a:solidFill>
              </a:rPr>
              <a:t>PID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Time of Flight wall (</a:t>
            </a:r>
            <a:r>
              <a:rPr lang="en-US" sz="1400" dirty="0" err="1" smtClean="0"/>
              <a:t>scintillators</a:t>
            </a:r>
            <a:r>
              <a:rPr lang="en-US" sz="14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Start counter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Barrel Calorimeter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74125" y="3821574"/>
            <a:ext cx="30187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0090"/>
                </a:solidFill>
              </a:rPr>
              <a:t>Charged particle tracking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Central drift chamber (straw tube)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Forward drift chamber (cathode strip)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705600" cy="639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A single </a:t>
            </a:r>
            <a:r>
              <a:rPr lang="en-US" sz="3200" dirty="0" err="1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/>
              <a:t> </a:t>
            </a:r>
            <a:r>
              <a:rPr lang="en-US" sz="3200" dirty="0" err="1" smtClean="0"/>
              <a:t>p</a:t>
            </a:r>
            <a:r>
              <a:rPr lang="en-US" sz="3200" dirty="0" smtClean="0"/>
              <a:t> </a:t>
            </a:r>
            <a:r>
              <a:rPr lang="en-US" sz="1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1100" dirty="0" smtClean="0">
                <a:latin typeface="Wingdings"/>
                <a:ea typeface="Wingdings"/>
                <a:cs typeface="Wingdings"/>
              </a:rPr>
              <a:t> </a:t>
            </a:r>
            <a:r>
              <a:rPr lang="en-US" sz="3200" dirty="0" smtClean="0"/>
              <a:t>pb</a:t>
            </a:r>
            <a:r>
              <a:rPr lang="en-US" sz="3200" baseline="-25000" dirty="0" smtClean="0"/>
              <a:t>1</a:t>
            </a:r>
            <a:r>
              <a:rPr lang="en-US" sz="3200" dirty="0" smtClean="0">
                <a:latin typeface="Symbol" charset="2"/>
                <a:cs typeface="Symbol" charset="2"/>
              </a:rPr>
              <a:t>p</a:t>
            </a:r>
            <a:r>
              <a:rPr lang="en-US" sz="3200" dirty="0" smtClean="0"/>
              <a:t> event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6" name="Picture 25" descr="Picture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39041" y="1019126"/>
            <a:ext cx="6248400" cy="5558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5200" y="639762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state: </a:t>
            </a:r>
            <a:r>
              <a:rPr lang="en-US" dirty="0" err="1" smtClean="0"/>
              <a:t>p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-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-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/>
              <a:t>o</a:t>
            </a:r>
            <a:endParaRPr lang="en-US" baseline="30000" dirty="0"/>
          </a:p>
        </p:txBody>
      </p:sp>
      <p:sp>
        <p:nvSpPr>
          <p:cNvPr id="8" name="Rounded Rectangle 7"/>
          <p:cNvSpPr/>
          <p:nvPr/>
        </p:nvSpPr>
        <p:spPr>
          <a:xfrm>
            <a:off x="3657599" y="5614276"/>
            <a:ext cx="2166883" cy="78652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0099" y="5518150"/>
            <a:ext cx="587375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/>
          <a:lstStyle/>
          <a:p>
            <a:r>
              <a:rPr lang="en-US" dirty="0" err="1" smtClean="0"/>
              <a:t>Calorimetery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Shower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37871" y="0"/>
            <a:ext cx="440612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990600"/>
            <a:ext cx="4191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Calorimeters measure the energy of single, energetic particles</a:t>
            </a:r>
          </a:p>
          <a:p>
            <a:endParaRPr lang="en-US" dirty="0" smtClean="0"/>
          </a:p>
          <a:p>
            <a:r>
              <a:rPr lang="en-US" dirty="0" smtClean="0"/>
              <a:t>To do this, the energy must be converted into a measurable form</a:t>
            </a:r>
          </a:p>
          <a:p>
            <a:endParaRPr lang="en-US" dirty="0" smtClean="0"/>
          </a:p>
          <a:p>
            <a:r>
              <a:rPr lang="en-US" dirty="0" smtClean="0"/>
              <a:t>Several detectors available that convert a fraction of the energy to light</a:t>
            </a:r>
          </a:p>
          <a:p>
            <a:endParaRPr lang="en-US" dirty="0" smtClean="0"/>
          </a:p>
          <a:p>
            <a:r>
              <a:rPr lang="en-US" dirty="0" smtClean="0"/>
              <a:t>Light detected by photo-sensitive devices</a:t>
            </a:r>
          </a:p>
          <a:p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 err="1" smtClean="0"/>
              <a:t>GlueX</a:t>
            </a:r>
            <a:r>
              <a:rPr lang="en-US" dirty="0" smtClean="0"/>
              <a:t>, calorimeters designed to measure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s</a:t>
            </a:r>
            <a:r>
              <a:rPr lang="en-US" dirty="0" smtClean="0"/>
              <a:t> (not hadrons)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4800600"/>
            <a:ext cx="2190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Material needs to be: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Thick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Dense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Optically Clear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4800600"/>
            <a:ext cx="2590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Incident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will generate a “shower” through a series of E.M. interactions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400" dirty="0" err="1" smtClean="0"/>
              <a:t>e+/e</a:t>
            </a:r>
            <a:r>
              <a:rPr lang="en-US" sz="1400" dirty="0" smtClean="0"/>
              <a:t>- pair production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400" dirty="0" err="1" smtClean="0">
                <a:latin typeface="Symbol" charset="2"/>
                <a:cs typeface="Symbol" charset="2"/>
              </a:rPr>
              <a:t>g</a:t>
            </a:r>
            <a:r>
              <a:rPr lang="en-US" sz="1400" dirty="0" smtClean="0"/>
              <a:t> production via </a:t>
            </a:r>
            <a:r>
              <a:rPr lang="en-US" sz="1400" dirty="0" err="1" smtClean="0"/>
              <a:t>bremstrahlung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BCAL: Barrel Calorimeter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 descr="Picture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1600" y="3624156"/>
            <a:ext cx="2717800" cy="2717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542" y="659439"/>
            <a:ext cx="228736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41"/>
          <p:cNvGrpSpPr/>
          <p:nvPr/>
        </p:nvGrpSpPr>
        <p:grpSpPr>
          <a:xfrm>
            <a:off x="80412" y="991484"/>
            <a:ext cx="3788217" cy="1877437"/>
            <a:chOff x="4800600" y="4089811"/>
            <a:chExt cx="3788217" cy="1877437"/>
          </a:xfrm>
        </p:grpSpPr>
        <p:sp>
          <p:nvSpPr>
            <p:cNvPr id="11" name="TextBox 10"/>
            <p:cNvSpPr txBox="1"/>
            <p:nvPr/>
          </p:nvSpPr>
          <p:spPr>
            <a:xfrm>
              <a:off x="4800600" y="4089811"/>
              <a:ext cx="3788217" cy="187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Barrel Calorimeter: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191 layer </a:t>
              </a:r>
              <a:r>
                <a:rPr lang="en-US" sz="1400" dirty="0" err="1" smtClean="0"/>
                <a:t>Pb</a:t>
              </a:r>
              <a:r>
                <a:rPr lang="en-US" sz="1400" dirty="0" smtClean="0"/>
                <a:t>-scintillating fiber sandwich (15.5X</a:t>
              </a:r>
              <a:r>
                <a:rPr lang="en-US" sz="1400" baseline="-25000" dirty="0" smtClean="0"/>
                <a:t>o</a:t>
              </a:r>
              <a:r>
                <a:rPr lang="en-US" sz="1400" dirty="0" smtClean="0"/>
                <a:t>)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12.5% sampling fraction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1152 + 192 = 1344 readout sections/end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</a:t>
              </a:r>
              <a:r>
                <a:rPr lang="en-US" sz="1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1400" baseline="-25000" dirty="0" err="1" smtClean="0"/>
                <a:t>E</a:t>
              </a:r>
              <a:r>
                <a:rPr lang="en-US" sz="1400" dirty="0" smtClean="0"/>
                <a:t>/E= (5.54/√E      1.6) %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</a:t>
              </a:r>
              <a:r>
                <a:rPr lang="en-US" sz="1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1400" baseline="-25000" dirty="0" err="1" smtClean="0"/>
                <a:t>z</a:t>
              </a:r>
              <a:r>
                <a:rPr lang="en-US" sz="1400" dirty="0" smtClean="0"/>
                <a:t> = 5mm/√E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</a:t>
              </a:r>
              <a:r>
                <a:rPr lang="en-US" sz="1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1400" baseline="-25000" dirty="0" err="1" smtClean="0"/>
                <a:t>t</a:t>
              </a:r>
              <a:r>
                <a:rPr lang="en-US" sz="1400" dirty="0" smtClean="0"/>
                <a:t> = 74ps/√E     33ps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angular coverage 11</a:t>
              </a:r>
              <a:r>
                <a:rPr lang="en-US" sz="1400" baseline="30000" dirty="0" smtClean="0"/>
                <a:t>o</a:t>
              </a:r>
              <a:r>
                <a:rPr lang="en-US" sz="1400" dirty="0" smtClean="0"/>
                <a:t> &lt; </a:t>
              </a:r>
              <a:r>
                <a:rPr lang="en-US" sz="1400" dirty="0" err="1" smtClean="0">
                  <a:latin typeface="Symbol" charset="2"/>
                  <a:cs typeface="Symbol" charset="2"/>
                </a:rPr>
                <a:t>q</a:t>
              </a:r>
              <a:r>
                <a:rPr lang="en-US" sz="1400" dirty="0" smtClean="0"/>
                <a:t> &lt; 120</a:t>
              </a:r>
              <a:r>
                <a:rPr lang="en-US" sz="1400" baseline="30000" dirty="0" smtClean="0"/>
                <a:t>o</a:t>
              </a:r>
              <a:endParaRPr lang="en-US" sz="1400" baseline="30000" dirty="0"/>
            </a:p>
          </p:txBody>
        </p:sp>
        <p:graphicFrame>
          <p:nvGraphicFramePr>
            <p:cNvPr id="12" name="Object 32"/>
            <p:cNvGraphicFramePr>
              <a:graphicFrameLocks noChangeAspect="1"/>
            </p:cNvGraphicFramePr>
            <p:nvPr/>
          </p:nvGraphicFramePr>
          <p:xfrm>
            <a:off x="5916449" y="5538826"/>
            <a:ext cx="152400" cy="152400"/>
          </p:xfrm>
          <a:graphic>
            <a:graphicData uri="http://schemas.openxmlformats.org/presentationml/2006/ole">
              <p:oleObj spid="_x0000_s22530" name="Equation" r:id="rId6" imgW="241200" imgH="241200" progId="">
                <p:embed/>
              </p:oleObj>
            </a:graphicData>
          </a:graphic>
        </p:graphicFrame>
        <p:graphicFrame>
          <p:nvGraphicFramePr>
            <p:cNvPr id="22531" name="Object 32"/>
            <p:cNvGraphicFramePr>
              <a:graphicFrameLocks noChangeAspect="1"/>
            </p:cNvGraphicFramePr>
            <p:nvPr/>
          </p:nvGraphicFramePr>
          <p:xfrm>
            <a:off x="6069724" y="5102173"/>
            <a:ext cx="152400" cy="152400"/>
          </p:xfrm>
          <a:graphic>
            <a:graphicData uri="http://schemas.openxmlformats.org/presentationml/2006/ole">
              <p:oleObj spid="_x0000_s22531" name="Equation" r:id="rId7" imgW="241200" imgH="241200" progId="">
                <p:embed/>
              </p:oleObj>
            </a:graphicData>
          </a:graphic>
        </p:graphicFrame>
      </p:grpSp>
      <p:sp>
        <p:nvSpPr>
          <p:cNvPr id="14" name="Cube 13"/>
          <p:cNvSpPr/>
          <p:nvPr/>
        </p:nvSpPr>
        <p:spPr>
          <a:xfrm>
            <a:off x="3657600" y="5301826"/>
            <a:ext cx="4724400" cy="457200"/>
          </a:xfrm>
          <a:prstGeom prst="cube">
            <a:avLst>
              <a:gd name="adj" fmla="val 178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8432800" y="5304019"/>
            <a:ext cx="378501" cy="359757"/>
            <a:chOff x="8432800" y="4955193"/>
            <a:chExt cx="378501" cy="359757"/>
          </a:xfrm>
        </p:grpSpPr>
        <p:sp>
          <p:nvSpPr>
            <p:cNvPr id="15" name="Cube 14"/>
            <p:cNvSpPr/>
            <p:nvPr/>
          </p:nvSpPr>
          <p:spPr>
            <a:xfrm rot="7963760">
              <a:off x="8683349" y="4980700"/>
              <a:ext cx="137583" cy="86570"/>
            </a:xfrm>
            <a:prstGeom prst="cube">
              <a:avLst>
                <a:gd name="adj" fmla="val 81097"/>
              </a:avLst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/>
            <p:cNvSpPr/>
            <p:nvPr/>
          </p:nvSpPr>
          <p:spPr>
            <a:xfrm rot="7963760">
              <a:off x="8699224" y="5110875"/>
              <a:ext cx="137583" cy="86570"/>
            </a:xfrm>
            <a:prstGeom prst="cube">
              <a:avLst>
                <a:gd name="adj" fmla="val 81097"/>
              </a:avLst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/>
            <p:cNvSpPr/>
            <p:nvPr/>
          </p:nvSpPr>
          <p:spPr>
            <a:xfrm rot="7963760">
              <a:off x="8600800" y="5056899"/>
              <a:ext cx="137583" cy="86570"/>
            </a:xfrm>
            <a:prstGeom prst="cube">
              <a:avLst>
                <a:gd name="adj" fmla="val 81097"/>
              </a:avLst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/>
            <p:cNvSpPr/>
            <p:nvPr/>
          </p:nvSpPr>
          <p:spPr>
            <a:xfrm rot="7963760">
              <a:off x="8616674" y="5185413"/>
              <a:ext cx="137583" cy="86570"/>
            </a:xfrm>
            <a:prstGeom prst="cube">
              <a:avLst>
                <a:gd name="adj" fmla="val 81097"/>
              </a:avLst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anual Operation 23"/>
            <p:cNvSpPr/>
            <p:nvPr/>
          </p:nvSpPr>
          <p:spPr>
            <a:xfrm rot="16200000">
              <a:off x="8432800" y="5092701"/>
              <a:ext cx="76200" cy="76200"/>
            </a:xfrm>
            <a:prstGeom prst="flowChartManualOperatio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anual Operation 24"/>
            <p:cNvSpPr/>
            <p:nvPr/>
          </p:nvSpPr>
          <p:spPr>
            <a:xfrm rot="16200000">
              <a:off x="8471333" y="5013325"/>
              <a:ext cx="76200" cy="76200"/>
            </a:xfrm>
            <a:prstGeom prst="flowChartManualOperatio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anual Operation 25"/>
            <p:cNvSpPr/>
            <p:nvPr/>
          </p:nvSpPr>
          <p:spPr>
            <a:xfrm rot="16200000">
              <a:off x="8439583" y="5238750"/>
              <a:ext cx="76200" cy="76200"/>
            </a:xfrm>
            <a:prstGeom prst="flowChartManualOperatio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anual Operation 26"/>
            <p:cNvSpPr/>
            <p:nvPr/>
          </p:nvSpPr>
          <p:spPr>
            <a:xfrm rot="16200000">
              <a:off x="8477683" y="5157863"/>
              <a:ext cx="76200" cy="76200"/>
            </a:xfrm>
            <a:prstGeom prst="flowChartManualOperatio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Cube 30"/>
          <p:cNvSpPr/>
          <p:nvPr/>
        </p:nvSpPr>
        <p:spPr>
          <a:xfrm rot="8200712">
            <a:off x="3203867" y="5358323"/>
            <a:ext cx="137583" cy="86570"/>
          </a:xfrm>
          <a:prstGeom prst="cube">
            <a:avLst>
              <a:gd name="adj" fmla="val 81097"/>
            </a:avLst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anual Operation 33"/>
          <p:cNvSpPr/>
          <p:nvPr/>
        </p:nvSpPr>
        <p:spPr>
          <a:xfrm rot="5400000">
            <a:off x="3419718" y="5515156"/>
            <a:ext cx="76200" cy="76200"/>
          </a:xfrm>
          <a:prstGeom prst="flowChartManualOperati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anual Operation 34"/>
          <p:cNvSpPr/>
          <p:nvPr/>
        </p:nvSpPr>
        <p:spPr>
          <a:xfrm rot="5400000">
            <a:off x="3381185" y="5594532"/>
            <a:ext cx="76200" cy="76200"/>
          </a:xfrm>
          <a:prstGeom prst="flowChartManualOperati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anual Operation 35"/>
          <p:cNvSpPr/>
          <p:nvPr/>
        </p:nvSpPr>
        <p:spPr>
          <a:xfrm rot="5400000">
            <a:off x="3412935" y="5369107"/>
            <a:ext cx="76200" cy="76200"/>
          </a:xfrm>
          <a:prstGeom prst="flowChartManualOperati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anual Operation 36"/>
          <p:cNvSpPr/>
          <p:nvPr/>
        </p:nvSpPr>
        <p:spPr>
          <a:xfrm rot="5400000">
            <a:off x="3374835" y="5449994"/>
            <a:ext cx="76200" cy="76200"/>
          </a:xfrm>
          <a:prstGeom prst="flowChartManualOperati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/>
          <p:cNvSpPr/>
          <p:nvPr/>
        </p:nvSpPr>
        <p:spPr>
          <a:xfrm rot="8200712">
            <a:off x="3118539" y="5429687"/>
            <a:ext cx="137583" cy="86570"/>
          </a:xfrm>
          <a:prstGeom prst="cube">
            <a:avLst>
              <a:gd name="adj" fmla="val 81097"/>
            </a:avLst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39"/>
          <p:cNvSpPr/>
          <p:nvPr/>
        </p:nvSpPr>
        <p:spPr>
          <a:xfrm rot="8200712">
            <a:off x="3210218" y="5490617"/>
            <a:ext cx="137583" cy="86570"/>
          </a:xfrm>
          <a:prstGeom prst="cube">
            <a:avLst>
              <a:gd name="adj" fmla="val 81097"/>
            </a:avLst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/>
          <p:cNvSpPr/>
          <p:nvPr/>
        </p:nvSpPr>
        <p:spPr>
          <a:xfrm rot="8200712">
            <a:off x="3127667" y="5563643"/>
            <a:ext cx="137583" cy="86570"/>
          </a:xfrm>
          <a:prstGeom prst="cube">
            <a:avLst>
              <a:gd name="adj" fmla="val 81097"/>
            </a:avLst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540891" y="5929699"/>
            <a:ext cx="5207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illustration does not accurately represent the number of photo-detection devices</a:t>
            </a:r>
            <a:endParaRPr lang="en-US" sz="12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5368138" y="4832958"/>
            <a:ext cx="1081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Light Guides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4895986" y="4597342"/>
            <a:ext cx="1950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Photo-detection devices</a:t>
            </a:r>
            <a:endParaRPr lang="en-US" sz="1400" dirty="0"/>
          </a:p>
        </p:txBody>
      </p:sp>
      <p:cxnSp>
        <p:nvCxnSpPr>
          <p:cNvPr id="47" name="Straight Arrow Connector 46"/>
          <p:cNvCxnSpPr>
            <a:stCxn id="45" idx="1"/>
            <a:endCxn id="31" idx="1"/>
          </p:cNvCxnSpPr>
          <p:nvPr/>
        </p:nvCxnSpPr>
        <p:spPr>
          <a:xfrm rot="10800000" flipV="1">
            <a:off x="3279726" y="4751231"/>
            <a:ext cx="1616260" cy="60670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846735" y="4751231"/>
            <a:ext cx="1926297" cy="54722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4" idx="1"/>
            <a:endCxn id="36" idx="0"/>
          </p:cNvCxnSpPr>
          <p:nvPr/>
        </p:nvCxnSpPr>
        <p:spPr>
          <a:xfrm rot="10800000" flipV="1">
            <a:off x="3489136" y="4986847"/>
            <a:ext cx="1879003" cy="42036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4" idx="3"/>
          </p:cNvCxnSpPr>
          <p:nvPr/>
        </p:nvCxnSpPr>
        <p:spPr>
          <a:xfrm>
            <a:off x="6450047" y="4986847"/>
            <a:ext cx="2021286" cy="41340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547621" y="3478839"/>
            <a:ext cx="2838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BCAL module being constructed</a:t>
            </a:r>
            <a:endParaRPr lang="en-US" sz="1600" i="1" dirty="0"/>
          </a:p>
        </p:txBody>
      </p:sp>
      <p:pic>
        <p:nvPicPr>
          <p:cNvPr id="59" name="Picture 58" descr="Picture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720443" y="683322"/>
            <a:ext cx="2043052" cy="1537248"/>
          </a:xfrm>
          <a:prstGeom prst="rect">
            <a:avLst/>
          </a:prstGeom>
        </p:spPr>
      </p:pic>
      <p:pic>
        <p:nvPicPr>
          <p:cNvPr id="60" name="Picture 59" descr="Picture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187045" y="2440499"/>
            <a:ext cx="1284288" cy="1992861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026411" y="4064028"/>
            <a:ext cx="3739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BCAL has 2-ended readout allowing one to reconstruct in 3-D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596170" y="5724316"/>
            <a:ext cx="64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390 cm</a:t>
            </a:r>
            <a:endParaRPr lang="en-US" sz="1200" dirty="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6176130" y="5878538"/>
            <a:ext cx="2150623" cy="4391"/>
          </a:xfrm>
          <a:prstGeom prst="straightConnector1">
            <a:avLst/>
          </a:prstGeom>
          <a:ln w="3175" cmpd="sng">
            <a:solidFill>
              <a:srgbClr val="0000FF"/>
            </a:solidFill>
            <a:tailEnd type="oval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0800000" flipV="1">
            <a:off x="3648656" y="5871760"/>
            <a:ext cx="1938570" cy="17946"/>
          </a:xfrm>
          <a:prstGeom prst="straightConnector1">
            <a:avLst/>
          </a:prstGeom>
          <a:ln w="3175" cmpd="sng">
            <a:solidFill>
              <a:srgbClr val="0000FF"/>
            </a:solidFill>
            <a:tailEnd type="oval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42" y="2438401"/>
            <a:ext cx="3967394" cy="3286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037422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FCAL: Forward Calorimeter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5/13/10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Hall-D Grad. Student Workshop  --  The GlueX Detector -- David Lawrence (JLab)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95B1-F9B5-7C45-85D9-61C97AD152DD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8" name="Group 43"/>
          <p:cNvGrpSpPr/>
          <p:nvPr/>
        </p:nvGrpSpPr>
        <p:grpSpPr>
          <a:xfrm>
            <a:off x="152400" y="838201"/>
            <a:ext cx="3886200" cy="1600200"/>
            <a:chOff x="16167" y="220948"/>
            <a:chExt cx="6494622" cy="5145599"/>
          </a:xfrm>
        </p:grpSpPr>
        <p:sp>
          <p:nvSpPr>
            <p:cNvPr id="26" name="TextBox 25"/>
            <p:cNvSpPr txBox="1"/>
            <p:nvPr/>
          </p:nvSpPr>
          <p:spPr>
            <a:xfrm>
              <a:off x="16167" y="220948"/>
              <a:ext cx="355738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Forward Calorimeter: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2800 F8-00 and F108 (center) </a:t>
              </a:r>
              <a:r>
                <a:rPr lang="en-US" sz="1400" dirty="0" err="1" smtClean="0"/>
                <a:t>Pb</a:t>
              </a:r>
              <a:r>
                <a:rPr lang="en-US" sz="1400" dirty="0" smtClean="0"/>
                <a:t>-glass blocks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4cm </a:t>
              </a:r>
              <a:r>
                <a:rPr lang="en-US" sz="1400" dirty="0" err="1" smtClean="0"/>
                <a:t>x</a:t>
              </a:r>
              <a:r>
                <a:rPr lang="en-US" sz="1400" dirty="0" smtClean="0"/>
                <a:t> 4cm </a:t>
              </a:r>
              <a:r>
                <a:rPr lang="en-US" sz="1400" dirty="0" err="1" smtClean="0"/>
                <a:t>x</a:t>
              </a:r>
              <a:r>
                <a:rPr lang="en-US" sz="1400" dirty="0" smtClean="0"/>
                <a:t> 45cm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</a:t>
              </a:r>
              <a:r>
                <a:rPr lang="en-US" sz="1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1400" baseline="-25000" dirty="0" err="1" smtClean="0"/>
                <a:t>E</a:t>
              </a:r>
              <a:r>
                <a:rPr lang="en-US" sz="1400" dirty="0" smtClean="0"/>
                <a:t>/E= (5.7/√E      2.0) %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</a:t>
              </a:r>
              <a:r>
                <a:rPr lang="en-US" sz="1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1400" baseline="-25000" dirty="0" err="1" smtClean="0"/>
                <a:t>xy</a:t>
              </a:r>
              <a:r>
                <a:rPr lang="en-US" sz="1400" dirty="0" smtClean="0"/>
                <a:t> = 6.4mm/√E</a:t>
              </a:r>
            </a:p>
            <a:p>
              <a:pPr>
                <a:buFont typeface="Arial"/>
                <a:buChar char="•"/>
              </a:pPr>
              <a:r>
                <a:rPr lang="en-US" sz="1400" dirty="0" smtClean="0"/>
                <a:t> angular coverage 2</a:t>
              </a:r>
              <a:r>
                <a:rPr lang="en-US" sz="1400" baseline="30000" dirty="0" smtClean="0"/>
                <a:t>o</a:t>
              </a:r>
              <a:r>
                <a:rPr lang="en-US" sz="1400" dirty="0" smtClean="0"/>
                <a:t> &lt; </a:t>
              </a:r>
              <a:r>
                <a:rPr lang="en-US" sz="1400" dirty="0" err="1" smtClean="0">
                  <a:latin typeface="Symbol" charset="2"/>
                  <a:cs typeface="Symbol" charset="2"/>
                </a:rPr>
                <a:t>q</a:t>
              </a:r>
              <a:r>
                <a:rPr lang="en-US" sz="1400" dirty="0" smtClean="0"/>
                <a:t> &lt; 11</a:t>
              </a:r>
              <a:r>
                <a:rPr lang="en-US" sz="1400" baseline="30000" dirty="0" smtClean="0"/>
                <a:t>o</a:t>
              </a:r>
              <a:endParaRPr lang="en-US" sz="1400" dirty="0"/>
            </a:p>
          </p:txBody>
        </p:sp>
        <p:graphicFrame>
          <p:nvGraphicFramePr>
            <p:cNvPr id="22532" name="Object 32"/>
            <p:cNvGraphicFramePr>
              <a:graphicFrameLocks noChangeAspect="1"/>
            </p:cNvGraphicFramePr>
            <p:nvPr/>
          </p:nvGraphicFramePr>
          <p:xfrm>
            <a:off x="6358389" y="5214147"/>
            <a:ext cx="152400" cy="152400"/>
          </p:xfrm>
          <a:graphic>
            <a:graphicData uri="http://schemas.openxmlformats.org/presentationml/2006/ole">
              <p:oleObj spid="_x0000_s35844" name="Equation" r:id="rId4" imgW="241200" imgH="241200" progId="">
                <p:embed/>
              </p:oleObj>
            </a:graphicData>
          </a:graphic>
        </p:graphicFrame>
      </p:grpSp>
      <p:pic>
        <p:nvPicPr>
          <p:cNvPr id="41" name="Picture 40" descr="Picture 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658689" y="889389"/>
            <a:ext cx="2075022" cy="174534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038600" y="3222123"/>
            <a:ext cx="5105400" cy="3079903"/>
            <a:chOff x="4038600" y="3222123"/>
            <a:chExt cx="5105400" cy="3079903"/>
          </a:xfrm>
        </p:grpSpPr>
        <p:pic>
          <p:nvPicPr>
            <p:cNvPr id="11" name="Picture 10" descr="Picture 5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4038600" y="3222123"/>
              <a:ext cx="4966472" cy="307990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Parallelogram 11"/>
            <p:cNvSpPr/>
            <p:nvPr/>
          </p:nvSpPr>
          <p:spPr>
            <a:xfrm>
              <a:off x="7696200" y="5105400"/>
              <a:ext cx="1447800" cy="990600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7408" y="990600"/>
            <a:ext cx="2180836" cy="16356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9095" y="2634734"/>
            <a:ext cx="2004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Prototype FCAL Array</a:t>
            </a:r>
            <a:endParaRPr lang="en-US" sz="16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90196" y="2677816"/>
            <a:ext cx="1578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An FCAL module</a:t>
            </a:r>
            <a:endParaRPr lang="en-US" sz="1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7342" y="5772834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Lead-glass produces Cerenkov light (not scintillation light!)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12879</TotalTime>
  <Words>2157</Words>
  <Application>Microsoft Macintosh PowerPoint</Application>
  <PresentationFormat>On-screen Show (4:3)</PresentationFormat>
  <Paragraphs>331</Paragraphs>
  <Slides>20</Slides>
  <Notes>2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The GlueX Detector</vt:lpstr>
      <vt:lpstr>The GlueX Experiment</vt:lpstr>
      <vt:lpstr>Hall-D Complex at Jefferson Lab</vt:lpstr>
      <vt:lpstr>The Photon Beam</vt:lpstr>
      <vt:lpstr>The GlueX Detector</vt:lpstr>
      <vt:lpstr>A single g p  pb1p event</vt:lpstr>
      <vt:lpstr>Calorimetery</vt:lpstr>
      <vt:lpstr>BCAL: Barrel Calorimeter</vt:lpstr>
      <vt:lpstr>FCAL: Forward Calorimeter</vt:lpstr>
      <vt:lpstr>Charged Particle Tracking</vt:lpstr>
      <vt:lpstr>CDC: Central Drift Chamber</vt:lpstr>
      <vt:lpstr>FDC: Forward Drift Chamber</vt:lpstr>
      <vt:lpstr>Particle ID</vt:lpstr>
      <vt:lpstr>Electronics and Data Rates</vt:lpstr>
      <vt:lpstr>Trigger System</vt:lpstr>
      <vt:lpstr>Summary</vt:lpstr>
      <vt:lpstr>Backups</vt:lpstr>
      <vt:lpstr>The JLab 12GeV Upgrade</vt:lpstr>
      <vt:lpstr>Slide 19</vt:lpstr>
      <vt:lpstr>Electronics and Data Rates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Lawrence</dc:creator>
  <cp:lastModifiedBy>David Lawrence</cp:lastModifiedBy>
  <cp:revision>100</cp:revision>
  <dcterms:created xsi:type="dcterms:W3CDTF">2010-05-12T16:30:55Z</dcterms:created>
  <dcterms:modified xsi:type="dcterms:W3CDTF">2010-05-13T03:37:53Z</dcterms:modified>
</cp:coreProperties>
</file>