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gif" ContentType="image/gif"/>
  <Default Extension="pdf" ContentType="application/pdf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5" r:id="rId4"/>
    <p:sldId id="271" r:id="rId5"/>
    <p:sldId id="260" r:id="rId6"/>
    <p:sldId id="284" r:id="rId7"/>
    <p:sldId id="283" r:id="rId8"/>
    <p:sldId id="261" r:id="rId9"/>
    <p:sldId id="278" r:id="rId10"/>
    <p:sldId id="279" r:id="rId11"/>
    <p:sldId id="281" r:id="rId12"/>
    <p:sldId id="282" r:id="rId13"/>
    <p:sldId id="285" r:id="rId14"/>
    <p:sldId id="266" r:id="rId15"/>
    <p:sldId id="274" r:id="rId16"/>
    <p:sldId id="273" r:id="rId17"/>
    <p:sldId id="286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EC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744" autoAdjust="0"/>
    <p:restoredTop sz="94660"/>
  </p:normalViewPr>
  <p:slideViewPr>
    <p:cSldViewPr snapToObjects="1">
      <p:cViewPr varScale="1">
        <p:scale>
          <a:sx n="145" d="100"/>
          <a:sy n="145" d="100"/>
        </p:scale>
        <p:origin x="-4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14" Type="http://schemas.openxmlformats.org/officeDocument/2006/relationships/slide" Target="slides/slide13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26" Type="http://schemas.openxmlformats.org/officeDocument/2006/relationships/tableStyles" Target="tableStyle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1" Type="http://schemas.openxmlformats.org/officeDocument/2006/relationships/handoutMaster" Target="handoutMasters/handout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16548-ADD7-0945-9AD4-E6A5D2A465AF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2BB32-9F05-1247-9B0C-7FCFD7D822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A60EC-A57A-7E49-89F0-5E88475A293C}" type="datetimeFigureOut">
              <a:rPr lang="en-US" smtClean="0"/>
              <a:pPr/>
              <a:t>5/17/10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4FFB-DB2F-4A40-85F2-EF791355F5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5/25/10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 - Lawrence  - CLAS12 Software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20D-1AD8-A84D-9B7C-C45A750A0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5/25/10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 - Lawrence  - CLAS12 Software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20D-1AD8-A84D-9B7C-C45A750A0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5/25/10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 - Lawrence  - CLAS12 Software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20D-1AD8-A84D-9B7C-C45A750A0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5/25/10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 - Lawrence  - CLAS12 Software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20D-1AD8-A84D-9B7C-C45A750A0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5/25/10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 - Lawrence  - CLAS12 Software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20D-1AD8-A84D-9B7C-C45A750A0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5/25/10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 - Lawrence  - CLAS12 Software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20D-1AD8-A84D-9B7C-C45A750A0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5/25/10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 - Lawrence  - CLAS12 Software Workshop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20D-1AD8-A84D-9B7C-C45A750A0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5/25/10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 - Lawrence  - CLAS12 Software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20D-1AD8-A84D-9B7C-C45A750A0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5/25/10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 - Lawrence  - CLAS12 Software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20D-1AD8-A84D-9B7C-C45A750A0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5/25/10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 - Lawrence  - CLAS12 Software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20D-1AD8-A84D-9B7C-C45A750A0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5/25/10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 - Lawrence  - CLAS12 Software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20D-1AD8-A84D-9B7C-C45A750A0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5/25/10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JANA  - Lawrence  - CLAS12 Software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B520D-1AD8-A84D-9B7C-C45A750A0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d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d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d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df"/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df"/><Relationship Id="rId3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image" Target="../media/image5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pdf"/><Relationship Id="rId5" Type="http://schemas.openxmlformats.org/officeDocument/2006/relationships/image" Target="../media/image4.pd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JANA Reconstruction Framework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Lawrence  - </a:t>
            </a:r>
            <a:r>
              <a:rPr lang="en-US" dirty="0" err="1" smtClean="0"/>
              <a:t>JLab</a:t>
            </a:r>
            <a:endParaRPr lang="en-US" dirty="0" smtClean="0"/>
          </a:p>
          <a:p>
            <a:r>
              <a:rPr lang="en-US" dirty="0" smtClean="0"/>
              <a:t>May 25, 2010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5/25/10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20D-1AD8-A84D-9B7C-C45A750A028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 - Lawrence  - CLAS12 Software Workshop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1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"/>
              <a:stretch>
                <a:fillRect/>
              </a:stretch>
            </p:blipFill>
          </mc:Fallback>
        </mc:AlternateContent>
        <p:spPr>
          <a:xfrm>
            <a:off x="0" y="250825"/>
            <a:ext cx="9144000" cy="66071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0"/>
            <a:ext cx="5867400" cy="639762"/>
          </a:xfrm>
          <a:solidFill>
            <a:schemeClr val="bg1">
              <a:lumMod val="95000"/>
            </a:schemeClr>
          </a:solidFill>
          <a:ln>
            <a:solidFill>
              <a:schemeClr val="bg2">
                <a:lumMod val="75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2800" dirty="0" smtClean="0"/>
              <a:t>Example Configuration Parameter dump file</a:t>
            </a:r>
            <a:endParaRPr lang="en-US" sz="28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5/25/10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20D-1AD8-A84D-9B7C-C45A750A028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 - Lawrence  - CLAS12 Software Workshop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5/25/10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7EEC-457D-1D48-8755-963211C4198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 - Lawrence  - CLAS12 Software Workshop</a:t>
            </a:r>
            <a:endParaRPr lang="en-US"/>
          </a:p>
        </p:txBody>
      </p:sp>
      <p:pic>
        <p:nvPicPr>
          <p:cNvPr id="4" name="Picture 3" descr="jana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"/>
              <a:stretch>
                <a:fillRect/>
              </a:stretch>
            </p:blipFill>
          </mc:Fallback>
        </mc:AlternateContent>
        <p:spPr>
          <a:xfrm>
            <a:off x="449262" y="381000"/>
            <a:ext cx="8237538" cy="629175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019"/>
            <a:ext cx="3886200" cy="586581"/>
          </a:xfrm>
        </p:spPr>
        <p:txBody>
          <a:bodyPr>
            <a:normAutofit fontScale="90000"/>
          </a:bodyPr>
          <a:lstStyle/>
          <a:p>
            <a:r>
              <a:rPr lang="en-US" i="1" dirty="0" err="1" smtClean="0"/>
              <a:t>janadot</a:t>
            </a:r>
            <a:r>
              <a:rPr lang="en-US" dirty="0" smtClean="0"/>
              <a:t> </a:t>
            </a:r>
            <a:r>
              <a:rPr lang="en-US" dirty="0" err="1" smtClean="0"/>
              <a:t>plugin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 smtClean="0"/>
              <a:t>A closer look at </a:t>
            </a:r>
            <a:r>
              <a:rPr lang="en-US" i="1" dirty="0" err="1" smtClean="0"/>
              <a:t>janadot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5/25/10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7EEC-457D-1D48-8755-963211C4198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 - Lawrence  - CLAS12 Software Workshop</a:t>
            </a:r>
            <a:endParaRPr lang="en-US"/>
          </a:p>
        </p:txBody>
      </p:sp>
      <p:pic>
        <p:nvPicPr>
          <p:cNvPr id="4" name="Picture 3" descr="Picture 2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"/>
              <a:stretch>
                <a:fillRect/>
              </a:stretch>
            </p:blipFill>
          </mc:Fallback>
        </mc:AlternateContent>
        <p:spPr>
          <a:xfrm>
            <a:off x="609600" y="1066800"/>
            <a:ext cx="7772400" cy="5467668"/>
          </a:xfrm>
          <a:prstGeom prst="rect">
            <a:avLst/>
          </a:prstGeom>
          <a:ln>
            <a:solidFill>
              <a:srgbClr val="008000"/>
            </a:solidFill>
          </a:ln>
          <a:effectLst>
            <a:outerShdw blurRad="79375" dist="38100" dir="2700000" sx="101000" sy="101000" algn="tl" rotWithShape="0">
              <a:srgbClr val="0080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… and in closing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Additional features:</a:t>
            </a:r>
          </a:p>
          <a:p>
            <a:pPr lvl="1"/>
            <a:r>
              <a:rPr lang="en-US" i="1" dirty="0" err="1" smtClean="0"/>
              <a:t>janaroot</a:t>
            </a:r>
            <a:r>
              <a:rPr lang="en-US" dirty="0" smtClean="0"/>
              <a:t> </a:t>
            </a:r>
            <a:r>
              <a:rPr lang="en-US" dirty="0" err="1" smtClean="0"/>
              <a:t>plugin</a:t>
            </a:r>
            <a:r>
              <a:rPr lang="en-US" dirty="0" smtClean="0"/>
              <a:t> for auto-magical generation of ROOT trees from data objects</a:t>
            </a:r>
          </a:p>
          <a:p>
            <a:pPr lvl="1"/>
            <a:r>
              <a:rPr lang="en-US" i="1" dirty="0" err="1" smtClean="0"/>
              <a:t>janactl</a:t>
            </a:r>
            <a:r>
              <a:rPr lang="en-US" dirty="0" smtClean="0"/>
              <a:t> </a:t>
            </a:r>
            <a:r>
              <a:rPr lang="en-US" dirty="0" err="1" smtClean="0"/>
              <a:t>plugin</a:t>
            </a:r>
            <a:r>
              <a:rPr lang="en-US" dirty="0" smtClean="0"/>
              <a:t> allows for remote control and monitoring of process health via </a:t>
            </a:r>
            <a:r>
              <a:rPr lang="en-US" dirty="0" err="1" smtClean="0"/>
              <a:t>cMsg</a:t>
            </a:r>
            <a:endParaRPr lang="en-US" i="1" dirty="0" smtClean="0"/>
          </a:p>
          <a:p>
            <a:pPr lvl="1"/>
            <a:r>
              <a:rPr lang="en-US" dirty="0" smtClean="0"/>
              <a:t>Calibration/Conditions DB interface with working Web Service </a:t>
            </a:r>
            <a:r>
              <a:rPr lang="en-US" dirty="0" smtClean="0"/>
              <a:t>implementation</a:t>
            </a:r>
            <a:r>
              <a:rPr lang="en-US" dirty="0" smtClean="0"/>
              <a:t> (</a:t>
            </a:r>
            <a:r>
              <a:rPr lang="en-US" sz="1730" dirty="0" err="1" smtClean="0"/>
              <a:t>doi</a:t>
            </a:r>
            <a:r>
              <a:rPr lang="en-US" sz="1730" dirty="0" smtClean="0"/>
              <a:t>: 10.1088/1742-6596/219/4/</a:t>
            </a:r>
            <a:r>
              <a:rPr lang="en-US" sz="1730" dirty="0" smtClean="0"/>
              <a:t>042011</a:t>
            </a:r>
            <a:r>
              <a:rPr lang="en-US" sz="2811" dirty="0" smtClean="0"/>
              <a:t>)</a:t>
            </a:r>
          </a:p>
          <a:p>
            <a:pPr lvl="1"/>
            <a:r>
              <a:rPr lang="en-US" dirty="0" smtClean="0"/>
              <a:t>XML geometry interface with integrated  </a:t>
            </a:r>
            <a:r>
              <a:rPr lang="en-US" i="1" dirty="0" err="1" smtClean="0"/>
              <a:t>Xpath</a:t>
            </a:r>
            <a:r>
              <a:rPr lang="en-US" dirty="0" smtClean="0"/>
              <a:t> parser</a:t>
            </a:r>
          </a:p>
          <a:p>
            <a:pPr lvl="1"/>
            <a:r>
              <a:rPr lang="en-US" dirty="0" smtClean="0"/>
              <a:t>Thread safe stream logging support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5/25/10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 - Lawrence  - CLAS12 Software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20D-1AD8-A84D-9B7C-C45A750A028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06320" y="5438130"/>
            <a:ext cx="3608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http://</a:t>
            </a:r>
            <a:r>
              <a:rPr lang="en-US" sz="2400" b="1" dirty="0" err="1" smtClean="0">
                <a:solidFill>
                  <a:srgbClr val="0000FF"/>
                </a:solidFill>
              </a:rPr>
              <a:t>www.jlab.org</a:t>
            </a:r>
            <a:r>
              <a:rPr lang="en-US" sz="2400" b="1" dirty="0" smtClean="0">
                <a:solidFill>
                  <a:srgbClr val="0000FF"/>
                </a:solidFill>
              </a:rPr>
              <a:t>/JANA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33234" y="5622796"/>
            <a:ext cx="2653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doi</a:t>
            </a:r>
            <a:r>
              <a:rPr lang="en-US" sz="1200" dirty="0" smtClean="0"/>
              <a:t>: 10.1088/1742-6596/119/4/042018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69017" r="-69017"/>
              <a:stretch>
                <a:fillRect/>
              </a:stretch>
            </p:blipFill>
          </mc:Choice>
          <mc:Fallback>
            <p:blipFill>
              <a:blip r:embed="rId3"/>
              <a:srcRect l="-69017" r="-69017"/>
              <a:stretch>
                <a:fillRect/>
              </a:stretch>
            </p:blipFill>
          </mc:Fallback>
        </mc:AlternateContent>
        <p:spPr>
          <a:xfrm>
            <a:off x="2133600" y="2438400"/>
            <a:ext cx="5029200" cy="276586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5/25/10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 - Lawrence  - CLAS12 Software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20D-1AD8-A84D-9B7C-C45A750A028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5/25/10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 - Lawrence  - CLAS12 Software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20D-1AD8-A84D-9B7C-C45A750A0286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330599" y="1405093"/>
            <a:ext cx="4172556" cy="4330330"/>
            <a:chOff x="0" y="1466963"/>
            <a:chExt cx="4172556" cy="4330330"/>
          </a:xfrm>
        </p:grpSpPr>
        <p:pic>
          <p:nvPicPr>
            <p:cNvPr id="7" name="Picture 6" descr="mem_prices2009_zoomed.pdf"/>
            <p:cNvPicPr>
              <a:picLocks noChangeAspect="1"/>
            </p:cNvPicPr>
            <p:nvPr/>
          </p:nvPicPr>
          <mc:AlternateContent>
            <mc:Choice xmlns:ma="http://schemas.microsoft.com/office/mac/drawingml/2008/main" Requires="ma">
              <p:blipFill>
                <a:blip r:embed="rId2"/>
                <a:stretch>
                  <a:fillRect/>
                </a:stretch>
              </p:blipFill>
            </mc:Choice>
            <mc:Fallback>
              <p:blipFill>
                <a:blip r:embed="rId3"/>
                <a:stretch>
                  <a:fillRect/>
                </a:stretch>
              </p:blipFill>
            </mc:Fallback>
          </mc:AlternateContent>
          <p:spPr>
            <a:xfrm>
              <a:off x="37662" y="1836295"/>
              <a:ext cx="3486150" cy="3762442"/>
            </a:xfrm>
            <a:prstGeom prst="rect">
              <a:avLst/>
            </a:prstGeom>
          </p:spPr>
        </p:pic>
        <p:cxnSp>
          <p:nvCxnSpPr>
            <p:cNvPr id="9" name="Straight Connector 8"/>
            <p:cNvCxnSpPr/>
            <p:nvPr/>
          </p:nvCxnSpPr>
          <p:spPr>
            <a:xfrm>
              <a:off x="0" y="2012343"/>
              <a:ext cx="3853793" cy="1681655"/>
            </a:xfrm>
            <a:prstGeom prst="line">
              <a:avLst/>
            </a:prstGeom>
            <a:ln w="38100" cmpd="sng">
              <a:solidFill>
                <a:srgbClr val="0000FF">
                  <a:alpha val="49000"/>
                </a:srgb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35759" y="5489516"/>
              <a:ext cx="5486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2000</a:t>
              </a:r>
              <a:endParaRPr lang="en-US" sz="1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03545" y="5488290"/>
              <a:ext cx="5486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2010</a:t>
              </a:r>
              <a:endParaRPr lang="en-US" sz="1400" dirty="0"/>
            </a:p>
          </p:txBody>
        </p:sp>
        <p:sp>
          <p:nvSpPr>
            <p:cNvPr id="13" name="TextBox 12"/>
            <p:cNvSpPr txBox="1"/>
            <p:nvPr/>
          </p:nvSpPr>
          <p:spPr>
            <a:xfrm rot="16200000">
              <a:off x="3562844" y="2746203"/>
              <a:ext cx="8808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$US/MB</a:t>
              </a:r>
              <a:endParaRPr lang="en-US" sz="16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450993" y="2012343"/>
              <a:ext cx="2626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1</a:t>
              </a:r>
              <a:endParaRPr lang="en-US" sz="12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454496" y="2716536"/>
              <a:ext cx="3795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0.1</a:t>
              </a:r>
              <a:endParaRPr lang="en-US" sz="12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54497" y="3355915"/>
              <a:ext cx="4575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0.01</a:t>
              </a:r>
              <a:endParaRPr lang="en-US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4407" y="1466963"/>
              <a:ext cx="15967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dirty="0" smtClean="0"/>
                <a:t>Memory Prices</a:t>
              </a:r>
              <a:endParaRPr lang="en-US" u="sng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7200" y="1774425"/>
              <a:ext cx="22826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trend: ÷2.5 every 2 years</a:t>
              </a:r>
              <a:endParaRPr lang="en-US" sz="1600" i="1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820694" y="1405093"/>
            <a:ext cx="4160004" cy="3375150"/>
            <a:chOff x="4820694" y="1405093"/>
            <a:chExt cx="4160004" cy="3375150"/>
          </a:xfrm>
        </p:grpSpPr>
        <p:pic>
          <p:nvPicPr>
            <p:cNvPr id="18" name="Picture 17" descr="windows_ram_requirements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820694" y="1959091"/>
              <a:ext cx="4160004" cy="2821152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5638800" y="1673789"/>
              <a:ext cx="228268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/>
                <a:t>trend:</a:t>
              </a:r>
              <a:r>
                <a:rPr lang="en-US" sz="1600" i="1" dirty="0" smtClean="0"/>
                <a:t> ×2.4 </a:t>
              </a:r>
              <a:r>
                <a:rPr lang="en-US" sz="1600" i="1" dirty="0" smtClean="0"/>
                <a:t>every 2 years</a:t>
              </a:r>
              <a:endParaRPr lang="en-US" sz="1600" i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569558" y="1405093"/>
              <a:ext cx="2351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dirty="0" smtClean="0"/>
                <a:t>Memory Requirements</a:t>
              </a:r>
              <a:endParaRPr lang="en-US" u="sng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5/25/10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 - Lawrence  - CLAS12 Software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20D-1AD8-A84D-9B7C-C45A750A0286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 descr="mem_prices200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6556"/>
            <a:ext cx="9144000" cy="488488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Scaling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5/25/10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 - Lawrence  - CLAS12 Software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20D-1AD8-A84D-9B7C-C45A750A0286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8" name="Picture 7" descr="ioscalin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670842"/>
            <a:ext cx="5634523" cy="382111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1" y="1670842"/>
            <a:ext cx="2438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Multiple processes simultaneously reading and writing to the same local disk will cause the disk head to thrash, ultimately leading to an I/O bottleneck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4014627"/>
            <a:ext cx="243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Multiple threads will stream events from a single file leading to much less competition for the head position</a:t>
            </a:r>
            <a:endParaRPr lang="en-US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6792-8C70-134C-8C9F-8E16F002A14F}" type="slidenum">
              <a:rPr lang="en-US"/>
              <a:pPr/>
              <a:t>18</a:t>
            </a:fld>
            <a:r>
              <a:rPr lang="en-US"/>
              <a:t>/27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Configuration Parameters</a:t>
            </a:r>
          </a:p>
        </p:txBody>
      </p:sp>
      <p:pic>
        <p:nvPicPr>
          <p:cNvPr id="36867" name="Picture 3" descr="parameters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057400"/>
            <a:ext cx="7313613" cy="3319463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5/25/10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 - Lawrence  - CLAS12 Software Workshop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JANA?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J</a:t>
            </a:r>
            <a:r>
              <a:rPr lang="en-US" sz="2400" dirty="0" err="1" smtClean="0"/>
              <a:t>Lab</a:t>
            </a:r>
            <a:r>
              <a:rPr lang="en-US" dirty="0" smtClean="0"/>
              <a:t> </a:t>
            </a:r>
            <a:r>
              <a:rPr lang="en-US" b="1" dirty="0" err="1" smtClean="0"/>
              <a:t>ANA</a:t>
            </a:r>
            <a:r>
              <a:rPr lang="en-US" sz="2400" dirty="0" err="1" smtClean="0"/>
              <a:t>lysis</a:t>
            </a:r>
            <a:r>
              <a:rPr lang="en-US" sz="2400" dirty="0" smtClean="0"/>
              <a:t> framework (more accurately, a </a:t>
            </a:r>
            <a:r>
              <a:rPr lang="en-US" sz="2400" i="1" dirty="0" smtClean="0"/>
              <a:t>reconstruction) </a:t>
            </a:r>
            <a:r>
              <a:rPr lang="en-US" sz="2400" dirty="0" smtClean="0"/>
              <a:t>framework</a:t>
            </a:r>
            <a:endParaRPr lang="en-US" sz="2800" dirty="0" smtClean="0"/>
          </a:p>
          <a:p>
            <a:r>
              <a:rPr lang="en-US" sz="2800" dirty="0" smtClean="0"/>
              <a:t>C++ framework </a:t>
            </a:r>
            <a:r>
              <a:rPr lang="en-US" sz="2800" dirty="0" smtClean="0"/>
              <a:t>that formalizes the organization of algorithms and data transfer for event based processing</a:t>
            </a:r>
          </a:p>
          <a:p>
            <a:r>
              <a:rPr lang="en-US" sz="2800" dirty="0" smtClean="0"/>
              <a:t>True multi-threaded </a:t>
            </a:r>
            <a:r>
              <a:rPr lang="en-US" sz="2800" dirty="0" smtClean="0"/>
              <a:t>event processing</a:t>
            </a:r>
            <a:endParaRPr lang="en-US" sz="2800" dirty="0" smtClean="0"/>
          </a:p>
          <a:p>
            <a:r>
              <a:rPr lang="en-US" sz="2800" dirty="0" smtClean="0"/>
              <a:t>Numerous features custom for experimental Nuclear Physics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5/25/10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 - Lawrence  - CLAS12 Software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20D-1AD8-A84D-9B7C-C45A750A028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882" y="-45243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Multi-threading?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5/25/10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 - Lawrence  - CLAS12 Software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20D-1AD8-A84D-9B7C-C45A750A0286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-632" y="1329761"/>
            <a:ext cx="4591682" cy="2743200"/>
            <a:chOff x="0" y="1752600"/>
            <a:chExt cx="4591682" cy="2743200"/>
          </a:xfrm>
        </p:grpSpPr>
        <p:pic>
          <p:nvPicPr>
            <p:cNvPr id="7" name="Picture 6" descr="intel_2015_manycore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1752600"/>
              <a:ext cx="4591682" cy="2743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981200" y="1752600"/>
              <a:ext cx="9284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2002 - 2014</a:t>
              </a:r>
              <a:endParaRPr lang="en-US" sz="1200" b="1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5400000">
              <a:off x="267097" y="2780903"/>
              <a:ext cx="2056606" cy="1588"/>
            </a:xfrm>
            <a:prstGeom prst="line">
              <a:avLst/>
            </a:prstGeom>
            <a:ln>
              <a:solidFill>
                <a:srgbClr val="FF66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2598560" y="2783531"/>
              <a:ext cx="2056606" cy="1588"/>
            </a:xfrm>
            <a:prstGeom prst="line">
              <a:avLst/>
            </a:prstGeom>
            <a:ln>
              <a:solidFill>
                <a:srgbClr val="FF66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8" idx="1"/>
            </p:cNvCxnSpPr>
            <p:nvPr/>
          </p:nvCxnSpPr>
          <p:spPr>
            <a:xfrm rot="10800000" flipV="1">
              <a:off x="1294606" y="1891099"/>
              <a:ext cx="686594" cy="13901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8" idx="3"/>
            </p:cNvCxnSpPr>
            <p:nvPr/>
          </p:nvCxnSpPr>
          <p:spPr>
            <a:xfrm>
              <a:off x="2909659" y="1891100"/>
              <a:ext cx="716410" cy="1588"/>
            </a:xfrm>
            <a:prstGeom prst="straightConnector1">
              <a:avLst/>
            </a:prstGeom>
            <a:ln>
              <a:solidFill>
                <a:srgbClr val="00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0" y="594519"/>
            <a:ext cx="46482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Multi-core processors are already here and commonly used. Industry has signaled that this will be the trend for the next several years. Consequence: Parallelism is </a:t>
            </a:r>
            <a:r>
              <a:rPr lang="en-US" sz="1400" i="1" u="sng" dirty="0" smtClean="0"/>
              <a:t>required</a:t>
            </a:r>
            <a:endParaRPr lang="en-US" sz="1400" i="1" u="sng" dirty="0"/>
          </a:p>
        </p:txBody>
      </p:sp>
      <p:pic>
        <p:nvPicPr>
          <p:cNvPr id="24" name="Picture 23" descr="mem_vs_nthreads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4820282" y="755237"/>
            <a:ext cx="3886200" cy="2631924"/>
          </a:xfrm>
          <a:prstGeom prst="rect">
            <a:avLst/>
          </a:prstGeom>
        </p:spPr>
      </p:pic>
      <p:pic>
        <p:nvPicPr>
          <p:cNvPr id="25" name="Picture 24" descr="mem_vs_t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4800600" y="3548982"/>
            <a:ext cx="3886200" cy="2631923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93616" y="4191000"/>
            <a:ext cx="44974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Maintaining a fixed memory capacity per core will become increasingly expensive due to limitations on the number of controllers that can be placed on a single die (#pins).</a:t>
            </a:r>
            <a:br>
              <a:rPr lang="en-US" sz="1600" i="1" dirty="0" smtClean="0"/>
            </a:br>
            <a:endParaRPr lang="en-US" sz="1600" i="1" dirty="0" smtClean="0"/>
          </a:p>
          <a:p>
            <a:r>
              <a:rPr lang="en-US" sz="1600" i="1" dirty="0" smtClean="0"/>
              <a:t>Example: Memory accounts for about 10%-25% of system cost today but that will increase by as much as 5%/year over the next several years leading to 50% of system cost going toward RAM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4997"/>
          </a:xfrm>
        </p:spPr>
        <p:txBody>
          <a:bodyPr/>
          <a:lstStyle/>
          <a:p>
            <a:r>
              <a:rPr lang="en-US" dirty="0" smtClean="0"/>
              <a:t>Factory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5/25/10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 - Lawrence  - CLAS12 Software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20D-1AD8-A84D-9B7C-C45A750A0286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832069" y="1524000"/>
            <a:ext cx="5791200" cy="3886200"/>
            <a:chOff x="832069" y="1524000"/>
            <a:chExt cx="5791200" cy="3886200"/>
          </a:xfrm>
        </p:grpSpPr>
        <p:sp>
          <p:nvSpPr>
            <p:cNvPr id="7" name="Hexagon 6"/>
            <p:cNvSpPr/>
            <p:nvPr/>
          </p:nvSpPr>
          <p:spPr>
            <a:xfrm>
              <a:off x="2051269" y="1524000"/>
              <a:ext cx="4572000" cy="3886200"/>
            </a:xfrm>
            <a:prstGeom prst="hexagon">
              <a:avLst/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737069" y="4074365"/>
              <a:ext cx="1600200" cy="685800"/>
            </a:xfrm>
            <a:prstGeom prst="ellipse">
              <a:avLst/>
            </a:prstGeom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2400" b="1" dirty="0" smtClean="0"/>
                <a:t>STOCK</a:t>
              </a:r>
              <a:endParaRPr lang="en-US" sz="2400" b="1" dirty="0"/>
            </a:p>
          </p:txBody>
        </p:sp>
        <p:sp>
          <p:nvSpPr>
            <p:cNvPr id="9" name="Rectangle 8"/>
            <p:cNvSpPr/>
            <p:nvPr/>
          </p:nvSpPr>
          <p:spPr>
            <a:xfrm rot="2786535">
              <a:off x="3015249" y="2293312"/>
              <a:ext cx="970099" cy="973641"/>
            </a:xfrm>
            <a:prstGeom prst="rect">
              <a:avLst/>
            </a:prstGeom>
            <a:gradFill>
              <a:gsLst>
                <a:gs pos="0">
                  <a:schemeClr val="accent3">
                    <a:lumMod val="50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415929" y="2931365"/>
              <a:ext cx="1750140" cy="1143000"/>
            </a:xfrm>
            <a:prstGeom prst="rect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99000">
                  <a:schemeClr val="accent6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MANUFACTURE</a:t>
              </a:r>
              <a:endParaRPr lang="en-US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19097" y="2357675"/>
              <a:ext cx="9905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bg1"/>
                  </a:solidFill>
                </a:rPr>
                <a:t>i</a:t>
              </a:r>
              <a:r>
                <a:rPr lang="en-US" sz="2000" b="1" dirty="0" smtClean="0">
                  <a:solidFill>
                    <a:schemeClr val="bg1"/>
                  </a:solidFill>
                </a:rPr>
                <a:t>n stock?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832069" y="2778965"/>
              <a:ext cx="1143000" cy="1588"/>
            </a:xfrm>
            <a:prstGeom prst="straightConnector1">
              <a:avLst/>
            </a:prstGeom>
            <a:ln w="76200" cmpd="sng">
              <a:solidFill>
                <a:srgbClr val="00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876097" y="2780553"/>
              <a:ext cx="937171" cy="1588"/>
            </a:xfrm>
            <a:prstGeom prst="straightConnector1">
              <a:avLst/>
            </a:prstGeom>
            <a:ln w="76200" cmpd="sng">
              <a:solidFill>
                <a:srgbClr val="0000FF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8" idx="2"/>
            </p:cNvCxnSpPr>
            <p:nvPr/>
          </p:nvCxnSpPr>
          <p:spPr>
            <a:xfrm rot="10800000" flipV="1">
              <a:off x="1517869" y="4417264"/>
              <a:ext cx="1219200" cy="1"/>
            </a:xfrm>
            <a:prstGeom prst="straightConnector1">
              <a:avLst/>
            </a:prstGeom>
            <a:ln w="762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832069" y="4415676"/>
              <a:ext cx="838200" cy="1588"/>
            </a:xfrm>
            <a:prstGeom prst="straightConnector1">
              <a:avLst/>
            </a:prstGeom>
            <a:ln w="76200" cmpd="sng">
              <a:solidFill>
                <a:srgbClr val="FF0000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0800000">
              <a:off x="3921344" y="2518615"/>
              <a:ext cx="1102520" cy="1288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269823" y="2295630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ORDER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116271" y="3915975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PRODUCT</a:t>
              </a:r>
              <a:endParaRPr lang="en-US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 rot="5400000">
              <a:off x="4815353" y="2725237"/>
              <a:ext cx="413844" cy="1588"/>
            </a:xfrm>
            <a:prstGeom prst="line">
              <a:avLst/>
            </a:prstGeom>
            <a:ln w="381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3193056" y="3770732"/>
              <a:ext cx="607265" cy="1588"/>
            </a:xfrm>
            <a:prstGeom prst="line">
              <a:avLst/>
            </a:prstGeom>
            <a:ln w="38100" cmpd="sng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2988441" y="3496296"/>
              <a:ext cx="513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YES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944076" y="2148983"/>
              <a:ext cx="4865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NO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rot="10800000">
              <a:off x="4337269" y="4417267"/>
              <a:ext cx="915196" cy="797"/>
            </a:xfrm>
            <a:prstGeom prst="straightConnector1">
              <a:avLst/>
            </a:prstGeom>
            <a:ln w="76200" cmpd="sng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16200000" flipH="1">
              <a:off x="5067124" y="4261294"/>
              <a:ext cx="376243" cy="5554"/>
            </a:xfrm>
            <a:prstGeom prst="straightConnector1">
              <a:avLst/>
            </a:prstGeom>
            <a:ln w="76200" cmpd="sng">
              <a:solidFill>
                <a:srgbClr val="FF0000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3685922" y="1552335"/>
              <a:ext cx="1338828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FACTORY</a:t>
              </a:r>
            </a:p>
            <a:p>
              <a:pPr algn="ctr"/>
              <a:r>
                <a:rPr lang="en-US" sz="1400" b="1" dirty="0" smtClean="0">
                  <a:solidFill>
                    <a:schemeClr val="bg1"/>
                  </a:solidFill>
                </a:rPr>
                <a:t>(algorithm)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6166069" y="1586894"/>
            <a:ext cx="2421759" cy="1541561"/>
            <a:chOff x="6166069" y="1586894"/>
            <a:chExt cx="2421759" cy="1541561"/>
          </a:xfrm>
        </p:grpSpPr>
        <p:sp>
          <p:nvSpPr>
            <p:cNvPr id="63" name="Hexagon 62"/>
            <p:cNvSpPr/>
            <p:nvPr/>
          </p:nvSpPr>
          <p:spPr>
            <a:xfrm>
              <a:off x="6861227" y="1586894"/>
              <a:ext cx="1726601" cy="1541561"/>
            </a:xfrm>
            <a:prstGeom prst="hexagon">
              <a:avLst/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7120217" y="2598562"/>
              <a:ext cx="604310" cy="272040"/>
            </a:xfrm>
            <a:prstGeom prst="ellipse">
              <a:avLst/>
            </a:prstGeom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700" b="1" dirty="0" smtClean="0"/>
                <a:t>STOCK</a:t>
              </a:r>
              <a:endParaRPr lang="en-US" sz="700" b="1" dirty="0"/>
            </a:p>
          </p:txBody>
        </p:sp>
        <p:sp>
          <p:nvSpPr>
            <p:cNvPr id="65" name="Rectangle 64"/>
            <p:cNvSpPr/>
            <p:nvPr/>
          </p:nvSpPr>
          <p:spPr>
            <a:xfrm rot="2786535">
              <a:off x="7216041" y="1901325"/>
              <a:ext cx="384815" cy="367692"/>
            </a:xfrm>
            <a:prstGeom prst="rect">
              <a:avLst/>
            </a:prstGeom>
            <a:gradFill>
              <a:gsLst>
                <a:gs pos="0">
                  <a:schemeClr val="accent3">
                    <a:lumMod val="50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754233" y="2145161"/>
              <a:ext cx="660935" cy="453400"/>
            </a:xfrm>
            <a:prstGeom prst="rect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99000">
                  <a:schemeClr val="accent6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b="1" dirty="0" smtClean="0"/>
                <a:t>MANUFACTURE</a:t>
              </a:r>
              <a:endParaRPr lang="en-US" sz="500" b="1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226724" y="1917593"/>
              <a:ext cx="37409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 smtClean="0">
                  <a:solidFill>
                    <a:schemeClr val="bg1"/>
                  </a:solidFill>
                </a:rPr>
                <a:t>i</a:t>
              </a:r>
              <a:r>
                <a:rPr lang="en-US" sz="700" b="1" dirty="0" smtClean="0">
                  <a:solidFill>
                    <a:schemeClr val="bg1"/>
                  </a:solidFill>
                </a:rPr>
                <a:t>n stock?</a:t>
              </a:r>
              <a:endParaRPr lang="en-US" sz="700" b="1" dirty="0">
                <a:solidFill>
                  <a:schemeClr val="bg1"/>
                </a:solidFill>
              </a:endParaRPr>
            </a:p>
          </p:txBody>
        </p:sp>
        <p:cxnSp>
          <p:nvCxnSpPr>
            <p:cNvPr id="72" name="Straight Connector 71"/>
            <p:cNvCxnSpPr/>
            <p:nvPr/>
          </p:nvCxnSpPr>
          <p:spPr>
            <a:xfrm rot="10800000">
              <a:off x="7567455" y="1981434"/>
              <a:ext cx="416363" cy="511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7901137" y="2063411"/>
              <a:ext cx="164162" cy="600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7286641" y="2478133"/>
              <a:ext cx="240887" cy="600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7048734" y="2351740"/>
              <a:ext cx="35137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rgbClr val="FFFF00"/>
                  </a:solidFill>
                </a:rPr>
                <a:t>YES</a:t>
              </a:r>
              <a:endParaRPr lang="en-US" sz="900" dirty="0">
                <a:solidFill>
                  <a:srgbClr val="FFFF00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549763" y="1791017"/>
              <a:ext cx="3355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rgbClr val="FFFF00"/>
                  </a:solidFill>
                </a:rPr>
                <a:t>NO</a:t>
              </a:r>
              <a:endParaRPr lang="en-US" sz="900" dirty="0">
                <a:solidFill>
                  <a:srgbClr val="FFFF00"/>
                </a:solidFill>
              </a:endParaRPr>
            </a:p>
          </p:txBody>
        </p:sp>
        <p:cxnSp>
          <p:nvCxnSpPr>
            <p:cNvPr id="79" name="Straight Arrow Connector 78"/>
            <p:cNvCxnSpPr/>
            <p:nvPr/>
          </p:nvCxnSpPr>
          <p:spPr>
            <a:xfrm rot="10800000">
              <a:off x="7724527" y="2734583"/>
              <a:ext cx="345621" cy="316"/>
            </a:xfrm>
            <a:prstGeom prst="straightConnector1">
              <a:avLst/>
            </a:pr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rot="16200000" flipH="1">
              <a:off x="7996575" y="2672765"/>
              <a:ext cx="149246" cy="2097"/>
            </a:xfrm>
            <a:prstGeom prst="straightConnector1">
              <a:avLst/>
            </a:pr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7478548" y="1598134"/>
              <a:ext cx="67197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FACTORY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83" name="Elbow Connector 82"/>
            <p:cNvCxnSpPr>
              <a:stCxn id="64" idx="2"/>
            </p:cNvCxnSpPr>
            <p:nvPr/>
          </p:nvCxnSpPr>
          <p:spPr>
            <a:xfrm rot="10800000" flipV="1">
              <a:off x="6166069" y="2734581"/>
              <a:ext cx="954148" cy="393873"/>
            </a:xfrm>
            <a:prstGeom prst="bentConnector3">
              <a:avLst>
                <a:gd name="adj1" fmla="val 50000"/>
              </a:avLst>
            </a:prstGeom>
            <a:ln w="12700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lbow Connector 84"/>
            <p:cNvCxnSpPr/>
            <p:nvPr/>
          </p:nvCxnSpPr>
          <p:spPr>
            <a:xfrm rot="10800000" flipV="1">
              <a:off x="6174829" y="2093310"/>
              <a:ext cx="963183" cy="928414"/>
            </a:xfrm>
            <a:prstGeom prst="bentConnector3">
              <a:avLst>
                <a:gd name="adj1" fmla="val 59093"/>
              </a:avLst>
            </a:prstGeom>
            <a:ln w="12700">
              <a:solidFill>
                <a:srgbClr val="0000FF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106"/>
          <p:cNvGrpSpPr/>
          <p:nvPr/>
        </p:nvGrpSpPr>
        <p:grpSpPr>
          <a:xfrm>
            <a:off x="6166070" y="3467100"/>
            <a:ext cx="2574157" cy="1541561"/>
            <a:chOff x="6166070" y="3467100"/>
            <a:chExt cx="2574157" cy="1541561"/>
          </a:xfrm>
        </p:grpSpPr>
        <p:sp>
          <p:nvSpPr>
            <p:cNvPr id="88" name="Hexagon 87"/>
            <p:cNvSpPr/>
            <p:nvPr/>
          </p:nvSpPr>
          <p:spPr>
            <a:xfrm>
              <a:off x="7013626" y="3467100"/>
              <a:ext cx="1726601" cy="1541561"/>
            </a:xfrm>
            <a:prstGeom prst="hexagon">
              <a:avLst/>
            </a:prstGeom>
            <a:gradFill>
              <a:gsLst>
                <a:gs pos="0">
                  <a:schemeClr val="accent5">
                    <a:lumMod val="40000"/>
                    <a:lumOff val="60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1" name="Elbow Connector 100"/>
            <p:cNvCxnSpPr>
              <a:stCxn id="89" idx="2"/>
            </p:cNvCxnSpPr>
            <p:nvPr/>
          </p:nvCxnSpPr>
          <p:spPr>
            <a:xfrm rot="10800000">
              <a:off x="6166070" y="3582276"/>
              <a:ext cx="1106547" cy="1032512"/>
            </a:xfrm>
            <a:prstGeom prst="bentConnector3">
              <a:avLst>
                <a:gd name="adj1" fmla="val 55541"/>
              </a:avLst>
            </a:prstGeom>
            <a:ln w="12700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Elbow Connector 101"/>
            <p:cNvCxnSpPr/>
            <p:nvPr/>
          </p:nvCxnSpPr>
          <p:spPr>
            <a:xfrm rot="10800000">
              <a:off x="6174830" y="3478340"/>
              <a:ext cx="1115583" cy="495176"/>
            </a:xfrm>
            <a:prstGeom prst="bentConnector3">
              <a:avLst>
                <a:gd name="adj1" fmla="val 50000"/>
              </a:avLst>
            </a:prstGeom>
            <a:ln w="12700">
              <a:solidFill>
                <a:srgbClr val="0000FF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/>
            <p:cNvSpPr/>
            <p:nvPr/>
          </p:nvSpPr>
          <p:spPr>
            <a:xfrm>
              <a:off x="7272616" y="4478768"/>
              <a:ext cx="604310" cy="272040"/>
            </a:xfrm>
            <a:prstGeom prst="ellipse">
              <a:avLst/>
            </a:prstGeom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700" b="1" dirty="0" smtClean="0"/>
                <a:t>STOCK</a:t>
              </a:r>
              <a:endParaRPr lang="en-US" sz="700" b="1" dirty="0"/>
            </a:p>
          </p:txBody>
        </p:sp>
        <p:sp>
          <p:nvSpPr>
            <p:cNvPr id="90" name="Rectangle 89"/>
            <p:cNvSpPr/>
            <p:nvPr/>
          </p:nvSpPr>
          <p:spPr>
            <a:xfrm rot="2786535">
              <a:off x="7368440" y="3781531"/>
              <a:ext cx="384815" cy="367692"/>
            </a:xfrm>
            <a:prstGeom prst="rect">
              <a:avLst/>
            </a:prstGeom>
            <a:gradFill>
              <a:gsLst>
                <a:gs pos="0">
                  <a:schemeClr val="accent3">
                    <a:lumMod val="50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906632" y="4025367"/>
              <a:ext cx="660935" cy="453400"/>
            </a:xfrm>
            <a:prstGeom prst="rect">
              <a:avLst/>
            </a:prstGeom>
            <a:gradFill>
              <a:gsLst>
                <a:gs pos="0">
                  <a:schemeClr val="accent6">
                    <a:lumMod val="50000"/>
                  </a:schemeClr>
                </a:gs>
                <a:gs pos="99000">
                  <a:schemeClr val="accent6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b="1" dirty="0" smtClean="0"/>
                <a:t>MANUFACTURE</a:t>
              </a:r>
              <a:endParaRPr lang="en-US" sz="500" b="1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379123" y="3797799"/>
              <a:ext cx="37409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 smtClean="0">
                  <a:solidFill>
                    <a:schemeClr val="bg1"/>
                  </a:solidFill>
                </a:rPr>
                <a:t>i</a:t>
              </a:r>
              <a:r>
                <a:rPr lang="en-US" sz="700" b="1" dirty="0" smtClean="0">
                  <a:solidFill>
                    <a:schemeClr val="bg1"/>
                  </a:solidFill>
                </a:rPr>
                <a:t>n stock?</a:t>
              </a:r>
              <a:endParaRPr lang="en-US" sz="700" b="1" dirty="0">
                <a:solidFill>
                  <a:schemeClr val="bg1"/>
                </a:solidFill>
              </a:endParaRPr>
            </a:p>
          </p:txBody>
        </p:sp>
        <p:cxnSp>
          <p:nvCxnSpPr>
            <p:cNvPr id="93" name="Straight Connector 92"/>
            <p:cNvCxnSpPr/>
            <p:nvPr/>
          </p:nvCxnSpPr>
          <p:spPr>
            <a:xfrm rot="10800000">
              <a:off x="7719854" y="3861640"/>
              <a:ext cx="416363" cy="511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>
              <a:off x="8053536" y="3943617"/>
              <a:ext cx="164162" cy="600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7439040" y="4358339"/>
              <a:ext cx="240887" cy="600"/>
            </a:xfrm>
            <a:prstGeom prst="line">
              <a:avLst/>
            </a:prstGeom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7201133" y="4231946"/>
              <a:ext cx="35137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rgbClr val="FFFF00"/>
                  </a:solidFill>
                </a:rPr>
                <a:t>YES</a:t>
              </a:r>
              <a:endParaRPr lang="en-US" sz="900" dirty="0">
                <a:solidFill>
                  <a:srgbClr val="FFFF00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702162" y="3671223"/>
              <a:ext cx="3355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rgbClr val="FFFF00"/>
                  </a:solidFill>
                </a:rPr>
                <a:t>NO</a:t>
              </a:r>
              <a:endParaRPr lang="en-US" sz="900" dirty="0">
                <a:solidFill>
                  <a:srgbClr val="FFFF00"/>
                </a:solidFill>
              </a:endParaRPr>
            </a:p>
          </p:txBody>
        </p:sp>
        <p:cxnSp>
          <p:nvCxnSpPr>
            <p:cNvPr id="98" name="Straight Arrow Connector 97"/>
            <p:cNvCxnSpPr/>
            <p:nvPr/>
          </p:nvCxnSpPr>
          <p:spPr>
            <a:xfrm rot="10800000">
              <a:off x="7876926" y="4614789"/>
              <a:ext cx="345621" cy="316"/>
            </a:xfrm>
            <a:prstGeom prst="straightConnector1">
              <a:avLst/>
            </a:pr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 rot="16200000" flipH="1">
              <a:off x="8148974" y="4552971"/>
              <a:ext cx="149246" cy="2097"/>
            </a:xfrm>
            <a:prstGeom prst="straightConnector1">
              <a:avLst/>
            </a:prstGeom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7630947" y="3478340"/>
              <a:ext cx="67197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FACTORY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652764" y="5410200"/>
            <a:ext cx="6208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Data on demand = Don’t do it unless you need it</a:t>
            </a:r>
            <a:endParaRPr lang="en-US" sz="2400" i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1756217" y="5791200"/>
            <a:ext cx="3266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Stock = Don’t do it twice</a:t>
            </a:r>
            <a:endParaRPr lang="en-US" sz="2400" i="1" dirty="0"/>
          </a:p>
        </p:txBody>
      </p:sp>
      <p:grpSp>
        <p:nvGrpSpPr>
          <p:cNvPr id="124" name="Group 123"/>
          <p:cNvGrpSpPr/>
          <p:nvPr/>
        </p:nvGrpSpPr>
        <p:grpSpPr>
          <a:xfrm>
            <a:off x="5023069" y="5606534"/>
            <a:ext cx="3663731" cy="707886"/>
            <a:chOff x="5023069" y="5606534"/>
            <a:chExt cx="3663731" cy="707886"/>
          </a:xfrm>
        </p:grpSpPr>
        <p:sp>
          <p:nvSpPr>
            <p:cNvPr id="113" name="TextBox 112"/>
            <p:cNvSpPr txBox="1"/>
            <p:nvPr/>
          </p:nvSpPr>
          <p:spPr>
            <a:xfrm>
              <a:off x="6977262" y="5606534"/>
              <a:ext cx="17095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Conservation of CPU cycles!</a:t>
              </a:r>
              <a:endParaRPr lang="en-US" sz="2000" b="1" dirty="0"/>
            </a:p>
          </p:txBody>
        </p:sp>
        <p:cxnSp>
          <p:nvCxnSpPr>
            <p:cNvPr id="115" name="Straight Connector 114"/>
            <p:cNvCxnSpPr/>
            <p:nvPr/>
          </p:nvCxnSpPr>
          <p:spPr>
            <a:xfrm>
              <a:off x="6690023" y="5697484"/>
              <a:ext cx="287239" cy="1743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112" idx="3"/>
            </p:cNvCxnSpPr>
            <p:nvPr/>
          </p:nvCxnSpPr>
          <p:spPr>
            <a:xfrm>
              <a:off x="5023069" y="6022033"/>
              <a:ext cx="1979990" cy="5110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5" name="Straight Connector 124"/>
          <p:cNvCxnSpPr/>
          <p:nvPr/>
        </p:nvCxnSpPr>
        <p:spPr>
          <a:xfrm flipV="1">
            <a:off x="2814676" y="3661907"/>
            <a:ext cx="814552" cy="472967"/>
          </a:xfrm>
          <a:prstGeom prst="line">
            <a:avLst/>
          </a:prstGeom>
          <a:ln w="76200" cmpd="sng">
            <a:gradFill flip="none" rotWithShape="1">
              <a:gsLst>
                <a:gs pos="0">
                  <a:srgbClr val="660066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Complete Event Reconstructio</a:t>
            </a:r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5/25/10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 - Lawrence  - CLAS12 Software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20D-1AD8-A84D-9B7C-C45A750A0286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3348730" y="1409242"/>
            <a:ext cx="3153130" cy="3563969"/>
            <a:chOff x="5257800" y="621108"/>
            <a:chExt cx="2494454" cy="2787138"/>
          </a:xfrm>
        </p:grpSpPr>
        <p:grpSp>
          <p:nvGrpSpPr>
            <p:cNvPr id="27" name="Group 26"/>
            <p:cNvGrpSpPr/>
            <p:nvPr/>
          </p:nvGrpSpPr>
          <p:grpSpPr>
            <a:xfrm>
              <a:off x="6990255" y="2393260"/>
              <a:ext cx="761999" cy="650035"/>
              <a:chOff x="2051269" y="1524000"/>
              <a:chExt cx="4572000" cy="3886200"/>
            </a:xfrm>
          </p:grpSpPr>
          <p:sp>
            <p:nvSpPr>
              <p:cNvPr id="8" name="Hexagon 7"/>
              <p:cNvSpPr/>
              <p:nvPr/>
            </p:nvSpPr>
            <p:spPr>
              <a:xfrm>
                <a:off x="2051269" y="1524000"/>
                <a:ext cx="4572000" cy="3886200"/>
              </a:xfrm>
              <a:prstGeom prst="hexagon">
                <a:avLst/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100000">
                    <a:schemeClr val="accent5">
                      <a:lumMod val="5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2737069" y="4074365"/>
                <a:ext cx="1600200" cy="685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5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 rot="2786535">
                <a:off x="3015249" y="2293312"/>
                <a:ext cx="970099" cy="973641"/>
              </a:xfrm>
              <a:prstGeom prst="rect">
                <a:avLst/>
              </a:prstGeom>
              <a:gradFill>
                <a:gsLst>
                  <a:gs pos="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415929" y="2931365"/>
                <a:ext cx="1750140" cy="1143000"/>
              </a:xfrm>
              <a:prstGeom prst="rect">
                <a:avLst/>
              </a:prstGeom>
              <a:gradFill>
                <a:gsLst>
                  <a:gs pos="0">
                    <a:schemeClr val="accent6">
                      <a:lumMod val="50000"/>
                    </a:schemeClr>
                  </a:gs>
                  <a:gs pos="99000">
                    <a:schemeClr val="accent6">
                      <a:lumMod val="60000"/>
                      <a:lumOff val="4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5257800" y="1399807"/>
              <a:ext cx="1295400" cy="1295400"/>
              <a:chOff x="1676400" y="2438400"/>
              <a:chExt cx="1295400" cy="1295400"/>
            </a:xfrm>
          </p:grpSpPr>
          <p:sp>
            <p:nvSpPr>
              <p:cNvPr id="29" name="Circular Arrow 28"/>
              <p:cNvSpPr/>
              <p:nvPr/>
            </p:nvSpPr>
            <p:spPr>
              <a:xfrm>
                <a:off x="1676400" y="2438400"/>
                <a:ext cx="1295400" cy="1295400"/>
              </a:xfrm>
              <a:prstGeom prst="circularArrow">
                <a:avLst>
                  <a:gd name="adj1" fmla="val 12500"/>
                  <a:gd name="adj2" fmla="val 1142319"/>
                  <a:gd name="adj3" fmla="val 20457681"/>
                  <a:gd name="adj4" fmla="val 1244080"/>
                  <a:gd name="adj5" fmla="val 12500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943100" y="2762935"/>
                <a:ext cx="762000" cy="649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/>
                  <a:t>Event Loop</a:t>
                </a:r>
                <a:endParaRPr lang="en-US" sz="2400" b="1" dirty="0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6338615" y="621108"/>
              <a:ext cx="761999" cy="650035"/>
              <a:chOff x="2051269" y="1524000"/>
              <a:chExt cx="4572000" cy="3886200"/>
            </a:xfrm>
          </p:grpSpPr>
          <p:sp>
            <p:nvSpPr>
              <p:cNvPr id="48" name="Hexagon 47"/>
              <p:cNvSpPr/>
              <p:nvPr/>
            </p:nvSpPr>
            <p:spPr>
              <a:xfrm>
                <a:off x="2051269" y="1524000"/>
                <a:ext cx="4572000" cy="3886200"/>
              </a:xfrm>
              <a:prstGeom prst="hexagon">
                <a:avLst/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100000">
                    <a:schemeClr val="accent5">
                      <a:lumMod val="5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2737069" y="4074365"/>
                <a:ext cx="1600200" cy="685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5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50" name="Rectangle 49"/>
              <p:cNvSpPr/>
              <p:nvPr/>
            </p:nvSpPr>
            <p:spPr>
              <a:xfrm rot="2786535">
                <a:off x="3015249" y="2293312"/>
                <a:ext cx="970099" cy="973641"/>
              </a:xfrm>
              <a:prstGeom prst="rect">
                <a:avLst/>
              </a:prstGeom>
              <a:gradFill>
                <a:gsLst>
                  <a:gs pos="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4415929" y="2931365"/>
                <a:ext cx="1750140" cy="1143000"/>
              </a:xfrm>
              <a:prstGeom prst="rect">
                <a:avLst/>
              </a:prstGeom>
              <a:gradFill>
                <a:gsLst>
                  <a:gs pos="0">
                    <a:schemeClr val="accent6">
                      <a:lumMod val="50000"/>
                    </a:schemeClr>
                  </a:gs>
                  <a:gs pos="99000">
                    <a:schemeClr val="accent6">
                      <a:lumMod val="60000"/>
                      <a:lumOff val="4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6983047" y="1691231"/>
              <a:ext cx="761999" cy="650035"/>
              <a:chOff x="2051269" y="1524000"/>
              <a:chExt cx="4572000" cy="3886200"/>
            </a:xfrm>
          </p:grpSpPr>
          <p:sp>
            <p:nvSpPr>
              <p:cNvPr id="53" name="Hexagon 52"/>
              <p:cNvSpPr/>
              <p:nvPr/>
            </p:nvSpPr>
            <p:spPr>
              <a:xfrm>
                <a:off x="2051269" y="1524000"/>
                <a:ext cx="4572000" cy="3886200"/>
              </a:xfrm>
              <a:prstGeom prst="hexagon">
                <a:avLst/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100000">
                    <a:schemeClr val="accent5">
                      <a:lumMod val="5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2737069" y="4074365"/>
                <a:ext cx="1600200" cy="685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5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55" name="Rectangle 54"/>
              <p:cNvSpPr/>
              <p:nvPr/>
            </p:nvSpPr>
            <p:spPr>
              <a:xfrm rot="2786535">
                <a:off x="3015249" y="2293312"/>
                <a:ext cx="970099" cy="973641"/>
              </a:xfrm>
              <a:prstGeom prst="rect">
                <a:avLst/>
              </a:prstGeom>
              <a:gradFill>
                <a:gsLst>
                  <a:gs pos="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415929" y="2931365"/>
                <a:ext cx="1750140" cy="1143000"/>
              </a:xfrm>
              <a:prstGeom prst="rect">
                <a:avLst/>
              </a:prstGeom>
              <a:gradFill>
                <a:gsLst>
                  <a:gs pos="0">
                    <a:schemeClr val="accent6">
                      <a:lumMod val="50000"/>
                    </a:schemeClr>
                  </a:gs>
                  <a:gs pos="99000">
                    <a:schemeClr val="accent6">
                      <a:lumMod val="60000"/>
                      <a:lumOff val="4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6376075" y="2758211"/>
              <a:ext cx="761999" cy="650035"/>
              <a:chOff x="2051269" y="1524000"/>
              <a:chExt cx="4572000" cy="3886200"/>
            </a:xfrm>
          </p:grpSpPr>
          <p:sp>
            <p:nvSpPr>
              <p:cNvPr id="58" name="Hexagon 57"/>
              <p:cNvSpPr/>
              <p:nvPr/>
            </p:nvSpPr>
            <p:spPr>
              <a:xfrm>
                <a:off x="2051269" y="1524000"/>
                <a:ext cx="4572000" cy="3886200"/>
              </a:xfrm>
              <a:prstGeom prst="hexagon">
                <a:avLst/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100000">
                    <a:schemeClr val="accent5">
                      <a:lumMod val="5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2737069" y="4074365"/>
                <a:ext cx="1600200" cy="685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5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60" name="Rectangle 59"/>
              <p:cNvSpPr/>
              <p:nvPr/>
            </p:nvSpPr>
            <p:spPr>
              <a:xfrm rot="2786535">
                <a:off x="3015249" y="2293312"/>
                <a:ext cx="970099" cy="973641"/>
              </a:xfrm>
              <a:prstGeom prst="rect">
                <a:avLst/>
              </a:prstGeom>
              <a:gradFill>
                <a:gsLst>
                  <a:gs pos="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415929" y="2931365"/>
                <a:ext cx="1750140" cy="1143000"/>
              </a:xfrm>
              <a:prstGeom prst="rect">
                <a:avLst/>
              </a:prstGeom>
              <a:gradFill>
                <a:gsLst>
                  <a:gs pos="0">
                    <a:schemeClr val="accent6">
                      <a:lumMod val="50000"/>
                    </a:schemeClr>
                  </a:gs>
                  <a:gs pos="99000">
                    <a:schemeClr val="accent6">
                      <a:lumMod val="60000"/>
                      <a:lumOff val="4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976916" y="973214"/>
              <a:ext cx="761999" cy="650035"/>
              <a:chOff x="2051269" y="1524000"/>
              <a:chExt cx="4572000" cy="3886200"/>
            </a:xfrm>
          </p:grpSpPr>
          <p:sp>
            <p:nvSpPr>
              <p:cNvPr id="63" name="Hexagon 62"/>
              <p:cNvSpPr/>
              <p:nvPr/>
            </p:nvSpPr>
            <p:spPr>
              <a:xfrm>
                <a:off x="2051269" y="1524000"/>
                <a:ext cx="4572000" cy="3886200"/>
              </a:xfrm>
              <a:prstGeom prst="hexagon">
                <a:avLst/>
              </a:prstGeom>
              <a:gradFill>
                <a:gsLst>
                  <a:gs pos="0">
                    <a:schemeClr val="accent5">
                      <a:lumMod val="40000"/>
                      <a:lumOff val="60000"/>
                    </a:schemeClr>
                  </a:gs>
                  <a:gs pos="100000">
                    <a:schemeClr val="accent5">
                      <a:lumMod val="5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2737069" y="4074365"/>
                <a:ext cx="1600200" cy="685800"/>
              </a:xfrm>
              <a:prstGeom prst="ellipse">
                <a:avLst/>
              </a:prstGeom>
              <a:gradFill>
                <a:gsLst>
                  <a:gs pos="0">
                    <a:schemeClr val="accent4">
                      <a:lumMod val="50000"/>
                    </a:schemeClr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 rot="2786535">
                <a:off x="3015249" y="2293312"/>
                <a:ext cx="970099" cy="973641"/>
              </a:xfrm>
              <a:prstGeom prst="rect">
                <a:avLst/>
              </a:prstGeom>
              <a:gradFill>
                <a:gsLst>
                  <a:gs pos="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415929" y="2931365"/>
                <a:ext cx="1750140" cy="1143000"/>
              </a:xfrm>
              <a:prstGeom prst="rect">
                <a:avLst/>
              </a:prstGeom>
              <a:gradFill>
                <a:gsLst>
                  <a:gs pos="0">
                    <a:schemeClr val="accent6">
                      <a:lumMod val="50000"/>
                    </a:schemeClr>
                  </a:gs>
                  <a:gs pos="99000">
                    <a:schemeClr val="accent6">
                      <a:lumMod val="60000"/>
                      <a:lumOff val="40000"/>
                    </a:schemeClr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</p:grpSp>
        <p:cxnSp>
          <p:nvCxnSpPr>
            <p:cNvPr id="68" name="Straight Connector 67"/>
            <p:cNvCxnSpPr>
              <a:stCxn id="48" idx="2"/>
            </p:cNvCxnSpPr>
            <p:nvPr/>
          </p:nvCxnSpPr>
          <p:spPr>
            <a:xfrm rot="5400000">
              <a:off x="6233445" y="1291354"/>
              <a:ext cx="287891" cy="24746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0800000" flipV="1">
              <a:off x="6406057" y="1471448"/>
              <a:ext cx="635874" cy="23998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53" idx="3"/>
            </p:cNvCxnSpPr>
            <p:nvPr/>
          </p:nvCxnSpPr>
          <p:spPr>
            <a:xfrm rot="10800000">
              <a:off x="6470548" y="1992343"/>
              <a:ext cx="512499" cy="239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0800000">
              <a:off x="6420073" y="2338552"/>
              <a:ext cx="613101" cy="2277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58" idx="4"/>
            </p:cNvCxnSpPr>
            <p:nvPr/>
          </p:nvCxnSpPr>
          <p:spPr>
            <a:xfrm rot="16200000" flipV="1">
              <a:off x="6287016" y="2506642"/>
              <a:ext cx="244486" cy="25865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0" name="Straight Arrow Connector 119"/>
          <p:cNvCxnSpPr/>
          <p:nvPr/>
        </p:nvCxnSpPr>
        <p:spPr>
          <a:xfrm>
            <a:off x="2692056" y="2549563"/>
            <a:ext cx="788276" cy="350344"/>
          </a:xfrm>
          <a:prstGeom prst="straightConnector1">
            <a:avLst/>
          </a:prstGeom>
          <a:ln w="57150" cmpd="sng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100000">
                  <a:srgbClr val="FFFF00"/>
                </a:gs>
              </a:gsLst>
              <a:lin ang="0" scaled="1"/>
              <a:tileRect/>
            </a:gra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Cube 122"/>
          <p:cNvSpPr/>
          <p:nvPr/>
        </p:nvSpPr>
        <p:spPr>
          <a:xfrm>
            <a:off x="1662042" y="4061434"/>
            <a:ext cx="1295400" cy="772742"/>
          </a:xfrm>
          <a:prstGeom prst="cube">
            <a:avLst/>
          </a:prstGeom>
          <a:gradFill>
            <a:gsLst>
              <a:gs pos="0">
                <a:srgbClr val="660066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Event Processor</a:t>
            </a:r>
            <a:endParaRPr lang="en-US" b="1" dirty="0"/>
          </a:p>
        </p:txBody>
      </p:sp>
      <p:sp>
        <p:nvSpPr>
          <p:cNvPr id="118" name="Can 117"/>
          <p:cNvSpPr/>
          <p:nvPr/>
        </p:nvSpPr>
        <p:spPr>
          <a:xfrm>
            <a:off x="1662042" y="1872284"/>
            <a:ext cx="1143000" cy="947685"/>
          </a:xfrm>
          <a:prstGeom prst="can">
            <a:avLst/>
          </a:prstGeom>
          <a:gradFill>
            <a:gsLst>
              <a:gs pos="0">
                <a:srgbClr val="FFFF00"/>
              </a:gs>
              <a:gs pos="100000">
                <a:schemeClr val="accent6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00FF"/>
                </a:solidFill>
              </a:rPr>
              <a:t>Event Source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387740" y="1453839"/>
            <a:ext cx="10058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HDDM File</a:t>
            </a:r>
            <a:endParaRPr lang="en-US" sz="1400" i="1" dirty="0"/>
          </a:p>
        </p:txBody>
      </p:sp>
      <p:sp>
        <p:nvSpPr>
          <p:cNvPr id="130" name="TextBox 129"/>
          <p:cNvSpPr txBox="1"/>
          <p:nvPr/>
        </p:nvSpPr>
        <p:spPr>
          <a:xfrm>
            <a:off x="966715" y="1661513"/>
            <a:ext cx="8717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EVIO File</a:t>
            </a:r>
            <a:endParaRPr lang="en-US" sz="1400" i="1" dirty="0"/>
          </a:p>
        </p:txBody>
      </p:sp>
      <p:sp>
        <p:nvSpPr>
          <p:cNvPr id="131" name="TextBox 130"/>
          <p:cNvSpPr txBox="1"/>
          <p:nvPr/>
        </p:nvSpPr>
        <p:spPr>
          <a:xfrm>
            <a:off x="696950" y="1916069"/>
            <a:ext cx="944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ET system</a:t>
            </a:r>
            <a:endParaRPr lang="en-US" sz="1400" i="1" dirty="0"/>
          </a:p>
        </p:txBody>
      </p:sp>
      <p:sp>
        <p:nvSpPr>
          <p:cNvPr id="132" name="TextBox 131"/>
          <p:cNvSpPr txBox="1"/>
          <p:nvPr/>
        </p:nvSpPr>
        <p:spPr>
          <a:xfrm>
            <a:off x="562068" y="2188811"/>
            <a:ext cx="11102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Web Service</a:t>
            </a:r>
            <a:endParaRPr lang="en-US" sz="1400" i="1" dirty="0"/>
          </a:p>
        </p:txBody>
      </p:sp>
      <p:sp>
        <p:nvSpPr>
          <p:cNvPr id="133" name="TextBox 132"/>
          <p:cNvSpPr txBox="1"/>
          <p:nvPr/>
        </p:nvSpPr>
        <p:spPr>
          <a:xfrm>
            <a:off x="1453314" y="4911901"/>
            <a:ext cx="164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User supplied code</a:t>
            </a:r>
            <a:endParaRPr lang="en-US" sz="1400" i="1" dirty="0"/>
          </a:p>
        </p:txBody>
      </p:sp>
      <p:sp>
        <p:nvSpPr>
          <p:cNvPr id="134" name="TextBox 133"/>
          <p:cNvSpPr txBox="1"/>
          <p:nvPr/>
        </p:nvSpPr>
        <p:spPr>
          <a:xfrm>
            <a:off x="1672280" y="5218189"/>
            <a:ext cx="128448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Fill histograms</a:t>
            </a:r>
          </a:p>
          <a:p>
            <a:r>
              <a:rPr lang="en-US" sz="1400" i="1" dirty="0" smtClean="0"/>
              <a:t>Write DST</a:t>
            </a:r>
          </a:p>
          <a:p>
            <a:r>
              <a:rPr lang="en-US" sz="1400" i="1" dirty="0" smtClean="0"/>
              <a:t>L3 trigger</a:t>
            </a:r>
            <a:endParaRPr lang="en-US" sz="1400" i="1" dirty="0"/>
          </a:p>
        </p:txBody>
      </p:sp>
      <p:sp>
        <p:nvSpPr>
          <p:cNvPr id="135" name="TextBox 134"/>
          <p:cNvSpPr txBox="1"/>
          <p:nvPr/>
        </p:nvSpPr>
        <p:spPr>
          <a:xfrm>
            <a:off x="6248400" y="900442"/>
            <a:ext cx="28068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Framework has a layer that directs object requests to the factory that completes it</a:t>
            </a:r>
            <a:endParaRPr lang="en-US" i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6553200" y="4341025"/>
            <a:ext cx="250202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This allows the framework to easily redirect requests to alternate algorithms specified by the user at run time</a:t>
            </a:r>
            <a:endParaRPr lang="en-US" i="1" dirty="0"/>
          </a:p>
        </p:txBody>
      </p:sp>
      <p:sp>
        <p:nvSpPr>
          <p:cNvPr id="137" name="TextBox 136"/>
          <p:cNvSpPr txBox="1"/>
          <p:nvPr/>
        </p:nvSpPr>
        <p:spPr>
          <a:xfrm>
            <a:off x="6641978" y="2320815"/>
            <a:ext cx="25020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Multiple algorithms (factories) may exist in the same program that produce the same type of data objects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Multi-threading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5/25/10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 - Lawrence  - CLAS12 Software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20D-1AD8-A84D-9B7C-C45A750A028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68" name="Cube 267"/>
          <p:cNvSpPr/>
          <p:nvPr/>
        </p:nvSpPr>
        <p:spPr>
          <a:xfrm>
            <a:off x="3546615" y="3986392"/>
            <a:ext cx="1295400" cy="772742"/>
          </a:xfrm>
          <a:prstGeom prst="cube">
            <a:avLst/>
          </a:prstGeom>
          <a:gradFill>
            <a:gsLst>
              <a:gs pos="0">
                <a:srgbClr val="660066"/>
              </a:gs>
              <a:gs pos="100000">
                <a:schemeClr val="accent4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Event Processor</a:t>
            </a:r>
            <a:endParaRPr lang="en-US" b="1" dirty="0"/>
          </a:p>
        </p:txBody>
      </p:sp>
      <p:sp>
        <p:nvSpPr>
          <p:cNvPr id="269" name="Can 268"/>
          <p:cNvSpPr/>
          <p:nvPr/>
        </p:nvSpPr>
        <p:spPr>
          <a:xfrm>
            <a:off x="3699015" y="1987855"/>
            <a:ext cx="1143000" cy="947685"/>
          </a:xfrm>
          <a:prstGeom prst="can">
            <a:avLst/>
          </a:prstGeom>
          <a:gradFill>
            <a:gsLst>
              <a:gs pos="0">
                <a:srgbClr val="FFFF00"/>
              </a:gs>
              <a:gs pos="100000">
                <a:schemeClr val="accent6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00FF"/>
                </a:solidFill>
              </a:rPr>
              <a:t>Event Source</a:t>
            </a:r>
            <a:endParaRPr lang="en-US" sz="2000" b="1" dirty="0">
              <a:solidFill>
                <a:srgbClr val="0000FF"/>
              </a:solidFill>
            </a:endParaRPr>
          </a:p>
        </p:txBody>
      </p:sp>
      <p:grpSp>
        <p:nvGrpSpPr>
          <p:cNvPr id="332" name="Group 331"/>
          <p:cNvGrpSpPr/>
          <p:nvPr/>
        </p:nvGrpSpPr>
        <p:grpSpPr>
          <a:xfrm>
            <a:off x="5727666" y="880941"/>
            <a:ext cx="1450199" cy="1595989"/>
            <a:chOff x="5867400" y="457200"/>
            <a:chExt cx="1807738" cy="2022649"/>
          </a:xfrm>
        </p:grpSpPr>
        <p:grpSp>
          <p:nvGrpSpPr>
            <p:cNvPr id="136" name="Group 135"/>
            <p:cNvGrpSpPr/>
            <p:nvPr/>
          </p:nvGrpSpPr>
          <p:grpSpPr>
            <a:xfrm>
              <a:off x="5961228" y="562321"/>
              <a:ext cx="1591019" cy="1852611"/>
              <a:chOff x="5257800" y="621108"/>
              <a:chExt cx="2494454" cy="2787138"/>
            </a:xfrm>
          </p:grpSpPr>
          <p:grpSp>
            <p:nvGrpSpPr>
              <p:cNvPr id="137" name="Group 26"/>
              <p:cNvGrpSpPr/>
              <p:nvPr/>
            </p:nvGrpSpPr>
            <p:grpSpPr>
              <a:xfrm>
                <a:off x="6990255" y="2393260"/>
                <a:ext cx="761999" cy="650035"/>
                <a:chOff x="2051269" y="1524000"/>
                <a:chExt cx="4572000" cy="3886200"/>
              </a:xfrm>
            </p:grpSpPr>
            <p:sp>
              <p:nvSpPr>
                <p:cNvPr id="166" name="Hexagon 7"/>
                <p:cNvSpPr/>
                <p:nvPr/>
              </p:nvSpPr>
              <p:spPr>
                <a:xfrm>
                  <a:off x="2051269" y="1524000"/>
                  <a:ext cx="4572000" cy="3886200"/>
                </a:xfrm>
                <a:prstGeom prst="hexagon">
                  <a:avLst/>
                </a:prstGeom>
                <a:gradFill>
                  <a:gsLst>
                    <a:gs pos="0">
                      <a:schemeClr val="accent5">
                        <a:lumMod val="40000"/>
                        <a:lumOff val="60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Oval 166"/>
                <p:cNvSpPr/>
                <p:nvPr/>
              </p:nvSpPr>
              <p:spPr>
                <a:xfrm>
                  <a:off x="2737069" y="4074365"/>
                  <a:ext cx="1600200" cy="685800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endParaRPr lang="en-US" sz="2400" b="1" dirty="0"/>
                </a:p>
              </p:txBody>
            </p:sp>
            <p:sp>
              <p:nvSpPr>
                <p:cNvPr id="168" name="Rectangle 167"/>
                <p:cNvSpPr/>
                <p:nvPr/>
              </p:nvSpPr>
              <p:spPr>
                <a:xfrm rot="2786535">
                  <a:off x="3015249" y="2293312"/>
                  <a:ext cx="970099" cy="973641"/>
                </a:xfrm>
                <a:prstGeom prst="rect">
                  <a:avLst/>
                </a:prstGeom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9" name="Rectangle 168"/>
                <p:cNvSpPr/>
                <p:nvPr/>
              </p:nvSpPr>
              <p:spPr>
                <a:xfrm>
                  <a:off x="4415929" y="2931365"/>
                  <a:ext cx="1750140" cy="1143000"/>
                </a:xfrm>
                <a:prstGeom prst="rect">
                  <a:avLst/>
                </a:prstGeom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99000">
                      <a:schemeClr val="accent6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/>
                </a:p>
              </p:txBody>
            </p:sp>
          </p:grpSp>
          <p:sp>
            <p:nvSpPr>
              <p:cNvPr id="164" name="Circular Arrow 163"/>
              <p:cNvSpPr/>
              <p:nvPr/>
            </p:nvSpPr>
            <p:spPr>
              <a:xfrm>
                <a:off x="5257800" y="1399807"/>
                <a:ext cx="1295400" cy="1295400"/>
              </a:xfrm>
              <a:prstGeom prst="circularArrow">
                <a:avLst>
                  <a:gd name="adj1" fmla="val 12500"/>
                  <a:gd name="adj2" fmla="val 1142319"/>
                  <a:gd name="adj3" fmla="val 20457681"/>
                  <a:gd name="adj4" fmla="val 1244080"/>
                  <a:gd name="adj5" fmla="val 12500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39" name="Group 46"/>
              <p:cNvGrpSpPr/>
              <p:nvPr/>
            </p:nvGrpSpPr>
            <p:grpSpPr>
              <a:xfrm>
                <a:off x="6338615" y="621108"/>
                <a:ext cx="761999" cy="650035"/>
                <a:chOff x="2051269" y="1524000"/>
                <a:chExt cx="4572000" cy="3886200"/>
              </a:xfrm>
            </p:grpSpPr>
            <p:sp>
              <p:nvSpPr>
                <p:cNvPr id="160" name="Hexagon 159"/>
                <p:cNvSpPr/>
                <p:nvPr/>
              </p:nvSpPr>
              <p:spPr>
                <a:xfrm>
                  <a:off x="2051269" y="1524000"/>
                  <a:ext cx="4572000" cy="3886200"/>
                </a:xfrm>
                <a:prstGeom prst="hexagon">
                  <a:avLst/>
                </a:prstGeom>
                <a:gradFill>
                  <a:gsLst>
                    <a:gs pos="0">
                      <a:schemeClr val="accent5">
                        <a:lumMod val="40000"/>
                        <a:lumOff val="60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Oval 160"/>
                <p:cNvSpPr/>
                <p:nvPr/>
              </p:nvSpPr>
              <p:spPr>
                <a:xfrm>
                  <a:off x="2737069" y="4074365"/>
                  <a:ext cx="1600200" cy="685800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endParaRPr lang="en-US" sz="2400" b="1" dirty="0"/>
                </a:p>
              </p:txBody>
            </p:sp>
            <p:sp>
              <p:nvSpPr>
                <p:cNvPr id="162" name="Rectangle 161"/>
                <p:cNvSpPr/>
                <p:nvPr/>
              </p:nvSpPr>
              <p:spPr>
                <a:xfrm rot="2786535">
                  <a:off x="3015249" y="2293312"/>
                  <a:ext cx="970099" cy="973641"/>
                </a:xfrm>
                <a:prstGeom prst="rect">
                  <a:avLst/>
                </a:prstGeom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3" name="Rectangle 162"/>
                <p:cNvSpPr/>
                <p:nvPr/>
              </p:nvSpPr>
              <p:spPr>
                <a:xfrm>
                  <a:off x="4415929" y="2931365"/>
                  <a:ext cx="1750140" cy="1143000"/>
                </a:xfrm>
                <a:prstGeom prst="rect">
                  <a:avLst/>
                </a:prstGeom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99000">
                      <a:schemeClr val="accent6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/>
                </a:p>
              </p:txBody>
            </p:sp>
          </p:grpSp>
          <p:grpSp>
            <p:nvGrpSpPr>
              <p:cNvPr id="140" name="Group 51"/>
              <p:cNvGrpSpPr/>
              <p:nvPr/>
            </p:nvGrpSpPr>
            <p:grpSpPr>
              <a:xfrm>
                <a:off x="6983047" y="1691231"/>
                <a:ext cx="761999" cy="650035"/>
                <a:chOff x="2051269" y="1524000"/>
                <a:chExt cx="4572000" cy="3886200"/>
              </a:xfrm>
            </p:grpSpPr>
            <p:sp>
              <p:nvSpPr>
                <p:cNvPr id="156" name="Hexagon 155"/>
                <p:cNvSpPr/>
                <p:nvPr/>
              </p:nvSpPr>
              <p:spPr>
                <a:xfrm>
                  <a:off x="2051269" y="1524000"/>
                  <a:ext cx="4572000" cy="3886200"/>
                </a:xfrm>
                <a:prstGeom prst="hexagon">
                  <a:avLst/>
                </a:prstGeom>
                <a:gradFill>
                  <a:gsLst>
                    <a:gs pos="0">
                      <a:schemeClr val="accent5">
                        <a:lumMod val="40000"/>
                        <a:lumOff val="60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Oval 156"/>
                <p:cNvSpPr/>
                <p:nvPr/>
              </p:nvSpPr>
              <p:spPr>
                <a:xfrm>
                  <a:off x="2737069" y="4074365"/>
                  <a:ext cx="1600200" cy="685800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endParaRPr lang="en-US" sz="2400" b="1" dirty="0"/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 rot="2786535">
                  <a:off x="3015249" y="2293312"/>
                  <a:ext cx="970099" cy="973641"/>
                </a:xfrm>
                <a:prstGeom prst="rect">
                  <a:avLst/>
                </a:prstGeom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4415929" y="2931365"/>
                  <a:ext cx="1750140" cy="1143000"/>
                </a:xfrm>
                <a:prstGeom prst="rect">
                  <a:avLst/>
                </a:prstGeom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99000">
                      <a:schemeClr val="accent6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/>
                </a:p>
              </p:txBody>
            </p:sp>
          </p:grpSp>
          <p:grpSp>
            <p:nvGrpSpPr>
              <p:cNvPr id="141" name="Group 56"/>
              <p:cNvGrpSpPr/>
              <p:nvPr/>
            </p:nvGrpSpPr>
            <p:grpSpPr>
              <a:xfrm>
                <a:off x="6376075" y="2758211"/>
                <a:ext cx="761999" cy="650035"/>
                <a:chOff x="2051269" y="1524000"/>
                <a:chExt cx="4572000" cy="3886200"/>
              </a:xfrm>
            </p:grpSpPr>
            <p:sp>
              <p:nvSpPr>
                <p:cNvPr id="152" name="Hexagon 151"/>
                <p:cNvSpPr/>
                <p:nvPr/>
              </p:nvSpPr>
              <p:spPr>
                <a:xfrm>
                  <a:off x="2051269" y="1524000"/>
                  <a:ext cx="4572000" cy="3886200"/>
                </a:xfrm>
                <a:prstGeom prst="hexagon">
                  <a:avLst/>
                </a:prstGeom>
                <a:gradFill>
                  <a:gsLst>
                    <a:gs pos="0">
                      <a:schemeClr val="accent5">
                        <a:lumMod val="40000"/>
                        <a:lumOff val="60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Oval 152"/>
                <p:cNvSpPr/>
                <p:nvPr/>
              </p:nvSpPr>
              <p:spPr>
                <a:xfrm>
                  <a:off x="2737069" y="4074365"/>
                  <a:ext cx="1600200" cy="685800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endParaRPr lang="en-US" sz="2400" b="1" dirty="0"/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 rot="2786535">
                  <a:off x="3015249" y="2293312"/>
                  <a:ext cx="970099" cy="973641"/>
                </a:xfrm>
                <a:prstGeom prst="rect">
                  <a:avLst/>
                </a:prstGeom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>
                  <a:off x="4415929" y="2931365"/>
                  <a:ext cx="1750140" cy="1143000"/>
                </a:xfrm>
                <a:prstGeom prst="rect">
                  <a:avLst/>
                </a:prstGeom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99000">
                      <a:schemeClr val="accent6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/>
                </a:p>
              </p:txBody>
            </p:sp>
          </p:grpSp>
          <p:grpSp>
            <p:nvGrpSpPr>
              <p:cNvPr id="142" name="Group 61"/>
              <p:cNvGrpSpPr/>
              <p:nvPr/>
            </p:nvGrpSpPr>
            <p:grpSpPr>
              <a:xfrm>
                <a:off x="6976916" y="973214"/>
                <a:ext cx="761999" cy="650035"/>
                <a:chOff x="2051269" y="1524000"/>
                <a:chExt cx="4572000" cy="3886200"/>
              </a:xfrm>
            </p:grpSpPr>
            <p:sp>
              <p:nvSpPr>
                <p:cNvPr id="148" name="Hexagon 147"/>
                <p:cNvSpPr/>
                <p:nvPr/>
              </p:nvSpPr>
              <p:spPr>
                <a:xfrm>
                  <a:off x="2051269" y="1524000"/>
                  <a:ext cx="4572000" cy="3886200"/>
                </a:xfrm>
                <a:prstGeom prst="hexagon">
                  <a:avLst/>
                </a:prstGeom>
                <a:gradFill>
                  <a:gsLst>
                    <a:gs pos="0">
                      <a:schemeClr val="accent5">
                        <a:lumMod val="40000"/>
                        <a:lumOff val="60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Oval 148"/>
                <p:cNvSpPr/>
                <p:nvPr/>
              </p:nvSpPr>
              <p:spPr>
                <a:xfrm>
                  <a:off x="2737069" y="4074365"/>
                  <a:ext cx="1600200" cy="685800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endParaRPr lang="en-US" sz="2400" b="1" dirty="0"/>
                </a:p>
              </p:txBody>
            </p:sp>
            <p:sp>
              <p:nvSpPr>
                <p:cNvPr id="150" name="Rectangle 149"/>
                <p:cNvSpPr/>
                <p:nvPr/>
              </p:nvSpPr>
              <p:spPr>
                <a:xfrm rot="2786535">
                  <a:off x="3015249" y="2293312"/>
                  <a:ext cx="970099" cy="973641"/>
                </a:xfrm>
                <a:prstGeom prst="rect">
                  <a:avLst/>
                </a:prstGeom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4415929" y="2931365"/>
                  <a:ext cx="1750140" cy="1143000"/>
                </a:xfrm>
                <a:prstGeom prst="rect">
                  <a:avLst/>
                </a:prstGeom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99000">
                      <a:schemeClr val="accent6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/>
                </a:p>
              </p:txBody>
            </p:sp>
          </p:grpSp>
          <p:cxnSp>
            <p:nvCxnSpPr>
              <p:cNvPr id="143" name="Straight Connector 142"/>
              <p:cNvCxnSpPr>
                <a:stCxn id="160" idx="2"/>
              </p:cNvCxnSpPr>
              <p:nvPr/>
            </p:nvCxnSpPr>
            <p:spPr>
              <a:xfrm rot="5400000">
                <a:off x="6233445" y="1291354"/>
                <a:ext cx="287891" cy="24746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rot="10800000" flipV="1">
                <a:off x="6406057" y="1471448"/>
                <a:ext cx="635874" cy="23998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>
                <a:stCxn id="156" idx="3"/>
              </p:cNvCxnSpPr>
              <p:nvPr/>
            </p:nvCxnSpPr>
            <p:spPr>
              <a:xfrm rot="10800000">
                <a:off x="6470548" y="1992343"/>
                <a:ext cx="512499" cy="2390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10800000">
                <a:off x="6420073" y="2338552"/>
                <a:ext cx="613101" cy="22772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>
                <a:stCxn id="152" idx="4"/>
              </p:cNvCxnSpPr>
              <p:nvPr/>
            </p:nvCxnSpPr>
            <p:spPr>
              <a:xfrm rot="16200000" flipV="1">
                <a:off x="6287016" y="2506642"/>
                <a:ext cx="244486" cy="25865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1" name="Rounded Rectangle 330"/>
            <p:cNvSpPr/>
            <p:nvPr/>
          </p:nvSpPr>
          <p:spPr>
            <a:xfrm>
              <a:off x="5867400" y="457200"/>
              <a:ext cx="1807738" cy="2022649"/>
            </a:xfrm>
            <a:prstGeom prst="roundRect">
              <a:avLst/>
            </a:prstGeom>
            <a:noFill/>
            <a:ln w="76200" cmpd="sng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3" name="Group 332"/>
          <p:cNvGrpSpPr/>
          <p:nvPr/>
        </p:nvGrpSpPr>
        <p:grpSpPr>
          <a:xfrm>
            <a:off x="7391400" y="1920637"/>
            <a:ext cx="1450199" cy="1595989"/>
            <a:chOff x="5867400" y="457200"/>
            <a:chExt cx="1807738" cy="2022649"/>
          </a:xfrm>
        </p:grpSpPr>
        <p:grpSp>
          <p:nvGrpSpPr>
            <p:cNvPr id="334" name="Group 135"/>
            <p:cNvGrpSpPr/>
            <p:nvPr/>
          </p:nvGrpSpPr>
          <p:grpSpPr>
            <a:xfrm>
              <a:off x="5961228" y="562320"/>
              <a:ext cx="1591019" cy="1852610"/>
              <a:chOff x="5257800" y="621108"/>
              <a:chExt cx="2494454" cy="2787138"/>
            </a:xfrm>
          </p:grpSpPr>
          <p:grpSp>
            <p:nvGrpSpPr>
              <p:cNvPr id="336" name="Group 26"/>
              <p:cNvGrpSpPr/>
              <p:nvPr/>
            </p:nvGrpSpPr>
            <p:grpSpPr>
              <a:xfrm>
                <a:off x="6990255" y="2393260"/>
                <a:ext cx="761999" cy="650035"/>
                <a:chOff x="2051269" y="1524000"/>
                <a:chExt cx="4572000" cy="3886200"/>
              </a:xfrm>
            </p:grpSpPr>
            <p:sp>
              <p:nvSpPr>
                <p:cNvPr id="363" name="Hexagon 7"/>
                <p:cNvSpPr/>
                <p:nvPr/>
              </p:nvSpPr>
              <p:spPr>
                <a:xfrm>
                  <a:off x="2051269" y="1524000"/>
                  <a:ext cx="4572000" cy="3886200"/>
                </a:xfrm>
                <a:prstGeom prst="hexagon">
                  <a:avLst/>
                </a:prstGeom>
                <a:gradFill>
                  <a:gsLst>
                    <a:gs pos="0">
                      <a:schemeClr val="accent5">
                        <a:lumMod val="40000"/>
                        <a:lumOff val="60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Oval 363"/>
                <p:cNvSpPr/>
                <p:nvPr/>
              </p:nvSpPr>
              <p:spPr>
                <a:xfrm>
                  <a:off x="2737069" y="4074365"/>
                  <a:ext cx="1600200" cy="685800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endParaRPr lang="en-US" sz="2400" b="1" dirty="0"/>
                </a:p>
              </p:txBody>
            </p:sp>
            <p:sp>
              <p:nvSpPr>
                <p:cNvPr id="365" name="Rectangle 364"/>
                <p:cNvSpPr/>
                <p:nvPr/>
              </p:nvSpPr>
              <p:spPr>
                <a:xfrm rot="2786535">
                  <a:off x="3015249" y="2293312"/>
                  <a:ext cx="970099" cy="973641"/>
                </a:xfrm>
                <a:prstGeom prst="rect">
                  <a:avLst/>
                </a:prstGeom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66" name="Rectangle 365"/>
                <p:cNvSpPr/>
                <p:nvPr/>
              </p:nvSpPr>
              <p:spPr>
                <a:xfrm>
                  <a:off x="4415929" y="2931365"/>
                  <a:ext cx="1750140" cy="1143000"/>
                </a:xfrm>
                <a:prstGeom prst="rect">
                  <a:avLst/>
                </a:prstGeom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99000">
                      <a:schemeClr val="accent6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/>
                </a:p>
              </p:txBody>
            </p:sp>
          </p:grpSp>
          <p:sp>
            <p:nvSpPr>
              <p:cNvPr id="337" name="Circular Arrow 336"/>
              <p:cNvSpPr/>
              <p:nvPr/>
            </p:nvSpPr>
            <p:spPr>
              <a:xfrm>
                <a:off x="5257800" y="1399807"/>
                <a:ext cx="1295400" cy="1295400"/>
              </a:xfrm>
              <a:prstGeom prst="circularArrow">
                <a:avLst>
                  <a:gd name="adj1" fmla="val 12500"/>
                  <a:gd name="adj2" fmla="val 1142319"/>
                  <a:gd name="adj3" fmla="val 20457681"/>
                  <a:gd name="adj4" fmla="val 1244080"/>
                  <a:gd name="adj5" fmla="val 12500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38" name="Group 46"/>
              <p:cNvGrpSpPr/>
              <p:nvPr/>
            </p:nvGrpSpPr>
            <p:grpSpPr>
              <a:xfrm>
                <a:off x="6338615" y="621108"/>
                <a:ext cx="761999" cy="650035"/>
                <a:chOff x="2051269" y="1524000"/>
                <a:chExt cx="4572000" cy="3886200"/>
              </a:xfrm>
            </p:grpSpPr>
            <p:sp>
              <p:nvSpPr>
                <p:cNvPr id="359" name="Hexagon 358"/>
                <p:cNvSpPr/>
                <p:nvPr/>
              </p:nvSpPr>
              <p:spPr>
                <a:xfrm>
                  <a:off x="2051269" y="1524000"/>
                  <a:ext cx="4572000" cy="3886200"/>
                </a:xfrm>
                <a:prstGeom prst="hexagon">
                  <a:avLst/>
                </a:prstGeom>
                <a:gradFill>
                  <a:gsLst>
                    <a:gs pos="0">
                      <a:schemeClr val="accent5">
                        <a:lumMod val="40000"/>
                        <a:lumOff val="60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0" name="Oval 359"/>
                <p:cNvSpPr/>
                <p:nvPr/>
              </p:nvSpPr>
              <p:spPr>
                <a:xfrm>
                  <a:off x="2737069" y="4074365"/>
                  <a:ext cx="1600200" cy="685800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endParaRPr lang="en-US" sz="2400" b="1" dirty="0"/>
                </a:p>
              </p:txBody>
            </p:sp>
            <p:sp>
              <p:nvSpPr>
                <p:cNvPr id="361" name="Rectangle 360"/>
                <p:cNvSpPr/>
                <p:nvPr/>
              </p:nvSpPr>
              <p:spPr>
                <a:xfrm rot="2786535">
                  <a:off x="3015249" y="2293312"/>
                  <a:ext cx="970099" cy="973641"/>
                </a:xfrm>
                <a:prstGeom prst="rect">
                  <a:avLst/>
                </a:prstGeom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62" name="Rectangle 361"/>
                <p:cNvSpPr/>
                <p:nvPr/>
              </p:nvSpPr>
              <p:spPr>
                <a:xfrm>
                  <a:off x="4415929" y="2931365"/>
                  <a:ext cx="1750140" cy="1143000"/>
                </a:xfrm>
                <a:prstGeom prst="rect">
                  <a:avLst/>
                </a:prstGeom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99000">
                      <a:schemeClr val="accent6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/>
                </a:p>
              </p:txBody>
            </p:sp>
          </p:grpSp>
          <p:grpSp>
            <p:nvGrpSpPr>
              <p:cNvPr id="339" name="Group 51"/>
              <p:cNvGrpSpPr/>
              <p:nvPr/>
            </p:nvGrpSpPr>
            <p:grpSpPr>
              <a:xfrm>
                <a:off x="6983047" y="1691231"/>
                <a:ext cx="761999" cy="650035"/>
                <a:chOff x="2051269" y="1524000"/>
                <a:chExt cx="4572000" cy="3886200"/>
              </a:xfrm>
            </p:grpSpPr>
            <p:sp>
              <p:nvSpPr>
                <p:cNvPr id="355" name="Hexagon 354"/>
                <p:cNvSpPr/>
                <p:nvPr/>
              </p:nvSpPr>
              <p:spPr>
                <a:xfrm>
                  <a:off x="2051269" y="1524000"/>
                  <a:ext cx="4572000" cy="3886200"/>
                </a:xfrm>
                <a:prstGeom prst="hexagon">
                  <a:avLst/>
                </a:prstGeom>
                <a:gradFill>
                  <a:gsLst>
                    <a:gs pos="0">
                      <a:schemeClr val="accent5">
                        <a:lumMod val="40000"/>
                        <a:lumOff val="60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6" name="Oval 355"/>
                <p:cNvSpPr/>
                <p:nvPr/>
              </p:nvSpPr>
              <p:spPr>
                <a:xfrm>
                  <a:off x="2737069" y="4074365"/>
                  <a:ext cx="1600200" cy="685800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endParaRPr lang="en-US" sz="2400" b="1" dirty="0"/>
                </a:p>
              </p:txBody>
            </p:sp>
            <p:sp>
              <p:nvSpPr>
                <p:cNvPr id="357" name="Rectangle 356"/>
                <p:cNvSpPr/>
                <p:nvPr/>
              </p:nvSpPr>
              <p:spPr>
                <a:xfrm rot="2786535">
                  <a:off x="3015249" y="2293312"/>
                  <a:ext cx="970099" cy="973641"/>
                </a:xfrm>
                <a:prstGeom prst="rect">
                  <a:avLst/>
                </a:prstGeom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58" name="Rectangle 357"/>
                <p:cNvSpPr/>
                <p:nvPr/>
              </p:nvSpPr>
              <p:spPr>
                <a:xfrm>
                  <a:off x="4415929" y="2931365"/>
                  <a:ext cx="1750140" cy="1143000"/>
                </a:xfrm>
                <a:prstGeom prst="rect">
                  <a:avLst/>
                </a:prstGeom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99000">
                      <a:schemeClr val="accent6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/>
                </a:p>
              </p:txBody>
            </p:sp>
          </p:grpSp>
          <p:grpSp>
            <p:nvGrpSpPr>
              <p:cNvPr id="340" name="Group 56"/>
              <p:cNvGrpSpPr/>
              <p:nvPr/>
            </p:nvGrpSpPr>
            <p:grpSpPr>
              <a:xfrm>
                <a:off x="6376075" y="2758211"/>
                <a:ext cx="761999" cy="650035"/>
                <a:chOff x="2051269" y="1524000"/>
                <a:chExt cx="4572000" cy="3886200"/>
              </a:xfrm>
            </p:grpSpPr>
            <p:sp>
              <p:nvSpPr>
                <p:cNvPr id="351" name="Hexagon 350"/>
                <p:cNvSpPr/>
                <p:nvPr/>
              </p:nvSpPr>
              <p:spPr>
                <a:xfrm>
                  <a:off x="2051269" y="1524000"/>
                  <a:ext cx="4572000" cy="3886200"/>
                </a:xfrm>
                <a:prstGeom prst="hexagon">
                  <a:avLst/>
                </a:prstGeom>
                <a:gradFill>
                  <a:gsLst>
                    <a:gs pos="0">
                      <a:schemeClr val="accent5">
                        <a:lumMod val="40000"/>
                        <a:lumOff val="60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2" name="Oval 351"/>
                <p:cNvSpPr/>
                <p:nvPr/>
              </p:nvSpPr>
              <p:spPr>
                <a:xfrm>
                  <a:off x="2737069" y="4074365"/>
                  <a:ext cx="1600200" cy="685800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endParaRPr lang="en-US" sz="2400" b="1" dirty="0"/>
                </a:p>
              </p:txBody>
            </p:sp>
            <p:sp>
              <p:nvSpPr>
                <p:cNvPr id="353" name="Rectangle 352"/>
                <p:cNvSpPr/>
                <p:nvPr/>
              </p:nvSpPr>
              <p:spPr>
                <a:xfrm rot="2786535">
                  <a:off x="3015249" y="2293312"/>
                  <a:ext cx="970099" cy="973641"/>
                </a:xfrm>
                <a:prstGeom prst="rect">
                  <a:avLst/>
                </a:prstGeom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54" name="Rectangle 353"/>
                <p:cNvSpPr/>
                <p:nvPr/>
              </p:nvSpPr>
              <p:spPr>
                <a:xfrm>
                  <a:off x="4415929" y="2931365"/>
                  <a:ext cx="1750140" cy="1143000"/>
                </a:xfrm>
                <a:prstGeom prst="rect">
                  <a:avLst/>
                </a:prstGeom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99000">
                      <a:schemeClr val="accent6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/>
                </a:p>
              </p:txBody>
            </p:sp>
          </p:grpSp>
          <p:grpSp>
            <p:nvGrpSpPr>
              <p:cNvPr id="341" name="Group 61"/>
              <p:cNvGrpSpPr/>
              <p:nvPr/>
            </p:nvGrpSpPr>
            <p:grpSpPr>
              <a:xfrm>
                <a:off x="6976916" y="973214"/>
                <a:ext cx="761999" cy="650035"/>
                <a:chOff x="2051269" y="1524000"/>
                <a:chExt cx="4572000" cy="3886200"/>
              </a:xfrm>
            </p:grpSpPr>
            <p:sp>
              <p:nvSpPr>
                <p:cNvPr id="347" name="Hexagon 346"/>
                <p:cNvSpPr/>
                <p:nvPr/>
              </p:nvSpPr>
              <p:spPr>
                <a:xfrm>
                  <a:off x="2051269" y="1524000"/>
                  <a:ext cx="4572000" cy="3886200"/>
                </a:xfrm>
                <a:prstGeom prst="hexagon">
                  <a:avLst/>
                </a:prstGeom>
                <a:gradFill>
                  <a:gsLst>
                    <a:gs pos="0">
                      <a:schemeClr val="accent5">
                        <a:lumMod val="40000"/>
                        <a:lumOff val="60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Oval 347"/>
                <p:cNvSpPr/>
                <p:nvPr/>
              </p:nvSpPr>
              <p:spPr>
                <a:xfrm>
                  <a:off x="2737069" y="4074365"/>
                  <a:ext cx="1600200" cy="685800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endParaRPr lang="en-US" sz="2400" b="1" dirty="0"/>
                </a:p>
              </p:txBody>
            </p:sp>
            <p:sp>
              <p:nvSpPr>
                <p:cNvPr id="349" name="Rectangle 348"/>
                <p:cNvSpPr/>
                <p:nvPr/>
              </p:nvSpPr>
              <p:spPr>
                <a:xfrm rot="2786535">
                  <a:off x="3015249" y="2293312"/>
                  <a:ext cx="970099" cy="973641"/>
                </a:xfrm>
                <a:prstGeom prst="rect">
                  <a:avLst/>
                </a:prstGeom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50" name="Rectangle 349"/>
                <p:cNvSpPr/>
                <p:nvPr/>
              </p:nvSpPr>
              <p:spPr>
                <a:xfrm>
                  <a:off x="4415929" y="2931365"/>
                  <a:ext cx="1750140" cy="1143000"/>
                </a:xfrm>
                <a:prstGeom prst="rect">
                  <a:avLst/>
                </a:prstGeom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99000">
                      <a:schemeClr val="accent6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/>
                </a:p>
              </p:txBody>
            </p:sp>
          </p:grpSp>
          <p:cxnSp>
            <p:nvCxnSpPr>
              <p:cNvPr id="342" name="Straight Connector 341"/>
              <p:cNvCxnSpPr>
                <a:stCxn id="359" idx="2"/>
              </p:cNvCxnSpPr>
              <p:nvPr/>
            </p:nvCxnSpPr>
            <p:spPr>
              <a:xfrm rot="5400000">
                <a:off x="6233445" y="1291354"/>
                <a:ext cx="287891" cy="24746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Straight Connector 342"/>
              <p:cNvCxnSpPr/>
              <p:nvPr/>
            </p:nvCxnSpPr>
            <p:spPr>
              <a:xfrm rot="10800000" flipV="1">
                <a:off x="6406057" y="1471448"/>
                <a:ext cx="635874" cy="23998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Straight Connector 343"/>
              <p:cNvCxnSpPr>
                <a:stCxn id="355" idx="3"/>
              </p:cNvCxnSpPr>
              <p:nvPr/>
            </p:nvCxnSpPr>
            <p:spPr>
              <a:xfrm rot="10800000">
                <a:off x="6470548" y="1992343"/>
                <a:ext cx="512499" cy="2390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Straight Connector 344"/>
              <p:cNvCxnSpPr/>
              <p:nvPr/>
            </p:nvCxnSpPr>
            <p:spPr>
              <a:xfrm rot="10800000">
                <a:off x="6420073" y="2338552"/>
                <a:ext cx="613101" cy="22772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Straight Connector 345"/>
              <p:cNvCxnSpPr>
                <a:stCxn id="351" idx="4"/>
              </p:cNvCxnSpPr>
              <p:nvPr/>
            </p:nvCxnSpPr>
            <p:spPr>
              <a:xfrm rot="16200000" flipV="1">
                <a:off x="6287016" y="2506642"/>
                <a:ext cx="244486" cy="25865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5" name="Rounded Rectangle 334"/>
            <p:cNvSpPr/>
            <p:nvPr/>
          </p:nvSpPr>
          <p:spPr>
            <a:xfrm>
              <a:off x="5867400" y="457200"/>
              <a:ext cx="1807738" cy="2022649"/>
            </a:xfrm>
            <a:prstGeom prst="roundRect">
              <a:avLst/>
            </a:prstGeom>
            <a:noFill/>
            <a:ln w="76200" cmpd="sng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7" name="Group 366"/>
          <p:cNvGrpSpPr/>
          <p:nvPr/>
        </p:nvGrpSpPr>
        <p:grpSpPr>
          <a:xfrm>
            <a:off x="7075591" y="3733800"/>
            <a:ext cx="1450199" cy="1595989"/>
            <a:chOff x="5867400" y="457200"/>
            <a:chExt cx="1807738" cy="2022649"/>
          </a:xfrm>
        </p:grpSpPr>
        <p:grpSp>
          <p:nvGrpSpPr>
            <p:cNvPr id="368" name="Group 135"/>
            <p:cNvGrpSpPr/>
            <p:nvPr/>
          </p:nvGrpSpPr>
          <p:grpSpPr>
            <a:xfrm>
              <a:off x="5961228" y="562320"/>
              <a:ext cx="1591019" cy="1852610"/>
              <a:chOff x="5257800" y="621108"/>
              <a:chExt cx="2494454" cy="2787138"/>
            </a:xfrm>
          </p:grpSpPr>
          <p:grpSp>
            <p:nvGrpSpPr>
              <p:cNvPr id="370" name="Group 26"/>
              <p:cNvGrpSpPr/>
              <p:nvPr/>
            </p:nvGrpSpPr>
            <p:grpSpPr>
              <a:xfrm>
                <a:off x="6990255" y="2393260"/>
                <a:ext cx="761999" cy="650035"/>
                <a:chOff x="2051269" y="1524000"/>
                <a:chExt cx="4572000" cy="3886200"/>
              </a:xfrm>
            </p:grpSpPr>
            <p:sp>
              <p:nvSpPr>
                <p:cNvPr id="397" name="Hexagon 7"/>
                <p:cNvSpPr/>
                <p:nvPr/>
              </p:nvSpPr>
              <p:spPr>
                <a:xfrm>
                  <a:off x="2051269" y="1524000"/>
                  <a:ext cx="4572000" cy="3886200"/>
                </a:xfrm>
                <a:prstGeom prst="hexagon">
                  <a:avLst/>
                </a:prstGeom>
                <a:gradFill>
                  <a:gsLst>
                    <a:gs pos="0">
                      <a:schemeClr val="accent5">
                        <a:lumMod val="40000"/>
                        <a:lumOff val="60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8" name="Oval 397"/>
                <p:cNvSpPr/>
                <p:nvPr/>
              </p:nvSpPr>
              <p:spPr>
                <a:xfrm>
                  <a:off x="2737069" y="4074365"/>
                  <a:ext cx="1600200" cy="685800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endParaRPr lang="en-US" sz="2400" b="1" dirty="0"/>
                </a:p>
              </p:txBody>
            </p:sp>
            <p:sp>
              <p:nvSpPr>
                <p:cNvPr id="399" name="Rectangle 398"/>
                <p:cNvSpPr/>
                <p:nvPr/>
              </p:nvSpPr>
              <p:spPr>
                <a:xfrm rot="2786535">
                  <a:off x="3015249" y="2293312"/>
                  <a:ext cx="970099" cy="973641"/>
                </a:xfrm>
                <a:prstGeom prst="rect">
                  <a:avLst/>
                </a:prstGeom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00" name="Rectangle 399"/>
                <p:cNvSpPr/>
                <p:nvPr/>
              </p:nvSpPr>
              <p:spPr>
                <a:xfrm>
                  <a:off x="4415929" y="2931365"/>
                  <a:ext cx="1750140" cy="1143000"/>
                </a:xfrm>
                <a:prstGeom prst="rect">
                  <a:avLst/>
                </a:prstGeom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99000">
                      <a:schemeClr val="accent6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/>
                </a:p>
              </p:txBody>
            </p:sp>
          </p:grpSp>
          <p:sp>
            <p:nvSpPr>
              <p:cNvPr id="371" name="Circular Arrow 370"/>
              <p:cNvSpPr/>
              <p:nvPr/>
            </p:nvSpPr>
            <p:spPr>
              <a:xfrm>
                <a:off x="5257800" y="1399807"/>
                <a:ext cx="1295400" cy="1295400"/>
              </a:xfrm>
              <a:prstGeom prst="circularArrow">
                <a:avLst>
                  <a:gd name="adj1" fmla="val 12500"/>
                  <a:gd name="adj2" fmla="val 1142319"/>
                  <a:gd name="adj3" fmla="val 20457681"/>
                  <a:gd name="adj4" fmla="val 1244080"/>
                  <a:gd name="adj5" fmla="val 12500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72" name="Group 46"/>
              <p:cNvGrpSpPr/>
              <p:nvPr/>
            </p:nvGrpSpPr>
            <p:grpSpPr>
              <a:xfrm>
                <a:off x="6338615" y="621108"/>
                <a:ext cx="761999" cy="650035"/>
                <a:chOff x="2051269" y="1524000"/>
                <a:chExt cx="4572000" cy="3886200"/>
              </a:xfrm>
            </p:grpSpPr>
            <p:sp>
              <p:nvSpPr>
                <p:cNvPr id="393" name="Hexagon 392"/>
                <p:cNvSpPr/>
                <p:nvPr/>
              </p:nvSpPr>
              <p:spPr>
                <a:xfrm>
                  <a:off x="2051269" y="1524000"/>
                  <a:ext cx="4572000" cy="3886200"/>
                </a:xfrm>
                <a:prstGeom prst="hexagon">
                  <a:avLst/>
                </a:prstGeom>
                <a:gradFill>
                  <a:gsLst>
                    <a:gs pos="0">
                      <a:schemeClr val="accent5">
                        <a:lumMod val="40000"/>
                        <a:lumOff val="60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4" name="Oval 393"/>
                <p:cNvSpPr/>
                <p:nvPr/>
              </p:nvSpPr>
              <p:spPr>
                <a:xfrm>
                  <a:off x="2737069" y="4074365"/>
                  <a:ext cx="1600200" cy="685800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endParaRPr lang="en-US" sz="2400" b="1" dirty="0"/>
                </a:p>
              </p:txBody>
            </p:sp>
            <p:sp>
              <p:nvSpPr>
                <p:cNvPr id="395" name="Rectangle 394"/>
                <p:cNvSpPr/>
                <p:nvPr/>
              </p:nvSpPr>
              <p:spPr>
                <a:xfrm rot="2786535">
                  <a:off x="3015249" y="2293312"/>
                  <a:ext cx="970099" cy="973641"/>
                </a:xfrm>
                <a:prstGeom prst="rect">
                  <a:avLst/>
                </a:prstGeom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96" name="Rectangle 395"/>
                <p:cNvSpPr/>
                <p:nvPr/>
              </p:nvSpPr>
              <p:spPr>
                <a:xfrm>
                  <a:off x="4415929" y="2931365"/>
                  <a:ext cx="1750140" cy="1143000"/>
                </a:xfrm>
                <a:prstGeom prst="rect">
                  <a:avLst/>
                </a:prstGeom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99000">
                      <a:schemeClr val="accent6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/>
                </a:p>
              </p:txBody>
            </p:sp>
          </p:grpSp>
          <p:grpSp>
            <p:nvGrpSpPr>
              <p:cNvPr id="373" name="Group 51"/>
              <p:cNvGrpSpPr/>
              <p:nvPr/>
            </p:nvGrpSpPr>
            <p:grpSpPr>
              <a:xfrm>
                <a:off x="6983047" y="1691231"/>
                <a:ext cx="761999" cy="650035"/>
                <a:chOff x="2051269" y="1524000"/>
                <a:chExt cx="4572000" cy="3886200"/>
              </a:xfrm>
            </p:grpSpPr>
            <p:sp>
              <p:nvSpPr>
                <p:cNvPr id="389" name="Hexagon 388"/>
                <p:cNvSpPr/>
                <p:nvPr/>
              </p:nvSpPr>
              <p:spPr>
                <a:xfrm>
                  <a:off x="2051269" y="1524000"/>
                  <a:ext cx="4572000" cy="3886200"/>
                </a:xfrm>
                <a:prstGeom prst="hexagon">
                  <a:avLst/>
                </a:prstGeom>
                <a:gradFill>
                  <a:gsLst>
                    <a:gs pos="0">
                      <a:schemeClr val="accent5">
                        <a:lumMod val="40000"/>
                        <a:lumOff val="60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0" name="Oval 389"/>
                <p:cNvSpPr/>
                <p:nvPr/>
              </p:nvSpPr>
              <p:spPr>
                <a:xfrm>
                  <a:off x="2737069" y="4074365"/>
                  <a:ext cx="1600200" cy="685800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endParaRPr lang="en-US" sz="2400" b="1" dirty="0"/>
                </a:p>
              </p:txBody>
            </p:sp>
            <p:sp>
              <p:nvSpPr>
                <p:cNvPr id="391" name="Rectangle 390"/>
                <p:cNvSpPr/>
                <p:nvPr/>
              </p:nvSpPr>
              <p:spPr>
                <a:xfrm rot="2786535">
                  <a:off x="3015249" y="2293312"/>
                  <a:ext cx="970099" cy="973641"/>
                </a:xfrm>
                <a:prstGeom prst="rect">
                  <a:avLst/>
                </a:prstGeom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92" name="Rectangle 391"/>
                <p:cNvSpPr/>
                <p:nvPr/>
              </p:nvSpPr>
              <p:spPr>
                <a:xfrm>
                  <a:off x="4415929" y="2931365"/>
                  <a:ext cx="1750140" cy="1143000"/>
                </a:xfrm>
                <a:prstGeom prst="rect">
                  <a:avLst/>
                </a:prstGeom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99000">
                      <a:schemeClr val="accent6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/>
                </a:p>
              </p:txBody>
            </p:sp>
          </p:grpSp>
          <p:grpSp>
            <p:nvGrpSpPr>
              <p:cNvPr id="374" name="Group 56"/>
              <p:cNvGrpSpPr/>
              <p:nvPr/>
            </p:nvGrpSpPr>
            <p:grpSpPr>
              <a:xfrm>
                <a:off x="6376075" y="2758211"/>
                <a:ext cx="761999" cy="650035"/>
                <a:chOff x="2051269" y="1524000"/>
                <a:chExt cx="4572000" cy="3886200"/>
              </a:xfrm>
            </p:grpSpPr>
            <p:sp>
              <p:nvSpPr>
                <p:cNvPr id="385" name="Hexagon 384"/>
                <p:cNvSpPr/>
                <p:nvPr/>
              </p:nvSpPr>
              <p:spPr>
                <a:xfrm>
                  <a:off x="2051269" y="1524000"/>
                  <a:ext cx="4572000" cy="3886200"/>
                </a:xfrm>
                <a:prstGeom prst="hexagon">
                  <a:avLst/>
                </a:prstGeom>
                <a:gradFill>
                  <a:gsLst>
                    <a:gs pos="0">
                      <a:schemeClr val="accent5">
                        <a:lumMod val="40000"/>
                        <a:lumOff val="60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6" name="Oval 385"/>
                <p:cNvSpPr/>
                <p:nvPr/>
              </p:nvSpPr>
              <p:spPr>
                <a:xfrm>
                  <a:off x="2737069" y="4074365"/>
                  <a:ext cx="1600200" cy="685800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endParaRPr lang="en-US" sz="2400" b="1" dirty="0"/>
                </a:p>
              </p:txBody>
            </p:sp>
            <p:sp>
              <p:nvSpPr>
                <p:cNvPr id="387" name="Rectangle 386"/>
                <p:cNvSpPr/>
                <p:nvPr/>
              </p:nvSpPr>
              <p:spPr>
                <a:xfrm rot="2786535">
                  <a:off x="3015249" y="2293312"/>
                  <a:ext cx="970099" cy="973641"/>
                </a:xfrm>
                <a:prstGeom prst="rect">
                  <a:avLst/>
                </a:prstGeom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88" name="Rectangle 387"/>
                <p:cNvSpPr/>
                <p:nvPr/>
              </p:nvSpPr>
              <p:spPr>
                <a:xfrm>
                  <a:off x="4415929" y="2931365"/>
                  <a:ext cx="1750140" cy="1143000"/>
                </a:xfrm>
                <a:prstGeom prst="rect">
                  <a:avLst/>
                </a:prstGeom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99000">
                      <a:schemeClr val="accent6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/>
                </a:p>
              </p:txBody>
            </p:sp>
          </p:grpSp>
          <p:grpSp>
            <p:nvGrpSpPr>
              <p:cNvPr id="375" name="Group 61"/>
              <p:cNvGrpSpPr/>
              <p:nvPr/>
            </p:nvGrpSpPr>
            <p:grpSpPr>
              <a:xfrm>
                <a:off x="6976916" y="973214"/>
                <a:ext cx="761999" cy="650035"/>
                <a:chOff x="2051269" y="1524000"/>
                <a:chExt cx="4572000" cy="3886200"/>
              </a:xfrm>
            </p:grpSpPr>
            <p:sp>
              <p:nvSpPr>
                <p:cNvPr id="381" name="Hexagon 380"/>
                <p:cNvSpPr/>
                <p:nvPr/>
              </p:nvSpPr>
              <p:spPr>
                <a:xfrm>
                  <a:off x="2051269" y="1524000"/>
                  <a:ext cx="4572000" cy="3886200"/>
                </a:xfrm>
                <a:prstGeom prst="hexagon">
                  <a:avLst/>
                </a:prstGeom>
                <a:gradFill>
                  <a:gsLst>
                    <a:gs pos="0">
                      <a:schemeClr val="accent5">
                        <a:lumMod val="40000"/>
                        <a:lumOff val="60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2" name="Oval 381"/>
                <p:cNvSpPr/>
                <p:nvPr/>
              </p:nvSpPr>
              <p:spPr>
                <a:xfrm>
                  <a:off x="2737069" y="4074365"/>
                  <a:ext cx="1600200" cy="685800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endParaRPr lang="en-US" sz="2400" b="1" dirty="0"/>
                </a:p>
              </p:txBody>
            </p:sp>
            <p:sp>
              <p:nvSpPr>
                <p:cNvPr id="383" name="Rectangle 382"/>
                <p:cNvSpPr/>
                <p:nvPr/>
              </p:nvSpPr>
              <p:spPr>
                <a:xfrm rot="2786535">
                  <a:off x="3015249" y="2293312"/>
                  <a:ext cx="970099" cy="973641"/>
                </a:xfrm>
                <a:prstGeom prst="rect">
                  <a:avLst/>
                </a:prstGeom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84" name="Rectangle 383"/>
                <p:cNvSpPr/>
                <p:nvPr/>
              </p:nvSpPr>
              <p:spPr>
                <a:xfrm>
                  <a:off x="4415929" y="2931365"/>
                  <a:ext cx="1750140" cy="1143000"/>
                </a:xfrm>
                <a:prstGeom prst="rect">
                  <a:avLst/>
                </a:prstGeom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99000">
                      <a:schemeClr val="accent6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/>
                </a:p>
              </p:txBody>
            </p:sp>
          </p:grpSp>
          <p:cxnSp>
            <p:nvCxnSpPr>
              <p:cNvPr id="376" name="Straight Connector 375"/>
              <p:cNvCxnSpPr>
                <a:stCxn id="393" idx="2"/>
              </p:cNvCxnSpPr>
              <p:nvPr/>
            </p:nvCxnSpPr>
            <p:spPr>
              <a:xfrm rot="5400000">
                <a:off x="6233445" y="1291354"/>
                <a:ext cx="287891" cy="24746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7" name="Straight Connector 376"/>
              <p:cNvCxnSpPr/>
              <p:nvPr/>
            </p:nvCxnSpPr>
            <p:spPr>
              <a:xfrm rot="10800000" flipV="1">
                <a:off x="6406057" y="1471448"/>
                <a:ext cx="635874" cy="23998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" name="Straight Connector 377"/>
              <p:cNvCxnSpPr>
                <a:stCxn id="389" idx="3"/>
              </p:cNvCxnSpPr>
              <p:nvPr/>
            </p:nvCxnSpPr>
            <p:spPr>
              <a:xfrm rot="10800000">
                <a:off x="6470548" y="1992343"/>
                <a:ext cx="512499" cy="2390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Straight Connector 378"/>
              <p:cNvCxnSpPr/>
              <p:nvPr/>
            </p:nvCxnSpPr>
            <p:spPr>
              <a:xfrm rot="10800000">
                <a:off x="6420073" y="2338552"/>
                <a:ext cx="613101" cy="22772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>
                <a:stCxn id="385" idx="4"/>
              </p:cNvCxnSpPr>
              <p:nvPr/>
            </p:nvCxnSpPr>
            <p:spPr>
              <a:xfrm rot="16200000" flipV="1">
                <a:off x="6287016" y="2506642"/>
                <a:ext cx="244486" cy="25865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9" name="Rounded Rectangle 368"/>
            <p:cNvSpPr/>
            <p:nvPr/>
          </p:nvSpPr>
          <p:spPr>
            <a:xfrm>
              <a:off x="5867400" y="457200"/>
              <a:ext cx="1807738" cy="2022649"/>
            </a:xfrm>
            <a:prstGeom prst="roundRect">
              <a:avLst/>
            </a:prstGeom>
            <a:noFill/>
            <a:ln w="76200" cmpd="sng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1" name="Group 400"/>
          <p:cNvGrpSpPr/>
          <p:nvPr/>
        </p:nvGrpSpPr>
        <p:grpSpPr>
          <a:xfrm>
            <a:off x="5360285" y="4661920"/>
            <a:ext cx="1450199" cy="1595989"/>
            <a:chOff x="5867400" y="457200"/>
            <a:chExt cx="1807738" cy="2022649"/>
          </a:xfrm>
        </p:grpSpPr>
        <p:grpSp>
          <p:nvGrpSpPr>
            <p:cNvPr id="402" name="Group 135"/>
            <p:cNvGrpSpPr/>
            <p:nvPr/>
          </p:nvGrpSpPr>
          <p:grpSpPr>
            <a:xfrm>
              <a:off x="5961228" y="562320"/>
              <a:ext cx="1591019" cy="1852610"/>
              <a:chOff x="5257800" y="621108"/>
              <a:chExt cx="2494454" cy="2787138"/>
            </a:xfrm>
          </p:grpSpPr>
          <p:grpSp>
            <p:nvGrpSpPr>
              <p:cNvPr id="404" name="Group 26"/>
              <p:cNvGrpSpPr/>
              <p:nvPr/>
            </p:nvGrpSpPr>
            <p:grpSpPr>
              <a:xfrm>
                <a:off x="6990255" y="2393260"/>
                <a:ext cx="761999" cy="650035"/>
                <a:chOff x="2051269" y="1524000"/>
                <a:chExt cx="4572000" cy="3886200"/>
              </a:xfrm>
            </p:grpSpPr>
            <p:sp>
              <p:nvSpPr>
                <p:cNvPr id="431" name="Hexagon 7"/>
                <p:cNvSpPr/>
                <p:nvPr/>
              </p:nvSpPr>
              <p:spPr>
                <a:xfrm>
                  <a:off x="2051269" y="1524000"/>
                  <a:ext cx="4572000" cy="3886200"/>
                </a:xfrm>
                <a:prstGeom prst="hexagon">
                  <a:avLst/>
                </a:prstGeom>
                <a:gradFill>
                  <a:gsLst>
                    <a:gs pos="0">
                      <a:schemeClr val="accent5">
                        <a:lumMod val="40000"/>
                        <a:lumOff val="60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2" name="Oval 431"/>
                <p:cNvSpPr/>
                <p:nvPr/>
              </p:nvSpPr>
              <p:spPr>
                <a:xfrm>
                  <a:off x="2737069" y="4074365"/>
                  <a:ext cx="1600200" cy="685800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endParaRPr lang="en-US" sz="2400" b="1" dirty="0"/>
                </a:p>
              </p:txBody>
            </p:sp>
            <p:sp>
              <p:nvSpPr>
                <p:cNvPr id="433" name="Rectangle 432"/>
                <p:cNvSpPr/>
                <p:nvPr/>
              </p:nvSpPr>
              <p:spPr>
                <a:xfrm rot="2786535">
                  <a:off x="3015249" y="2293312"/>
                  <a:ext cx="970099" cy="973641"/>
                </a:xfrm>
                <a:prstGeom prst="rect">
                  <a:avLst/>
                </a:prstGeom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4" name="Rectangle 433"/>
                <p:cNvSpPr/>
                <p:nvPr/>
              </p:nvSpPr>
              <p:spPr>
                <a:xfrm>
                  <a:off x="4415929" y="2931365"/>
                  <a:ext cx="1750140" cy="1143000"/>
                </a:xfrm>
                <a:prstGeom prst="rect">
                  <a:avLst/>
                </a:prstGeom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99000">
                      <a:schemeClr val="accent6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/>
                </a:p>
              </p:txBody>
            </p:sp>
          </p:grpSp>
          <p:sp>
            <p:nvSpPr>
              <p:cNvPr id="405" name="Circular Arrow 404"/>
              <p:cNvSpPr/>
              <p:nvPr/>
            </p:nvSpPr>
            <p:spPr>
              <a:xfrm>
                <a:off x="5257800" y="1399807"/>
                <a:ext cx="1295400" cy="1295400"/>
              </a:xfrm>
              <a:prstGeom prst="circularArrow">
                <a:avLst>
                  <a:gd name="adj1" fmla="val 12500"/>
                  <a:gd name="adj2" fmla="val 1142319"/>
                  <a:gd name="adj3" fmla="val 20457681"/>
                  <a:gd name="adj4" fmla="val 1244080"/>
                  <a:gd name="adj5" fmla="val 12500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06" name="Group 46"/>
              <p:cNvGrpSpPr/>
              <p:nvPr/>
            </p:nvGrpSpPr>
            <p:grpSpPr>
              <a:xfrm>
                <a:off x="6338615" y="621108"/>
                <a:ext cx="761999" cy="650035"/>
                <a:chOff x="2051269" y="1524000"/>
                <a:chExt cx="4572000" cy="3886200"/>
              </a:xfrm>
            </p:grpSpPr>
            <p:sp>
              <p:nvSpPr>
                <p:cNvPr id="427" name="Hexagon 426"/>
                <p:cNvSpPr/>
                <p:nvPr/>
              </p:nvSpPr>
              <p:spPr>
                <a:xfrm>
                  <a:off x="2051269" y="1524000"/>
                  <a:ext cx="4572000" cy="3886200"/>
                </a:xfrm>
                <a:prstGeom prst="hexagon">
                  <a:avLst/>
                </a:prstGeom>
                <a:gradFill>
                  <a:gsLst>
                    <a:gs pos="0">
                      <a:schemeClr val="accent5">
                        <a:lumMod val="40000"/>
                        <a:lumOff val="60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8" name="Oval 427"/>
                <p:cNvSpPr/>
                <p:nvPr/>
              </p:nvSpPr>
              <p:spPr>
                <a:xfrm>
                  <a:off x="2737069" y="4074365"/>
                  <a:ext cx="1600200" cy="685800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endParaRPr lang="en-US" sz="2400" b="1" dirty="0"/>
                </a:p>
              </p:txBody>
            </p:sp>
            <p:sp>
              <p:nvSpPr>
                <p:cNvPr id="429" name="Rectangle 428"/>
                <p:cNvSpPr/>
                <p:nvPr/>
              </p:nvSpPr>
              <p:spPr>
                <a:xfrm rot="2786535">
                  <a:off x="3015249" y="2293312"/>
                  <a:ext cx="970099" cy="973641"/>
                </a:xfrm>
                <a:prstGeom prst="rect">
                  <a:avLst/>
                </a:prstGeom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30" name="Rectangle 429"/>
                <p:cNvSpPr/>
                <p:nvPr/>
              </p:nvSpPr>
              <p:spPr>
                <a:xfrm>
                  <a:off x="4415929" y="2931365"/>
                  <a:ext cx="1750140" cy="1143000"/>
                </a:xfrm>
                <a:prstGeom prst="rect">
                  <a:avLst/>
                </a:prstGeom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99000">
                      <a:schemeClr val="accent6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/>
                </a:p>
              </p:txBody>
            </p:sp>
          </p:grpSp>
          <p:grpSp>
            <p:nvGrpSpPr>
              <p:cNvPr id="407" name="Group 51"/>
              <p:cNvGrpSpPr/>
              <p:nvPr/>
            </p:nvGrpSpPr>
            <p:grpSpPr>
              <a:xfrm>
                <a:off x="6983047" y="1691231"/>
                <a:ext cx="761999" cy="650035"/>
                <a:chOff x="2051269" y="1524000"/>
                <a:chExt cx="4572000" cy="3886200"/>
              </a:xfrm>
            </p:grpSpPr>
            <p:sp>
              <p:nvSpPr>
                <p:cNvPr id="423" name="Hexagon 422"/>
                <p:cNvSpPr/>
                <p:nvPr/>
              </p:nvSpPr>
              <p:spPr>
                <a:xfrm>
                  <a:off x="2051269" y="1524000"/>
                  <a:ext cx="4572000" cy="3886200"/>
                </a:xfrm>
                <a:prstGeom prst="hexagon">
                  <a:avLst/>
                </a:prstGeom>
                <a:gradFill>
                  <a:gsLst>
                    <a:gs pos="0">
                      <a:schemeClr val="accent5">
                        <a:lumMod val="40000"/>
                        <a:lumOff val="60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4" name="Oval 423"/>
                <p:cNvSpPr/>
                <p:nvPr/>
              </p:nvSpPr>
              <p:spPr>
                <a:xfrm>
                  <a:off x="2737069" y="4074365"/>
                  <a:ext cx="1600200" cy="685800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endParaRPr lang="en-US" sz="2400" b="1" dirty="0"/>
                </a:p>
              </p:txBody>
            </p:sp>
            <p:sp>
              <p:nvSpPr>
                <p:cNvPr id="425" name="Rectangle 424"/>
                <p:cNvSpPr/>
                <p:nvPr/>
              </p:nvSpPr>
              <p:spPr>
                <a:xfrm rot="2786535">
                  <a:off x="3015249" y="2293312"/>
                  <a:ext cx="970099" cy="973641"/>
                </a:xfrm>
                <a:prstGeom prst="rect">
                  <a:avLst/>
                </a:prstGeom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26" name="Rectangle 425"/>
                <p:cNvSpPr/>
                <p:nvPr/>
              </p:nvSpPr>
              <p:spPr>
                <a:xfrm>
                  <a:off x="4415929" y="2931365"/>
                  <a:ext cx="1750140" cy="1143000"/>
                </a:xfrm>
                <a:prstGeom prst="rect">
                  <a:avLst/>
                </a:prstGeom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99000">
                      <a:schemeClr val="accent6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/>
                </a:p>
              </p:txBody>
            </p:sp>
          </p:grpSp>
          <p:grpSp>
            <p:nvGrpSpPr>
              <p:cNvPr id="408" name="Group 56"/>
              <p:cNvGrpSpPr/>
              <p:nvPr/>
            </p:nvGrpSpPr>
            <p:grpSpPr>
              <a:xfrm>
                <a:off x="6376075" y="2758211"/>
                <a:ext cx="761999" cy="650035"/>
                <a:chOff x="2051269" y="1524000"/>
                <a:chExt cx="4572000" cy="3886200"/>
              </a:xfrm>
            </p:grpSpPr>
            <p:sp>
              <p:nvSpPr>
                <p:cNvPr id="419" name="Hexagon 418"/>
                <p:cNvSpPr/>
                <p:nvPr/>
              </p:nvSpPr>
              <p:spPr>
                <a:xfrm>
                  <a:off x="2051269" y="1524000"/>
                  <a:ext cx="4572000" cy="3886200"/>
                </a:xfrm>
                <a:prstGeom prst="hexagon">
                  <a:avLst/>
                </a:prstGeom>
                <a:gradFill>
                  <a:gsLst>
                    <a:gs pos="0">
                      <a:schemeClr val="accent5">
                        <a:lumMod val="40000"/>
                        <a:lumOff val="60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0" name="Oval 419"/>
                <p:cNvSpPr/>
                <p:nvPr/>
              </p:nvSpPr>
              <p:spPr>
                <a:xfrm>
                  <a:off x="2737069" y="4074365"/>
                  <a:ext cx="1600200" cy="685800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endParaRPr lang="en-US" sz="2400" b="1" dirty="0"/>
                </a:p>
              </p:txBody>
            </p:sp>
            <p:sp>
              <p:nvSpPr>
                <p:cNvPr id="421" name="Rectangle 420"/>
                <p:cNvSpPr/>
                <p:nvPr/>
              </p:nvSpPr>
              <p:spPr>
                <a:xfrm rot="2786535">
                  <a:off x="3015249" y="2293312"/>
                  <a:ext cx="970099" cy="973641"/>
                </a:xfrm>
                <a:prstGeom prst="rect">
                  <a:avLst/>
                </a:prstGeom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22" name="Rectangle 421"/>
                <p:cNvSpPr/>
                <p:nvPr/>
              </p:nvSpPr>
              <p:spPr>
                <a:xfrm>
                  <a:off x="4415929" y="2931365"/>
                  <a:ext cx="1750140" cy="1143000"/>
                </a:xfrm>
                <a:prstGeom prst="rect">
                  <a:avLst/>
                </a:prstGeom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99000">
                      <a:schemeClr val="accent6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/>
                </a:p>
              </p:txBody>
            </p:sp>
          </p:grpSp>
          <p:grpSp>
            <p:nvGrpSpPr>
              <p:cNvPr id="409" name="Group 61"/>
              <p:cNvGrpSpPr/>
              <p:nvPr/>
            </p:nvGrpSpPr>
            <p:grpSpPr>
              <a:xfrm>
                <a:off x="6976916" y="973214"/>
                <a:ext cx="761999" cy="650035"/>
                <a:chOff x="2051269" y="1524000"/>
                <a:chExt cx="4572000" cy="3886200"/>
              </a:xfrm>
            </p:grpSpPr>
            <p:sp>
              <p:nvSpPr>
                <p:cNvPr id="415" name="Hexagon 414"/>
                <p:cNvSpPr/>
                <p:nvPr/>
              </p:nvSpPr>
              <p:spPr>
                <a:xfrm>
                  <a:off x="2051269" y="1524000"/>
                  <a:ext cx="4572000" cy="3886200"/>
                </a:xfrm>
                <a:prstGeom prst="hexagon">
                  <a:avLst/>
                </a:prstGeom>
                <a:gradFill>
                  <a:gsLst>
                    <a:gs pos="0">
                      <a:schemeClr val="accent5">
                        <a:lumMod val="40000"/>
                        <a:lumOff val="60000"/>
                      </a:schemeClr>
                    </a:gs>
                    <a:gs pos="100000">
                      <a:schemeClr val="accent5">
                        <a:lumMod val="5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6" name="Oval 415"/>
                <p:cNvSpPr/>
                <p:nvPr/>
              </p:nvSpPr>
              <p:spPr>
                <a:xfrm>
                  <a:off x="2737069" y="4074365"/>
                  <a:ext cx="1600200" cy="685800"/>
                </a:xfrm>
                <a:prstGeom prst="ellipse">
                  <a:avLst/>
                </a:prstGeom>
                <a:gradFill>
                  <a:gsLst>
                    <a:gs pos="0">
                      <a:schemeClr val="accent4">
                        <a:lumMod val="50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b"/>
                <a:lstStyle/>
                <a:p>
                  <a:pPr algn="ctr"/>
                  <a:endParaRPr lang="en-US" sz="2400" b="1" dirty="0"/>
                </a:p>
              </p:txBody>
            </p:sp>
            <p:sp>
              <p:nvSpPr>
                <p:cNvPr id="417" name="Rectangle 416"/>
                <p:cNvSpPr/>
                <p:nvPr/>
              </p:nvSpPr>
              <p:spPr>
                <a:xfrm rot="2786535">
                  <a:off x="3015249" y="2293312"/>
                  <a:ext cx="970099" cy="973641"/>
                </a:xfrm>
                <a:prstGeom prst="rect">
                  <a:avLst/>
                </a:prstGeom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18" name="Rectangle 417"/>
                <p:cNvSpPr/>
                <p:nvPr/>
              </p:nvSpPr>
              <p:spPr>
                <a:xfrm>
                  <a:off x="4415929" y="2931365"/>
                  <a:ext cx="1750140" cy="1143000"/>
                </a:xfrm>
                <a:prstGeom prst="rect">
                  <a:avLst/>
                </a:prstGeom>
                <a:gradFill>
                  <a:gsLst>
                    <a:gs pos="0">
                      <a:schemeClr val="accent6">
                        <a:lumMod val="50000"/>
                      </a:schemeClr>
                    </a:gs>
                    <a:gs pos="99000">
                      <a:schemeClr val="accent6">
                        <a:lumMod val="60000"/>
                        <a:lumOff val="4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/>
                </a:p>
              </p:txBody>
            </p:sp>
          </p:grpSp>
          <p:cxnSp>
            <p:nvCxnSpPr>
              <p:cNvPr id="410" name="Straight Connector 409"/>
              <p:cNvCxnSpPr>
                <a:stCxn id="427" idx="2"/>
              </p:cNvCxnSpPr>
              <p:nvPr/>
            </p:nvCxnSpPr>
            <p:spPr>
              <a:xfrm rot="5400000">
                <a:off x="6233445" y="1291354"/>
                <a:ext cx="287891" cy="24746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1" name="Straight Connector 410"/>
              <p:cNvCxnSpPr/>
              <p:nvPr/>
            </p:nvCxnSpPr>
            <p:spPr>
              <a:xfrm rot="10800000" flipV="1">
                <a:off x="6406057" y="1471448"/>
                <a:ext cx="635874" cy="23998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2" name="Straight Connector 411"/>
              <p:cNvCxnSpPr>
                <a:stCxn id="423" idx="3"/>
              </p:cNvCxnSpPr>
              <p:nvPr/>
            </p:nvCxnSpPr>
            <p:spPr>
              <a:xfrm rot="10800000">
                <a:off x="6470548" y="1992343"/>
                <a:ext cx="512499" cy="2390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3" name="Straight Connector 412"/>
              <p:cNvCxnSpPr/>
              <p:nvPr/>
            </p:nvCxnSpPr>
            <p:spPr>
              <a:xfrm rot="10800000">
                <a:off x="6420073" y="2338552"/>
                <a:ext cx="613101" cy="22772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4" name="Straight Connector 413"/>
              <p:cNvCxnSpPr>
                <a:stCxn id="419" idx="4"/>
              </p:cNvCxnSpPr>
              <p:nvPr/>
            </p:nvCxnSpPr>
            <p:spPr>
              <a:xfrm rot="16200000" flipV="1">
                <a:off x="6287016" y="2506642"/>
                <a:ext cx="244486" cy="25865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3" name="Rounded Rectangle 402"/>
            <p:cNvSpPr/>
            <p:nvPr/>
          </p:nvSpPr>
          <p:spPr>
            <a:xfrm>
              <a:off x="5867400" y="457200"/>
              <a:ext cx="1807738" cy="2022649"/>
            </a:xfrm>
            <a:prstGeom prst="roundRect">
              <a:avLst/>
            </a:prstGeom>
            <a:noFill/>
            <a:ln w="76200" cmpd="sng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66" name="Straight Connector 265"/>
          <p:cNvCxnSpPr/>
          <p:nvPr/>
        </p:nvCxnSpPr>
        <p:spPr>
          <a:xfrm rot="5400000" flipH="1" flipV="1">
            <a:off x="4967107" y="2398702"/>
            <a:ext cx="1392812" cy="659027"/>
          </a:xfrm>
          <a:prstGeom prst="line">
            <a:avLst/>
          </a:prstGeom>
          <a:ln w="76200" cmpd="sng">
            <a:gradFill flip="none" rotWithShape="1">
              <a:gsLst>
                <a:gs pos="0">
                  <a:srgbClr val="660066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headEnd type="none" w="sm" len="sm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Arrow Connector 266"/>
          <p:cNvCxnSpPr/>
          <p:nvPr/>
        </p:nvCxnSpPr>
        <p:spPr>
          <a:xfrm rot="5400000" flipH="1" flipV="1">
            <a:off x="4909210" y="2307898"/>
            <a:ext cx="1357585" cy="613102"/>
          </a:xfrm>
          <a:prstGeom prst="straightConnector1">
            <a:avLst/>
          </a:prstGeom>
          <a:ln w="57150" cmpd="sng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100000">
                  <a:srgbClr val="FFFF00"/>
                </a:gs>
              </a:gsLst>
              <a:lin ang="0" scaled="1"/>
              <a:tileRect/>
            </a:gra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/>
          <p:cNvCxnSpPr/>
          <p:nvPr/>
        </p:nvCxnSpPr>
        <p:spPr>
          <a:xfrm flipV="1">
            <a:off x="5316483" y="2899103"/>
            <a:ext cx="2180896" cy="525518"/>
          </a:xfrm>
          <a:prstGeom prst="line">
            <a:avLst/>
          </a:prstGeom>
          <a:ln w="76200" cmpd="sng">
            <a:gradFill flip="none" rotWithShape="1">
              <a:gsLst>
                <a:gs pos="0">
                  <a:srgbClr val="660066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headEnd type="none" w="sm" len="sm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4" name="Straight Connector 453"/>
          <p:cNvCxnSpPr/>
          <p:nvPr/>
        </p:nvCxnSpPr>
        <p:spPr>
          <a:xfrm rot="10800000" flipV="1">
            <a:off x="4290910" y="3415863"/>
            <a:ext cx="1043091" cy="17515"/>
          </a:xfrm>
          <a:prstGeom prst="line">
            <a:avLst/>
          </a:prstGeom>
          <a:ln w="76200" cmpd="sng">
            <a:gradFill flip="none" rotWithShape="1">
              <a:gsLst>
                <a:gs pos="0">
                  <a:srgbClr val="660066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9" name="Straight Connector 458"/>
          <p:cNvCxnSpPr/>
          <p:nvPr/>
        </p:nvCxnSpPr>
        <p:spPr>
          <a:xfrm>
            <a:off x="5342759" y="3424621"/>
            <a:ext cx="1830551" cy="1077310"/>
          </a:xfrm>
          <a:prstGeom prst="line">
            <a:avLst/>
          </a:prstGeom>
          <a:ln w="76200" cmpd="sng">
            <a:gradFill flip="none" rotWithShape="1">
              <a:gsLst>
                <a:gs pos="0">
                  <a:srgbClr val="660066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headEnd type="none" w="sm" len="sm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2" name="Straight Connector 461"/>
          <p:cNvCxnSpPr/>
          <p:nvPr/>
        </p:nvCxnSpPr>
        <p:spPr>
          <a:xfrm rot="16200000" flipH="1">
            <a:off x="4493173" y="4212896"/>
            <a:ext cx="1813034" cy="254000"/>
          </a:xfrm>
          <a:prstGeom prst="line">
            <a:avLst/>
          </a:prstGeom>
          <a:ln w="76200" cmpd="sng">
            <a:gradFill flip="none" rotWithShape="1">
              <a:gsLst>
                <a:gs pos="0">
                  <a:srgbClr val="660066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headEnd type="none" w="sm" len="sm"/>
            <a:tailEnd type="arrow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8" name="Straight Arrow Connector 437"/>
          <p:cNvCxnSpPr/>
          <p:nvPr/>
        </p:nvCxnSpPr>
        <p:spPr>
          <a:xfrm flipV="1">
            <a:off x="5329564" y="2788593"/>
            <a:ext cx="2137108" cy="513966"/>
          </a:xfrm>
          <a:prstGeom prst="straightConnector1">
            <a:avLst/>
          </a:prstGeom>
          <a:ln w="57150" cmpd="sng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100000">
                  <a:srgbClr val="FFFF00"/>
                </a:gs>
              </a:gsLst>
              <a:lin ang="0" scaled="1"/>
              <a:tileRect/>
            </a:gra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Arrow Connector 445"/>
          <p:cNvCxnSpPr/>
          <p:nvPr/>
        </p:nvCxnSpPr>
        <p:spPr>
          <a:xfrm>
            <a:off x="5329564" y="3294112"/>
            <a:ext cx="1848301" cy="1094497"/>
          </a:xfrm>
          <a:prstGeom prst="straightConnector1">
            <a:avLst/>
          </a:prstGeom>
          <a:ln w="57150" cmpd="sng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100000">
                  <a:srgbClr val="FFFF00"/>
                </a:gs>
              </a:gsLst>
              <a:lin ang="0" scaled="1"/>
              <a:tileRect/>
            </a:gra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9" name="Straight Arrow Connector 448"/>
          <p:cNvCxnSpPr/>
          <p:nvPr/>
        </p:nvCxnSpPr>
        <p:spPr>
          <a:xfrm rot="16200000" flipH="1">
            <a:off x="4541633" y="4121216"/>
            <a:ext cx="1891299" cy="253990"/>
          </a:xfrm>
          <a:prstGeom prst="straightConnector1">
            <a:avLst/>
          </a:prstGeom>
          <a:ln w="57150" cmpd="sng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100000">
                  <a:srgbClr val="FFFF00"/>
                </a:gs>
              </a:gsLst>
              <a:lin ang="0" scaled="1"/>
              <a:tileRect/>
            </a:gra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Arrow Connector 441"/>
          <p:cNvCxnSpPr/>
          <p:nvPr/>
        </p:nvCxnSpPr>
        <p:spPr>
          <a:xfrm rot="10800000">
            <a:off x="4269722" y="3293242"/>
            <a:ext cx="1059843" cy="9316"/>
          </a:xfrm>
          <a:prstGeom prst="straightConnector1">
            <a:avLst/>
          </a:prstGeom>
          <a:ln w="57150" cmpd="sng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100000">
                  <a:srgbClr val="FFFF00"/>
                </a:gs>
              </a:gsLst>
              <a:lin ang="0" scaled="1"/>
              <a:tileRect/>
            </a:gra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8" name="Straight Connector 467"/>
          <p:cNvCxnSpPr>
            <a:stCxn id="268" idx="0"/>
          </p:cNvCxnSpPr>
          <p:nvPr/>
        </p:nvCxnSpPr>
        <p:spPr>
          <a:xfrm rot="5400000" flipH="1" flipV="1">
            <a:off x="3998355" y="3693839"/>
            <a:ext cx="585106" cy="1"/>
          </a:xfrm>
          <a:prstGeom prst="line">
            <a:avLst/>
          </a:prstGeom>
          <a:ln w="76200" cmpd="sng">
            <a:gradFill flip="none" rotWithShape="1">
              <a:gsLst>
                <a:gs pos="0">
                  <a:srgbClr val="660066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2" name="Straight Arrow Connector 471"/>
          <p:cNvCxnSpPr>
            <a:stCxn id="269" idx="3"/>
          </p:cNvCxnSpPr>
          <p:nvPr/>
        </p:nvCxnSpPr>
        <p:spPr>
          <a:xfrm rot="5400000">
            <a:off x="4088995" y="3116266"/>
            <a:ext cx="362246" cy="794"/>
          </a:xfrm>
          <a:prstGeom prst="straightConnector1">
            <a:avLst/>
          </a:prstGeom>
          <a:ln w="57150" cmpd="sng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100000">
                  <a:srgbClr val="FFFF00"/>
                </a:gs>
              </a:gsLst>
              <a:lin ang="0" scaled="1"/>
              <a:tileRect/>
            </a:gra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8" name="TextBox 477"/>
          <p:cNvSpPr txBox="1"/>
          <p:nvPr/>
        </p:nvSpPr>
        <p:spPr>
          <a:xfrm>
            <a:off x="6146800" y="652765"/>
            <a:ext cx="6092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i="1" dirty="0" smtClean="0"/>
              <a:t>thread</a:t>
            </a:r>
            <a:endParaRPr lang="en-US" sz="1050" b="1" i="1" dirty="0"/>
          </a:p>
        </p:txBody>
      </p:sp>
      <p:sp>
        <p:nvSpPr>
          <p:cNvPr id="479" name="TextBox 478"/>
          <p:cNvSpPr txBox="1"/>
          <p:nvPr/>
        </p:nvSpPr>
        <p:spPr>
          <a:xfrm>
            <a:off x="7831916" y="1677141"/>
            <a:ext cx="6092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i="1" dirty="0" smtClean="0"/>
              <a:t>thread</a:t>
            </a:r>
            <a:endParaRPr lang="en-US" sz="1050" b="1" i="1" dirty="0"/>
          </a:p>
        </p:txBody>
      </p:sp>
      <p:sp>
        <p:nvSpPr>
          <p:cNvPr id="480" name="TextBox 479"/>
          <p:cNvSpPr txBox="1"/>
          <p:nvPr/>
        </p:nvSpPr>
        <p:spPr>
          <a:xfrm>
            <a:off x="7478249" y="3484016"/>
            <a:ext cx="6092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i="1" dirty="0" smtClean="0"/>
              <a:t>thread</a:t>
            </a:r>
            <a:endParaRPr lang="en-US" sz="1050" b="1" i="1" dirty="0"/>
          </a:p>
        </p:txBody>
      </p:sp>
      <p:sp>
        <p:nvSpPr>
          <p:cNvPr id="481" name="TextBox 480"/>
          <p:cNvSpPr txBox="1"/>
          <p:nvPr/>
        </p:nvSpPr>
        <p:spPr>
          <a:xfrm>
            <a:off x="5805352" y="4433011"/>
            <a:ext cx="6092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i="1" dirty="0" smtClean="0"/>
              <a:t>thread</a:t>
            </a:r>
            <a:endParaRPr lang="en-US" sz="1050" b="1" i="1" dirty="0"/>
          </a:p>
        </p:txBody>
      </p:sp>
      <p:sp>
        <p:nvSpPr>
          <p:cNvPr id="482" name="TextBox 481"/>
          <p:cNvSpPr txBox="1"/>
          <p:nvPr/>
        </p:nvSpPr>
        <p:spPr>
          <a:xfrm>
            <a:off x="457200" y="1133534"/>
            <a:ext cx="2971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/>
              <a:buChar char="o"/>
            </a:pPr>
            <a:r>
              <a:rPr lang="en-US" i="1" dirty="0" smtClean="0"/>
              <a:t> Each thread has a complete set of factories making it capable of completely reconstructing a single event</a:t>
            </a:r>
            <a:endParaRPr lang="en-US" i="1" dirty="0"/>
          </a:p>
        </p:txBody>
      </p:sp>
      <p:sp>
        <p:nvSpPr>
          <p:cNvPr id="485" name="TextBox 484"/>
          <p:cNvSpPr txBox="1"/>
          <p:nvPr/>
        </p:nvSpPr>
        <p:spPr>
          <a:xfrm>
            <a:off x="457200" y="2777962"/>
            <a:ext cx="29717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/>
              <a:buChar char="o"/>
            </a:pPr>
            <a:r>
              <a:rPr lang="en-US" i="1" dirty="0" smtClean="0"/>
              <a:t> Factories only work with other factories in the same thread eliminating the need for expensive </a:t>
            </a:r>
            <a:r>
              <a:rPr lang="en-US" i="1" dirty="0" err="1" smtClean="0"/>
              <a:t>mutex</a:t>
            </a:r>
            <a:r>
              <a:rPr lang="en-US" i="1" dirty="0" smtClean="0"/>
              <a:t> locking within the factories</a:t>
            </a:r>
            <a:endParaRPr lang="en-US" i="1" dirty="0"/>
          </a:p>
        </p:txBody>
      </p:sp>
      <p:sp>
        <p:nvSpPr>
          <p:cNvPr id="486" name="TextBox 485"/>
          <p:cNvSpPr txBox="1"/>
          <p:nvPr/>
        </p:nvSpPr>
        <p:spPr>
          <a:xfrm>
            <a:off x="457200" y="4548481"/>
            <a:ext cx="2971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/>
              <a:buChar char="o"/>
            </a:pPr>
            <a:r>
              <a:rPr lang="en-US" i="1" dirty="0" smtClean="0"/>
              <a:t> All events are seen by all Event Processors (multiple processors can exist in a program)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" grpId="0"/>
      <p:bldP spid="485" grpId="0"/>
      <p:bldP spid="4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Plugin</a:t>
            </a:r>
            <a:r>
              <a:rPr lang="en-US" dirty="0" err="1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JANA supports </a:t>
            </a:r>
            <a:r>
              <a:rPr lang="en-US" dirty="0" err="1" smtClean="0"/>
              <a:t>plugins</a:t>
            </a:r>
            <a:r>
              <a:rPr lang="en-US" dirty="0" smtClean="0"/>
              <a:t>: pieces of code that can be attached to existing executables to extend or modify its behavior</a:t>
            </a:r>
          </a:p>
          <a:p>
            <a:r>
              <a:rPr lang="en-US" dirty="0" err="1" smtClean="0"/>
              <a:t>Plugins</a:t>
            </a:r>
            <a:r>
              <a:rPr lang="en-US" dirty="0" smtClean="0"/>
              <a:t> can be used to add:</a:t>
            </a:r>
          </a:p>
          <a:p>
            <a:pPr lvl="1"/>
            <a:r>
              <a:rPr lang="en-US" dirty="0" smtClean="0"/>
              <a:t>Event Processors</a:t>
            </a:r>
          </a:p>
          <a:p>
            <a:pPr lvl="1"/>
            <a:r>
              <a:rPr lang="en-US" dirty="0" smtClean="0"/>
              <a:t>Event sources</a:t>
            </a:r>
          </a:p>
          <a:p>
            <a:pPr lvl="1"/>
            <a:r>
              <a:rPr lang="en-US" dirty="0" smtClean="0"/>
              <a:t>Factories (additional or replacements)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err="1" smtClean="0"/>
              <a:t>Plugins</a:t>
            </a:r>
            <a:r>
              <a:rPr lang="en-US" dirty="0" smtClean="0"/>
              <a:t> for creating DST skim files</a:t>
            </a:r>
          </a:p>
          <a:p>
            <a:pPr lvl="2"/>
            <a:r>
              <a:rPr lang="en-US" dirty="0" smtClean="0"/>
              <a:t>Reconstruction is done once with output to multiple files</a:t>
            </a:r>
          </a:p>
          <a:p>
            <a:pPr lvl="2"/>
            <a:r>
              <a:rPr lang="en-US" sz="1806" dirty="0" err="1" smtClean="0">
                <a:latin typeface="Courier"/>
                <a:cs typeface="Courier"/>
              </a:rPr>
              <a:t>hd_ana</a:t>
            </a:r>
            <a:r>
              <a:rPr lang="en-US" sz="1806" dirty="0" smtClean="0">
                <a:latin typeface="Courier"/>
                <a:cs typeface="Courier"/>
              </a:rPr>
              <a:t> </a:t>
            </a:r>
            <a:r>
              <a:rPr lang="en-US" sz="1806" dirty="0" smtClean="0">
                <a:latin typeface="Courier"/>
                <a:cs typeface="Courier"/>
              </a:rPr>
              <a:t>--PPLUGINS</a:t>
            </a:r>
            <a:r>
              <a:rPr lang="en-US" sz="1806" dirty="0" smtClean="0">
                <a:latin typeface="Courier"/>
                <a:cs typeface="Courier"/>
              </a:rPr>
              <a:t>=</a:t>
            </a:r>
            <a:r>
              <a:rPr lang="en-US" sz="1806" dirty="0" err="1" smtClean="0">
                <a:latin typeface="Courier"/>
                <a:cs typeface="Courier"/>
              </a:rPr>
              <a:t>kaon_skim,ppi+pi</a:t>
            </a:r>
            <a:r>
              <a:rPr lang="en-US" sz="1806" dirty="0" smtClean="0">
                <a:latin typeface="Courier"/>
                <a:cs typeface="Courier"/>
              </a:rPr>
              <a:t>-_skim run012345.evio</a:t>
            </a:r>
            <a:endParaRPr lang="en-US" sz="1806" dirty="0" smtClean="0"/>
          </a:p>
          <a:p>
            <a:pPr lvl="1"/>
            <a:r>
              <a:rPr lang="en-US" dirty="0" err="1" smtClean="0"/>
              <a:t>Plugins</a:t>
            </a:r>
            <a:r>
              <a:rPr lang="en-US" dirty="0" smtClean="0"/>
              <a:t> for producing subsystem histograms</a:t>
            </a:r>
          </a:p>
          <a:p>
            <a:pPr lvl="2"/>
            <a:r>
              <a:rPr lang="en-US" dirty="0" smtClean="0"/>
              <a:t>Single ROOT file has histograms from several pieces of code</a:t>
            </a:r>
            <a:endParaRPr lang="en-US" dirty="0" smtClean="0"/>
          </a:p>
          <a:p>
            <a:pPr lvl="2"/>
            <a:r>
              <a:rPr lang="en-US" sz="1806" dirty="0" err="1" smtClean="0">
                <a:latin typeface="Courier"/>
                <a:cs typeface="Courier"/>
              </a:rPr>
              <a:t>hd_root</a:t>
            </a:r>
            <a:r>
              <a:rPr lang="en-US" sz="1806" dirty="0" smtClean="0">
                <a:latin typeface="Courier"/>
                <a:cs typeface="Courier"/>
              </a:rPr>
              <a:t> --PPLUGINS=</a:t>
            </a:r>
            <a:r>
              <a:rPr lang="en-US" sz="1806" dirty="0" err="1" smtClean="0">
                <a:latin typeface="Courier"/>
                <a:cs typeface="Courier"/>
              </a:rPr>
              <a:t>bcal_hists,cdc_hists,tof_hists</a:t>
            </a:r>
            <a:r>
              <a:rPr lang="en-US" sz="1806" dirty="0" smtClean="0">
                <a:latin typeface="Courier"/>
                <a:cs typeface="Courier"/>
              </a:rPr>
              <a:t> </a:t>
            </a:r>
            <a:r>
              <a:rPr lang="en-US" sz="1806" dirty="0" err="1" smtClean="0">
                <a:latin typeface="Courier"/>
                <a:cs typeface="Courier"/>
              </a:rPr>
              <a:t>ET:GlueX</a:t>
            </a:r>
            <a:endParaRPr lang="en-US" sz="1806" dirty="0" smtClean="0"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5/25/10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 - Lawrence  - CLAS12 Software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20D-1AD8-A84D-9B7C-C45A750A0286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4" descr="plu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2514600"/>
            <a:ext cx="2514600" cy="1525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Associated Objects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5/25/10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 - Lawrence  - CLAS12 Software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B520D-1AD8-A84D-9B7C-C45A750A0286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914400" y="1809750"/>
            <a:ext cx="3657600" cy="3467100"/>
            <a:chOff x="914400" y="1333500"/>
            <a:chExt cx="3657600" cy="3467100"/>
          </a:xfrm>
        </p:grpSpPr>
        <p:sp>
          <p:nvSpPr>
            <p:cNvPr id="7" name="Cube 6"/>
            <p:cNvSpPr/>
            <p:nvPr/>
          </p:nvSpPr>
          <p:spPr>
            <a:xfrm>
              <a:off x="914400" y="2133600"/>
              <a:ext cx="1600200" cy="1524000"/>
            </a:xfrm>
            <a:prstGeom prst="cub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Cluster</a:t>
              </a:r>
              <a:endParaRPr lang="en-US" dirty="0" smtClean="0"/>
            </a:p>
            <a:p>
              <a:pPr algn="ctr"/>
              <a:r>
                <a:rPr lang="en-US" sz="1400" dirty="0" smtClean="0"/>
                <a:t>(calorimeter)</a:t>
              </a:r>
              <a:endParaRPr lang="en-US" sz="1400" dirty="0"/>
            </a:p>
          </p:txBody>
        </p:sp>
        <p:sp>
          <p:nvSpPr>
            <p:cNvPr id="8" name="Cube 7"/>
            <p:cNvSpPr/>
            <p:nvPr/>
          </p:nvSpPr>
          <p:spPr>
            <a:xfrm>
              <a:off x="3429000" y="1447800"/>
              <a:ext cx="762000" cy="533400"/>
            </a:xfrm>
            <a:prstGeom prst="cube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Hit</a:t>
              </a:r>
              <a:endParaRPr lang="en-US" dirty="0"/>
            </a:p>
          </p:txBody>
        </p:sp>
        <p:sp>
          <p:nvSpPr>
            <p:cNvPr id="9" name="Cube 8"/>
            <p:cNvSpPr/>
            <p:nvPr/>
          </p:nvSpPr>
          <p:spPr>
            <a:xfrm>
              <a:off x="3505200" y="1866900"/>
              <a:ext cx="762000" cy="533400"/>
            </a:xfrm>
            <a:prstGeom prst="cube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Hit</a:t>
              </a:r>
              <a:endParaRPr lang="en-US" dirty="0"/>
            </a:p>
          </p:txBody>
        </p:sp>
        <p:sp>
          <p:nvSpPr>
            <p:cNvPr id="11" name="Cube 10"/>
            <p:cNvSpPr/>
            <p:nvPr/>
          </p:nvSpPr>
          <p:spPr>
            <a:xfrm>
              <a:off x="3657600" y="2286000"/>
              <a:ext cx="762000" cy="533400"/>
            </a:xfrm>
            <a:prstGeom prst="cube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Hit</a:t>
              </a:r>
              <a:endParaRPr lang="en-US" dirty="0"/>
            </a:p>
          </p:txBody>
        </p:sp>
        <p:sp>
          <p:nvSpPr>
            <p:cNvPr id="10" name="Cube 9"/>
            <p:cNvSpPr/>
            <p:nvPr/>
          </p:nvSpPr>
          <p:spPr>
            <a:xfrm>
              <a:off x="3810000" y="2743200"/>
              <a:ext cx="762000" cy="533400"/>
            </a:xfrm>
            <a:prstGeom prst="cube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Hit</a:t>
              </a:r>
              <a:endParaRPr lang="en-US" dirty="0"/>
            </a:p>
          </p:txBody>
        </p:sp>
        <p:sp>
          <p:nvSpPr>
            <p:cNvPr id="12" name="Cube 11"/>
            <p:cNvSpPr/>
            <p:nvPr/>
          </p:nvSpPr>
          <p:spPr>
            <a:xfrm>
              <a:off x="3200400" y="3543300"/>
              <a:ext cx="914400" cy="533400"/>
            </a:xfrm>
            <a:prstGeom prst="cube">
              <a:avLst/>
            </a:prstGeom>
            <a:gradFill>
              <a:gsLst>
                <a:gs pos="0">
                  <a:schemeClr val="accent3">
                    <a:lumMod val="50000"/>
                  </a:schemeClr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track</a:t>
              </a:r>
              <a:endParaRPr lang="en-US" dirty="0"/>
            </a:p>
          </p:txBody>
        </p:sp>
        <p:sp>
          <p:nvSpPr>
            <p:cNvPr id="13" name="Cube 12"/>
            <p:cNvSpPr/>
            <p:nvPr/>
          </p:nvSpPr>
          <p:spPr>
            <a:xfrm>
              <a:off x="2971800" y="4267200"/>
              <a:ext cx="1219200" cy="533400"/>
            </a:xfrm>
            <a:prstGeom prst="cube">
              <a:avLst/>
            </a:prstGeom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4">
                    <a:lumMod val="40000"/>
                    <a:lumOff val="6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MC generated</a:t>
              </a:r>
              <a:endParaRPr lang="en-US" sz="1400" dirty="0"/>
            </a:p>
          </p:txBody>
        </p:sp>
        <p:sp>
          <p:nvSpPr>
            <p:cNvPr id="14" name="Cube 13"/>
            <p:cNvSpPr/>
            <p:nvPr/>
          </p:nvSpPr>
          <p:spPr>
            <a:xfrm>
              <a:off x="3124200" y="1333500"/>
              <a:ext cx="762000" cy="533400"/>
            </a:xfrm>
            <a:prstGeom prst="cube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Hit</a:t>
              </a:r>
              <a:endParaRPr lang="en-US" dirty="0"/>
            </a:p>
          </p:txBody>
        </p:sp>
        <p:sp>
          <p:nvSpPr>
            <p:cNvPr id="15" name="Cube 14"/>
            <p:cNvSpPr/>
            <p:nvPr/>
          </p:nvSpPr>
          <p:spPr>
            <a:xfrm>
              <a:off x="3200400" y="1752600"/>
              <a:ext cx="762000" cy="533400"/>
            </a:xfrm>
            <a:prstGeom prst="cube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Hit</a:t>
              </a:r>
              <a:endParaRPr lang="en-US" dirty="0"/>
            </a:p>
          </p:txBody>
        </p:sp>
        <p:sp>
          <p:nvSpPr>
            <p:cNvPr id="16" name="Cube 15"/>
            <p:cNvSpPr/>
            <p:nvPr/>
          </p:nvSpPr>
          <p:spPr>
            <a:xfrm>
              <a:off x="3352800" y="2171700"/>
              <a:ext cx="762000" cy="533400"/>
            </a:xfrm>
            <a:prstGeom prst="cube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Hit</a:t>
              </a:r>
              <a:endParaRPr lang="en-US" dirty="0"/>
            </a:p>
          </p:txBody>
        </p:sp>
        <p:sp>
          <p:nvSpPr>
            <p:cNvPr id="17" name="Cube 16"/>
            <p:cNvSpPr/>
            <p:nvPr/>
          </p:nvSpPr>
          <p:spPr>
            <a:xfrm>
              <a:off x="3505200" y="2628900"/>
              <a:ext cx="762000" cy="533400"/>
            </a:xfrm>
            <a:prstGeom prst="cube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Hit</a:t>
              </a:r>
              <a:endParaRPr lang="en-US" dirty="0"/>
            </a:p>
          </p:txBody>
        </p:sp>
        <p:cxnSp>
          <p:nvCxnSpPr>
            <p:cNvPr id="19" name="Straight Connector 18"/>
            <p:cNvCxnSpPr>
              <a:stCxn id="14" idx="2"/>
              <a:endCxn id="7" idx="5"/>
            </p:cNvCxnSpPr>
            <p:nvPr/>
          </p:nvCxnSpPr>
          <p:spPr>
            <a:xfrm rot="10800000" flipV="1">
              <a:off x="2514600" y="1666874"/>
              <a:ext cx="609600" cy="103822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5" idx="2"/>
              <a:endCxn id="7" idx="5"/>
            </p:cNvCxnSpPr>
            <p:nvPr/>
          </p:nvCxnSpPr>
          <p:spPr>
            <a:xfrm rot="10800000" flipV="1">
              <a:off x="2514600" y="2085974"/>
              <a:ext cx="685800" cy="61912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6" idx="2"/>
              <a:endCxn id="7" idx="5"/>
            </p:cNvCxnSpPr>
            <p:nvPr/>
          </p:nvCxnSpPr>
          <p:spPr>
            <a:xfrm rot="10800000" flipV="1">
              <a:off x="2514600" y="2505074"/>
              <a:ext cx="838200" cy="20002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7" idx="2"/>
              <a:endCxn id="7" idx="5"/>
            </p:cNvCxnSpPr>
            <p:nvPr/>
          </p:nvCxnSpPr>
          <p:spPr>
            <a:xfrm rot="10800000">
              <a:off x="2514600" y="2705101"/>
              <a:ext cx="990600" cy="25717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2" idx="2"/>
              <a:endCxn id="7" idx="5"/>
            </p:cNvCxnSpPr>
            <p:nvPr/>
          </p:nvCxnSpPr>
          <p:spPr>
            <a:xfrm rot="10800000">
              <a:off x="2514600" y="2705101"/>
              <a:ext cx="685800" cy="117157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13" idx="2"/>
              <a:endCxn id="7" idx="5"/>
            </p:cNvCxnSpPr>
            <p:nvPr/>
          </p:nvCxnSpPr>
          <p:spPr>
            <a:xfrm rot="10800000">
              <a:off x="2514600" y="2705101"/>
              <a:ext cx="457200" cy="189547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1447800" y="2271296"/>
            <a:ext cx="7454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object</a:t>
            </a:r>
            <a:endParaRPr lang="en-US" sz="1600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3200400" y="1224974"/>
            <a:ext cx="105020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a</a:t>
            </a:r>
            <a:r>
              <a:rPr lang="en-US" sz="1600" i="1" dirty="0" smtClean="0"/>
              <a:t>ssociated objects</a:t>
            </a:r>
            <a:endParaRPr lang="en-US" sz="1600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4772571" y="1157227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/>
              <a:buChar char="o"/>
            </a:pPr>
            <a:r>
              <a:rPr lang="en-US" dirty="0" smtClean="0"/>
              <a:t> A data object may be associated with any number of other data objects having a mixture of types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752429" y="3768120"/>
            <a:ext cx="3601542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 cmpd="sng">
            <a:gradFill flip="none" rotWithShape="1">
              <a:gsLst>
                <a:gs pos="0">
                  <a:srgbClr val="FFFF00"/>
                </a:gs>
                <a:gs pos="100000">
                  <a:schemeClr val="bg2">
                    <a:lumMod val="90000"/>
                  </a:schemeClr>
                </a:gs>
              </a:gsLst>
              <a:lin ang="0" scaled="1"/>
              <a:tileRect/>
            </a:gra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urier"/>
                <a:cs typeface="Courier"/>
              </a:rPr>
              <a:t>vector&lt;const </a:t>
            </a:r>
            <a:r>
              <a:rPr lang="en-US" sz="1200" b="1" dirty="0" err="1" smtClean="0">
                <a:latin typeface="Courier"/>
                <a:cs typeface="Courier"/>
              </a:rPr>
              <a:t>DCluster</a:t>
            </a:r>
            <a:r>
              <a:rPr lang="en-US" sz="1200" b="1" dirty="0" smtClean="0">
                <a:latin typeface="Courier"/>
                <a:cs typeface="Courier"/>
              </a:rPr>
              <a:t>*&gt; clusters;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l</a:t>
            </a:r>
            <a:r>
              <a:rPr lang="en-US" sz="1200" b="1" dirty="0" smtClean="0">
                <a:latin typeface="Courier"/>
                <a:cs typeface="Courier"/>
              </a:rPr>
              <a:t>oop-&gt;</a:t>
            </a:r>
            <a:r>
              <a:rPr lang="en-US" sz="1200" b="1" dirty="0" err="1" smtClean="0">
                <a:latin typeface="Courier"/>
                <a:cs typeface="Courier"/>
              </a:rPr>
              <a:t>Get(clusters</a:t>
            </a:r>
            <a:r>
              <a:rPr lang="en-US" sz="1200" b="1" dirty="0" smtClean="0">
                <a:latin typeface="Courier"/>
                <a:cs typeface="Courier"/>
              </a:rPr>
              <a:t>);</a:t>
            </a:r>
          </a:p>
          <a:p>
            <a:r>
              <a:rPr lang="en-US" sz="1200" b="1" dirty="0" err="1" smtClean="0">
                <a:latin typeface="Courier"/>
                <a:cs typeface="Courier"/>
              </a:rPr>
              <a:t>for(uint</a:t>
            </a:r>
            <a:r>
              <a:rPr lang="en-US" sz="1200" b="1" dirty="0" smtClean="0">
                <a:latin typeface="Courier"/>
                <a:cs typeface="Courier"/>
              </a:rPr>
              <a:t> </a:t>
            </a:r>
            <a:r>
              <a:rPr lang="en-US" sz="1200" b="1" dirty="0" err="1" smtClean="0">
                <a:latin typeface="Courier"/>
                <a:cs typeface="Courier"/>
              </a:rPr>
              <a:t>i</a:t>
            </a:r>
            <a:r>
              <a:rPr lang="en-US" sz="1200" b="1" dirty="0" smtClean="0">
                <a:latin typeface="Courier"/>
                <a:cs typeface="Courier"/>
              </a:rPr>
              <a:t>=0; </a:t>
            </a:r>
            <a:r>
              <a:rPr lang="en-US" sz="1200" b="1" dirty="0" err="1" smtClean="0">
                <a:latin typeface="Courier"/>
                <a:cs typeface="Courier"/>
              </a:rPr>
              <a:t>i</a:t>
            </a:r>
            <a:r>
              <a:rPr lang="en-US" sz="1200" b="1" dirty="0" smtClean="0">
                <a:latin typeface="Courier"/>
                <a:cs typeface="Courier"/>
              </a:rPr>
              <a:t>&lt;</a:t>
            </a:r>
            <a:r>
              <a:rPr lang="en-US" sz="1200" b="1" dirty="0" err="1" smtClean="0">
                <a:latin typeface="Courier"/>
                <a:cs typeface="Courier"/>
              </a:rPr>
              <a:t>clusters.size</a:t>
            </a:r>
            <a:r>
              <a:rPr lang="en-US" sz="1200" b="1" dirty="0" smtClean="0">
                <a:latin typeface="Courier"/>
                <a:cs typeface="Courier"/>
              </a:rPr>
              <a:t>(); </a:t>
            </a:r>
            <a:r>
              <a:rPr lang="en-US" sz="1200" b="1" dirty="0" err="1" smtClean="0">
                <a:latin typeface="Courier"/>
                <a:cs typeface="Courier"/>
              </a:rPr>
              <a:t>i</a:t>
            </a:r>
            <a:r>
              <a:rPr lang="en-US" sz="1200" b="1" dirty="0" smtClean="0">
                <a:latin typeface="Courier"/>
                <a:cs typeface="Courier"/>
              </a:rPr>
              <a:t>++)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{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	vector&lt;const </a:t>
            </a:r>
            <a:r>
              <a:rPr lang="en-US" sz="1200" b="1" dirty="0" err="1" smtClean="0">
                <a:latin typeface="Courier"/>
                <a:cs typeface="Courier"/>
              </a:rPr>
              <a:t>DHit</a:t>
            </a:r>
            <a:r>
              <a:rPr lang="en-US" sz="1200" b="1" dirty="0" smtClean="0">
                <a:latin typeface="Courier"/>
                <a:cs typeface="Courier"/>
              </a:rPr>
              <a:t>*&gt; hits;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	</a:t>
            </a:r>
            <a:r>
              <a:rPr lang="en-US" sz="1200" b="1" dirty="0" err="1" smtClean="0">
                <a:latin typeface="Courier"/>
                <a:cs typeface="Courier"/>
              </a:rPr>
              <a:t>clusters[i</a:t>
            </a:r>
            <a:r>
              <a:rPr lang="en-US" sz="1200" b="1" dirty="0" smtClean="0">
                <a:latin typeface="Courier"/>
                <a:cs typeface="Courier"/>
              </a:rPr>
              <a:t>]-&gt;</a:t>
            </a:r>
            <a:r>
              <a:rPr lang="en-US" sz="1200" b="1" dirty="0" err="1" smtClean="0">
                <a:latin typeface="Courier"/>
                <a:cs typeface="Courier"/>
              </a:rPr>
              <a:t>Get(hits</a:t>
            </a:r>
            <a:r>
              <a:rPr lang="en-US" sz="1200" b="1" dirty="0" smtClean="0">
                <a:latin typeface="Courier"/>
                <a:cs typeface="Courier"/>
              </a:rPr>
              <a:t>);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	// Do something with hits …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}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105400" y="2080557"/>
            <a:ext cx="35814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/>
              <a:buChar char="o"/>
            </a:pPr>
            <a:r>
              <a:rPr lang="en-US" dirty="0" smtClean="0"/>
              <a:t> Each data object has a list of “associated objects” that can be probed using a similar access mechanism as for event-level object requests </a:t>
            </a:r>
          </a:p>
          <a:p>
            <a:pPr>
              <a:buFont typeface="Courier New"/>
              <a:buChar char="o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animBg="1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60662-AE8F-6B47-A382-F98A67C993E9}" type="slidenum">
              <a:rPr lang="en-US"/>
              <a:pPr/>
              <a:t>9</a:t>
            </a:fld>
            <a:r>
              <a:rPr lang="en-US"/>
              <a:t>/27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9881"/>
            <a:ext cx="8229600" cy="639762"/>
          </a:xfrm>
        </p:spPr>
        <p:txBody>
          <a:bodyPr>
            <a:normAutofit fontScale="90000"/>
          </a:bodyPr>
          <a:lstStyle/>
          <a:p>
            <a:r>
              <a:rPr kumimoji="0" lang="en-US" sz="3600" dirty="0" smtClean="0"/>
              <a:t>Configuration </a:t>
            </a:r>
            <a:r>
              <a:rPr kumimoji="0" lang="en-US" sz="3600" dirty="0" smtClean="0"/>
              <a:t>Parameter</a:t>
            </a:r>
            <a:r>
              <a:rPr lang="en-US" sz="3600" dirty="0" smtClean="0"/>
              <a:t>s</a:t>
            </a:r>
            <a:endParaRPr kumimoji="0" lang="en-US" sz="3600" dirty="0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228600" y="1719590"/>
            <a:ext cx="8588259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  <a:latin typeface="Courier" pitchFamily="-65" charset="0"/>
              </a:rPr>
              <a:t>MIN_SEED_HITS </a:t>
            </a:r>
            <a:r>
              <a:rPr lang="en-US" sz="1600" dirty="0">
                <a:solidFill>
                  <a:srgbClr val="000000"/>
                </a:solidFill>
                <a:latin typeface="Courier" pitchFamily="-65" charset="0"/>
              </a:rPr>
              <a:t>= </a:t>
            </a:r>
            <a:r>
              <a:rPr lang="en-US" sz="1600" dirty="0">
                <a:solidFill>
                  <a:srgbClr val="0000FF"/>
                </a:solidFill>
                <a:latin typeface="Courier" pitchFamily="-65" charset="0"/>
              </a:rPr>
              <a:t>4</a:t>
            </a:r>
            <a:r>
              <a:rPr lang="en-US" sz="1600" dirty="0" smtClean="0">
                <a:solidFill>
                  <a:srgbClr val="000000"/>
                </a:solidFill>
                <a:latin typeface="Courier" pitchFamily="-65" charset="0"/>
              </a:rPr>
              <a:t>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" pitchFamily="-65" charset="0"/>
              </a:rPr>
              <a:t>MAX_STEP_SIZE = </a:t>
            </a:r>
            <a:r>
              <a:rPr lang="en-US" sz="1600" dirty="0" smtClean="0">
                <a:solidFill>
                  <a:srgbClr val="0000FF"/>
                </a:solidFill>
                <a:latin typeface="Courier" pitchFamily="-65" charset="0"/>
              </a:rPr>
              <a:t>3.0</a:t>
            </a:r>
            <a:r>
              <a:rPr lang="en-US" sz="1600" dirty="0" smtClean="0">
                <a:solidFill>
                  <a:srgbClr val="000000"/>
                </a:solidFill>
                <a:latin typeface="Courier" pitchFamily="-65" charset="0"/>
              </a:rPr>
              <a:t>; // cm</a:t>
            </a:r>
          </a:p>
          <a:p>
            <a:endParaRPr lang="en-US" sz="1200" dirty="0" smtClean="0">
              <a:solidFill>
                <a:srgbClr val="000000"/>
              </a:solidFill>
              <a:latin typeface="Courier" pitchFamily="-65" charset="0"/>
            </a:endParaRPr>
          </a:p>
          <a:p>
            <a:endParaRPr lang="en-US" sz="1200" dirty="0" smtClean="0">
              <a:solidFill>
                <a:srgbClr val="000000"/>
              </a:solidFill>
              <a:latin typeface="Courier" pitchFamily="-65" charset="0"/>
            </a:endParaRPr>
          </a:p>
          <a:p>
            <a:endParaRPr lang="en-US" sz="1200" dirty="0" smtClean="0">
              <a:solidFill>
                <a:srgbClr val="000000"/>
              </a:solidFill>
              <a:latin typeface="Courier" pitchFamily="-65" charset="0"/>
            </a:endParaRPr>
          </a:p>
          <a:p>
            <a:r>
              <a:rPr lang="en-US" sz="1600" dirty="0" err="1" smtClean="0">
                <a:solidFill>
                  <a:srgbClr val="000000"/>
                </a:solidFill>
                <a:latin typeface="Courier" pitchFamily="-65" charset="0"/>
              </a:rPr>
              <a:t>gPARMS</a:t>
            </a:r>
            <a:r>
              <a:rPr lang="en-US" sz="1600" dirty="0">
                <a:solidFill>
                  <a:srgbClr val="000000"/>
                </a:solidFill>
                <a:latin typeface="Courier" pitchFamily="-65" charset="0"/>
              </a:rPr>
              <a:t>-&gt;</a:t>
            </a:r>
            <a:r>
              <a:rPr lang="en-US" sz="1600" dirty="0" err="1">
                <a:solidFill>
                  <a:srgbClr val="000000"/>
                </a:solidFill>
                <a:latin typeface="Courier" pitchFamily="-65" charset="0"/>
              </a:rPr>
              <a:t>SetDefaultParameter(</a:t>
            </a:r>
            <a:r>
              <a:rPr lang="en-US" sz="1600" dirty="0" err="1">
                <a:solidFill>
                  <a:srgbClr val="891315"/>
                </a:solidFill>
                <a:latin typeface="Courier" pitchFamily="-65" charset="0"/>
              </a:rPr>
              <a:t>"TRKFIND:MIN_SEED_HITS"</a:t>
            </a:r>
            <a:r>
              <a:rPr lang="en-US" sz="1600" dirty="0" err="1">
                <a:solidFill>
                  <a:srgbClr val="000000"/>
                </a:solidFill>
                <a:latin typeface="Courier" pitchFamily="-65" charset="0"/>
              </a:rPr>
              <a:t>,MIN_SEED_HITS</a:t>
            </a:r>
            <a:r>
              <a:rPr lang="en-US" sz="1600" dirty="0">
                <a:solidFill>
                  <a:srgbClr val="000000"/>
                </a:solidFill>
                <a:latin typeface="Courier" pitchFamily="-65" charset="0"/>
              </a:rPr>
              <a:t>)</a:t>
            </a:r>
            <a:r>
              <a:rPr lang="en-US" sz="1600" dirty="0" smtClean="0">
                <a:solidFill>
                  <a:srgbClr val="000000"/>
                </a:solidFill>
                <a:latin typeface="Courier" pitchFamily="-65" charset="0"/>
              </a:rPr>
              <a:t>;</a:t>
            </a:r>
          </a:p>
          <a:p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gPARMS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-&gt;</a:t>
            </a:r>
            <a:r>
              <a:rPr lang="en-US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SetDefaultParameter("</a:t>
            </a:r>
            <a:r>
              <a:rPr lang="en-US" sz="1600" dirty="0" err="1" smtClean="0">
                <a:solidFill>
                  <a:schemeClr val="accent2">
                    <a:lumMod val="50000"/>
                  </a:schemeClr>
                </a:solidFill>
                <a:latin typeface="Courier"/>
                <a:cs typeface="Courier"/>
              </a:rPr>
              <a:t>TRK:MAX_STEP_SIZE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" , MAX_STEP_SIZE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	, "</a:t>
            </a:r>
            <a:r>
              <a:rPr lang="en-US" sz="1200" dirty="0" smtClean="0">
                <a:solidFill>
                  <a:srgbClr val="000000"/>
                </a:solidFill>
                <a:latin typeface="Courier"/>
                <a:cs typeface="Courier"/>
              </a:rPr>
              <a:t>Maximum step size in cm to take when swimming a track with adaptive step sizes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");</a:t>
            </a:r>
            <a:endParaRPr lang="en-US" sz="1600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228600" y="1295400"/>
            <a:ext cx="6011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 dirty="0">
                <a:solidFill>
                  <a:schemeClr val="accent2"/>
                </a:solidFill>
              </a:rPr>
              <a:t>in a factory’s init method one might write 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98624" y="1530281"/>
            <a:ext cx="2278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Variables are</a:t>
            </a:r>
            <a:r>
              <a:rPr lang="en-US" sz="1600" i="1" dirty="0" smtClean="0"/>
              <a:t> data members of </a:t>
            </a:r>
            <a:r>
              <a:rPr lang="en-US" sz="1600" i="1" dirty="0" smtClean="0"/>
              <a:t>factory class</a:t>
            </a:r>
            <a:endParaRPr lang="en-US" sz="16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4387660" y="2232712"/>
            <a:ext cx="297576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Value </a:t>
            </a:r>
            <a:r>
              <a:rPr lang="en-US" sz="1600" i="1" u="sng" dirty="0" smtClean="0"/>
              <a:t>may</a:t>
            </a:r>
            <a:r>
              <a:rPr lang="en-US" sz="1600" i="1" dirty="0" smtClean="0"/>
              <a:t> be overwritten if user specifies a value at run time</a:t>
            </a:r>
            <a:endParaRPr lang="en-US" sz="1600" i="1" dirty="0"/>
          </a:p>
        </p:txBody>
      </p:sp>
      <p:cxnSp>
        <p:nvCxnSpPr>
          <p:cNvPr id="12" name="Straight Arrow Connector 11"/>
          <p:cNvCxnSpPr>
            <a:stCxn id="8" idx="1"/>
          </p:cNvCxnSpPr>
          <p:nvPr/>
        </p:nvCxnSpPr>
        <p:spPr>
          <a:xfrm rot="10800000" flipV="1">
            <a:off x="3478052" y="1822669"/>
            <a:ext cx="620573" cy="86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934200" y="2590800"/>
            <a:ext cx="429230" cy="2266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37655" y="3597027"/>
            <a:ext cx="3581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NEW: </a:t>
            </a:r>
            <a:r>
              <a:rPr lang="en-US" sz="1600" i="1" dirty="0" smtClean="0"/>
              <a:t>Optional 3</a:t>
            </a:r>
            <a:r>
              <a:rPr lang="en-US" sz="1600" i="1" baseline="30000" dirty="0" smtClean="0"/>
              <a:t>rd</a:t>
            </a:r>
            <a:r>
              <a:rPr lang="en-US" sz="1600" i="1" dirty="0" smtClean="0"/>
              <a:t> argument allows description to be stored with parameter</a:t>
            </a:r>
            <a:endParaRPr lang="en-US" sz="1600" i="1" dirty="0"/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4343400" y="3597027"/>
            <a:ext cx="894254" cy="3307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5/25/10</a:t>
            </a: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JANA  - Lawrence  - CLAS12 Software Workshop</a:t>
            </a:r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315750" y="4366469"/>
            <a:ext cx="8229600" cy="1599343"/>
            <a:chOff x="315750" y="4366469"/>
            <a:chExt cx="8229600" cy="1599343"/>
          </a:xfrm>
        </p:grpSpPr>
        <p:sp>
          <p:nvSpPr>
            <p:cNvPr id="27" name="Parallelogram 26"/>
            <p:cNvSpPr/>
            <p:nvPr/>
          </p:nvSpPr>
          <p:spPr>
            <a:xfrm flipH="1">
              <a:off x="315750" y="4366469"/>
              <a:ext cx="8225656" cy="1599343"/>
            </a:xfrm>
            <a:prstGeom prst="parallelogram">
              <a:avLst>
                <a:gd name="adj" fmla="val 17001"/>
              </a:avLst>
            </a:prstGeom>
            <a:gradFill>
              <a:gsLst>
                <a:gs pos="0">
                  <a:srgbClr val="FFFECF"/>
                </a:gs>
                <a:gs pos="100000">
                  <a:srgbClr val="FFFF00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5750" y="4366469"/>
              <a:ext cx="6324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charset="2"/>
                <a:buChar char="Ø"/>
              </a:pPr>
              <a:r>
                <a:rPr lang="en-US" dirty="0" smtClean="0"/>
                <a:t> Parameters can be set via command line or configuration file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66591" y="4964535"/>
              <a:ext cx="75787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charset="2"/>
                <a:buChar char="Ø"/>
              </a:pPr>
              <a:r>
                <a:rPr lang="en-US" dirty="0" smtClean="0"/>
                <a:t> Complete list of parameters can be dumped using option </a:t>
              </a:r>
              <a:r>
                <a:rPr lang="en-US" dirty="0" smtClean="0">
                  <a:latin typeface="Courier"/>
                  <a:cs typeface="Courier"/>
                </a:rPr>
                <a:t>--</a:t>
              </a:r>
              <a:r>
                <a:rPr lang="en-US" dirty="0" err="1" smtClean="0">
                  <a:latin typeface="Courier"/>
                  <a:cs typeface="Courier"/>
                </a:rPr>
                <a:t>dumpconfig</a:t>
              </a:r>
              <a:endParaRPr lang="en-US" dirty="0">
                <a:latin typeface="Courier"/>
                <a:cs typeface="Courier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666241" y="5562600"/>
              <a:ext cx="61933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charset="2"/>
                <a:buChar char="Ø"/>
              </a:pPr>
              <a:r>
                <a:rPr lang="en-US" dirty="0" smtClean="0"/>
                <a:t> Parameters can read in using option </a:t>
              </a:r>
              <a:r>
                <a:rPr lang="en-US" dirty="0" smtClean="0">
                  <a:latin typeface="Courier"/>
                  <a:cs typeface="Courier"/>
                </a:rPr>
                <a:t>--</a:t>
              </a:r>
              <a:r>
                <a:rPr lang="en-US" dirty="0" err="1" smtClean="0">
                  <a:latin typeface="Courier"/>
                  <a:cs typeface="Courier"/>
                </a:rPr>
                <a:t>config</a:t>
              </a:r>
              <a:r>
                <a:rPr lang="en-US" dirty="0" smtClean="0">
                  <a:latin typeface="Courier"/>
                  <a:cs typeface="Courier"/>
                </a:rPr>
                <a:t>=</a:t>
              </a:r>
              <a:r>
                <a:rPr lang="en-US" i="1" dirty="0" smtClean="0">
                  <a:latin typeface="Courier"/>
                  <a:cs typeface="Courier"/>
                </a:rPr>
                <a:t>filename</a:t>
              </a:r>
              <a:endParaRPr lang="en-US" dirty="0">
                <a:latin typeface="Courier"/>
                <a:cs typeface="Courier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11219</TotalTime>
  <Words>1155</Words>
  <Application>Microsoft Macintosh PowerPoint</Application>
  <PresentationFormat>On-screen Show (4:3)</PresentationFormat>
  <Paragraphs>198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The JANA Reconstruction Framework</vt:lpstr>
      <vt:lpstr>What is JANA?</vt:lpstr>
      <vt:lpstr>Why Multi-threading?</vt:lpstr>
      <vt:lpstr>Factory Model</vt:lpstr>
      <vt:lpstr>Complete Event Reconstruction</vt:lpstr>
      <vt:lpstr>Multi-threading</vt:lpstr>
      <vt:lpstr>Plugins</vt:lpstr>
      <vt:lpstr>Associated Objects</vt:lpstr>
      <vt:lpstr>Configuration Parameters</vt:lpstr>
      <vt:lpstr>Example Configuration Parameter dump file</vt:lpstr>
      <vt:lpstr>janadot plugin</vt:lpstr>
      <vt:lpstr>A closer look at janadot</vt:lpstr>
      <vt:lpstr>… and in closing …</vt:lpstr>
      <vt:lpstr>Backup Slides</vt:lpstr>
      <vt:lpstr>Slide 15</vt:lpstr>
      <vt:lpstr>Slide 16</vt:lpstr>
      <vt:lpstr>I/O Scaling</vt:lpstr>
      <vt:lpstr>Configuration Parameters</vt:lpstr>
    </vt:vector>
  </TitlesOfParts>
  <Company>Jefferson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Lawrence</dc:creator>
  <cp:lastModifiedBy>David Lawrence</cp:lastModifiedBy>
  <cp:revision>59</cp:revision>
  <dcterms:created xsi:type="dcterms:W3CDTF">2010-05-18T03:01:56Z</dcterms:created>
  <dcterms:modified xsi:type="dcterms:W3CDTF">2010-05-25T01:08:25Z</dcterms:modified>
</cp:coreProperties>
</file>