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embeddings/Microsoft_Equation3.bin" ContentType="application/vnd.openxmlformats-officedocument.oleObject"/>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embeddings/Microsoft_Equation1.bin" ContentType="application/vnd.openxmlformats-officedocument.oleObject"/>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33"/>
  </p:notesMasterIdLst>
  <p:handoutMasterIdLst>
    <p:handoutMasterId r:id="rId34"/>
  </p:handoutMasterIdLst>
  <p:sldIdLst>
    <p:sldId id="256" r:id="rId2"/>
    <p:sldId id="289" r:id="rId3"/>
    <p:sldId id="281" r:id="rId4"/>
    <p:sldId id="282" r:id="rId5"/>
    <p:sldId id="283" r:id="rId6"/>
    <p:sldId id="262" r:id="rId7"/>
    <p:sldId id="261" r:id="rId8"/>
    <p:sldId id="264" r:id="rId9"/>
    <p:sldId id="265" r:id="rId10"/>
    <p:sldId id="266" r:id="rId11"/>
    <p:sldId id="267" r:id="rId12"/>
    <p:sldId id="268" r:id="rId13"/>
    <p:sldId id="270" r:id="rId14"/>
    <p:sldId id="269" r:id="rId15"/>
    <p:sldId id="272" r:id="rId16"/>
    <p:sldId id="271" r:id="rId17"/>
    <p:sldId id="273" r:id="rId18"/>
    <p:sldId id="275" r:id="rId19"/>
    <p:sldId id="274" r:id="rId20"/>
    <p:sldId id="276" r:id="rId21"/>
    <p:sldId id="278" r:id="rId22"/>
    <p:sldId id="260" r:id="rId23"/>
    <p:sldId id="259" r:id="rId24"/>
    <p:sldId id="258" r:id="rId25"/>
    <p:sldId id="279" r:id="rId26"/>
    <p:sldId id="26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9" d="100"/>
          <a:sy n="109" d="100"/>
        </p:scale>
        <p:origin x="-6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E1EF8B-5442-A14C-AE46-F273B6DF40B3}" type="datetimeFigureOut">
              <a:rPr lang="en-US" smtClean="0"/>
              <a:t>6/4/10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5B2154-3E95-BD4E-BDE7-0BC376F78F7E}"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5D3B2B-F2DD-7E40-86A9-60320015A0FB}" type="datetimeFigureOut">
              <a:rPr lang="en-US" smtClean="0"/>
              <a:t>6/4/10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F50C7-9ED2-2140-AD95-3F6D7E7A31D9}"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543789B-9F06-1F45-AE66-A84ECF75B065}" type="slidenum">
              <a:rPr lang="en-GB"/>
              <a:pPr/>
              <a:t>3</a:t>
            </a:fld>
            <a:endParaRPr lang="en-GB"/>
          </a:p>
        </p:txBody>
      </p:sp>
      <p:sp>
        <p:nvSpPr>
          <p:cNvPr id="5734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3E52B8E-FB96-2A41-9AE7-15766F31E343}" type="slidenum">
              <a:rPr lang="en-GB"/>
              <a:pPr/>
              <a:t>4</a:t>
            </a:fld>
            <a:endParaRPr lang="en-GB"/>
          </a:p>
        </p:txBody>
      </p:sp>
      <p:sp>
        <p:nvSpPr>
          <p:cNvPr id="5836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FC145D9-82C6-7E4E-9FD9-4BD261EFD340}" type="slidenum">
              <a:rPr lang="en-GB"/>
              <a:pPr/>
              <a:t>5</a:t>
            </a:fld>
            <a:endParaRPr lang="en-GB"/>
          </a:p>
        </p:txBody>
      </p:sp>
      <p:sp>
        <p:nvSpPr>
          <p:cNvPr id="5939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584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6/7/10</a:t>
            </a:r>
            <a:endParaRPr lang="en-US"/>
          </a:p>
        </p:txBody>
      </p:sp>
      <p:sp>
        <p:nvSpPr>
          <p:cNvPr id="6" name="Footer Placeholder 5"/>
          <p:cNvSpPr>
            <a:spLocks noGrp="1"/>
          </p:cNvSpPr>
          <p:nvPr>
            <p:ph type="ftr" sz="quarter" idx="11"/>
          </p:nvPr>
        </p:nvSpPr>
        <p:spPr/>
        <p:txBody>
          <a:bodyPr/>
          <a:lstStyle/>
          <a:p>
            <a:r>
              <a:rPr lang="en-US" dirty="0" smtClean="0"/>
              <a:t>JLab Users Group Meeting 2010</a:t>
            </a:r>
            <a:endParaRPr lang="en-US" dirty="0"/>
          </a:p>
        </p:txBody>
      </p:sp>
      <p:sp>
        <p:nvSpPr>
          <p:cNvPr id="7" name="Slide Number Placeholder 6"/>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6/7/10</a:t>
            </a:r>
            <a:endParaRPr lang="en-US"/>
          </a:p>
        </p:txBody>
      </p:sp>
      <p:sp>
        <p:nvSpPr>
          <p:cNvPr id="8" name="Footer Placeholder 7"/>
          <p:cNvSpPr>
            <a:spLocks noGrp="1"/>
          </p:cNvSpPr>
          <p:nvPr>
            <p:ph type="ftr" sz="quarter" idx="11"/>
          </p:nvPr>
        </p:nvSpPr>
        <p:spPr/>
        <p:txBody>
          <a:bodyPr/>
          <a:lstStyle/>
          <a:p>
            <a:r>
              <a:rPr lang="en-US" dirty="0" smtClean="0"/>
              <a:t>JLab Users Group Meeting 2010</a:t>
            </a:r>
            <a:endParaRPr lang="en-US" dirty="0"/>
          </a:p>
        </p:txBody>
      </p:sp>
      <p:sp>
        <p:nvSpPr>
          <p:cNvPr id="9" name="Slide Number Placeholder 8"/>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6/7/10</a:t>
            </a:r>
            <a:endParaRPr lang="en-US"/>
          </a:p>
        </p:txBody>
      </p:sp>
      <p:sp>
        <p:nvSpPr>
          <p:cNvPr id="4" name="Footer Placeholder 3"/>
          <p:cNvSpPr>
            <a:spLocks noGrp="1"/>
          </p:cNvSpPr>
          <p:nvPr>
            <p:ph type="ftr" sz="quarter" idx="11"/>
          </p:nvPr>
        </p:nvSpPr>
        <p:spPr/>
        <p:txBody>
          <a:bodyPr/>
          <a:lstStyle/>
          <a:p>
            <a:r>
              <a:rPr lang="en-US" dirty="0" smtClean="0"/>
              <a:t>JLab Users Group Meeting 2010</a:t>
            </a:r>
            <a:endParaRPr lang="en-US" dirty="0"/>
          </a:p>
        </p:txBody>
      </p:sp>
      <p:sp>
        <p:nvSpPr>
          <p:cNvPr id="5" name="Slide Number Placeholder 4"/>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6/7/10</a:t>
            </a:r>
            <a:endParaRPr lang="en-US"/>
          </a:p>
        </p:txBody>
      </p:sp>
      <p:sp>
        <p:nvSpPr>
          <p:cNvPr id="6" name="Footer Placeholder 5"/>
          <p:cNvSpPr>
            <a:spLocks noGrp="1"/>
          </p:cNvSpPr>
          <p:nvPr>
            <p:ph type="ftr" sz="quarter" idx="11"/>
          </p:nvPr>
        </p:nvSpPr>
        <p:spPr/>
        <p:txBody>
          <a:bodyPr/>
          <a:lstStyle/>
          <a:p>
            <a:r>
              <a:rPr lang="en-US" dirty="0" smtClean="0"/>
              <a:t>JLab Users Group Meeting 2010</a:t>
            </a:r>
            <a:endParaRPr lang="en-US" dirty="0"/>
          </a:p>
        </p:txBody>
      </p:sp>
      <p:sp>
        <p:nvSpPr>
          <p:cNvPr id="7" name="Slide Number Placeholder 6"/>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6/7/10</a:t>
            </a:r>
            <a:endParaRPr lang="en-US"/>
          </a:p>
        </p:txBody>
      </p:sp>
      <p:sp>
        <p:nvSpPr>
          <p:cNvPr id="6" name="Footer Placeholder 5"/>
          <p:cNvSpPr>
            <a:spLocks noGrp="1"/>
          </p:cNvSpPr>
          <p:nvPr>
            <p:ph type="ftr" sz="quarter" idx="11"/>
          </p:nvPr>
        </p:nvSpPr>
        <p:spPr/>
        <p:txBody>
          <a:bodyPr/>
          <a:lstStyle/>
          <a:p>
            <a:r>
              <a:rPr lang="en-US" dirty="0" smtClean="0"/>
              <a:t>JLab Users Group Meeting 2010</a:t>
            </a:r>
            <a:endParaRPr lang="en-US" dirty="0"/>
          </a:p>
        </p:txBody>
      </p:sp>
      <p:sp>
        <p:nvSpPr>
          <p:cNvPr id="7" name="Slide Number Placeholder 6"/>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4" Type="http://schemas.openxmlformats.org/officeDocument/2006/relationships/image" Target="../media/image2.png"/><Relationship Id="rId15"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 name="Content Placeholder 7" descr="Hall-D.tiff"/>
          <p:cNvPicPr>
            <a:picLocks noChangeAspect="1"/>
          </p:cNvPicPr>
          <p:nvPr userDrawn="1"/>
        </p:nvPicPr>
        <p:blipFill>
          <a:blip r:embed="rId13">
            <a:alphaModFix amt="13000"/>
          </a:blip>
          <a:srcRect l="-15418" r="-15418"/>
          <a:stretch>
            <a:fillRect/>
          </a:stretch>
        </p:blipFill>
        <p:spPr>
          <a:xfrm>
            <a:off x="-1488875" y="0"/>
            <a:ext cx="12075224" cy="685799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5">
                    <a:lumMod val="75000"/>
                  </a:schemeClr>
                </a:solidFill>
                <a:latin typeface="Apple Casual"/>
              </a:defRPr>
            </a:lvl1pPr>
          </a:lstStyle>
          <a:p>
            <a:r>
              <a:rPr lang="en-US" smtClean="0"/>
              <a:t>6/7/10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5">
                    <a:lumMod val="75000"/>
                  </a:schemeClr>
                </a:solidFill>
                <a:latin typeface="Apple Casual"/>
              </a:defRPr>
            </a:lvl1pPr>
          </a:lstStyle>
          <a:p>
            <a:r>
              <a:rPr lang="en-US" dirty="0" smtClean="0"/>
              <a:t>JLab Users Group Meeting 2010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5">
                    <a:lumMod val="75000"/>
                  </a:schemeClr>
                </a:solidFill>
              </a:defRPr>
            </a:lvl1pPr>
          </a:lstStyle>
          <a:p>
            <a:fld id="{9715F3B9-89F0-7A49-8C3D-F3D72409BFA8}" type="slidenum">
              <a:rPr lang="en-US" smtClean="0"/>
              <a:pPr/>
              <a:t>‹#›</a:t>
            </a:fld>
            <a:endParaRPr lang="en-US" dirty="0"/>
          </a:p>
        </p:txBody>
      </p:sp>
      <p:pic>
        <p:nvPicPr>
          <p:cNvPr id="7" name="Picture 6"/>
          <p:cNvPicPr>
            <a:picLocks noChangeAspect="1" noChangeArrowheads="1"/>
          </p:cNvPicPr>
          <p:nvPr userDrawn="1"/>
        </p:nvPicPr>
        <p:blipFill>
          <a:blip r:embed="rId14"/>
          <a:srcRect/>
          <a:stretch>
            <a:fillRect/>
          </a:stretch>
        </p:blipFill>
        <p:spPr bwMode="auto">
          <a:xfrm>
            <a:off x="7451725" y="0"/>
            <a:ext cx="1692275" cy="1096963"/>
          </a:xfrm>
          <a:prstGeom prst="rect">
            <a:avLst/>
          </a:prstGeom>
          <a:noFill/>
          <a:ln w="9525">
            <a:noFill/>
            <a:round/>
            <a:headEnd/>
            <a:tailEnd/>
          </a:ln>
        </p:spPr>
      </p:pic>
      <p:pic>
        <p:nvPicPr>
          <p:cNvPr id="9" name="Picture 1029"/>
          <p:cNvPicPr>
            <a:picLocks noChangeAspect="1" noChangeArrowheads="1"/>
          </p:cNvPicPr>
          <p:nvPr userDrawn="1"/>
        </p:nvPicPr>
        <p:blipFill>
          <a:blip r:embed="rId15"/>
          <a:srcRect/>
          <a:stretch>
            <a:fillRect/>
          </a:stretch>
        </p:blipFill>
        <p:spPr bwMode="auto">
          <a:xfrm>
            <a:off x="0" y="0"/>
            <a:ext cx="665480" cy="96012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3600" b="1" i="0" kern="1200">
          <a:solidFill>
            <a:schemeClr val="accent2">
              <a:lumMod val="75000"/>
            </a:schemeClr>
          </a:solidFill>
          <a:latin typeface="Apple Casual"/>
          <a:ea typeface="+mj-ea"/>
          <a:cs typeface="+mj-cs"/>
        </a:defRPr>
      </a:lvl1pPr>
    </p:titleStyle>
    <p:bodyStyle>
      <a:lvl1pPr marL="342900" indent="-342900" algn="l" defTabSz="457200" rtl="0" eaLnBrk="1" latinLnBrk="0" hangingPunct="1">
        <a:spcBef>
          <a:spcPct val="20000"/>
        </a:spcBef>
        <a:buFont typeface="Arial"/>
        <a:buChar char="•"/>
        <a:defRPr sz="3200" b="1" i="0" kern="1200">
          <a:solidFill>
            <a:schemeClr val="accent5">
              <a:lumMod val="75000"/>
            </a:schemeClr>
          </a:solidFill>
          <a:latin typeface="Apple Casual"/>
          <a:ea typeface="+mn-ea"/>
          <a:cs typeface="+mn-cs"/>
        </a:defRPr>
      </a:lvl1pPr>
      <a:lvl2pPr marL="742950" indent="-285750" algn="l" defTabSz="457200" rtl="0" eaLnBrk="1" latinLnBrk="0" hangingPunct="1">
        <a:spcBef>
          <a:spcPct val="20000"/>
        </a:spcBef>
        <a:buFont typeface="Arial"/>
        <a:buChar char="–"/>
        <a:defRPr sz="2600" kern="1200">
          <a:solidFill>
            <a:schemeClr val="accent2">
              <a:lumMod val="75000"/>
            </a:schemeClr>
          </a:solidFill>
          <a:latin typeface="Apple Casual"/>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75000"/>
            </a:schemeClr>
          </a:solidFill>
          <a:latin typeface="Apple Casu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1" Type="http://schemas.openxmlformats.org/officeDocument/2006/relationships/image" Target="../media/image68.png"/><Relationship Id="rId12" Type="http://schemas.openxmlformats.org/officeDocument/2006/relationships/image" Target="../media/image69.pdf"/><Relationship Id="rId13" Type="http://schemas.openxmlformats.org/officeDocument/2006/relationships/image" Target="../media/image70.png"/><Relationship Id="rId1" Type="http://schemas.openxmlformats.org/officeDocument/2006/relationships/slideLayout" Target="../slideLayouts/slideLayout7.xml"/><Relationship Id="rId2" Type="http://schemas.openxmlformats.org/officeDocument/2006/relationships/image" Target="../media/image59.pdf"/><Relationship Id="rId3" Type="http://schemas.openxmlformats.org/officeDocument/2006/relationships/image" Target="../media/image60.png"/><Relationship Id="rId4" Type="http://schemas.openxmlformats.org/officeDocument/2006/relationships/image" Target="../media/image61.pdf"/><Relationship Id="rId5" Type="http://schemas.openxmlformats.org/officeDocument/2006/relationships/image" Target="../media/image62.png"/><Relationship Id="rId6" Type="http://schemas.openxmlformats.org/officeDocument/2006/relationships/image" Target="../media/image63.pdf"/><Relationship Id="rId7" Type="http://schemas.openxmlformats.org/officeDocument/2006/relationships/image" Target="../media/image64.png"/><Relationship Id="rId8" Type="http://schemas.openxmlformats.org/officeDocument/2006/relationships/image" Target="../media/image65.pdf"/><Relationship Id="rId9" Type="http://schemas.openxmlformats.org/officeDocument/2006/relationships/image" Target="../media/image66.png"/><Relationship Id="rId10" Type="http://schemas.openxmlformats.org/officeDocument/2006/relationships/image" Target="../media/image67.pd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pdf"/><Relationship Id="rId3"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4.pdf"/><Relationship Id="rId4" Type="http://schemas.openxmlformats.org/officeDocument/2006/relationships/image" Target="../media/image75.png"/><Relationship Id="rId5" Type="http://schemas.openxmlformats.org/officeDocument/2006/relationships/image" Target="../media/image76.pdf"/><Relationship Id="rId6" Type="http://schemas.openxmlformats.org/officeDocument/2006/relationships/image" Target="../media/image77.png"/><Relationship Id="rId1" Type="http://schemas.openxmlformats.org/officeDocument/2006/relationships/slideLayout" Target="../slideLayouts/slideLayout7.xml"/><Relationship Id="rId2" Type="http://schemas.openxmlformats.org/officeDocument/2006/relationships/image" Target="../media/image7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9.pdf"/><Relationship Id="rId4" Type="http://schemas.openxmlformats.org/officeDocument/2006/relationships/image" Target="../media/image80.png"/><Relationship Id="rId5" Type="http://schemas.openxmlformats.org/officeDocument/2006/relationships/image" Target="../media/image81.pdf"/><Relationship Id="rId6" Type="http://schemas.openxmlformats.org/officeDocument/2006/relationships/image" Target="../media/image82.png"/><Relationship Id="rId7" Type="http://schemas.openxmlformats.org/officeDocument/2006/relationships/image" Target="../media/image83.pdf"/><Relationship Id="rId8" Type="http://schemas.openxmlformats.org/officeDocument/2006/relationships/image" Target="../media/image84.png"/><Relationship Id="rId9" Type="http://schemas.openxmlformats.org/officeDocument/2006/relationships/image" Target="../media/image85.pdf"/><Relationship Id="rId10" Type="http://schemas.openxmlformats.org/officeDocument/2006/relationships/image" Target="../media/image86.png"/><Relationship Id="rId1" Type="http://schemas.openxmlformats.org/officeDocument/2006/relationships/slideLayout" Target="../slideLayouts/slideLayout7.xml"/><Relationship Id="rId2" Type="http://schemas.openxmlformats.org/officeDocument/2006/relationships/image" Target="../media/image7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7.pdf"/><Relationship Id="rId3"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df"/><Relationship Id="rId5" Type="http://schemas.openxmlformats.org/officeDocument/2006/relationships/image" Target="../media/image92.png"/><Relationship Id="rId1" Type="http://schemas.openxmlformats.org/officeDocument/2006/relationships/slideLayout" Target="../slideLayouts/slideLayout7.xml"/><Relationship Id="rId2" Type="http://schemas.openxmlformats.org/officeDocument/2006/relationships/image" Target="../media/image89.pdf"/></Relationships>
</file>

<file path=ppt/slides/_rels/slide22.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100.png"/><Relationship Id="rId11" Type="http://schemas.openxmlformats.org/officeDocument/2006/relationships/image" Target="../media/image10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png"/></Relationships>
</file>

<file path=ppt/slides/_rels/slide25.xml.rels><?xml version="1.0" encoding="UTF-8" standalone="yes"?>
<Relationships xmlns="http://schemas.openxmlformats.org/package/2006/relationships"><Relationship Id="rId3" Type="http://schemas.openxmlformats.org/officeDocument/2006/relationships/image" Target="../media/image104.jpeg"/><Relationship Id="rId4" Type="http://schemas.openxmlformats.org/officeDocument/2006/relationships/image" Target="../media/image105.png"/><Relationship Id="rId1" Type="http://schemas.openxmlformats.org/officeDocument/2006/relationships/slideLayout" Target="../slideLayouts/slideLayout2.xml"/><Relationship Id="rId2" Type="http://schemas.openxmlformats.org/officeDocument/2006/relationships/image" Target="../media/image103.png"/></Relationships>
</file>

<file path=ppt/slides/_rels/slide26.xml.rels><?xml version="1.0" encoding="UTF-8" standalone="yes"?>
<Relationships xmlns="http://schemas.openxmlformats.org/package/2006/relationships"><Relationship Id="rId11" Type="http://schemas.openxmlformats.org/officeDocument/2006/relationships/image" Target="../media/image115.png"/><Relationship Id="rId12" Type="http://schemas.openxmlformats.org/officeDocument/2006/relationships/image" Target="../media/image116.pdf"/><Relationship Id="rId13" Type="http://schemas.openxmlformats.org/officeDocument/2006/relationships/image" Target="../media/image117.png"/><Relationship Id="rId14" Type="http://schemas.openxmlformats.org/officeDocument/2006/relationships/image" Target="../media/image118.pdf"/><Relationship Id="rId15"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image" Target="../media/image106.pdf"/><Relationship Id="rId3" Type="http://schemas.openxmlformats.org/officeDocument/2006/relationships/image" Target="../media/image107.png"/><Relationship Id="rId4" Type="http://schemas.openxmlformats.org/officeDocument/2006/relationships/image" Target="../media/image108.pdf"/><Relationship Id="rId5" Type="http://schemas.openxmlformats.org/officeDocument/2006/relationships/image" Target="../media/image109.png"/><Relationship Id="rId6" Type="http://schemas.openxmlformats.org/officeDocument/2006/relationships/image" Target="../media/image110.pdf"/><Relationship Id="rId7" Type="http://schemas.openxmlformats.org/officeDocument/2006/relationships/image" Target="../media/image111.png"/><Relationship Id="rId8" Type="http://schemas.openxmlformats.org/officeDocument/2006/relationships/image" Target="../media/image112.pdf"/><Relationship Id="rId9" Type="http://schemas.openxmlformats.org/officeDocument/2006/relationships/image" Target="../media/image113.png"/><Relationship Id="rId10" Type="http://schemas.openxmlformats.org/officeDocument/2006/relationships/image" Target="../media/image114.pdf"/></Relationships>
</file>

<file path=ppt/slides/_rels/slide27.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22.pdf"/><Relationship Id="rId5" Type="http://schemas.openxmlformats.org/officeDocument/2006/relationships/image" Target="../media/image123.png"/><Relationship Id="rId6" Type="http://schemas.openxmlformats.org/officeDocument/2006/relationships/image" Target="../media/image124.pdf"/><Relationship Id="rId7" Type="http://schemas.openxmlformats.org/officeDocument/2006/relationships/image" Target="../media/image125.png"/><Relationship Id="rId8" Type="http://schemas.openxmlformats.org/officeDocument/2006/relationships/image" Target="../media/image126.pdf"/><Relationship Id="rId9" Type="http://schemas.openxmlformats.org/officeDocument/2006/relationships/image" Target="../media/image127.png"/><Relationship Id="rId1" Type="http://schemas.openxmlformats.org/officeDocument/2006/relationships/slideLayout" Target="../slideLayouts/slideLayout2.xml"/><Relationship Id="rId2" Type="http://schemas.openxmlformats.org/officeDocument/2006/relationships/image" Target="../media/image120.pd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8.png"/><Relationship Id="rId3" Type="http://schemas.openxmlformats.org/officeDocument/2006/relationships/image" Target="../media/image1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6" Type="http://schemas.openxmlformats.org/officeDocument/2006/relationships/image" Target="../media/image6.pdf"/><Relationship Id="rId7" Type="http://schemas.openxmlformats.org/officeDocument/2006/relationships/image" Target="../media/image7.png"/><Relationship Id="rId8" Type="http://schemas.openxmlformats.org/officeDocument/2006/relationships/image" Target="../media/image8.pdf"/><Relationship Id="rId9" Type="http://schemas.openxmlformats.org/officeDocument/2006/relationships/image" Target="../media/image9.png"/><Relationship Id="rId10" Type="http://schemas.openxmlformats.org/officeDocument/2006/relationships/image" Target="../media/image10.pdf"/><Relationship Id="rId11"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df"/><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3.pd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df"/><Relationship Id="rId5" Type="http://schemas.openxmlformats.org/officeDocument/2006/relationships/image" Target="../media/image20.png"/><Relationship Id="rId6" Type="http://schemas.openxmlformats.org/officeDocument/2006/relationships/image" Target="../media/image21.pdf"/><Relationship Id="rId7" Type="http://schemas.openxmlformats.org/officeDocument/2006/relationships/image" Target="../media/image22.png"/><Relationship Id="rId8" Type="http://schemas.openxmlformats.org/officeDocument/2006/relationships/image" Target="../media/image23.pdf"/><Relationship Id="rId9"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7.pdf"/></Relationships>
</file>

<file path=ppt/slides/_rels/slide8.xml.rels><?xml version="1.0" encoding="UTF-8" standalone="yes"?>
<Relationships xmlns="http://schemas.openxmlformats.org/package/2006/relationships"><Relationship Id="rId20" Type="http://schemas.openxmlformats.org/officeDocument/2006/relationships/image" Target="../media/image35.pdf"/><Relationship Id="rId21" Type="http://schemas.openxmlformats.org/officeDocument/2006/relationships/image" Target="../media/image36.png"/><Relationship Id="rId22" Type="http://schemas.openxmlformats.org/officeDocument/2006/relationships/image" Target="../media/image37.pdf"/><Relationship Id="rId23" Type="http://schemas.openxmlformats.org/officeDocument/2006/relationships/image" Target="../media/image38.png"/><Relationship Id="rId24" Type="http://schemas.openxmlformats.org/officeDocument/2006/relationships/image" Target="../media/image39.pdf"/><Relationship Id="rId25" Type="http://schemas.openxmlformats.org/officeDocument/2006/relationships/image" Target="../media/image40.png"/><Relationship Id="rId26" Type="http://schemas.openxmlformats.org/officeDocument/2006/relationships/image" Target="../media/image41.pdf"/><Relationship Id="rId27" Type="http://schemas.openxmlformats.org/officeDocument/2006/relationships/image" Target="../media/image42.png"/><Relationship Id="rId28" Type="http://schemas.openxmlformats.org/officeDocument/2006/relationships/image" Target="../media/image43.pdf"/><Relationship Id="rId29"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17.pdf"/><Relationship Id="rId3" Type="http://schemas.openxmlformats.org/officeDocument/2006/relationships/image" Target="../media/image18.png"/><Relationship Id="rId4" Type="http://schemas.openxmlformats.org/officeDocument/2006/relationships/image" Target="../media/image19.pdf"/><Relationship Id="rId5" Type="http://schemas.openxmlformats.org/officeDocument/2006/relationships/image" Target="../media/image20.png"/><Relationship Id="rId30" Type="http://schemas.openxmlformats.org/officeDocument/2006/relationships/image" Target="../media/image45.pdf"/><Relationship Id="rId31" Type="http://schemas.openxmlformats.org/officeDocument/2006/relationships/image" Target="../media/image46.png"/><Relationship Id="rId32" Type="http://schemas.openxmlformats.org/officeDocument/2006/relationships/image" Target="../media/image47.pdf"/><Relationship Id="rId9" Type="http://schemas.openxmlformats.org/officeDocument/2006/relationships/image" Target="../media/image24.png"/><Relationship Id="rId6" Type="http://schemas.openxmlformats.org/officeDocument/2006/relationships/image" Target="../media/image21.pdf"/><Relationship Id="rId7" Type="http://schemas.openxmlformats.org/officeDocument/2006/relationships/image" Target="../media/image22.png"/><Relationship Id="rId8" Type="http://schemas.openxmlformats.org/officeDocument/2006/relationships/image" Target="../media/image23.pdf"/><Relationship Id="rId33" Type="http://schemas.openxmlformats.org/officeDocument/2006/relationships/image" Target="../media/image48.png"/><Relationship Id="rId34" Type="http://schemas.openxmlformats.org/officeDocument/2006/relationships/image" Target="../media/image49.pdf"/><Relationship Id="rId35" Type="http://schemas.openxmlformats.org/officeDocument/2006/relationships/image" Target="../media/image50.png"/><Relationship Id="rId36" Type="http://schemas.openxmlformats.org/officeDocument/2006/relationships/image" Target="../media/image51.pdf"/><Relationship Id="rId10" Type="http://schemas.openxmlformats.org/officeDocument/2006/relationships/image" Target="../media/image25.pdf"/><Relationship Id="rId11" Type="http://schemas.openxmlformats.org/officeDocument/2006/relationships/image" Target="../media/image26.png"/><Relationship Id="rId12" Type="http://schemas.openxmlformats.org/officeDocument/2006/relationships/image" Target="../media/image27.pdf"/><Relationship Id="rId13" Type="http://schemas.openxmlformats.org/officeDocument/2006/relationships/image" Target="../media/image28.png"/><Relationship Id="rId14" Type="http://schemas.openxmlformats.org/officeDocument/2006/relationships/image" Target="../media/image29.pdf"/><Relationship Id="rId15" Type="http://schemas.openxmlformats.org/officeDocument/2006/relationships/image" Target="../media/image30.png"/><Relationship Id="rId16" Type="http://schemas.openxmlformats.org/officeDocument/2006/relationships/image" Target="../media/image31.pdf"/><Relationship Id="rId17" Type="http://schemas.openxmlformats.org/officeDocument/2006/relationships/image" Target="../media/image32.png"/><Relationship Id="rId18" Type="http://schemas.openxmlformats.org/officeDocument/2006/relationships/image" Target="../media/image33.pdf"/><Relationship Id="rId19" Type="http://schemas.openxmlformats.org/officeDocument/2006/relationships/image" Target="../media/image34.png"/><Relationship Id="rId37" Type="http://schemas.openxmlformats.org/officeDocument/2006/relationships/image" Target="../media/image52.png"/><Relationship Id="rId38" Type="http://schemas.openxmlformats.org/officeDocument/2006/relationships/image" Target="../media/image53.pdf"/><Relationship Id="rId39" Type="http://schemas.openxmlformats.org/officeDocument/2006/relationships/image" Target="../media/image54.png"/><Relationship Id="rId40" Type="http://schemas.openxmlformats.org/officeDocument/2006/relationships/image" Target="../media/image55.pdf"/><Relationship Id="rId41" Type="http://schemas.openxmlformats.org/officeDocument/2006/relationships/image" Target="../media/image56.png"/><Relationship Id="rId42" Type="http://schemas.openxmlformats.org/officeDocument/2006/relationships/image" Target="../media/image57.pdf"/><Relationship Id="rId43" Type="http://schemas.openxmlformats.org/officeDocument/2006/relationships/image" Target="../media/image58.png"/></Relationships>
</file>

<file path=ppt/slides/_rels/slide9.xml.rels><?xml version="1.0" encoding="UTF-8" standalone="yes"?>
<Relationships xmlns="http://schemas.openxmlformats.org/package/2006/relationships"><Relationship Id="rId20" Type="http://schemas.openxmlformats.org/officeDocument/2006/relationships/image" Target="../media/image35.pdf"/><Relationship Id="rId21" Type="http://schemas.openxmlformats.org/officeDocument/2006/relationships/image" Target="../media/image36.png"/><Relationship Id="rId22" Type="http://schemas.openxmlformats.org/officeDocument/2006/relationships/image" Target="../media/image37.pdf"/><Relationship Id="rId23" Type="http://schemas.openxmlformats.org/officeDocument/2006/relationships/image" Target="../media/image38.png"/><Relationship Id="rId24" Type="http://schemas.openxmlformats.org/officeDocument/2006/relationships/image" Target="../media/image39.pdf"/><Relationship Id="rId25" Type="http://schemas.openxmlformats.org/officeDocument/2006/relationships/image" Target="../media/image40.png"/><Relationship Id="rId26" Type="http://schemas.openxmlformats.org/officeDocument/2006/relationships/image" Target="../media/image41.pdf"/><Relationship Id="rId27" Type="http://schemas.openxmlformats.org/officeDocument/2006/relationships/image" Target="../media/image42.png"/><Relationship Id="rId28" Type="http://schemas.openxmlformats.org/officeDocument/2006/relationships/image" Target="../media/image43.pdf"/><Relationship Id="rId29"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17.pdf"/><Relationship Id="rId3" Type="http://schemas.openxmlformats.org/officeDocument/2006/relationships/image" Target="../media/image18.png"/><Relationship Id="rId4" Type="http://schemas.openxmlformats.org/officeDocument/2006/relationships/image" Target="../media/image19.pdf"/><Relationship Id="rId5" Type="http://schemas.openxmlformats.org/officeDocument/2006/relationships/image" Target="../media/image20.png"/><Relationship Id="rId30" Type="http://schemas.openxmlformats.org/officeDocument/2006/relationships/image" Target="../media/image45.pdf"/><Relationship Id="rId31" Type="http://schemas.openxmlformats.org/officeDocument/2006/relationships/image" Target="../media/image46.png"/><Relationship Id="rId32" Type="http://schemas.openxmlformats.org/officeDocument/2006/relationships/image" Target="../media/image47.pdf"/><Relationship Id="rId9" Type="http://schemas.openxmlformats.org/officeDocument/2006/relationships/image" Target="../media/image24.png"/><Relationship Id="rId6" Type="http://schemas.openxmlformats.org/officeDocument/2006/relationships/image" Target="../media/image21.pdf"/><Relationship Id="rId7" Type="http://schemas.openxmlformats.org/officeDocument/2006/relationships/image" Target="../media/image22.png"/><Relationship Id="rId8" Type="http://schemas.openxmlformats.org/officeDocument/2006/relationships/image" Target="../media/image23.pdf"/><Relationship Id="rId33" Type="http://schemas.openxmlformats.org/officeDocument/2006/relationships/image" Target="../media/image48.png"/><Relationship Id="rId34" Type="http://schemas.openxmlformats.org/officeDocument/2006/relationships/image" Target="../media/image49.pdf"/><Relationship Id="rId35" Type="http://schemas.openxmlformats.org/officeDocument/2006/relationships/image" Target="../media/image50.png"/><Relationship Id="rId36" Type="http://schemas.openxmlformats.org/officeDocument/2006/relationships/image" Target="../media/image51.pdf"/><Relationship Id="rId10" Type="http://schemas.openxmlformats.org/officeDocument/2006/relationships/image" Target="../media/image25.pdf"/><Relationship Id="rId11" Type="http://schemas.openxmlformats.org/officeDocument/2006/relationships/image" Target="../media/image26.png"/><Relationship Id="rId12" Type="http://schemas.openxmlformats.org/officeDocument/2006/relationships/image" Target="../media/image27.pdf"/><Relationship Id="rId13" Type="http://schemas.openxmlformats.org/officeDocument/2006/relationships/image" Target="../media/image28.png"/><Relationship Id="rId14" Type="http://schemas.openxmlformats.org/officeDocument/2006/relationships/image" Target="../media/image29.pdf"/><Relationship Id="rId15" Type="http://schemas.openxmlformats.org/officeDocument/2006/relationships/image" Target="../media/image30.png"/><Relationship Id="rId16" Type="http://schemas.openxmlformats.org/officeDocument/2006/relationships/image" Target="../media/image31.pdf"/><Relationship Id="rId17" Type="http://schemas.openxmlformats.org/officeDocument/2006/relationships/image" Target="../media/image32.png"/><Relationship Id="rId18" Type="http://schemas.openxmlformats.org/officeDocument/2006/relationships/image" Target="../media/image33.pdf"/><Relationship Id="rId19" Type="http://schemas.openxmlformats.org/officeDocument/2006/relationships/image" Target="../media/image34.png"/><Relationship Id="rId37" Type="http://schemas.openxmlformats.org/officeDocument/2006/relationships/image" Target="../media/image52.png"/><Relationship Id="rId38" Type="http://schemas.openxmlformats.org/officeDocument/2006/relationships/image" Target="../media/image53.pdf"/><Relationship Id="rId39" Type="http://schemas.openxmlformats.org/officeDocument/2006/relationships/image" Target="../media/image54.png"/><Relationship Id="rId40" Type="http://schemas.openxmlformats.org/officeDocument/2006/relationships/image" Target="../media/image55.pdf"/><Relationship Id="rId41"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GlueX/Hall-D Physics</a:t>
            </a:r>
            <a:endParaRPr lang="en-US" dirty="0"/>
          </a:p>
        </p:txBody>
      </p:sp>
      <p:sp>
        <p:nvSpPr>
          <p:cNvPr id="3" name="Subtitle 2"/>
          <p:cNvSpPr>
            <a:spLocks noGrp="1"/>
          </p:cNvSpPr>
          <p:nvPr>
            <p:ph type="subTitle" idx="1"/>
          </p:nvPr>
        </p:nvSpPr>
        <p:spPr/>
        <p:txBody>
          <a:bodyPr>
            <a:normAutofit fontScale="92500"/>
          </a:bodyPr>
          <a:lstStyle/>
          <a:p>
            <a:r>
              <a:rPr lang="en-US" sz="2800" dirty="0" smtClean="0">
                <a:solidFill>
                  <a:schemeClr val="accent5">
                    <a:lumMod val="75000"/>
                  </a:schemeClr>
                </a:solidFill>
              </a:rPr>
              <a:t>Curtis A. Meyer</a:t>
            </a:r>
          </a:p>
          <a:p>
            <a:r>
              <a:rPr lang="en-US" sz="2800" dirty="0" smtClean="0">
                <a:solidFill>
                  <a:schemeClr val="accent5">
                    <a:lumMod val="75000"/>
                  </a:schemeClr>
                </a:solidFill>
              </a:rPr>
              <a:t>Carnegie Mellon University</a:t>
            </a:r>
          </a:p>
          <a:p>
            <a:r>
              <a:rPr lang="en-US" sz="2800" dirty="0" smtClean="0">
                <a:solidFill>
                  <a:schemeClr val="accent5">
                    <a:lumMod val="75000"/>
                  </a:schemeClr>
                </a:solidFill>
              </a:rPr>
              <a:t>JLab Users Group Meeting, June 7,2010</a:t>
            </a:r>
            <a:endParaRPr lang="en-US" sz="28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2209800" y="152400"/>
            <a:ext cx="4114800" cy="609600"/>
          </a:xfrm>
          <a:prstGeom prst="roundRect">
            <a:avLst>
              <a:gd name="adj" fmla="val 259"/>
            </a:avLst>
          </a:prstGeom>
          <a:noFill/>
          <a:ln w="9525">
            <a:noFill/>
            <a:round/>
            <a:headEnd/>
            <a:tailEnd/>
          </a:ln>
        </p:spPr>
        <p:txBody>
          <a:bodyPr wrap="none" anchor="ctr"/>
          <a:lstStyle/>
          <a:p>
            <a:endParaRPr lang="en-US"/>
          </a:p>
        </p:txBody>
      </p:sp>
      <p:grpSp>
        <p:nvGrpSpPr>
          <p:cNvPr id="2" name="Group 5"/>
          <p:cNvGrpSpPr>
            <a:grpSpLocks/>
          </p:cNvGrpSpPr>
          <p:nvPr/>
        </p:nvGrpSpPr>
        <p:grpSpPr bwMode="auto">
          <a:xfrm>
            <a:off x="6299200" y="625475"/>
            <a:ext cx="2389188" cy="1658938"/>
            <a:chOff x="3968" y="394"/>
            <a:chExt cx="1505" cy="1045"/>
          </a:xfrm>
        </p:grpSpPr>
        <p:sp>
          <p:nvSpPr>
            <p:cNvPr id="15366" name="Line 6"/>
            <p:cNvSpPr>
              <a:spLocks noChangeShapeType="1"/>
            </p:cNvSpPr>
            <p:nvPr/>
          </p:nvSpPr>
          <p:spPr bwMode="auto">
            <a:xfrm>
              <a:off x="4064" y="680"/>
              <a:ext cx="624" cy="1"/>
            </a:xfrm>
            <a:prstGeom prst="line">
              <a:avLst/>
            </a:prstGeom>
            <a:noFill/>
            <a:ln w="25560">
              <a:solidFill>
                <a:srgbClr val="008000"/>
              </a:solidFill>
              <a:round/>
              <a:headEnd/>
              <a:tailEnd/>
            </a:ln>
          </p:spPr>
          <p:txBody>
            <a:bodyPr/>
            <a:lstStyle/>
            <a:p>
              <a:endParaRPr lang="en-US"/>
            </a:p>
          </p:txBody>
        </p:sp>
        <p:sp>
          <p:nvSpPr>
            <p:cNvPr id="15367" name="Line 7"/>
            <p:cNvSpPr>
              <a:spLocks noChangeShapeType="1"/>
            </p:cNvSpPr>
            <p:nvPr/>
          </p:nvSpPr>
          <p:spPr bwMode="auto">
            <a:xfrm>
              <a:off x="4064" y="1160"/>
              <a:ext cx="624" cy="1"/>
            </a:xfrm>
            <a:prstGeom prst="line">
              <a:avLst/>
            </a:prstGeom>
            <a:noFill/>
            <a:ln w="25560">
              <a:solidFill>
                <a:srgbClr val="008000"/>
              </a:solidFill>
              <a:round/>
              <a:headEnd/>
              <a:tailEnd/>
            </a:ln>
          </p:spPr>
          <p:txBody>
            <a:bodyPr/>
            <a:lstStyle/>
            <a:p>
              <a:endParaRPr lang="en-US"/>
            </a:p>
          </p:txBody>
        </p:sp>
        <p:sp>
          <p:nvSpPr>
            <p:cNvPr id="15368" name="Line 8"/>
            <p:cNvSpPr>
              <a:spLocks noChangeShapeType="1"/>
            </p:cNvSpPr>
            <p:nvPr/>
          </p:nvSpPr>
          <p:spPr bwMode="auto">
            <a:xfrm flipV="1">
              <a:off x="4688" y="439"/>
              <a:ext cx="672" cy="242"/>
            </a:xfrm>
            <a:prstGeom prst="line">
              <a:avLst/>
            </a:prstGeom>
            <a:noFill/>
            <a:ln w="25560">
              <a:solidFill>
                <a:srgbClr val="008000"/>
              </a:solidFill>
              <a:round/>
              <a:headEnd/>
              <a:tailEnd/>
            </a:ln>
          </p:spPr>
          <p:txBody>
            <a:bodyPr/>
            <a:lstStyle/>
            <a:p>
              <a:endParaRPr lang="en-US"/>
            </a:p>
          </p:txBody>
        </p:sp>
        <p:sp>
          <p:nvSpPr>
            <p:cNvPr id="15369" name="Line 9"/>
            <p:cNvSpPr>
              <a:spLocks noChangeShapeType="1"/>
            </p:cNvSpPr>
            <p:nvPr/>
          </p:nvSpPr>
          <p:spPr bwMode="auto">
            <a:xfrm>
              <a:off x="4688" y="1160"/>
              <a:ext cx="672" cy="240"/>
            </a:xfrm>
            <a:prstGeom prst="line">
              <a:avLst/>
            </a:prstGeom>
            <a:noFill/>
            <a:ln w="25560">
              <a:solidFill>
                <a:srgbClr val="008000"/>
              </a:solidFill>
              <a:round/>
              <a:headEnd/>
              <a:tailEnd/>
            </a:ln>
          </p:spPr>
          <p:txBody>
            <a:bodyPr/>
            <a:lstStyle/>
            <a:p>
              <a:endParaRPr lang="en-US"/>
            </a:p>
          </p:txBody>
        </p:sp>
        <p:sp>
          <p:nvSpPr>
            <p:cNvPr id="15370" name="Line 10"/>
            <p:cNvSpPr>
              <a:spLocks noChangeShapeType="1"/>
            </p:cNvSpPr>
            <p:nvPr/>
          </p:nvSpPr>
          <p:spPr bwMode="auto">
            <a:xfrm>
              <a:off x="5024" y="776"/>
              <a:ext cx="1" cy="288"/>
            </a:xfrm>
            <a:prstGeom prst="line">
              <a:avLst/>
            </a:prstGeom>
            <a:noFill/>
            <a:ln w="25560">
              <a:solidFill>
                <a:srgbClr val="008000"/>
              </a:solidFill>
              <a:round/>
              <a:headEnd/>
              <a:tailEnd/>
            </a:ln>
          </p:spPr>
          <p:txBody>
            <a:bodyPr/>
            <a:lstStyle/>
            <a:p>
              <a:endParaRPr lang="en-US"/>
            </a:p>
          </p:txBody>
        </p:sp>
        <p:sp>
          <p:nvSpPr>
            <p:cNvPr id="15371" name="Line 11"/>
            <p:cNvSpPr>
              <a:spLocks noChangeShapeType="1"/>
            </p:cNvSpPr>
            <p:nvPr/>
          </p:nvSpPr>
          <p:spPr bwMode="auto">
            <a:xfrm>
              <a:off x="5024" y="1064"/>
              <a:ext cx="384" cy="144"/>
            </a:xfrm>
            <a:prstGeom prst="line">
              <a:avLst/>
            </a:prstGeom>
            <a:noFill/>
            <a:ln w="25560">
              <a:solidFill>
                <a:srgbClr val="008000"/>
              </a:solidFill>
              <a:round/>
              <a:headEnd/>
              <a:tailEnd/>
            </a:ln>
          </p:spPr>
          <p:txBody>
            <a:bodyPr/>
            <a:lstStyle/>
            <a:p>
              <a:endParaRPr lang="en-US"/>
            </a:p>
          </p:txBody>
        </p:sp>
        <p:sp>
          <p:nvSpPr>
            <p:cNvPr id="15372" name="Line 12"/>
            <p:cNvSpPr>
              <a:spLocks noChangeShapeType="1"/>
            </p:cNvSpPr>
            <p:nvPr/>
          </p:nvSpPr>
          <p:spPr bwMode="auto">
            <a:xfrm>
              <a:off x="5072" y="776"/>
              <a:ext cx="1" cy="1"/>
            </a:xfrm>
            <a:prstGeom prst="line">
              <a:avLst/>
            </a:prstGeom>
            <a:noFill/>
            <a:ln w="25560">
              <a:solidFill>
                <a:srgbClr val="008000"/>
              </a:solidFill>
              <a:round/>
              <a:headEnd/>
              <a:tailEnd/>
            </a:ln>
          </p:spPr>
          <p:txBody>
            <a:bodyPr/>
            <a:lstStyle/>
            <a:p>
              <a:endParaRPr lang="en-US"/>
            </a:p>
          </p:txBody>
        </p:sp>
        <p:sp>
          <p:nvSpPr>
            <p:cNvPr id="15373" name="Line 13"/>
            <p:cNvSpPr>
              <a:spLocks noChangeShapeType="1"/>
            </p:cNvSpPr>
            <p:nvPr/>
          </p:nvSpPr>
          <p:spPr bwMode="auto">
            <a:xfrm flipV="1">
              <a:off x="5024" y="631"/>
              <a:ext cx="384" cy="146"/>
            </a:xfrm>
            <a:prstGeom prst="line">
              <a:avLst/>
            </a:prstGeom>
            <a:noFill/>
            <a:ln w="25560">
              <a:solidFill>
                <a:srgbClr val="008000"/>
              </a:solidFill>
              <a:round/>
              <a:headEnd/>
              <a:tailEnd/>
            </a:ln>
          </p:spPr>
          <p:txBody>
            <a:bodyPr/>
            <a:lstStyle/>
            <a:p>
              <a:endParaRPr lang="en-US"/>
            </a:p>
          </p:txBody>
        </p:sp>
        <p:sp>
          <p:nvSpPr>
            <p:cNvPr id="15374" name="Oval 14"/>
            <p:cNvSpPr>
              <a:spLocks noChangeArrowheads="1"/>
            </p:cNvSpPr>
            <p:nvPr/>
          </p:nvSpPr>
          <p:spPr bwMode="auto">
            <a:xfrm>
              <a:off x="3968" y="632"/>
              <a:ext cx="96" cy="624"/>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5" name="Oval 15"/>
            <p:cNvSpPr>
              <a:spLocks noChangeArrowheads="1"/>
            </p:cNvSpPr>
            <p:nvPr/>
          </p:nvSpPr>
          <p:spPr bwMode="auto">
            <a:xfrm rot="1200000">
              <a:off x="5361" y="1159"/>
              <a:ext cx="96" cy="288"/>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6" name="Oval 16"/>
            <p:cNvSpPr>
              <a:spLocks noChangeArrowheads="1"/>
            </p:cNvSpPr>
            <p:nvPr/>
          </p:nvSpPr>
          <p:spPr bwMode="auto">
            <a:xfrm rot="20940000">
              <a:off x="5359" y="393"/>
              <a:ext cx="96" cy="288"/>
            </a:xfrm>
            <a:prstGeom prst="ellipse">
              <a:avLst/>
            </a:prstGeom>
            <a:solidFill>
              <a:srgbClr val="0088E4"/>
            </a:solidFill>
            <a:ln w="25560">
              <a:solidFill>
                <a:srgbClr val="008AE8"/>
              </a:solidFill>
              <a:round/>
              <a:headEnd/>
              <a:tailEnd/>
            </a:ln>
          </p:spPr>
          <p:txBody>
            <a:bodyPr wrap="none" anchor="ctr"/>
            <a:lstStyle/>
            <a:p>
              <a:endParaRPr lang="en-US"/>
            </a:p>
          </p:txBody>
        </p:sp>
      </p:grpSp>
      <p:sp>
        <p:nvSpPr>
          <p:cNvPr id="15377" name="AutoShape 17"/>
          <p:cNvSpPr>
            <a:spLocks noChangeArrowheads="1"/>
          </p:cNvSpPr>
          <p:nvPr/>
        </p:nvSpPr>
        <p:spPr bwMode="auto">
          <a:xfrm>
            <a:off x="304800" y="914400"/>
            <a:ext cx="5138738"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The angular momentum in the flux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tube stays in one of the daughter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mesons (an  (L=1) and (L=0) meson).</a:t>
            </a:r>
          </a:p>
        </p:txBody>
      </p:sp>
      <p:sp>
        <p:nvSpPr>
          <p:cNvPr id="15378" name="AutoShape 18"/>
          <p:cNvSpPr>
            <a:spLocks noChangeArrowheads="1"/>
          </p:cNvSpPr>
          <p:nvPr/>
        </p:nvSpPr>
        <p:spPr bwMode="auto">
          <a:xfrm>
            <a:off x="228600" y="2667000"/>
            <a:ext cx="3430588" cy="3014663"/>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Symbol" pitchFamily="16" charset="2"/>
              </a:rPr>
              <a:t></a:t>
            </a:r>
            <a:r>
              <a:rPr lang="en-GB" sz="2400" baseline="-25000">
                <a:latin typeface="Comic Sans MS" pitchFamily="64" charset="0"/>
              </a:rPr>
              <a:t>1</a:t>
            </a:r>
            <a:r>
              <a:rPr lang="en-GB" sz="2400">
                <a:latin typeface="Symbol" pitchFamily="16" charset="2"/>
              </a:rPr>
              <a:t></a:t>
            </a:r>
            <a:r>
              <a:rPr lang="en-GB" sz="2400">
                <a:latin typeface="Comic Sans MS" pitchFamily="64" charset="0"/>
              </a:rPr>
              <a:t> </a:t>
            </a:r>
            <a:r>
              <a:rPr lang="en-GB" sz="2400">
                <a:latin typeface="Symbol" pitchFamily="16" charset="2"/>
              </a:rPr>
              <a:t></a:t>
            </a:r>
            <a:r>
              <a:rPr lang="en-GB" sz="2400">
                <a:latin typeface="Comic Sans MS" pitchFamily="64" charset="0"/>
              </a:rPr>
              <a:t>b</a:t>
            </a:r>
            <a:r>
              <a:rPr lang="en-GB" sz="2400" baseline="-25000">
                <a:latin typeface="Comic Sans MS" pitchFamily="64" charset="0"/>
              </a:rPr>
              <a:t>1 </a:t>
            </a:r>
            <a:r>
              <a:rPr lang="en-GB" sz="2400">
                <a:latin typeface="Comic Sans MS" pitchFamily="64" charset="0"/>
              </a:rPr>
              <a:t>, </a:t>
            </a:r>
            <a:r>
              <a:rPr lang="en-GB" sz="2400">
                <a:latin typeface="Symbol" pitchFamily="16" charset="2"/>
              </a:rPr>
              <a:t></a:t>
            </a:r>
            <a:r>
              <a:rPr lang="en-GB" sz="2400">
                <a:latin typeface="Comic Sans MS" pitchFamily="64" charset="0"/>
              </a:rPr>
              <a:t>f</a:t>
            </a:r>
            <a:r>
              <a:rPr lang="en-GB" sz="2400" baseline="-25000">
                <a:latin typeface="Comic Sans MS" pitchFamily="64" charset="0"/>
              </a:rPr>
              <a:t>1 </a:t>
            </a:r>
            <a:r>
              <a:rPr lang="en-GB" sz="2400">
                <a:latin typeface="Comic Sans MS" pitchFamily="64" charset="0"/>
              </a:rPr>
              <a:t>, </a:t>
            </a:r>
            <a:r>
              <a:rPr lang="en-GB" sz="2400">
                <a:latin typeface="Symbol" pitchFamily="16" charset="2"/>
              </a:rPr>
              <a:t></a:t>
            </a:r>
            <a:r>
              <a:rPr lang="en-GB" sz="2400">
                <a:latin typeface="Comic Sans MS" pitchFamily="64" charset="0"/>
              </a:rPr>
              <a:t> , </a:t>
            </a:r>
            <a:r>
              <a:rPr lang="en-GB" sz="2400">
                <a:latin typeface="Symbol" pitchFamily="16" charset="2"/>
              </a:rPr>
              <a:t></a:t>
            </a:r>
            <a:r>
              <a:rPr lang="en-GB" sz="2400">
                <a:latin typeface="Comic Sans MS" pitchFamily="64" charset="0"/>
              </a:rPr>
              <a:t>a</a:t>
            </a:r>
            <a:r>
              <a:rPr lang="en-GB" sz="2400" baseline="-25000">
                <a:latin typeface="Comic Sans MS" pitchFamily="64" charset="0"/>
              </a:rPr>
              <a:t>1 </a:t>
            </a:r>
            <a:endParaRPr lang="en-GB" sz="240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Symbol" pitchFamily="16" charset="2"/>
              </a:rPr>
              <a:t></a:t>
            </a:r>
            <a:r>
              <a:rPr lang="en-GB" sz="2400" baseline="-25000">
                <a:latin typeface="Comic Sans MS" pitchFamily="64" charset="0"/>
              </a:rPr>
              <a:t>1</a:t>
            </a:r>
            <a:r>
              <a:rPr lang="en-GB" sz="2400">
                <a:latin typeface="Symbol" pitchFamily="16" charset="2"/>
              </a:rPr>
              <a:t></a:t>
            </a:r>
            <a:r>
              <a:rPr lang="en-GB" sz="2400">
                <a:latin typeface="Comic Sans MS" pitchFamily="64" charset="0"/>
              </a:rPr>
              <a:t>(1300)</a:t>
            </a:r>
            <a:r>
              <a:rPr lang="en-GB" sz="2400">
                <a:latin typeface="Symbol" pitchFamily="16" charset="2"/>
              </a:rPr>
              <a:t></a:t>
            </a:r>
            <a:r>
              <a:rPr lang="en-GB" sz="2400">
                <a:latin typeface="Comic Sans MS" pitchFamily="64" charset="0"/>
              </a:rPr>
              <a:t> , a</a:t>
            </a:r>
            <a:r>
              <a:rPr lang="en-GB" sz="2400" baseline="-25000">
                <a:latin typeface="Comic Sans MS" pitchFamily="64" charset="0"/>
              </a:rPr>
              <a:t>1</a:t>
            </a:r>
            <a:r>
              <a:rPr lang="en-GB" sz="2400">
                <a:latin typeface="Symbol" pitchFamily="16" charset="2"/>
              </a:rPr>
              <a:t></a:t>
            </a:r>
            <a:r>
              <a:rPr lang="en-GB" sz="2400">
                <a:latin typeface="Comic Sans MS" pitchFamily="64" charset="0"/>
              </a:rPr>
              <a:t>      </a:t>
            </a:r>
            <a:endParaRPr lang="en-GB" sz="240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b</a:t>
            </a:r>
            <a:r>
              <a:rPr lang="en-GB" sz="2400" baseline="-25000">
                <a:latin typeface="Comic Sans MS" pitchFamily="64" charset="0"/>
              </a:rPr>
              <a:t>2 </a:t>
            </a:r>
            <a:r>
              <a:rPr lang="en-GB" sz="2400">
                <a:latin typeface="Symbol" pitchFamily="16" charset="2"/>
              </a:rPr>
              <a:t></a:t>
            </a:r>
            <a:r>
              <a:rPr lang="en-GB" sz="2400">
                <a:latin typeface="Comic Sans MS" pitchFamily="64" charset="0"/>
              </a:rPr>
              <a:t> a</a:t>
            </a:r>
            <a:r>
              <a:rPr lang="en-GB" sz="2400" baseline="-25000">
                <a:latin typeface="Comic Sans MS" pitchFamily="64" charset="0"/>
              </a:rPr>
              <a:t>1</a:t>
            </a:r>
            <a:r>
              <a:rPr lang="en-GB" sz="2400">
                <a:latin typeface="Symbol" pitchFamily="16" charset="2"/>
              </a:rPr>
              <a:t></a:t>
            </a:r>
            <a:r>
              <a:rPr lang="en-GB" sz="2400">
                <a:latin typeface="Comic Sans MS" pitchFamily="64" charset="0"/>
              </a:rPr>
              <a:t> , h</a:t>
            </a:r>
            <a:r>
              <a:rPr lang="en-GB" sz="2400" baseline="-25000">
                <a:latin typeface="Comic Sans MS" pitchFamily="64" charset="0"/>
              </a:rPr>
              <a:t>1</a:t>
            </a:r>
            <a:r>
              <a:rPr lang="en-GB" sz="2400">
                <a:latin typeface="Symbol" pitchFamily="16" charset="2"/>
              </a:rPr>
              <a:t></a:t>
            </a:r>
            <a:r>
              <a:rPr lang="en-GB" sz="2400">
                <a:latin typeface="Comic Sans MS" pitchFamily="64" charset="0"/>
              </a:rPr>
              <a:t>, </a:t>
            </a:r>
            <a:r>
              <a:rPr lang="en-GB" sz="2400">
                <a:latin typeface="Symbol" pitchFamily="16" charset="2"/>
              </a:rPr>
              <a:t></a:t>
            </a:r>
            <a:r>
              <a:rPr lang="en-GB" sz="2400">
                <a:latin typeface="Comic Sans MS" pitchFamily="64" charset="0"/>
              </a:rPr>
              <a:t>a</a:t>
            </a:r>
            <a:r>
              <a:rPr lang="en-GB" sz="2400" baseline="-25000">
                <a:latin typeface="Comic Sans MS" pitchFamily="64" charset="0"/>
              </a:rPr>
              <a:t>2</a:t>
            </a:r>
            <a:r>
              <a:rPr lang="en-GB" sz="240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h</a:t>
            </a:r>
            <a:r>
              <a:rPr lang="en-GB" sz="2400" baseline="-25000">
                <a:latin typeface="Comic Sans MS" pitchFamily="64" charset="0"/>
              </a:rPr>
              <a:t>2 </a:t>
            </a:r>
            <a:r>
              <a:rPr lang="en-GB" sz="2400">
                <a:latin typeface="Symbol" pitchFamily="16" charset="2"/>
              </a:rPr>
              <a:t></a:t>
            </a:r>
            <a:r>
              <a:rPr lang="en-GB" sz="2400">
                <a:latin typeface="Comic Sans MS" pitchFamily="64" charset="0"/>
              </a:rPr>
              <a:t> b</a:t>
            </a:r>
            <a:r>
              <a:rPr lang="en-GB" sz="2400" baseline="-25000">
                <a:latin typeface="Comic Sans MS" pitchFamily="64" charset="0"/>
              </a:rPr>
              <a:t>1</a:t>
            </a:r>
            <a:r>
              <a:rPr lang="en-GB" sz="2400">
                <a:latin typeface="Symbol" pitchFamily="16" charset="2"/>
              </a:rPr>
              <a:t></a:t>
            </a:r>
            <a:r>
              <a:rPr lang="en-GB" sz="2400">
                <a:latin typeface="Comic Sans MS" pitchFamily="64" charset="0"/>
              </a:rPr>
              <a:t> , </a:t>
            </a:r>
            <a:r>
              <a:rPr lang="en-GB" sz="2400">
                <a:latin typeface="Symbol" pitchFamily="16" charset="2"/>
              </a:rPr>
              <a:t></a:t>
            </a: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b</a:t>
            </a:r>
            <a:r>
              <a:rPr lang="en-GB" sz="2400" baseline="-25000">
                <a:latin typeface="Comic Sans MS" pitchFamily="64" charset="0"/>
              </a:rPr>
              <a:t>0 </a:t>
            </a:r>
            <a:r>
              <a:rPr lang="en-GB" sz="2400">
                <a:latin typeface="Symbol" pitchFamily="16" charset="2"/>
              </a:rPr>
              <a:t></a:t>
            </a:r>
            <a:r>
              <a:rPr lang="en-GB" sz="2400">
                <a:latin typeface="Comic Sans MS" pitchFamily="64" charset="0"/>
              </a:rPr>
              <a:t> </a:t>
            </a:r>
            <a:r>
              <a:rPr lang="en-GB" sz="2400">
                <a:latin typeface="Symbol" pitchFamily="16" charset="2"/>
              </a:rPr>
              <a:t></a:t>
            </a:r>
            <a:r>
              <a:rPr lang="en-GB" sz="2400">
                <a:latin typeface="Comic Sans MS" pitchFamily="64" charset="0"/>
              </a:rPr>
              <a:t>(1300)</a:t>
            </a:r>
            <a:r>
              <a:rPr lang="en-GB" sz="2400">
                <a:latin typeface="Symbol" pitchFamily="16" charset="2"/>
              </a:rPr>
              <a:t></a:t>
            </a:r>
            <a:r>
              <a:rPr lang="en-GB" sz="2400">
                <a:latin typeface="Comic Sans MS" pitchFamily="64" charset="0"/>
              </a:rPr>
              <a:t> , h</a:t>
            </a:r>
            <a:r>
              <a:rPr lang="en-GB" sz="2400" baseline="-25000">
                <a:latin typeface="Comic Sans MS" pitchFamily="64" charset="0"/>
              </a:rPr>
              <a:t>1</a:t>
            </a:r>
            <a:r>
              <a:rPr lang="en-GB" sz="240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h</a:t>
            </a:r>
            <a:r>
              <a:rPr lang="en-GB" sz="2400" baseline="-25000">
                <a:latin typeface="Comic Sans MS" pitchFamily="64" charset="0"/>
              </a:rPr>
              <a:t>0 </a:t>
            </a:r>
            <a:r>
              <a:rPr lang="en-GB" sz="2400">
                <a:latin typeface="Symbol" pitchFamily="16" charset="2"/>
              </a:rPr>
              <a:t></a:t>
            </a:r>
            <a:r>
              <a:rPr lang="en-GB" sz="2400">
                <a:latin typeface="Comic Sans MS" pitchFamily="64" charset="0"/>
              </a:rPr>
              <a:t> b</a:t>
            </a:r>
            <a:r>
              <a:rPr lang="en-GB" sz="2400" baseline="-25000">
                <a:latin typeface="Comic Sans MS" pitchFamily="64" charset="0"/>
              </a:rPr>
              <a:t>1</a:t>
            </a:r>
            <a:r>
              <a:rPr lang="en-GB" sz="2400">
                <a:latin typeface="Symbol" pitchFamily="16" charset="2"/>
              </a:rPr>
              <a:t></a:t>
            </a:r>
            <a:r>
              <a:rPr lang="en-GB" sz="2400">
                <a:latin typeface="Comic Sans MS" pitchFamily="64" charset="0"/>
              </a:rPr>
              <a:t> , h</a:t>
            </a:r>
            <a:r>
              <a:rPr lang="en-GB" sz="2400" baseline="-25000">
                <a:latin typeface="Comic Sans MS" pitchFamily="64" charset="0"/>
              </a:rPr>
              <a:t>1</a:t>
            </a:r>
            <a:r>
              <a:rPr lang="en-GB" sz="2400">
                <a:latin typeface="Symbol" pitchFamily="16" charset="2"/>
              </a:rPr>
              <a:t></a:t>
            </a:r>
          </a:p>
        </p:txBody>
      </p:sp>
      <p:grpSp>
        <p:nvGrpSpPr>
          <p:cNvPr id="3" name="Group 19"/>
          <p:cNvGrpSpPr>
            <a:grpSpLocks/>
          </p:cNvGrpSpPr>
          <p:nvPr/>
        </p:nvGrpSpPr>
        <p:grpSpPr bwMode="auto">
          <a:xfrm>
            <a:off x="6588125" y="1155700"/>
            <a:ext cx="736600" cy="641350"/>
            <a:chOff x="4150" y="728"/>
            <a:chExt cx="464" cy="404"/>
          </a:xfrm>
        </p:grpSpPr>
        <p:sp>
          <p:nvSpPr>
            <p:cNvPr id="15380" name="AutoShape 20"/>
            <p:cNvSpPr>
              <a:spLocks noChangeArrowheads="1"/>
            </p:cNvSpPr>
            <p:nvPr/>
          </p:nvSpPr>
          <p:spPr bwMode="auto">
            <a:xfrm>
              <a:off x="4150" y="845"/>
              <a:ext cx="465" cy="2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1" name="Line 21"/>
            <p:cNvSpPr>
              <a:spLocks noChangeShapeType="1"/>
            </p:cNvSpPr>
            <p:nvPr/>
          </p:nvSpPr>
          <p:spPr bwMode="auto">
            <a:xfrm flipV="1">
              <a:off x="4160" y="727"/>
              <a:ext cx="1" cy="394"/>
            </a:xfrm>
            <a:prstGeom prst="line">
              <a:avLst/>
            </a:prstGeom>
            <a:noFill/>
            <a:ln w="50760">
              <a:solidFill>
                <a:srgbClr val="663300"/>
              </a:solidFill>
              <a:round/>
              <a:headEnd/>
              <a:tailEnd type="triangle" w="med" len="med"/>
            </a:ln>
          </p:spPr>
          <p:txBody>
            <a:bodyPr/>
            <a:lstStyle/>
            <a:p>
              <a:endParaRPr lang="en-US"/>
            </a:p>
          </p:txBody>
        </p:sp>
      </p:grpSp>
      <p:grpSp>
        <p:nvGrpSpPr>
          <p:cNvPr id="4" name="Group 22"/>
          <p:cNvGrpSpPr>
            <a:grpSpLocks/>
          </p:cNvGrpSpPr>
          <p:nvPr/>
        </p:nvGrpSpPr>
        <p:grpSpPr bwMode="auto">
          <a:xfrm>
            <a:off x="7561263" y="525463"/>
            <a:ext cx="909637" cy="700087"/>
            <a:chOff x="4763" y="331"/>
            <a:chExt cx="573" cy="441"/>
          </a:xfrm>
        </p:grpSpPr>
        <p:sp>
          <p:nvSpPr>
            <p:cNvPr id="15383" name="AutoShape 23"/>
            <p:cNvSpPr>
              <a:spLocks noChangeArrowheads="1"/>
            </p:cNvSpPr>
            <p:nvPr/>
          </p:nvSpPr>
          <p:spPr bwMode="auto">
            <a:xfrm rot="20280000">
              <a:off x="4834" y="409"/>
              <a:ext cx="465" cy="287"/>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4" name="Line 24"/>
            <p:cNvSpPr>
              <a:spLocks noChangeShapeType="1"/>
            </p:cNvSpPr>
            <p:nvPr/>
          </p:nvSpPr>
          <p:spPr bwMode="auto">
            <a:xfrm flipH="1" flipV="1">
              <a:off x="4762" y="394"/>
              <a:ext cx="150" cy="364"/>
            </a:xfrm>
            <a:prstGeom prst="line">
              <a:avLst/>
            </a:prstGeom>
            <a:noFill/>
            <a:ln w="50760">
              <a:solidFill>
                <a:srgbClr val="663300"/>
              </a:solidFill>
              <a:round/>
              <a:headEnd/>
              <a:tailEnd type="triangle" w="med" len="med"/>
            </a:ln>
          </p:spPr>
          <p:txBody>
            <a:bodyPr/>
            <a:lstStyle/>
            <a:p>
              <a:endParaRPr lang="en-US"/>
            </a:p>
          </p:txBody>
        </p:sp>
      </p:grpSp>
      <p:sp>
        <p:nvSpPr>
          <p:cNvPr id="15385" name="AutoShape 25"/>
          <p:cNvSpPr>
            <a:spLocks noChangeArrowheads="1"/>
          </p:cNvSpPr>
          <p:nvPr/>
        </p:nvSpPr>
        <p:spPr bwMode="auto">
          <a:xfrm>
            <a:off x="304800" y="2133600"/>
            <a:ext cx="4911725" cy="4206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00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6600CC"/>
                </a:solidFill>
                <a:latin typeface="Comic Sans MS" pitchFamily="64" charset="0"/>
              </a:rPr>
              <a:t>Exotic Quantum Number Hybrids</a:t>
            </a:r>
          </a:p>
        </p:txBody>
      </p:sp>
      <p:sp>
        <p:nvSpPr>
          <p:cNvPr id="15386" name="Freeform 26"/>
          <p:cNvSpPr>
            <a:spLocks noChangeArrowheads="1"/>
          </p:cNvSpPr>
          <p:nvPr/>
        </p:nvSpPr>
        <p:spPr bwMode="auto">
          <a:xfrm>
            <a:off x="3962400" y="2667000"/>
            <a:ext cx="88900" cy="3098800"/>
          </a:xfrm>
          <a:custGeom>
            <a:avLst/>
            <a:gdLst/>
            <a:ahLst/>
            <a:cxnLst>
              <a:cxn ang="0">
                <a:pos x="0" y="0"/>
              </a:cxn>
              <a:cxn ang="0">
                <a:pos x="123" y="717"/>
              </a:cxn>
              <a:cxn ang="0">
                <a:pos x="123" y="3586"/>
              </a:cxn>
              <a:cxn ang="0">
                <a:pos x="247" y="4303"/>
              </a:cxn>
              <a:cxn ang="0">
                <a:pos x="123" y="5021"/>
              </a:cxn>
              <a:cxn ang="0">
                <a:pos x="123" y="7890"/>
              </a:cxn>
              <a:cxn ang="0">
                <a:pos x="0" y="8607"/>
              </a:cxn>
            </a:cxnLst>
            <a:rect l="0" t="0" r="r" b="b"/>
            <a:pathLst>
              <a:path w="248" h="8608">
                <a:moveTo>
                  <a:pt x="0" y="0"/>
                </a:moveTo>
                <a:cubicBezTo>
                  <a:pt x="61" y="0"/>
                  <a:pt x="123" y="358"/>
                  <a:pt x="123" y="717"/>
                </a:cubicBezTo>
                <a:lnTo>
                  <a:pt x="123" y="3586"/>
                </a:lnTo>
                <a:cubicBezTo>
                  <a:pt x="123" y="3945"/>
                  <a:pt x="185" y="4303"/>
                  <a:pt x="247" y="4303"/>
                </a:cubicBezTo>
                <a:cubicBezTo>
                  <a:pt x="185" y="4303"/>
                  <a:pt x="123" y="4662"/>
                  <a:pt x="123" y="5021"/>
                </a:cubicBezTo>
                <a:lnTo>
                  <a:pt x="123" y="7890"/>
                </a:lnTo>
                <a:cubicBezTo>
                  <a:pt x="123" y="8249"/>
                  <a:pt x="61" y="8607"/>
                  <a:pt x="0" y="8607"/>
                </a:cubicBezTo>
              </a:path>
            </a:pathLst>
          </a:custGeom>
          <a:noFill/>
          <a:ln w="25560">
            <a:solidFill>
              <a:srgbClr val="008000"/>
            </a:solidFill>
            <a:round/>
            <a:headEnd/>
            <a:tailEnd/>
          </a:ln>
        </p:spPr>
        <p:txBody>
          <a:bodyPr/>
          <a:lstStyle/>
          <a:p>
            <a:endParaRPr lang="en-US"/>
          </a:p>
        </p:txBody>
      </p:sp>
      <p:sp>
        <p:nvSpPr>
          <p:cNvPr id="15387" name="AutoShape 27"/>
          <p:cNvSpPr>
            <a:spLocks noChangeArrowheads="1"/>
          </p:cNvSpPr>
          <p:nvPr/>
        </p:nvSpPr>
        <p:spPr bwMode="auto">
          <a:xfrm>
            <a:off x="4191000" y="2667000"/>
            <a:ext cx="2405063"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Mass and model</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dependent </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predictions</a:t>
            </a:r>
          </a:p>
        </p:txBody>
      </p:sp>
      <p:sp>
        <p:nvSpPr>
          <p:cNvPr id="15388" name="Text Box 28"/>
          <p:cNvSpPr txBox="1">
            <a:spLocks noChangeArrowheads="1"/>
          </p:cNvSpPr>
          <p:nvPr/>
        </p:nvSpPr>
        <p:spPr bwMode="auto">
          <a:xfrm>
            <a:off x="719138" y="7741"/>
            <a:ext cx="4724400" cy="648512"/>
          </a:xfrm>
          <a:prstGeom prst="rect">
            <a:avLst/>
          </a:prstGeom>
          <a:noFill/>
          <a:ln w="9525">
            <a:noFill/>
            <a:miter lim="800000"/>
            <a:headEnd/>
            <a:tailEnd/>
          </a:ln>
        </p:spPr>
        <p:txBody>
          <a:bodyPr lIns="90000" tIns="46800" rIns="90000" bIns="46800" anchor="ctr" anchorCtr="1">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solidFill>
                  <a:schemeClr val="accent2">
                    <a:lumMod val="75000"/>
                  </a:schemeClr>
                </a:solidFill>
                <a:effectLst>
                  <a:outerShdw blurRad="38100" dist="38100" dir="2700000" algn="tl">
                    <a:srgbClr val="C0C0C0"/>
                  </a:outerShdw>
                </a:effectLst>
                <a:latin typeface="Apple Casual"/>
              </a:rPr>
              <a:t>Hybrid Decays</a:t>
            </a:r>
          </a:p>
        </p:txBody>
      </p:sp>
      <p:sp>
        <p:nvSpPr>
          <p:cNvPr id="15389" name="Text Box 29"/>
          <p:cNvSpPr txBox="1">
            <a:spLocks noChangeArrowheads="1"/>
          </p:cNvSpPr>
          <p:nvPr/>
        </p:nvSpPr>
        <p:spPr bwMode="auto">
          <a:xfrm>
            <a:off x="4191000" y="3810000"/>
            <a:ext cx="3332312" cy="830997"/>
          </a:xfrm>
          <a:prstGeom prst="rect">
            <a:avLst/>
          </a:prstGeom>
          <a:noFill/>
          <a:ln w="9525">
            <a:noFill/>
            <a:miter lim="800000"/>
            <a:headEnd/>
            <a:tailEnd/>
          </a:ln>
          <a:effectLst/>
        </p:spPr>
        <p:txBody>
          <a:bodyPr wrap="none">
            <a:spAutoFit/>
          </a:bodyPr>
          <a:lstStyle/>
          <a:p>
            <a:r>
              <a:rPr lang="en-US" sz="2400" dirty="0">
                <a:solidFill>
                  <a:srgbClr val="A50021"/>
                </a:solidFill>
              </a:rPr>
              <a:t>Populate final states with </a:t>
            </a:r>
            <a:endParaRPr lang="en-US" sz="2400" dirty="0" smtClean="0">
              <a:solidFill>
                <a:srgbClr val="A50021"/>
              </a:solidFill>
            </a:endParaRPr>
          </a:p>
          <a:p>
            <a:r>
              <a:rPr lang="en-US" sz="2400" dirty="0">
                <a:solidFill>
                  <a:srgbClr val="A50021"/>
                </a:solidFill>
                <a:latin typeface="cmmi10" pitchFamily="34" charset="0"/>
              </a:rPr>
              <a:t>π</a:t>
            </a:r>
            <a:r>
              <a:rPr lang="en-US" sz="2400" baseline="30000" dirty="0" smtClean="0">
                <a:solidFill>
                  <a:srgbClr val="A50021"/>
                </a:solidFill>
                <a:latin typeface="cmsy10" pitchFamily="32" charset="0"/>
              </a:rPr>
              <a:t>±</a:t>
            </a:r>
            <a:r>
              <a:rPr lang="en-US" sz="2400" dirty="0" smtClean="0">
                <a:solidFill>
                  <a:srgbClr val="A50021"/>
                </a:solidFill>
              </a:rPr>
              <a:t>,</a:t>
            </a:r>
            <a:r>
              <a:rPr lang="en-US" sz="2400" dirty="0">
                <a:solidFill>
                  <a:srgbClr val="A50021"/>
                </a:solidFill>
                <a:latin typeface="cmmi10" pitchFamily="34" charset="0"/>
              </a:rPr>
              <a:t>π</a:t>
            </a:r>
            <a:r>
              <a:rPr lang="en-US" sz="2400" baseline="30000" dirty="0" smtClean="0">
                <a:solidFill>
                  <a:srgbClr val="A50021"/>
                </a:solidFill>
                <a:latin typeface="cmmi10" pitchFamily="34" charset="0"/>
              </a:rPr>
              <a:t>0</a:t>
            </a:r>
            <a:r>
              <a:rPr lang="en-US" sz="2400" dirty="0">
                <a:solidFill>
                  <a:srgbClr val="A50021"/>
                </a:solidFill>
              </a:rPr>
              <a:t>,</a:t>
            </a:r>
            <a:r>
              <a:rPr lang="en-US" sz="2400" dirty="0" smtClean="0">
                <a:solidFill>
                  <a:srgbClr val="A50021"/>
                </a:solidFill>
              </a:rPr>
              <a:t>K</a:t>
            </a:r>
            <a:r>
              <a:rPr lang="en-US" sz="2400" baseline="30000" dirty="0">
                <a:solidFill>
                  <a:srgbClr val="A50021"/>
                </a:solidFill>
                <a:latin typeface="cmsy10" pitchFamily="32" charset="0"/>
              </a:rPr>
              <a:t>±</a:t>
            </a:r>
            <a:r>
              <a:rPr lang="en-US" sz="2400" dirty="0" smtClean="0">
                <a:solidFill>
                  <a:srgbClr val="A50021"/>
                </a:solidFill>
              </a:rPr>
              <a:t>,K</a:t>
            </a:r>
            <a:r>
              <a:rPr lang="en-US" sz="2400" baseline="30000" dirty="0" smtClean="0">
                <a:solidFill>
                  <a:srgbClr val="A50021"/>
                </a:solidFill>
              </a:rPr>
              <a:t>0</a:t>
            </a:r>
            <a:r>
              <a:rPr lang="en-US" sz="2400" dirty="0" smtClean="0">
                <a:solidFill>
                  <a:srgbClr val="A50021"/>
                </a:solidFill>
              </a:rPr>
              <a:t>,η,</a:t>
            </a:r>
            <a:r>
              <a:rPr lang="en-US" sz="2400" dirty="0" smtClean="0">
                <a:solidFill>
                  <a:srgbClr val="A50021"/>
                </a:solidFill>
                <a:latin typeface="cmmi10" pitchFamily="34" charset="0"/>
              </a:rPr>
              <a:t> </a:t>
            </a:r>
            <a:r>
              <a:rPr lang="en-US" sz="2400" dirty="0" smtClean="0">
                <a:solidFill>
                  <a:srgbClr val="A50021"/>
                </a:solidFill>
              </a:rPr>
              <a:t>(</a:t>
            </a:r>
            <a:r>
              <a:rPr lang="en-US" sz="2400" dirty="0" smtClean="0">
                <a:solidFill>
                  <a:srgbClr val="A50021"/>
                </a:solidFill>
                <a:latin typeface="cmmi10" pitchFamily="34" charset="0"/>
              </a:rPr>
              <a:t>photons</a:t>
            </a:r>
            <a:r>
              <a:rPr lang="en-US" sz="2400" dirty="0" smtClean="0">
                <a:solidFill>
                  <a:srgbClr val="A50021"/>
                </a:solidFill>
              </a:rPr>
              <a:t>)</a:t>
            </a:r>
            <a:endParaRPr lang="en-US" sz="2400" dirty="0">
              <a:solidFill>
                <a:srgbClr val="A50021"/>
              </a:solidFill>
            </a:endParaRPr>
          </a:p>
        </p:txBody>
      </p:sp>
      <p:sp>
        <p:nvSpPr>
          <p:cNvPr id="35" name="Date Placeholder 34"/>
          <p:cNvSpPr>
            <a:spLocks noGrp="1"/>
          </p:cNvSpPr>
          <p:nvPr>
            <p:ph type="dt" sz="half" idx="10"/>
          </p:nvPr>
        </p:nvSpPr>
        <p:spPr/>
        <p:txBody>
          <a:bodyPr/>
          <a:lstStyle/>
          <a:p>
            <a:r>
              <a:rPr lang="en-US" smtClean="0"/>
              <a:t>6/7/10</a:t>
            </a:r>
            <a:endParaRPr lang="en-US"/>
          </a:p>
        </p:txBody>
      </p:sp>
      <p:sp>
        <p:nvSpPr>
          <p:cNvPr id="36" name="Slide Number Placeholder 35"/>
          <p:cNvSpPr>
            <a:spLocks noGrp="1"/>
          </p:cNvSpPr>
          <p:nvPr>
            <p:ph type="sldNum" sz="quarter" idx="12"/>
          </p:nvPr>
        </p:nvSpPr>
        <p:spPr/>
        <p:txBody>
          <a:bodyPr/>
          <a:lstStyle/>
          <a:p>
            <a:fld id="{0F02BBF6-0EFC-4FDF-87B3-15F795D06869}" type="slidenum">
              <a:rPr lang="en-US" smtClean="0"/>
              <a:pPr/>
              <a:t>10</a:t>
            </a:fld>
            <a:endParaRPr lang="en-US"/>
          </a:p>
        </p:txBody>
      </p:sp>
      <p:sp>
        <p:nvSpPr>
          <p:cNvPr id="37" name="Footer Placeholder 36"/>
          <p:cNvSpPr>
            <a:spLocks noGrp="1"/>
          </p:cNvSpPr>
          <p:nvPr>
            <p:ph type="ftr" sz="quarter" idx="11"/>
          </p:nvPr>
        </p:nvSpPr>
        <p:spPr/>
        <p:txBody>
          <a:bodyPr/>
          <a:lstStyle/>
          <a:p>
            <a:r>
              <a:rPr lang="en-US" dirty="0" smtClean="0"/>
              <a:t>JLab Users Group Meeting 2010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2209800" y="152400"/>
            <a:ext cx="4114800" cy="609600"/>
          </a:xfrm>
          <a:prstGeom prst="roundRect">
            <a:avLst>
              <a:gd name="adj" fmla="val 259"/>
            </a:avLst>
          </a:prstGeom>
          <a:noFill/>
          <a:ln w="9525">
            <a:noFill/>
            <a:round/>
            <a:headEnd/>
            <a:tailEnd/>
          </a:ln>
        </p:spPr>
        <p:txBody>
          <a:bodyPr wrap="none" anchor="ctr"/>
          <a:lstStyle/>
          <a:p>
            <a:endParaRPr lang="en-US"/>
          </a:p>
        </p:txBody>
      </p:sp>
      <p:grpSp>
        <p:nvGrpSpPr>
          <p:cNvPr id="2" name="Group 5"/>
          <p:cNvGrpSpPr>
            <a:grpSpLocks/>
          </p:cNvGrpSpPr>
          <p:nvPr/>
        </p:nvGrpSpPr>
        <p:grpSpPr bwMode="auto">
          <a:xfrm>
            <a:off x="6299200" y="625475"/>
            <a:ext cx="2389188" cy="1658938"/>
            <a:chOff x="3968" y="394"/>
            <a:chExt cx="1505" cy="1045"/>
          </a:xfrm>
        </p:grpSpPr>
        <p:sp>
          <p:nvSpPr>
            <p:cNvPr id="15366" name="Line 6"/>
            <p:cNvSpPr>
              <a:spLocks noChangeShapeType="1"/>
            </p:cNvSpPr>
            <p:nvPr/>
          </p:nvSpPr>
          <p:spPr bwMode="auto">
            <a:xfrm>
              <a:off x="4064" y="680"/>
              <a:ext cx="624" cy="1"/>
            </a:xfrm>
            <a:prstGeom prst="line">
              <a:avLst/>
            </a:prstGeom>
            <a:noFill/>
            <a:ln w="25560">
              <a:solidFill>
                <a:srgbClr val="008000"/>
              </a:solidFill>
              <a:round/>
              <a:headEnd/>
              <a:tailEnd/>
            </a:ln>
          </p:spPr>
          <p:txBody>
            <a:bodyPr/>
            <a:lstStyle/>
            <a:p>
              <a:endParaRPr lang="en-US"/>
            </a:p>
          </p:txBody>
        </p:sp>
        <p:sp>
          <p:nvSpPr>
            <p:cNvPr id="15367" name="Line 7"/>
            <p:cNvSpPr>
              <a:spLocks noChangeShapeType="1"/>
            </p:cNvSpPr>
            <p:nvPr/>
          </p:nvSpPr>
          <p:spPr bwMode="auto">
            <a:xfrm>
              <a:off x="4064" y="1160"/>
              <a:ext cx="624" cy="1"/>
            </a:xfrm>
            <a:prstGeom prst="line">
              <a:avLst/>
            </a:prstGeom>
            <a:noFill/>
            <a:ln w="25560">
              <a:solidFill>
                <a:srgbClr val="008000"/>
              </a:solidFill>
              <a:round/>
              <a:headEnd/>
              <a:tailEnd/>
            </a:ln>
          </p:spPr>
          <p:txBody>
            <a:bodyPr/>
            <a:lstStyle/>
            <a:p>
              <a:endParaRPr lang="en-US"/>
            </a:p>
          </p:txBody>
        </p:sp>
        <p:sp>
          <p:nvSpPr>
            <p:cNvPr id="15368" name="Line 8"/>
            <p:cNvSpPr>
              <a:spLocks noChangeShapeType="1"/>
            </p:cNvSpPr>
            <p:nvPr/>
          </p:nvSpPr>
          <p:spPr bwMode="auto">
            <a:xfrm flipV="1">
              <a:off x="4688" y="439"/>
              <a:ext cx="672" cy="242"/>
            </a:xfrm>
            <a:prstGeom prst="line">
              <a:avLst/>
            </a:prstGeom>
            <a:noFill/>
            <a:ln w="25560">
              <a:solidFill>
                <a:srgbClr val="008000"/>
              </a:solidFill>
              <a:round/>
              <a:headEnd/>
              <a:tailEnd/>
            </a:ln>
          </p:spPr>
          <p:txBody>
            <a:bodyPr/>
            <a:lstStyle/>
            <a:p>
              <a:endParaRPr lang="en-US"/>
            </a:p>
          </p:txBody>
        </p:sp>
        <p:sp>
          <p:nvSpPr>
            <p:cNvPr id="15369" name="Line 9"/>
            <p:cNvSpPr>
              <a:spLocks noChangeShapeType="1"/>
            </p:cNvSpPr>
            <p:nvPr/>
          </p:nvSpPr>
          <p:spPr bwMode="auto">
            <a:xfrm>
              <a:off x="4688" y="1160"/>
              <a:ext cx="672" cy="240"/>
            </a:xfrm>
            <a:prstGeom prst="line">
              <a:avLst/>
            </a:prstGeom>
            <a:noFill/>
            <a:ln w="25560">
              <a:solidFill>
                <a:srgbClr val="008000"/>
              </a:solidFill>
              <a:round/>
              <a:headEnd/>
              <a:tailEnd/>
            </a:ln>
          </p:spPr>
          <p:txBody>
            <a:bodyPr/>
            <a:lstStyle/>
            <a:p>
              <a:endParaRPr lang="en-US"/>
            </a:p>
          </p:txBody>
        </p:sp>
        <p:sp>
          <p:nvSpPr>
            <p:cNvPr id="15370" name="Line 10"/>
            <p:cNvSpPr>
              <a:spLocks noChangeShapeType="1"/>
            </p:cNvSpPr>
            <p:nvPr/>
          </p:nvSpPr>
          <p:spPr bwMode="auto">
            <a:xfrm>
              <a:off x="5024" y="776"/>
              <a:ext cx="1" cy="288"/>
            </a:xfrm>
            <a:prstGeom prst="line">
              <a:avLst/>
            </a:prstGeom>
            <a:noFill/>
            <a:ln w="25560">
              <a:solidFill>
                <a:srgbClr val="008000"/>
              </a:solidFill>
              <a:round/>
              <a:headEnd/>
              <a:tailEnd/>
            </a:ln>
          </p:spPr>
          <p:txBody>
            <a:bodyPr/>
            <a:lstStyle/>
            <a:p>
              <a:endParaRPr lang="en-US"/>
            </a:p>
          </p:txBody>
        </p:sp>
        <p:sp>
          <p:nvSpPr>
            <p:cNvPr id="15371" name="Line 11"/>
            <p:cNvSpPr>
              <a:spLocks noChangeShapeType="1"/>
            </p:cNvSpPr>
            <p:nvPr/>
          </p:nvSpPr>
          <p:spPr bwMode="auto">
            <a:xfrm>
              <a:off x="5024" y="1064"/>
              <a:ext cx="384" cy="144"/>
            </a:xfrm>
            <a:prstGeom prst="line">
              <a:avLst/>
            </a:prstGeom>
            <a:noFill/>
            <a:ln w="25560">
              <a:solidFill>
                <a:srgbClr val="008000"/>
              </a:solidFill>
              <a:round/>
              <a:headEnd/>
              <a:tailEnd/>
            </a:ln>
          </p:spPr>
          <p:txBody>
            <a:bodyPr/>
            <a:lstStyle/>
            <a:p>
              <a:endParaRPr lang="en-US"/>
            </a:p>
          </p:txBody>
        </p:sp>
        <p:sp>
          <p:nvSpPr>
            <p:cNvPr id="15372" name="Line 12"/>
            <p:cNvSpPr>
              <a:spLocks noChangeShapeType="1"/>
            </p:cNvSpPr>
            <p:nvPr/>
          </p:nvSpPr>
          <p:spPr bwMode="auto">
            <a:xfrm>
              <a:off x="5072" y="776"/>
              <a:ext cx="1" cy="1"/>
            </a:xfrm>
            <a:prstGeom prst="line">
              <a:avLst/>
            </a:prstGeom>
            <a:noFill/>
            <a:ln w="25560">
              <a:solidFill>
                <a:srgbClr val="008000"/>
              </a:solidFill>
              <a:round/>
              <a:headEnd/>
              <a:tailEnd/>
            </a:ln>
          </p:spPr>
          <p:txBody>
            <a:bodyPr/>
            <a:lstStyle/>
            <a:p>
              <a:endParaRPr lang="en-US"/>
            </a:p>
          </p:txBody>
        </p:sp>
        <p:sp>
          <p:nvSpPr>
            <p:cNvPr id="15373" name="Line 13"/>
            <p:cNvSpPr>
              <a:spLocks noChangeShapeType="1"/>
            </p:cNvSpPr>
            <p:nvPr/>
          </p:nvSpPr>
          <p:spPr bwMode="auto">
            <a:xfrm flipV="1">
              <a:off x="5024" y="631"/>
              <a:ext cx="384" cy="146"/>
            </a:xfrm>
            <a:prstGeom prst="line">
              <a:avLst/>
            </a:prstGeom>
            <a:noFill/>
            <a:ln w="25560">
              <a:solidFill>
                <a:srgbClr val="008000"/>
              </a:solidFill>
              <a:round/>
              <a:headEnd/>
              <a:tailEnd/>
            </a:ln>
          </p:spPr>
          <p:txBody>
            <a:bodyPr/>
            <a:lstStyle/>
            <a:p>
              <a:endParaRPr lang="en-US"/>
            </a:p>
          </p:txBody>
        </p:sp>
        <p:sp>
          <p:nvSpPr>
            <p:cNvPr id="15374" name="Oval 14"/>
            <p:cNvSpPr>
              <a:spLocks noChangeArrowheads="1"/>
            </p:cNvSpPr>
            <p:nvPr/>
          </p:nvSpPr>
          <p:spPr bwMode="auto">
            <a:xfrm>
              <a:off x="3968" y="632"/>
              <a:ext cx="96" cy="624"/>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5" name="Oval 15"/>
            <p:cNvSpPr>
              <a:spLocks noChangeArrowheads="1"/>
            </p:cNvSpPr>
            <p:nvPr/>
          </p:nvSpPr>
          <p:spPr bwMode="auto">
            <a:xfrm rot="1200000">
              <a:off x="5361" y="1159"/>
              <a:ext cx="96" cy="288"/>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6" name="Oval 16"/>
            <p:cNvSpPr>
              <a:spLocks noChangeArrowheads="1"/>
            </p:cNvSpPr>
            <p:nvPr/>
          </p:nvSpPr>
          <p:spPr bwMode="auto">
            <a:xfrm rot="20940000">
              <a:off x="5359" y="393"/>
              <a:ext cx="96" cy="288"/>
            </a:xfrm>
            <a:prstGeom prst="ellipse">
              <a:avLst/>
            </a:prstGeom>
            <a:solidFill>
              <a:srgbClr val="0088E4"/>
            </a:solidFill>
            <a:ln w="25560">
              <a:solidFill>
                <a:srgbClr val="008AE8"/>
              </a:solidFill>
              <a:round/>
              <a:headEnd/>
              <a:tailEnd/>
            </a:ln>
          </p:spPr>
          <p:txBody>
            <a:bodyPr wrap="none" anchor="ctr"/>
            <a:lstStyle/>
            <a:p>
              <a:endParaRPr lang="en-US"/>
            </a:p>
          </p:txBody>
        </p:sp>
      </p:grpSp>
      <p:sp>
        <p:nvSpPr>
          <p:cNvPr id="15377" name="AutoShape 17"/>
          <p:cNvSpPr>
            <a:spLocks noChangeArrowheads="1"/>
          </p:cNvSpPr>
          <p:nvPr/>
        </p:nvSpPr>
        <p:spPr bwMode="auto">
          <a:xfrm>
            <a:off x="304800" y="914400"/>
            <a:ext cx="5138738"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The angular momentum in the flux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tube stays in one of the daughter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mesons (an  (L=1) and (L=0) meson).</a:t>
            </a:r>
          </a:p>
        </p:txBody>
      </p:sp>
      <p:sp>
        <p:nvSpPr>
          <p:cNvPr id="15378" name="AutoShape 18"/>
          <p:cNvSpPr>
            <a:spLocks noChangeArrowheads="1"/>
          </p:cNvSpPr>
          <p:nvPr/>
        </p:nvSpPr>
        <p:spPr bwMode="auto">
          <a:xfrm>
            <a:off x="228600" y="2667000"/>
            <a:ext cx="3390268" cy="3049169"/>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solidFill>
                  <a:srgbClr val="FF0000"/>
                </a:solidFill>
                <a:latin typeface="Symbol" pitchFamily="16" charset="2"/>
              </a:rPr>
              <a:t></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 </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f</a:t>
            </a:r>
            <a:r>
              <a:rPr lang="en-GB" sz="2400" baseline="-25000" dirty="0">
                <a:latin typeface="Comic Sans MS" pitchFamily="64" charset="0"/>
              </a:rPr>
              <a:t>1 </a:t>
            </a:r>
            <a:r>
              <a:rPr lang="en-GB" sz="2400" dirty="0">
                <a:latin typeface="Comic Sans MS" pitchFamily="64" charset="0"/>
              </a:rPr>
              <a:t>, </a:t>
            </a:r>
            <a:r>
              <a:rPr lang="en-GB" sz="2400" dirty="0" err="1">
                <a:solidFill>
                  <a:srgbClr val="FF0000"/>
                </a:solidFill>
                <a:latin typeface="Symbol" pitchFamily="16" charset="2"/>
              </a:rPr>
              <a:t></a:t>
            </a:r>
            <a:r>
              <a:rPr lang="en-GB" sz="2400" dirty="0">
                <a:latin typeface="Comic Sans MS" pitchFamily="64" charset="0"/>
              </a:rPr>
              <a:t> , </a:t>
            </a:r>
            <a:r>
              <a:rPr lang="en-GB" sz="2400" dirty="0">
                <a:latin typeface="Symbol" pitchFamily="16" charset="2"/>
              </a:rPr>
              <a:t></a:t>
            </a:r>
            <a:r>
              <a:rPr lang="en-GB" sz="2400" dirty="0">
                <a:latin typeface="Comic Sans MS" pitchFamily="64" charset="0"/>
              </a:rPr>
              <a:t>a</a:t>
            </a:r>
            <a:r>
              <a:rPr lang="en-GB" sz="2400" baseline="-25000" dirty="0">
                <a:latin typeface="Comic Sans MS" pitchFamily="64" charset="0"/>
              </a:rPr>
              <a:t>1 </a:t>
            </a:r>
            <a:endParaRPr lang="en-GB" sz="2400" dirty="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2 </a:t>
            </a:r>
            <a:r>
              <a:rPr lang="en-GB" sz="2400" dirty="0" err="1">
                <a:latin typeface="Symbol" pitchFamily="16" charset="2"/>
              </a:rPr>
              <a:t></a:t>
            </a:r>
            <a:r>
              <a:rPr lang="en-GB" sz="2400" dirty="0">
                <a:latin typeface="Comic Sans MS" pitchFamily="64" charset="0"/>
              </a:rPr>
              <a:t>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a</a:t>
            </a:r>
            <a:r>
              <a:rPr lang="en-GB" sz="2400" baseline="-25000" dirty="0">
                <a:latin typeface="Comic Sans MS" pitchFamily="64" charset="0"/>
              </a:rPr>
              <a:t>2</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2 </a:t>
            </a:r>
            <a:r>
              <a:rPr lang="en-GB" sz="2400" dirty="0" err="1">
                <a:latin typeface="Symbol" pitchFamily="16" charset="2"/>
              </a:rPr>
              <a:t></a:t>
            </a:r>
            <a:r>
              <a:rPr lang="en-GB" sz="2400" dirty="0" smtClean="0">
                <a:latin typeface="Comic Sans MS" pitchFamily="64" charset="0"/>
              </a:rPr>
              <a:t> </a:t>
            </a:r>
            <a:r>
              <a:rPr lang="en-GB" sz="2400" dirty="0" smtClean="0">
                <a:solidFill>
                  <a:srgbClr val="FF0000"/>
                </a:solidFill>
                <a:latin typeface="Comic Sans MS" pitchFamily="64" charset="0"/>
              </a:rPr>
              <a:t>b</a:t>
            </a:r>
            <a:r>
              <a:rPr lang="en-GB" sz="2400" baseline="-25000" dirty="0" smtClean="0">
                <a:solidFill>
                  <a:srgbClr val="FF0000"/>
                </a:solidFill>
                <a:latin typeface="Comic Sans MS" pitchFamily="64" charset="0"/>
              </a:rPr>
              <a:t>1</a:t>
            </a:r>
            <a:r>
              <a:rPr lang="en-GB" sz="2400" dirty="0" smtClean="0">
                <a:solidFill>
                  <a:srgbClr val="FF0000"/>
                </a:solidFill>
                <a:latin typeface="Symbol" pitchFamily="16" charset="2"/>
              </a:rPr>
              <a:t></a:t>
            </a:r>
            <a:r>
              <a:rPr lang="en-GB" sz="2400" dirty="0" smtClean="0">
                <a:latin typeface="Comic Sans MS" pitchFamily="64" charset="0"/>
              </a:rPr>
              <a:t> ,</a:t>
            </a:r>
            <a:r>
              <a:rPr lang="en-GB" sz="2400" dirty="0" smtClean="0">
                <a:solidFill>
                  <a:srgbClr val="FF6600"/>
                </a:solidFill>
                <a:latin typeface="Comic Sans MS" pitchFamily="64" charset="0"/>
              </a:rPr>
              <a:t> </a:t>
            </a:r>
            <a:r>
              <a:rPr lang="en-GB" sz="2400" dirty="0" err="1">
                <a:solidFill>
                  <a:srgbClr val="FF0000"/>
                </a:solidFill>
                <a:latin typeface="Symbol" pitchFamily="16" charset="2"/>
              </a:rPr>
              <a:t></a:t>
            </a:r>
            <a:r>
              <a:rPr lang="en-GB" sz="2400" dirty="0" err="1">
                <a:latin typeface="Symbol" pitchFamily="16" charset="2"/>
              </a:rPr>
              <a:t></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a:t>
            </a:r>
            <a:r>
              <a:rPr lang="en-GB" sz="2400" dirty="0">
                <a:solidFill>
                  <a:srgbClr val="FF0000"/>
                </a:solidFill>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p:txBody>
      </p:sp>
      <p:grpSp>
        <p:nvGrpSpPr>
          <p:cNvPr id="3" name="Group 19"/>
          <p:cNvGrpSpPr>
            <a:grpSpLocks/>
          </p:cNvGrpSpPr>
          <p:nvPr/>
        </p:nvGrpSpPr>
        <p:grpSpPr bwMode="auto">
          <a:xfrm>
            <a:off x="6588125" y="1155700"/>
            <a:ext cx="736600" cy="641350"/>
            <a:chOff x="4150" y="728"/>
            <a:chExt cx="464" cy="404"/>
          </a:xfrm>
        </p:grpSpPr>
        <p:sp>
          <p:nvSpPr>
            <p:cNvPr id="15380" name="AutoShape 20"/>
            <p:cNvSpPr>
              <a:spLocks noChangeArrowheads="1"/>
            </p:cNvSpPr>
            <p:nvPr/>
          </p:nvSpPr>
          <p:spPr bwMode="auto">
            <a:xfrm>
              <a:off x="4150" y="845"/>
              <a:ext cx="465" cy="2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1" name="Line 21"/>
            <p:cNvSpPr>
              <a:spLocks noChangeShapeType="1"/>
            </p:cNvSpPr>
            <p:nvPr/>
          </p:nvSpPr>
          <p:spPr bwMode="auto">
            <a:xfrm flipV="1">
              <a:off x="4160" y="727"/>
              <a:ext cx="1" cy="394"/>
            </a:xfrm>
            <a:prstGeom prst="line">
              <a:avLst/>
            </a:prstGeom>
            <a:noFill/>
            <a:ln w="50760">
              <a:solidFill>
                <a:srgbClr val="663300"/>
              </a:solidFill>
              <a:round/>
              <a:headEnd/>
              <a:tailEnd type="triangle" w="med" len="med"/>
            </a:ln>
          </p:spPr>
          <p:txBody>
            <a:bodyPr/>
            <a:lstStyle/>
            <a:p>
              <a:endParaRPr lang="en-US"/>
            </a:p>
          </p:txBody>
        </p:sp>
      </p:grpSp>
      <p:grpSp>
        <p:nvGrpSpPr>
          <p:cNvPr id="4" name="Group 22"/>
          <p:cNvGrpSpPr>
            <a:grpSpLocks/>
          </p:cNvGrpSpPr>
          <p:nvPr/>
        </p:nvGrpSpPr>
        <p:grpSpPr bwMode="auto">
          <a:xfrm>
            <a:off x="7561263" y="525463"/>
            <a:ext cx="909637" cy="700087"/>
            <a:chOff x="4763" y="331"/>
            <a:chExt cx="573" cy="441"/>
          </a:xfrm>
        </p:grpSpPr>
        <p:sp>
          <p:nvSpPr>
            <p:cNvPr id="15383" name="AutoShape 23"/>
            <p:cNvSpPr>
              <a:spLocks noChangeArrowheads="1"/>
            </p:cNvSpPr>
            <p:nvPr/>
          </p:nvSpPr>
          <p:spPr bwMode="auto">
            <a:xfrm rot="20280000">
              <a:off x="4834" y="409"/>
              <a:ext cx="465" cy="287"/>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4" name="Line 24"/>
            <p:cNvSpPr>
              <a:spLocks noChangeShapeType="1"/>
            </p:cNvSpPr>
            <p:nvPr/>
          </p:nvSpPr>
          <p:spPr bwMode="auto">
            <a:xfrm flipH="1" flipV="1">
              <a:off x="4762" y="394"/>
              <a:ext cx="150" cy="364"/>
            </a:xfrm>
            <a:prstGeom prst="line">
              <a:avLst/>
            </a:prstGeom>
            <a:noFill/>
            <a:ln w="50760">
              <a:solidFill>
                <a:srgbClr val="663300"/>
              </a:solidFill>
              <a:round/>
              <a:headEnd/>
              <a:tailEnd type="triangle" w="med" len="med"/>
            </a:ln>
          </p:spPr>
          <p:txBody>
            <a:bodyPr/>
            <a:lstStyle/>
            <a:p>
              <a:endParaRPr lang="en-US"/>
            </a:p>
          </p:txBody>
        </p:sp>
      </p:grpSp>
      <p:sp>
        <p:nvSpPr>
          <p:cNvPr id="15385" name="AutoShape 25"/>
          <p:cNvSpPr>
            <a:spLocks noChangeArrowheads="1"/>
          </p:cNvSpPr>
          <p:nvPr/>
        </p:nvSpPr>
        <p:spPr bwMode="auto">
          <a:xfrm>
            <a:off x="304800" y="2133600"/>
            <a:ext cx="4911725" cy="4206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00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6600CC"/>
                </a:solidFill>
                <a:latin typeface="Comic Sans MS" pitchFamily="64" charset="0"/>
              </a:rPr>
              <a:t>Exotic Quantum Number Hybrids</a:t>
            </a:r>
          </a:p>
        </p:txBody>
      </p:sp>
      <p:sp>
        <p:nvSpPr>
          <p:cNvPr id="15386" name="Freeform 26"/>
          <p:cNvSpPr>
            <a:spLocks noChangeArrowheads="1"/>
          </p:cNvSpPr>
          <p:nvPr/>
        </p:nvSpPr>
        <p:spPr bwMode="auto">
          <a:xfrm>
            <a:off x="3962400" y="2667000"/>
            <a:ext cx="88900" cy="3098800"/>
          </a:xfrm>
          <a:custGeom>
            <a:avLst/>
            <a:gdLst/>
            <a:ahLst/>
            <a:cxnLst>
              <a:cxn ang="0">
                <a:pos x="0" y="0"/>
              </a:cxn>
              <a:cxn ang="0">
                <a:pos x="123" y="717"/>
              </a:cxn>
              <a:cxn ang="0">
                <a:pos x="123" y="3586"/>
              </a:cxn>
              <a:cxn ang="0">
                <a:pos x="247" y="4303"/>
              </a:cxn>
              <a:cxn ang="0">
                <a:pos x="123" y="5021"/>
              </a:cxn>
              <a:cxn ang="0">
                <a:pos x="123" y="7890"/>
              </a:cxn>
              <a:cxn ang="0">
                <a:pos x="0" y="8607"/>
              </a:cxn>
            </a:cxnLst>
            <a:rect l="0" t="0" r="r" b="b"/>
            <a:pathLst>
              <a:path w="248" h="8608">
                <a:moveTo>
                  <a:pt x="0" y="0"/>
                </a:moveTo>
                <a:cubicBezTo>
                  <a:pt x="61" y="0"/>
                  <a:pt x="123" y="358"/>
                  <a:pt x="123" y="717"/>
                </a:cubicBezTo>
                <a:lnTo>
                  <a:pt x="123" y="3586"/>
                </a:lnTo>
                <a:cubicBezTo>
                  <a:pt x="123" y="3945"/>
                  <a:pt x="185" y="4303"/>
                  <a:pt x="247" y="4303"/>
                </a:cubicBezTo>
                <a:cubicBezTo>
                  <a:pt x="185" y="4303"/>
                  <a:pt x="123" y="4662"/>
                  <a:pt x="123" y="5021"/>
                </a:cubicBezTo>
                <a:lnTo>
                  <a:pt x="123" y="7890"/>
                </a:lnTo>
                <a:cubicBezTo>
                  <a:pt x="123" y="8249"/>
                  <a:pt x="61" y="8607"/>
                  <a:pt x="0" y="8607"/>
                </a:cubicBezTo>
              </a:path>
            </a:pathLst>
          </a:custGeom>
          <a:noFill/>
          <a:ln w="25560">
            <a:solidFill>
              <a:srgbClr val="008000"/>
            </a:solidFill>
            <a:round/>
            <a:headEnd/>
            <a:tailEnd/>
          </a:ln>
        </p:spPr>
        <p:txBody>
          <a:bodyPr/>
          <a:lstStyle/>
          <a:p>
            <a:endParaRPr lang="en-US"/>
          </a:p>
        </p:txBody>
      </p:sp>
      <p:sp>
        <p:nvSpPr>
          <p:cNvPr id="15387" name="AutoShape 27"/>
          <p:cNvSpPr>
            <a:spLocks noChangeArrowheads="1"/>
          </p:cNvSpPr>
          <p:nvPr/>
        </p:nvSpPr>
        <p:spPr bwMode="auto">
          <a:xfrm>
            <a:off x="4191000" y="2667000"/>
            <a:ext cx="2405063"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Mass and model</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dependent </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predictions</a:t>
            </a:r>
          </a:p>
        </p:txBody>
      </p:sp>
      <p:sp>
        <p:nvSpPr>
          <p:cNvPr id="15389" name="Text Box 29"/>
          <p:cNvSpPr txBox="1">
            <a:spLocks noChangeArrowheads="1"/>
          </p:cNvSpPr>
          <p:nvPr/>
        </p:nvSpPr>
        <p:spPr bwMode="auto">
          <a:xfrm>
            <a:off x="4191000" y="3810000"/>
            <a:ext cx="3332312" cy="830997"/>
          </a:xfrm>
          <a:prstGeom prst="rect">
            <a:avLst/>
          </a:prstGeom>
          <a:noFill/>
          <a:ln w="9525">
            <a:noFill/>
            <a:miter lim="800000"/>
            <a:headEnd/>
            <a:tailEnd/>
          </a:ln>
          <a:effectLst/>
        </p:spPr>
        <p:txBody>
          <a:bodyPr wrap="none">
            <a:spAutoFit/>
          </a:bodyPr>
          <a:lstStyle/>
          <a:p>
            <a:r>
              <a:rPr lang="en-US" sz="2400" dirty="0">
                <a:solidFill>
                  <a:srgbClr val="A50021"/>
                </a:solidFill>
              </a:rPr>
              <a:t>Populate final states with </a:t>
            </a:r>
            <a:endParaRPr lang="en-US" sz="2400" dirty="0" smtClean="0">
              <a:solidFill>
                <a:srgbClr val="A50021"/>
              </a:solidFill>
            </a:endParaRPr>
          </a:p>
          <a:p>
            <a:r>
              <a:rPr lang="en-US" sz="2400" dirty="0">
                <a:solidFill>
                  <a:srgbClr val="A50021"/>
                </a:solidFill>
                <a:latin typeface="cmmi10" pitchFamily="34" charset="0"/>
              </a:rPr>
              <a:t>π</a:t>
            </a:r>
            <a:r>
              <a:rPr lang="en-US" sz="2400" baseline="30000" dirty="0" smtClean="0">
                <a:solidFill>
                  <a:srgbClr val="A50021"/>
                </a:solidFill>
                <a:latin typeface="cmsy10" pitchFamily="32" charset="0"/>
              </a:rPr>
              <a:t>±</a:t>
            </a:r>
            <a:r>
              <a:rPr lang="en-US" sz="2400" dirty="0" smtClean="0">
                <a:solidFill>
                  <a:srgbClr val="A50021"/>
                </a:solidFill>
              </a:rPr>
              <a:t>,</a:t>
            </a:r>
            <a:r>
              <a:rPr lang="en-US" sz="2400" dirty="0">
                <a:solidFill>
                  <a:srgbClr val="A50021"/>
                </a:solidFill>
                <a:latin typeface="cmmi10" pitchFamily="34" charset="0"/>
              </a:rPr>
              <a:t>π</a:t>
            </a:r>
            <a:r>
              <a:rPr lang="en-US" sz="2400" baseline="30000" dirty="0" smtClean="0">
                <a:solidFill>
                  <a:srgbClr val="A50021"/>
                </a:solidFill>
                <a:latin typeface="cmmi10" pitchFamily="34" charset="0"/>
              </a:rPr>
              <a:t>0</a:t>
            </a:r>
            <a:r>
              <a:rPr lang="en-US" sz="2400" dirty="0">
                <a:solidFill>
                  <a:srgbClr val="A50021"/>
                </a:solidFill>
              </a:rPr>
              <a:t>,</a:t>
            </a:r>
            <a:r>
              <a:rPr lang="en-US" sz="2400" dirty="0" smtClean="0">
                <a:solidFill>
                  <a:srgbClr val="A50021"/>
                </a:solidFill>
              </a:rPr>
              <a:t>K</a:t>
            </a:r>
            <a:r>
              <a:rPr lang="en-US" sz="2400" baseline="30000" dirty="0">
                <a:solidFill>
                  <a:srgbClr val="A50021"/>
                </a:solidFill>
                <a:latin typeface="cmsy10" pitchFamily="32" charset="0"/>
              </a:rPr>
              <a:t>±</a:t>
            </a:r>
            <a:r>
              <a:rPr lang="en-US" sz="2400" dirty="0" smtClean="0">
                <a:solidFill>
                  <a:srgbClr val="A50021"/>
                </a:solidFill>
              </a:rPr>
              <a:t>,K</a:t>
            </a:r>
            <a:r>
              <a:rPr lang="en-US" sz="2400" baseline="30000" dirty="0" smtClean="0">
                <a:solidFill>
                  <a:srgbClr val="A50021"/>
                </a:solidFill>
              </a:rPr>
              <a:t>0</a:t>
            </a:r>
            <a:r>
              <a:rPr lang="en-US" sz="2400" dirty="0" smtClean="0">
                <a:solidFill>
                  <a:srgbClr val="A50021"/>
                </a:solidFill>
              </a:rPr>
              <a:t>,η,</a:t>
            </a:r>
            <a:r>
              <a:rPr lang="en-US" sz="2400" dirty="0" smtClean="0">
                <a:solidFill>
                  <a:srgbClr val="A50021"/>
                </a:solidFill>
                <a:latin typeface="cmmi10" pitchFamily="34" charset="0"/>
              </a:rPr>
              <a:t> </a:t>
            </a:r>
            <a:r>
              <a:rPr lang="en-US" sz="2400" dirty="0" smtClean="0">
                <a:solidFill>
                  <a:srgbClr val="A50021"/>
                </a:solidFill>
              </a:rPr>
              <a:t>(</a:t>
            </a:r>
            <a:r>
              <a:rPr lang="en-US" sz="2400" dirty="0" smtClean="0">
                <a:solidFill>
                  <a:srgbClr val="A50021"/>
                </a:solidFill>
                <a:latin typeface="cmmi10" pitchFamily="34" charset="0"/>
              </a:rPr>
              <a:t>photons</a:t>
            </a:r>
            <a:r>
              <a:rPr lang="en-US" sz="2400" dirty="0" smtClean="0">
                <a:solidFill>
                  <a:srgbClr val="A50021"/>
                </a:solidFill>
              </a:rPr>
              <a:t>)</a:t>
            </a:r>
            <a:endParaRPr lang="en-US" sz="2400" dirty="0">
              <a:solidFill>
                <a:srgbClr val="A50021"/>
              </a:solidFill>
            </a:endParaRPr>
          </a:p>
        </p:txBody>
      </p:sp>
      <p:sp>
        <p:nvSpPr>
          <p:cNvPr id="35" name="Date Placeholder 34"/>
          <p:cNvSpPr>
            <a:spLocks noGrp="1"/>
          </p:cNvSpPr>
          <p:nvPr>
            <p:ph type="dt" sz="half" idx="10"/>
          </p:nvPr>
        </p:nvSpPr>
        <p:spPr/>
        <p:txBody>
          <a:bodyPr/>
          <a:lstStyle/>
          <a:p>
            <a:r>
              <a:rPr lang="en-US" smtClean="0"/>
              <a:t>6/7/10</a:t>
            </a:r>
            <a:endParaRPr lang="en-US"/>
          </a:p>
        </p:txBody>
      </p:sp>
      <p:sp>
        <p:nvSpPr>
          <p:cNvPr id="36" name="Slide Number Placeholder 35"/>
          <p:cNvSpPr>
            <a:spLocks noGrp="1"/>
          </p:cNvSpPr>
          <p:nvPr>
            <p:ph type="sldNum" sz="quarter" idx="12"/>
          </p:nvPr>
        </p:nvSpPr>
        <p:spPr/>
        <p:txBody>
          <a:bodyPr/>
          <a:lstStyle/>
          <a:p>
            <a:fld id="{0F02BBF6-0EFC-4FDF-87B3-15F795D06869}" type="slidenum">
              <a:rPr lang="en-US" smtClean="0"/>
              <a:pPr/>
              <a:t>11</a:t>
            </a:fld>
            <a:endParaRPr lang="en-US"/>
          </a:p>
        </p:txBody>
      </p:sp>
      <p:sp>
        <p:nvSpPr>
          <p:cNvPr id="37" name="Footer Placeholder 36"/>
          <p:cNvSpPr>
            <a:spLocks noGrp="1"/>
          </p:cNvSpPr>
          <p:nvPr>
            <p:ph type="ftr" sz="quarter" idx="11"/>
          </p:nvPr>
        </p:nvSpPr>
        <p:spPr/>
        <p:txBody>
          <a:bodyPr/>
          <a:lstStyle/>
          <a:p>
            <a:r>
              <a:rPr lang="en-US" dirty="0" smtClean="0"/>
              <a:t>JLab Users Group Meeting 2010</a:t>
            </a:r>
            <a:endParaRPr lang="en-US" dirty="0"/>
          </a:p>
        </p:txBody>
      </p:sp>
      <p:sp>
        <p:nvSpPr>
          <p:cNvPr id="32" name="Text Box 28"/>
          <p:cNvSpPr txBox="1">
            <a:spLocks noChangeArrowheads="1"/>
          </p:cNvSpPr>
          <p:nvPr/>
        </p:nvSpPr>
        <p:spPr bwMode="auto">
          <a:xfrm>
            <a:off x="719138" y="7741"/>
            <a:ext cx="4724400" cy="648512"/>
          </a:xfrm>
          <a:prstGeom prst="rect">
            <a:avLst/>
          </a:prstGeom>
          <a:noFill/>
          <a:ln w="9525">
            <a:noFill/>
            <a:miter lim="800000"/>
            <a:headEnd/>
            <a:tailEnd/>
          </a:ln>
        </p:spPr>
        <p:txBody>
          <a:bodyPr lIns="90000" tIns="46800" rIns="90000" bIns="46800" anchor="ctr" anchorCtr="1">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solidFill>
                  <a:schemeClr val="accent2">
                    <a:lumMod val="75000"/>
                  </a:schemeClr>
                </a:solidFill>
                <a:effectLst>
                  <a:outerShdw blurRad="38100" dist="38100" dir="2700000" algn="tl">
                    <a:srgbClr val="C0C0C0"/>
                  </a:outerShdw>
                </a:effectLst>
                <a:latin typeface="Apple Casual"/>
              </a:rPr>
              <a:t>Hybrid Decays</a:t>
            </a:r>
          </a:p>
        </p:txBody>
      </p:sp>
      <p:sp>
        <p:nvSpPr>
          <p:cNvPr id="33" name="TextBox 32"/>
          <p:cNvSpPr txBox="1"/>
          <p:nvPr/>
        </p:nvSpPr>
        <p:spPr>
          <a:xfrm>
            <a:off x="4129606" y="4979427"/>
            <a:ext cx="5014394" cy="646331"/>
          </a:xfrm>
          <a:prstGeom prst="rect">
            <a:avLst/>
          </a:prstGeom>
          <a:noFill/>
        </p:spPr>
        <p:txBody>
          <a:bodyPr wrap="square" rtlCol="0">
            <a:spAutoFit/>
          </a:bodyPr>
          <a:lstStyle/>
          <a:p>
            <a:r>
              <a:rPr lang="en-US" b="1" dirty="0" smtClean="0">
                <a:solidFill>
                  <a:srgbClr val="FF0000"/>
                </a:solidFill>
                <a:latin typeface="Comic Sans MS"/>
                <a:cs typeface="Comic Sans MS"/>
              </a:rPr>
              <a:t>The</a:t>
            </a:r>
            <a:r>
              <a:rPr lang="en-US" b="1" dirty="0" smtClean="0">
                <a:solidFill>
                  <a:srgbClr val="FF0000"/>
                </a:solidFill>
                <a:latin typeface="Comic Sans MS"/>
                <a:cs typeface="Comic Sans MS"/>
              </a:rPr>
              <a:t> good channels to look </a:t>
            </a:r>
            <a:r>
              <a:rPr lang="en-US" b="1" dirty="0" smtClean="0">
                <a:solidFill>
                  <a:srgbClr val="FF0000"/>
                </a:solidFill>
                <a:latin typeface="Comic Sans MS"/>
                <a:cs typeface="Comic Sans MS"/>
              </a:rPr>
              <a:t>at</a:t>
            </a:r>
            <a:r>
              <a:rPr lang="en-US" b="1" dirty="0" smtClean="0">
                <a:solidFill>
                  <a:srgbClr val="FF0000"/>
                </a:solidFill>
                <a:latin typeface="Comic Sans MS"/>
                <a:cs typeface="Comic Sans MS"/>
              </a:rPr>
              <a:t> </a:t>
            </a:r>
            <a:r>
              <a:rPr lang="en-US" b="1" dirty="0" smtClean="0">
                <a:solidFill>
                  <a:srgbClr val="FF0000"/>
                </a:solidFill>
                <a:latin typeface="Comic Sans MS"/>
                <a:cs typeface="Comic Sans MS"/>
              </a:rPr>
              <a:t>with amplitude analysis</a:t>
            </a:r>
            <a:r>
              <a:rPr lang="en-US" b="1" dirty="0" smtClean="0">
                <a:solidFill>
                  <a:srgbClr val="FF0000"/>
                </a:solidFill>
                <a:latin typeface="Comic Sans MS"/>
                <a:cs typeface="Comic Sans MS"/>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2209800" y="152400"/>
            <a:ext cx="4114800" cy="609600"/>
          </a:xfrm>
          <a:prstGeom prst="roundRect">
            <a:avLst>
              <a:gd name="adj" fmla="val 259"/>
            </a:avLst>
          </a:prstGeom>
          <a:noFill/>
          <a:ln w="9525">
            <a:noFill/>
            <a:round/>
            <a:headEnd/>
            <a:tailEnd/>
          </a:ln>
        </p:spPr>
        <p:txBody>
          <a:bodyPr wrap="none" anchor="ctr"/>
          <a:lstStyle/>
          <a:p>
            <a:endParaRPr lang="en-US"/>
          </a:p>
        </p:txBody>
      </p:sp>
      <p:grpSp>
        <p:nvGrpSpPr>
          <p:cNvPr id="2" name="Group 5"/>
          <p:cNvGrpSpPr>
            <a:grpSpLocks/>
          </p:cNvGrpSpPr>
          <p:nvPr/>
        </p:nvGrpSpPr>
        <p:grpSpPr bwMode="auto">
          <a:xfrm>
            <a:off x="6299200" y="625475"/>
            <a:ext cx="2389188" cy="1658938"/>
            <a:chOff x="3968" y="394"/>
            <a:chExt cx="1505" cy="1045"/>
          </a:xfrm>
        </p:grpSpPr>
        <p:sp>
          <p:nvSpPr>
            <p:cNvPr id="15366" name="Line 6"/>
            <p:cNvSpPr>
              <a:spLocks noChangeShapeType="1"/>
            </p:cNvSpPr>
            <p:nvPr/>
          </p:nvSpPr>
          <p:spPr bwMode="auto">
            <a:xfrm>
              <a:off x="4064" y="680"/>
              <a:ext cx="624" cy="1"/>
            </a:xfrm>
            <a:prstGeom prst="line">
              <a:avLst/>
            </a:prstGeom>
            <a:noFill/>
            <a:ln w="25560">
              <a:solidFill>
                <a:srgbClr val="008000"/>
              </a:solidFill>
              <a:round/>
              <a:headEnd/>
              <a:tailEnd/>
            </a:ln>
          </p:spPr>
          <p:txBody>
            <a:bodyPr/>
            <a:lstStyle/>
            <a:p>
              <a:endParaRPr lang="en-US"/>
            </a:p>
          </p:txBody>
        </p:sp>
        <p:sp>
          <p:nvSpPr>
            <p:cNvPr id="15367" name="Line 7"/>
            <p:cNvSpPr>
              <a:spLocks noChangeShapeType="1"/>
            </p:cNvSpPr>
            <p:nvPr/>
          </p:nvSpPr>
          <p:spPr bwMode="auto">
            <a:xfrm>
              <a:off x="4064" y="1160"/>
              <a:ext cx="624" cy="1"/>
            </a:xfrm>
            <a:prstGeom prst="line">
              <a:avLst/>
            </a:prstGeom>
            <a:noFill/>
            <a:ln w="25560">
              <a:solidFill>
                <a:srgbClr val="008000"/>
              </a:solidFill>
              <a:round/>
              <a:headEnd/>
              <a:tailEnd/>
            </a:ln>
          </p:spPr>
          <p:txBody>
            <a:bodyPr/>
            <a:lstStyle/>
            <a:p>
              <a:endParaRPr lang="en-US"/>
            </a:p>
          </p:txBody>
        </p:sp>
        <p:sp>
          <p:nvSpPr>
            <p:cNvPr id="15368" name="Line 8"/>
            <p:cNvSpPr>
              <a:spLocks noChangeShapeType="1"/>
            </p:cNvSpPr>
            <p:nvPr/>
          </p:nvSpPr>
          <p:spPr bwMode="auto">
            <a:xfrm flipV="1">
              <a:off x="4688" y="439"/>
              <a:ext cx="672" cy="242"/>
            </a:xfrm>
            <a:prstGeom prst="line">
              <a:avLst/>
            </a:prstGeom>
            <a:noFill/>
            <a:ln w="25560">
              <a:solidFill>
                <a:srgbClr val="008000"/>
              </a:solidFill>
              <a:round/>
              <a:headEnd/>
              <a:tailEnd/>
            </a:ln>
          </p:spPr>
          <p:txBody>
            <a:bodyPr/>
            <a:lstStyle/>
            <a:p>
              <a:endParaRPr lang="en-US"/>
            </a:p>
          </p:txBody>
        </p:sp>
        <p:sp>
          <p:nvSpPr>
            <p:cNvPr id="15369" name="Line 9"/>
            <p:cNvSpPr>
              <a:spLocks noChangeShapeType="1"/>
            </p:cNvSpPr>
            <p:nvPr/>
          </p:nvSpPr>
          <p:spPr bwMode="auto">
            <a:xfrm>
              <a:off x="4688" y="1160"/>
              <a:ext cx="672" cy="240"/>
            </a:xfrm>
            <a:prstGeom prst="line">
              <a:avLst/>
            </a:prstGeom>
            <a:noFill/>
            <a:ln w="25560">
              <a:solidFill>
                <a:srgbClr val="008000"/>
              </a:solidFill>
              <a:round/>
              <a:headEnd/>
              <a:tailEnd/>
            </a:ln>
          </p:spPr>
          <p:txBody>
            <a:bodyPr/>
            <a:lstStyle/>
            <a:p>
              <a:endParaRPr lang="en-US"/>
            </a:p>
          </p:txBody>
        </p:sp>
        <p:sp>
          <p:nvSpPr>
            <p:cNvPr id="15370" name="Line 10"/>
            <p:cNvSpPr>
              <a:spLocks noChangeShapeType="1"/>
            </p:cNvSpPr>
            <p:nvPr/>
          </p:nvSpPr>
          <p:spPr bwMode="auto">
            <a:xfrm>
              <a:off x="5024" y="776"/>
              <a:ext cx="1" cy="288"/>
            </a:xfrm>
            <a:prstGeom prst="line">
              <a:avLst/>
            </a:prstGeom>
            <a:noFill/>
            <a:ln w="25560">
              <a:solidFill>
                <a:srgbClr val="008000"/>
              </a:solidFill>
              <a:round/>
              <a:headEnd/>
              <a:tailEnd/>
            </a:ln>
          </p:spPr>
          <p:txBody>
            <a:bodyPr/>
            <a:lstStyle/>
            <a:p>
              <a:endParaRPr lang="en-US"/>
            </a:p>
          </p:txBody>
        </p:sp>
        <p:sp>
          <p:nvSpPr>
            <p:cNvPr id="15371" name="Line 11"/>
            <p:cNvSpPr>
              <a:spLocks noChangeShapeType="1"/>
            </p:cNvSpPr>
            <p:nvPr/>
          </p:nvSpPr>
          <p:spPr bwMode="auto">
            <a:xfrm>
              <a:off x="5024" y="1064"/>
              <a:ext cx="384" cy="144"/>
            </a:xfrm>
            <a:prstGeom prst="line">
              <a:avLst/>
            </a:prstGeom>
            <a:noFill/>
            <a:ln w="25560">
              <a:solidFill>
                <a:srgbClr val="008000"/>
              </a:solidFill>
              <a:round/>
              <a:headEnd/>
              <a:tailEnd/>
            </a:ln>
          </p:spPr>
          <p:txBody>
            <a:bodyPr/>
            <a:lstStyle/>
            <a:p>
              <a:endParaRPr lang="en-US"/>
            </a:p>
          </p:txBody>
        </p:sp>
        <p:sp>
          <p:nvSpPr>
            <p:cNvPr id="15372" name="Line 12"/>
            <p:cNvSpPr>
              <a:spLocks noChangeShapeType="1"/>
            </p:cNvSpPr>
            <p:nvPr/>
          </p:nvSpPr>
          <p:spPr bwMode="auto">
            <a:xfrm>
              <a:off x="5072" y="776"/>
              <a:ext cx="1" cy="1"/>
            </a:xfrm>
            <a:prstGeom prst="line">
              <a:avLst/>
            </a:prstGeom>
            <a:noFill/>
            <a:ln w="25560">
              <a:solidFill>
                <a:srgbClr val="008000"/>
              </a:solidFill>
              <a:round/>
              <a:headEnd/>
              <a:tailEnd/>
            </a:ln>
          </p:spPr>
          <p:txBody>
            <a:bodyPr/>
            <a:lstStyle/>
            <a:p>
              <a:endParaRPr lang="en-US"/>
            </a:p>
          </p:txBody>
        </p:sp>
        <p:sp>
          <p:nvSpPr>
            <p:cNvPr id="15373" name="Line 13"/>
            <p:cNvSpPr>
              <a:spLocks noChangeShapeType="1"/>
            </p:cNvSpPr>
            <p:nvPr/>
          </p:nvSpPr>
          <p:spPr bwMode="auto">
            <a:xfrm flipV="1">
              <a:off x="5024" y="631"/>
              <a:ext cx="384" cy="146"/>
            </a:xfrm>
            <a:prstGeom prst="line">
              <a:avLst/>
            </a:prstGeom>
            <a:noFill/>
            <a:ln w="25560">
              <a:solidFill>
                <a:srgbClr val="008000"/>
              </a:solidFill>
              <a:round/>
              <a:headEnd/>
              <a:tailEnd/>
            </a:ln>
          </p:spPr>
          <p:txBody>
            <a:bodyPr/>
            <a:lstStyle/>
            <a:p>
              <a:endParaRPr lang="en-US"/>
            </a:p>
          </p:txBody>
        </p:sp>
        <p:sp>
          <p:nvSpPr>
            <p:cNvPr id="15374" name="Oval 14"/>
            <p:cNvSpPr>
              <a:spLocks noChangeArrowheads="1"/>
            </p:cNvSpPr>
            <p:nvPr/>
          </p:nvSpPr>
          <p:spPr bwMode="auto">
            <a:xfrm>
              <a:off x="3968" y="632"/>
              <a:ext cx="96" cy="624"/>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5" name="Oval 15"/>
            <p:cNvSpPr>
              <a:spLocks noChangeArrowheads="1"/>
            </p:cNvSpPr>
            <p:nvPr/>
          </p:nvSpPr>
          <p:spPr bwMode="auto">
            <a:xfrm rot="1200000">
              <a:off x="5361" y="1159"/>
              <a:ext cx="96" cy="288"/>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6" name="Oval 16"/>
            <p:cNvSpPr>
              <a:spLocks noChangeArrowheads="1"/>
            </p:cNvSpPr>
            <p:nvPr/>
          </p:nvSpPr>
          <p:spPr bwMode="auto">
            <a:xfrm rot="20940000">
              <a:off x="5359" y="393"/>
              <a:ext cx="96" cy="288"/>
            </a:xfrm>
            <a:prstGeom prst="ellipse">
              <a:avLst/>
            </a:prstGeom>
            <a:solidFill>
              <a:srgbClr val="0088E4"/>
            </a:solidFill>
            <a:ln w="25560">
              <a:solidFill>
                <a:srgbClr val="008AE8"/>
              </a:solidFill>
              <a:round/>
              <a:headEnd/>
              <a:tailEnd/>
            </a:ln>
          </p:spPr>
          <p:txBody>
            <a:bodyPr wrap="none" anchor="ctr"/>
            <a:lstStyle/>
            <a:p>
              <a:endParaRPr lang="en-US"/>
            </a:p>
          </p:txBody>
        </p:sp>
      </p:grpSp>
      <p:sp>
        <p:nvSpPr>
          <p:cNvPr id="15377" name="AutoShape 17"/>
          <p:cNvSpPr>
            <a:spLocks noChangeArrowheads="1"/>
          </p:cNvSpPr>
          <p:nvPr/>
        </p:nvSpPr>
        <p:spPr bwMode="auto">
          <a:xfrm>
            <a:off x="304800" y="914400"/>
            <a:ext cx="5138738"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The angular momentum in the flux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tube stays in one of the daughter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mesons (an  (L=1) and (L=0) meson).</a:t>
            </a:r>
          </a:p>
        </p:txBody>
      </p:sp>
      <p:sp>
        <p:nvSpPr>
          <p:cNvPr id="15378" name="AutoShape 18"/>
          <p:cNvSpPr>
            <a:spLocks noChangeArrowheads="1"/>
          </p:cNvSpPr>
          <p:nvPr/>
        </p:nvSpPr>
        <p:spPr bwMode="auto">
          <a:xfrm>
            <a:off x="228600" y="2667000"/>
            <a:ext cx="3390268" cy="3049169"/>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solidFill>
                  <a:srgbClr val="FF0000"/>
                </a:solidFill>
                <a:latin typeface="Symbol" pitchFamily="16" charset="2"/>
              </a:rPr>
              <a:t></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 </a:t>
            </a:r>
            <a:r>
              <a:rPr lang="en-GB" sz="2400" dirty="0">
                <a:latin typeface="Comic Sans MS" pitchFamily="64" charset="0"/>
              </a:rPr>
              <a:t>, </a:t>
            </a:r>
            <a:r>
              <a:rPr lang="en-GB" sz="2400" dirty="0">
                <a:solidFill>
                  <a:srgbClr val="3366FF"/>
                </a:solidFill>
                <a:latin typeface="Symbol" pitchFamily="16" charset="2"/>
              </a:rPr>
              <a:t></a:t>
            </a:r>
            <a:r>
              <a:rPr lang="en-GB" sz="2400" dirty="0">
                <a:solidFill>
                  <a:srgbClr val="3366FF"/>
                </a:solidFill>
                <a:latin typeface="Comic Sans MS" pitchFamily="64" charset="0"/>
              </a:rPr>
              <a:t>f</a:t>
            </a:r>
            <a:r>
              <a:rPr lang="en-GB" sz="2400" baseline="-25000" dirty="0">
                <a:solidFill>
                  <a:srgbClr val="3366FF"/>
                </a:solidFill>
                <a:latin typeface="Comic Sans MS" pitchFamily="64" charset="0"/>
              </a:rPr>
              <a:t>1 </a:t>
            </a:r>
            <a:r>
              <a:rPr lang="en-GB" sz="2400" dirty="0">
                <a:latin typeface="Comic Sans MS" pitchFamily="64" charset="0"/>
              </a:rPr>
              <a:t>, </a:t>
            </a:r>
            <a:r>
              <a:rPr lang="en-GB" sz="2400" dirty="0" err="1">
                <a:solidFill>
                  <a:srgbClr val="FF0000"/>
                </a:solidFill>
                <a:latin typeface="Symbol" pitchFamily="16" charset="2"/>
              </a:rPr>
              <a:t></a:t>
            </a:r>
            <a:r>
              <a:rPr lang="en-GB" sz="2400" dirty="0">
                <a:latin typeface="Comic Sans MS" pitchFamily="64" charset="0"/>
              </a:rPr>
              <a:t> , </a:t>
            </a:r>
            <a:r>
              <a:rPr lang="en-GB" sz="2400" dirty="0">
                <a:latin typeface="Symbol" pitchFamily="16" charset="2"/>
              </a:rPr>
              <a:t></a:t>
            </a:r>
            <a:r>
              <a:rPr lang="en-GB" sz="2400" dirty="0">
                <a:latin typeface="Comic Sans MS" pitchFamily="64" charset="0"/>
              </a:rPr>
              <a:t>a</a:t>
            </a:r>
            <a:r>
              <a:rPr lang="en-GB" sz="2400" baseline="-25000" dirty="0">
                <a:latin typeface="Comic Sans MS" pitchFamily="64" charset="0"/>
              </a:rPr>
              <a:t>1 </a:t>
            </a:r>
            <a:endParaRPr lang="en-GB" sz="2400" dirty="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2 </a:t>
            </a:r>
            <a:r>
              <a:rPr lang="en-GB" sz="2400" dirty="0" err="1">
                <a:latin typeface="Symbol" pitchFamily="16" charset="2"/>
              </a:rPr>
              <a:t></a:t>
            </a:r>
            <a:r>
              <a:rPr lang="en-GB" sz="2400" dirty="0">
                <a:latin typeface="Comic Sans MS" pitchFamily="64" charset="0"/>
              </a:rPr>
              <a:t>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latin typeface="Symbol" pitchFamily="16" charset="2"/>
              </a:rPr>
              <a:t></a:t>
            </a:r>
            <a:r>
              <a:rPr lang="en-GB" sz="2400" dirty="0">
                <a:solidFill>
                  <a:srgbClr val="3366FF"/>
                </a:solidFill>
                <a:latin typeface="Symbol" pitchFamily="16" charset="2"/>
              </a:rPr>
              <a:t></a:t>
            </a:r>
            <a:r>
              <a:rPr lang="en-GB" sz="2400" dirty="0">
                <a:solidFill>
                  <a:srgbClr val="3366FF"/>
                </a:solidFill>
                <a:latin typeface="Comic Sans MS" pitchFamily="64" charset="0"/>
              </a:rPr>
              <a:t>a</a:t>
            </a:r>
            <a:r>
              <a:rPr lang="en-GB" sz="2400" baseline="-25000" dirty="0">
                <a:solidFill>
                  <a:srgbClr val="3366FF"/>
                </a:solidFill>
                <a:latin typeface="Comic Sans MS" pitchFamily="64" charset="0"/>
              </a:rPr>
              <a:t>2</a:t>
            </a:r>
            <a:r>
              <a:rPr lang="en-GB" sz="2400" dirty="0">
                <a:solidFill>
                  <a:srgbClr val="3366FF"/>
                </a:solidFill>
                <a:latin typeface="Symbol" pitchFamily="16" charset="2"/>
              </a:rPr>
              <a:t></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2 </a:t>
            </a:r>
            <a:r>
              <a:rPr lang="en-GB" sz="2400" dirty="0" err="1">
                <a:latin typeface="Symbol" pitchFamily="16" charset="2"/>
              </a:rPr>
              <a:t></a:t>
            </a:r>
            <a:r>
              <a:rPr lang="en-GB" sz="2400" dirty="0" smtClean="0">
                <a:latin typeface="Comic Sans MS" pitchFamily="64" charset="0"/>
              </a:rPr>
              <a:t> </a:t>
            </a:r>
            <a:r>
              <a:rPr lang="en-GB" sz="2400" dirty="0" smtClean="0">
                <a:solidFill>
                  <a:srgbClr val="FF0000"/>
                </a:solidFill>
                <a:latin typeface="Comic Sans MS" pitchFamily="64" charset="0"/>
              </a:rPr>
              <a:t>b</a:t>
            </a:r>
            <a:r>
              <a:rPr lang="en-GB" sz="2400" baseline="-25000" dirty="0" smtClean="0">
                <a:solidFill>
                  <a:srgbClr val="FF0000"/>
                </a:solidFill>
                <a:latin typeface="Comic Sans MS" pitchFamily="64" charset="0"/>
              </a:rPr>
              <a:t>1</a:t>
            </a:r>
            <a:r>
              <a:rPr lang="en-GB" sz="2400" dirty="0" smtClean="0">
                <a:solidFill>
                  <a:srgbClr val="FF0000"/>
                </a:solidFill>
                <a:latin typeface="Symbol" pitchFamily="16" charset="2"/>
              </a:rPr>
              <a:t></a:t>
            </a:r>
            <a:r>
              <a:rPr lang="en-GB" sz="2400" dirty="0" smtClean="0">
                <a:latin typeface="Comic Sans MS" pitchFamily="64" charset="0"/>
              </a:rPr>
              <a:t> ,</a:t>
            </a:r>
            <a:r>
              <a:rPr lang="en-GB" sz="2400" dirty="0" smtClean="0">
                <a:solidFill>
                  <a:srgbClr val="FF6600"/>
                </a:solidFill>
                <a:latin typeface="Comic Sans MS" pitchFamily="64" charset="0"/>
              </a:rPr>
              <a:t> </a:t>
            </a:r>
            <a:r>
              <a:rPr lang="en-GB" sz="2400" dirty="0" err="1">
                <a:solidFill>
                  <a:srgbClr val="FF0000"/>
                </a:solidFill>
                <a:latin typeface="Symbol" pitchFamily="16" charset="2"/>
              </a:rPr>
              <a:t></a:t>
            </a:r>
            <a:r>
              <a:rPr lang="en-GB" sz="2400" dirty="0" err="1">
                <a:latin typeface="Symbol" pitchFamily="16" charset="2"/>
              </a:rPr>
              <a:t></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a:t>
            </a:r>
            <a:r>
              <a:rPr lang="en-GB" sz="2400" dirty="0">
                <a:solidFill>
                  <a:srgbClr val="FF0000"/>
                </a:solidFill>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p:txBody>
      </p:sp>
      <p:grpSp>
        <p:nvGrpSpPr>
          <p:cNvPr id="3" name="Group 19"/>
          <p:cNvGrpSpPr>
            <a:grpSpLocks/>
          </p:cNvGrpSpPr>
          <p:nvPr/>
        </p:nvGrpSpPr>
        <p:grpSpPr bwMode="auto">
          <a:xfrm>
            <a:off x="6588125" y="1155700"/>
            <a:ext cx="736600" cy="641350"/>
            <a:chOff x="4150" y="728"/>
            <a:chExt cx="464" cy="404"/>
          </a:xfrm>
        </p:grpSpPr>
        <p:sp>
          <p:nvSpPr>
            <p:cNvPr id="15380" name="AutoShape 20"/>
            <p:cNvSpPr>
              <a:spLocks noChangeArrowheads="1"/>
            </p:cNvSpPr>
            <p:nvPr/>
          </p:nvSpPr>
          <p:spPr bwMode="auto">
            <a:xfrm>
              <a:off x="4150" y="845"/>
              <a:ext cx="465" cy="2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1" name="Line 21"/>
            <p:cNvSpPr>
              <a:spLocks noChangeShapeType="1"/>
            </p:cNvSpPr>
            <p:nvPr/>
          </p:nvSpPr>
          <p:spPr bwMode="auto">
            <a:xfrm flipV="1">
              <a:off x="4160" y="727"/>
              <a:ext cx="1" cy="394"/>
            </a:xfrm>
            <a:prstGeom prst="line">
              <a:avLst/>
            </a:prstGeom>
            <a:noFill/>
            <a:ln w="50760">
              <a:solidFill>
                <a:srgbClr val="663300"/>
              </a:solidFill>
              <a:round/>
              <a:headEnd/>
              <a:tailEnd type="triangle" w="med" len="med"/>
            </a:ln>
          </p:spPr>
          <p:txBody>
            <a:bodyPr/>
            <a:lstStyle/>
            <a:p>
              <a:endParaRPr lang="en-US"/>
            </a:p>
          </p:txBody>
        </p:sp>
      </p:grpSp>
      <p:grpSp>
        <p:nvGrpSpPr>
          <p:cNvPr id="4" name="Group 22"/>
          <p:cNvGrpSpPr>
            <a:grpSpLocks/>
          </p:cNvGrpSpPr>
          <p:nvPr/>
        </p:nvGrpSpPr>
        <p:grpSpPr bwMode="auto">
          <a:xfrm>
            <a:off x="7561263" y="525463"/>
            <a:ext cx="909637" cy="700087"/>
            <a:chOff x="4763" y="331"/>
            <a:chExt cx="573" cy="441"/>
          </a:xfrm>
        </p:grpSpPr>
        <p:sp>
          <p:nvSpPr>
            <p:cNvPr id="15383" name="AutoShape 23"/>
            <p:cNvSpPr>
              <a:spLocks noChangeArrowheads="1"/>
            </p:cNvSpPr>
            <p:nvPr/>
          </p:nvSpPr>
          <p:spPr bwMode="auto">
            <a:xfrm rot="20280000">
              <a:off x="4834" y="409"/>
              <a:ext cx="465" cy="287"/>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4" name="Line 24"/>
            <p:cNvSpPr>
              <a:spLocks noChangeShapeType="1"/>
            </p:cNvSpPr>
            <p:nvPr/>
          </p:nvSpPr>
          <p:spPr bwMode="auto">
            <a:xfrm flipH="1" flipV="1">
              <a:off x="4762" y="394"/>
              <a:ext cx="150" cy="364"/>
            </a:xfrm>
            <a:prstGeom prst="line">
              <a:avLst/>
            </a:prstGeom>
            <a:noFill/>
            <a:ln w="50760">
              <a:solidFill>
                <a:srgbClr val="663300"/>
              </a:solidFill>
              <a:round/>
              <a:headEnd/>
              <a:tailEnd type="triangle" w="med" len="med"/>
            </a:ln>
          </p:spPr>
          <p:txBody>
            <a:bodyPr/>
            <a:lstStyle/>
            <a:p>
              <a:endParaRPr lang="en-US"/>
            </a:p>
          </p:txBody>
        </p:sp>
      </p:grpSp>
      <p:sp>
        <p:nvSpPr>
          <p:cNvPr id="15385" name="AutoShape 25"/>
          <p:cNvSpPr>
            <a:spLocks noChangeArrowheads="1"/>
          </p:cNvSpPr>
          <p:nvPr/>
        </p:nvSpPr>
        <p:spPr bwMode="auto">
          <a:xfrm>
            <a:off x="304800" y="2133600"/>
            <a:ext cx="4911725" cy="4206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00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6600CC"/>
                </a:solidFill>
                <a:latin typeface="Comic Sans MS" pitchFamily="64" charset="0"/>
              </a:rPr>
              <a:t>Exotic Quantum Number Hybrids</a:t>
            </a:r>
          </a:p>
        </p:txBody>
      </p:sp>
      <p:sp>
        <p:nvSpPr>
          <p:cNvPr id="15386" name="Freeform 26"/>
          <p:cNvSpPr>
            <a:spLocks noChangeArrowheads="1"/>
          </p:cNvSpPr>
          <p:nvPr/>
        </p:nvSpPr>
        <p:spPr bwMode="auto">
          <a:xfrm>
            <a:off x="3962400" y="2667000"/>
            <a:ext cx="88900" cy="3098800"/>
          </a:xfrm>
          <a:custGeom>
            <a:avLst/>
            <a:gdLst/>
            <a:ahLst/>
            <a:cxnLst>
              <a:cxn ang="0">
                <a:pos x="0" y="0"/>
              </a:cxn>
              <a:cxn ang="0">
                <a:pos x="123" y="717"/>
              </a:cxn>
              <a:cxn ang="0">
                <a:pos x="123" y="3586"/>
              </a:cxn>
              <a:cxn ang="0">
                <a:pos x="247" y="4303"/>
              </a:cxn>
              <a:cxn ang="0">
                <a:pos x="123" y="5021"/>
              </a:cxn>
              <a:cxn ang="0">
                <a:pos x="123" y="7890"/>
              </a:cxn>
              <a:cxn ang="0">
                <a:pos x="0" y="8607"/>
              </a:cxn>
            </a:cxnLst>
            <a:rect l="0" t="0" r="r" b="b"/>
            <a:pathLst>
              <a:path w="248" h="8608">
                <a:moveTo>
                  <a:pt x="0" y="0"/>
                </a:moveTo>
                <a:cubicBezTo>
                  <a:pt x="61" y="0"/>
                  <a:pt x="123" y="358"/>
                  <a:pt x="123" y="717"/>
                </a:cubicBezTo>
                <a:lnTo>
                  <a:pt x="123" y="3586"/>
                </a:lnTo>
                <a:cubicBezTo>
                  <a:pt x="123" y="3945"/>
                  <a:pt x="185" y="4303"/>
                  <a:pt x="247" y="4303"/>
                </a:cubicBezTo>
                <a:cubicBezTo>
                  <a:pt x="185" y="4303"/>
                  <a:pt x="123" y="4662"/>
                  <a:pt x="123" y="5021"/>
                </a:cubicBezTo>
                <a:lnTo>
                  <a:pt x="123" y="7890"/>
                </a:lnTo>
                <a:cubicBezTo>
                  <a:pt x="123" y="8249"/>
                  <a:pt x="61" y="8607"/>
                  <a:pt x="0" y="8607"/>
                </a:cubicBezTo>
              </a:path>
            </a:pathLst>
          </a:custGeom>
          <a:noFill/>
          <a:ln w="25560">
            <a:solidFill>
              <a:srgbClr val="008000"/>
            </a:solidFill>
            <a:round/>
            <a:headEnd/>
            <a:tailEnd/>
          </a:ln>
        </p:spPr>
        <p:txBody>
          <a:bodyPr/>
          <a:lstStyle/>
          <a:p>
            <a:endParaRPr lang="en-US"/>
          </a:p>
        </p:txBody>
      </p:sp>
      <p:sp>
        <p:nvSpPr>
          <p:cNvPr id="15387" name="AutoShape 27"/>
          <p:cNvSpPr>
            <a:spLocks noChangeArrowheads="1"/>
          </p:cNvSpPr>
          <p:nvPr/>
        </p:nvSpPr>
        <p:spPr bwMode="auto">
          <a:xfrm>
            <a:off x="4191000" y="2667000"/>
            <a:ext cx="2405063"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Mass and model</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dependent </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predictions</a:t>
            </a:r>
          </a:p>
        </p:txBody>
      </p:sp>
      <p:sp>
        <p:nvSpPr>
          <p:cNvPr id="15389" name="Text Box 29"/>
          <p:cNvSpPr txBox="1">
            <a:spLocks noChangeArrowheads="1"/>
          </p:cNvSpPr>
          <p:nvPr/>
        </p:nvSpPr>
        <p:spPr bwMode="auto">
          <a:xfrm>
            <a:off x="4191000" y="3810000"/>
            <a:ext cx="3332312" cy="830997"/>
          </a:xfrm>
          <a:prstGeom prst="rect">
            <a:avLst/>
          </a:prstGeom>
          <a:noFill/>
          <a:ln w="9525">
            <a:noFill/>
            <a:miter lim="800000"/>
            <a:headEnd/>
            <a:tailEnd/>
          </a:ln>
          <a:effectLst/>
        </p:spPr>
        <p:txBody>
          <a:bodyPr wrap="none">
            <a:spAutoFit/>
          </a:bodyPr>
          <a:lstStyle/>
          <a:p>
            <a:r>
              <a:rPr lang="en-US" sz="2400" dirty="0">
                <a:solidFill>
                  <a:srgbClr val="A50021"/>
                </a:solidFill>
              </a:rPr>
              <a:t>Populate final states with </a:t>
            </a:r>
            <a:endParaRPr lang="en-US" sz="2400" dirty="0" smtClean="0">
              <a:solidFill>
                <a:srgbClr val="A50021"/>
              </a:solidFill>
            </a:endParaRPr>
          </a:p>
          <a:p>
            <a:r>
              <a:rPr lang="en-US" sz="2400" dirty="0">
                <a:solidFill>
                  <a:srgbClr val="A50021"/>
                </a:solidFill>
                <a:latin typeface="cmmi10" pitchFamily="34" charset="0"/>
              </a:rPr>
              <a:t>π</a:t>
            </a:r>
            <a:r>
              <a:rPr lang="en-US" sz="2400" baseline="30000" dirty="0" smtClean="0">
                <a:solidFill>
                  <a:srgbClr val="A50021"/>
                </a:solidFill>
                <a:latin typeface="cmsy10" pitchFamily="32" charset="0"/>
              </a:rPr>
              <a:t>±</a:t>
            </a:r>
            <a:r>
              <a:rPr lang="en-US" sz="2400" dirty="0" smtClean="0">
                <a:solidFill>
                  <a:srgbClr val="A50021"/>
                </a:solidFill>
              </a:rPr>
              <a:t>,</a:t>
            </a:r>
            <a:r>
              <a:rPr lang="en-US" sz="2400" dirty="0">
                <a:solidFill>
                  <a:srgbClr val="A50021"/>
                </a:solidFill>
                <a:latin typeface="cmmi10" pitchFamily="34" charset="0"/>
              </a:rPr>
              <a:t>π</a:t>
            </a:r>
            <a:r>
              <a:rPr lang="en-US" sz="2400" baseline="30000" dirty="0" smtClean="0">
                <a:solidFill>
                  <a:srgbClr val="A50021"/>
                </a:solidFill>
                <a:latin typeface="cmmi10" pitchFamily="34" charset="0"/>
              </a:rPr>
              <a:t>0</a:t>
            </a:r>
            <a:r>
              <a:rPr lang="en-US" sz="2400" dirty="0">
                <a:solidFill>
                  <a:srgbClr val="A50021"/>
                </a:solidFill>
              </a:rPr>
              <a:t>,</a:t>
            </a:r>
            <a:r>
              <a:rPr lang="en-US" sz="2400" dirty="0" smtClean="0">
                <a:solidFill>
                  <a:srgbClr val="A50021"/>
                </a:solidFill>
              </a:rPr>
              <a:t>K</a:t>
            </a:r>
            <a:r>
              <a:rPr lang="en-US" sz="2400" baseline="30000" dirty="0">
                <a:solidFill>
                  <a:srgbClr val="A50021"/>
                </a:solidFill>
                <a:latin typeface="cmsy10" pitchFamily="32" charset="0"/>
              </a:rPr>
              <a:t>±</a:t>
            </a:r>
            <a:r>
              <a:rPr lang="en-US" sz="2400" dirty="0" smtClean="0">
                <a:solidFill>
                  <a:srgbClr val="A50021"/>
                </a:solidFill>
              </a:rPr>
              <a:t>,K</a:t>
            </a:r>
            <a:r>
              <a:rPr lang="en-US" sz="2400" baseline="30000" dirty="0" smtClean="0">
                <a:solidFill>
                  <a:srgbClr val="A50021"/>
                </a:solidFill>
              </a:rPr>
              <a:t>0</a:t>
            </a:r>
            <a:r>
              <a:rPr lang="en-US" sz="2400" dirty="0" smtClean="0">
                <a:solidFill>
                  <a:srgbClr val="A50021"/>
                </a:solidFill>
              </a:rPr>
              <a:t>,η,</a:t>
            </a:r>
            <a:r>
              <a:rPr lang="en-US" sz="2400" dirty="0" smtClean="0">
                <a:solidFill>
                  <a:srgbClr val="A50021"/>
                </a:solidFill>
                <a:latin typeface="cmmi10" pitchFamily="34" charset="0"/>
              </a:rPr>
              <a:t> </a:t>
            </a:r>
            <a:r>
              <a:rPr lang="en-US" sz="2400" dirty="0" smtClean="0">
                <a:solidFill>
                  <a:srgbClr val="A50021"/>
                </a:solidFill>
              </a:rPr>
              <a:t>(</a:t>
            </a:r>
            <a:r>
              <a:rPr lang="en-US" sz="2400" dirty="0" smtClean="0">
                <a:solidFill>
                  <a:srgbClr val="A50021"/>
                </a:solidFill>
                <a:latin typeface="cmmi10" pitchFamily="34" charset="0"/>
              </a:rPr>
              <a:t>photons</a:t>
            </a:r>
            <a:r>
              <a:rPr lang="en-US" sz="2400" dirty="0" smtClean="0">
                <a:solidFill>
                  <a:srgbClr val="A50021"/>
                </a:solidFill>
              </a:rPr>
              <a:t>)</a:t>
            </a:r>
            <a:endParaRPr lang="en-US" sz="2400" dirty="0">
              <a:solidFill>
                <a:srgbClr val="A50021"/>
              </a:solidFill>
            </a:endParaRPr>
          </a:p>
        </p:txBody>
      </p:sp>
      <p:sp>
        <p:nvSpPr>
          <p:cNvPr id="35" name="Date Placeholder 34"/>
          <p:cNvSpPr>
            <a:spLocks noGrp="1"/>
          </p:cNvSpPr>
          <p:nvPr>
            <p:ph type="dt" sz="half" idx="10"/>
          </p:nvPr>
        </p:nvSpPr>
        <p:spPr/>
        <p:txBody>
          <a:bodyPr/>
          <a:lstStyle/>
          <a:p>
            <a:r>
              <a:rPr lang="en-US" smtClean="0"/>
              <a:t>6/7/10</a:t>
            </a:r>
            <a:endParaRPr lang="en-US"/>
          </a:p>
        </p:txBody>
      </p:sp>
      <p:sp>
        <p:nvSpPr>
          <p:cNvPr id="36" name="Slide Number Placeholder 35"/>
          <p:cNvSpPr>
            <a:spLocks noGrp="1"/>
          </p:cNvSpPr>
          <p:nvPr>
            <p:ph type="sldNum" sz="quarter" idx="12"/>
          </p:nvPr>
        </p:nvSpPr>
        <p:spPr/>
        <p:txBody>
          <a:bodyPr/>
          <a:lstStyle/>
          <a:p>
            <a:fld id="{0F02BBF6-0EFC-4FDF-87B3-15F795D06869}" type="slidenum">
              <a:rPr lang="en-US" smtClean="0"/>
              <a:pPr/>
              <a:t>12</a:t>
            </a:fld>
            <a:endParaRPr lang="en-US"/>
          </a:p>
        </p:txBody>
      </p:sp>
      <p:sp>
        <p:nvSpPr>
          <p:cNvPr id="37" name="Footer Placeholder 36"/>
          <p:cNvSpPr>
            <a:spLocks noGrp="1"/>
          </p:cNvSpPr>
          <p:nvPr>
            <p:ph type="ftr" sz="quarter" idx="11"/>
          </p:nvPr>
        </p:nvSpPr>
        <p:spPr/>
        <p:txBody>
          <a:bodyPr/>
          <a:lstStyle/>
          <a:p>
            <a:r>
              <a:rPr lang="en-US" dirty="0" smtClean="0"/>
              <a:t>JLab Users Group Meeting 2010</a:t>
            </a:r>
            <a:endParaRPr lang="en-US" dirty="0"/>
          </a:p>
        </p:txBody>
      </p:sp>
      <p:sp>
        <p:nvSpPr>
          <p:cNvPr id="31" name="TextBox 30"/>
          <p:cNvSpPr txBox="1"/>
          <p:nvPr/>
        </p:nvSpPr>
        <p:spPr>
          <a:xfrm>
            <a:off x="4129606" y="4979427"/>
            <a:ext cx="5014394" cy="1477328"/>
          </a:xfrm>
          <a:prstGeom prst="rect">
            <a:avLst/>
          </a:prstGeom>
          <a:noFill/>
        </p:spPr>
        <p:txBody>
          <a:bodyPr wrap="square" rtlCol="0">
            <a:spAutoFit/>
          </a:bodyPr>
          <a:lstStyle/>
          <a:p>
            <a:r>
              <a:rPr lang="en-US" b="1" dirty="0" smtClean="0">
                <a:solidFill>
                  <a:srgbClr val="FF0000"/>
                </a:solidFill>
                <a:latin typeface="Comic Sans MS"/>
                <a:cs typeface="Comic Sans MS"/>
              </a:rPr>
              <a:t>The</a:t>
            </a:r>
            <a:r>
              <a:rPr lang="en-US" b="1" dirty="0" smtClean="0">
                <a:solidFill>
                  <a:srgbClr val="FF0000"/>
                </a:solidFill>
                <a:latin typeface="Comic Sans MS"/>
                <a:cs typeface="Comic Sans MS"/>
              </a:rPr>
              <a:t> good channels to look </a:t>
            </a:r>
            <a:r>
              <a:rPr lang="en-US" b="1" dirty="0" smtClean="0">
                <a:solidFill>
                  <a:srgbClr val="FF0000"/>
                </a:solidFill>
                <a:latin typeface="Comic Sans MS"/>
                <a:cs typeface="Comic Sans MS"/>
              </a:rPr>
              <a:t>at</a:t>
            </a:r>
            <a:r>
              <a:rPr lang="en-US" b="1" dirty="0" smtClean="0">
                <a:solidFill>
                  <a:srgbClr val="FF0000"/>
                </a:solidFill>
                <a:latin typeface="Comic Sans MS"/>
                <a:cs typeface="Comic Sans MS"/>
              </a:rPr>
              <a:t> </a:t>
            </a:r>
            <a:r>
              <a:rPr lang="en-US" b="1" dirty="0" smtClean="0">
                <a:solidFill>
                  <a:srgbClr val="FF0000"/>
                </a:solidFill>
                <a:latin typeface="Comic Sans MS"/>
                <a:cs typeface="Comic Sans MS"/>
              </a:rPr>
              <a:t>with amplitude analysis</a:t>
            </a:r>
            <a:r>
              <a:rPr lang="en-US" b="1" dirty="0" smtClean="0">
                <a:solidFill>
                  <a:srgbClr val="FF0000"/>
                </a:solidFill>
                <a:latin typeface="Comic Sans MS"/>
                <a:cs typeface="Comic Sans MS"/>
              </a:rPr>
              <a:t>.</a:t>
            </a:r>
            <a:endParaRPr lang="en-US" b="1" dirty="0" smtClean="0">
              <a:solidFill>
                <a:srgbClr val="FF0000"/>
              </a:solidFill>
              <a:latin typeface="Comic Sans MS"/>
              <a:cs typeface="Comic Sans MS"/>
            </a:endParaRPr>
          </a:p>
          <a:p>
            <a:endParaRPr lang="en-US" b="1" dirty="0" smtClean="0">
              <a:solidFill>
                <a:srgbClr val="FF0000"/>
              </a:solidFill>
              <a:latin typeface="Comic Sans MS"/>
              <a:cs typeface="Comic Sans MS"/>
            </a:endParaRPr>
          </a:p>
          <a:p>
            <a:r>
              <a:rPr lang="en-US" b="1" dirty="0" smtClean="0">
                <a:solidFill>
                  <a:srgbClr val="3366FF"/>
                </a:solidFill>
                <a:latin typeface="Comic Sans MS"/>
                <a:cs typeface="Comic Sans MS"/>
              </a:rPr>
              <a:t>Other interesting channels </a:t>
            </a:r>
            <a:r>
              <a:rPr lang="en-US" b="1" dirty="0" smtClean="0">
                <a:solidFill>
                  <a:srgbClr val="3366FF"/>
                </a:solidFill>
                <a:latin typeface="Comic Sans MS"/>
                <a:cs typeface="Comic Sans MS"/>
              </a:rPr>
              <a:t>for amplitude analysis.</a:t>
            </a:r>
            <a:endParaRPr lang="en-US" b="1" dirty="0">
              <a:solidFill>
                <a:srgbClr val="3366FF"/>
              </a:solidFill>
              <a:latin typeface="Comic Sans MS"/>
              <a:cs typeface="Comic Sans MS"/>
            </a:endParaRPr>
          </a:p>
        </p:txBody>
      </p:sp>
      <p:sp>
        <p:nvSpPr>
          <p:cNvPr id="32" name="Text Box 28"/>
          <p:cNvSpPr txBox="1">
            <a:spLocks noChangeArrowheads="1"/>
          </p:cNvSpPr>
          <p:nvPr/>
        </p:nvSpPr>
        <p:spPr bwMode="auto">
          <a:xfrm>
            <a:off x="719138" y="7741"/>
            <a:ext cx="4724400" cy="648512"/>
          </a:xfrm>
          <a:prstGeom prst="rect">
            <a:avLst/>
          </a:prstGeom>
          <a:noFill/>
          <a:ln w="9525">
            <a:noFill/>
            <a:miter lim="800000"/>
            <a:headEnd/>
            <a:tailEnd/>
          </a:ln>
        </p:spPr>
        <p:txBody>
          <a:bodyPr lIns="90000" tIns="46800" rIns="90000" bIns="46800" anchor="ctr" anchorCtr="1">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solidFill>
                  <a:schemeClr val="accent2">
                    <a:lumMod val="75000"/>
                  </a:schemeClr>
                </a:solidFill>
                <a:effectLst>
                  <a:outerShdw blurRad="38100" dist="38100" dir="2700000" algn="tl">
                    <a:srgbClr val="C0C0C0"/>
                  </a:outerShdw>
                </a:effectLst>
                <a:latin typeface="Apple Casual"/>
              </a:rPr>
              <a:t>Hybrid Decays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13</a:t>
            </a:fld>
            <a:endParaRPr lang="en-US"/>
          </a:p>
        </p:txBody>
      </p:sp>
      <p:sp>
        <p:nvSpPr>
          <p:cNvPr id="5" name="Rectangle 4"/>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6" name="TextBox 5"/>
          <p:cNvSpPr txBox="1"/>
          <p:nvPr/>
        </p:nvSpPr>
        <p:spPr>
          <a:xfrm>
            <a:off x="440164" y="977191"/>
            <a:ext cx="7830652" cy="1477328"/>
          </a:xfrm>
          <a:prstGeom prst="rect">
            <a:avLst/>
          </a:prstGeom>
          <a:noFill/>
        </p:spPr>
        <p:txBody>
          <a:bodyPr wrap="none" rtlCol="0">
            <a:spAutoFit/>
          </a:bodyPr>
          <a:lstStyle/>
          <a:p>
            <a:r>
              <a:rPr lang="en-US" dirty="0" smtClean="0">
                <a:solidFill>
                  <a:schemeClr val="accent1">
                    <a:lumMod val="75000"/>
                  </a:schemeClr>
                </a:solidFill>
              </a:rPr>
              <a:t>The most extensive data sets to date are from the </a:t>
            </a:r>
            <a:r>
              <a:rPr lang="en-US" b="1" dirty="0" smtClean="0">
                <a:solidFill>
                  <a:schemeClr val="accent1">
                    <a:lumMod val="50000"/>
                  </a:schemeClr>
                </a:solidFill>
              </a:rPr>
              <a:t>BNL E852 experiment</a:t>
            </a:r>
            <a:r>
              <a:rPr lang="en-US" dirty="0" smtClean="0">
                <a:solidFill>
                  <a:schemeClr val="accent1">
                    <a:lumMod val="75000"/>
                  </a:schemeClr>
                </a:solidFill>
              </a:rPr>
              <a:t>. There  is</a:t>
            </a:r>
          </a:p>
          <a:p>
            <a:r>
              <a:rPr lang="en-US" dirty="0" smtClean="0">
                <a:solidFill>
                  <a:schemeClr val="accent1">
                    <a:lumMod val="75000"/>
                  </a:schemeClr>
                </a:solidFill>
              </a:rPr>
              <a:t>also data from the </a:t>
            </a:r>
            <a:r>
              <a:rPr lang="en-US" b="1" dirty="0" smtClean="0">
                <a:solidFill>
                  <a:schemeClr val="tx2">
                    <a:lumMod val="75000"/>
                  </a:schemeClr>
                </a:solidFill>
              </a:rPr>
              <a:t>VES experiment </a:t>
            </a:r>
            <a:r>
              <a:rPr lang="en-US" dirty="0" smtClean="0">
                <a:solidFill>
                  <a:schemeClr val="accent1">
                    <a:lumMod val="75000"/>
                  </a:schemeClr>
                </a:solidFill>
              </a:rPr>
              <a:t>at Protvino and some results from the </a:t>
            </a:r>
            <a:r>
              <a:rPr lang="en-US" b="1" dirty="0" smtClean="0">
                <a:solidFill>
                  <a:schemeClr val="tx2">
                    <a:lumMod val="75000"/>
                  </a:schemeClr>
                </a:solidFill>
              </a:rPr>
              <a:t>Crystal </a:t>
            </a:r>
          </a:p>
          <a:p>
            <a:r>
              <a:rPr lang="en-US" b="1" dirty="0" smtClean="0">
                <a:solidFill>
                  <a:schemeClr val="tx2">
                    <a:lumMod val="75000"/>
                  </a:schemeClr>
                </a:solidFill>
              </a:rPr>
              <a:t>Barrel experiment </a:t>
            </a:r>
            <a:r>
              <a:rPr lang="en-US" dirty="0" smtClean="0">
                <a:solidFill>
                  <a:schemeClr val="accent1">
                    <a:lumMod val="75000"/>
                  </a:schemeClr>
                </a:solidFill>
              </a:rPr>
              <a:t>at LEAR. Finally, there is a </a:t>
            </a:r>
            <a:r>
              <a:rPr lang="en-US" b="1" dirty="0" smtClean="0">
                <a:solidFill>
                  <a:schemeClr val="accent1">
                    <a:lumMod val="50000"/>
                  </a:schemeClr>
                </a:solidFill>
              </a:rPr>
              <a:t>CLAS (Jefferson Lab) </a:t>
            </a:r>
            <a:r>
              <a:rPr lang="en-US" dirty="0" smtClean="0">
                <a:solidFill>
                  <a:schemeClr val="accent1">
                    <a:lumMod val="75000"/>
                  </a:schemeClr>
                </a:solidFill>
              </a:rPr>
              <a:t>result. We have </a:t>
            </a:r>
          </a:p>
          <a:p>
            <a:r>
              <a:rPr lang="en-US" dirty="0" smtClean="0">
                <a:solidFill>
                  <a:schemeClr val="accent1">
                    <a:lumMod val="75000"/>
                  </a:schemeClr>
                </a:solidFill>
              </a:rPr>
              <a:t>Also just started to see results from the </a:t>
            </a:r>
            <a:r>
              <a:rPr lang="en-US" b="1" dirty="0" smtClean="0"/>
              <a:t>COMPASS</a:t>
            </a:r>
            <a:r>
              <a:rPr lang="en-US" dirty="0" smtClean="0">
                <a:solidFill>
                  <a:schemeClr val="accent1">
                    <a:lumMod val="75000"/>
                  </a:schemeClr>
                </a:solidFill>
              </a:rPr>
              <a:t> experiment at CERN.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D8D3B478-7282-904F-8ED9-4BBB33FCC29A}" type="slidenum">
              <a:rPr lang="en-US" smtClean="0"/>
              <a:pPr/>
              <a:t>14</a:t>
            </a:fld>
            <a:endParaRPr lang="en-US"/>
          </a:p>
        </p:txBody>
      </p:sp>
      <p:sp>
        <p:nvSpPr>
          <p:cNvPr id="5" name="Rectangle 4"/>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6" name="TextBox 5"/>
          <p:cNvSpPr txBox="1"/>
          <p:nvPr/>
        </p:nvSpPr>
        <p:spPr>
          <a:xfrm>
            <a:off x="440164" y="977191"/>
            <a:ext cx="7830652" cy="1477328"/>
          </a:xfrm>
          <a:prstGeom prst="rect">
            <a:avLst/>
          </a:prstGeom>
          <a:noFill/>
        </p:spPr>
        <p:txBody>
          <a:bodyPr wrap="none" rtlCol="0">
            <a:spAutoFit/>
          </a:bodyPr>
          <a:lstStyle/>
          <a:p>
            <a:r>
              <a:rPr lang="en-US" dirty="0" smtClean="0">
                <a:solidFill>
                  <a:schemeClr val="accent1">
                    <a:lumMod val="75000"/>
                  </a:schemeClr>
                </a:solidFill>
              </a:rPr>
              <a:t>The most extensive data sets to date are from the </a:t>
            </a:r>
            <a:r>
              <a:rPr lang="en-US" b="1" dirty="0" smtClean="0">
                <a:solidFill>
                  <a:schemeClr val="accent1">
                    <a:lumMod val="50000"/>
                  </a:schemeClr>
                </a:solidFill>
              </a:rPr>
              <a:t>BNL E852 experiment</a:t>
            </a:r>
            <a:r>
              <a:rPr lang="en-US" dirty="0" smtClean="0">
                <a:solidFill>
                  <a:schemeClr val="accent1">
                    <a:lumMod val="75000"/>
                  </a:schemeClr>
                </a:solidFill>
              </a:rPr>
              <a:t>. There  is</a:t>
            </a:r>
          </a:p>
          <a:p>
            <a:r>
              <a:rPr lang="en-US" dirty="0" smtClean="0">
                <a:solidFill>
                  <a:schemeClr val="accent1">
                    <a:lumMod val="75000"/>
                  </a:schemeClr>
                </a:solidFill>
              </a:rPr>
              <a:t>also data from the </a:t>
            </a:r>
            <a:r>
              <a:rPr lang="en-US" b="1" dirty="0" smtClean="0">
                <a:solidFill>
                  <a:schemeClr val="tx2">
                    <a:lumMod val="75000"/>
                  </a:schemeClr>
                </a:solidFill>
              </a:rPr>
              <a:t>VES experiment </a:t>
            </a:r>
            <a:r>
              <a:rPr lang="en-US" dirty="0" smtClean="0">
                <a:solidFill>
                  <a:schemeClr val="accent1">
                    <a:lumMod val="75000"/>
                  </a:schemeClr>
                </a:solidFill>
              </a:rPr>
              <a:t>at Protvino and some results from the </a:t>
            </a:r>
            <a:r>
              <a:rPr lang="en-US" b="1" dirty="0" smtClean="0">
                <a:solidFill>
                  <a:schemeClr val="tx2">
                    <a:lumMod val="75000"/>
                  </a:schemeClr>
                </a:solidFill>
              </a:rPr>
              <a:t>Crystal </a:t>
            </a:r>
          </a:p>
          <a:p>
            <a:r>
              <a:rPr lang="en-US" b="1" dirty="0" smtClean="0">
                <a:solidFill>
                  <a:schemeClr val="tx2">
                    <a:lumMod val="75000"/>
                  </a:schemeClr>
                </a:solidFill>
              </a:rPr>
              <a:t>Barrel experiment </a:t>
            </a:r>
            <a:r>
              <a:rPr lang="en-US" dirty="0" smtClean="0">
                <a:solidFill>
                  <a:schemeClr val="accent1">
                    <a:lumMod val="75000"/>
                  </a:schemeClr>
                </a:solidFill>
              </a:rPr>
              <a:t>at LEAR. Finally, there is a </a:t>
            </a:r>
            <a:r>
              <a:rPr lang="en-US" b="1" dirty="0" smtClean="0">
                <a:solidFill>
                  <a:schemeClr val="accent1">
                    <a:lumMod val="50000"/>
                  </a:schemeClr>
                </a:solidFill>
              </a:rPr>
              <a:t>CLAS (Jefferson Lab) </a:t>
            </a:r>
            <a:r>
              <a:rPr lang="en-US" dirty="0" smtClean="0">
                <a:solidFill>
                  <a:schemeClr val="accent1">
                    <a:lumMod val="75000"/>
                  </a:schemeClr>
                </a:solidFill>
              </a:rPr>
              <a:t>result. We have </a:t>
            </a:r>
          </a:p>
          <a:p>
            <a:r>
              <a:rPr lang="en-US" dirty="0" smtClean="0">
                <a:solidFill>
                  <a:schemeClr val="accent1">
                    <a:lumMod val="75000"/>
                  </a:schemeClr>
                </a:solidFill>
              </a:rPr>
              <a:t>Also just started to see results from the </a:t>
            </a:r>
            <a:r>
              <a:rPr lang="en-US" b="1" dirty="0" smtClean="0"/>
              <a:t>COMPASS</a:t>
            </a:r>
            <a:r>
              <a:rPr lang="en-US" dirty="0" smtClean="0">
                <a:solidFill>
                  <a:schemeClr val="accent1">
                    <a:lumMod val="75000"/>
                  </a:schemeClr>
                </a:solidFill>
              </a:rPr>
              <a:t> experiment at CERN. </a:t>
            </a:r>
          </a:p>
          <a:p>
            <a:endParaRPr lang="en-US" dirty="0"/>
          </a:p>
        </p:txBody>
      </p:sp>
      <p:pic>
        <p:nvPicPr>
          <p:cNvPr id="7" name="Picture 6" descr="fig1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40164" y="2454519"/>
            <a:ext cx="3033395" cy="2461260"/>
          </a:xfrm>
          <a:prstGeom prst="rect">
            <a:avLst/>
          </a:prstGeom>
        </p:spPr>
      </p:pic>
      <p:sp>
        <p:nvSpPr>
          <p:cNvPr id="8" name="TextBox 7"/>
          <p:cNvSpPr txBox="1"/>
          <p:nvPr/>
        </p:nvSpPr>
        <p:spPr>
          <a:xfrm>
            <a:off x="3784580" y="3438451"/>
            <a:ext cx="2235220" cy="1477328"/>
          </a:xfrm>
          <a:prstGeom prst="rect">
            <a:avLst/>
          </a:prstGeom>
          <a:noFill/>
        </p:spPr>
        <p:txBody>
          <a:bodyPr wrap="none" rtlCol="0">
            <a:spAutoFit/>
          </a:bodyPr>
          <a:lstStyle/>
          <a:p>
            <a:r>
              <a:rPr lang="en-US" dirty="0" smtClean="0"/>
              <a:t>E852:            18  </a:t>
            </a:r>
            <a:r>
              <a:rPr lang="en-US" dirty="0" err="1" smtClean="0"/>
              <a:t>GeV/c</a:t>
            </a:r>
            <a:endParaRPr lang="en-US" dirty="0" smtClean="0"/>
          </a:p>
          <a:p>
            <a:endParaRPr lang="en-US" dirty="0" smtClean="0"/>
          </a:p>
          <a:p>
            <a:r>
              <a:rPr lang="en-US" dirty="0" smtClean="0"/>
              <a:t>VES:               37 </a:t>
            </a:r>
            <a:r>
              <a:rPr lang="en-US" dirty="0" err="1" smtClean="0"/>
              <a:t>GeV/c</a:t>
            </a:r>
            <a:endParaRPr lang="en-US" dirty="0" smtClean="0"/>
          </a:p>
          <a:p>
            <a:endParaRPr lang="en-US" dirty="0" smtClean="0"/>
          </a:p>
          <a:p>
            <a:r>
              <a:rPr lang="en-US" dirty="0" smtClean="0"/>
              <a:t>COMPASS:  160 </a:t>
            </a:r>
            <a:r>
              <a:rPr lang="en-US" dirty="0" err="1" smtClean="0"/>
              <a:t>GeV/c</a:t>
            </a:r>
            <a:r>
              <a:rPr lang="en-US" dirty="0" smtClean="0"/>
              <a:t> </a:t>
            </a:r>
            <a:endParaRPr lang="en-US" dirty="0"/>
          </a:p>
        </p:txBody>
      </p:sp>
      <p:pic>
        <p:nvPicPr>
          <p:cNvPr id="9" name="Picture 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019800" y="3438451"/>
            <a:ext cx="2120900" cy="317500"/>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6032500" y="4077808"/>
            <a:ext cx="1473200" cy="1905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032500" y="4578796"/>
            <a:ext cx="1701800" cy="190500"/>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4124325" y="5058015"/>
            <a:ext cx="3124200" cy="317500"/>
          </a:xfrm>
          <a:prstGeom prst="rect">
            <a:avLst/>
          </a:prstGeom>
        </p:spPr>
      </p:pic>
      <p:sp>
        <p:nvSpPr>
          <p:cNvPr id="13" name="TextBox 12"/>
          <p:cNvSpPr txBox="1"/>
          <p:nvPr/>
        </p:nvSpPr>
        <p:spPr>
          <a:xfrm>
            <a:off x="4325757" y="2879516"/>
            <a:ext cx="2436433" cy="369332"/>
          </a:xfrm>
          <a:prstGeom prst="rect">
            <a:avLst/>
          </a:prstGeom>
          <a:noFill/>
        </p:spPr>
        <p:txBody>
          <a:bodyPr wrap="none" rtlCol="0">
            <a:spAutoFit/>
          </a:bodyPr>
          <a:lstStyle/>
          <a:p>
            <a:r>
              <a:rPr lang="en-US" dirty="0" smtClean="0">
                <a:solidFill>
                  <a:schemeClr val="tx2">
                    <a:lumMod val="75000"/>
                  </a:schemeClr>
                </a:solidFill>
                <a:latin typeface="Apple Casual"/>
              </a:rPr>
              <a:t>Diffractive production</a:t>
            </a:r>
            <a:endParaRPr lang="en-US" dirty="0">
              <a:solidFill>
                <a:schemeClr val="tx2">
                  <a:lumMod val="75000"/>
                </a:schemeClr>
              </a:solidFill>
              <a:latin typeface="Apple Casual"/>
            </a:endParaRPr>
          </a:p>
        </p:txBody>
      </p:sp>
      <p:sp>
        <p:nvSpPr>
          <p:cNvPr id="14" name="TextBox 13"/>
          <p:cNvSpPr txBox="1"/>
          <p:nvPr/>
        </p:nvSpPr>
        <p:spPr>
          <a:xfrm>
            <a:off x="652519" y="5375515"/>
            <a:ext cx="1893029" cy="646331"/>
          </a:xfrm>
          <a:prstGeom prst="rect">
            <a:avLst/>
          </a:prstGeom>
          <a:noFill/>
        </p:spPr>
        <p:txBody>
          <a:bodyPr wrap="none" rtlCol="0">
            <a:spAutoFit/>
          </a:bodyPr>
          <a:lstStyle/>
          <a:p>
            <a:r>
              <a:rPr lang="en-US" dirty="0" smtClean="0"/>
              <a:t>M: spin projection</a:t>
            </a:r>
          </a:p>
          <a:p>
            <a:r>
              <a:rPr lang="en-US" dirty="0" smtClean="0"/>
              <a:t>    : reflectivity</a:t>
            </a:r>
            <a:endParaRPr lang="en-US" dirty="0"/>
          </a:p>
        </p:txBody>
      </p:sp>
      <p:pic>
        <p:nvPicPr>
          <p:cNvPr id="15" name="Picture 14"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757238" y="5765800"/>
            <a:ext cx="139700" cy="165100"/>
          </a:xfrm>
          <a:prstGeom prst="rect">
            <a:avLst/>
          </a:prstGeom>
        </p:spPr>
      </p:pic>
      <p:sp>
        <p:nvSpPr>
          <p:cNvPr id="16" name="TextBox 15"/>
          <p:cNvSpPr txBox="1"/>
          <p:nvPr/>
        </p:nvSpPr>
        <p:spPr>
          <a:xfrm>
            <a:off x="3124200" y="5442634"/>
            <a:ext cx="4056068" cy="646331"/>
          </a:xfrm>
          <a:prstGeom prst="rect">
            <a:avLst/>
          </a:prstGeom>
          <a:noFill/>
        </p:spPr>
        <p:txBody>
          <a:bodyPr wrap="none" rtlCol="0">
            <a:spAutoFit/>
          </a:bodyPr>
          <a:lstStyle/>
          <a:p>
            <a:r>
              <a:rPr lang="en-US" dirty="0" smtClean="0"/>
              <a:t>Natural-parity-exchange:      J</a:t>
            </a:r>
            <a:r>
              <a:rPr lang="en-US" baseline="30000" dirty="0" smtClean="0"/>
              <a:t>P</a:t>
            </a:r>
            <a:r>
              <a:rPr lang="en-US" dirty="0" smtClean="0"/>
              <a:t>=0</a:t>
            </a:r>
            <a:r>
              <a:rPr lang="en-US" baseline="30000" dirty="0" smtClean="0"/>
              <a:t>+</a:t>
            </a:r>
            <a:r>
              <a:rPr lang="en-US" dirty="0" smtClean="0"/>
              <a:t>,1</a:t>
            </a:r>
            <a:r>
              <a:rPr lang="en-US" baseline="30000" dirty="0" smtClean="0"/>
              <a:t>-</a:t>
            </a:r>
            <a:r>
              <a:rPr lang="en-US" dirty="0" smtClean="0"/>
              <a:t>,2</a:t>
            </a:r>
            <a:r>
              <a:rPr lang="en-US" baseline="30000" dirty="0" smtClean="0"/>
              <a:t>+</a:t>
            </a:r>
            <a:r>
              <a:rPr lang="en-US" dirty="0" smtClean="0"/>
              <a:t>, …</a:t>
            </a:r>
          </a:p>
          <a:p>
            <a:r>
              <a:rPr lang="en-US" dirty="0" smtClean="0"/>
              <a:t>Unnatural-parity-exchange:  J</a:t>
            </a:r>
            <a:r>
              <a:rPr lang="en-US" baseline="30000" dirty="0" smtClean="0"/>
              <a:t>P</a:t>
            </a:r>
            <a:r>
              <a:rPr lang="en-US" dirty="0" smtClean="0"/>
              <a:t>=0</a:t>
            </a:r>
            <a:r>
              <a:rPr lang="en-US" baseline="30000" dirty="0" smtClean="0"/>
              <a:t>-</a:t>
            </a:r>
            <a:r>
              <a:rPr lang="en-US" dirty="0" smtClean="0"/>
              <a:t>,1</a:t>
            </a:r>
            <a:r>
              <a:rPr lang="en-US" baseline="30000" dirty="0" smtClean="0"/>
              <a:t>+</a:t>
            </a:r>
            <a:r>
              <a:rPr lang="en-US" dirty="0" smtClean="0"/>
              <a:t>,2</a:t>
            </a:r>
            <a:r>
              <a:rPr lang="en-US" baseline="30000" dirty="0" smtClean="0"/>
              <a:t>-</a:t>
            </a: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D8D3B478-7282-904F-8ED9-4BBB33FCC29A}" type="slidenum">
              <a:rPr lang="en-US" smtClean="0"/>
              <a:pPr/>
              <a:t>15</a:t>
            </a:fld>
            <a:endParaRPr lang="en-US"/>
          </a:p>
        </p:txBody>
      </p:sp>
      <p:sp>
        <p:nvSpPr>
          <p:cNvPr id="5" name="Rectangle 4"/>
          <p:cNvSpPr/>
          <p:nvPr/>
        </p:nvSpPr>
        <p:spPr>
          <a:xfrm>
            <a:off x="0" y="1351502"/>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(1400) </a:t>
            </a:r>
          </a:p>
        </p:txBody>
      </p:sp>
      <p:sp>
        <p:nvSpPr>
          <p:cNvPr id="6" name="TextBox 5"/>
          <p:cNvSpPr txBox="1"/>
          <p:nvPr/>
        </p:nvSpPr>
        <p:spPr>
          <a:xfrm>
            <a:off x="1695880" y="2622713"/>
            <a:ext cx="6098369" cy="1908215"/>
          </a:xfrm>
          <a:prstGeom prst="rect">
            <a:avLst/>
          </a:prstGeom>
          <a:noFill/>
        </p:spPr>
        <p:txBody>
          <a:bodyPr wrap="none" rtlCol="0">
            <a:spAutoFit/>
          </a:bodyPr>
          <a:lstStyle/>
          <a:p>
            <a:r>
              <a:rPr lang="en-US" sz="2000" b="1" dirty="0" smtClean="0">
                <a:solidFill>
                  <a:srgbClr val="000090"/>
                </a:solidFill>
              </a:rPr>
              <a:t>Mode          Mass                        Width                Production</a:t>
            </a:r>
          </a:p>
          <a:p>
            <a:r>
              <a:rPr lang="en-US" dirty="0" smtClean="0"/>
              <a:t>   </a:t>
            </a:r>
            <a:r>
              <a:rPr lang="en-US" sz="2000" dirty="0" smtClean="0">
                <a:solidFill>
                  <a:schemeClr val="tx2">
                    <a:lumMod val="60000"/>
                    <a:lumOff val="40000"/>
                  </a:schemeClr>
                </a:solidFill>
              </a:rPr>
              <a:t>3π     1598 ±8+29-47        168±20+150-12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,0</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,1</a:t>
            </a:r>
            <a:r>
              <a:rPr lang="en-US" sz="2000" dirty="0" smtClean="0">
                <a:solidFill>
                  <a:schemeClr val="tx2">
                    <a:lumMod val="60000"/>
                    <a:lumOff val="40000"/>
                  </a:schemeClr>
                </a:solidFill>
              </a:rPr>
              <a:t>-</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1597±10+45-10       340±40±50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1664±8±10               185±25±38                0</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1709±24±41            403±80±115              1</a:t>
            </a:r>
            <a:r>
              <a:rPr lang="en-US" sz="2000" baseline="30000" dirty="0" smtClean="0">
                <a:solidFill>
                  <a:schemeClr val="tx2">
                    <a:lumMod val="60000"/>
                    <a:lumOff val="40000"/>
                  </a:schemeClr>
                </a:solidFill>
              </a:rPr>
              <a:t>+</a:t>
            </a:r>
          </a:p>
          <a:p>
            <a:r>
              <a:rPr lang="en-US" dirty="0" smtClean="0"/>
              <a:t>  </a:t>
            </a:r>
            <a:r>
              <a:rPr lang="en-US" dirty="0" smtClean="0">
                <a:solidFill>
                  <a:schemeClr val="tx2">
                    <a:lumMod val="60000"/>
                    <a:lumOff val="40000"/>
                  </a:schemeClr>
                </a:solidFill>
              </a:rPr>
              <a:t>3π         1660 ±10+64-0           269±21+42-64               1</a:t>
            </a:r>
            <a:r>
              <a:rPr lang="en-US" baseline="30000" dirty="0" smtClean="0">
                <a:solidFill>
                  <a:schemeClr val="tx2">
                    <a:lumMod val="60000"/>
                    <a:lumOff val="40000"/>
                  </a:schemeClr>
                </a:solidFill>
              </a:rPr>
              <a:t>+ </a:t>
            </a:r>
            <a:r>
              <a:rPr lang="en-US" dirty="0" smtClean="0"/>
              <a:t>  </a:t>
            </a:r>
            <a:endParaRPr lang="en-US" dirty="0"/>
          </a:p>
        </p:txBody>
      </p:sp>
      <p:sp>
        <p:nvSpPr>
          <p:cNvPr id="7" name="TextBox 6"/>
          <p:cNvSpPr txBox="1"/>
          <p:nvPr/>
        </p:nvSpPr>
        <p:spPr>
          <a:xfrm>
            <a:off x="0" y="5309910"/>
            <a:ext cx="1695880" cy="523220"/>
          </a:xfrm>
          <a:prstGeom prst="rect">
            <a:avLst/>
          </a:prstGeom>
          <a:noFill/>
        </p:spPr>
        <p:txBody>
          <a:bodyPr wrap="none" rtlCol="0">
            <a:spAutoFit/>
          </a:bodyPr>
          <a:lstStyle/>
          <a:p>
            <a:pPr lvl="0"/>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a:t>
            </a:r>
            <a:r>
              <a:rPr lang="en-US" sz="2800" b="1" dirty="0" smtClean="0">
                <a:solidFill>
                  <a:srgbClr val="0070C0"/>
                </a:solidFill>
                <a:latin typeface="Comic Sans MS" pitchFamily="66" charset="0"/>
              </a:rPr>
              <a:t>2015) </a:t>
            </a:r>
            <a:endParaRPr lang="en-US" sz="2800" b="1" dirty="0" smtClean="0">
              <a:solidFill>
                <a:srgbClr val="0070C0"/>
              </a:solidFill>
              <a:latin typeface="Comic Sans MS" pitchFamily="66" charset="0"/>
            </a:endParaRPr>
          </a:p>
        </p:txBody>
      </p:sp>
      <p:sp>
        <p:nvSpPr>
          <p:cNvPr id="8" name="TextBox 7"/>
          <p:cNvSpPr txBox="1"/>
          <p:nvPr/>
        </p:nvSpPr>
        <p:spPr>
          <a:xfrm>
            <a:off x="1695880" y="5063688"/>
            <a:ext cx="6098369" cy="1015663"/>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2014±20±16               230±32±73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2001±30±92               332±52±49             1</a:t>
            </a:r>
            <a:r>
              <a:rPr lang="en-US" sz="2000" baseline="30000" dirty="0" smtClean="0">
                <a:solidFill>
                  <a:schemeClr val="tx2">
                    <a:lumMod val="60000"/>
                    <a:lumOff val="40000"/>
                  </a:schemeClr>
                </a:solidFill>
              </a:rPr>
              <a:t>+</a:t>
            </a:r>
            <a:r>
              <a:rPr lang="en-US" dirty="0" smtClean="0"/>
              <a:t>  </a:t>
            </a:r>
            <a:endParaRPr lang="en-US" dirty="0"/>
          </a:p>
        </p:txBody>
      </p:sp>
      <p:sp>
        <p:nvSpPr>
          <p:cNvPr id="9" name="Rectangle 8"/>
          <p:cNvSpPr/>
          <p:nvPr/>
        </p:nvSpPr>
        <p:spPr>
          <a:xfrm>
            <a:off x="0" y="2769989"/>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(1600) </a:t>
            </a:r>
          </a:p>
        </p:txBody>
      </p:sp>
      <p:sp>
        <p:nvSpPr>
          <p:cNvPr id="10" name="TextBox 9"/>
          <p:cNvSpPr txBox="1"/>
          <p:nvPr/>
        </p:nvSpPr>
        <p:spPr>
          <a:xfrm>
            <a:off x="1695880" y="897118"/>
            <a:ext cx="6310266" cy="1323439"/>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1370±15+50-30       385±40+65-105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a:t>
            </a:r>
          </a:p>
          <a:p>
            <a:r>
              <a:rPr lang="en-US" sz="2000" dirty="0" smtClean="0">
                <a:solidFill>
                  <a:schemeClr val="tx2">
                    <a:lumMod val="60000"/>
                    <a:lumOff val="40000"/>
                  </a:schemeClr>
                </a:solidFill>
              </a:rPr>
              <a:t> ηπ</a:t>
            </a:r>
            <a:r>
              <a:rPr lang="en-US" sz="2000" baseline="30000" dirty="0" smtClean="0">
                <a:solidFill>
                  <a:schemeClr val="tx2">
                    <a:lumMod val="60000"/>
                    <a:lumOff val="40000"/>
                  </a:schemeClr>
                </a:solidFill>
              </a:rPr>
              <a:t>0</a:t>
            </a:r>
            <a:r>
              <a:rPr lang="en-US" sz="2000" dirty="0" smtClean="0">
                <a:solidFill>
                  <a:schemeClr val="tx2">
                    <a:lumMod val="60000"/>
                    <a:lumOff val="40000"/>
                  </a:schemeClr>
                </a:solidFill>
              </a:rPr>
              <a:t>     1257±20±25              354±64±60               1</a:t>
            </a:r>
            <a:r>
              <a:rPr lang="en-US" sz="2000" baseline="30000" dirty="0" smtClean="0">
                <a:solidFill>
                  <a:schemeClr val="tx2">
                    <a:lumMod val="60000"/>
                    <a:lumOff val="40000"/>
                  </a:schemeClr>
                </a:solidFill>
              </a:rPr>
              <a:t>+</a:t>
            </a:r>
            <a:endParaRPr lang="en-US" sz="2000" dirty="0" smtClean="0">
              <a:solidFill>
                <a:schemeClr val="tx2">
                  <a:lumMod val="60000"/>
                  <a:lumOff val="40000"/>
                </a:schemeClr>
              </a:solidFill>
            </a:endParaRP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1400                           310      seen </a:t>
            </a:r>
            <a:r>
              <a:rPr lang="en-US" sz="2000" dirty="0" smtClean="0">
                <a:solidFill>
                  <a:schemeClr val="tx2">
                    <a:lumMod val="60000"/>
                    <a:lumOff val="40000"/>
                  </a:schemeClr>
                </a:solidFill>
              </a:rPr>
              <a:t>in</a:t>
            </a:r>
            <a:r>
              <a:rPr lang="en-US" sz="2000" dirty="0" smtClean="0">
                <a:solidFill>
                  <a:schemeClr val="tx2">
                    <a:lumMod val="60000"/>
                    <a:lumOff val="40000"/>
                  </a:schemeClr>
                </a:solidFill>
              </a:rPr>
              <a:t>       </a:t>
            </a:r>
            <a:r>
              <a:rPr lang="en-US" sz="2000" dirty="0" smtClean="0">
                <a:solidFill>
                  <a:schemeClr val="tx2">
                    <a:lumMod val="60000"/>
                    <a:lumOff val="40000"/>
                  </a:schemeClr>
                </a:solidFill>
              </a:rPr>
              <a:t>   annihilation</a:t>
            </a:r>
            <a:endParaRPr lang="en-US" sz="2000" dirty="0">
              <a:solidFill>
                <a:schemeClr val="tx2">
                  <a:lumMod val="60000"/>
                  <a:lumOff val="40000"/>
                </a:schemeClr>
              </a:solidFill>
            </a:endParaRPr>
          </a:p>
        </p:txBody>
      </p:sp>
      <p:pic>
        <p:nvPicPr>
          <p:cNvPr id="12" name="Picture 11"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108700" y="3013809"/>
            <a:ext cx="444500" cy="279400"/>
          </a:xfrm>
          <a:prstGeom prst="rect">
            <a:avLst/>
          </a:prstGeom>
        </p:spPr>
      </p:pic>
      <p:sp>
        <p:nvSpPr>
          <p:cNvPr id="13" name="Rectangle 12"/>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16</a:t>
            </a:fld>
            <a:endParaRPr lang="en-US"/>
          </a:p>
        </p:txBody>
      </p:sp>
      <p:sp>
        <p:nvSpPr>
          <p:cNvPr id="6" name="Rectangle 5"/>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7" name="Rectangle 6"/>
          <p:cNvSpPr/>
          <p:nvPr/>
        </p:nvSpPr>
        <p:spPr>
          <a:xfrm>
            <a:off x="0" y="1351502"/>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(1400) </a:t>
            </a:r>
          </a:p>
        </p:txBody>
      </p:sp>
      <p:sp>
        <p:nvSpPr>
          <p:cNvPr id="8" name="TextBox 7"/>
          <p:cNvSpPr txBox="1"/>
          <p:nvPr/>
        </p:nvSpPr>
        <p:spPr>
          <a:xfrm>
            <a:off x="1695880" y="897118"/>
            <a:ext cx="6310266" cy="1323439"/>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1370±15+50-30       385±40+65-105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a:t>
            </a:r>
          </a:p>
          <a:p>
            <a:r>
              <a:rPr lang="en-US" sz="2000" dirty="0" smtClean="0">
                <a:solidFill>
                  <a:schemeClr val="tx2">
                    <a:lumMod val="60000"/>
                    <a:lumOff val="40000"/>
                  </a:schemeClr>
                </a:solidFill>
              </a:rPr>
              <a:t> ηπ</a:t>
            </a:r>
            <a:r>
              <a:rPr lang="en-US" sz="2000" baseline="30000" dirty="0" smtClean="0">
                <a:solidFill>
                  <a:schemeClr val="tx2">
                    <a:lumMod val="60000"/>
                    <a:lumOff val="40000"/>
                  </a:schemeClr>
                </a:solidFill>
              </a:rPr>
              <a:t>0</a:t>
            </a:r>
            <a:r>
              <a:rPr lang="en-US" sz="2000" dirty="0" smtClean="0">
                <a:solidFill>
                  <a:schemeClr val="tx2">
                    <a:lumMod val="60000"/>
                    <a:lumOff val="40000"/>
                  </a:schemeClr>
                </a:solidFill>
              </a:rPr>
              <a:t>     1257±20±25              354±64±60               1</a:t>
            </a:r>
            <a:r>
              <a:rPr lang="en-US" sz="2000" baseline="30000" dirty="0" smtClean="0">
                <a:solidFill>
                  <a:schemeClr val="tx2">
                    <a:lumMod val="60000"/>
                    <a:lumOff val="40000"/>
                  </a:schemeClr>
                </a:solidFill>
              </a:rPr>
              <a:t>+</a:t>
            </a:r>
            <a:endParaRPr lang="en-US" sz="2000" dirty="0" smtClean="0">
              <a:solidFill>
                <a:schemeClr val="tx2">
                  <a:lumMod val="60000"/>
                  <a:lumOff val="40000"/>
                </a:schemeClr>
              </a:solidFill>
            </a:endParaRP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1400                           310      seen </a:t>
            </a:r>
            <a:r>
              <a:rPr lang="en-US" sz="2000" dirty="0" smtClean="0">
                <a:solidFill>
                  <a:schemeClr val="tx2">
                    <a:lumMod val="60000"/>
                    <a:lumOff val="40000"/>
                  </a:schemeClr>
                </a:solidFill>
              </a:rPr>
              <a:t>in</a:t>
            </a:r>
            <a:r>
              <a:rPr lang="en-US" sz="2000" dirty="0" smtClean="0">
                <a:solidFill>
                  <a:schemeClr val="tx2">
                    <a:lumMod val="60000"/>
                    <a:lumOff val="40000"/>
                  </a:schemeClr>
                </a:solidFill>
              </a:rPr>
              <a:t>       </a:t>
            </a:r>
            <a:r>
              <a:rPr lang="en-US" sz="2000" dirty="0" smtClean="0">
                <a:solidFill>
                  <a:schemeClr val="tx2">
                    <a:lumMod val="60000"/>
                    <a:lumOff val="40000"/>
                  </a:schemeClr>
                </a:solidFill>
              </a:rPr>
              <a:t>   annihilation</a:t>
            </a:r>
            <a:endParaRPr lang="en-US" sz="2000" dirty="0">
              <a:solidFill>
                <a:schemeClr val="tx2">
                  <a:lumMod val="60000"/>
                  <a:lumOff val="40000"/>
                </a:schemeClr>
              </a:solidFill>
            </a:endParaRPr>
          </a:p>
        </p:txBody>
      </p:sp>
      <p:pic>
        <p:nvPicPr>
          <p:cNvPr id="9" name="Picture 4" descr="e852_etapi"/>
          <p:cNvPicPr>
            <a:picLocks noChangeAspect="1" noChangeArrowheads="1"/>
          </p:cNvPicPr>
          <p:nvPr/>
        </p:nvPicPr>
        <p:blipFill>
          <a:blip r:embed="rId2"/>
          <a:srcRect/>
          <a:stretch>
            <a:fillRect/>
          </a:stretch>
        </p:blipFill>
        <p:spPr bwMode="auto">
          <a:xfrm>
            <a:off x="4695883" y="2750058"/>
            <a:ext cx="4251960" cy="3606292"/>
          </a:xfrm>
          <a:prstGeom prst="rect">
            <a:avLst/>
          </a:prstGeom>
          <a:noFill/>
        </p:spPr>
      </p:pic>
      <p:sp>
        <p:nvSpPr>
          <p:cNvPr id="10" name="TextBox 9"/>
          <p:cNvSpPr txBox="1"/>
          <p:nvPr/>
        </p:nvSpPr>
        <p:spPr>
          <a:xfrm>
            <a:off x="5003235" y="2380726"/>
            <a:ext cx="2033129" cy="369332"/>
          </a:xfrm>
          <a:prstGeom prst="rect">
            <a:avLst/>
          </a:prstGeom>
          <a:noFill/>
        </p:spPr>
        <p:txBody>
          <a:bodyPr wrap="none" rtlCol="0">
            <a:spAutoFit/>
          </a:bodyPr>
          <a:lstStyle/>
          <a:p>
            <a:r>
              <a:rPr lang="en-US" dirty="0" smtClean="0"/>
              <a:t>E852 + CBAR (1997)</a:t>
            </a:r>
            <a:endParaRPr lang="en-US" dirty="0"/>
          </a:p>
        </p:txBody>
      </p:sp>
      <p:sp>
        <p:nvSpPr>
          <p:cNvPr id="11" name="TextBox 10"/>
          <p:cNvSpPr txBox="1"/>
          <p:nvPr/>
        </p:nvSpPr>
        <p:spPr>
          <a:xfrm>
            <a:off x="-1" y="2750058"/>
            <a:ext cx="4555979" cy="2862323"/>
          </a:xfrm>
          <a:prstGeom prst="rect">
            <a:avLst/>
          </a:prstGeom>
          <a:noFill/>
        </p:spPr>
        <p:txBody>
          <a:bodyPr wrap="square" rtlCol="0">
            <a:spAutoFit/>
          </a:bodyPr>
          <a:lstStyle/>
          <a:p>
            <a:r>
              <a:rPr lang="en-US" dirty="0" smtClean="0">
                <a:solidFill>
                  <a:schemeClr val="accent5">
                    <a:lumMod val="75000"/>
                  </a:schemeClr>
                </a:solidFill>
                <a:latin typeface="Apple Casual"/>
              </a:rPr>
              <a:t>While everyone seems to agree that there is intensity in the P</a:t>
            </a:r>
            <a:r>
              <a:rPr lang="en-US" baseline="30000" dirty="0" smtClean="0">
                <a:solidFill>
                  <a:schemeClr val="accent5">
                    <a:lumMod val="75000"/>
                  </a:schemeClr>
                </a:solidFill>
                <a:latin typeface="Apple Casual"/>
              </a:rPr>
              <a:t>+</a:t>
            </a:r>
            <a:r>
              <a:rPr lang="en-US" dirty="0" smtClean="0">
                <a:solidFill>
                  <a:schemeClr val="accent5">
                    <a:lumMod val="75000"/>
                  </a:schemeClr>
                </a:solidFill>
                <a:latin typeface="Apple Casual"/>
              </a:rPr>
              <a:t> exotic wave, there are a number of alternative (non-resonant) explanations for this state. </a:t>
            </a:r>
          </a:p>
          <a:p>
            <a:endParaRPr lang="en-US" dirty="0" smtClean="0"/>
          </a:p>
          <a:p>
            <a:r>
              <a:rPr lang="en-US" dirty="0" smtClean="0">
                <a:solidFill>
                  <a:schemeClr val="accent2">
                    <a:lumMod val="75000"/>
                  </a:schemeClr>
                </a:solidFill>
                <a:latin typeface="Apple Casual"/>
              </a:rPr>
              <a:t>Unlikely to be a hybrid based on its mass. Also , the only observed decay should not couple to a member of an SU(3) octet. It could couple to an SU(3) decuplet state (e.g. 4-quark).</a:t>
            </a:r>
            <a:endParaRPr lang="en-US" dirty="0">
              <a:solidFill>
                <a:schemeClr val="accent2">
                  <a:lumMod val="75000"/>
                </a:schemeClr>
              </a:solidFill>
              <a:latin typeface="Apple Casual"/>
            </a:endParaRPr>
          </a:p>
        </p:txBody>
      </p:sp>
      <p:pic>
        <p:nvPicPr>
          <p:cNvPr id="12" name="Picture 11"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176894" y="3285549"/>
            <a:ext cx="317500" cy="215900"/>
          </a:xfrm>
          <a:prstGeom prst="rect">
            <a:avLst/>
          </a:prstGeom>
        </p:spPr>
      </p:pic>
      <p:pic>
        <p:nvPicPr>
          <p:cNvPr id="13" name="Picture 12"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019800" y="3285549"/>
            <a:ext cx="304800" cy="228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17</a:t>
            </a:fld>
            <a:endParaRPr lang="en-US"/>
          </a:p>
        </p:txBody>
      </p:sp>
      <p:sp>
        <p:nvSpPr>
          <p:cNvPr id="5" name="Rectangle 4"/>
          <p:cNvSpPr/>
          <p:nvPr/>
        </p:nvSpPr>
        <p:spPr>
          <a:xfrm>
            <a:off x="0" y="2769989"/>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(1600) </a:t>
            </a:r>
          </a:p>
        </p:txBody>
      </p:sp>
      <p:sp>
        <p:nvSpPr>
          <p:cNvPr id="6" name="TextBox 5"/>
          <p:cNvSpPr txBox="1"/>
          <p:nvPr/>
        </p:nvSpPr>
        <p:spPr>
          <a:xfrm>
            <a:off x="1695880" y="2622713"/>
            <a:ext cx="6098369" cy="1908215"/>
          </a:xfrm>
          <a:prstGeom prst="rect">
            <a:avLst/>
          </a:prstGeom>
          <a:noFill/>
        </p:spPr>
        <p:txBody>
          <a:bodyPr wrap="none" rtlCol="0">
            <a:spAutoFit/>
          </a:bodyPr>
          <a:lstStyle/>
          <a:p>
            <a:r>
              <a:rPr lang="en-US" sz="2000" b="1" dirty="0" smtClean="0">
                <a:solidFill>
                  <a:srgbClr val="000090"/>
                </a:solidFill>
              </a:rPr>
              <a:t>Mode          Mass                        Width                Production</a:t>
            </a:r>
          </a:p>
          <a:p>
            <a:r>
              <a:rPr lang="en-US" dirty="0" smtClean="0"/>
              <a:t>   </a:t>
            </a:r>
            <a:r>
              <a:rPr lang="en-US" sz="2000" dirty="0" smtClean="0">
                <a:solidFill>
                  <a:schemeClr val="tx2">
                    <a:lumMod val="60000"/>
                    <a:lumOff val="40000"/>
                  </a:schemeClr>
                </a:solidFill>
              </a:rPr>
              <a:t>3π     1598 ±8+29-47        168±20+150-12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,0</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,1</a:t>
            </a:r>
            <a:r>
              <a:rPr lang="en-US" sz="2000" dirty="0" smtClean="0">
                <a:solidFill>
                  <a:schemeClr val="tx2">
                    <a:lumMod val="60000"/>
                    <a:lumOff val="40000"/>
                  </a:schemeClr>
                </a:solidFill>
              </a:rPr>
              <a:t>-</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1597±10+45-10       340±40±50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1664±8±10               185±25±38                0</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1709±24±41            403±80±115              1</a:t>
            </a:r>
            <a:r>
              <a:rPr lang="en-US" sz="2000" baseline="30000" dirty="0" smtClean="0">
                <a:solidFill>
                  <a:schemeClr val="tx2">
                    <a:lumMod val="60000"/>
                    <a:lumOff val="40000"/>
                  </a:schemeClr>
                </a:solidFill>
              </a:rPr>
              <a:t>+</a:t>
            </a:r>
          </a:p>
          <a:p>
            <a:r>
              <a:rPr lang="en-US" dirty="0" smtClean="0"/>
              <a:t>  </a:t>
            </a:r>
            <a:r>
              <a:rPr lang="en-US" dirty="0" smtClean="0">
                <a:solidFill>
                  <a:schemeClr val="tx2">
                    <a:lumMod val="60000"/>
                    <a:lumOff val="40000"/>
                  </a:schemeClr>
                </a:solidFill>
              </a:rPr>
              <a:t>3π         1660 ±10+64-0           269±21+42-64               1</a:t>
            </a:r>
            <a:r>
              <a:rPr lang="en-US" baseline="30000" dirty="0" smtClean="0">
                <a:solidFill>
                  <a:schemeClr val="tx2">
                    <a:lumMod val="60000"/>
                    <a:lumOff val="40000"/>
                  </a:schemeClr>
                </a:solidFill>
              </a:rPr>
              <a:t>+ </a:t>
            </a:r>
            <a:r>
              <a:rPr lang="en-US" dirty="0" smtClean="0"/>
              <a:t>  </a:t>
            </a:r>
            <a:endParaRPr lang="en-US" dirty="0"/>
          </a:p>
        </p:txBody>
      </p:sp>
      <p:sp>
        <p:nvSpPr>
          <p:cNvPr id="7" name="Rectangle 6"/>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9" name="TextBox 8"/>
          <p:cNvSpPr txBox="1"/>
          <p:nvPr/>
        </p:nvSpPr>
        <p:spPr>
          <a:xfrm>
            <a:off x="1848280" y="615553"/>
            <a:ext cx="6098369" cy="1908215"/>
          </a:xfrm>
          <a:prstGeom prst="rect">
            <a:avLst/>
          </a:prstGeom>
          <a:noFill/>
        </p:spPr>
        <p:txBody>
          <a:bodyPr wrap="none" rtlCol="0">
            <a:spAutoFit/>
          </a:bodyPr>
          <a:lstStyle/>
          <a:p>
            <a:r>
              <a:rPr lang="en-US" sz="2000" b="1" dirty="0" smtClean="0">
                <a:solidFill>
                  <a:srgbClr val="000090"/>
                </a:solidFill>
              </a:rPr>
              <a:t>Mode          Mass                        Width                Production</a:t>
            </a:r>
          </a:p>
          <a:p>
            <a:r>
              <a:rPr lang="en-US" dirty="0" smtClean="0"/>
              <a:t>   </a:t>
            </a:r>
            <a:r>
              <a:rPr lang="en-US" sz="2000" dirty="0" smtClean="0">
                <a:solidFill>
                  <a:schemeClr val="tx2">
                    <a:lumMod val="60000"/>
                    <a:lumOff val="40000"/>
                  </a:schemeClr>
                </a:solidFill>
              </a:rPr>
              <a:t>3π     1598 ±8+29-47        168±20+150-12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,0</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,1</a:t>
            </a:r>
            <a:r>
              <a:rPr lang="en-US" sz="2000" dirty="0" smtClean="0">
                <a:solidFill>
                  <a:schemeClr val="tx2">
                    <a:lumMod val="60000"/>
                    <a:lumOff val="40000"/>
                  </a:schemeClr>
                </a:solidFill>
              </a:rPr>
              <a:t>-</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1597±10+45-10       340±40±50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1664±8±10               185±25±38                0</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1709±24±41            403±80±115              1</a:t>
            </a:r>
            <a:r>
              <a:rPr lang="en-US" sz="2000" baseline="30000" dirty="0" smtClean="0">
                <a:solidFill>
                  <a:schemeClr val="tx2">
                    <a:lumMod val="60000"/>
                    <a:lumOff val="40000"/>
                  </a:schemeClr>
                </a:solidFill>
              </a:rPr>
              <a:t>+</a:t>
            </a:r>
          </a:p>
          <a:p>
            <a:r>
              <a:rPr lang="en-US" dirty="0" smtClean="0"/>
              <a:t>  </a:t>
            </a:r>
            <a:r>
              <a:rPr lang="en-US" dirty="0" smtClean="0">
                <a:solidFill>
                  <a:schemeClr val="tx2">
                    <a:lumMod val="60000"/>
                    <a:lumOff val="40000"/>
                  </a:schemeClr>
                </a:solidFill>
              </a:rPr>
              <a:t>3π         1660 ±10+64-0           269±21+42-64               1</a:t>
            </a:r>
            <a:r>
              <a:rPr lang="en-US" baseline="30000" dirty="0" smtClean="0">
                <a:solidFill>
                  <a:schemeClr val="tx2">
                    <a:lumMod val="60000"/>
                    <a:lumOff val="40000"/>
                  </a:schemeClr>
                </a:solidFill>
              </a:rPr>
              <a:t>+ </a:t>
            </a:r>
            <a:r>
              <a:rPr lang="en-US" dirty="0" smtClean="0"/>
              <a:t>  </a:t>
            </a:r>
            <a:endParaRPr lang="en-US" dirty="0"/>
          </a:p>
        </p:txBody>
      </p:sp>
      <p:sp>
        <p:nvSpPr>
          <p:cNvPr id="10" name="Rectangle 9"/>
          <p:cNvSpPr/>
          <p:nvPr/>
        </p:nvSpPr>
        <p:spPr>
          <a:xfrm>
            <a:off x="152400" y="1006090"/>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(1600)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par>
                                <p:cTn id="11" presetID="10"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1"/>
      <p:bldP spid="10" grpId="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18</a:t>
            </a:fld>
            <a:endParaRPr lang="en-US"/>
          </a:p>
        </p:txBody>
      </p:sp>
      <p:sp>
        <p:nvSpPr>
          <p:cNvPr id="5" name="Rectangle 4"/>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6" name="Rectangle 5"/>
          <p:cNvSpPr/>
          <p:nvPr/>
        </p:nvSpPr>
        <p:spPr>
          <a:xfrm>
            <a:off x="152400" y="1006090"/>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(1600) </a:t>
            </a:r>
          </a:p>
        </p:txBody>
      </p:sp>
      <p:sp>
        <p:nvSpPr>
          <p:cNvPr id="7" name="TextBox 6"/>
          <p:cNvSpPr txBox="1"/>
          <p:nvPr/>
        </p:nvSpPr>
        <p:spPr>
          <a:xfrm>
            <a:off x="1848281" y="615553"/>
            <a:ext cx="7295720" cy="1908215"/>
          </a:xfrm>
          <a:prstGeom prst="rect">
            <a:avLst/>
          </a:prstGeom>
          <a:noFill/>
        </p:spPr>
        <p:txBody>
          <a:bodyPr wrap="square" rtlCol="0">
            <a:spAutoFit/>
          </a:bodyPr>
          <a:lstStyle/>
          <a:p>
            <a:r>
              <a:rPr lang="en-US" sz="2000" b="1" dirty="0" smtClean="0">
                <a:solidFill>
                  <a:srgbClr val="000090"/>
                </a:solidFill>
              </a:rPr>
              <a:t>Mode          Mass                        Width                Production</a:t>
            </a:r>
          </a:p>
          <a:p>
            <a:r>
              <a:rPr lang="en-US" dirty="0" smtClean="0"/>
              <a:t>   </a:t>
            </a:r>
            <a:r>
              <a:rPr lang="en-US" sz="2000" dirty="0" smtClean="0">
                <a:solidFill>
                  <a:schemeClr val="tx2">
                    <a:lumMod val="60000"/>
                    <a:lumOff val="40000"/>
                  </a:schemeClr>
                </a:solidFill>
              </a:rPr>
              <a:t>3π     1598 ±8+29-47        168±20+150-12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,0</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E852</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1597±10+45-10       340±40±50                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E852,VES</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1664±8±10               185±25±38                0</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E852,VES,CBAR</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1709±24±41            403±80±115              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E852,VES</a:t>
            </a:r>
          </a:p>
          <a:p>
            <a:r>
              <a:rPr lang="en-US" dirty="0" smtClean="0"/>
              <a:t>  </a:t>
            </a:r>
            <a:r>
              <a:rPr lang="en-US" dirty="0" smtClean="0">
                <a:solidFill>
                  <a:schemeClr val="tx2">
                    <a:lumMod val="60000"/>
                    <a:lumOff val="40000"/>
                  </a:schemeClr>
                </a:solidFill>
              </a:rPr>
              <a:t>3π         1660 ±10+64-0           269±21+42-64               1</a:t>
            </a:r>
            <a:r>
              <a:rPr lang="en-US" baseline="30000" dirty="0" smtClean="0">
                <a:solidFill>
                  <a:schemeClr val="tx2">
                    <a:lumMod val="60000"/>
                    <a:lumOff val="40000"/>
                  </a:schemeClr>
                </a:solidFill>
              </a:rPr>
              <a:t>+</a:t>
            </a:r>
            <a:r>
              <a:rPr lang="en-US" baseline="30000" dirty="0" smtClean="0">
                <a:solidFill>
                  <a:schemeClr val="tx2">
                    <a:lumMod val="60000"/>
                    <a:lumOff val="40000"/>
                  </a:schemeClr>
                </a:solidFill>
              </a:rPr>
              <a:t> </a:t>
            </a:r>
            <a:r>
              <a:rPr lang="en-US" dirty="0" smtClean="0">
                <a:solidFill>
                  <a:schemeClr val="tx2">
                    <a:lumMod val="60000"/>
                    <a:lumOff val="40000"/>
                  </a:schemeClr>
                </a:solidFill>
              </a:rPr>
              <a:t>             COMPASS</a:t>
            </a:r>
            <a:endParaRPr lang="en-US" dirty="0"/>
          </a:p>
        </p:txBody>
      </p:sp>
      <p:pic>
        <p:nvPicPr>
          <p:cNvPr id="9" name="Picture 6" descr="fig25"/>
          <p:cNvPicPr>
            <a:picLocks noChangeAspect="1" noChangeArrowheads="1"/>
          </p:cNvPicPr>
          <p:nvPr/>
        </p:nvPicPr>
        <p:blipFill>
          <a:blip r:embed="rId2"/>
          <a:srcRect/>
          <a:stretch>
            <a:fillRect/>
          </a:stretch>
        </p:blipFill>
        <p:spPr bwMode="auto">
          <a:xfrm>
            <a:off x="152400" y="2985433"/>
            <a:ext cx="4159250" cy="2497137"/>
          </a:xfrm>
          <a:prstGeom prst="rect">
            <a:avLst/>
          </a:prstGeom>
          <a:noFill/>
        </p:spPr>
      </p:pic>
      <p:pic>
        <p:nvPicPr>
          <p:cNvPr id="10" name="Picture 9"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 y="2523768"/>
            <a:ext cx="495300" cy="329441"/>
          </a:xfrm>
          <a:prstGeom prst="rect">
            <a:avLst/>
          </a:prstGeom>
        </p:spPr>
      </p:pic>
      <p:sp>
        <p:nvSpPr>
          <p:cNvPr id="12" name="TextBox 11"/>
          <p:cNvSpPr txBox="1"/>
          <p:nvPr/>
        </p:nvSpPr>
        <p:spPr>
          <a:xfrm>
            <a:off x="550818" y="2523768"/>
            <a:ext cx="4079963" cy="461665"/>
          </a:xfrm>
          <a:prstGeom prst="rect">
            <a:avLst/>
          </a:prstGeom>
          <a:noFill/>
        </p:spPr>
        <p:txBody>
          <a:bodyPr wrap="none" rtlCol="0">
            <a:spAutoFit/>
          </a:bodyPr>
          <a:lstStyle/>
          <a:p>
            <a:r>
              <a:rPr lang="en-US" sz="2400" dirty="0" smtClean="0"/>
              <a:t>Decay mode sensitive to model</a:t>
            </a:r>
            <a:endParaRPr lang="en-US" sz="2400" dirty="0"/>
          </a:p>
        </p:txBody>
      </p:sp>
      <p:pic>
        <p:nvPicPr>
          <p:cNvPr id="13" name="Picture 12" descr="t_0p1_1p0_zemach_42waves_tdep_30a_6w_nobgr2mp_6_compass_prl.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191250" y="2529974"/>
            <a:ext cx="2880360" cy="2159000"/>
          </a:xfrm>
          <a:prstGeom prst="rect">
            <a:avLst/>
          </a:prstGeom>
        </p:spPr>
      </p:pic>
      <p:pic>
        <p:nvPicPr>
          <p:cNvPr id="14" name="Picture 13" descr="t_0p1_1p0_zemach_42waves_tdep_30a_6w_nobgr2mp_2_6_compass_prl.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6191250" y="4699000"/>
            <a:ext cx="2880360" cy="2159000"/>
          </a:xfrm>
          <a:prstGeom prst="rect">
            <a:avLst/>
          </a:prstGeom>
        </p:spPr>
      </p:pic>
      <p:sp>
        <p:nvSpPr>
          <p:cNvPr id="15" name="TextBox 14"/>
          <p:cNvSpPr txBox="1"/>
          <p:nvPr/>
        </p:nvSpPr>
        <p:spPr>
          <a:xfrm>
            <a:off x="4915975" y="2762032"/>
            <a:ext cx="1275275" cy="2031325"/>
          </a:xfrm>
          <a:prstGeom prst="rect">
            <a:avLst/>
          </a:prstGeom>
          <a:noFill/>
        </p:spPr>
        <p:txBody>
          <a:bodyPr wrap="square" rtlCol="0">
            <a:spAutoFit/>
          </a:bodyPr>
          <a:lstStyle/>
          <a:p>
            <a:r>
              <a:rPr lang="en-US" dirty="0" smtClean="0"/>
              <a:t>But not in</a:t>
            </a:r>
          </a:p>
          <a:p>
            <a:r>
              <a:rPr lang="en-US" dirty="0" smtClean="0"/>
              <a:t>COMPASS</a:t>
            </a:r>
          </a:p>
          <a:p>
            <a:endParaRPr lang="en-US" dirty="0" smtClean="0"/>
          </a:p>
          <a:p>
            <a:r>
              <a:rPr lang="en-US" dirty="0" smtClean="0"/>
              <a:t>Exactly the same mass and width as the </a:t>
            </a:r>
          </a:p>
        </p:txBody>
      </p:sp>
      <p:pic>
        <p:nvPicPr>
          <p:cNvPr id="16" name="Picture 15"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005388" y="4799013"/>
            <a:ext cx="952500" cy="266700"/>
          </a:xfrm>
          <a:prstGeom prst="rect">
            <a:avLst/>
          </a:prstGeom>
        </p:spPr>
      </p:pic>
      <p:sp>
        <p:nvSpPr>
          <p:cNvPr id="17" name="TextBox 16"/>
          <p:cNvSpPr txBox="1"/>
          <p:nvPr/>
        </p:nvSpPr>
        <p:spPr>
          <a:xfrm>
            <a:off x="152400" y="5482570"/>
            <a:ext cx="3108543" cy="369332"/>
          </a:xfrm>
          <a:prstGeom prst="rect">
            <a:avLst/>
          </a:prstGeom>
          <a:noFill/>
        </p:spPr>
        <p:txBody>
          <a:bodyPr wrap="none" rtlCol="0">
            <a:spAutoFit/>
          </a:bodyPr>
          <a:lstStyle/>
          <a:p>
            <a:r>
              <a:rPr lang="en-US" dirty="0" smtClean="0"/>
              <a:t>Confused production in E852??</a:t>
            </a:r>
            <a:endParaRPr lang="en-US" dirty="0"/>
          </a:p>
        </p:txBody>
      </p:sp>
      <p:sp>
        <p:nvSpPr>
          <p:cNvPr id="18" name="TextBox 17"/>
          <p:cNvSpPr txBox="1"/>
          <p:nvPr/>
        </p:nvSpPr>
        <p:spPr>
          <a:xfrm>
            <a:off x="284540" y="5894685"/>
            <a:ext cx="5673348" cy="461665"/>
          </a:xfrm>
          <a:prstGeom prst="rect">
            <a:avLst/>
          </a:prstGeom>
          <a:noFill/>
        </p:spPr>
        <p:txBody>
          <a:bodyPr wrap="none" rtlCol="0">
            <a:spAutoFit/>
          </a:bodyPr>
          <a:lstStyle/>
          <a:p>
            <a:r>
              <a:rPr lang="en-US" sz="2400" b="1" dirty="0" smtClean="0">
                <a:solidFill>
                  <a:schemeClr val="accent2">
                    <a:lumMod val="75000"/>
                  </a:schemeClr>
                </a:solidFill>
                <a:latin typeface="Apple Casual"/>
              </a:rPr>
              <a:t>This is consistent with a hybrid meson</a:t>
            </a:r>
            <a:endParaRPr lang="en-US" sz="2400" b="1" dirty="0">
              <a:solidFill>
                <a:schemeClr val="accent2">
                  <a:lumMod val="75000"/>
                </a:schemeClr>
              </a:solidFill>
              <a:latin typeface="Apple Casu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19</a:t>
            </a:fld>
            <a:endParaRPr lang="en-US"/>
          </a:p>
        </p:txBody>
      </p:sp>
      <p:sp>
        <p:nvSpPr>
          <p:cNvPr id="5" name="TextBox 4"/>
          <p:cNvSpPr txBox="1"/>
          <p:nvPr/>
        </p:nvSpPr>
        <p:spPr>
          <a:xfrm>
            <a:off x="0" y="5309910"/>
            <a:ext cx="1695880" cy="523220"/>
          </a:xfrm>
          <a:prstGeom prst="rect">
            <a:avLst/>
          </a:prstGeom>
          <a:noFill/>
        </p:spPr>
        <p:txBody>
          <a:bodyPr wrap="none" rtlCol="0">
            <a:spAutoFit/>
          </a:bodyPr>
          <a:lstStyle/>
          <a:p>
            <a:pPr lvl="0"/>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a:t>
            </a:r>
            <a:r>
              <a:rPr lang="en-US" sz="2800" b="1" dirty="0" smtClean="0">
                <a:solidFill>
                  <a:srgbClr val="0070C0"/>
                </a:solidFill>
                <a:latin typeface="Comic Sans MS" pitchFamily="66" charset="0"/>
              </a:rPr>
              <a:t>2015) </a:t>
            </a:r>
            <a:endParaRPr lang="en-US" sz="2800" b="1" dirty="0" smtClean="0">
              <a:solidFill>
                <a:srgbClr val="0070C0"/>
              </a:solidFill>
              <a:latin typeface="Comic Sans MS" pitchFamily="66" charset="0"/>
            </a:endParaRPr>
          </a:p>
        </p:txBody>
      </p:sp>
      <p:sp>
        <p:nvSpPr>
          <p:cNvPr id="6" name="TextBox 5"/>
          <p:cNvSpPr txBox="1"/>
          <p:nvPr/>
        </p:nvSpPr>
        <p:spPr>
          <a:xfrm>
            <a:off x="1695880" y="5063688"/>
            <a:ext cx="6098369" cy="1015663"/>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2014±20±16               230±32±73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2001±30±92               332±52±49             1</a:t>
            </a:r>
            <a:r>
              <a:rPr lang="en-US" sz="2000" baseline="30000" dirty="0" smtClean="0">
                <a:solidFill>
                  <a:schemeClr val="tx2">
                    <a:lumMod val="60000"/>
                    <a:lumOff val="40000"/>
                  </a:schemeClr>
                </a:solidFill>
              </a:rPr>
              <a:t>+</a:t>
            </a:r>
            <a:r>
              <a:rPr lang="en-US" dirty="0" smtClean="0"/>
              <a:t>  </a:t>
            </a:r>
            <a:endParaRPr lang="en-US" dirty="0"/>
          </a:p>
        </p:txBody>
      </p:sp>
      <p:sp>
        <p:nvSpPr>
          <p:cNvPr id="7" name="TextBox 6"/>
          <p:cNvSpPr txBox="1"/>
          <p:nvPr/>
        </p:nvSpPr>
        <p:spPr>
          <a:xfrm>
            <a:off x="152400" y="968093"/>
            <a:ext cx="1695880" cy="523220"/>
          </a:xfrm>
          <a:prstGeom prst="rect">
            <a:avLst/>
          </a:prstGeom>
          <a:noFill/>
        </p:spPr>
        <p:txBody>
          <a:bodyPr wrap="none" rtlCol="0">
            <a:spAutoFit/>
          </a:bodyPr>
          <a:lstStyle/>
          <a:p>
            <a:pPr lvl="0"/>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a:t>
            </a:r>
            <a:r>
              <a:rPr lang="en-US" sz="2800" b="1" dirty="0" smtClean="0">
                <a:solidFill>
                  <a:srgbClr val="0070C0"/>
                </a:solidFill>
                <a:latin typeface="Comic Sans MS" pitchFamily="66" charset="0"/>
              </a:rPr>
              <a:t>2015) </a:t>
            </a:r>
            <a:endParaRPr lang="en-US" sz="2800" b="1" dirty="0" smtClean="0">
              <a:solidFill>
                <a:srgbClr val="0070C0"/>
              </a:solidFill>
              <a:latin typeface="Comic Sans MS" pitchFamily="66" charset="0"/>
            </a:endParaRPr>
          </a:p>
        </p:txBody>
      </p:sp>
      <p:sp>
        <p:nvSpPr>
          <p:cNvPr id="8" name="TextBox 7"/>
          <p:cNvSpPr txBox="1"/>
          <p:nvPr/>
        </p:nvSpPr>
        <p:spPr>
          <a:xfrm>
            <a:off x="1848280" y="968093"/>
            <a:ext cx="6098369" cy="1015663"/>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2014±20±16               230±32±73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2001±30±92               332±52±49             1</a:t>
            </a:r>
            <a:r>
              <a:rPr lang="en-US" sz="2000" baseline="30000" dirty="0" smtClean="0">
                <a:solidFill>
                  <a:schemeClr val="tx2">
                    <a:lumMod val="60000"/>
                    <a:lumOff val="40000"/>
                  </a:schemeClr>
                </a:solidFill>
              </a:rPr>
              <a:t>+</a:t>
            </a:r>
            <a:r>
              <a:rPr lang="en-US" dirty="0" smtClean="0"/>
              <a:t>  </a:t>
            </a:r>
            <a:endParaRPr lang="en-US" dirty="0"/>
          </a:p>
        </p:txBody>
      </p:sp>
      <p:sp>
        <p:nvSpPr>
          <p:cNvPr id="9" name="Rectangle 8"/>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t>Meson spectroscopy and hybrid mesons.</a:t>
            </a:r>
          </a:p>
          <a:p>
            <a:endParaRPr lang="en-US" sz="2400" dirty="0" smtClean="0"/>
          </a:p>
          <a:p>
            <a:r>
              <a:rPr lang="en-US" sz="2400" dirty="0" smtClean="0"/>
              <a:t>New information from Lattice QCD.</a:t>
            </a:r>
          </a:p>
          <a:p>
            <a:endParaRPr lang="en-US" sz="2400" dirty="0" smtClean="0"/>
          </a:p>
          <a:p>
            <a:r>
              <a:rPr lang="en-US" sz="2400" dirty="0" smtClean="0"/>
              <a:t>The experimental situation.</a:t>
            </a:r>
          </a:p>
          <a:p>
            <a:endParaRPr lang="en-US" sz="2400" dirty="0" smtClean="0"/>
          </a:p>
          <a:p>
            <a:r>
              <a:rPr lang="en-US" sz="2400" dirty="0" smtClean="0"/>
              <a:t>Status of GlueX/Hall-D.</a:t>
            </a:r>
          </a:p>
          <a:p>
            <a:endParaRPr lang="en-US" sz="2400" dirty="0" smtClean="0"/>
          </a:p>
          <a:p>
            <a:r>
              <a:rPr lang="en-US" sz="2400" dirty="0" smtClean="0"/>
              <a:t>Amplitude analysis.</a:t>
            </a:r>
          </a:p>
          <a:p>
            <a:endParaRPr lang="en-US" sz="2400" dirty="0"/>
          </a:p>
          <a:p>
            <a:endParaRPr lang="en-US" sz="2400" dirty="0" smtClean="0"/>
          </a:p>
          <a:p>
            <a:endParaRPr lang="en-US" sz="2400"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20</a:t>
            </a:fld>
            <a:endParaRPr lang="en-US"/>
          </a:p>
        </p:txBody>
      </p:sp>
      <p:sp>
        <p:nvSpPr>
          <p:cNvPr id="5" name="Rectangle 4"/>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6" name="TextBox 5"/>
          <p:cNvSpPr txBox="1"/>
          <p:nvPr/>
        </p:nvSpPr>
        <p:spPr>
          <a:xfrm>
            <a:off x="152400" y="968093"/>
            <a:ext cx="1695880" cy="523220"/>
          </a:xfrm>
          <a:prstGeom prst="rect">
            <a:avLst/>
          </a:prstGeom>
          <a:noFill/>
        </p:spPr>
        <p:txBody>
          <a:bodyPr wrap="none" rtlCol="0">
            <a:spAutoFit/>
          </a:bodyPr>
          <a:lstStyle/>
          <a:p>
            <a:pPr lvl="0"/>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a:t>
            </a:r>
            <a:r>
              <a:rPr lang="en-US" sz="2800" b="1" dirty="0" smtClean="0">
                <a:solidFill>
                  <a:srgbClr val="0070C0"/>
                </a:solidFill>
                <a:latin typeface="Comic Sans MS" pitchFamily="66" charset="0"/>
              </a:rPr>
              <a:t>2015) </a:t>
            </a:r>
            <a:endParaRPr lang="en-US" sz="2800" b="1" dirty="0" smtClean="0">
              <a:solidFill>
                <a:srgbClr val="0070C0"/>
              </a:solidFill>
              <a:latin typeface="Comic Sans MS" pitchFamily="66" charset="0"/>
            </a:endParaRPr>
          </a:p>
        </p:txBody>
      </p:sp>
      <p:sp>
        <p:nvSpPr>
          <p:cNvPr id="7" name="TextBox 6"/>
          <p:cNvSpPr txBox="1"/>
          <p:nvPr/>
        </p:nvSpPr>
        <p:spPr>
          <a:xfrm>
            <a:off x="1848280" y="968093"/>
            <a:ext cx="6098369" cy="1015663"/>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2014±20±16               230±32±73             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E852</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2001±30±92               332±52±49             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    E852</a:t>
            </a:r>
            <a:endParaRPr lang="en-US" dirty="0"/>
          </a:p>
        </p:txBody>
      </p:sp>
      <p:pic>
        <p:nvPicPr>
          <p:cNvPr id="8" name="Picture 7" descr="fig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2400" y="2260271"/>
            <a:ext cx="4749800" cy="2717800"/>
          </a:xfrm>
          <a:prstGeom prst="rect">
            <a:avLst/>
          </a:prstGeom>
        </p:spPr>
      </p:pic>
      <p:sp>
        <p:nvSpPr>
          <p:cNvPr id="9" name="Rectangle 8"/>
          <p:cNvSpPr/>
          <p:nvPr/>
        </p:nvSpPr>
        <p:spPr>
          <a:xfrm>
            <a:off x="1506179" y="2771162"/>
            <a:ext cx="752279" cy="369332"/>
          </a:xfrm>
          <a:prstGeom prst="rect">
            <a:avLst/>
          </a:prstGeom>
        </p:spPr>
        <p:txBody>
          <a:bodyPr wrap="none">
            <a:spAutoFit/>
          </a:bodyPr>
          <a:lstStyle/>
          <a:p>
            <a:r>
              <a:rPr lang="en-US" dirty="0" smtClean="0"/>
              <a:t>1</a:t>
            </a:r>
            <a:r>
              <a:rPr lang="en-US" baseline="30000" dirty="0" smtClean="0"/>
              <a:t>-+</a:t>
            </a:r>
            <a:r>
              <a:rPr lang="en-US" dirty="0" smtClean="0"/>
              <a:t>b</a:t>
            </a:r>
            <a:r>
              <a:rPr lang="en-US" baseline="-25000" dirty="0" smtClean="0"/>
              <a:t>1</a:t>
            </a:r>
            <a:r>
              <a:rPr lang="en-US" dirty="0" smtClean="0"/>
              <a:t>π</a:t>
            </a:r>
            <a:endParaRPr lang="en-US" dirty="0"/>
          </a:p>
        </p:txBody>
      </p:sp>
      <p:sp>
        <p:nvSpPr>
          <p:cNvPr id="10" name="Rectangle 9"/>
          <p:cNvSpPr/>
          <p:nvPr/>
        </p:nvSpPr>
        <p:spPr>
          <a:xfrm>
            <a:off x="1506179" y="2401830"/>
            <a:ext cx="718240" cy="369332"/>
          </a:xfrm>
          <a:prstGeom prst="rect">
            <a:avLst/>
          </a:prstGeom>
        </p:spPr>
        <p:txBody>
          <a:bodyPr wrap="none">
            <a:spAutoFit/>
          </a:bodyPr>
          <a:lstStyle/>
          <a:p>
            <a:r>
              <a:rPr lang="en-US" dirty="0" err="1"/>
              <a:t>m</a:t>
            </a:r>
            <a:r>
              <a:rPr lang="en-US" baseline="30000" dirty="0" err="1" smtClean="0"/>
              <a:t>ε</a:t>
            </a:r>
            <a:r>
              <a:rPr lang="en-US" dirty="0" smtClean="0"/>
              <a:t>=0</a:t>
            </a:r>
            <a:r>
              <a:rPr lang="en-US" baseline="30000" dirty="0" smtClean="0"/>
              <a:t>-</a:t>
            </a:r>
            <a:endParaRPr lang="en-US" baseline="30000" dirty="0"/>
          </a:p>
        </p:txBody>
      </p:sp>
      <p:sp>
        <p:nvSpPr>
          <p:cNvPr id="11" name="TextBox 10"/>
          <p:cNvSpPr txBox="1"/>
          <p:nvPr/>
        </p:nvSpPr>
        <p:spPr>
          <a:xfrm>
            <a:off x="2948212" y="2771162"/>
            <a:ext cx="748923" cy="369332"/>
          </a:xfrm>
          <a:prstGeom prst="rect">
            <a:avLst/>
          </a:prstGeom>
          <a:noFill/>
        </p:spPr>
        <p:txBody>
          <a:bodyPr wrap="none" rtlCol="0">
            <a:spAutoFit/>
          </a:bodyPr>
          <a:lstStyle/>
          <a:p>
            <a:r>
              <a:rPr lang="en-US" dirty="0" err="1"/>
              <a:t>m</a:t>
            </a:r>
            <a:r>
              <a:rPr lang="en-US" baseline="30000" dirty="0" err="1" smtClean="0"/>
              <a:t>ε</a:t>
            </a:r>
            <a:r>
              <a:rPr lang="en-US" dirty="0" smtClean="0"/>
              <a:t>=1</a:t>
            </a:r>
            <a:r>
              <a:rPr lang="en-US" baseline="30000" dirty="0" smtClean="0"/>
              <a:t>+</a:t>
            </a:r>
            <a:endParaRPr lang="en-US" baseline="30000" dirty="0"/>
          </a:p>
        </p:txBody>
      </p:sp>
      <p:sp>
        <p:nvSpPr>
          <p:cNvPr id="12" name="TextBox 11"/>
          <p:cNvSpPr txBox="1"/>
          <p:nvPr/>
        </p:nvSpPr>
        <p:spPr>
          <a:xfrm>
            <a:off x="2948212" y="3140494"/>
            <a:ext cx="752279" cy="369332"/>
          </a:xfrm>
          <a:prstGeom prst="rect">
            <a:avLst/>
          </a:prstGeom>
          <a:noFill/>
        </p:spPr>
        <p:txBody>
          <a:bodyPr wrap="none" rtlCol="0">
            <a:spAutoFit/>
          </a:bodyPr>
          <a:lstStyle/>
          <a:p>
            <a:r>
              <a:rPr lang="en-US" dirty="0" smtClean="0"/>
              <a:t>1</a:t>
            </a:r>
            <a:r>
              <a:rPr lang="en-US" baseline="30000" dirty="0" smtClean="0"/>
              <a:t>-+</a:t>
            </a:r>
            <a:r>
              <a:rPr lang="en-US" dirty="0" smtClean="0"/>
              <a:t>b</a:t>
            </a:r>
            <a:r>
              <a:rPr lang="en-US" baseline="-25000" dirty="0" smtClean="0"/>
              <a:t>1</a:t>
            </a:r>
            <a:r>
              <a:rPr lang="en-US" dirty="0" smtClean="0"/>
              <a:t>π</a:t>
            </a:r>
            <a:endParaRPr lang="en-US" dirty="0"/>
          </a:p>
        </p:txBody>
      </p:sp>
      <p:sp>
        <p:nvSpPr>
          <p:cNvPr id="13" name="Rectangle 12"/>
          <p:cNvSpPr/>
          <p:nvPr/>
        </p:nvSpPr>
        <p:spPr>
          <a:xfrm>
            <a:off x="4902200" y="2260271"/>
            <a:ext cx="2798842" cy="1938992"/>
          </a:xfrm>
          <a:prstGeom prst="rect">
            <a:avLst/>
          </a:prstGeom>
        </p:spPr>
        <p:txBody>
          <a:bodyPr wrap="square">
            <a:spAutoFit/>
          </a:bodyPr>
          <a:lstStyle/>
          <a:p>
            <a:r>
              <a:rPr lang="en-US" dirty="0" smtClean="0"/>
              <a:t> π</a:t>
            </a:r>
            <a:r>
              <a:rPr lang="en-US" baseline="-25000" dirty="0" smtClean="0"/>
              <a:t>1</a:t>
            </a:r>
            <a:r>
              <a:rPr lang="en-US" dirty="0" smtClean="0"/>
              <a:t>(2000)→b</a:t>
            </a:r>
            <a:r>
              <a:rPr lang="en-US" baseline="-25000" dirty="0" smtClean="0"/>
              <a:t>1</a:t>
            </a:r>
            <a:r>
              <a:rPr lang="en-US" dirty="0" smtClean="0"/>
              <a:t>π</a:t>
            </a:r>
          </a:p>
          <a:p>
            <a:r>
              <a:rPr lang="en-US" dirty="0" smtClean="0"/>
              <a:t>M = 2014±20±16 MeV/c</a:t>
            </a:r>
            <a:r>
              <a:rPr lang="en-US" baseline="30000" dirty="0" smtClean="0"/>
              <a:t>2</a:t>
            </a:r>
          </a:p>
          <a:p>
            <a:r>
              <a:rPr lang="en-US" dirty="0" err="1" smtClean="0"/>
              <a:t>Γ</a:t>
            </a:r>
            <a:r>
              <a:rPr lang="en-US" dirty="0" smtClean="0"/>
              <a:t>   =   230±32±73 MeV/c</a:t>
            </a:r>
            <a:r>
              <a:rPr lang="en-US" baseline="30000" dirty="0" smtClean="0"/>
              <a:t>2</a:t>
            </a:r>
          </a:p>
          <a:p>
            <a:endParaRPr lang="en-US" baseline="30000" dirty="0" smtClean="0"/>
          </a:p>
          <a:p>
            <a:r>
              <a:rPr lang="en-US" dirty="0" smtClean="0"/>
              <a:t>Seen primarily in natural </a:t>
            </a:r>
          </a:p>
          <a:p>
            <a:r>
              <a:rPr lang="en-US" dirty="0" smtClean="0"/>
              <a:t>parity exchange. </a:t>
            </a:r>
          </a:p>
          <a:p>
            <a:r>
              <a:rPr lang="en-US" dirty="0" smtClean="0">
                <a:solidFill>
                  <a:srgbClr val="FF4566"/>
                </a:solidFill>
              </a:rPr>
              <a:t>The natural dominates</a:t>
            </a:r>
            <a:endParaRPr lang="en-US" dirty="0"/>
          </a:p>
        </p:txBody>
      </p:sp>
      <p:sp>
        <p:nvSpPr>
          <p:cNvPr id="15" name="TextBox 14"/>
          <p:cNvSpPr txBox="1"/>
          <p:nvPr/>
        </p:nvSpPr>
        <p:spPr>
          <a:xfrm>
            <a:off x="850580" y="1940165"/>
            <a:ext cx="3480440" cy="461665"/>
          </a:xfrm>
          <a:prstGeom prst="rect">
            <a:avLst/>
          </a:prstGeom>
          <a:noFill/>
        </p:spPr>
        <p:txBody>
          <a:bodyPr wrap="none" rtlCol="0">
            <a:spAutoFit/>
          </a:bodyPr>
          <a:lstStyle/>
          <a:p>
            <a:r>
              <a:rPr lang="en-US" sz="2400" dirty="0" smtClean="0">
                <a:solidFill>
                  <a:schemeClr val="accent2">
                    <a:lumMod val="75000"/>
                  </a:schemeClr>
                </a:solidFill>
                <a:latin typeface="Apple Casual"/>
              </a:rPr>
              <a:t>Need two J</a:t>
            </a:r>
            <a:r>
              <a:rPr lang="en-US" sz="2400" baseline="30000" dirty="0" smtClean="0">
                <a:solidFill>
                  <a:schemeClr val="accent2">
                    <a:lumMod val="75000"/>
                  </a:schemeClr>
                </a:solidFill>
                <a:latin typeface="Apple Casual"/>
              </a:rPr>
              <a:t>PC</a:t>
            </a:r>
            <a:r>
              <a:rPr lang="en-US" sz="2400" dirty="0" smtClean="0">
                <a:solidFill>
                  <a:schemeClr val="accent2">
                    <a:lumMod val="75000"/>
                  </a:schemeClr>
                </a:solidFill>
                <a:latin typeface="Apple Casual"/>
              </a:rPr>
              <a:t>=1</a:t>
            </a:r>
            <a:r>
              <a:rPr lang="en-US" sz="2400" baseline="30000" dirty="0" smtClean="0">
                <a:solidFill>
                  <a:schemeClr val="accent2">
                    <a:lumMod val="75000"/>
                  </a:schemeClr>
                </a:solidFill>
                <a:latin typeface="Apple Casual"/>
              </a:rPr>
              <a:t>-+</a:t>
            </a:r>
            <a:r>
              <a:rPr lang="en-US" sz="2400" dirty="0" smtClean="0">
                <a:solidFill>
                  <a:schemeClr val="accent2">
                    <a:lumMod val="75000"/>
                  </a:schemeClr>
                </a:solidFill>
                <a:latin typeface="Apple Casual"/>
              </a:rPr>
              <a:t> states</a:t>
            </a:r>
            <a:endParaRPr lang="en-US" sz="2400" dirty="0">
              <a:solidFill>
                <a:schemeClr val="accent2">
                  <a:lumMod val="75000"/>
                </a:schemeClr>
              </a:solidFill>
              <a:latin typeface="Apple Casual"/>
            </a:endParaRPr>
          </a:p>
        </p:txBody>
      </p:sp>
      <p:sp>
        <p:nvSpPr>
          <p:cNvPr id="16" name="TextBox 15"/>
          <p:cNvSpPr txBox="1"/>
          <p:nvPr/>
        </p:nvSpPr>
        <p:spPr>
          <a:xfrm>
            <a:off x="457200" y="5156022"/>
            <a:ext cx="8037194" cy="1200328"/>
          </a:xfrm>
          <a:prstGeom prst="rect">
            <a:avLst/>
          </a:prstGeom>
          <a:noFill/>
        </p:spPr>
        <p:txBody>
          <a:bodyPr wrap="square" rtlCol="0">
            <a:spAutoFit/>
          </a:bodyPr>
          <a:lstStyle/>
          <a:p>
            <a:r>
              <a:rPr lang="en-US" sz="2400" dirty="0" smtClean="0">
                <a:solidFill>
                  <a:schemeClr val="accent5">
                    <a:lumMod val="75000"/>
                  </a:schemeClr>
                </a:solidFill>
                <a:latin typeface="Apple Casual"/>
              </a:rPr>
              <a:t>Seen in one experiment with low statistics It needs confirmation. If this exists, it is also a good candidate for an exotic hybrid meson.</a:t>
            </a:r>
            <a:endParaRPr lang="en-US" sz="2400" dirty="0">
              <a:solidFill>
                <a:schemeClr val="accent5">
                  <a:lumMod val="75000"/>
                </a:schemeClr>
              </a:solidFill>
              <a:latin typeface="Apple Casu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D8D3B478-7282-904F-8ED9-4BBB33FCC29A}" type="slidenum">
              <a:rPr lang="en-US" smtClean="0"/>
              <a:pPr/>
              <a:t>21</a:t>
            </a:fld>
            <a:endParaRPr lang="en-US"/>
          </a:p>
        </p:txBody>
      </p:sp>
      <p:sp>
        <p:nvSpPr>
          <p:cNvPr id="5" name="Rectangle 4"/>
          <p:cNvSpPr/>
          <p:nvPr/>
        </p:nvSpPr>
        <p:spPr>
          <a:xfrm>
            <a:off x="871639" y="0"/>
            <a:ext cx="2845796" cy="646331"/>
          </a:xfrm>
          <a:prstGeom prst="rect">
            <a:avLst/>
          </a:prstGeom>
        </p:spPr>
        <p:txBody>
          <a:bodyPr wrap="square">
            <a:spAutoFit/>
          </a:bodyPr>
          <a:lstStyle/>
          <a:p>
            <a:pPr lvl="0" algn="ctr" defTabSz="914400">
              <a:spcBef>
                <a:spcPct val="0"/>
              </a:spcBef>
              <a:defRPr/>
            </a:pPr>
            <a:r>
              <a:rPr lang="en-US" sz="3600" b="1" dirty="0" smtClean="0">
                <a:solidFill>
                  <a:schemeClr val="accent2">
                    <a:lumMod val="75000"/>
                  </a:schemeClr>
                </a:solidFill>
                <a:latin typeface="Apple Casual"/>
              </a:rPr>
              <a:t>QCD Exotics</a:t>
            </a:r>
          </a:p>
        </p:txBody>
      </p:sp>
      <p:grpSp>
        <p:nvGrpSpPr>
          <p:cNvPr id="6" name="Group 6"/>
          <p:cNvGrpSpPr>
            <a:grpSpLocks/>
          </p:cNvGrpSpPr>
          <p:nvPr/>
        </p:nvGrpSpPr>
        <p:grpSpPr bwMode="auto">
          <a:xfrm>
            <a:off x="640557" y="1600200"/>
            <a:ext cx="7446962" cy="2209800"/>
            <a:chOff x="0" y="2592"/>
            <a:chExt cx="4691" cy="1392"/>
          </a:xfrm>
        </p:grpSpPr>
        <p:sp>
          <p:nvSpPr>
            <p:cNvPr id="7" name="Text Box 7"/>
            <p:cNvSpPr txBox="1">
              <a:spLocks noChangeArrowheads="1"/>
            </p:cNvSpPr>
            <p:nvPr/>
          </p:nvSpPr>
          <p:spPr bwMode="auto">
            <a:xfrm>
              <a:off x="0" y="2640"/>
              <a:ext cx="1664"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Symbol" charset="2"/>
                </a:rPr>
                <a:t>p</a:t>
              </a:r>
              <a:r>
                <a:rPr lang="en-US" b="1" baseline="-25000">
                  <a:solidFill>
                    <a:srgbClr val="008000"/>
                  </a:solidFill>
                </a:rPr>
                <a:t>1</a:t>
              </a:r>
              <a:r>
                <a:rPr lang="en-US">
                  <a:solidFill>
                    <a:srgbClr val="008000"/>
                  </a:solidFill>
                </a:rPr>
                <a:t>  I</a:t>
              </a:r>
              <a:r>
                <a:rPr lang="en-US" b="1" baseline="30000">
                  <a:solidFill>
                    <a:srgbClr val="008000"/>
                  </a:solidFill>
                </a:rPr>
                <a:t>G</a:t>
              </a:r>
              <a:r>
                <a:rPr lang="en-US">
                  <a:solidFill>
                    <a:srgbClr val="008000"/>
                  </a:solidFill>
                </a:rPr>
                <a:t>(J</a:t>
              </a:r>
              <a:r>
                <a:rPr lang="en-US" b="1" baseline="30000">
                  <a:solidFill>
                    <a:srgbClr val="008000"/>
                  </a:solidFill>
                </a:rPr>
                <a:t>PC</a:t>
              </a:r>
              <a:r>
                <a:rPr lang="en-US">
                  <a:solidFill>
                    <a:srgbClr val="008000"/>
                  </a:solidFill>
                </a:rPr>
                <a:t>)=1</a:t>
              </a:r>
              <a:r>
                <a:rPr lang="en-US" b="1" baseline="30000">
                  <a:solidFill>
                    <a:srgbClr val="008000"/>
                  </a:solidFill>
                </a:rPr>
                <a:t>-</a:t>
              </a:r>
              <a:r>
                <a:rPr lang="en-US">
                  <a:solidFill>
                    <a:srgbClr val="008000"/>
                  </a:solidFill>
                </a:rPr>
                <a:t>(1</a:t>
              </a:r>
              <a:r>
                <a:rPr lang="en-US" b="1" baseline="30000">
                  <a:solidFill>
                    <a:srgbClr val="008000"/>
                  </a:solidFill>
                </a:rPr>
                <a:t>-+</a:t>
              </a:r>
              <a:r>
                <a:rPr lang="en-US">
                  <a:solidFill>
                    <a:srgbClr val="008000"/>
                  </a:solidFill>
                </a:rPr>
                <a:t>)</a:t>
              </a:r>
            </a:p>
          </p:txBody>
        </p:sp>
        <p:sp>
          <p:nvSpPr>
            <p:cNvPr id="8" name="Text Box 8"/>
            <p:cNvSpPr txBox="1">
              <a:spLocks noChangeArrowheads="1"/>
            </p:cNvSpPr>
            <p:nvPr/>
          </p:nvSpPr>
          <p:spPr bwMode="auto">
            <a:xfrm>
              <a:off x="2880" y="3504"/>
              <a:ext cx="1792" cy="288"/>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Symbol" charset="2"/>
                </a:rPr>
                <a:t>h</a:t>
              </a:r>
              <a:r>
                <a:rPr lang="en-US" b="1" baseline="30000">
                  <a:solidFill>
                    <a:srgbClr val="800000"/>
                  </a:solidFill>
                </a:rPr>
                <a:t>’</a:t>
              </a:r>
              <a:r>
                <a:rPr lang="en-US" b="1" baseline="-25000">
                  <a:solidFill>
                    <a:srgbClr val="800000"/>
                  </a:solidFill>
                </a:rPr>
                <a:t>1</a:t>
              </a:r>
              <a:r>
                <a:rPr lang="en-US">
                  <a:solidFill>
                    <a:srgbClr val="800000"/>
                  </a:solidFill>
                </a:rPr>
                <a:t>  I</a:t>
              </a:r>
              <a:r>
                <a:rPr lang="en-US" b="1" baseline="30000">
                  <a:solidFill>
                    <a:srgbClr val="800000"/>
                  </a:solidFill>
                </a:rPr>
                <a:t>G</a:t>
              </a:r>
              <a:r>
                <a:rPr lang="en-US">
                  <a:solidFill>
                    <a:srgbClr val="800000"/>
                  </a:solidFill>
                </a:rPr>
                <a:t>(J</a:t>
              </a:r>
              <a:r>
                <a:rPr lang="en-US" b="1" baseline="30000">
                  <a:solidFill>
                    <a:srgbClr val="800000"/>
                  </a:solidFill>
                </a:rPr>
                <a:t>PC</a:t>
              </a:r>
              <a:r>
                <a:rPr lang="en-US">
                  <a:solidFill>
                    <a:srgbClr val="800000"/>
                  </a:solidFill>
                </a:rPr>
                <a:t>)=0</a:t>
              </a:r>
              <a:r>
                <a:rPr lang="en-US" b="1" baseline="30000">
                  <a:solidFill>
                    <a:srgbClr val="800000"/>
                  </a:solidFill>
                </a:rPr>
                <a:t>+</a:t>
              </a:r>
              <a:r>
                <a:rPr lang="en-US">
                  <a:solidFill>
                    <a:srgbClr val="800000"/>
                  </a:solidFill>
                </a:rPr>
                <a:t>(1</a:t>
              </a:r>
              <a:r>
                <a:rPr lang="en-US" b="1" baseline="30000">
                  <a:solidFill>
                    <a:srgbClr val="800000"/>
                  </a:solidFill>
                </a:rPr>
                <a:t>-+</a:t>
              </a:r>
              <a:r>
                <a:rPr lang="en-US">
                  <a:solidFill>
                    <a:srgbClr val="800000"/>
                  </a:solidFill>
                </a:rPr>
                <a:t>) </a:t>
              </a:r>
            </a:p>
          </p:txBody>
        </p:sp>
        <p:grpSp>
          <p:nvGrpSpPr>
            <p:cNvPr id="9" name="Group 9"/>
            <p:cNvGrpSpPr>
              <a:grpSpLocks/>
            </p:cNvGrpSpPr>
            <p:nvPr/>
          </p:nvGrpSpPr>
          <p:grpSpPr bwMode="auto">
            <a:xfrm>
              <a:off x="1440" y="2592"/>
              <a:ext cx="1248" cy="1056"/>
              <a:chOff x="2976" y="720"/>
              <a:chExt cx="1248" cy="1056"/>
            </a:xfrm>
          </p:grpSpPr>
          <p:sp>
            <p:nvSpPr>
              <p:cNvPr id="17" name="AutoShape 10"/>
              <p:cNvSpPr>
                <a:spLocks noChangeArrowheads="1"/>
              </p:cNvSpPr>
              <p:nvPr/>
            </p:nvSpPr>
            <p:spPr bwMode="auto">
              <a:xfrm>
                <a:off x="3024" y="768"/>
                <a:ext cx="1152" cy="960"/>
              </a:xfrm>
              <a:prstGeom prst="hexagon">
                <a:avLst>
                  <a:gd name="adj" fmla="val 30000"/>
                  <a:gd name="vf" fmla="val 115470"/>
                </a:avLst>
              </a:prstGeom>
              <a:noFill/>
              <a:ln w="25400">
                <a:solidFill>
                  <a:srgbClr val="993300"/>
                </a:solidFill>
                <a:miter lim="800000"/>
                <a:headEnd/>
                <a:tailEnd/>
              </a:ln>
              <a:effectLst/>
            </p:spPr>
            <p:txBody>
              <a:bodyPr wrap="none" anchor="ctr">
                <a:prstTxWarp prst="textNoShape">
                  <a:avLst/>
                </a:prstTxWarp>
              </a:bodyPr>
              <a:lstStyle/>
              <a:p>
                <a:endParaRPr lang="en-US"/>
              </a:p>
            </p:txBody>
          </p:sp>
          <p:sp>
            <p:nvSpPr>
              <p:cNvPr id="18" name="Oval 11"/>
              <p:cNvSpPr>
                <a:spLocks noChangeArrowheads="1"/>
              </p:cNvSpPr>
              <p:nvPr/>
            </p:nvSpPr>
            <p:spPr bwMode="auto">
              <a:xfrm>
                <a:off x="3792" y="1632"/>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9" name="Oval 12"/>
              <p:cNvSpPr>
                <a:spLocks noChangeArrowheads="1"/>
              </p:cNvSpPr>
              <p:nvPr/>
            </p:nvSpPr>
            <p:spPr bwMode="auto">
              <a:xfrm>
                <a:off x="2976" y="1200"/>
                <a:ext cx="144" cy="144"/>
              </a:xfrm>
              <a:prstGeom prst="ellipse">
                <a:avLst/>
              </a:prstGeom>
              <a:solidFill>
                <a:srgbClr val="008000"/>
              </a:solidFill>
              <a:ln w="9525">
                <a:solidFill>
                  <a:schemeClr val="tx1"/>
                </a:solidFill>
                <a:round/>
                <a:headEnd/>
                <a:tailEnd/>
              </a:ln>
              <a:effectLst/>
            </p:spPr>
            <p:txBody>
              <a:bodyPr wrap="none" anchor="ctr">
                <a:prstTxWarp prst="textNoShape">
                  <a:avLst/>
                </a:prstTxWarp>
              </a:bodyPr>
              <a:lstStyle/>
              <a:p>
                <a:endParaRPr lang="en-US"/>
              </a:p>
            </p:txBody>
          </p:sp>
          <p:sp>
            <p:nvSpPr>
              <p:cNvPr id="20" name="Oval 13"/>
              <p:cNvSpPr>
                <a:spLocks noChangeArrowheads="1"/>
              </p:cNvSpPr>
              <p:nvPr/>
            </p:nvSpPr>
            <p:spPr bwMode="auto">
              <a:xfrm>
                <a:off x="3504" y="1104"/>
                <a:ext cx="144" cy="144"/>
              </a:xfrm>
              <a:prstGeom prst="ellipse">
                <a:avLst/>
              </a:prstGeom>
              <a:solidFill>
                <a:srgbClr val="008000"/>
              </a:solidFill>
              <a:ln w="9525">
                <a:solidFill>
                  <a:schemeClr val="tx1"/>
                </a:solidFill>
                <a:round/>
                <a:headEnd/>
                <a:tailEnd/>
              </a:ln>
              <a:effectLst/>
            </p:spPr>
            <p:txBody>
              <a:bodyPr wrap="none" anchor="ctr">
                <a:prstTxWarp prst="textNoShape">
                  <a:avLst/>
                </a:prstTxWarp>
              </a:bodyPr>
              <a:lstStyle/>
              <a:p>
                <a:endParaRPr lang="en-US"/>
              </a:p>
            </p:txBody>
          </p:sp>
          <p:sp>
            <p:nvSpPr>
              <p:cNvPr id="21" name="Oval 14"/>
              <p:cNvSpPr>
                <a:spLocks noChangeArrowheads="1"/>
              </p:cNvSpPr>
              <p:nvPr/>
            </p:nvSpPr>
            <p:spPr bwMode="auto">
              <a:xfrm>
                <a:off x="4080" y="1200"/>
                <a:ext cx="144" cy="144"/>
              </a:xfrm>
              <a:prstGeom prst="ellipse">
                <a:avLst/>
              </a:prstGeom>
              <a:solidFill>
                <a:srgbClr val="008000"/>
              </a:solidFill>
              <a:ln w="9525">
                <a:solidFill>
                  <a:schemeClr val="tx1"/>
                </a:solidFill>
                <a:round/>
                <a:headEnd/>
                <a:tailEnd/>
              </a:ln>
              <a:effectLst/>
            </p:spPr>
            <p:txBody>
              <a:bodyPr wrap="none" anchor="ctr">
                <a:prstTxWarp prst="textNoShape">
                  <a:avLst/>
                </a:prstTxWarp>
              </a:bodyPr>
              <a:lstStyle/>
              <a:p>
                <a:endParaRPr lang="en-US"/>
              </a:p>
            </p:txBody>
          </p:sp>
          <p:sp>
            <p:nvSpPr>
              <p:cNvPr id="22" name="Oval 15"/>
              <p:cNvSpPr>
                <a:spLocks noChangeArrowheads="1"/>
              </p:cNvSpPr>
              <p:nvPr/>
            </p:nvSpPr>
            <p:spPr bwMode="auto">
              <a:xfrm>
                <a:off x="3600" y="1200"/>
                <a:ext cx="144" cy="144"/>
              </a:xfrm>
              <a:prstGeom prst="ellipse">
                <a:avLst/>
              </a:prstGeom>
              <a:solidFill>
                <a:srgbClr val="993300"/>
              </a:solidFill>
              <a:ln w="9525">
                <a:solidFill>
                  <a:schemeClr val="tx1"/>
                </a:solidFill>
                <a:round/>
                <a:headEnd/>
                <a:tailEnd/>
              </a:ln>
              <a:effectLst/>
            </p:spPr>
            <p:txBody>
              <a:bodyPr wrap="none" anchor="ctr">
                <a:prstTxWarp prst="textNoShape">
                  <a:avLst/>
                </a:prstTxWarp>
              </a:bodyPr>
              <a:lstStyle/>
              <a:p>
                <a:endParaRPr lang="en-US"/>
              </a:p>
            </p:txBody>
          </p:sp>
          <p:sp>
            <p:nvSpPr>
              <p:cNvPr id="23" name="Oval 16"/>
              <p:cNvSpPr>
                <a:spLocks noChangeArrowheads="1"/>
              </p:cNvSpPr>
              <p:nvPr/>
            </p:nvSpPr>
            <p:spPr bwMode="auto">
              <a:xfrm>
                <a:off x="3456" y="1200"/>
                <a:ext cx="144" cy="144"/>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24" name="Oval 17"/>
              <p:cNvSpPr>
                <a:spLocks noChangeArrowheads="1"/>
              </p:cNvSpPr>
              <p:nvPr/>
            </p:nvSpPr>
            <p:spPr bwMode="auto">
              <a:xfrm>
                <a:off x="3264" y="720"/>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25" name="Oval 18"/>
              <p:cNvSpPr>
                <a:spLocks noChangeArrowheads="1"/>
              </p:cNvSpPr>
              <p:nvPr/>
            </p:nvSpPr>
            <p:spPr bwMode="auto">
              <a:xfrm>
                <a:off x="3792" y="720"/>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26" name="Oval 19"/>
              <p:cNvSpPr>
                <a:spLocks noChangeArrowheads="1"/>
              </p:cNvSpPr>
              <p:nvPr/>
            </p:nvSpPr>
            <p:spPr bwMode="auto">
              <a:xfrm>
                <a:off x="3216" y="1632"/>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grpSp>
        <p:sp>
          <p:nvSpPr>
            <p:cNvPr id="10" name="Rectangle 20"/>
            <p:cNvSpPr>
              <a:spLocks noChangeArrowheads="1"/>
            </p:cNvSpPr>
            <p:nvPr/>
          </p:nvSpPr>
          <p:spPr bwMode="auto">
            <a:xfrm>
              <a:off x="768" y="3696"/>
              <a:ext cx="1763" cy="288"/>
            </a:xfrm>
            <a:prstGeom prst="rect">
              <a:avLst/>
            </a:prstGeom>
            <a:noFill/>
            <a:ln w="9525">
              <a:noFill/>
              <a:miter lim="800000"/>
              <a:headEnd/>
              <a:tailEnd/>
            </a:ln>
            <a:effectLst/>
          </p:spPr>
          <p:txBody>
            <a:bodyPr wrap="none">
              <a:prstTxWarp prst="textNoShape">
                <a:avLst/>
              </a:prstTxWarp>
              <a:spAutoFit/>
            </a:bodyPr>
            <a:lstStyle/>
            <a:p>
              <a:r>
                <a:rPr lang="en-US">
                  <a:solidFill>
                    <a:srgbClr val="FF6600"/>
                  </a:solidFill>
                  <a:latin typeface="Symbol" charset="2"/>
                </a:rPr>
                <a:t>h</a:t>
              </a:r>
              <a:r>
                <a:rPr lang="en-US" b="1" baseline="-25000">
                  <a:solidFill>
                    <a:srgbClr val="FF6600"/>
                  </a:solidFill>
                </a:rPr>
                <a:t>1</a:t>
              </a:r>
              <a:r>
                <a:rPr lang="en-US">
                  <a:solidFill>
                    <a:srgbClr val="FF6600"/>
                  </a:solidFill>
                </a:rPr>
                <a:t>  I</a:t>
              </a:r>
              <a:r>
                <a:rPr lang="en-US" b="1" baseline="30000">
                  <a:solidFill>
                    <a:srgbClr val="FF6600"/>
                  </a:solidFill>
                </a:rPr>
                <a:t>G</a:t>
              </a:r>
              <a:r>
                <a:rPr lang="en-US">
                  <a:solidFill>
                    <a:srgbClr val="FF6600"/>
                  </a:solidFill>
                </a:rPr>
                <a:t>(J</a:t>
              </a:r>
              <a:r>
                <a:rPr lang="en-US" b="1" baseline="30000">
                  <a:solidFill>
                    <a:srgbClr val="FF6600"/>
                  </a:solidFill>
                </a:rPr>
                <a:t>PC</a:t>
              </a:r>
              <a:r>
                <a:rPr lang="en-US">
                  <a:solidFill>
                    <a:srgbClr val="FF6600"/>
                  </a:solidFill>
                </a:rPr>
                <a:t>)=0</a:t>
              </a:r>
              <a:r>
                <a:rPr lang="en-US" b="1" baseline="30000">
                  <a:solidFill>
                    <a:srgbClr val="FF6600"/>
                  </a:solidFill>
                </a:rPr>
                <a:t>+</a:t>
              </a:r>
              <a:r>
                <a:rPr lang="en-US">
                  <a:solidFill>
                    <a:srgbClr val="FF6600"/>
                  </a:solidFill>
                </a:rPr>
                <a:t>(1</a:t>
              </a:r>
              <a:r>
                <a:rPr lang="en-US" b="1" baseline="30000">
                  <a:solidFill>
                    <a:srgbClr val="FF6600"/>
                  </a:solidFill>
                </a:rPr>
                <a:t>-+</a:t>
              </a:r>
              <a:r>
                <a:rPr lang="en-US">
                  <a:solidFill>
                    <a:srgbClr val="FF6600"/>
                  </a:solidFill>
                </a:rPr>
                <a:t>) </a:t>
              </a:r>
            </a:p>
          </p:txBody>
        </p:sp>
        <p:sp>
          <p:nvSpPr>
            <p:cNvPr id="11" name="Rectangle 21"/>
            <p:cNvSpPr>
              <a:spLocks noChangeArrowheads="1"/>
            </p:cNvSpPr>
            <p:nvPr/>
          </p:nvSpPr>
          <p:spPr bwMode="auto">
            <a:xfrm>
              <a:off x="2976" y="3024"/>
              <a:ext cx="1715" cy="365"/>
            </a:xfrm>
            <a:prstGeom prst="rect">
              <a:avLst/>
            </a:prstGeom>
            <a:noFill/>
            <a:ln w="9525">
              <a:noFill/>
              <a:miter lim="800000"/>
              <a:headEnd/>
              <a:tailEnd/>
            </a:ln>
            <a:effectLst/>
          </p:spPr>
          <p:txBody>
            <a:bodyPr wrap="none">
              <a:prstTxWarp prst="textNoShape">
                <a:avLst/>
              </a:prstTxWarp>
              <a:spAutoFit/>
            </a:bodyPr>
            <a:lstStyle/>
            <a:p>
              <a:r>
                <a:rPr lang="en-US">
                  <a:solidFill>
                    <a:srgbClr val="CC0099"/>
                  </a:solidFill>
                </a:rPr>
                <a:t>K</a:t>
              </a:r>
              <a:r>
                <a:rPr lang="en-US" b="1" baseline="-25000">
                  <a:solidFill>
                    <a:srgbClr val="CC0099"/>
                  </a:solidFill>
                </a:rPr>
                <a:t>1</a:t>
              </a:r>
              <a:r>
                <a:rPr lang="en-US">
                  <a:solidFill>
                    <a:srgbClr val="CC0099"/>
                  </a:solidFill>
                </a:rPr>
                <a:t>  I</a:t>
              </a:r>
              <a:r>
                <a:rPr lang="en-US" b="1" baseline="30000">
                  <a:solidFill>
                    <a:srgbClr val="CC0099"/>
                  </a:solidFill>
                </a:rPr>
                <a:t>G</a:t>
              </a:r>
              <a:r>
                <a:rPr lang="en-US">
                  <a:solidFill>
                    <a:srgbClr val="CC0099"/>
                  </a:solidFill>
                </a:rPr>
                <a:t>(J</a:t>
              </a:r>
              <a:r>
                <a:rPr lang="en-US" b="1" baseline="30000">
                  <a:solidFill>
                    <a:srgbClr val="CC0099"/>
                  </a:solidFill>
                </a:rPr>
                <a:t>PC</a:t>
              </a:r>
              <a:r>
                <a:rPr lang="en-US">
                  <a:solidFill>
                    <a:srgbClr val="CC0099"/>
                  </a:solidFill>
                </a:rPr>
                <a:t>)= </a:t>
              </a:r>
              <a:r>
                <a:rPr lang="en-US" sz="3200">
                  <a:solidFill>
                    <a:srgbClr val="CC0099"/>
                  </a:solidFill>
                  <a:ea typeface="Tahoma" charset="0"/>
                  <a:cs typeface="Tahoma" charset="0"/>
                </a:rPr>
                <a:t>½</a:t>
              </a:r>
              <a:r>
                <a:rPr lang="en-US">
                  <a:solidFill>
                    <a:srgbClr val="CC0099"/>
                  </a:solidFill>
                </a:rPr>
                <a:t> (1</a:t>
              </a:r>
              <a:r>
                <a:rPr lang="en-US" b="1" baseline="30000">
                  <a:solidFill>
                    <a:srgbClr val="CC0099"/>
                  </a:solidFill>
                </a:rPr>
                <a:t>-</a:t>
              </a:r>
              <a:r>
                <a:rPr lang="en-US">
                  <a:solidFill>
                    <a:srgbClr val="CC0099"/>
                  </a:solidFill>
                </a:rPr>
                <a:t>)</a:t>
              </a:r>
            </a:p>
          </p:txBody>
        </p:sp>
        <p:sp>
          <p:nvSpPr>
            <p:cNvPr id="12" name="Line 22"/>
            <p:cNvSpPr>
              <a:spLocks noChangeShapeType="1"/>
            </p:cNvSpPr>
            <p:nvPr/>
          </p:nvSpPr>
          <p:spPr bwMode="auto">
            <a:xfrm flipH="1" flipV="1">
              <a:off x="2208" y="3216"/>
              <a:ext cx="672" cy="384"/>
            </a:xfrm>
            <a:prstGeom prst="line">
              <a:avLst/>
            </a:prstGeom>
            <a:noFill/>
            <a:ln w="25400">
              <a:solidFill>
                <a:srgbClr val="800000"/>
              </a:solidFill>
              <a:round/>
              <a:headEnd/>
              <a:tailEnd type="triangle" w="med" len="med"/>
            </a:ln>
            <a:effectLst/>
          </p:spPr>
          <p:txBody>
            <a:bodyPr>
              <a:prstTxWarp prst="textNoShape">
                <a:avLst/>
              </a:prstTxWarp>
            </a:bodyPr>
            <a:lstStyle/>
            <a:p>
              <a:endParaRPr lang="en-US"/>
            </a:p>
          </p:txBody>
        </p:sp>
        <p:sp>
          <p:nvSpPr>
            <p:cNvPr id="13" name="Line 23"/>
            <p:cNvSpPr>
              <a:spLocks noChangeShapeType="1"/>
            </p:cNvSpPr>
            <p:nvPr/>
          </p:nvSpPr>
          <p:spPr bwMode="auto">
            <a:xfrm flipV="1">
              <a:off x="1104" y="3216"/>
              <a:ext cx="816" cy="480"/>
            </a:xfrm>
            <a:prstGeom prst="line">
              <a:avLst/>
            </a:prstGeom>
            <a:noFill/>
            <a:ln w="25400">
              <a:solidFill>
                <a:srgbClr val="FF6600"/>
              </a:solidFill>
              <a:round/>
              <a:headEnd/>
              <a:tailEnd type="triangle" w="med" len="med"/>
            </a:ln>
            <a:effectLst/>
          </p:spPr>
          <p:txBody>
            <a:bodyPr>
              <a:prstTxWarp prst="textNoShape">
                <a:avLst/>
              </a:prstTxWarp>
            </a:bodyPr>
            <a:lstStyle/>
            <a:p>
              <a:endParaRPr lang="en-US"/>
            </a:p>
          </p:txBody>
        </p:sp>
        <p:sp>
          <p:nvSpPr>
            <p:cNvPr id="14" name="Line 24"/>
            <p:cNvSpPr>
              <a:spLocks noChangeShapeType="1"/>
            </p:cNvSpPr>
            <p:nvPr/>
          </p:nvSpPr>
          <p:spPr bwMode="auto">
            <a:xfrm flipV="1">
              <a:off x="2496" y="3264"/>
              <a:ext cx="480" cy="240"/>
            </a:xfrm>
            <a:prstGeom prst="line">
              <a:avLst/>
            </a:prstGeom>
            <a:noFill/>
            <a:ln w="25400">
              <a:solidFill>
                <a:srgbClr val="CC0099"/>
              </a:solidFill>
              <a:round/>
              <a:headEnd type="triangle" w="med" len="med"/>
              <a:tailEnd/>
            </a:ln>
            <a:effectLst/>
          </p:spPr>
          <p:txBody>
            <a:bodyPr>
              <a:prstTxWarp prst="textNoShape">
                <a:avLst/>
              </a:prstTxWarp>
            </a:bodyPr>
            <a:lstStyle/>
            <a:p>
              <a:endParaRPr lang="en-US"/>
            </a:p>
          </p:txBody>
        </p:sp>
        <p:sp>
          <p:nvSpPr>
            <p:cNvPr id="15" name="Line 25"/>
            <p:cNvSpPr>
              <a:spLocks noChangeShapeType="1"/>
            </p:cNvSpPr>
            <p:nvPr/>
          </p:nvSpPr>
          <p:spPr bwMode="auto">
            <a:xfrm flipH="1" flipV="1">
              <a:off x="1968" y="2736"/>
              <a:ext cx="960" cy="432"/>
            </a:xfrm>
            <a:prstGeom prst="line">
              <a:avLst/>
            </a:prstGeom>
            <a:noFill/>
            <a:ln w="25400">
              <a:solidFill>
                <a:srgbClr val="CC0099"/>
              </a:solidFill>
              <a:round/>
              <a:headEnd/>
              <a:tailEnd type="triangle" w="med" len="med"/>
            </a:ln>
            <a:effectLst/>
          </p:spPr>
          <p:txBody>
            <a:bodyPr>
              <a:prstTxWarp prst="textNoShape">
                <a:avLst/>
              </a:prstTxWarp>
            </a:bodyPr>
            <a:lstStyle/>
            <a:p>
              <a:endParaRPr lang="en-US"/>
            </a:p>
          </p:txBody>
        </p:sp>
        <p:sp>
          <p:nvSpPr>
            <p:cNvPr id="16" name="Line 26"/>
            <p:cNvSpPr>
              <a:spLocks noChangeShapeType="1"/>
            </p:cNvSpPr>
            <p:nvPr/>
          </p:nvSpPr>
          <p:spPr bwMode="auto">
            <a:xfrm>
              <a:off x="288" y="3024"/>
              <a:ext cx="1056" cy="96"/>
            </a:xfrm>
            <a:prstGeom prst="line">
              <a:avLst/>
            </a:prstGeom>
            <a:noFill/>
            <a:ln w="25400">
              <a:solidFill>
                <a:srgbClr val="008000"/>
              </a:solidFill>
              <a:round/>
              <a:headEnd/>
              <a:tailEnd type="triangle" w="med" len="med"/>
            </a:ln>
            <a:effectLst/>
          </p:spPr>
          <p:txBody>
            <a:bodyPr>
              <a:prstTxWarp prst="textNoShape">
                <a:avLst/>
              </a:prstTxWarp>
            </a:bodyPr>
            <a:lstStyle/>
            <a:p>
              <a:endParaRPr lang="en-US"/>
            </a:p>
          </p:txBody>
        </p:sp>
      </p:grpSp>
      <p:sp>
        <p:nvSpPr>
          <p:cNvPr id="27" name="TextBox 26"/>
          <p:cNvSpPr txBox="1"/>
          <p:nvPr/>
        </p:nvSpPr>
        <p:spPr>
          <a:xfrm>
            <a:off x="932046" y="774860"/>
            <a:ext cx="7155473" cy="400110"/>
          </a:xfrm>
          <a:prstGeom prst="rect">
            <a:avLst/>
          </a:prstGeom>
          <a:noFill/>
        </p:spPr>
        <p:txBody>
          <a:bodyPr wrap="none" rtlCol="0">
            <a:spAutoFit/>
          </a:bodyPr>
          <a:lstStyle/>
          <a:p>
            <a:r>
              <a:rPr lang="en-US" sz="2000" dirty="0" smtClean="0">
                <a:solidFill>
                  <a:srgbClr val="0000FF"/>
                </a:solidFill>
              </a:rPr>
              <a:t>We expect 3 nonets of exotic-quantum-number mesons: 0</a:t>
            </a:r>
            <a:r>
              <a:rPr lang="en-US" sz="2000" baseline="30000" dirty="0" smtClean="0">
                <a:solidFill>
                  <a:srgbClr val="0000FF"/>
                </a:solidFill>
              </a:rPr>
              <a:t>+-</a:t>
            </a:r>
            <a:r>
              <a:rPr lang="en-US" sz="2000" dirty="0" smtClean="0">
                <a:solidFill>
                  <a:srgbClr val="0000FF"/>
                </a:solidFill>
              </a:rPr>
              <a:t>, 1</a:t>
            </a:r>
            <a:r>
              <a:rPr lang="en-US" sz="2000" baseline="30000" dirty="0" smtClean="0">
                <a:solidFill>
                  <a:srgbClr val="0000FF"/>
                </a:solidFill>
              </a:rPr>
              <a:t>-+</a:t>
            </a:r>
            <a:r>
              <a:rPr lang="en-US" sz="2000" dirty="0" smtClean="0">
                <a:solidFill>
                  <a:srgbClr val="0000FF"/>
                </a:solidFill>
              </a:rPr>
              <a:t>, 2</a:t>
            </a:r>
            <a:r>
              <a:rPr lang="en-US" sz="2000" baseline="30000" dirty="0" smtClean="0">
                <a:solidFill>
                  <a:srgbClr val="0000FF"/>
                </a:solidFill>
              </a:rPr>
              <a:t>+-</a:t>
            </a:r>
            <a:endParaRPr lang="en-US" sz="2000" baseline="30000" dirty="0">
              <a:solidFill>
                <a:srgbClr val="0000FF"/>
              </a:solidFill>
            </a:endParaRPr>
          </a:p>
        </p:txBody>
      </p:sp>
      <p:cxnSp>
        <p:nvCxnSpPr>
          <p:cNvPr id="29" name="Straight Arrow Connector 28"/>
          <p:cNvCxnSpPr/>
          <p:nvPr/>
        </p:nvCxnSpPr>
        <p:spPr>
          <a:xfrm rot="10800000" flipV="1">
            <a:off x="4907757" y="1174970"/>
            <a:ext cx="1945238" cy="653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40557" y="4531000"/>
            <a:ext cx="2993127" cy="369332"/>
          </a:xfrm>
          <a:prstGeom prst="rect">
            <a:avLst/>
          </a:prstGeom>
          <a:noFill/>
        </p:spPr>
        <p:txBody>
          <a:bodyPr wrap="none" rtlCol="0">
            <a:spAutoFit/>
          </a:bodyPr>
          <a:lstStyle/>
          <a:p>
            <a:r>
              <a:rPr lang="en-US" dirty="0" err="1" smtClean="0"/>
              <a:t>π</a:t>
            </a:r>
            <a:r>
              <a:rPr lang="en-US" dirty="0" smtClean="0"/>
              <a:t> , </a:t>
            </a:r>
            <a:r>
              <a:rPr lang="en-US" dirty="0" err="1" smtClean="0"/>
              <a:t>η</a:t>
            </a:r>
            <a:r>
              <a:rPr lang="en-US" dirty="0" smtClean="0"/>
              <a:t> , </a:t>
            </a:r>
            <a:r>
              <a:rPr lang="en-US" dirty="0" err="1" smtClean="0"/>
              <a:t>η</a:t>
            </a:r>
            <a:r>
              <a:rPr lang="en-US" dirty="0" smtClean="0"/>
              <a:t>’ , K   →  </a:t>
            </a:r>
            <a:r>
              <a:rPr lang="en-US" dirty="0" smtClean="0">
                <a:solidFill>
                  <a:schemeClr val="accent2">
                    <a:lumMod val="75000"/>
                  </a:schemeClr>
                </a:solidFill>
              </a:rPr>
              <a:t>π</a:t>
            </a:r>
            <a:r>
              <a:rPr lang="en-US" baseline="-25000" dirty="0" smtClean="0">
                <a:solidFill>
                  <a:schemeClr val="accent2">
                    <a:lumMod val="75000"/>
                  </a:schemeClr>
                </a:solidFill>
              </a:rPr>
              <a:t>1</a:t>
            </a:r>
            <a:r>
              <a:rPr lang="en-US" dirty="0" smtClean="0">
                <a:solidFill>
                  <a:schemeClr val="accent2">
                    <a:lumMod val="75000"/>
                  </a:schemeClr>
                </a:solidFill>
              </a:rPr>
              <a:t> , η</a:t>
            </a:r>
            <a:r>
              <a:rPr lang="en-US" baseline="-25000" dirty="0" smtClean="0">
                <a:solidFill>
                  <a:schemeClr val="accent2">
                    <a:lumMod val="75000"/>
                  </a:schemeClr>
                </a:solidFill>
              </a:rPr>
              <a:t>1</a:t>
            </a:r>
            <a:r>
              <a:rPr lang="en-US" dirty="0" smtClean="0">
                <a:solidFill>
                  <a:schemeClr val="accent2">
                    <a:lumMod val="75000"/>
                  </a:schemeClr>
                </a:solidFill>
              </a:rPr>
              <a:t> , η’</a:t>
            </a:r>
            <a:r>
              <a:rPr lang="en-US" baseline="-25000" dirty="0" smtClean="0">
                <a:solidFill>
                  <a:schemeClr val="accent2">
                    <a:lumMod val="75000"/>
                  </a:schemeClr>
                </a:solidFill>
              </a:rPr>
              <a:t>1</a:t>
            </a:r>
            <a:r>
              <a:rPr lang="en-US" dirty="0" smtClean="0"/>
              <a:t>, K</a:t>
            </a:r>
            <a:r>
              <a:rPr lang="en-US" baseline="-25000" dirty="0" smtClean="0"/>
              <a:t>1</a:t>
            </a:r>
            <a:endParaRPr lang="en-US" baseline="-25000" dirty="0"/>
          </a:p>
        </p:txBody>
      </p:sp>
      <p:sp>
        <p:nvSpPr>
          <p:cNvPr id="31" name="TextBox 30"/>
          <p:cNvSpPr txBox="1"/>
          <p:nvPr/>
        </p:nvSpPr>
        <p:spPr>
          <a:xfrm>
            <a:off x="2124154" y="4900332"/>
            <a:ext cx="1473955" cy="707886"/>
          </a:xfrm>
          <a:prstGeom prst="rect">
            <a:avLst/>
          </a:prstGeom>
          <a:noFill/>
        </p:spPr>
        <p:txBody>
          <a:bodyPr wrap="none" rtlCol="0">
            <a:spAutoFit/>
          </a:bodyPr>
          <a:lstStyle/>
          <a:p>
            <a:r>
              <a:rPr lang="en-US" sz="2000" dirty="0" smtClean="0">
                <a:solidFill>
                  <a:schemeClr val="accent2">
                    <a:lumMod val="75000"/>
                  </a:schemeClr>
                </a:solidFill>
              </a:rPr>
              <a:t>b</a:t>
            </a:r>
            <a:r>
              <a:rPr lang="en-US" sz="2000" baseline="-25000" dirty="0" smtClean="0">
                <a:solidFill>
                  <a:schemeClr val="accent2">
                    <a:lumMod val="75000"/>
                  </a:schemeClr>
                </a:solidFill>
              </a:rPr>
              <a:t>0</a:t>
            </a:r>
            <a:r>
              <a:rPr lang="en-US" sz="2000" dirty="0" smtClean="0">
                <a:solidFill>
                  <a:schemeClr val="accent2">
                    <a:lumMod val="75000"/>
                  </a:schemeClr>
                </a:solidFill>
              </a:rPr>
              <a:t>, h</a:t>
            </a:r>
            <a:r>
              <a:rPr lang="en-US" sz="2000" baseline="-25000" dirty="0" smtClean="0">
                <a:solidFill>
                  <a:schemeClr val="accent2">
                    <a:lumMod val="75000"/>
                  </a:schemeClr>
                </a:solidFill>
              </a:rPr>
              <a:t>0</a:t>
            </a:r>
            <a:r>
              <a:rPr lang="en-US" sz="2000" dirty="0" smtClean="0">
                <a:solidFill>
                  <a:schemeClr val="accent2">
                    <a:lumMod val="75000"/>
                  </a:schemeClr>
                </a:solidFill>
              </a:rPr>
              <a:t>, h</a:t>
            </a:r>
            <a:r>
              <a:rPr lang="en-US" sz="2000" baseline="-25000" dirty="0" smtClean="0">
                <a:solidFill>
                  <a:schemeClr val="accent2">
                    <a:lumMod val="75000"/>
                  </a:schemeClr>
                </a:solidFill>
              </a:rPr>
              <a:t>0</a:t>
            </a:r>
            <a:r>
              <a:rPr lang="en-US" sz="2000" dirty="0" smtClean="0">
                <a:solidFill>
                  <a:schemeClr val="accent2">
                    <a:lumMod val="75000"/>
                  </a:schemeClr>
                </a:solidFill>
              </a:rPr>
              <a:t>’</a:t>
            </a:r>
            <a:r>
              <a:rPr lang="en-US" sz="2000" dirty="0" smtClean="0"/>
              <a:t>, K</a:t>
            </a:r>
            <a:r>
              <a:rPr lang="en-US" sz="2000" baseline="-25000" dirty="0" smtClean="0"/>
              <a:t>0</a:t>
            </a:r>
          </a:p>
          <a:p>
            <a:r>
              <a:rPr lang="en-US" sz="2000" dirty="0" smtClean="0">
                <a:solidFill>
                  <a:schemeClr val="accent2">
                    <a:lumMod val="75000"/>
                  </a:schemeClr>
                </a:solidFill>
              </a:rPr>
              <a:t>b</a:t>
            </a:r>
            <a:r>
              <a:rPr lang="en-US" sz="2000" baseline="-25000" dirty="0" smtClean="0">
                <a:solidFill>
                  <a:schemeClr val="accent2">
                    <a:lumMod val="75000"/>
                  </a:schemeClr>
                </a:solidFill>
              </a:rPr>
              <a:t>2</a:t>
            </a:r>
            <a:r>
              <a:rPr lang="en-US" sz="2000" dirty="0" smtClean="0">
                <a:solidFill>
                  <a:schemeClr val="accent2">
                    <a:lumMod val="75000"/>
                  </a:schemeClr>
                </a:solidFill>
              </a:rPr>
              <a:t>, h</a:t>
            </a:r>
            <a:r>
              <a:rPr lang="en-US" sz="2000" baseline="-25000" dirty="0" smtClean="0">
                <a:solidFill>
                  <a:schemeClr val="accent2">
                    <a:lumMod val="75000"/>
                  </a:schemeClr>
                </a:solidFill>
              </a:rPr>
              <a:t>2</a:t>
            </a:r>
            <a:r>
              <a:rPr lang="en-US" sz="2000" dirty="0" smtClean="0">
                <a:solidFill>
                  <a:schemeClr val="accent2">
                    <a:lumMod val="75000"/>
                  </a:schemeClr>
                </a:solidFill>
              </a:rPr>
              <a:t>, h</a:t>
            </a:r>
            <a:r>
              <a:rPr lang="en-US" sz="2000" baseline="-25000" dirty="0" smtClean="0">
                <a:solidFill>
                  <a:schemeClr val="accent2">
                    <a:lumMod val="75000"/>
                  </a:schemeClr>
                </a:solidFill>
              </a:rPr>
              <a:t>2</a:t>
            </a:r>
            <a:r>
              <a:rPr lang="en-US" sz="2000" dirty="0" smtClean="0">
                <a:solidFill>
                  <a:schemeClr val="accent2">
                    <a:lumMod val="75000"/>
                  </a:schemeClr>
                </a:solidFill>
              </a:rPr>
              <a:t>’</a:t>
            </a:r>
            <a:r>
              <a:rPr lang="en-US" sz="2000" dirty="0" smtClean="0"/>
              <a:t>, K</a:t>
            </a:r>
            <a:r>
              <a:rPr lang="en-US" sz="2000" baseline="-25000" dirty="0" smtClean="0"/>
              <a:t>2</a:t>
            </a:r>
            <a:endParaRPr lang="en-US" sz="2000" baseline="-25000" dirty="0"/>
          </a:p>
        </p:txBody>
      </p:sp>
      <p:sp>
        <p:nvSpPr>
          <p:cNvPr id="32" name="TextBox 31"/>
          <p:cNvSpPr txBox="1"/>
          <p:nvPr/>
        </p:nvSpPr>
        <p:spPr>
          <a:xfrm>
            <a:off x="3717435" y="4684888"/>
            <a:ext cx="428322" cy="923330"/>
          </a:xfrm>
          <a:prstGeom prst="rect">
            <a:avLst/>
          </a:prstGeom>
          <a:noFill/>
        </p:spPr>
        <p:txBody>
          <a:bodyPr wrap="none" rtlCol="0">
            <a:spAutoFit/>
          </a:bodyPr>
          <a:lstStyle/>
          <a:p>
            <a:r>
              <a:rPr lang="en-US" dirty="0" smtClean="0"/>
              <a:t>1</a:t>
            </a:r>
            <a:r>
              <a:rPr lang="en-US" baseline="30000" dirty="0" smtClean="0"/>
              <a:t>-+</a:t>
            </a:r>
          </a:p>
          <a:p>
            <a:r>
              <a:rPr lang="en-US" dirty="0" smtClean="0"/>
              <a:t>0</a:t>
            </a:r>
            <a:r>
              <a:rPr lang="en-US" baseline="30000" dirty="0" smtClean="0"/>
              <a:t>+-</a:t>
            </a:r>
          </a:p>
          <a:p>
            <a:r>
              <a:rPr lang="en-US" dirty="0" smtClean="0"/>
              <a:t>2</a:t>
            </a:r>
            <a:r>
              <a:rPr lang="en-US" baseline="30000" dirty="0" smtClean="0"/>
              <a:t>+-</a:t>
            </a:r>
            <a:endParaRPr lang="en-US" baseline="30000" dirty="0"/>
          </a:p>
        </p:txBody>
      </p:sp>
      <p:sp>
        <p:nvSpPr>
          <p:cNvPr id="33" name="Right Brace 32"/>
          <p:cNvSpPr/>
          <p:nvPr/>
        </p:nvSpPr>
        <p:spPr>
          <a:xfrm>
            <a:off x="4221957" y="4531000"/>
            <a:ext cx="253681" cy="1077218"/>
          </a:xfrm>
          <a:prstGeom prst="rightBrace">
            <a:avLst/>
          </a:prstGeom>
          <a:ln w="34925">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4907757" y="4684888"/>
            <a:ext cx="3924549" cy="830997"/>
          </a:xfrm>
          <a:prstGeom prst="rect">
            <a:avLst/>
          </a:prstGeom>
          <a:noFill/>
        </p:spPr>
        <p:txBody>
          <a:bodyPr wrap="square" rtlCol="0">
            <a:spAutoFit/>
          </a:bodyPr>
          <a:lstStyle/>
          <a:p>
            <a:r>
              <a:rPr lang="en-US" sz="2400" b="1" dirty="0" smtClean="0">
                <a:solidFill>
                  <a:schemeClr val="accent2">
                    <a:lumMod val="75000"/>
                  </a:schemeClr>
                </a:solidFill>
              </a:rPr>
              <a:t>What are the mixing </a:t>
            </a:r>
            <a:r>
              <a:rPr lang="en-US" sz="2400" b="1" dirty="0" smtClean="0">
                <a:solidFill>
                  <a:schemeClr val="accent2">
                    <a:lumMod val="75000"/>
                  </a:schemeClr>
                </a:solidFill>
              </a:rPr>
              <a:t>angles</a:t>
            </a:r>
            <a:r>
              <a:rPr lang="en-US" sz="2400" b="1" dirty="0">
                <a:solidFill>
                  <a:schemeClr val="accent2">
                    <a:lumMod val="75000"/>
                  </a:schemeClr>
                </a:solidFill>
              </a:rPr>
              <a:t> </a:t>
            </a:r>
            <a:r>
              <a:rPr lang="en-US" sz="2400" b="1" dirty="0" smtClean="0">
                <a:solidFill>
                  <a:schemeClr val="accent2">
                    <a:lumMod val="75000"/>
                  </a:schemeClr>
                </a:solidFill>
              </a:rPr>
              <a:t>b</a:t>
            </a:r>
            <a:r>
              <a:rPr lang="en-US" sz="2400" b="1" dirty="0" smtClean="0">
                <a:solidFill>
                  <a:schemeClr val="accent2">
                    <a:lumMod val="75000"/>
                  </a:schemeClr>
                </a:solidFill>
              </a:rPr>
              <a:t>etween </a:t>
            </a:r>
            <a:r>
              <a:rPr lang="en-US" sz="2400" b="1" dirty="0" smtClean="0">
                <a:solidFill>
                  <a:schemeClr val="accent2">
                    <a:lumMod val="75000"/>
                  </a:schemeClr>
                </a:solidFill>
              </a:rPr>
              <a:t>the isoscalar states?</a:t>
            </a:r>
            <a:endParaRPr lang="en-US" sz="2400" b="1" dirty="0">
              <a:solidFill>
                <a:schemeClr val="accent2">
                  <a:lumMod val="75000"/>
                </a:schemeClr>
              </a:solidFill>
            </a:endParaRPr>
          </a:p>
        </p:txBody>
      </p:sp>
      <p:sp>
        <p:nvSpPr>
          <p:cNvPr id="35" name="Oval 34"/>
          <p:cNvSpPr>
            <a:spLocks noChangeAspect="1"/>
          </p:cNvSpPr>
          <p:nvPr/>
        </p:nvSpPr>
        <p:spPr>
          <a:xfrm>
            <a:off x="7305878" y="1600200"/>
            <a:ext cx="237744" cy="23774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305878" y="2276856"/>
            <a:ext cx="237744" cy="23774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577138" y="2178050"/>
            <a:ext cx="1320800" cy="368300"/>
          </a:xfrm>
          <a:prstGeom prst="rect">
            <a:avLst/>
          </a:prstGeom>
        </p:spPr>
      </p:pic>
      <p:pic>
        <p:nvPicPr>
          <p:cNvPr id="39" name="Picture 3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7577138" y="1492250"/>
            <a:ext cx="1320800" cy="368300"/>
          </a:xfrm>
          <a:prstGeom prst="rect">
            <a:avLst/>
          </a:prstGeom>
        </p:spPr>
      </p:pic>
      <p:sp>
        <p:nvSpPr>
          <p:cNvPr id="40" name="TextBox 39"/>
          <p:cNvSpPr txBox="1"/>
          <p:nvPr/>
        </p:nvSpPr>
        <p:spPr>
          <a:xfrm>
            <a:off x="7138296" y="2794337"/>
            <a:ext cx="2005704" cy="1015663"/>
          </a:xfrm>
          <a:prstGeom prst="rect">
            <a:avLst/>
          </a:prstGeom>
          <a:noFill/>
        </p:spPr>
        <p:txBody>
          <a:bodyPr wrap="square" rtlCol="0">
            <a:spAutoFit/>
          </a:bodyPr>
          <a:lstStyle/>
          <a:p>
            <a:r>
              <a:rPr lang="en-US" sz="2000" dirty="0" smtClean="0">
                <a:solidFill>
                  <a:srgbClr val="008000"/>
                </a:solidFill>
                <a:latin typeface="Apple Casual"/>
              </a:rPr>
              <a:t>Lattice showed two states here.</a:t>
            </a:r>
            <a:endParaRPr lang="en-US" sz="2000" dirty="0">
              <a:solidFill>
                <a:srgbClr val="008000"/>
              </a:solidFill>
              <a:latin typeface="Apple Casu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9151" y="1025278"/>
            <a:ext cx="7416799" cy="5275510"/>
            <a:chOff x="783" y="81"/>
            <a:chExt cx="4672" cy="3692"/>
          </a:xfrm>
        </p:grpSpPr>
        <p:grpSp>
          <p:nvGrpSpPr>
            <p:cNvPr id="3" name="Group 2"/>
            <p:cNvGrpSpPr>
              <a:grpSpLocks/>
            </p:cNvGrpSpPr>
            <p:nvPr/>
          </p:nvGrpSpPr>
          <p:grpSpPr bwMode="auto">
            <a:xfrm>
              <a:off x="783" y="819"/>
              <a:ext cx="3839" cy="2954"/>
              <a:chOff x="783" y="819"/>
              <a:chExt cx="3839" cy="2954"/>
            </a:xfrm>
          </p:grpSpPr>
          <p:pic>
            <p:nvPicPr>
              <p:cNvPr id="5123" name="Picture 3"/>
              <p:cNvPicPr>
                <a:picLocks noChangeAspect="1" noChangeArrowheads="1"/>
              </p:cNvPicPr>
              <p:nvPr/>
            </p:nvPicPr>
            <p:blipFill>
              <a:blip r:embed="rId3"/>
              <a:srcRect/>
              <a:stretch>
                <a:fillRect/>
              </a:stretch>
            </p:blipFill>
            <p:spPr bwMode="auto">
              <a:xfrm>
                <a:off x="783" y="819"/>
                <a:ext cx="3840" cy="2955"/>
              </a:xfrm>
              <a:prstGeom prst="rect">
                <a:avLst/>
              </a:prstGeom>
              <a:noFill/>
            </p:spPr>
          </p:pic>
          <p:sp>
            <p:nvSpPr>
              <p:cNvPr id="5124" name="Freeform 4"/>
              <p:cNvSpPr>
                <a:spLocks noChangeArrowheads="1"/>
              </p:cNvSpPr>
              <p:nvPr/>
            </p:nvSpPr>
            <p:spPr bwMode="auto">
              <a:xfrm>
                <a:off x="2877" y="1697"/>
                <a:ext cx="219" cy="336"/>
              </a:xfrm>
              <a:custGeom>
                <a:avLst/>
                <a:gdLst/>
                <a:ahLst/>
                <a:cxnLst>
                  <a:cxn ang="0">
                    <a:pos x="963" y="507"/>
                  </a:cxn>
                  <a:cxn ang="0">
                    <a:pos x="963" y="1481"/>
                  </a:cxn>
                  <a:cxn ang="0">
                    <a:pos x="0" y="974"/>
                  </a:cxn>
                  <a:cxn ang="0">
                    <a:pos x="0" y="0"/>
                  </a:cxn>
                  <a:cxn ang="0">
                    <a:pos x="963" y="507"/>
                  </a:cxn>
                </a:cxnLst>
                <a:rect l="0" t="0" r="r" b="b"/>
                <a:pathLst>
                  <a:path w="964" h="1482">
                    <a:moveTo>
                      <a:pt x="963" y="507"/>
                    </a:moveTo>
                    <a:lnTo>
                      <a:pt x="963" y="1481"/>
                    </a:lnTo>
                    <a:lnTo>
                      <a:pt x="0" y="974"/>
                    </a:lnTo>
                    <a:lnTo>
                      <a:pt x="0" y="0"/>
                    </a:lnTo>
                    <a:lnTo>
                      <a:pt x="963" y="507"/>
                    </a:lnTo>
                  </a:path>
                </a:pathLst>
              </a:custGeom>
              <a:solidFill>
                <a:srgbClr val="0068AE"/>
              </a:solidFill>
              <a:ln w="9525">
                <a:noFill/>
                <a:round/>
                <a:headEnd/>
                <a:tailEnd/>
              </a:ln>
            </p:spPr>
            <p:txBody>
              <a:bodyPr wrap="none" anchor="ctr"/>
              <a:lstStyle/>
              <a:p>
                <a:endParaRPr lang="en-US"/>
              </a:p>
            </p:txBody>
          </p:sp>
        </p:grpSp>
        <p:pic>
          <p:nvPicPr>
            <p:cNvPr id="5125" name="Picture 5"/>
            <p:cNvPicPr>
              <a:picLocks noChangeAspect="1" noChangeArrowheads="1"/>
            </p:cNvPicPr>
            <p:nvPr/>
          </p:nvPicPr>
          <p:blipFill>
            <a:blip r:embed="rId4"/>
            <a:srcRect/>
            <a:stretch>
              <a:fillRect/>
            </a:stretch>
          </p:blipFill>
          <p:spPr bwMode="auto">
            <a:xfrm>
              <a:off x="816" y="1776"/>
              <a:ext cx="1940" cy="1182"/>
            </a:xfrm>
            <a:prstGeom prst="rect">
              <a:avLst/>
            </a:prstGeom>
            <a:noFill/>
          </p:spPr>
        </p:pic>
        <p:pic>
          <p:nvPicPr>
            <p:cNvPr id="5126" name="Picture 6"/>
            <p:cNvPicPr>
              <a:picLocks noChangeAspect="1" noChangeArrowheads="1"/>
            </p:cNvPicPr>
            <p:nvPr/>
          </p:nvPicPr>
          <p:blipFill>
            <a:blip r:embed="rId5"/>
            <a:srcRect/>
            <a:stretch>
              <a:fillRect/>
            </a:stretch>
          </p:blipFill>
          <p:spPr bwMode="auto">
            <a:xfrm>
              <a:off x="2913" y="544"/>
              <a:ext cx="554" cy="843"/>
            </a:xfrm>
            <a:prstGeom prst="rect">
              <a:avLst/>
            </a:prstGeom>
            <a:noFill/>
          </p:spPr>
        </p:pic>
        <p:pic>
          <p:nvPicPr>
            <p:cNvPr id="5127" name="Picture 7"/>
            <p:cNvPicPr>
              <a:picLocks noChangeAspect="1" noChangeArrowheads="1"/>
            </p:cNvPicPr>
            <p:nvPr/>
          </p:nvPicPr>
          <p:blipFill>
            <a:blip r:embed="rId6"/>
            <a:srcRect/>
            <a:stretch>
              <a:fillRect/>
            </a:stretch>
          </p:blipFill>
          <p:spPr bwMode="auto">
            <a:xfrm>
              <a:off x="2138" y="816"/>
              <a:ext cx="786" cy="774"/>
            </a:xfrm>
            <a:prstGeom prst="rect">
              <a:avLst/>
            </a:prstGeom>
            <a:noFill/>
          </p:spPr>
        </p:pic>
        <p:pic>
          <p:nvPicPr>
            <p:cNvPr id="5128" name="Picture 8"/>
            <p:cNvPicPr>
              <a:picLocks noChangeAspect="1" noChangeArrowheads="1"/>
            </p:cNvPicPr>
            <p:nvPr/>
          </p:nvPicPr>
          <p:blipFill>
            <a:blip r:embed="rId7"/>
            <a:srcRect/>
            <a:stretch>
              <a:fillRect/>
            </a:stretch>
          </p:blipFill>
          <p:spPr bwMode="auto">
            <a:xfrm>
              <a:off x="2737" y="2079"/>
              <a:ext cx="1068" cy="859"/>
            </a:xfrm>
            <a:prstGeom prst="rect">
              <a:avLst/>
            </a:prstGeom>
            <a:noFill/>
          </p:spPr>
        </p:pic>
        <p:grpSp>
          <p:nvGrpSpPr>
            <p:cNvPr id="4" name="Group 9"/>
            <p:cNvGrpSpPr>
              <a:grpSpLocks/>
            </p:cNvGrpSpPr>
            <p:nvPr/>
          </p:nvGrpSpPr>
          <p:grpSpPr bwMode="auto">
            <a:xfrm>
              <a:off x="2864" y="1437"/>
              <a:ext cx="574" cy="533"/>
              <a:chOff x="2864" y="1437"/>
              <a:chExt cx="574" cy="533"/>
            </a:xfrm>
          </p:grpSpPr>
          <p:sp>
            <p:nvSpPr>
              <p:cNvPr id="5130" name="Text Box 10"/>
              <p:cNvSpPr txBox="1">
                <a:spLocks noChangeArrowheads="1"/>
              </p:cNvSpPr>
              <p:nvPr/>
            </p:nvSpPr>
            <p:spPr bwMode="auto">
              <a:xfrm>
                <a:off x="3058" y="1437"/>
                <a:ext cx="380" cy="149"/>
              </a:xfrm>
              <a:prstGeom prst="rect">
                <a:avLst/>
              </a:prstGeom>
              <a:noFill/>
              <a:ln w="9525">
                <a:noFill/>
                <a:miter lim="800000"/>
                <a:headEnd/>
                <a:tailEnd/>
              </a:ln>
            </p:spPr>
            <p:txBody>
              <a:bodyPr wrap="square" lIns="0" tIns="0" rIns="0" bIns="0">
                <a:spAutoFit/>
              </a:bodyPr>
              <a:lstStyle/>
              <a:p>
                <a:pPr>
                  <a:lnSpc>
                    <a:spcPct val="84000"/>
                  </a:lnSpc>
                  <a:spcBef>
                    <a:spcPts val="100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chemeClr val="tx1"/>
                    </a:solidFill>
                    <a:effectLst>
                      <a:outerShdw blurRad="38100" dist="38100" dir="2700000" algn="tl">
                        <a:srgbClr val="FFFFFF"/>
                      </a:outerShdw>
                    </a:effectLst>
                  </a:rPr>
                  <a:t>CHL-2</a:t>
                </a:r>
              </a:p>
            </p:txBody>
          </p:sp>
          <p:grpSp>
            <p:nvGrpSpPr>
              <p:cNvPr id="5" name="Group 11"/>
              <p:cNvGrpSpPr>
                <a:grpSpLocks/>
              </p:cNvGrpSpPr>
              <p:nvPr/>
            </p:nvGrpSpPr>
            <p:grpSpPr bwMode="auto">
              <a:xfrm>
                <a:off x="2864" y="1533"/>
                <a:ext cx="368" cy="437"/>
                <a:chOff x="2864" y="1533"/>
                <a:chExt cx="368" cy="437"/>
              </a:xfrm>
            </p:grpSpPr>
            <p:pic>
              <p:nvPicPr>
                <p:cNvPr id="5132" name="Picture 12"/>
                <p:cNvPicPr>
                  <a:picLocks noChangeAspect="1" noChangeArrowheads="1"/>
                </p:cNvPicPr>
                <p:nvPr/>
              </p:nvPicPr>
              <p:blipFill>
                <a:blip r:embed="rId8"/>
                <a:srcRect/>
                <a:stretch>
                  <a:fillRect/>
                </a:stretch>
              </p:blipFill>
              <p:spPr bwMode="auto">
                <a:xfrm>
                  <a:off x="2864" y="1704"/>
                  <a:ext cx="167" cy="267"/>
                </a:xfrm>
                <a:prstGeom prst="rect">
                  <a:avLst/>
                </a:prstGeom>
                <a:noFill/>
              </p:spPr>
            </p:pic>
            <p:pic>
              <p:nvPicPr>
                <p:cNvPr id="5133" name="Picture 13"/>
                <p:cNvPicPr>
                  <a:picLocks noChangeAspect="1" noChangeArrowheads="1"/>
                </p:cNvPicPr>
                <p:nvPr/>
              </p:nvPicPr>
              <p:blipFill>
                <a:blip r:embed="rId9"/>
                <a:srcRect/>
                <a:stretch>
                  <a:fillRect/>
                </a:stretch>
              </p:blipFill>
              <p:spPr bwMode="auto">
                <a:xfrm>
                  <a:off x="3030" y="1533"/>
                  <a:ext cx="203" cy="288"/>
                </a:xfrm>
                <a:prstGeom prst="rect">
                  <a:avLst/>
                </a:prstGeom>
                <a:noFill/>
              </p:spPr>
            </p:pic>
          </p:grpSp>
        </p:grpSp>
        <p:grpSp>
          <p:nvGrpSpPr>
            <p:cNvPr id="6" name="Group 14"/>
            <p:cNvGrpSpPr>
              <a:grpSpLocks/>
            </p:cNvGrpSpPr>
            <p:nvPr/>
          </p:nvGrpSpPr>
          <p:grpSpPr bwMode="auto">
            <a:xfrm>
              <a:off x="3449" y="81"/>
              <a:ext cx="858" cy="605"/>
              <a:chOff x="3449" y="81"/>
              <a:chExt cx="858" cy="605"/>
            </a:xfrm>
          </p:grpSpPr>
          <p:pic>
            <p:nvPicPr>
              <p:cNvPr id="5135" name="Picture 15"/>
              <p:cNvPicPr>
                <a:picLocks noChangeAspect="1" noChangeArrowheads="1"/>
              </p:cNvPicPr>
              <p:nvPr/>
            </p:nvPicPr>
            <p:blipFill>
              <a:blip r:embed="rId10"/>
              <a:srcRect/>
              <a:stretch>
                <a:fillRect/>
              </a:stretch>
            </p:blipFill>
            <p:spPr bwMode="auto">
              <a:xfrm>
                <a:off x="3449" y="81"/>
                <a:ext cx="859" cy="606"/>
              </a:xfrm>
              <a:prstGeom prst="rect">
                <a:avLst/>
              </a:prstGeom>
              <a:noFill/>
            </p:spPr>
          </p:pic>
          <p:sp>
            <p:nvSpPr>
              <p:cNvPr id="5136" name="Freeform 16"/>
              <p:cNvSpPr>
                <a:spLocks noChangeArrowheads="1"/>
              </p:cNvSpPr>
              <p:nvPr/>
            </p:nvSpPr>
            <p:spPr bwMode="auto">
              <a:xfrm>
                <a:off x="3693" y="356"/>
                <a:ext cx="219" cy="192"/>
              </a:xfrm>
              <a:custGeom>
                <a:avLst/>
                <a:gdLst/>
                <a:ahLst/>
                <a:cxnLst>
                  <a:cxn ang="0">
                    <a:pos x="0" y="498"/>
                  </a:cxn>
                  <a:cxn ang="0">
                    <a:pos x="0" y="846"/>
                  </a:cxn>
                  <a:cxn ang="0">
                    <a:pos x="963" y="346"/>
                  </a:cxn>
                  <a:cxn ang="0">
                    <a:pos x="963" y="0"/>
                  </a:cxn>
                  <a:cxn ang="0">
                    <a:pos x="0" y="498"/>
                  </a:cxn>
                </a:cxnLst>
                <a:rect l="0" t="0" r="r" b="b"/>
                <a:pathLst>
                  <a:path w="964" h="847">
                    <a:moveTo>
                      <a:pt x="0" y="498"/>
                    </a:moveTo>
                    <a:lnTo>
                      <a:pt x="0" y="846"/>
                    </a:lnTo>
                    <a:lnTo>
                      <a:pt x="963" y="346"/>
                    </a:lnTo>
                    <a:lnTo>
                      <a:pt x="963" y="0"/>
                    </a:lnTo>
                    <a:lnTo>
                      <a:pt x="0" y="498"/>
                    </a:lnTo>
                  </a:path>
                </a:pathLst>
              </a:custGeom>
              <a:solidFill>
                <a:srgbClr val="0068AE"/>
              </a:solidFill>
              <a:ln w="9525">
                <a:noFill/>
                <a:round/>
                <a:headEnd/>
                <a:tailEnd/>
              </a:ln>
            </p:spPr>
            <p:txBody>
              <a:bodyPr wrap="none" anchor="ctr"/>
              <a:lstStyle/>
              <a:p>
                <a:endParaRPr lang="en-US"/>
              </a:p>
            </p:txBody>
          </p:sp>
        </p:grpSp>
        <p:sp>
          <p:nvSpPr>
            <p:cNvPr id="5137" name="Freeform 17"/>
            <p:cNvSpPr>
              <a:spLocks noChangeArrowheads="1"/>
            </p:cNvSpPr>
            <p:nvPr/>
          </p:nvSpPr>
          <p:spPr bwMode="auto">
            <a:xfrm>
              <a:off x="3694" y="361"/>
              <a:ext cx="276" cy="130"/>
            </a:xfrm>
            <a:custGeom>
              <a:avLst/>
              <a:gdLst/>
              <a:ahLst/>
              <a:cxnLst>
                <a:cxn ang="0">
                  <a:pos x="0" y="574"/>
                </a:cxn>
                <a:cxn ang="0">
                  <a:pos x="56" y="476"/>
                </a:cxn>
                <a:cxn ang="0">
                  <a:pos x="112" y="538"/>
                </a:cxn>
                <a:cxn ang="0">
                  <a:pos x="176" y="565"/>
                </a:cxn>
                <a:cxn ang="0">
                  <a:pos x="212" y="472"/>
                </a:cxn>
                <a:cxn ang="0">
                  <a:pos x="288" y="437"/>
                </a:cxn>
                <a:cxn ang="0">
                  <a:pos x="352" y="468"/>
                </a:cxn>
                <a:cxn ang="0">
                  <a:pos x="376" y="388"/>
                </a:cxn>
                <a:cxn ang="0">
                  <a:pos x="384" y="362"/>
                </a:cxn>
                <a:cxn ang="0">
                  <a:pos x="448" y="370"/>
                </a:cxn>
                <a:cxn ang="0">
                  <a:pos x="512" y="388"/>
                </a:cxn>
                <a:cxn ang="0">
                  <a:pos x="584" y="264"/>
                </a:cxn>
                <a:cxn ang="0">
                  <a:pos x="609" y="273"/>
                </a:cxn>
                <a:cxn ang="0">
                  <a:pos x="633" y="291"/>
                </a:cxn>
                <a:cxn ang="0">
                  <a:pos x="681" y="309"/>
                </a:cxn>
                <a:cxn ang="0">
                  <a:pos x="769" y="167"/>
                </a:cxn>
                <a:cxn ang="0">
                  <a:pos x="857" y="238"/>
                </a:cxn>
                <a:cxn ang="0">
                  <a:pos x="945" y="105"/>
                </a:cxn>
                <a:cxn ang="0">
                  <a:pos x="1017" y="150"/>
                </a:cxn>
                <a:cxn ang="0">
                  <a:pos x="1065" y="167"/>
                </a:cxn>
                <a:cxn ang="0">
                  <a:pos x="1145" y="44"/>
                </a:cxn>
                <a:cxn ang="0">
                  <a:pos x="1218" y="0"/>
                </a:cxn>
              </a:cxnLst>
              <a:rect l="0" t="0" r="r" b="b"/>
              <a:pathLst>
                <a:path w="1219" h="575">
                  <a:moveTo>
                    <a:pt x="0" y="574"/>
                  </a:moveTo>
                  <a:cubicBezTo>
                    <a:pt x="64" y="525"/>
                    <a:pt x="44" y="560"/>
                    <a:pt x="56" y="476"/>
                  </a:cubicBezTo>
                  <a:cubicBezTo>
                    <a:pt x="100" y="494"/>
                    <a:pt x="76" y="476"/>
                    <a:pt x="112" y="538"/>
                  </a:cubicBezTo>
                  <a:cubicBezTo>
                    <a:pt x="116" y="547"/>
                    <a:pt x="176" y="565"/>
                    <a:pt x="176" y="565"/>
                  </a:cubicBezTo>
                  <a:cubicBezTo>
                    <a:pt x="212" y="525"/>
                    <a:pt x="160" y="490"/>
                    <a:pt x="212" y="472"/>
                  </a:cubicBezTo>
                  <a:cubicBezTo>
                    <a:pt x="256" y="406"/>
                    <a:pt x="244" y="388"/>
                    <a:pt x="288" y="437"/>
                  </a:cubicBezTo>
                  <a:cubicBezTo>
                    <a:pt x="292" y="454"/>
                    <a:pt x="328" y="512"/>
                    <a:pt x="352" y="468"/>
                  </a:cubicBezTo>
                  <a:cubicBezTo>
                    <a:pt x="352" y="468"/>
                    <a:pt x="372" y="401"/>
                    <a:pt x="376" y="388"/>
                  </a:cubicBezTo>
                  <a:cubicBezTo>
                    <a:pt x="380" y="379"/>
                    <a:pt x="384" y="362"/>
                    <a:pt x="384" y="362"/>
                  </a:cubicBezTo>
                  <a:cubicBezTo>
                    <a:pt x="404" y="366"/>
                    <a:pt x="428" y="366"/>
                    <a:pt x="448" y="370"/>
                  </a:cubicBezTo>
                  <a:cubicBezTo>
                    <a:pt x="468" y="375"/>
                    <a:pt x="512" y="388"/>
                    <a:pt x="512" y="388"/>
                  </a:cubicBezTo>
                  <a:cubicBezTo>
                    <a:pt x="564" y="375"/>
                    <a:pt x="556" y="313"/>
                    <a:pt x="584" y="264"/>
                  </a:cubicBezTo>
                  <a:cubicBezTo>
                    <a:pt x="592" y="269"/>
                    <a:pt x="600" y="269"/>
                    <a:pt x="609" y="273"/>
                  </a:cubicBezTo>
                  <a:cubicBezTo>
                    <a:pt x="617" y="278"/>
                    <a:pt x="625" y="287"/>
                    <a:pt x="633" y="291"/>
                  </a:cubicBezTo>
                  <a:cubicBezTo>
                    <a:pt x="649" y="300"/>
                    <a:pt x="681" y="309"/>
                    <a:pt x="681" y="309"/>
                  </a:cubicBezTo>
                  <a:cubicBezTo>
                    <a:pt x="709" y="264"/>
                    <a:pt x="721" y="185"/>
                    <a:pt x="769" y="167"/>
                  </a:cubicBezTo>
                  <a:cubicBezTo>
                    <a:pt x="805" y="194"/>
                    <a:pt x="817" y="225"/>
                    <a:pt x="857" y="238"/>
                  </a:cubicBezTo>
                  <a:cubicBezTo>
                    <a:pt x="909" y="220"/>
                    <a:pt x="929" y="158"/>
                    <a:pt x="945" y="105"/>
                  </a:cubicBezTo>
                  <a:cubicBezTo>
                    <a:pt x="969" y="114"/>
                    <a:pt x="997" y="141"/>
                    <a:pt x="1017" y="150"/>
                  </a:cubicBezTo>
                  <a:cubicBezTo>
                    <a:pt x="1033" y="154"/>
                    <a:pt x="1065" y="167"/>
                    <a:pt x="1065" y="167"/>
                  </a:cubicBezTo>
                  <a:cubicBezTo>
                    <a:pt x="1105" y="88"/>
                    <a:pt x="1121" y="83"/>
                    <a:pt x="1145" y="44"/>
                  </a:cubicBezTo>
                  <a:cubicBezTo>
                    <a:pt x="1145" y="35"/>
                    <a:pt x="1201" y="8"/>
                    <a:pt x="1218" y="0"/>
                  </a:cubicBezTo>
                </a:path>
              </a:pathLst>
            </a:custGeom>
            <a:noFill/>
            <a:ln w="19080">
              <a:solidFill>
                <a:srgbClr val="FFB623"/>
              </a:solidFill>
              <a:round/>
              <a:headEnd/>
              <a:tailEnd/>
            </a:ln>
          </p:spPr>
          <p:txBody>
            <a:bodyPr/>
            <a:lstStyle/>
            <a:p>
              <a:endParaRPr lang="en-US"/>
            </a:p>
          </p:txBody>
        </p:sp>
        <p:grpSp>
          <p:nvGrpSpPr>
            <p:cNvPr id="7" name="Group 18"/>
            <p:cNvGrpSpPr>
              <a:grpSpLocks/>
            </p:cNvGrpSpPr>
            <p:nvPr/>
          </p:nvGrpSpPr>
          <p:grpSpPr bwMode="auto">
            <a:xfrm>
              <a:off x="4145" y="528"/>
              <a:ext cx="1310" cy="942"/>
              <a:chOff x="4145" y="528"/>
              <a:chExt cx="1310" cy="942"/>
            </a:xfrm>
          </p:grpSpPr>
          <p:sp>
            <p:nvSpPr>
              <p:cNvPr id="5139" name="Text Box 19"/>
              <p:cNvSpPr txBox="1">
                <a:spLocks noChangeArrowheads="1"/>
              </p:cNvSpPr>
              <p:nvPr/>
            </p:nvSpPr>
            <p:spPr bwMode="auto">
              <a:xfrm>
                <a:off x="4276" y="528"/>
                <a:ext cx="1179" cy="942"/>
              </a:xfrm>
              <a:prstGeom prst="rect">
                <a:avLst/>
              </a:prstGeom>
              <a:noFill/>
              <a:ln w="9525">
                <a:noFill/>
                <a:miter lim="800000"/>
                <a:headEnd/>
                <a:tailEnd/>
              </a:ln>
            </p:spPr>
            <p:txBody>
              <a:bodyPr wrap="square" lIns="90000" tIns="46800" rIns="90000" bIns="46800">
                <a:spAutoFit/>
              </a:bodyPr>
              <a:lstStyle/>
              <a:p>
                <a:pPr algn="ctr">
                  <a:lnSpc>
                    <a:spcPct val="84000"/>
                  </a:lnSpc>
                  <a:spcBef>
                    <a:spcPts val="1125"/>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a:solidFill>
                      <a:schemeClr val="tx1"/>
                    </a:solidFill>
                    <a:effectLst>
                      <a:outerShdw blurRad="38100" dist="38100" dir="2700000" algn="tl">
                        <a:srgbClr val="FFFFFF"/>
                      </a:outerShdw>
                    </a:effectLst>
                  </a:rPr>
                  <a:t>Upgrade magnets and power supplies</a:t>
                </a:r>
              </a:p>
            </p:txBody>
          </p:sp>
          <p:pic>
            <p:nvPicPr>
              <p:cNvPr id="5140" name="Picture 20"/>
              <p:cNvPicPr>
                <a:picLocks noChangeAspect="1" noChangeArrowheads="1"/>
              </p:cNvPicPr>
              <p:nvPr/>
            </p:nvPicPr>
            <p:blipFill>
              <a:blip r:embed="rId9"/>
              <a:srcRect/>
              <a:stretch>
                <a:fillRect/>
              </a:stretch>
            </p:blipFill>
            <p:spPr bwMode="auto">
              <a:xfrm>
                <a:off x="4145" y="847"/>
                <a:ext cx="279" cy="376"/>
              </a:xfrm>
              <a:prstGeom prst="rect">
                <a:avLst/>
              </a:prstGeom>
              <a:noFill/>
            </p:spPr>
          </p:pic>
        </p:grpSp>
      </p:grpSp>
      <p:sp>
        <p:nvSpPr>
          <p:cNvPr id="29" name="Title 1"/>
          <p:cNvSpPr txBox="1">
            <a:spLocks/>
          </p:cNvSpPr>
          <p:nvPr/>
        </p:nvSpPr>
        <p:spPr>
          <a:xfrm>
            <a:off x="1122196" y="0"/>
            <a:ext cx="6416724" cy="850514"/>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lumMod val="75000"/>
                  </a:schemeClr>
                </a:solidFill>
                <a:effectLst/>
                <a:uLnTx/>
                <a:uFillTx/>
                <a:latin typeface="Apple Casual"/>
                <a:ea typeface="+mj-ea"/>
                <a:cs typeface="+mj-cs"/>
              </a:rPr>
              <a:t>The GlueX Detector in Hall-D</a:t>
            </a:r>
          </a:p>
        </p:txBody>
      </p:sp>
      <p:sp>
        <p:nvSpPr>
          <p:cNvPr id="30" name="Date Placeholder 29"/>
          <p:cNvSpPr>
            <a:spLocks noGrp="1"/>
          </p:cNvSpPr>
          <p:nvPr>
            <p:ph type="dt" sz="half" idx="10"/>
          </p:nvPr>
        </p:nvSpPr>
        <p:spPr/>
        <p:txBody>
          <a:bodyPr/>
          <a:lstStyle/>
          <a:p>
            <a:r>
              <a:rPr lang="en-US" smtClean="0"/>
              <a:t>6/7/10</a:t>
            </a:r>
            <a:endParaRPr lang="en-US"/>
          </a:p>
        </p:txBody>
      </p:sp>
      <p:sp>
        <p:nvSpPr>
          <p:cNvPr id="31" name="Slide Number Placeholder 30"/>
          <p:cNvSpPr>
            <a:spLocks noGrp="1"/>
          </p:cNvSpPr>
          <p:nvPr>
            <p:ph type="sldNum" sz="quarter" idx="12"/>
          </p:nvPr>
        </p:nvSpPr>
        <p:spPr/>
        <p:txBody>
          <a:bodyPr/>
          <a:lstStyle/>
          <a:p>
            <a:fld id="{9715F3B9-89F0-7A49-8C3D-F3D72409BFA8}" type="slidenum">
              <a:rPr lang="en-US" smtClean="0"/>
              <a:t>22</a:t>
            </a:fld>
            <a:endParaRPr lang="en-US"/>
          </a:p>
        </p:txBody>
      </p:sp>
      <p:sp>
        <p:nvSpPr>
          <p:cNvPr id="32" name="Footer Placeholder 31"/>
          <p:cNvSpPr>
            <a:spLocks noGrp="1"/>
          </p:cNvSpPr>
          <p:nvPr>
            <p:ph type="ftr" sz="quarter" idx="11"/>
          </p:nvPr>
        </p:nvSpPr>
        <p:spPr/>
        <p:txBody>
          <a:bodyPr/>
          <a:lstStyle/>
          <a:p>
            <a:r>
              <a:rPr lang="en-US" dirty="0" smtClean="0"/>
              <a:t>JLab Users Group Meeting 2010</a:t>
            </a:r>
            <a:endParaRPr lang="en-US" dirty="0"/>
          </a:p>
        </p:txBody>
      </p:sp>
      <p:pic>
        <p:nvPicPr>
          <p:cNvPr id="33" name="Picture 32"/>
          <p:cNvPicPr>
            <a:picLocks noChangeAspect="1"/>
          </p:cNvPicPr>
          <p:nvPr/>
        </p:nvPicPr>
        <p:blipFill>
          <a:blip r:embed="rId11"/>
          <a:stretch>
            <a:fillRect/>
          </a:stretch>
        </p:blipFill>
        <p:spPr>
          <a:xfrm>
            <a:off x="6053020" y="4573270"/>
            <a:ext cx="2971800" cy="1783080"/>
          </a:xfrm>
          <a:prstGeom prst="rect">
            <a:avLst/>
          </a:prstGeom>
        </p:spPr>
      </p:pic>
      <p:cxnSp>
        <p:nvCxnSpPr>
          <p:cNvPr id="35" name="Straight Arrow Connector 34"/>
          <p:cNvCxnSpPr/>
          <p:nvPr/>
        </p:nvCxnSpPr>
        <p:spPr>
          <a:xfrm rot="16200000" flipH="1">
            <a:off x="5299691" y="2467762"/>
            <a:ext cx="2757952" cy="104468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Content Placeholder 7" descr="Hall-D.tiff"/>
          <p:cNvPicPr>
            <a:picLocks noChangeAspect="1"/>
          </p:cNvPicPr>
          <p:nvPr/>
        </p:nvPicPr>
        <p:blipFill>
          <a:blip r:embed="rId2">
            <a:alphaModFix/>
          </a:blip>
          <a:srcRect l="-15418" r="-15418"/>
          <a:stretch>
            <a:fillRect/>
          </a:stretch>
        </p:blipFill>
        <p:spPr>
          <a:xfrm>
            <a:off x="-1488875" y="0"/>
            <a:ext cx="12075224" cy="6857999"/>
          </a:xfrm>
          <a:prstGeom prst="rect">
            <a:avLst/>
          </a:prstGeom>
        </p:spPr>
      </p:pic>
      <p:sp>
        <p:nvSpPr>
          <p:cNvPr id="8" name="Date Placeholder 7"/>
          <p:cNvSpPr>
            <a:spLocks noGrp="1"/>
          </p:cNvSpPr>
          <p:nvPr>
            <p:ph type="dt" sz="half" idx="10"/>
          </p:nvPr>
        </p:nvSpPr>
        <p:spPr/>
        <p:txBody>
          <a:bodyPr/>
          <a:lstStyle/>
          <a:p>
            <a:r>
              <a:rPr lang="en-US" smtClean="0"/>
              <a:t>6/7/10</a:t>
            </a:r>
            <a:endParaRPr lang="en-US"/>
          </a:p>
        </p:txBody>
      </p:sp>
      <p:sp>
        <p:nvSpPr>
          <p:cNvPr id="9" name="Slide Number Placeholder 8"/>
          <p:cNvSpPr>
            <a:spLocks noGrp="1"/>
          </p:cNvSpPr>
          <p:nvPr>
            <p:ph type="sldNum" sz="quarter" idx="12"/>
          </p:nvPr>
        </p:nvSpPr>
        <p:spPr/>
        <p:txBody>
          <a:bodyPr/>
          <a:lstStyle/>
          <a:p>
            <a:fld id="{9715F3B9-89F0-7A49-8C3D-F3D72409BFA8}" type="slidenum">
              <a:rPr lang="en-US" smtClean="0"/>
              <a:t>23</a:t>
            </a:fld>
            <a:endParaRPr lang="en-US"/>
          </a:p>
        </p:txBody>
      </p:sp>
      <p:sp>
        <p:nvSpPr>
          <p:cNvPr id="10" name="Footer Placeholder 9"/>
          <p:cNvSpPr>
            <a:spLocks noGrp="1"/>
          </p:cNvSpPr>
          <p:nvPr>
            <p:ph type="ftr" sz="quarter" idx="11"/>
          </p:nvPr>
        </p:nvSpPr>
        <p:spPr/>
        <p:txBody>
          <a:bodyPr/>
          <a:lstStyle/>
          <a:p>
            <a:r>
              <a:rPr lang="en-US" dirty="0" smtClean="0"/>
              <a:t>JLab Users Group Meeting 2010</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22196" y="0"/>
            <a:ext cx="6416724" cy="850514"/>
          </a:xfrm>
        </p:spPr>
        <p:txBody>
          <a:bodyPr/>
          <a:lstStyle/>
          <a:p>
            <a:r>
              <a:rPr lang="en-US" dirty="0" smtClean="0"/>
              <a:t>The GlueX Detector in Hall D</a:t>
            </a:r>
            <a:endParaRPr lang="en-US" dirty="0"/>
          </a:p>
        </p:txBody>
      </p:sp>
      <p:sp>
        <p:nvSpPr>
          <p:cNvPr id="3" name="Content Placeholder 2"/>
          <p:cNvSpPr>
            <a:spLocks noGrp="1"/>
          </p:cNvSpPr>
          <p:nvPr>
            <p:ph idx="1"/>
          </p:nvPr>
        </p:nvSpPr>
        <p:spPr/>
        <p:txBody>
          <a:bodyPr/>
          <a:lstStyle/>
          <a:p>
            <a:endParaRPr lang="en-US" dirty="0"/>
          </a:p>
        </p:txBody>
      </p:sp>
      <p:pic>
        <p:nvPicPr>
          <p:cNvPr id="7" name="Picture 1"/>
          <p:cNvPicPr>
            <a:picLocks noChangeAspect="1" noChangeArrowheads="1"/>
          </p:cNvPicPr>
          <p:nvPr/>
        </p:nvPicPr>
        <p:blipFill>
          <a:blip r:embed="rId2">
            <a:alphaModFix amt="75000"/>
          </a:blip>
          <a:srcRect/>
          <a:stretch>
            <a:fillRect/>
          </a:stretch>
        </p:blipFill>
        <p:spPr bwMode="auto">
          <a:xfrm>
            <a:off x="481330" y="1013460"/>
            <a:ext cx="8205470" cy="5342890"/>
          </a:xfrm>
          <a:prstGeom prst="rect">
            <a:avLst/>
          </a:prstGeom>
          <a:noFill/>
        </p:spPr>
      </p:pic>
      <p:sp>
        <p:nvSpPr>
          <p:cNvPr id="8" name="Date Placeholder 7"/>
          <p:cNvSpPr>
            <a:spLocks noGrp="1"/>
          </p:cNvSpPr>
          <p:nvPr>
            <p:ph type="dt" sz="half" idx="10"/>
          </p:nvPr>
        </p:nvSpPr>
        <p:spPr/>
        <p:txBody>
          <a:bodyPr/>
          <a:lstStyle/>
          <a:p>
            <a:r>
              <a:rPr lang="en-US" smtClean="0"/>
              <a:t>6/7/10</a:t>
            </a:r>
            <a:endParaRPr lang="en-US"/>
          </a:p>
        </p:txBody>
      </p:sp>
      <p:sp>
        <p:nvSpPr>
          <p:cNvPr id="9" name="Slide Number Placeholder 8"/>
          <p:cNvSpPr>
            <a:spLocks noGrp="1"/>
          </p:cNvSpPr>
          <p:nvPr>
            <p:ph type="sldNum" sz="quarter" idx="12"/>
          </p:nvPr>
        </p:nvSpPr>
        <p:spPr/>
        <p:txBody>
          <a:bodyPr/>
          <a:lstStyle/>
          <a:p>
            <a:fld id="{9715F3B9-89F0-7A49-8C3D-F3D72409BFA8}" type="slidenum">
              <a:rPr lang="en-US" smtClean="0"/>
              <a:t>24</a:t>
            </a:fld>
            <a:endParaRPr lang="en-US"/>
          </a:p>
        </p:txBody>
      </p:sp>
      <p:sp>
        <p:nvSpPr>
          <p:cNvPr id="10" name="Footer Placeholder 9"/>
          <p:cNvSpPr>
            <a:spLocks noGrp="1"/>
          </p:cNvSpPr>
          <p:nvPr>
            <p:ph type="ftr" sz="quarter" idx="11"/>
          </p:nvPr>
        </p:nvSpPr>
        <p:spPr/>
        <p:txBody>
          <a:bodyPr/>
          <a:lstStyle/>
          <a:p>
            <a:r>
              <a:rPr lang="en-US" dirty="0" smtClean="0"/>
              <a:t>JLab Users Group Meeting 2010</a:t>
            </a:r>
            <a:endParaRPr lang="en-US" dirty="0"/>
          </a:p>
        </p:txBody>
      </p:sp>
      <p:sp>
        <p:nvSpPr>
          <p:cNvPr id="11" name="TextBox 10"/>
          <p:cNvSpPr txBox="1"/>
          <p:nvPr/>
        </p:nvSpPr>
        <p:spPr>
          <a:xfrm>
            <a:off x="7364138" y="4126160"/>
            <a:ext cx="734195" cy="338554"/>
          </a:xfrm>
          <a:prstGeom prst="rect">
            <a:avLst/>
          </a:prstGeom>
          <a:noFill/>
        </p:spPr>
        <p:txBody>
          <a:bodyPr wrap="none" rtlCol="0">
            <a:spAutoFit/>
          </a:bodyPr>
          <a:lstStyle/>
          <a:p>
            <a:r>
              <a:rPr lang="en-US" sz="1600" dirty="0" smtClean="0"/>
              <a:t>Future</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7158" y="0"/>
            <a:ext cx="6096000" cy="850514"/>
          </a:xfrm>
        </p:spPr>
        <p:txBody>
          <a:bodyPr>
            <a:normAutofit fontScale="90000"/>
          </a:bodyPr>
          <a:lstStyle/>
          <a:p>
            <a:r>
              <a:rPr lang="en-US" dirty="0" smtClean="0"/>
              <a:t>Detector Construction Underway</a:t>
            </a:r>
            <a:endParaRPr lang="en-US"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25</a:t>
            </a:fld>
            <a:endParaRPr lang="en-US"/>
          </a:p>
        </p:txBody>
      </p:sp>
      <p:pic>
        <p:nvPicPr>
          <p:cNvPr id="7" name="Picture 5"/>
          <p:cNvPicPr>
            <a:picLocks noChangeAspect="1" noChangeArrowheads="1"/>
          </p:cNvPicPr>
          <p:nvPr/>
        </p:nvPicPr>
        <p:blipFill>
          <a:blip r:embed="rId2"/>
          <a:srcRect/>
          <a:stretch>
            <a:fillRect/>
          </a:stretch>
        </p:blipFill>
        <p:spPr bwMode="auto">
          <a:xfrm>
            <a:off x="403860" y="1141786"/>
            <a:ext cx="2720340" cy="3520440"/>
          </a:xfrm>
          <a:prstGeom prst="rect">
            <a:avLst/>
          </a:prstGeom>
          <a:noFill/>
          <a:ln w="12700" cap="flat">
            <a:noFill/>
            <a:miter lim="800000"/>
            <a:headEnd/>
            <a:tailEnd/>
          </a:ln>
        </p:spPr>
      </p:pic>
      <p:sp>
        <p:nvSpPr>
          <p:cNvPr id="8" name="TextBox 7"/>
          <p:cNvSpPr txBox="1"/>
          <p:nvPr/>
        </p:nvSpPr>
        <p:spPr>
          <a:xfrm>
            <a:off x="489030" y="1141786"/>
            <a:ext cx="2101770" cy="369332"/>
          </a:xfrm>
          <a:prstGeom prst="rect">
            <a:avLst/>
          </a:prstGeom>
          <a:noFill/>
        </p:spPr>
        <p:txBody>
          <a:bodyPr wrap="none" rtlCol="0">
            <a:spAutoFit/>
          </a:bodyPr>
          <a:lstStyle/>
          <a:p>
            <a:r>
              <a:rPr lang="en-US" dirty="0" smtClean="0"/>
              <a:t>BCAL at Univ. Regina</a:t>
            </a:r>
            <a:endParaRPr lang="en-US" dirty="0"/>
          </a:p>
        </p:txBody>
      </p:sp>
      <p:sp>
        <p:nvSpPr>
          <p:cNvPr id="9" name="TextBox 8"/>
          <p:cNvSpPr txBox="1"/>
          <p:nvPr/>
        </p:nvSpPr>
        <p:spPr>
          <a:xfrm>
            <a:off x="489030" y="4497240"/>
            <a:ext cx="2447042" cy="923330"/>
          </a:xfrm>
          <a:prstGeom prst="rect">
            <a:avLst/>
          </a:prstGeom>
          <a:noFill/>
        </p:spPr>
        <p:txBody>
          <a:bodyPr wrap="square" rtlCol="0">
            <a:spAutoFit/>
          </a:bodyPr>
          <a:lstStyle/>
          <a:p>
            <a:r>
              <a:rPr lang="en-US" dirty="0" smtClean="0"/>
              <a:t>First 4 of 48 modules have been delivered to Jlab.</a:t>
            </a:r>
            <a:endParaRPr lang="en-US" dirty="0"/>
          </a:p>
        </p:txBody>
      </p:sp>
      <p:pic>
        <p:nvPicPr>
          <p:cNvPr id="10" name="Picture 9" descr="ream_plate_a_s.jpg"/>
          <p:cNvPicPr>
            <a:picLocks noChangeAspect="1"/>
          </p:cNvPicPr>
          <p:nvPr/>
        </p:nvPicPr>
        <p:blipFill>
          <a:blip r:embed="rId3"/>
          <a:stretch>
            <a:fillRect/>
          </a:stretch>
        </p:blipFill>
        <p:spPr>
          <a:xfrm>
            <a:off x="5826060" y="1511118"/>
            <a:ext cx="3127248" cy="2345436"/>
          </a:xfrm>
          <a:prstGeom prst="rect">
            <a:avLst/>
          </a:prstGeom>
        </p:spPr>
      </p:pic>
      <p:sp>
        <p:nvSpPr>
          <p:cNvPr id="11" name="TextBox 10"/>
          <p:cNvSpPr txBox="1"/>
          <p:nvPr/>
        </p:nvSpPr>
        <p:spPr>
          <a:xfrm>
            <a:off x="6107407" y="1141786"/>
            <a:ext cx="1331502" cy="369332"/>
          </a:xfrm>
          <a:prstGeom prst="rect">
            <a:avLst/>
          </a:prstGeom>
          <a:noFill/>
        </p:spPr>
        <p:txBody>
          <a:bodyPr wrap="none" rtlCol="0">
            <a:spAutoFit/>
          </a:bodyPr>
          <a:lstStyle/>
          <a:p>
            <a:r>
              <a:rPr lang="en-US" dirty="0" smtClean="0"/>
              <a:t>CDC at CMU</a:t>
            </a:r>
            <a:endParaRPr lang="en-US" dirty="0"/>
          </a:p>
        </p:txBody>
      </p:sp>
      <p:pic>
        <p:nvPicPr>
          <p:cNvPr id="12" name="Picture 11"/>
          <p:cNvPicPr>
            <a:picLocks noChangeAspect="1"/>
          </p:cNvPicPr>
          <p:nvPr/>
        </p:nvPicPr>
        <p:blipFill>
          <a:blip r:embed="rId4"/>
          <a:stretch>
            <a:fillRect/>
          </a:stretch>
        </p:blipFill>
        <p:spPr>
          <a:xfrm>
            <a:off x="3124200" y="3463791"/>
            <a:ext cx="4064000" cy="3048000"/>
          </a:xfrm>
          <a:prstGeom prst="rect">
            <a:avLst/>
          </a:prstGeom>
        </p:spPr>
      </p:pic>
      <p:sp>
        <p:nvSpPr>
          <p:cNvPr id="13" name="TextBox 12"/>
          <p:cNvSpPr txBox="1"/>
          <p:nvPr/>
        </p:nvSpPr>
        <p:spPr>
          <a:xfrm>
            <a:off x="3693583" y="2984374"/>
            <a:ext cx="1138766" cy="369332"/>
          </a:xfrm>
          <a:prstGeom prst="rect">
            <a:avLst/>
          </a:prstGeom>
          <a:noFill/>
        </p:spPr>
        <p:txBody>
          <a:bodyPr wrap="none" rtlCol="0">
            <a:spAutoFit/>
          </a:bodyPr>
          <a:lstStyle/>
          <a:p>
            <a:r>
              <a:rPr lang="en-US" dirty="0" smtClean="0"/>
              <a:t>FCAL at IU</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Amplitude Analysis</a:t>
            </a:r>
            <a:endParaRPr lang="en-US"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26</a:t>
            </a:fld>
            <a:endParaRPr lang="en-US"/>
          </a:p>
        </p:txBody>
      </p:sp>
      <p:sp>
        <p:nvSpPr>
          <p:cNvPr id="7" name="TextBox 6"/>
          <p:cNvSpPr txBox="1"/>
          <p:nvPr/>
        </p:nvSpPr>
        <p:spPr>
          <a:xfrm>
            <a:off x="457200" y="1735981"/>
            <a:ext cx="8319142" cy="923330"/>
          </a:xfrm>
          <a:prstGeom prst="rect">
            <a:avLst/>
          </a:prstGeom>
          <a:noFill/>
        </p:spPr>
        <p:txBody>
          <a:bodyPr wrap="none" rtlCol="0">
            <a:spAutoFit/>
          </a:bodyPr>
          <a:lstStyle/>
          <a:p>
            <a:r>
              <a:rPr lang="en-US" dirty="0" smtClean="0"/>
              <a:t>In order to find the exotic QN exotics, it is necessary to carry out an amplitude analysis:</a:t>
            </a:r>
          </a:p>
          <a:p>
            <a:endParaRPr lang="en-US" dirty="0"/>
          </a:p>
          <a:p>
            <a:endParaRPr lang="en-US" dirty="0"/>
          </a:p>
        </p:txBody>
      </p:sp>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98463" y="2335213"/>
            <a:ext cx="3187700" cy="317500"/>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984250" y="2818061"/>
            <a:ext cx="3213100" cy="3175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984250" y="3135561"/>
            <a:ext cx="3162300" cy="317500"/>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984250" y="3453061"/>
            <a:ext cx="3162300" cy="317500"/>
          </a:xfrm>
          <a:prstGeom prst="rect">
            <a:avLst/>
          </a:prstGeom>
        </p:spPr>
      </p:pic>
      <p:pic>
        <p:nvPicPr>
          <p:cNvPr id="13" name="Picture 12"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984250" y="4136063"/>
            <a:ext cx="3162300" cy="317500"/>
          </a:xfrm>
          <a:prstGeom prst="rect">
            <a:avLst/>
          </a:prstGeom>
        </p:spPr>
      </p:pic>
      <p:sp>
        <p:nvSpPr>
          <p:cNvPr id="14" name="TextBox 13"/>
          <p:cNvSpPr txBox="1"/>
          <p:nvPr/>
        </p:nvSpPr>
        <p:spPr>
          <a:xfrm>
            <a:off x="4625891" y="2283381"/>
            <a:ext cx="2996922" cy="369332"/>
          </a:xfrm>
          <a:prstGeom prst="rect">
            <a:avLst/>
          </a:prstGeom>
          <a:noFill/>
        </p:spPr>
        <p:txBody>
          <a:bodyPr wrap="none" rtlCol="0">
            <a:spAutoFit/>
          </a:bodyPr>
          <a:lstStyle/>
          <a:p>
            <a:r>
              <a:rPr lang="en-US" dirty="0" smtClean="0"/>
              <a:t>Analyze a particular final state</a:t>
            </a:r>
            <a:endParaRPr lang="en-US" dirty="0"/>
          </a:p>
        </p:txBody>
      </p:sp>
      <p:sp>
        <p:nvSpPr>
          <p:cNvPr id="15" name="Right Brace 14"/>
          <p:cNvSpPr/>
          <p:nvPr/>
        </p:nvSpPr>
        <p:spPr>
          <a:xfrm>
            <a:off x="4381197" y="2818061"/>
            <a:ext cx="244694" cy="9525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02579" y="2818061"/>
            <a:ext cx="3602140" cy="646331"/>
          </a:xfrm>
          <a:prstGeom prst="rect">
            <a:avLst/>
          </a:prstGeom>
          <a:noFill/>
        </p:spPr>
        <p:txBody>
          <a:bodyPr wrap="none" rtlCol="0">
            <a:spAutoFit/>
          </a:bodyPr>
          <a:lstStyle/>
          <a:p>
            <a:r>
              <a:rPr lang="en-US" dirty="0" smtClean="0">
                <a:solidFill>
                  <a:schemeClr val="accent5">
                    <a:lumMod val="75000"/>
                  </a:schemeClr>
                </a:solidFill>
                <a:latin typeface="Apple Casual"/>
              </a:rPr>
              <a:t>Consider normal meson channels:</a:t>
            </a:r>
          </a:p>
          <a:p>
            <a:r>
              <a:rPr lang="en-US" dirty="0" smtClean="0">
                <a:solidFill>
                  <a:schemeClr val="accent5">
                    <a:lumMod val="75000"/>
                  </a:schemeClr>
                </a:solidFill>
                <a:latin typeface="Apple Casual"/>
              </a:rPr>
              <a:t>J</a:t>
            </a:r>
            <a:r>
              <a:rPr lang="en-US" baseline="30000" dirty="0" smtClean="0">
                <a:solidFill>
                  <a:schemeClr val="accent5">
                    <a:lumMod val="75000"/>
                  </a:schemeClr>
                </a:solidFill>
                <a:latin typeface="Apple Casual"/>
              </a:rPr>
              <a:t>PC</a:t>
            </a:r>
            <a:r>
              <a:rPr lang="en-US" dirty="0" smtClean="0">
                <a:solidFill>
                  <a:schemeClr val="accent5">
                    <a:lumMod val="75000"/>
                  </a:schemeClr>
                </a:solidFill>
                <a:latin typeface="Apple Casual"/>
              </a:rPr>
              <a:t> = 2</a:t>
            </a:r>
            <a:r>
              <a:rPr lang="en-US" baseline="30000" dirty="0" smtClean="0">
                <a:solidFill>
                  <a:schemeClr val="accent5">
                    <a:lumMod val="75000"/>
                  </a:schemeClr>
                </a:solidFill>
                <a:latin typeface="Apple Casual"/>
              </a:rPr>
              <a:t>-+</a:t>
            </a:r>
            <a:r>
              <a:rPr lang="en-US" dirty="0" smtClean="0">
                <a:solidFill>
                  <a:schemeClr val="accent5">
                    <a:lumMod val="75000"/>
                  </a:schemeClr>
                </a:solidFill>
                <a:latin typeface="Apple Casual"/>
              </a:rPr>
              <a:t>, 1</a:t>
            </a:r>
            <a:r>
              <a:rPr lang="en-US" baseline="30000" dirty="0" smtClean="0">
                <a:solidFill>
                  <a:schemeClr val="accent5">
                    <a:lumMod val="75000"/>
                  </a:schemeClr>
                </a:solidFill>
                <a:latin typeface="Apple Casual"/>
              </a:rPr>
              <a:t>+-</a:t>
            </a:r>
            <a:r>
              <a:rPr lang="en-US" dirty="0" smtClean="0">
                <a:solidFill>
                  <a:schemeClr val="accent5">
                    <a:lumMod val="75000"/>
                  </a:schemeClr>
                </a:solidFill>
                <a:latin typeface="Apple Casual"/>
              </a:rPr>
              <a:t>, 3</a:t>
            </a:r>
            <a:r>
              <a:rPr lang="en-US" baseline="30000" dirty="0" smtClean="0">
                <a:solidFill>
                  <a:schemeClr val="accent5">
                    <a:lumMod val="75000"/>
                  </a:schemeClr>
                </a:solidFill>
                <a:latin typeface="Apple Casual"/>
              </a:rPr>
              <a:t>+-</a:t>
            </a:r>
            <a:r>
              <a:rPr lang="en-US" dirty="0" smtClean="0">
                <a:solidFill>
                  <a:schemeClr val="accent5">
                    <a:lumMod val="75000"/>
                  </a:schemeClr>
                </a:solidFill>
                <a:latin typeface="Apple Casual"/>
              </a:rPr>
              <a:t>, …</a:t>
            </a:r>
            <a:endParaRPr lang="en-US" dirty="0">
              <a:solidFill>
                <a:schemeClr val="accent5">
                  <a:lumMod val="75000"/>
                </a:schemeClr>
              </a:solidFill>
              <a:latin typeface="Apple Casual"/>
            </a:endParaRPr>
          </a:p>
        </p:txBody>
      </p:sp>
      <p:sp>
        <p:nvSpPr>
          <p:cNvPr id="17" name="Right Brace 16"/>
          <p:cNvSpPr/>
          <p:nvPr/>
        </p:nvSpPr>
        <p:spPr>
          <a:xfrm>
            <a:off x="4381197" y="4136063"/>
            <a:ext cx="244694" cy="3175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902579" y="3812897"/>
            <a:ext cx="3515582" cy="646331"/>
          </a:xfrm>
          <a:prstGeom prst="rect">
            <a:avLst/>
          </a:prstGeom>
          <a:noFill/>
        </p:spPr>
        <p:txBody>
          <a:bodyPr wrap="none" rtlCol="0">
            <a:spAutoFit/>
          </a:bodyPr>
          <a:lstStyle/>
          <a:p>
            <a:r>
              <a:rPr lang="en-US" dirty="0" smtClean="0">
                <a:solidFill>
                  <a:schemeClr val="accent5">
                    <a:lumMod val="75000"/>
                  </a:schemeClr>
                </a:solidFill>
                <a:latin typeface="Apple Casual"/>
              </a:rPr>
              <a:t>Consider exotic meson channels:</a:t>
            </a:r>
          </a:p>
          <a:p>
            <a:r>
              <a:rPr lang="en-US" dirty="0" smtClean="0">
                <a:solidFill>
                  <a:schemeClr val="accent5">
                    <a:lumMod val="75000"/>
                  </a:schemeClr>
                </a:solidFill>
                <a:latin typeface="Apple Casual"/>
              </a:rPr>
              <a:t>J</a:t>
            </a:r>
            <a:r>
              <a:rPr lang="en-US" baseline="30000" dirty="0" smtClean="0">
                <a:solidFill>
                  <a:schemeClr val="accent5">
                    <a:lumMod val="75000"/>
                  </a:schemeClr>
                </a:solidFill>
                <a:latin typeface="Apple Casual"/>
              </a:rPr>
              <a:t>PC</a:t>
            </a:r>
            <a:r>
              <a:rPr lang="en-US" dirty="0" smtClean="0">
                <a:solidFill>
                  <a:schemeClr val="accent5">
                    <a:lumMod val="75000"/>
                  </a:schemeClr>
                </a:solidFill>
                <a:latin typeface="Apple Casual"/>
              </a:rPr>
              <a:t> = 2</a:t>
            </a:r>
            <a:r>
              <a:rPr lang="en-US" baseline="30000" dirty="0" smtClean="0">
                <a:solidFill>
                  <a:schemeClr val="accent5">
                    <a:lumMod val="75000"/>
                  </a:schemeClr>
                </a:solidFill>
                <a:latin typeface="Apple Casual"/>
              </a:rPr>
              <a:t>+-</a:t>
            </a:r>
            <a:endParaRPr lang="en-US" dirty="0">
              <a:solidFill>
                <a:schemeClr val="accent5">
                  <a:lumMod val="75000"/>
                </a:schemeClr>
              </a:solidFill>
              <a:latin typeface="Apple Casual"/>
            </a:endParaRPr>
          </a:p>
        </p:txBody>
      </p:sp>
      <p:pic>
        <p:nvPicPr>
          <p:cNvPr id="19" name="Picture 18"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4146550" y="5130800"/>
            <a:ext cx="1841500" cy="2413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984250" y="4589463"/>
            <a:ext cx="977900" cy="1866900"/>
          </a:xfrm>
          <a:prstGeom prst="rect">
            <a:avLst/>
          </a:prstGeom>
        </p:spPr>
      </p:pic>
      <p:sp>
        <p:nvSpPr>
          <p:cNvPr id="21" name="Right Brace 20"/>
          <p:cNvSpPr/>
          <p:nvPr/>
        </p:nvSpPr>
        <p:spPr>
          <a:xfrm>
            <a:off x="1962150" y="4589463"/>
            <a:ext cx="414882" cy="18669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2590800" y="5130800"/>
            <a:ext cx="1149530" cy="923330"/>
          </a:xfrm>
          <a:prstGeom prst="rect">
            <a:avLst/>
          </a:prstGeom>
          <a:noFill/>
        </p:spPr>
        <p:txBody>
          <a:bodyPr wrap="square" rtlCol="0">
            <a:spAutoFit/>
          </a:bodyPr>
          <a:lstStyle/>
          <a:p>
            <a:r>
              <a:rPr lang="en-US" dirty="0" smtClean="0">
                <a:solidFill>
                  <a:schemeClr val="accent5">
                    <a:lumMod val="75000"/>
                  </a:schemeClr>
                </a:solidFill>
                <a:latin typeface="Apple Casual"/>
              </a:rPr>
              <a:t>Different </a:t>
            </a:r>
            <a:r>
              <a:rPr lang="en-US" dirty="0" err="1" smtClean="0">
                <a:solidFill>
                  <a:schemeClr val="accent5">
                    <a:lumMod val="75000"/>
                  </a:schemeClr>
                </a:solidFill>
                <a:latin typeface="Apple Casual"/>
              </a:rPr>
              <a:t>isospin</a:t>
            </a:r>
            <a:r>
              <a:rPr lang="en-US" dirty="0" smtClean="0">
                <a:solidFill>
                  <a:schemeClr val="accent5">
                    <a:lumMod val="75000"/>
                  </a:schemeClr>
                </a:solidFill>
                <a:latin typeface="Apple Casual"/>
              </a:rPr>
              <a:t> channels</a:t>
            </a:r>
            <a:endParaRPr lang="en-US" dirty="0">
              <a:solidFill>
                <a:schemeClr val="accent5">
                  <a:lumMod val="75000"/>
                </a:schemeClr>
              </a:solidFill>
              <a:latin typeface="Apple Casual"/>
            </a:endParaRPr>
          </a:p>
        </p:txBody>
      </p:sp>
      <p:sp>
        <p:nvSpPr>
          <p:cNvPr id="23" name="TextBox 22"/>
          <p:cNvSpPr txBox="1"/>
          <p:nvPr/>
        </p:nvSpPr>
        <p:spPr>
          <a:xfrm>
            <a:off x="6296853" y="4669135"/>
            <a:ext cx="1069613" cy="923330"/>
          </a:xfrm>
          <a:prstGeom prst="rect">
            <a:avLst/>
          </a:prstGeom>
          <a:noFill/>
        </p:spPr>
        <p:txBody>
          <a:bodyPr wrap="square" rtlCol="0">
            <a:spAutoFit/>
          </a:bodyPr>
          <a:lstStyle/>
          <a:p>
            <a:r>
              <a:rPr lang="en-US" dirty="0" smtClean="0">
                <a:solidFill>
                  <a:schemeClr val="accent5">
                    <a:lumMod val="75000"/>
                  </a:schemeClr>
                </a:solidFill>
                <a:latin typeface="Apple Casual"/>
              </a:rPr>
              <a:t>Different decay modes</a:t>
            </a:r>
            <a:endParaRPr lang="en-US" dirty="0">
              <a:solidFill>
                <a:schemeClr val="accent5">
                  <a:lumMod val="75000"/>
                </a:schemeClr>
              </a:solidFill>
              <a:latin typeface="Apple Casu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0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0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20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8" grpId="1"/>
      <p:bldP spid="21" grpId="0" animBg="1"/>
      <p:bldP spid="22" grpId="0"/>
      <p:bldP spid="23"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27</a:t>
            </a:fld>
            <a:endParaRPr lang="en-US"/>
          </a:p>
        </p:txBody>
      </p:sp>
      <p:sp>
        <p:nvSpPr>
          <p:cNvPr id="7" name="Title 1"/>
          <p:cNvSpPr>
            <a:spLocks noGrp="1"/>
          </p:cNvSpPr>
          <p:nvPr>
            <p:ph type="title"/>
          </p:nvPr>
        </p:nvSpPr>
        <p:spPr/>
        <p:txBody>
          <a:bodyPr/>
          <a:lstStyle/>
          <a:p>
            <a:r>
              <a:rPr lang="en-US" dirty="0" smtClean="0"/>
              <a:t>Amplitude Analysis</a:t>
            </a:r>
            <a:endParaRPr lang="en-US" dirty="0"/>
          </a:p>
        </p:txBody>
      </p:sp>
      <p:sp>
        <p:nvSpPr>
          <p:cNvPr id="8" name="TextBox 7"/>
          <p:cNvSpPr txBox="1"/>
          <p:nvPr/>
        </p:nvSpPr>
        <p:spPr>
          <a:xfrm>
            <a:off x="127225" y="1980650"/>
            <a:ext cx="5993949" cy="369332"/>
          </a:xfrm>
          <a:prstGeom prst="rect">
            <a:avLst/>
          </a:prstGeom>
          <a:noFill/>
        </p:spPr>
        <p:txBody>
          <a:bodyPr wrap="none" rtlCol="0">
            <a:spAutoFit/>
          </a:bodyPr>
          <a:lstStyle/>
          <a:p>
            <a:r>
              <a:rPr lang="en-US" dirty="0" smtClean="0"/>
              <a:t>Write down quantum mechanical amplitudes for each process:</a:t>
            </a:r>
            <a:endParaRPr lang="en-US" dirty="0"/>
          </a:p>
        </p:txBody>
      </p:sp>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553200" y="1980650"/>
            <a:ext cx="1384300" cy="520700"/>
          </a:xfrm>
          <a:prstGeom prst="rect">
            <a:avLst/>
          </a:prstGeom>
        </p:spPr>
      </p:pic>
      <p:sp>
        <p:nvSpPr>
          <p:cNvPr id="10" name="TextBox 9"/>
          <p:cNvSpPr txBox="1"/>
          <p:nvPr/>
        </p:nvSpPr>
        <p:spPr>
          <a:xfrm>
            <a:off x="159541" y="3017578"/>
            <a:ext cx="4862517" cy="369332"/>
          </a:xfrm>
          <a:prstGeom prst="rect">
            <a:avLst/>
          </a:prstGeom>
          <a:noFill/>
        </p:spPr>
        <p:txBody>
          <a:bodyPr wrap="none" rtlCol="0">
            <a:spAutoFit/>
          </a:bodyPr>
          <a:lstStyle/>
          <a:p>
            <a:r>
              <a:rPr lang="en-US" dirty="0" smtClean="0"/>
              <a:t>Create a total amplitude which yields an intensity: </a:t>
            </a:r>
            <a:endParaRPr lang="en-US" dirty="0"/>
          </a:p>
        </p:txBody>
      </p:sp>
      <p:pic>
        <p:nvPicPr>
          <p:cNvPr id="12" name="Picture 11"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022058" y="2942410"/>
            <a:ext cx="3937000" cy="889000"/>
          </a:xfrm>
          <a:prstGeom prst="rect">
            <a:avLst/>
          </a:prstGeom>
        </p:spPr>
      </p:pic>
      <p:sp>
        <p:nvSpPr>
          <p:cNvPr id="13" name="TextBox 12"/>
          <p:cNvSpPr txBox="1"/>
          <p:nvPr/>
        </p:nvSpPr>
        <p:spPr>
          <a:xfrm>
            <a:off x="1133023" y="3831410"/>
            <a:ext cx="5946798" cy="369332"/>
          </a:xfrm>
          <a:prstGeom prst="rect">
            <a:avLst/>
          </a:prstGeom>
          <a:noFill/>
        </p:spPr>
        <p:txBody>
          <a:bodyPr wrap="none" rtlCol="0">
            <a:spAutoFit/>
          </a:bodyPr>
          <a:lstStyle/>
          <a:p>
            <a:r>
              <a:rPr lang="en-US" dirty="0" smtClean="0"/>
              <a:t>(Fitting angular distributions in some high-dimensional space)</a:t>
            </a:r>
            <a:endParaRPr lang="en-US" dirty="0"/>
          </a:p>
        </p:txBody>
      </p:sp>
      <p:pic>
        <p:nvPicPr>
          <p:cNvPr id="14" name="Picture 13"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729821" y="5327650"/>
            <a:ext cx="6553200" cy="7620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729821" y="4349750"/>
            <a:ext cx="6350000" cy="368300"/>
          </a:xfrm>
          <a:prstGeom prst="rect">
            <a:avLst/>
          </a:prstGeom>
        </p:spPr>
      </p:pic>
      <p:sp>
        <p:nvSpPr>
          <p:cNvPr id="16" name="TextBox 15"/>
          <p:cNvSpPr txBox="1"/>
          <p:nvPr/>
        </p:nvSpPr>
        <p:spPr>
          <a:xfrm>
            <a:off x="1287324" y="4883467"/>
            <a:ext cx="3673752" cy="369332"/>
          </a:xfrm>
          <a:prstGeom prst="rect">
            <a:avLst/>
          </a:prstGeom>
          <a:noFill/>
        </p:spPr>
        <p:txBody>
          <a:bodyPr wrap="none" rtlCol="0">
            <a:spAutoFit/>
          </a:bodyPr>
          <a:lstStyle/>
          <a:p>
            <a:r>
              <a:rPr lang="en-US" dirty="0" smtClean="0"/>
              <a:t>Maximize the probability (likelihood).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28</a:t>
            </a:fld>
            <a:endParaRPr lang="en-US"/>
          </a:p>
        </p:txBody>
      </p:sp>
      <p:sp>
        <p:nvSpPr>
          <p:cNvPr id="7" name="Title 1"/>
          <p:cNvSpPr>
            <a:spLocks noGrp="1"/>
          </p:cNvSpPr>
          <p:nvPr>
            <p:ph type="title"/>
          </p:nvPr>
        </p:nvSpPr>
        <p:spPr/>
        <p:txBody>
          <a:bodyPr/>
          <a:lstStyle/>
          <a:p>
            <a:r>
              <a:rPr lang="en-US" dirty="0" smtClean="0"/>
              <a:t>Amplitude Analysis</a:t>
            </a:r>
            <a:endParaRPr lang="en-US" dirty="0"/>
          </a:p>
        </p:txBody>
      </p:sp>
      <p:sp>
        <p:nvSpPr>
          <p:cNvPr id="8" name="TextBox 7"/>
          <p:cNvSpPr txBox="1"/>
          <p:nvPr/>
        </p:nvSpPr>
        <p:spPr>
          <a:xfrm>
            <a:off x="699127" y="1417638"/>
            <a:ext cx="7434052" cy="1200329"/>
          </a:xfrm>
          <a:prstGeom prst="rect">
            <a:avLst/>
          </a:prstGeom>
          <a:noFill/>
        </p:spPr>
        <p:txBody>
          <a:bodyPr wrap="square" rtlCol="0">
            <a:spAutoFit/>
          </a:bodyPr>
          <a:lstStyle/>
          <a:p>
            <a:r>
              <a:rPr lang="en-US" dirty="0" smtClean="0">
                <a:solidFill>
                  <a:schemeClr val="accent5">
                    <a:lumMod val="75000"/>
                  </a:schemeClr>
                </a:solidFill>
                <a:latin typeface="Apple Casual"/>
              </a:rPr>
              <a:t>If one can compute the normalization once, then relatively quick, but this limits the form of the amplitude and may bias your answer. If you wanted to allow the mass and width of a resonance to be fit, you have to recompute the  normalization each step.</a:t>
            </a:r>
            <a:endParaRPr lang="en-US" dirty="0">
              <a:solidFill>
                <a:schemeClr val="accent5">
                  <a:lumMod val="75000"/>
                </a:schemeClr>
              </a:solidFill>
              <a:latin typeface="Apple Casual"/>
            </a:endParaRPr>
          </a:p>
        </p:txBody>
      </p:sp>
      <p:pic>
        <p:nvPicPr>
          <p:cNvPr id="9" name="Picture 8"/>
          <p:cNvPicPr>
            <a:picLocks noChangeAspect="1"/>
          </p:cNvPicPr>
          <p:nvPr/>
        </p:nvPicPr>
        <p:blipFill>
          <a:blip r:embed="rId2"/>
          <a:stretch>
            <a:fillRect/>
          </a:stretch>
        </p:blipFill>
        <p:spPr>
          <a:xfrm>
            <a:off x="3930650" y="3021941"/>
            <a:ext cx="4756150" cy="2613660"/>
          </a:xfrm>
          <a:prstGeom prst="rect">
            <a:avLst/>
          </a:prstGeom>
        </p:spPr>
      </p:pic>
      <p:sp>
        <p:nvSpPr>
          <p:cNvPr id="10" name="TextBox 9"/>
          <p:cNvSpPr txBox="1"/>
          <p:nvPr/>
        </p:nvSpPr>
        <p:spPr>
          <a:xfrm>
            <a:off x="457200" y="3021941"/>
            <a:ext cx="3231523" cy="3046988"/>
          </a:xfrm>
          <a:prstGeom prst="rect">
            <a:avLst/>
          </a:prstGeom>
          <a:noFill/>
        </p:spPr>
        <p:txBody>
          <a:bodyPr wrap="square" rtlCol="0">
            <a:spAutoFit/>
          </a:bodyPr>
          <a:lstStyle/>
          <a:p>
            <a:r>
              <a:rPr lang="en-US" sz="1600" dirty="0" smtClean="0">
                <a:solidFill>
                  <a:schemeClr val="accent2">
                    <a:lumMod val="75000"/>
                  </a:schemeClr>
                </a:solidFill>
                <a:latin typeface="Apple Casual"/>
              </a:rPr>
              <a:t>The problem appears well suited to run on graphical processor (GPU).  The next generation will have up to 512 </a:t>
            </a:r>
            <a:r>
              <a:rPr lang="en-US" sz="1600" dirty="0" err="1" smtClean="0">
                <a:solidFill>
                  <a:schemeClr val="accent2">
                    <a:lumMod val="75000"/>
                  </a:schemeClr>
                </a:solidFill>
                <a:latin typeface="Apple Casual"/>
              </a:rPr>
              <a:t>cpu</a:t>
            </a:r>
            <a:r>
              <a:rPr lang="en-US" sz="1600" dirty="0" smtClean="0">
                <a:solidFill>
                  <a:schemeClr val="accent2">
                    <a:lumMod val="75000"/>
                  </a:schemeClr>
                </a:solidFill>
                <a:latin typeface="Apple Casual"/>
              </a:rPr>
              <a:t> cores per GPU and four can be installed per box. We are currently studying how well the problem scales, but our first studies have been very promising. These work because there are a lot of repeated parallel calculations.</a:t>
            </a:r>
            <a:endParaRPr lang="en-US" sz="1600" dirty="0">
              <a:solidFill>
                <a:schemeClr val="accent2">
                  <a:lumMod val="75000"/>
                </a:schemeClr>
              </a:solidFill>
              <a:latin typeface="Apple Casual"/>
            </a:endParaRPr>
          </a:p>
        </p:txBody>
      </p:sp>
      <p:pic>
        <p:nvPicPr>
          <p:cNvPr id="11" name="Picture 10"/>
          <p:cNvPicPr>
            <a:picLocks noChangeAspect="1"/>
          </p:cNvPicPr>
          <p:nvPr/>
        </p:nvPicPr>
        <p:blipFill>
          <a:blip r:embed="rId3"/>
          <a:stretch>
            <a:fillRect/>
          </a:stretch>
        </p:blipFill>
        <p:spPr>
          <a:xfrm>
            <a:off x="3759200" y="3112369"/>
            <a:ext cx="5384800" cy="2956560"/>
          </a:xfrm>
          <a:prstGeom prst="rect">
            <a:avLst/>
          </a:prstGeom>
        </p:spPr>
      </p:pic>
      <p:sp>
        <p:nvSpPr>
          <p:cNvPr id="12" name="TextBox 11"/>
          <p:cNvSpPr txBox="1"/>
          <p:nvPr/>
        </p:nvSpPr>
        <p:spPr>
          <a:xfrm>
            <a:off x="5656131" y="2575665"/>
            <a:ext cx="897069" cy="523220"/>
          </a:xfrm>
          <a:prstGeom prst="rect">
            <a:avLst/>
          </a:prstGeom>
          <a:noFill/>
        </p:spPr>
        <p:txBody>
          <a:bodyPr wrap="none" rtlCol="0">
            <a:spAutoFit/>
          </a:bodyPr>
          <a:lstStyle/>
          <a:p>
            <a:r>
              <a:rPr lang="en-US" sz="2800" dirty="0" smtClean="0">
                <a:solidFill>
                  <a:schemeClr val="accent5">
                    <a:lumMod val="75000"/>
                  </a:schemeClr>
                </a:solidFill>
                <a:latin typeface="Apple Casual"/>
              </a:rPr>
              <a:t>GPUs</a:t>
            </a:r>
            <a:endParaRPr lang="en-US" sz="2800" dirty="0">
              <a:solidFill>
                <a:schemeClr val="accent5">
                  <a:lumMod val="75000"/>
                </a:schemeClr>
              </a:solidFill>
              <a:latin typeface="Apple Casu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We have also developed tools to facilitate the writing of amplitudes (</a:t>
            </a:r>
            <a:r>
              <a:rPr lang="en-US" sz="2400" dirty="0" err="1" smtClean="0"/>
              <a:t>qft</a:t>
            </a:r>
            <a:r>
              <a:rPr lang="en-US" sz="2400" dirty="0" smtClean="0"/>
              <a:t>++). This has been used to analyze the </a:t>
            </a:r>
            <a:r>
              <a:rPr lang="en-US" sz="2400" dirty="0" err="1" smtClean="0"/>
              <a:t>photoproduction</a:t>
            </a:r>
            <a:r>
              <a:rPr lang="en-US" sz="2400" dirty="0" smtClean="0"/>
              <a:t> of Baryons using CLAS data.</a:t>
            </a:r>
          </a:p>
          <a:p>
            <a:endParaRPr lang="en-US" sz="2400" dirty="0" smtClean="0"/>
          </a:p>
          <a:p>
            <a:r>
              <a:rPr lang="en-US" sz="2400" dirty="0" smtClean="0"/>
              <a:t>GlueX is a member of the </a:t>
            </a:r>
            <a:r>
              <a:rPr lang="en-US" sz="2400" dirty="0" err="1" smtClean="0"/>
              <a:t>OpenScienceGrid</a:t>
            </a:r>
            <a:r>
              <a:rPr lang="en-US" sz="2400" dirty="0" smtClean="0"/>
              <a:t> (OSG) and we are currently able to generate and process Monte Carlo data on the grid. We believe that this will be a major part of our data model.</a:t>
            </a:r>
          </a:p>
          <a:p>
            <a:endParaRPr lang="en-US" sz="2400" dirty="0" smtClean="0"/>
          </a:p>
          <a:p>
            <a:r>
              <a:rPr lang="en-US" sz="2400" dirty="0" smtClean="0"/>
              <a:t>We are working on pushing our A.A. onto the grid, but the recent results with GPUs may change our paradigm.</a:t>
            </a:r>
            <a:endParaRPr lang="en-US" sz="2400"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29</a:t>
            </a:fld>
            <a:endParaRPr lang="en-US"/>
          </a:p>
        </p:txBody>
      </p:sp>
      <p:sp>
        <p:nvSpPr>
          <p:cNvPr id="9" name="Title 1"/>
          <p:cNvSpPr>
            <a:spLocks noGrp="1"/>
          </p:cNvSpPr>
          <p:nvPr>
            <p:ph type="title"/>
          </p:nvPr>
        </p:nvSpPr>
        <p:spPr/>
        <p:txBody>
          <a:bodyPr/>
          <a:lstStyle/>
          <a:p>
            <a:r>
              <a:rPr lang="en-US" dirty="0" smtClean="0"/>
              <a:t>Amplitude Analysis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 name="Date Placeholder 2"/>
          <p:cNvSpPr>
            <a:spLocks noGrp="1"/>
          </p:cNvSpPr>
          <p:nvPr>
            <p:ph type="dt" idx="10"/>
          </p:nvPr>
        </p:nvSpPr>
        <p:spPr/>
        <p:txBody>
          <a:bodyPr/>
          <a:lstStyle/>
          <a:p>
            <a:r>
              <a:rPr lang="en-US" smtClean="0"/>
              <a:t>6/7/10</a:t>
            </a:r>
            <a:endParaRPr lang="en-GB"/>
          </a:p>
        </p:txBody>
      </p:sp>
      <p:sp>
        <p:nvSpPr>
          <p:cNvPr id="130" name="Footer Placeholder 3"/>
          <p:cNvSpPr>
            <a:spLocks noGrp="1"/>
          </p:cNvSpPr>
          <p:nvPr>
            <p:ph type="ftr" idx="11"/>
          </p:nvPr>
        </p:nvSpPr>
        <p:spPr/>
        <p:txBody>
          <a:bodyPr/>
          <a:lstStyle/>
          <a:p>
            <a:r>
              <a:rPr lang="en-US" dirty="0" smtClean="0"/>
              <a:t>JLab Users Group Meeting 2010</a:t>
            </a:r>
            <a:endParaRPr lang="en-GB" dirty="0"/>
          </a:p>
        </p:txBody>
      </p:sp>
      <p:sp>
        <p:nvSpPr>
          <p:cNvPr id="131" name="Slide Number Placeholder 4"/>
          <p:cNvSpPr>
            <a:spLocks noGrp="1"/>
          </p:cNvSpPr>
          <p:nvPr>
            <p:ph type="sldNum" idx="12"/>
          </p:nvPr>
        </p:nvSpPr>
        <p:spPr/>
        <p:txBody>
          <a:bodyPr/>
          <a:lstStyle/>
          <a:p>
            <a:fld id="{4B03AC20-4ADE-C64A-BE71-20D3C4442257}" type="slidenum">
              <a:rPr lang="en-GB"/>
              <a:pPr/>
              <a:t>3</a:t>
            </a:fld>
            <a:endParaRPr lang="en-GB"/>
          </a:p>
        </p:txBody>
      </p:sp>
      <p:grpSp>
        <p:nvGrpSpPr>
          <p:cNvPr id="2" name="Group 1"/>
          <p:cNvGrpSpPr>
            <a:grpSpLocks/>
          </p:cNvGrpSpPr>
          <p:nvPr/>
        </p:nvGrpSpPr>
        <p:grpSpPr bwMode="auto">
          <a:xfrm>
            <a:off x="2012950" y="1511300"/>
            <a:ext cx="1128713" cy="4176713"/>
            <a:chOff x="1268" y="952"/>
            <a:chExt cx="711" cy="2631"/>
          </a:xfrm>
        </p:grpSpPr>
        <p:sp>
          <p:nvSpPr>
            <p:cNvPr id="19458" name="Rectangle 2"/>
            <p:cNvSpPr>
              <a:spLocks noChangeArrowheads="1"/>
            </p:cNvSpPr>
            <p:nvPr/>
          </p:nvSpPr>
          <p:spPr bwMode="auto">
            <a:xfrm>
              <a:off x="1268" y="328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59" name="Rectangle 3"/>
            <p:cNvSpPr>
              <a:spLocks noChangeArrowheads="1"/>
            </p:cNvSpPr>
            <p:nvPr/>
          </p:nvSpPr>
          <p:spPr bwMode="auto">
            <a:xfrm>
              <a:off x="1268" y="28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0" name="Rectangle 4"/>
            <p:cNvSpPr>
              <a:spLocks noChangeArrowheads="1"/>
            </p:cNvSpPr>
            <p:nvPr/>
          </p:nvSpPr>
          <p:spPr bwMode="auto">
            <a:xfrm>
              <a:off x="1268" y="216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1" name="Rectangle 5"/>
            <p:cNvSpPr>
              <a:spLocks noChangeArrowheads="1"/>
            </p:cNvSpPr>
            <p:nvPr/>
          </p:nvSpPr>
          <p:spPr bwMode="auto">
            <a:xfrm>
              <a:off x="1268" y="343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2" name="Rectangle 6"/>
            <p:cNvSpPr>
              <a:spLocks noChangeArrowheads="1"/>
            </p:cNvSpPr>
            <p:nvPr/>
          </p:nvSpPr>
          <p:spPr bwMode="auto">
            <a:xfrm>
              <a:off x="1268" y="26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3" name="Rectangle 7"/>
            <p:cNvSpPr>
              <a:spLocks noChangeArrowheads="1"/>
            </p:cNvSpPr>
            <p:nvPr/>
          </p:nvSpPr>
          <p:spPr bwMode="auto">
            <a:xfrm>
              <a:off x="1268" y="201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4" name="Rectangle 8"/>
            <p:cNvSpPr>
              <a:spLocks noChangeArrowheads="1"/>
            </p:cNvSpPr>
            <p:nvPr/>
          </p:nvSpPr>
          <p:spPr bwMode="auto">
            <a:xfrm>
              <a:off x="1268" y="29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5" name="Rectangle 9"/>
            <p:cNvSpPr>
              <a:spLocks noChangeArrowheads="1"/>
            </p:cNvSpPr>
            <p:nvPr/>
          </p:nvSpPr>
          <p:spPr bwMode="auto">
            <a:xfrm>
              <a:off x="1268" y="24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6" name="Rectangle 10"/>
            <p:cNvSpPr>
              <a:spLocks noChangeArrowheads="1"/>
            </p:cNvSpPr>
            <p:nvPr/>
          </p:nvSpPr>
          <p:spPr bwMode="auto">
            <a:xfrm>
              <a:off x="1268" y="186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7" name="Rectangle 11"/>
            <p:cNvSpPr>
              <a:spLocks noChangeArrowheads="1"/>
            </p:cNvSpPr>
            <p:nvPr/>
          </p:nvSpPr>
          <p:spPr bwMode="auto">
            <a:xfrm>
              <a:off x="1268" y="17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8" name="Rectangle 12"/>
            <p:cNvSpPr>
              <a:spLocks noChangeArrowheads="1"/>
            </p:cNvSpPr>
            <p:nvPr/>
          </p:nvSpPr>
          <p:spPr bwMode="auto">
            <a:xfrm>
              <a:off x="1268" y="140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9" name="Rectangle 13"/>
            <p:cNvSpPr>
              <a:spLocks noChangeArrowheads="1"/>
            </p:cNvSpPr>
            <p:nvPr/>
          </p:nvSpPr>
          <p:spPr bwMode="auto">
            <a:xfrm>
              <a:off x="1268" y="110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0" name="Rectangle 14"/>
            <p:cNvSpPr>
              <a:spLocks noChangeArrowheads="1"/>
            </p:cNvSpPr>
            <p:nvPr/>
          </p:nvSpPr>
          <p:spPr bwMode="auto">
            <a:xfrm>
              <a:off x="1268" y="12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1" name="Rectangle 15"/>
            <p:cNvSpPr>
              <a:spLocks noChangeArrowheads="1"/>
            </p:cNvSpPr>
            <p:nvPr/>
          </p:nvSpPr>
          <p:spPr bwMode="auto">
            <a:xfrm>
              <a:off x="1268" y="9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3" name="Group 16"/>
          <p:cNvGrpSpPr>
            <a:grpSpLocks/>
          </p:cNvGrpSpPr>
          <p:nvPr/>
        </p:nvGrpSpPr>
        <p:grpSpPr bwMode="auto">
          <a:xfrm>
            <a:off x="1819275" y="1663700"/>
            <a:ext cx="1128713" cy="4176713"/>
            <a:chOff x="1146" y="1048"/>
            <a:chExt cx="711" cy="2631"/>
          </a:xfrm>
        </p:grpSpPr>
        <p:sp>
          <p:nvSpPr>
            <p:cNvPr id="19473" name="Rectangle 17"/>
            <p:cNvSpPr>
              <a:spLocks noChangeArrowheads="1"/>
            </p:cNvSpPr>
            <p:nvPr/>
          </p:nvSpPr>
          <p:spPr bwMode="auto">
            <a:xfrm>
              <a:off x="1146" y="337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4" name="Rectangle 18"/>
            <p:cNvSpPr>
              <a:spLocks noChangeArrowheads="1"/>
            </p:cNvSpPr>
            <p:nvPr/>
          </p:nvSpPr>
          <p:spPr bwMode="auto">
            <a:xfrm>
              <a:off x="1146" y="28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5" name="Rectangle 19"/>
            <p:cNvSpPr>
              <a:spLocks noChangeArrowheads="1"/>
            </p:cNvSpPr>
            <p:nvPr/>
          </p:nvSpPr>
          <p:spPr bwMode="auto">
            <a:xfrm>
              <a:off x="1146" y="226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6" name="Rectangle 20"/>
            <p:cNvSpPr>
              <a:spLocks noChangeArrowheads="1"/>
            </p:cNvSpPr>
            <p:nvPr/>
          </p:nvSpPr>
          <p:spPr bwMode="auto">
            <a:xfrm>
              <a:off x="1146" y="352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7" name="Rectangle 21"/>
            <p:cNvSpPr>
              <a:spLocks noChangeArrowheads="1"/>
            </p:cNvSpPr>
            <p:nvPr/>
          </p:nvSpPr>
          <p:spPr bwMode="auto">
            <a:xfrm>
              <a:off x="1146" y="27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8" name="Rectangle 22"/>
            <p:cNvSpPr>
              <a:spLocks noChangeArrowheads="1"/>
            </p:cNvSpPr>
            <p:nvPr/>
          </p:nvSpPr>
          <p:spPr bwMode="auto">
            <a:xfrm>
              <a:off x="1146" y="21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9" name="Rectangle 23"/>
            <p:cNvSpPr>
              <a:spLocks noChangeArrowheads="1"/>
            </p:cNvSpPr>
            <p:nvPr/>
          </p:nvSpPr>
          <p:spPr bwMode="auto">
            <a:xfrm>
              <a:off x="1146" y="304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0" name="Rectangle 24"/>
            <p:cNvSpPr>
              <a:spLocks noChangeArrowheads="1"/>
            </p:cNvSpPr>
            <p:nvPr/>
          </p:nvSpPr>
          <p:spPr bwMode="auto">
            <a:xfrm>
              <a:off x="1146" y="25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1" name="Rectangle 25"/>
            <p:cNvSpPr>
              <a:spLocks noChangeArrowheads="1"/>
            </p:cNvSpPr>
            <p:nvPr/>
          </p:nvSpPr>
          <p:spPr bwMode="auto">
            <a:xfrm>
              <a:off x="1146" y="19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2" name="Rectangle 26"/>
            <p:cNvSpPr>
              <a:spLocks noChangeArrowheads="1"/>
            </p:cNvSpPr>
            <p:nvPr/>
          </p:nvSpPr>
          <p:spPr bwMode="auto">
            <a:xfrm>
              <a:off x="1146" y="18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3" name="Rectangle 27"/>
            <p:cNvSpPr>
              <a:spLocks noChangeArrowheads="1"/>
            </p:cNvSpPr>
            <p:nvPr/>
          </p:nvSpPr>
          <p:spPr bwMode="auto">
            <a:xfrm>
              <a:off x="1146" y="150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4" name="Rectangle 28"/>
            <p:cNvSpPr>
              <a:spLocks noChangeArrowheads="1"/>
            </p:cNvSpPr>
            <p:nvPr/>
          </p:nvSpPr>
          <p:spPr bwMode="auto">
            <a:xfrm>
              <a:off x="1146" y="12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5" name="Rectangle 29"/>
            <p:cNvSpPr>
              <a:spLocks noChangeArrowheads="1"/>
            </p:cNvSpPr>
            <p:nvPr/>
          </p:nvSpPr>
          <p:spPr bwMode="auto">
            <a:xfrm>
              <a:off x="1146" y="13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6" name="Rectangle 30"/>
            <p:cNvSpPr>
              <a:spLocks noChangeArrowheads="1"/>
            </p:cNvSpPr>
            <p:nvPr/>
          </p:nvSpPr>
          <p:spPr bwMode="auto">
            <a:xfrm>
              <a:off x="1146" y="10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4" name="Group 31"/>
          <p:cNvGrpSpPr>
            <a:grpSpLocks/>
          </p:cNvGrpSpPr>
          <p:nvPr/>
        </p:nvGrpSpPr>
        <p:grpSpPr bwMode="auto">
          <a:xfrm>
            <a:off x="1590675" y="1789113"/>
            <a:ext cx="1128713" cy="4176712"/>
            <a:chOff x="1002" y="1127"/>
            <a:chExt cx="711" cy="2631"/>
          </a:xfrm>
        </p:grpSpPr>
        <p:sp>
          <p:nvSpPr>
            <p:cNvPr id="19488" name="Rectangle 32"/>
            <p:cNvSpPr>
              <a:spLocks noChangeArrowheads="1"/>
            </p:cNvSpPr>
            <p:nvPr/>
          </p:nvSpPr>
          <p:spPr bwMode="auto">
            <a:xfrm>
              <a:off x="1002" y="345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9" name="Rectangle 33"/>
            <p:cNvSpPr>
              <a:spLocks noChangeArrowheads="1"/>
            </p:cNvSpPr>
            <p:nvPr/>
          </p:nvSpPr>
          <p:spPr bwMode="auto">
            <a:xfrm>
              <a:off x="1002"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0" name="Rectangle 34"/>
            <p:cNvSpPr>
              <a:spLocks noChangeArrowheads="1"/>
            </p:cNvSpPr>
            <p:nvPr/>
          </p:nvSpPr>
          <p:spPr bwMode="auto">
            <a:xfrm>
              <a:off x="1002" y="234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1" name="Rectangle 35"/>
            <p:cNvSpPr>
              <a:spLocks noChangeArrowheads="1"/>
            </p:cNvSpPr>
            <p:nvPr/>
          </p:nvSpPr>
          <p:spPr bwMode="auto">
            <a:xfrm>
              <a:off x="1002" y="360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2" name="Rectangle 36"/>
            <p:cNvSpPr>
              <a:spLocks noChangeArrowheads="1"/>
            </p:cNvSpPr>
            <p:nvPr/>
          </p:nvSpPr>
          <p:spPr bwMode="auto">
            <a:xfrm>
              <a:off x="1002"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3" name="Rectangle 37"/>
            <p:cNvSpPr>
              <a:spLocks noChangeArrowheads="1"/>
            </p:cNvSpPr>
            <p:nvPr/>
          </p:nvSpPr>
          <p:spPr bwMode="auto">
            <a:xfrm>
              <a:off x="1002"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4" name="Rectangle 38"/>
            <p:cNvSpPr>
              <a:spLocks noChangeArrowheads="1"/>
            </p:cNvSpPr>
            <p:nvPr/>
          </p:nvSpPr>
          <p:spPr bwMode="auto">
            <a:xfrm>
              <a:off x="1002" y="312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5" name="Rectangle 39"/>
            <p:cNvSpPr>
              <a:spLocks noChangeArrowheads="1"/>
            </p:cNvSpPr>
            <p:nvPr/>
          </p:nvSpPr>
          <p:spPr bwMode="auto">
            <a:xfrm>
              <a:off x="1002" y="267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6" name="Rectangle 40"/>
            <p:cNvSpPr>
              <a:spLocks noChangeArrowheads="1"/>
            </p:cNvSpPr>
            <p:nvPr/>
          </p:nvSpPr>
          <p:spPr bwMode="auto">
            <a:xfrm>
              <a:off x="1002"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7" name="Rectangle 41"/>
            <p:cNvSpPr>
              <a:spLocks noChangeArrowheads="1"/>
            </p:cNvSpPr>
            <p:nvPr/>
          </p:nvSpPr>
          <p:spPr bwMode="auto">
            <a:xfrm>
              <a:off x="1002" y="188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8" name="Rectangle 42"/>
            <p:cNvSpPr>
              <a:spLocks noChangeArrowheads="1"/>
            </p:cNvSpPr>
            <p:nvPr/>
          </p:nvSpPr>
          <p:spPr bwMode="auto">
            <a:xfrm>
              <a:off x="1002" y="158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9" name="Rectangle 43"/>
            <p:cNvSpPr>
              <a:spLocks noChangeArrowheads="1"/>
            </p:cNvSpPr>
            <p:nvPr/>
          </p:nvSpPr>
          <p:spPr bwMode="auto">
            <a:xfrm>
              <a:off x="1002"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0" name="Rectangle 44"/>
            <p:cNvSpPr>
              <a:spLocks noChangeArrowheads="1"/>
            </p:cNvSpPr>
            <p:nvPr/>
          </p:nvSpPr>
          <p:spPr bwMode="auto">
            <a:xfrm>
              <a:off x="1002"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1" name="Rectangle 45"/>
            <p:cNvSpPr>
              <a:spLocks noChangeArrowheads="1"/>
            </p:cNvSpPr>
            <p:nvPr/>
          </p:nvSpPr>
          <p:spPr bwMode="auto">
            <a:xfrm>
              <a:off x="1002" y="1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5" name="Group 46"/>
          <p:cNvGrpSpPr>
            <a:grpSpLocks/>
          </p:cNvGrpSpPr>
          <p:nvPr/>
        </p:nvGrpSpPr>
        <p:grpSpPr bwMode="auto">
          <a:xfrm>
            <a:off x="1414463" y="1898650"/>
            <a:ext cx="1128712" cy="4176713"/>
            <a:chOff x="891" y="1196"/>
            <a:chExt cx="711" cy="2631"/>
          </a:xfrm>
        </p:grpSpPr>
        <p:sp>
          <p:nvSpPr>
            <p:cNvPr id="19503" name="Rectangle 47"/>
            <p:cNvSpPr>
              <a:spLocks noChangeArrowheads="1"/>
            </p:cNvSpPr>
            <p:nvPr/>
          </p:nvSpPr>
          <p:spPr bwMode="auto">
            <a:xfrm>
              <a:off x="891" y="352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4" name="Rectangle 48"/>
            <p:cNvSpPr>
              <a:spLocks noChangeArrowheads="1"/>
            </p:cNvSpPr>
            <p:nvPr/>
          </p:nvSpPr>
          <p:spPr bwMode="auto">
            <a:xfrm>
              <a:off x="891" y="30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5" name="Rectangle 49"/>
            <p:cNvSpPr>
              <a:spLocks noChangeArrowheads="1"/>
            </p:cNvSpPr>
            <p:nvPr/>
          </p:nvSpPr>
          <p:spPr bwMode="auto">
            <a:xfrm>
              <a:off x="891" y="241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6" name="Rectangle 50"/>
            <p:cNvSpPr>
              <a:spLocks noChangeArrowheads="1"/>
            </p:cNvSpPr>
            <p:nvPr/>
          </p:nvSpPr>
          <p:spPr bwMode="auto">
            <a:xfrm>
              <a:off x="891" y="367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7" name="Rectangle 51"/>
            <p:cNvSpPr>
              <a:spLocks noChangeArrowheads="1"/>
            </p:cNvSpPr>
            <p:nvPr/>
          </p:nvSpPr>
          <p:spPr bwMode="auto">
            <a:xfrm>
              <a:off x="891" y="28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8" name="Rectangle 52"/>
            <p:cNvSpPr>
              <a:spLocks noChangeArrowheads="1"/>
            </p:cNvSpPr>
            <p:nvPr/>
          </p:nvSpPr>
          <p:spPr bwMode="auto">
            <a:xfrm>
              <a:off x="891" y="22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9" name="Rectangle 53"/>
            <p:cNvSpPr>
              <a:spLocks noChangeArrowheads="1"/>
            </p:cNvSpPr>
            <p:nvPr/>
          </p:nvSpPr>
          <p:spPr bwMode="auto">
            <a:xfrm>
              <a:off x="891" y="319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0" name="Rectangle 54"/>
            <p:cNvSpPr>
              <a:spLocks noChangeArrowheads="1"/>
            </p:cNvSpPr>
            <p:nvPr/>
          </p:nvSpPr>
          <p:spPr bwMode="auto">
            <a:xfrm>
              <a:off x="891" y="274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1" name="Rectangle 55"/>
            <p:cNvSpPr>
              <a:spLocks noChangeArrowheads="1"/>
            </p:cNvSpPr>
            <p:nvPr/>
          </p:nvSpPr>
          <p:spPr bwMode="auto">
            <a:xfrm>
              <a:off x="891" y="21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2" name="Rectangle 56"/>
            <p:cNvSpPr>
              <a:spLocks noChangeArrowheads="1"/>
            </p:cNvSpPr>
            <p:nvPr/>
          </p:nvSpPr>
          <p:spPr bwMode="auto">
            <a:xfrm>
              <a:off x="891" y="19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3" name="Rectangle 57"/>
            <p:cNvSpPr>
              <a:spLocks noChangeArrowheads="1"/>
            </p:cNvSpPr>
            <p:nvPr/>
          </p:nvSpPr>
          <p:spPr bwMode="auto">
            <a:xfrm>
              <a:off x="891" y="16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4" name="Rectangle 58"/>
            <p:cNvSpPr>
              <a:spLocks noChangeArrowheads="1"/>
            </p:cNvSpPr>
            <p:nvPr/>
          </p:nvSpPr>
          <p:spPr bwMode="auto">
            <a:xfrm>
              <a:off x="891" y="13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5" name="Rectangle 59"/>
            <p:cNvSpPr>
              <a:spLocks noChangeArrowheads="1"/>
            </p:cNvSpPr>
            <p:nvPr/>
          </p:nvSpPr>
          <p:spPr bwMode="auto">
            <a:xfrm>
              <a:off x="891" y="15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6" name="Rectangle 60"/>
            <p:cNvSpPr>
              <a:spLocks noChangeArrowheads="1"/>
            </p:cNvSpPr>
            <p:nvPr/>
          </p:nvSpPr>
          <p:spPr bwMode="auto">
            <a:xfrm>
              <a:off x="891" y="11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6" name="Group 62"/>
          <p:cNvGrpSpPr>
            <a:grpSpLocks/>
          </p:cNvGrpSpPr>
          <p:nvPr/>
        </p:nvGrpSpPr>
        <p:grpSpPr bwMode="auto">
          <a:xfrm>
            <a:off x="6883400" y="1649413"/>
            <a:ext cx="1992313" cy="820738"/>
            <a:chOff x="4160" y="520"/>
            <a:chExt cx="1255" cy="517"/>
          </a:xfrm>
        </p:grpSpPr>
        <p:sp>
          <p:nvSpPr>
            <p:cNvPr id="19519" name="Oval 63"/>
            <p:cNvSpPr>
              <a:spLocks noChangeArrowheads="1"/>
            </p:cNvSpPr>
            <p:nvPr/>
          </p:nvSpPr>
          <p:spPr bwMode="auto">
            <a:xfrm>
              <a:off x="4224" y="640"/>
              <a:ext cx="1152" cy="345"/>
            </a:xfrm>
            <a:prstGeom prst="ellipse">
              <a:avLst/>
            </a:prstGeom>
            <a:noFill/>
            <a:ln w="25560">
              <a:solidFill>
                <a:srgbClr val="993300"/>
              </a:solidFill>
              <a:miter lim="800000"/>
              <a:headEnd/>
              <a:tailEnd/>
            </a:ln>
            <a:effectLst/>
          </p:spPr>
          <p:txBody>
            <a:bodyPr wrap="none" anchor="ctr">
              <a:prstTxWarp prst="textNoShape">
                <a:avLst/>
              </a:prstTxWarp>
            </a:bodyPr>
            <a:lstStyle/>
            <a:p>
              <a:endParaRPr lang="en-US"/>
            </a:p>
          </p:txBody>
        </p:sp>
        <p:grpSp>
          <p:nvGrpSpPr>
            <p:cNvPr id="7" name="Group 64"/>
            <p:cNvGrpSpPr>
              <a:grpSpLocks/>
            </p:cNvGrpSpPr>
            <p:nvPr/>
          </p:nvGrpSpPr>
          <p:grpSpPr bwMode="auto">
            <a:xfrm>
              <a:off x="4160" y="520"/>
              <a:ext cx="271" cy="517"/>
              <a:chOff x="4160" y="520"/>
              <a:chExt cx="271" cy="517"/>
            </a:xfrm>
          </p:grpSpPr>
          <p:sp>
            <p:nvSpPr>
              <p:cNvPr id="19521" name="Line 65"/>
              <p:cNvSpPr>
                <a:spLocks noChangeShapeType="1"/>
              </p:cNvSpPr>
              <p:nvPr/>
            </p:nvSpPr>
            <p:spPr bwMode="auto">
              <a:xfrm flipV="1">
                <a:off x="4304"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9522" name="Oval 66"/>
              <p:cNvSpPr>
                <a:spLocks noChangeArrowheads="1"/>
              </p:cNvSpPr>
              <p:nvPr/>
            </p:nvSpPr>
            <p:spPr bwMode="auto">
              <a:xfrm>
                <a:off x="4160" y="672"/>
                <a:ext cx="272" cy="280"/>
              </a:xfrm>
              <a:prstGeom prst="ellipse">
                <a:avLst/>
              </a:prstGeom>
              <a:solidFill>
                <a:srgbClr val="00008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FFFF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00"/>
                    </a:solidFill>
                    <a:latin typeface="Comic Sans MS" charset="0"/>
                    <a:ea typeface="DejaVu Sans" charset="0"/>
                    <a:cs typeface="DejaVu Sans" charset="0"/>
                  </a:rPr>
                  <a:t>q</a:t>
                </a:r>
              </a:p>
            </p:txBody>
          </p:sp>
        </p:grpSp>
        <p:grpSp>
          <p:nvGrpSpPr>
            <p:cNvPr id="8" name="Group 67"/>
            <p:cNvGrpSpPr>
              <a:grpSpLocks/>
            </p:cNvGrpSpPr>
            <p:nvPr/>
          </p:nvGrpSpPr>
          <p:grpSpPr bwMode="auto">
            <a:xfrm>
              <a:off x="5144" y="520"/>
              <a:ext cx="271" cy="517"/>
              <a:chOff x="5144" y="520"/>
              <a:chExt cx="271" cy="517"/>
            </a:xfrm>
          </p:grpSpPr>
          <p:sp>
            <p:nvSpPr>
              <p:cNvPr id="19524" name="Line 68"/>
              <p:cNvSpPr>
                <a:spLocks noChangeShapeType="1"/>
              </p:cNvSpPr>
              <p:nvPr/>
            </p:nvSpPr>
            <p:spPr bwMode="auto">
              <a:xfrm flipV="1">
                <a:off x="5280"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9525" name="Oval 69"/>
              <p:cNvSpPr>
                <a:spLocks noChangeArrowheads="1"/>
              </p:cNvSpPr>
              <p:nvPr/>
            </p:nvSpPr>
            <p:spPr bwMode="auto">
              <a:xfrm>
                <a:off x="5144" y="656"/>
                <a:ext cx="272" cy="280"/>
              </a:xfrm>
              <a:prstGeom prst="ellipse">
                <a:avLst/>
              </a:prstGeom>
              <a:solidFill>
                <a:srgbClr val="FFFF0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0000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CC"/>
                    </a:solidFill>
                    <a:latin typeface="Comic Sans MS" charset="0"/>
                    <a:ea typeface="DejaVu Sans" charset="0"/>
                    <a:cs typeface="DejaVu Sans" charset="0"/>
                  </a:rPr>
                  <a:t>q</a:t>
                </a:r>
              </a:p>
            </p:txBody>
          </p:sp>
        </p:grpSp>
        <p:sp>
          <p:nvSpPr>
            <p:cNvPr id="19526" name="Line 70"/>
            <p:cNvSpPr>
              <a:spLocks noChangeShapeType="1"/>
            </p:cNvSpPr>
            <p:nvPr/>
          </p:nvSpPr>
          <p:spPr bwMode="auto">
            <a:xfrm>
              <a:off x="4704" y="984"/>
              <a:ext cx="144" cy="1"/>
            </a:xfrm>
            <a:prstGeom prst="line">
              <a:avLst/>
            </a:prstGeom>
            <a:noFill/>
            <a:ln w="25560">
              <a:solidFill>
                <a:srgbClr val="993300"/>
              </a:solidFill>
              <a:miter lim="800000"/>
              <a:headEnd/>
              <a:tailEnd type="triangle" w="med" len="med"/>
            </a:ln>
            <a:effectLst/>
          </p:spPr>
          <p:txBody>
            <a:bodyPr>
              <a:prstTxWarp prst="textNoShape">
                <a:avLst/>
              </a:prstTxWarp>
            </a:bodyPr>
            <a:lstStyle/>
            <a:p>
              <a:endParaRPr lang="en-US"/>
            </a:p>
          </p:txBody>
        </p:sp>
        <p:sp>
          <p:nvSpPr>
            <p:cNvPr id="19527" name="Line 71"/>
            <p:cNvSpPr>
              <a:spLocks noChangeShapeType="1"/>
            </p:cNvSpPr>
            <p:nvPr/>
          </p:nvSpPr>
          <p:spPr bwMode="auto">
            <a:xfrm>
              <a:off x="4752" y="648"/>
              <a:ext cx="168" cy="1"/>
            </a:xfrm>
            <a:prstGeom prst="line">
              <a:avLst/>
            </a:prstGeom>
            <a:noFill/>
            <a:ln w="25560">
              <a:solidFill>
                <a:srgbClr val="993300"/>
              </a:solidFill>
              <a:miter lim="800000"/>
              <a:headEnd type="triangle" w="med" len="med"/>
              <a:tailEnd/>
            </a:ln>
            <a:effectLst/>
          </p:spPr>
          <p:txBody>
            <a:bodyPr>
              <a:prstTxWarp prst="textNoShape">
                <a:avLst/>
              </a:prstTxWarp>
            </a:bodyPr>
            <a:lstStyle/>
            <a:p>
              <a:endParaRPr lang="en-US"/>
            </a:p>
          </p:txBody>
        </p:sp>
        <p:sp>
          <p:nvSpPr>
            <p:cNvPr id="19528" name="Line 72"/>
            <p:cNvSpPr>
              <a:spLocks noChangeShapeType="1"/>
            </p:cNvSpPr>
            <p:nvPr/>
          </p:nvSpPr>
          <p:spPr bwMode="auto">
            <a:xfrm>
              <a:off x="4248" y="744"/>
              <a:ext cx="88" cy="1"/>
            </a:xfrm>
            <a:prstGeom prst="line">
              <a:avLst/>
            </a:prstGeom>
            <a:noFill/>
            <a:ln w="12600">
              <a:solidFill>
                <a:srgbClr val="FFFF00"/>
              </a:solidFill>
              <a:miter lim="800000"/>
              <a:headEnd/>
              <a:tailEnd/>
            </a:ln>
            <a:effectLst/>
          </p:spPr>
          <p:txBody>
            <a:bodyPr>
              <a:prstTxWarp prst="textNoShape">
                <a:avLst/>
              </a:prstTxWarp>
            </a:bodyPr>
            <a:lstStyle/>
            <a:p>
              <a:endParaRPr lang="en-US"/>
            </a:p>
          </p:txBody>
        </p:sp>
      </p:grpSp>
      <p:sp>
        <p:nvSpPr>
          <p:cNvPr id="19529" name="Rectangle 73"/>
          <p:cNvSpPr>
            <a:spLocks noChangeArrowheads="1"/>
          </p:cNvSpPr>
          <p:nvPr/>
        </p:nvSpPr>
        <p:spPr bwMode="auto">
          <a:xfrm>
            <a:off x="6883400" y="3262313"/>
            <a:ext cx="184150" cy="457200"/>
          </a:xfrm>
          <a:prstGeom prst="rect">
            <a:avLst/>
          </a:prstGeom>
          <a:noFill/>
          <a:ln w="9525">
            <a:noFill/>
            <a:round/>
            <a:headEnd/>
            <a:tailEnd/>
          </a:ln>
          <a:effectLst/>
        </p:spPr>
        <p:txBody>
          <a:bodyPr wrap="none" anchor="ctr">
            <a:prstTxWarp prst="textNoShape">
              <a:avLst/>
            </a:prstTxWarp>
          </a:bodyPr>
          <a:lstStyle/>
          <a:p>
            <a:endParaRPr lang="en-US"/>
          </a:p>
        </p:txBody>
      </p:sp>
      <p:grpSp>
        <p:nvGrpSpPr>
          <p:cNvPr id="9" name="Group 74"/>
          <p:cNvGrpSpPr>
            <a:grpSpLocks/>
          </p:cNvGrpSpPr>
          <p:nvPr/>
        </p:nvGrpSpPr>
        <p:grpSpPr bwMode="auto">
          <a:xfrm>
            <a:off x="136525" y="2030413"/>
            <a:ext cx="3027363" cy="4303712"/>
            <a:chOff x="86" y="1279"/>
            <a:chExt cx="1907" cy="2711"/>
          </a:xfrm>
        </p:grpSpPr>
        <p:grpSp>
          <p:nvGrpSpPr>
            <p:cNvPr id="10" name="Group 75"/>
            <p:cNvGrpSpPr>
              <a:grpSpLocks/>
            </p:cNvGrpSpPr>
            <p:nvPr/>
          </p:nvGrpSpPr>
          <p:grpSpPr bwMode="auto">
            <a:xfrm>
              <a:off x="465" y="1279"/>
              <a:ext cx="1036" cy="2711"/>
              <a:chOff x="465" y="1279"/>
              <a:chExt cx="1036" cy="2711"/>
            </a:xfrm>
          </p:grpSpPr>
          <p:sp>
            <p:nvSpPr>
              <p:cNvPr id="19532" name="Rectangle 76"/>
              <p:cNvSpPr>
                <a:spLocks noChangeArrowheads="1"/>
              </p:cNvSpPr>
              <p:nvPr/>
            </p:nvSpPr>
            <p:spPr bwMode="auto">
              <a:xfrm>
                <a:off x="790" y="360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3" name="Rectangle 77"/>
              <p:cNvSpPr>
                <a:spLocks noChangeArrowheads="1"/>
              </p:cNvSpPr>
              <p:nvPr/>
            </p:nvSpPr>
            <p:spPr bwMode="auto">
              <a:xfrm>
                <a:off x="790" y="3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4" name="Rectangle 78"/>
              <p:cNvSpPr>
                <a:spLocks noChangeArrowheads="1"/>
              </p:cNvSpPr>
              <p:nvPr/>
            </p:nvSpPr>
            <p:spPr bwMode="auto">
              <a:xfrm>
                <a:off x="790" y="249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5" name="Rectangle 79"/>
              <p:cNvSpPr>
                <a:spLocks noChangeArrowheads="1"/>
              </p:cNvSpPr>
              <p:nvPr/>
            </p:nvSpPr>
            <p:spPr bwMode="auto">
              <a:xfrm>
                <a:off x="790" y="375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6" name="Rectangle 80"/>
              <p:cNvSpPr>
                <a:spLocks noChangeArrowheads="1"/>
              </p:cNvSpPr>
              <p:nvPr/>
            </p:nvSpPr>
            <p:spPr bwMode="auto">
              <a:xfrm>
                <a:off x="790"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7" name="Rectangle 81"/>
              <p:cNvSpPr>
                <a:spLocks noChangeArrowheads="1"/>
              </p:cNvSpPr>
              <p:nvPr/>
            </p:nvSpPr>
            <p:spPr bwMode="auto">
              <a:xfrm>
                <a:off x="790" y="234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8" name="Rectangle 82"/>
              <p:cNvSpPr>
                <a:spLocks noChangeArrowheads="1"/>
              </p:cNvSpPr>
              <p:nvPr/>
            </p:nvSpPr>
            <p:spPr bwMode="auto">
              <a:xfrm>
                <a:off x="790" y="327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9" name="Rectangle 83"/>
              <p:cNvSpPr>
                <a:spLocks noChangeArrowheads="1"/>
              </p:cNvSpPr>
              <p:nvPr/>
            </p:nvSpPr>
            <p:spPr bwMode="auto">
              <a:xfrm>
                <a:off x="790"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0" name="Rectangle 84"/>
              <p:cNvSpPr>
                <a:spLocks noChangeArrowheads="1"/>
              </p:cNvSpPr>
              <p:nvPr/>
            </p:nvSpPr>
            <p:spPr bwMode="auto">
              <a:xfrm>
                <a:off x="790"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1" name="Rectangle 85"/>
              <p:cNvSpPr>
                <a:spLocks noChangeArrowheads="1"/>
              </p:cNvSpPr>
              <p:nvPr/>
            </p:nvSpPr>
            <p:spPr bwMode="auto">
              <a:xfrm>
                <a:off x="790"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2" name="Rectangle 86"/>
              <p:cNvSpPr>
                <a:spLocks noChangeArrowheads="1"/>
              </p:cNvSpPr>
              <p:nvPr/>
            </p:nvSpPr>
            <p:spPr bwMode="auto">
              <a:xfrm>
                <a:off x="790" y="173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3" name="Rectangle 87"/>
              <p:cNvSpPr>
                <a:spLocks noChangeArrowheads="1"/>
              </p:cNvSpPr>
              <p:nvPr/>
            </p:nvSpPr>
            <p:spPr bwMode="auto">
              <a:xfrm>
                <a:off x="790"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4" name="Rectangle 88"/>
              <p:cNvSpPr>
                <a:spLocks noChangeArrowheads="1"/>
              </p:cNvSpPr>
              <p:nvPr/>
            </p:nvSpPr>
            <p:spPr bwMode="auto">
              <a:xfrm>
                <a:off x="790" y="158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5" name="Rectangle 89"/>
              <p:cNvSpPr>
                <a:spLocks noChangeArrowheads="1"/>
              </p:cNvSpPr>
              <p:nvPr/>
            </p:nvSpPr>
            <p:spPr bwMode="auto">
              <a:xfrm>
                <a:off x="790"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6" name="Text Box 90"/>
              <p:cNvSpPr txBox="1">
                <a:spLocks noChangeArrowheads="1"/>
              </p:cNvSpPr>
              <p:nvPr/>
            </p:nvSpPr>
            <p:spPr bwMode="auto">
              <a:xfrm>
                <a:off x="507" y="3759"/>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19547" name="Text Box 91"/>
              <p:cNvSpPr txBox="1">
                <a:spLocks noChangeArrowheads="1"/>
              </p:cNvSpPr>
              <p:nvPr/>
            </p:nvSpPr>
            <p:spPr bwMode="auto">
              <a:xfrm>
                <a:off x="501" y="3268"/>
                <a:ext cx="25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19548" name="Text Box 92"/>
              <p:cNvSpPr txBox="1">
                <a:spLocks noChangeArrowheads="1"/>
              </p:cNvSpPr>
              <p:nvPr/>
            </p:nvSpPr>
            <p:spPr bwMode="auto">
              <a:xfrm>
                <a:off x="507" y="3575"/>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19549" name="Text Box 93"/>
              <p:cNvSpPr txBox="1">
                <a:spLocks noChangeArrowheads="1"/>
              </p:cNvSpPr>
              <p:nvPr/>
            </p:nvSpPr>
            <p:spPr bwMode="auto">
              <a:xfrm>
                <a:off x="500" y="311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19550" name="Text Box 94"/>
              <p:cNvSpPr txBox="1">
                <a:spLocks noChangeArrowheads="1"/>
              </p:cNvSpPr>
              <p:nvPr/>
            </p:nvSpPr>
            <p:spPr bwMode="auto">
              <a:xfrm>
                <a:off x="500" y="2975"/>
                <a:ext cx="260"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19551" name="Text Box 95"/>
              <p:cNvSpPr txBox="1">
                <a:spLocks noChangeArrowheads="1"/>
              </p:cNvSpPr>
              <p:nvPr/>
            </p:nvSpPr>
            <p:spPr bwMode="auto">
              <a:xfrm>
                <a:off x="477" y="282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19552" name="Text Box 96"/>
              <p:cNvSpPr txBox="1">
                <a:spLocks noChangeArrowheads="1"/>
              </p:cNvSpPr>
              <p:nvPr/>
            </p:nvSpPr>
            <p:spPr bwMode="auto">
              <a:xfrm>
                <a:off x="478" y="2458"/>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19553" name="Text Box 97"/>
              <p:cNvSpPr txBox="1">
                <a:spLocks noChangeArrowheads="1"/>
              </p:cNvSpPr>
              <p:nvPr/>
            </p:nvSpPr>
            <p:spPr bwMode="auto">
              <a:xfrm>
                <a:off x="501" y="2311"/>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19554" name="Text Box 98"/>
              <p:cNvSpPr txBox="1">
                <a:spLocks noChangeArrowheads="1"/>
              </p:cNvSpPr>
              <p:nvPr/>
            </p:nvSpPr>
            <p:spPr bwMode="auto">
              <a:xfrm>
                <a:off x="490" y="2148"/>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19555" name="Text Box 99"/>
              <p:cNvSpPr txBox="1">
                <a:spLocks noChangeArrowheads="1"/>
              </p:cNvSpPr>
              <p:nvPr/>
            </p:nvSpPr>
            <p:spPr bwMode="auto">
              <a:xfrm>
                <a:off x="501" y="2023"/>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19556" name="Text Box 100"/>
              <p:cNvSpPr txBox="1">
                <a:spLocks noChangeArrowheads="1"/>
              </p:cNvSpPr>
              <p:nvPr/>
            </p:nvSpPr>
            <p:spPr bwMode="auto">
              <a:xfrm>
                <a:off x="477" y="1279"/>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4</a:t>
                </a:r>
                <a:r>
                  <a:rPr lang="en-GB" sz="1800" baseline="30000">
                    <a:solidFill>
                      <a:srgbClr val="000000"/>
                    </a:solidFill>
                    <a:latin typeface="Comic Sans MS" charset="0"/>
                    <a:ea typeface="DejaVu Sans" charset="0"/>
                    <a:cs typeface="DejaVu Sans" charset="0"/>
                  </a:rPr>
                  <a:t>++</a:t>
                </a:r>
              </a:p>
            </p:txBody>
          </p:sp>
          <p:sp>
            <p:nvSpPr>
              <p:cNvPr id="19557" name="Text Box 101"/>
              <p:cNvSpPr txBox="1">
                <a:spLocks noChangeArrowheads="1"/>
              </p:cNvSpPr>
              <p:nvPr/>
            </p:nvSpPr>
            <p:spPr bwMode="auto">
              <a:xfrm>
                <a:off x="477" y="158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19558" name="Text Box 102"/>
              <p:cNvSpPr txBox="1">
                <a:spLocks noChangeArrowheads="1"/>
              </p:cNvSpPr>
              <p:nvPr/>
            </p:nvSpPr>
            <p:spPr bwMode="auto">
              <a:xfrm>
                <a:off x="465" y="1431"/>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19559" name="Text Box 103"/>
              <p:cNvSpPr txBox="1">
                <a:spLocks noChangeArrowheads="1"/>
              </p:cNvSpPr>
              <p:nvPr/>
            </p:nvSpPr>
            <p:spPr bwMode="auto">
              <a:xfrm>
                <a:off x="472" y="1735"/>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grpSp>
        <p:sp>
          <p:nvSpPr>
            <p:cNvPr id="19560" name="Text Box 104"/>
            <p:cNvSpPr txBox="1">
              <a:spLocks noChangeArrowheads="1"/>
            </p:cNvSpPr>
            <p:nvPr/>
          </p:nvSpPr>
          <p:spPr bwMode="auto">
            <a:xfrm>
              <a:off x="1604" y="3575"/>
              <a:ext cx="391" cy="40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99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966FF"/>
                  </a:solidFill>
                  <a:latin typeface="Comic Sans MS" charset="0"/>
                  <a:ea typeface="DejaVu Sans" charset="0"/>
                  <a:cs typeface="DejaVu Sans" charset="0"/>
                </a:rPr>
                <a:t>S=1</a:t>
              </a:r>
            </a:p>
            <a:p>
              <a:pPr>
                <a:lnSpc>
                  <a:spcPct val="100000"/>
                </a:lnSpc>
                <a:buClr>
                  <a:srgbClr val="96969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69696"/>
                  </a:solidFill>
                  <a:latin typeface="Comic Sans MS" charset="0"/>
                  <a:ea typeface="DejaVu Sans" charset="0"/>
                  <a:cs typeface="DejaVu Sans" charset="0"/>
                </a:rPr>
                <a:t>S=0</a:t>
              </a:r>
            </a:p>
          </p:txBody>
        </p:sp>
        <p:sp>
          <p:nvSpPr>
            <p:cNvPr id="19561" name="Text Box 105"/>
            <p:cNvSpPr txBox="1">
              <a:spLocks noChangeArrowheads="1"/>
            </p:cNvSpPr>
            <p:nvPr/>
          </p:nvSpPr>
          <p:spPr bwMode="auto">
            <a:xfrm>
              <a:off x="86" y="3680"/>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L=0</a:t>
              </a:r>
            </a:p>
          </p:txBody>
        </p:sp>
        <p:sp>
          <p:nvSpPr>
            <p:cNvPr id="19562" name="Rectangle 106"/>
            <p:cNvSpPr>
              <a:spLocks noChangeArrowheads="1"/>
            </p:cNvSpPr>
            <p:nvPr/>
          </p:nvSpPr>
          <p:spPr bwMode="auto">
            <a:xfrm>
              <a:off x="86" y="2997"/>
              <a:ext cx="33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L=1</a:t>
              </a:r>
            </a:p>
          </p:txBody>
        </p:sp>
        <p:sp>
          <p:nvSpPr>
            <p:cNvPr id="19563" name="Rectangle 107"/>
            <p:cNvSpPr>
              <a:spLocks noChangeArrowheads="1"/>
            </p:cNvSpPr>
            <p:nvPr/>
          </p:nvSpPr>
          <p:spPr bwMode="auto">
            <a:xfrm>
              <a:off x="109" y="222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L=2</a:t>
              </a:r>
            </a:p>
          </p:txBody>
        </p:sp>
        <p:sp>
          <p:nvSpPr>
            <p:cNvPr id="19564" name="Rectangle 108"/>
            <p:cNvSpPr>
              <a:spLocks noChangeArrowheads="1"/>
            </p:cNvSpPr>
            <p:nvPr/>
          </p:nvSpPr>
          <p:spPr bwMode="auto">
            <a:xfrm>
              <a:off x="109" y="148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L=3</a:t>
              </a:r>
            </a:p>
          </p:txBody>
        </p:sp>
      </p:grpSp>
      <p:sp>
        <p:nvSpPr>
          <p:cNvPr id="19565" name="Text Box 109"/>
          <p:cNvSpPr txBox="1">
            <a:spLocks noChangeArrowheads="1"/>
          </p:cNvSpPr>
          <p:nvPr/>
        </p:nvSpPr>
        <p:spPr bwMode="auto">
          <a:xfrm>
            <a:off x="1309688" y="838200"/>
            <a:ext cx="1236662"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Mesons</a:t>
            </a:r>
          </a:p>
        </p:txBody>
      </p:sp>
      <p:grpSp>
        <p:nvGrpSpPr>
          <p:cNvPr id="11" name="Group 110"/>
          <p:cNvGrpSpPr>
            <a:grpSpLocks/>
          </p:cNvGrpSpPr>
          <p:nvPr/>
        </p:nvGrpSpPr>
        <p:grpSpPr bwMode="auto">
          <a:xfrm>
            <a:off x="4221162" y="2541587"/>
            <a:ext cx="3876674" cy="1236663"/>
            <a:chOff x="2659" y="1177"/>
            <a:chExt cx="2442" cy="779"/>
          </a:xfrm>
        </p:grpSpPr>
        <p:sp>
          <p:nvSpPr>
            <p:cNvPr id="19567" name="Text Box 111"/>
            <p:cNvSpPr txBox="1">
              <a:spLocks noChangeArrowheads="1"/>
            </p:cNvSpPr>
            <p:nvPr/>
          </p:nvSpPr>
          <p:spPr bwMode="auto">
            <a:xfrm>
              <a:off x="2659" y="1177"/>
              <a:ext cx="2442" cy="234"/>
            </a:xfrm>
            <a:prstGeom prst="rect">
              <a:avLst/>
            </a:prstGeom>
            <a:noFill/>
            <a:ln w="9525">
              <a:noFill/>
              <a:round/>
              <a:headEnd/>
              <a:tailEnd/>
            </a:ln>
            <a:effectLst/>
          </p:spPr>
          <p:txBody>
            <a:bodyPr wrap="square" lIns="90000" tIns="46800" rIns="90000" bIns="46800">
              <a:prstTxWarp prst="textNoShape">
                <a:avLst/>
              </a:prstTxWarp>
              <a:spAutoFit/>
            </a:bodyPr>
            <a:lstStyle/>
            <a:p>
              <a:pPr>
                <a:lnSpc>
                  <a:spcPct val="100000"/>
                </a:lnSpc>
                <a:buClr>
                  <a:srgbClr val="D60093"/>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D60093"/>
                  </a:solidFill>
                  <a:latin typeface="Comic Sans MS" charset="0"/>
                  <a:ea typeface="DejaVu Sans" charset="0"/>
                  <a:cs typeface="DejaVu Sans" charset="0"/>
                </a:rPr>
                <a:t>Consider the three lightest quarks</a:t>
              </a:r>
            </a:p>
          </p:txBody>
        </p:sp>
        <p:graphicFrame>
          <p:nvGraphicFramePr>
            <p:cNvPr id="19568" name="Object 112"/>
            <p:cNvGraphicFramePr>
              <a:graphicFrameLocks noChangeAspect="1"/>
            </p:cNvGraphicFramePr>
            <p:nvPr/>
          </p:nvGraphicFramePr>
          <p:xfrm>
            <a:off x="2672" y="1454"/>
            <a:ext cx="581" cy="257"/>
          </p:xfrm>
          <a:graphic>
            <a:graphicData uri="http://schemas.openxmlformats.org/presentationml/2006/ole">
              <p:oleObj spid="_x0000_s41986" r:id="rId4" imgW="558800" imgH="177800" progId="Equation.3">
                <p:embed/>
              </p:oleObj>
            </a:graphicData>
          </a:graphic>
        </p:graphicFrame>
        <p:sp>
          <p:nvSpPr>
            <p:cNvPr id="19570" name="AutoShape 114"/>
            <p:cNvSpPr>
              <a:spLocks/>
            </p:cNvSpPr>
            <p:nvPr/>
          </p:nvSpPr>
          <p:spPr bwMode="auto">
            <a:xfrm>
              <a:off x="3256" y="1487"/>
              <a:ext cx="208" cy="469"/>
            </a:xfrm>
            <a:prstGeom prst="rightBrace">
              <a:avLst>
                <a:gd name="adj1" fmla="val 18790"/>
                <a:gd name="adj2" fmla="val 50000"/>
              </a:avLst>
            </a:prstGeom>
            <a:noFill/>
            <a:ln w="12600">
              <a:solidFill>
                <a:srgbClr val="3333CC"/>
              </a:solidFill>
              <a:miter lim="800000"/>
              <a:headEnd/>
              <a:tailEnd/>
            </a:ln>
            <a:effectLst/>
          </p:spPr>
          <p:txBody>
            <a:bodyPr wrap="none" anchor="ctr">
              <a:prstTxWarp prst="textNoShape">
                <a:avLst/>
              </a:prstTxWarp>
            </a:bodyPr>
            <a:lstStyle/>
            <a:p>
              <a:endParaRPr lang="en-US"/>
            </a:p>
          </p:txBody>
        </p:sp>
        <p:sp>
          <p:nvSpPr>
            <p:cNvPr id="19571" name="Text Box 115"/>
            <p:cNvSpPr txBox="1">
              <a:spLocks noChangeArrowheads="1"/>
            </p:cNvSpPr>
            <p:nvPr/>
          </p:nvSpPr>
          <p:spPr bwMode="auto">
            <a:xfrm>
              <a:off x="3518" y="1583"/>
              <a:ext cx="1460" cy="234"/>
            </a:xfrm>
            <a:prstGeom prst="rect">
              <a:avLst/>
            </a:prstGeom>
            <a:noFill/>
            <a:ln w="9525">
              <a:noFill/>
              <a:round/>
              <a:headEnd/>
              <a:tailEnd/>
            </a:ln>
            <a:effectLst/>
          </p:spPr>
          <p:txBody>
            <a:bodyPr wrap="square" lIns="90000" tIns="46800" rIns="90000" bIns="46800">
              <a:prstTxWarp prst="textNoShape">
                <a:avLst/>
              </a:prstTxWarp>
              <a:spAutoFit/>
            </a:bodyPr>
            <a:lstStyle/>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FF"/>
                  </a:solidFill>
                  <a:latin typeface="Comic Sans MS" charset="0"/>
                  <a:ea typeface="DejaVu Sans" charset="0"/>
                  <a:cs typeface="DejaVu Sans" charset="0"/>
                </a:rPr>
                <a:t>9 Combinations</a:t>
              </a:r>
            </a:p>
          </p:txBody>
        </p:sp>
      </p:grpSp>
      <p:sp>
        <p:nvSpPr>
          <p:cNvPr id="19582" name="Text Box 126"/>
          <p:cNvSpPr txBox="1">
            <a:spLocks noChangeArrowheads="1"/>
          </p:cNvSpPr>
          <p:nvPr/>
        </p:nvSpPr>
        <p:spPr bwMode="auto">
          <a:xfrm rot="19020000">
            <a:off x="1063625" y="1462088"/>
            <a:ext cx="708025" cy="3079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CC0066"/>
                </a:solidFill>
                <a:latin typeface="Comic Sans MS" charset="0"/>
                <a:ea typeface="DejaVu Sans" charset="0"/>
                <a:cs typeface="DejaVu Sans" charset="0"/>
              </a:rPr>
              <a:t>radial </a:t>
            </a:r>
          </a:p>
        </p:txBody>
      </p:sp>
      <p:sp>
        <p:nvSpPr>
          <p:cNvPr id="19583" name="Rectangle 127"/>
          <p:cNvSpPr>
            <a:spLocks noChangeArrowheads="1"/>
          </p:cNvSpPr>
          <p:nvPr/>
        </p:nvSpPr>
        <p:spPr bwMode="auto">
          <a:xfrm>
            <a:off x="701675" y="0"/>
            <a:ext cx="4221325" cy="586957"/>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66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2">
                    <a:lumMod val="75000"/>
                  </a:schemeClr>
                </a:solidFill>
                <a:latin typeface="Apple Casual"/>
                <a:ea typeface="DejaVu Sans" charset="0"/>
                <a:cs typeface="DejaVu Sans" charset="0"/>
              </a:rPr>
              <a:t>Spectroscopy and QCD</a:t>
            </a:r>
          </a:p>
        </p:txBody>
      </p:sp>
      <p:graphicFrame>
        <p:nvGraphicFramePr>
          <p:cNvPr id="133" name="Object 112"/>
          <p:cNvGraphicFramePr>
            <a:graphicFrameLocks noChangeAspect="1"/>
          </p:cNvGraphicFramePr>
          <p:nvPr/>
        </p:nvGraphicFramePr>
        <p:xfrm>
          <a:off x="4241800" y="3162301"/>
          <a:ext cx="762000" cy="520699"/>
        </p:xfrm>
        <a:graphic>
          <a:graphicData uri="http://schemas.openxmlformats.org/presentationml/2006/ole">
            <p:oleObj spid="_x0000_s41987" name="Equation" r:id="rId5" imgW="355600" imgH="266700" progId="Equation.3">
              <p:embed/>
            </p:oleObj>
          </a:graphicData>
        </a:graphic>
      </p:graphicFrame>
      <p:sp>
        <p:nvSpPr>
          <p:cNvPr id="135" name="Rectangle 61"/>
          <p:cNvSpPr>
            <a:spLocks noChangeArrowheads="1"/>
          </p:cNvSpPr>
          <p:nvPr/>
        </p:nvSpPr>
        <p:spPr bwMode="auto">
          <a:xfrm>
            <a:off x="6438900" y="1041400"/>
            <a:ext cx="2616200" cy="469900"/>
          </a:xfrm>
          <a:prstGeom prst="rect">
            <a:avLst/>
          </a:prstGeom>
          <a:noFill/>
          <a:ln w="9525">
            <a:noFill/>
            <a:round/>
            <a:headEnd/>
            <a:tailEnd/>
          </a:ln>
          <a:effectLst/>
        </p:spPr>
        <p:txBody>
          <a:bodyPr lIns="90000" tIns="46800" rIns="90000" bIns="46800" anchor="ctr">
            <a:prstTxWarp prst="textNoShape">
              <a:avLst/>
            </a:prstTxWarp>
          </a:bodyPr>
          <a:lstStyle/>
          <a:p>
            <a:pPr algn="ctr">
              <a:lnSpc>
                <a:spcPct val="100000"/>
              </a:lnSpc>
              <a:buClr>
                <a:srgbClr val="3366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5">
                    <a:lumMod val="75000"/>
                  </a:schemeClr>
                </a:solidFill>
                <a:latin typeface="Apple Casual"/>
                <a:ea typeface="DejaVu Sans" charset="0"/>
                <a:cs typeface="DejaVu Sans" charset="0"/>
              </a:rPr>
              <a:t>Quarkonium</a:t>
            </a:r>
          </a:p>
        </p:txBody>
      </p:sp>
      <p:pic>
        <p:nvPicPr>
          <p:cNvPr id="123" name="Picture 122"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41800" y="4171950"/>
            <a:ext cx="1943100" cy="1320800"/>
          </a:xfrm>
          <a:prstGeom prst="rect">
            <a:avLst/>
          </a:prstGeom>
        </p:spPr>
      </p:pic>
      <p:sp>
        <p:nvSpPr>
          <p:cNvPr id="124" name="Right Brace 123"/>
          <p:cNvSpPr/>
          <p:nvPr/>
        </p:nvSpPr>
        <p:spPr>
          <a:xfrm>
            <a:off x="6438900" y="4202113"/>
            <a:ext cx="114300" cy="124618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5" name="Picture 124"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808788" y="4368800"/>
            <a:ext cx="609600" cy="317500"/>
          </a:xfrm>
          <a:prstGeom prst="rect">
            <a:avLst/>
          </a:prstGeom>
        </p:spPr>
      </p:pic>
      <p:pic>
        <p:nvPicPr>
          <p:cNvPr id="127" name="Picture 126"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77851" y="1811381"/>
            <a:ext cx="609600" cy="317500"/>
          </a:xfrm>
          <a:prstGeom prst="rect">
            <a:avLst/>
          </a:prstGeom>
        </p:spPr>
      </p:pic>
      <p:pic>
        <p:nvPicPr>
          <p:cNvPr id="128" name="Picture 127"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6735763" y="4773613"/>
            <a:ext cx="1231900" cy="381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100000">
                                          <p:val>
                                            <p:fltVal val="0"/>
                                          </p:val>
                                        </p:tav>
                                        <p:tav>
                                          <p:val>
                                            <p:strVal val="#ppt_w"/>
                                          </p:val>
                                        </p:tav>
                                      </p:tavLst>
                                    </p:anim>
                                    <p:anim calcmode="lin" valueType="num">
                                      <p:cBhvr>
                                        <p:cTn id="8" dur="500" fill="hold"/>
                                        <p:tgtEl>
                                          <p:spTgt spid="9"/>
                                        </p:tgtEl>
                                        <p:attrNameLst>
                                          <p:attrName>ppt_h</p:attrName>
                                        </p:attrNameLst>
                                      </p:cBhvr>
                                      <p:tavLst>
                                        <p:tav tm="100000">
                                          <p:val>
                                            <p:fltVal val="0"/>
                                          </p:val>
                                        </p:tav>
                                        <p:tav>
                                          <p:val>
                                            <p:strVal val="#ppt_h"/>
                                          </p:val>
                                        </p:tav>
                                      </p:tavLst>
                                    </p:anim>
                                  </p:childTnLst>
                                </p:cTn>
                              </p:par>
                            </p:childTnLst>
                          </p:cTn>
                        </p:par>
                        <p:par>
                          <p:cTn id="9" fill="hold">
                            <p:stCondLst>
                              <p:cond delay="0"/>
                            </p:stCondLst>
                            <p:childTnLst>
                              <p:par>
                                <p:cTn id="10" presetID="1" presetClass="entr" fill="hold" nodeType="afterEffect">
                                  <p:stCondLst>
                                    <p:cond delay="0"/>
                                  </p:stCondLst>
                                  <p:childTnLst>
                                    <p:set>
                                      <p:cBhvr>
                                        <p:cTn id="11" dur="1" fill="hold">
                                          <p:stCondLst>
                                            <p:cond delay="0"/>
                                          </p:stCondLst>
                                        </p:cTn>
                                        <p:tgtEl>
                                          <p:spTgt spid="1956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strVal val="#ppt_h"/>
                                          </p:val>
                                        </p:tav>
                                        <p:tav>
                                          <p:val>
                                            <p:strVal val="#ppt_h"/>
                                          </p:val>
                                        </p:tav>
                                      </p:tavLst>
                                    </p:anim>
                                  </p:childTnLst>
                                </p:cTn>
                              </p:par>
                            </p:childTnLst>
                          </p:cTn>
                        </p:par>
                        <p:par>
                          <p:cTn id="18" fill="hold">
                            <p:stCondLst>
                              <p:cond delay="0"/>
                            </p:stCondLst>
                            <p:childTnLst>
                              <p:par>
                                <p:cTn id="19" presetID="2" presetClass="entr" presetSubtype="8" fill="hold" nodeType="afterEffect">
                                  <p:stCondLst>
                                    <p:cond delay="0"/>
                                  </p:stCondLst>
                                  <p:childTnLst>
                                    <p:set>
                                      <p:cBhvr>
                                        <p:cTn id="20" dur="1" fill="hold">
                                          <p:stCondLst>
                                            <p:cond delay="0"/>
                                          </p:stCondLst>
                                        </p:cTn>
                                        <p:tgtEl>
                                          <p:spTgt spid="19582"/>
                                        </p:tgtEl>
                                        <p:attrNameLst>
                                          <p:attrName>style.visibility</p:attrName>
                                        </p:attrNameLst>
                                      </p:cBhvr>
                                      <p:to>
                                        <p:strVal val="visible"/>
                                      </p:to>
                                    </p:set>
                                    <p:anim calcmode="lin" valueType="num">
                                      <p:cBhvr>
                                        <p:cTn id="21" dur="500" fill="hold"/>
                                        <p:tgtEl>
                                          <p:spTgt spid="19582"/>
                                        </p:tgtEl>
                                        <p:attrNameLst>
                                          <p:attrName>ppt_x</p:attrName>
                                        </p:attrNameLst>
                                      </p:cBhvr>
                                      <p:tavLst>
                                        <p:tav tm="100000">
                                          <p:val>
                                            <p:strVal val="0-#ppt_w/2"/>
                                          </p:val>
                                        </p:tav>
                                        <p:tav>
                                          <p:val>
                                            <p:strVal val="#ppt_x"/>
                                          </p:val>
                                        </p:tav>
                                      </p:tavLst>
                                    </p:anim>
                                    <p:anim calcmode="lin" valueType="num">
                                      <p:cBhvr>
                                        <p:cTn id="22" dur="500" fill="hold"/>
                                        <p:tgtEl>
                                          <p:spTgt spid="19582"/>
                                        </p:tgtEl>
                                        <p:attrNameLst>
                                          <p:attrName>ppt_y</p:attrName>
                                        </p:attrNameLst>
                                      </p:cBhvr>
                                      <p:tavLst>
                                        <p:tav tm="100000">
                                          <p:val>
                                            <p:strVal val="#ppt_y"/>
                                          </p:val>
                                        </p:tav>
                                        <p:tav>
                                          <p:val>
                                            <p:strVal val="#ppt_y"/>
                                          </p:val>
                                        </p:tav>
                                      </p:tavLst>
                                    </p:anim>
                                  </p:childTnLst>
                                </p:cTn>
                              </p:par>
                            </p:childTnLst>
                          </p:cTn>
                        </p:par>
                        <p:par>
                          <p:cTn id="23" fill="hold">
                            <p:stCondLst>
                              <p:cond delay="0"/>
                            </p:stCondLst>
                            <p:childTnLst>
                              <p:par>
                                <p:cTn id="24" presetID="17" presetClass="entr" presetSubtype="1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100000">
                                          <p:val>
                                            <p:fltVal val="0"/>
                                          </p:val>
                                        </p:tav>
                                        <p:tav>
                                          <p:val>
                                            <p:strVal val="#ppt_w"/>
                                          </p:val>
                                        </p:tav>
                                      </p:tavLst>
                                    </p:anim>
                                    <p:anim calcmode="lin" valueType="num">
                                      <p:cBhvr>
                                        <p:cTn id="27" dur="500" fill="hold"/>
                                        <p:tgtEl>
                                          <p:spTgt spid="4"/>
                                        </p:tgtEl>
                                        <p:attrNameLst>
                                          <p:attrName>ppt_h</p:attrName>
                                        </p:attrNameLst>
                                      </p:cBhvr>
                                      <p:tavLst>
                                        <p:tav tm="100000">
                                          <p:val>
                                            <p:strVal val="#ppt_h"/>
                                          </p:val>
                                        </p:tav>
                                        <p:tav>
                                          <p:val>
                                            <p:strVal val="#ppt_h"/>
                                          </p:val>
                                        </p:tav>
                                      </p:tavLst>
                                    </p:anim>
                                  </p:childTnLst>
                                </p:cTn>
                              </p:par>
                            </p:childTnLst>
                          </p:cTn>
                        </p:par>
                        <p:par>
                          <p:cTn id="28" fill="hold">
                            <p:stCondLst>
                              <p:cond delay="0"/>
                            </p:stCondLst>
                            <p:childTnLst>
                              <p:par>
                                <p:cTn id="29" presetID="17" presetClass="entr" presetSubtype="1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100000">
                                          <p:val>
                                            <p:fltVal val="0"/>
                                          </p:val>
                                        </p:tav>
                                        <p:tav>
                                          <p:val>
                                            <p:strVal val="#ppt_w"/>
                                          </p:val>
                                        </p:tav>
                                      </p:tavLst>
                                    </p:anim>
                                    <p:anim calcmode="lin" valueType="num">
                                      <p:cBhvr>
                                        <p:cTn id="32" dur="500" fill="hold"/>
                                        <p:tgtEl>
                                          <p:spTgt spid="3"/>
                                        </p:tgtEl>
                                        <p:attrNameLst>
                                          <p:attrName>ppt_h</p:attrName>
                                        </p:attrNameLst>
                                      </p:cBhvr>
                                      <p:tavLst>
                                        <p:tav tm="100000">
                                          <p:val>
                                            <p:strVal val="#ppt_h"/>
                                          </p:val>
                                        </p:tav>
                                        <p:tav>
                                          <p:val>
                                            <p:strVal val="#ppt_h"/>
                                          </p:val>
                                        </p:tav>
                                      </p:tavLst>
                                    </p:anim>
                                  </p:childTnLst>
                                </p:cTn>
                              </p:par>
                            </p:childTnLst>
                          </p:cTn>
                        </p:par>
                        <p:par>
                          <p:cTn id="33" fill="hold">
                            <p:stCondLst>
                              <p:cond delay="0"/>
                            </p:stCondLst>
                            <p:childTnLst>
                              <p:par>
                                <p:cTn id="34" presetID="17" presetClass="entr" presetSubtype="1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100000">
                                          <p:val>
                                            <p:fltVal val="0"/>
                                          </p:val>
                                        </p:tav>
                                        <p:tav>
                                          <p:val>
                                            <p:strVal val="#ppt_w"/>
                                          </p:val>
                                        </p:tav>
                                      </p:tavLst>
                                    </p:anim>
                                    <p:anim calcmode="lin" valueType="num">
                                      <p:cBhvr>
                                        <p:cTn id="37" dur="500" fill="hold"/>
                                        <p:tgtEl>
                                          <p:spTgt spid="2"/>
                                        </p:tgtEl>
                                        <p:attrNameLst>
                                          <p:attrName>ppt_h</p:attrName>
                                        </p:attrNameLst>
                                      </p:cBhvr>
                                      <p:tavLst>
                                        <p:tav tm="100000">
                                          <p:val>
                                            <p:strVal val="#ppt_h"/>
                                          </p:val>
                                        </p:tav>
                                        <p:tav>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100000">
                                          <p:val>
                                            <p:fltVal val="0"/>
                                          </p:val>
                                        </p:tav>
                                        <p:tav>
                                          <p:val>
                                            <p:strVal val="#ppt_w"/>
                                          </p:val>
                                        </p:tav>
                                      </p:tavLst>
                                    </p:anim>
                                    <p:anim calcmode="lin" valueType="num">
                                      <p:cBhvr>
                                        <p:cTn id="43" dur="500" fill="hold"/>
                                        <p:tgtEl>
                                          <p:spTgt spid="11"/>
                                        </p:tgtEl>
                                        <p:attrNameLst>
                                          <p:attrName>ppt_h</p:attrName>
                                        </p:attrNameLst>
                                      </p:cBhvr>
                                      <p:tavLst>
                                        <p:tav tm="100000">
                                          <p:val>
                                            <p:fltVal val="0"/>
                                          </p:val>
                                        </p:tav>
                                        <p:tav>
                                          <p:val>
                                            <p:strVal val="#ppt_h"/>
                                          </p:val>
                                        </p:tav>
                                      </p:tavLst>
                                    </p:anim>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We are currently carrying out A.A. on several promising channels using simulated data and the full GlueX Monte Carlo and reconstruction code base.</a:t>
            </a:r>
          </a:p>
          <a:p>
            <a:endParaRPr lang="en-US" sz="2400" dirty="0" smtClean="0"/>
          </a:p>
          <a:p>
            <a:r>
              <a:rPr lang="en-US" sz="2400" dirty="0" smtClean="0"/>
              <a:t>We are working with phenomenologists to develop better formulations for our amplitudes that satisfy known physical constraints. These are more computationally challenging, but the GPUs may solve this problem. </a:t>
            </a:r>
          </a:p>
          <a:p>
            <a:endParaRPr lang="en-US" sz="2400" dirty="0" smtClean="0"/>
          </a:p>
          <a:p>
            <a:r>
              <a:rPr lang="en-US" sz="2400" dirty="0" smtClean="0"/>
              <a:t>Members are performing PWA on CLEO-</a:t>
            </a:r>
            <a:r>
              <a:rPr lang="en-US" sz="2400" dirty="0" err="1" smtClean="0"/>
              <a:t>c</a:t>
            </a:r>
            <a:r>
              <a:rPr lang="en-US" sz="2400" dirty="0" smtClean="0"/>
              <a:t>, BES-III, E852 and CLAS data. </a:t>
            </a:r>
            <a:endParaRPr lang="en-US" sz="2400"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30</a:t>
            </a:fld>
            <a:endParaRPr lang="en-US"/>
          </a:p>
        </p:txBody>
      </p:sp>
      <p:sp>
        <p:nvSpPr>
          <p:cNvPr id="7" name="Title 1"/>
          <p:cNvSpPr>
            <a:spLocks noGrp="1"/>
          </p:cNvSpPr>
          <p:nvPr>
            <p:ph type="title"/>
          </p:nvPr>
        </p:nvSpPr>
        <p:spPr/>
        <p:txBody>
          <a:bodyPr/>
          <a:lstStyle/>
          <a:p>
            <a:r>
              <a:rPr lang="en-US" dirty="0" smtClean="0"/>
              <a:t>Amplitude Analysis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The search for exotic hybrids still remains limited by statistics, and information only exists for </a:t>
            </a:r>
            <a:r>
              <a:rPr lang="en-US" sz="2400" dirty="0" err="1" smtClean="0"/>
              <a:t>isospin</a:t>
            </a:r>
            <a:r>
              <a:rPr lang="en-US" sz="2400" dirty="0" smtClean="0"/>
              <a:t>-one 1</a:t>
            </a:r>
            <a:r>
              <a:rPr lang="en-US" sz="2400" baseline="30000" dirty="0" smtClean="0"/>
              <a:t>-+</a:t>
            </a:r>
            <a:r>
              <a:rPr lang="en-US" sz="2400" dirty="0" smtClean="0"/>
              <a:t> states. </a:t>
            </a:r>
          </a:p>
          <a:p>
            <a:r>
              <a:rPr lang="en-US" sz="2400" dirty="0" smtClean="0"/>
              <a:t>Exciting recent lattice results reaffirm the case for these states and provide theoretical methods to measure the </a:t>
            </a:r>
            <a:r>
              <a:rPr lang="en-US" sz="2400" dirty="0" err="1" smtClean="0"/>
              <a:t>gluonic</a:t>
            </a:r>
            <a:r>
              <a:rPr lang="en-US" sz="2400" dirty="0" smtClean="0"/>
              <a:t> content of states.</a:t>
            </a:r>
          </a:p>
          <a:p>
            <a:r>
              <a:rPr lang="en-US" sz="2400" dirty="0" smtClean="0"/>
              <a:t>The GlueX/Hall-D complex is under construction with detector elements delivered to Jlab and we are on-track to first beam in 2014.</a:t>
            </a:r>
          </a:p>
          <a:p>
            <a:r>
              <a:rPr lang="en-US" sz="2400" dirty="0" smtClean="0"/>
              <a:t>Work continues on Amplitude Analysis with a lot of interesting progress. By 2014 we should have a very robust set of tools. </a:t>
            </a:r>
            <a:endParaRPr lang="en-US" sz="2400"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31</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 name="Date Placeholder 1"/>
          <p:cNvSpPr>
            <a:spLocks noGrp="1"/>
          </p:cNvSpPr>
          <p:nvPr>
            <p:ph type="dt" idx="10"/>
          </p:nvPr>
        </p:nvSpPr>
        <p:spPr/>
        <p:txBody>
          <a:bodyPr/>
          <a:lstStyle/>
          <a:p>
            <a:r>
              <a:rPr lang="en-US" smtClean="0"/>
              <a:t>6/7/10</a:t>
            </a:r>
            <a:endParaRPr lang="en-GB"/>
          </a:p>
        </p:txBody>
      </p:sp>
      <p:sp>
        <p:nvSpPr>
          <p:cNvPr id="123" name="Footer Placeholder 2"/>
          <p:cNvSpPr>
            <a:spLocks noGrp="1"/>
          </p:cNvSpPr>
          <p:nvPr>
            <p:ph type="ftr" idx="11"/>
          </p:nvPr>
        </p:nvSpPr>
        <p:spPr/>
        <p:txBody>
          <a:bodyPr/>
          <a:lstStyle/>
          <a:p>
            <a:r>
              <a:rPr lang="en-US" dirty="0" smtClean="0"/>
              <a:t>JLab Users Group Meeting 2010</a:t>
            </a:r>
            <a:endParaRPr lang="en-GB" dirty="0"/>
          </a:p>
        </p:txBody>
      </p:sp>
      <p:sp>
        <p:nvSpPr>
          <p:cNvPr id="124" name="Slide Number Placeholder 3"/>
          <p:cNvSpPr>
            <a:spLocks noGrp="1"/>
          </p:cNvSpPr>
          <p:nvPr>
            <p:ph type="sldNum" idx="12"/>
          </p:nvPr>
        </p:nvSpPr>
        <p:spPr/>
        <p:txBody>
          <a:bodyPr/>
          <a:lstStyle/>
          <a:p>
            <a:fld id="{32BD9816-2AA4-7F41-9C90-085265647081}" type="slidenum">
              <a:rPr lang="en-GB"/>
              <a:pPr/>
              <a:t>4</a:t>
            </a:fld>
            <a:endParaRPr lang="en-GB"/>
          </a:p>
        </p:txBody>
      </p:sp>
      <p:grpSp>
        <p:nvGrpSpPr>
          <p:cNvPr id="2" name="Group 1"/>
          <p:cNvGrpSpPr>
            <a:grpSpLocks/>
          </p:cNvGrpSpPr>
          <p:nvPr/>
        </p:nvGrpSpPr>
        <p:grpSpPr bwMode="auto">
          <a:xfrm>
            <a:off x="2012950" y="1511300"/>
            <a:ext cx="1128713" cy="4176713"/>
            <a:chOff x="1268" y="952"/>
            <a:chExt cx="711" cy="2631"/>
          </a:xfrm>
        </p:grpSpPr>
        <p:sp>
          <p:nvSpPr>
            <p:cNvPr id="20482" name="Rectangle 2"/>
            <p:cNvSpPr>
              <a:spLocks noChangeArrowheads="1"/>
            </p:cNvSpPr>
            <p:nvPr/>
          </p:nvSpPr>
          <p:spPr bwMode="auto">
            <a:xfrm>
              <a:off x="1268" y="328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3" name="Rectangle 3"/>
            <p:cNvSpPr>
              <a:spLocks noChangeArrowheads="1"/>
            </p:cNvSpPr>
            <p:nvPr/>
          </p:nvSpPr>
          <p:spPr bwMode="auto">
            <a:xfrm>
              <a:off x="1268" y="28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4" name="Rectangle 4"/>
            <p:cNvSpPr>
              <a:spLocks noChangeArrowheads="1"/>
            </p:cNvSpPr>
            <p:nvPr/>
          </p:nvSpPr>
          <p:spPr bwMode="auto">
            <a:xfrm>
              <a:off x="1268" y="216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5" name="Rectangle 5"/>
            <p:cNvSpPr>
              <a:spLocks noChangeArrowheads="1"/>
            </p:cNvSpPr>
            <p:nvPr/>
          </p:nvSpPr>
          <p:spPr bwMode="auto">
            <a:xfrm>
              <a:off x="1268" y="343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6" name="Rectangle 6"/>
            <p:cNvSpPr>
              <a:spLocks noChangeArrowheads="1"/>
            </p:cNvSpPr>
            <p:nvPr/>
          </p:nvSpPr>
          <p:spPr bwMode="auto">
            <a:xfrm>
              <a:off x="1268" y="26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7" name="Rectangle 7"/>
            <p:cNvSpPr>
              <a:spLocks noChangeArrowheads="1"/>
            </p:cNvSpPr>
            <p:nvPr/>
          </p:nvSpPr>
          <p:spPr bwMode="auto">
            <a:xfrm>
              <a:off x="1268" y="201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8" name="Rectangle 8"/>
            <p:cNvSpPr>
              <a:spLocks noChangeArrowheads="1"/>
            </p:cNvSpPr>
            <p:nvPr/>
          </p:nvSpPr>
          <p:spPr bwMode="auto">
            <a:xfrm>
              <a:off x="1268" y="29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9" name="Rectangle 9"/>
            <p:cNvSpPr>
              <a:spLocks noChangeArrowheads="1"/>
            </p:cNvSpPr>
            <p:nvPr/>
          </p:nvSpPr>
          <p:spPr bwMode="auto">
            <a:xfrm>
              <a:off x="1268" y="24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0" name="Rectangle 10"/>
            <p:cNvSpPr>
              <a:spLocks noChangeArrowheads="1"/>
            </p:cNvSpPr>
            <p:nvPr/>
          </p:nvSpPr>
          <p:spPr bwMode="auto">
            <a:xfrm>
              <a:off x="1268" y="186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1" name="Rectangle 11"/>
            <p:cNvSpPr>
              <a:spLocks noChangeArrowheads="1"/>
            </p:cNvSpPr>
            <p:nvPr/>
          </p:nvSpPr>
          <p:spPr bwMode="auto">
            <a:xfrm>
              <a:off x="1268" y="17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2" name="Rectangle 12"/>
            <p:cNvSpPr>
              <a:spLocks noChangeArrowheads="1"/>
            </p:cNvSpPr>
            <p:nvPr/>
          </p:nvSpPr>
          <p:spPr bwMode="auto">
            <a:xfrm>
              <a:off x="1268" y="140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3" name="Rectangle 13"/>
            <p:cNvSpPr>
              <a:spLocks noChangeArrowheads="1"/>
            </p:cNvSpPr>
            <p:nvPr/>
          </p:nvSpPr>
          <p:spPr bwMode="auto">
            <a:xfrm>
              <a:off x="1268" y="110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4" name="Rectangle 14"/>
            <p:cNvSpPr>
              <a:spLocks noChangeArrowheads="1"/>
            </p:cNvSpPr>
            <p:nvPr/>
          </p:nvSpPr>
          <p:spPr bwMode="auto">
            <a:xfrm>
              <a:off x="1268" y="12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5" name="Rectangle 15"/>
            <p:cNvSpPr>
              <a:spLocks noChangeArrowheads="1"/>
            </p:cNvSpPr>
            <p:nvPr/>
          </p:nvSpPr>
          <p:spPr bwMode="auto">
            <a:xfrm>
              <a:off x="1268" y="9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3" name="Group 16"/>
          <p:cNvGrpSpPr>
            <a:grpSpLocks/>
          </p:cNvGrpSpPr>
          <p:nvPr/>
        </p:nvGrpSpPr>
        <p:grpSpPr bwMode="auto">
          <a:xfrm>
            <a:off x="1819275" y="1663700"/>
            <a:ext cx="1128713" cy="4176713"/>
            <a:chOff x="1146" y="1048"/>
            <a:chExt cx="711" cy="2631"/>
          </a:xfrm>
        </p:grpSpPr>
        <p:sp>
          <p:nvSpPr>
            <p:cNvPr id="20497" name="Rectangle 17"/>
            <p:cNvSpPr>
              <a:spLocks noChangeArrowheads="1"/>
            </p:cNvSpPr>
            <p:nvPr/>
          </p:nvSpPr>
          <p:spPr bwMode="auto">
            <a:xfrm>
              <a:off x="1146" y="337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8" name="Rectangle 18"/>
            <p:cNvSpPr>
              <a:spLocks noChangeArrowheads="1"/>
            </p:cNvSpPr>
            <p:nvPr/>
          </p:nvSpPr>
          <p:spPr bwMode="auto">
            <a:xfrm>
              <a:off x="1146" y="28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9" name="Rectangle 19"/>
            <p:cNvSpPr>
              <a:spLocks noChangeArrowheads="1"/>
            </p:cNvSpPr>
            <p:nvPr/>
          </p:nvSpPr>
          <p:spPr bwMode="auto">
            <a:xfrm>
              <a:off x="1146" y="226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0" name="Rectangle 20"/>
            <p:cNvSpPr>
              <a:spLocks noChangeArrowheads="1"/>
            </p:cNvSpPr>
            <p:nvPr/>
          </p:nvSpPr>
          <p:spPr bwMode="auto">
            <a:xfrm>
              <a:off x="1146" y="352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1" name="Rectangle 21"/>
            <p:cNvSpPr>
              <a:spLocks noChangeArrowheads="1"/>
            </p:cNvSpPr>
            <p:nvPr/>
          </p:nvSpPr>
          <p:spPr bwMode="auto">
            <a:xfrm>
              <a:off x="1146" y="27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2" name="Rectangle 22"/>
            <p:cNvSpPr>
              <a:spLocks noChangeArrowheads="1"/>
            </p:cNvSpPr>
            <p:nvPr/>
          </p:nvSpPr>
          <p:spPr bwMode="auto">
            <a:xfrm>
              <a:off x="1146" y="21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3" name="Rectangle 23"/>
            <p:cNvSpPr>
              <a:spLocks noChangeArrowheads="1"/>
            </p:cNvSpPr>
            <p:nvPr/>
          </p:nvSpPr>
          <p:spPr bwMode="auto">
            <a:xfrm>
              <a:off x="1146" y="304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4" name="Rectangle 24"/>
            <p:cNvSpPr>
              <a:spLocks noChangeArrowheads="1"/>
            </p:cNvSpPr>
            <p:nvPr/>
          </p:nvSpPr>
          <p:spPr bwMode="auto">
            <a:xfrm>
              <a:off x="1146" y="25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5" name="Rectangle 25"/>
            <p:cNvSpPr>
              <a:spLocks noChangeArrowheads="1"/>
            </p:cNvSpPr>
            <p:nvPr/>
          </p:nvSpPr>
          <p:spPr bwMode="auto">
            <a:xfrm>
              <a:off x="1146" y="19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6" name="Rectangle 26"/>
            <p:cNvSpPr>
              <a:spLocks noChangeArrowheads="1"/>
            </p:cNvSpPr>
            <p:nvPr/>
          </p:nvSpPr>
          <p:spPr bwMode="auto">
            <a:xfrm>
              <a:off x="1146" y="18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7" name="Rectangle 27"/>
            <p:cNvSpPr>
              <a:spLocks noChangeArrowheads="1"/>
            </p:cNvSpPr>
            <p:nvPr/>
          </p:nvSpPr>
          <p:spPr bwMode="auto">
            <a:xfrm>
              <a:off x="1146" y="150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8" name="Rectangle 28"/>
            <p:cNvSpPr>
              <a:spLocks noChangeArrowheads="1"/>
            </p:cNvSpPr>
            <p:nvPr/>
          </p:nvSpPr>
          <p:spPr bwMode="auto">
            <a:xfrm>
              <a:off x="1146" y="12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9" name="Rectangle 29"/>
            <p:cNvSpPr>
              <a:spLocks noChangeArrowheads="1"/>
            </p:cNvSpPr>
            <p:nvPr/>
          </p:nvSpPr>
          <p:spPr bwMode="auto">
            <a:xfrm>
              <a:off x="1146" y="13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0" name="Rectangle 30"/>
            <p:cNvSpPr>
              <a:spLocks noChangeArrowheads="1"/>
            </p:cNvSpPr>
            <p:nvPr/>
          </p:nvSpPr>
          <p:spPr bwMode="auto">
            <a:xfrm>
              <a:off x="1146" y="10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4" name="Group 31"/>
          <p:cNvGrpSpPr>
            <a:grpSpLocks/>
          </p:cNvGrpSpPr>
          <p:nvPr/>
        </p:nvGrpSpPr>
        <p:grpSpPr bwMode="auto">
          <a:xfrm>
            <a:off x="1590675" y="1789113"/>
            <a:ext cx="1128713" cy="4176712"/>
            <a:chOff x="1002" y="1127"/>
            <a:chExt cx="711" cy="2631"/>
          </a:xfrm>
        </p:grpSpPr>
        <p:sp>
          <p:nvSpPr>
            <p:cNvPr id="20512" name="Rectangle 32"/>
            <p:cNvSpPr>
              <a:spLocks noChangeArrowheads="1"/>
            </p:cNvSpPr>
            <p:nvPr/>
          </p:nvSpPr>
          <p:spPr bwMode="auto">
            <a:xfrm>
              <a:off x="1002" y="345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3" name="Rectangle 33"/>
            <p:cNvSpPr>
              <a:spLocks noChangeArrowheads="1"/>
            </p:cNvSpPr>
            <p:nvPr/>
          </p:nvSpPr>
          <p:spPr bwMode="auto">
            <a:xfrm>
              <a:off x="1002"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4" name="Rectangle 34"/>
            <p:cNvSpPr>
              <a:spLocks noChangeArrowheads="1"/>
            </p:cNvSpPr>
            <p:nvPr/>
          </p:nvSpPr>
          <p:spPr bwMode="auto">
            <a:xfrm>
              <a:off x="1002" y="234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5" name="Rectangle 35"/>
            <p:cNvSpPr>
              <a:spLocks noChangeArrowheads="1"/>
            </p:cNvSpPr>
            <p:nvPr/>
          </p:nvSpPr>
          <p:spPr bwMode="auto">
            <a:xfrm>
              <a:off x="1002" y="360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6" name="Rectangle 36"/>
            <p:cNvSpPr>
              <a:spLocks noChangeArrowheads="1"/>
            </p:cNvSpPr>
            <p:nvPr/>
          </p:nvSpPr>
          <p:spPr bwMode="auto">
            <a:xfrm>
              <a:off x="1002"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7" name="Rectangle 37"/>
            <p:cNvSpPr>
              <a:spLocks noChangeArrowheads="1"/>
            </p:cNvSpPr>
            <p:nvPr/>
          </p:nvSpPr>
          <p:spPr bwMode="auto">
            <a:xfrm>
              <a:off x="1002"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8" name="Rectangle 38"/>
            <p:cNvSpPr>
              <a:spLocks noChangeArrowheads="1"/>
            </p:cNvSpPr>
            <p:nvPr/>
          </p:nvSpPr>
          <p:spPr bwMode="auto">
            <a:xfrm>
              <a:off x="1002" y="312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9" name="Rectangle 39"/>
            <p:cNvSpPr>
              <a:spLocks noChangeArrowheads="1"/>
            </p:cNvSpPr>
            <p:nvPr/>
          </p:nvSpPr>
          <p:spPr bwMode="auto">
            <a:xfrm>
              <a:off x="1002" y="267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0" name="Rectangle 40"/>
            <p:cNvSpPr>
              <a:spLocks noChangeArrowheads="1"/>
            </p:cNvSpPr>
            <p:nvPr/>
          </p:nvSpPr>
          <p:spPr bwMode="auto">
            <a:xfrm>
              <a:off x="1002"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1" name="Rectangle 41"/>
            <p:cNvSpPr>
              <a:spLocks noChangeArrowheads="1"/>
            </p:cNvSpPr>
            <p:nvPr/>
          </p:nvSpPr>
          <p:spPr bwMode="auto">
            <a:xfrm>
              <a:off x="1002" y="188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2" name="Rectangle 42"/>
            <p:cNvSpPr>
              <a:spLocks noChangeArrowheads="1"/>
            </p:cNvSpPr>
            <p:nvPr/>
          </p:nvSpPr>
          <p:spPr bwMode="auto">
            <a:xfrm>
              <a:off x="1002" y="158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3" name="Rectangle 43"/>
            <p:cNvSpPr>
              <a:spLocks noChangeArrowheads="1"/>
            </p:cNvSpPr>
            <p:nvPr/>
          </p:nvSpPr>
          <p:spPr bwMode="auto">
            <a:xfrm>
              <a:off x="1002"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4" name="Rectangle 44"/>
            <p:cNvSpPr>
              <a:spLocks noChangeArrowheads="1"/>
            </p:cNvSpPr>
            <p:nvPr/>
          </p:nvSpPr>
          <p:spPr bwMode="auto">
            <a:xfrm>
              <a:off x="1002"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5" name="Rectangle 45"/>
            <p:cNvSpPr>
              <a:spLocks noChangeArrowheads="1"/>
            </p:cNvSpPr>
            <p:nvPr/>
          </p:nvSpPr>
          <p:spPr bwMode="auto">
            <a:xfrm>
              <a:off x="1002" y="1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5" name="Group 46"/>
          <p:cNvGrpSpPr>
            <a:grpSpLocks/>
          </p:cNvGrpSpPr>
          <p:nvPr/>
        </p:nvGrpSpPr>
        <p:grpSpPr bwMode="auto">
          <a:xfrm>
            <a:off x="1414463" y="1898650"/>
            <a:ext cx="1128712" cy="4176713"/>
            <a:chOff x="891" y="1196"/>
            <a:chExt cx="711" cy="2631"/>
          </a:xfrm>
        </p:grpSpPr>
        <p:sp>
          <p:nvSpPr>
            <p:cNvPr id="20527" name="Rectangle 47"/>
            <p:cNvSpPr>
              <a:spLocks noChangeArrowheads="1"/>
            </p:cNvSpPr>
            <p:nvPr/>
          </p:nvSpPr>
          <p:spPr bwMode="auto">
            <a:xfrm>
              <a:off x="891" y="352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8" name="Rectangle 48"/>
            <p:cNvSpPr>
              <a:spLocks noChangeArrowheads="1"/>
            </p:cNvSpPr>
            <p:nvPr/>
          </p:nvSpPr>
          <p:spPr bwMode="auto">
            <a:xfrm>
              <a:off x="891" y="30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9" name="Rectangle 49"/>
            <p:cNvSpPr>
              <a:spLocks noChangeArrowheads="1"/>
            </p:cNvSpPr>
            <p:nvPr/>
          </p:nvSpPr>
          <p:spPr bwMode="auto">
            <a:xfrm>
              <a:off x="891" y="241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0" name="Rectangle 50"/>
            <p:cNvSpPr>
              <a:spLocks noChangeArrowheads="1"/>
            </p:cNvSpPr>
            <p:nvPr/>
          </p:nvSpPr>
          <p:spPr bwMode="auto">
            <a:xfrm>
              <a:off x="891" y="367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1" name="Rectangle 51"/>
            <p:cNvSpPr>
              <a:spLocks noChangeArrowheads="1"/>
            </p:cNvSpPr>
            <p:nvPr/>
          </p:nvSpPr>
          <p:spPr bwMode="auto">
            <a:xfrm>
              <a:off x="891" y="28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2" name="Rectangle 52"/>
            <p:cNvSpPr>
              <a:spLocks noChangeArrowheads="1"/>
            </p:cNvSpPr>
            <p:nvPr/>
          </p:nvSpPr>
          <p:spPr bwMode="auto">
            <a:xfrm>
              <a:off x="891" y="22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3" name="Rectangle 53"/>
            <p:cNvSpPr>
              <a:spLocks noChangeArrowheads="1"/>
            </p:cNvSpPr>
            <p:nvPr/>
          </p:nvSpPr>
          <p:spPr bwMode="auto">
            <a:xfrm>
              <a:off x="891" y="319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4" name="Rectangle 54"/>
            <p:cNvSpPr>
              <a:spLocks noChangeArrowheads="1"/>
            </p:cNvSpPr>
            <p:nvPr/>
          </p:nvSpPr>
          <p:spPr bwMode="auto">
            <a:xfrm>
              <a:off x="891" y="274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5" name="Rectangle 55"/>
            <p:cNvSpPr>
              <a:spLocks noChangeArrowheads="1"/>
            </p:cNvSpPr>
            <p:nvPr/>
          </p:nvSpPr>
          <p:spPr bwMode="auto">
            <a:xfrm>
              <a:off x="891" y="21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6" name="Rectangle 56"/>
            <p:cNvSpPr>
              <a:spLocks noChangeArrowheads="1"/>
            </p:cNvSpPr>
            <p:nvPr/>
          </p:nvSpPr>
          <p:spPr bwMode="auto">
            <a:xfrm>
              <a:off x="891" y="19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7" name="Rectangle 57"/>
            <p:cNvSpPr>
              <a:spLocks noChangeArrowheads="1"/>
            </p:cNvSpPr>
            <p:nvPr/>
          </p:nvSpPr>
          <p:spPr bwMode="auto">
            <a:xfrm>
              <a:off x="891" y="16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8" name="Rectangle 58"/>
            <p:cNvSpPr>
              <a:spLocks noChangeArrowheads="1"/>
            </p:cNvSpPr>
            <p:nvPr/>
          </p:nvSpPr>
          <p:spPr bwMode="auto">
            <a:xfrm>
              <a:off x="891" y="13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9" name="Rectangle 59"/>
            <p:cNvSpPr>
              <a:spLocks noChangeArrowheads="1"/>
            </p:cNvSpPr>
            <p:nvPr/>
          </p:nvSpPr>
          <p:spPr bwMode="auto">
            <a:xfrm>
              <a:off x="891" y="15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40" name="Rectangle 60"/>
            <p:cNvSpPr>
              <a:spLocks noChangeArrowheads="1"/>
            </p:cNvSpPr>
            <p:nvPr/>
          </p:nvSpPr>
          <p:spPr bwMode="auto">
            <a:xfrm>
              <a:off x="891" y="11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sp>
        <p:nvSpPr>
          <p:cNvPr id="20553" name="Rectangle 73"/>
          <p:cNvSpPr>
            <a:spLocks noChangeArrowheads="1"/>
          </p:cNvSpPr>
          <p:nvPr/>
        </p:nvSpPr>
        <p:spPr bwMode="auto">
          <a:xfrm>
            <a:off x="6883400" y="3262313"/>
            <a:ext cx="184150" cy="457200"/>
          </a:xfrm>
          <a:prstGeom prst="rect">
            <a:avLst/>
          </a:prstGeom>
          <a:noFill/>
          <a:ln w="9525">
            <a:noFill/>
            <a:round/>
            <a:headEnd/>
            <a:tailEnd/>
          </a:ln>
          <a:effectLst/>
        </p:spPr>
        <p:txBody>
          <a:bodyPr wrap="none" anchor="ctr">
            <a:prstTxWarp prst="textNoShape">
              <a:avLst/>
            </a:prstTxWarp>
          </a:bodyPr>
          <a:lstStyle/>
          <a:p>
            <a:endParaRPr lang="en-US"/>
          </a:p>
        </p:txBody>
      </p:sp>
      <p:grpSp>
        <p:nvGrpSpPr>
          <p:cNvPr id="9" name="Group 74"/>
          <p:cNvGrpSpPr>
            <a:grpSpLocks/>
          </p:cNvGrpSpPr>
          <p:nvPr/>
        </p:nvGrpSpPr>
        <p:grpSpPr bwMode="auto">
          <a:xfrm>
            <a:off x="136525" y="2030413"/>
            <a:ext cx="3027363" cy="4303712"/>
            <a:chOff x="86" y="1279"/>
            <a:chExt cx="1907" cy="2711"/>
          </a:xfrm>
        </p:grpSpPr>
        <p:grpSp>
          <p:nvGrpSpPr>
            <p:cNvPr id="10" name="Group 75"/>
            <p:cNvGrpSpPr>
              <a:grpSpLocks/>
            </p:cNvGrpSpPr>
            <p:nvPr/>
          </p:nvGrpSpPr>
          <p:grpSpPr bwMode="auto">
            <a:xfrm>
              <a:off x="465" y="1279"/>
              <a:ext cx="1036" cy="2711"/>
              <a:chOff x="465" y="1279"/>
              <a:chExt cx="1036" cy="2711"/>
            </a:xfrm>
          </p:grpSpPr>
          <p:sp>
            <p:nvSpPr>
              <p:cNvPr id="20556" name="Rectangle 76"/>
              <p:cNvSpPr>
                <a:spLocks noChangeArrowheads="1"/>
              </p:cNvSpPr>
              <p:nvPr/>
            </p:nvSpPr>
            <p:spPr bwMode="auto">
              <a:xfrm>
                <a:off x="790" y="360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57" name="Rectangle 77"/>
              <p:cNvSpPr>
                <a:spLocks noChangeArrowheads="1"/>
              </p:cNvSpPr>
              <p:nvPr/>
            </p:nvSpPr>
            <p:spPr bwMode="auto">
              <a:xfrm>
                <a:off x="790" y="3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58" name="Rectangle 78"/>
              <p:cNvSpPr>
                <a:spLocks noChangeArrowheads="1"/>
              </p:cNvSpPr>
              <p:nvPr/>
            </p:nvSpPr>
            <p:spPr bwMode="auto">
              <a:xfrm>
                <a:off x="790" y="249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59" name="Rectangle 79"/>
              <p:cNvSpPr>
                <a:spLocks noChangeArrowheads="1"/>
              </p:cNvSpPr>
              <p:nvPr/>
            </p:nvSpPr>
            <p:spPr bwMode="auto">
              <a:xfrm>
                <a:off x="790" y="375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0" name="Rectangle 80"/>
              <p:cNvSpPr>
                <a:spLocks noChangeArrowheads="1"/>
              </p:cNvSpPr>
              <p:nvPr/>
            </p:nvSpPr>
            <p:spPr bwMode="auto">
              <a:xfrm>
                <a:off x="790"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1" name="Rectangle 81"/>
              <p:cNvSpPr>
                <a:spLocks noChangeArrowheads="1"/>
              </p:cNvSpPr>
              <p:nvPr/>
            </p:nvSpPr>
            <p:spPr bwMode="auto">
              <a:xfrm>
                <a:off x="790" y="234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2" name="Rectangle 82"/>
              <p:cNvSpPr>
                <a:spLocks noChangeArrowheads="1"/>
              </p:cNvSpPr>
              <p:nvPr/>
            </p:nvSpPr>
            <p:spPr bwMode="auto">
              <a:xfrm>
                <a:off x="790" y="327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3" name="Rectangle 83"/>
              <p:cNvSpPr>
                <a:spLocks noChangeArrowheads="1"/>
              </p:cNvSpPr>
              <p:nvPr/>
            </p:nvSpPr>
            <p:spPr bwMode="auto">
              <a:xfrm>
                <a:off x="790"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4" name="Rectangle 84"/>
              <p:cNvSpPr>
                <a:spLocks noChangeArrowheads="1"/>
              </p:cNvSpPr>
              <p:nvPr/>
            </p:nvSpPr>
            <p:spPr bwMode="auto">
              <a:xfrm>
                <a:off x="790"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5" name="Rectangle 85"/>
              <p:cNvSpPr>
                <a:spLocks noChangeArrowheads="1"/>
              </p:cNvSpPr>
              <p:nvPr/>
            </p:nvSpPr>
            <p:spPr bwMode="auto">
              <a:xfrm>
                <a:off x="790"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6" name="Rectangle 86"/>
              <p:cNvSpPr>
                <a:spLocks noChangeArrowheads="1"/>
              </p:cNvSpPr>
              <p:nvPr/>
            </p:nvSpPr>
            <p:spPr bwMode="auto">
              <a:xfrm>
                <a:off x="790" y="173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7" name="Rectangle 87"/>
              <p:cNvSpPr>
                <a:spLocks noChangeArrowheads="1"/>
              </p:cNvSpPr>
              <p:nvPr/>
            </p:nvSpPr>
            <p:spPr bwMode="auto">
              <a:xfrm>
                <a:off x="790"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8" name="Rectangle 88"/>
              <p:cNvSpPr>
                <a:spLocks noChangeArrowheads="1"/>
              </p:cNvSpPr>
              <p:nvPr/>
            </p:nvSpPr>
            <p:spPr bwMode="auto">
              <a:xfrm>
                <a:off x="790" y="158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9" name="Rectangle 89"/>
              <p:cNvSpPr>
                <a:spLocks noChangeArrowheads="1"/>
              </p:cNvSpPr>
              <p:nvPr/>
            </p:nvSpPr>
            <p:spPr bwMode="auto">
              <a:xfrm>
                <a:off x="790"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70" name="Text Box 90"/>
              <p:cNvSpPr txBox="1">
                <a:spLocks noChangeArrowheads="1"/>
              </p:cNvSpPr>
              <p:nvPr/>
            </p:nvSpPr>
            <p:spPr bwMode="auto">
              <a:xfrm>
                <a:off x="507" y="3759"/>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20571" name="Text Box 91"/>
              <p:cNvSpPr txBox="1">
                <a:spLocks noChangeArrowheads="1"/>
              </p:cNvSpPr>
              <p:nvPr/>
            </p:nvSpPr>
            <p:spPr bwMode="auto">
              <a:xfrm>
                <a:off x="501" y="3268"/>
                <a:ext cx="25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0572" name="Text Box 92"/>
              <p:cNvSpPr txBox="1">
                <a:spLocks noChangeArrowheads="1"/>
              </p:cNvSpPr>
              <p:nvPr/>
            </p:nvSpPr>
            <p:spPr bwMode="auto">
              <a:xfrm>
                <a:off x="507" y="3575"/>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0573" name="Text Box 93"/>
              <p:cNvSpPr txBox="1">
                <a:spLocks noChangeArrowheads="1"/>
              </p:cNvSpPr>
              <p:nvPr/>
            </p:nvSpPr>
            <p:spPr bwMode="auto">
              <a:xfrm>
                <a:off x="500" y="311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20574" name="Text Box 94"/>
              <p:cNvSpPr txBox="1">
                <a:spLocks noChangeArrowheads="1"/>
              </p:cNvSpPr>
              <p:nvPr/>
            </p:nvSpPr>
            <p:spPr bwMode="auto">
              <a:xfrm>
                <a:off x="500" y="2975"/>
                <a:ext cx="260"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0575" name="Text Box 95"/>
              <p:cNvSpPr txBox="1">
                <a:spLocks noChangeArrowheads="1"/>
              </p:cNvSpPr>
              <p:nvPr/>
            </p:nvSpPr>
            <p:spPr bwMode="auto">
              <a:xfrm>
                <a:off x="477" y="282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0576" name="Text Box 96"/>
              <p:cNvSpPr txBox="1">
                <a:spLocks noChangeArrowheads="1"/>
              </p:cNvSpPr>
              <p:nvPr/>
            </p:nvSpPr>
            <p:spPr bwMode="auto">
              <a:xfrm>
                <a:off x="478" y="2458"/>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0577" name="Text Box 97"/>
              <p:cNvSpPr txBox="1">
                <a:spLocks noChangeArrowheads="1"/>
              </p:cNvSpPr>
              <p:nvPr/>
            </p:nvSpPr>
            <p:spPr bwMode="auto">
              <a:xfrm>
                <a:off x="501" y="2311"/>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0578" name="Text Box 98"/>
              <p:cNvSpPr txBox="1">
                <a:spLocks noChangeArrowheads="1"/>
              </p:cNvSpPr>
              <p:nvPr/>
            </p:nvSpPr>
            <p:spPr bwMode="auto">
              <a:xfrm>
                <a:off x="490" y="2148"/>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0579" name="Text Box 99"/>
              <p:cNvSpPr txBox="1">
                <a:spLocks noChangeArrowheads="1"/>
              </p:cNvSpPr>
              <p:nvPr/>
            </p:nvSpPr>
            <p:spPr bwMode="auto">
              <a:xfrm>
                <a:off x="501" y="2023"/>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20580" name="Text Box 100"/>
              <p:cNvSpPr txBox="1">
                <a:spLocks noChangeArrowheads="1"/>
              </p:cNvSpPr>
              <p:nvPr/>
            </p:nvSpPr>
            <p:spPr bwMode="auto">
              <a:xfrm>
                <a:off x="477" y="1279"/>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4</a:t>
                </a:r>
                <a:r>
                  <a:rPr lang="en-GB" sz="1800" baseline="30000">
                    <a:solidFill>
                      <a:srgbClr val="000000"/>
                    </a:solidFill>
                    <a:latin typeface="Comic Sans MS" charset="0"/>
                    <a:ea typeface="DejaVu Sans" charset="0"/>
                    <a:cs typeface="DejaVu Sans" charset="0"/>
                  </a:rPr>
                  <a:t>++</a:t>
                </a:r>
              </a:p>
            </p:txBody>
          </p:sp>
          <p:sp>
            <p:nvSpPr>
              <p:cNvPr id="20581" name="Text Box 101"/>
              <p:cNvSpPr txBox="1">
                <a:spLocks noChangeArrowheads="1"/>
              </p:cNvSpPr>
              <p:nvPr/>
            </p:nvSpPr>
            <p:spPr bwMode="auto">
              <a:xfrm>
                <a:off x="477" y="158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0582" name="Text Box 102"/>
              <p:cNvSpPr txBox="1">
                <a:spLocks noChangeArrowheads="1"/>
              </p:cNvSpPr>
              <p:nvPr/>
            </p:nvSpPr>
            <p:spPr bwMode="auto">
              <a:xfrm>
                <a:off x="465" y="1431"/>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20583" name="Text Box 103"/>
              <p:cNvSpPr txBox="1">
                <a:spLocks noChangeArrowheads="1"/>
              </p:cNvSpPr>
              <p:nvPr/>
            </p:nvSpPr>
            <p:spPr bwMode="auto">
              <a:xfrm>
                <a:off x="472" y="1735"/>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grpSp>
        <p:sp>
          <p:nvSpPr>
            <p:cNvPr id="20584" name="Text Box 104"/>
            <p:cNvSpPr txBox="1">
              <a:spLocks noChangeArrowheads="1"/>
            </p:cNvSpPr>
            <p:nvPr/>
          </p:nvSpPr>
          <p:spPr bwMode="auto">
            <a:xfrm>
              <a:off x="1604" y="3575"/>
              <a:ext cx="391" cy="40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99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966FF"/>
                  </a:solidFill>
                  <a:latin typeface="Comic Sans MS" charset="0"/>
                  <a:ea typeface="DejaVu Sans" charset="0"/>
                  <a:cs typeface="DejaVu Sans" charset="0"/>
                </a:rPr>
                <a:t>S=1</a:t>
              </a:r>
            </a:p>
            <a:p>
              <a:pPr>
                <a:lnSpc>
                  <a:spcPct val="100000"/>
                </a:lnSpc>
                <a:buClr>
                  <a:srgbClr val="96969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69696"/>
                  </a:solidFill>
                  <a:latin typeface="Comic Sans MS" charset="0"/>
                  <a:ea typeface="DejaVu Sans" charset="0"/>
                  <a:cs typeface="DejaVu Sans" charset="0"/>
                </a:rPr>
                <a:t>S=0</a:t>
              </a:r>
            </a:p>
          </p:txBody>
        </p:sp>
        <p:sp>
          <p:nvSpPr>
            <p:cNvPr id="20585" name="Text Box 105"/>
            <p:cNvSpPr txBox="1">
              <a:spLocks noChangeArrowheads="1"/>
            </p:cNvSpPr>
            <p:nvPr/>
          </p:nvSpPr>
          <p:spPr bwMode="auto">
            <a:xfrm>
              <a:off x="86" y="3680"/>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L=0</a:t>
              </a:r>
            </a:p>
          </p:txBody>
        </p:sp>
        <p:sp>
          <p:nvSpPr>
            <p:cNvPr id="20586" name="Rectangle 106"/>
            <p:cNvSpPr>
              <a:spLocks noChangeArrowheads="1"/>
            </p:cNvSpPr>
            <p:nvPr/>
          </p:nvSpPr>
          <p:spPr bwMode="auto">
            <a:xfrm>
              <a:off x="86" y="2997"/>
              <a:ext cx="33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L=1</a:t>
              </a:r>
            </a:p>
          </p:txBody>
        </p:sp>
        <p:sp>
          <p:nvSpPr>
            <p:cNvPr id="20587" name="Rectangle 107"/>
            <p:cNvSpPr>
              <a:spLocks noChangeArrowheads="1"/>
            </p:cNvSpPr>
            <p:nvPr/>
          </p:nvSpPr>
          <p:spPr bwMode="auto">
            <a:xfrm>
              <a:off x="109" y="222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L=2</a:t>
              </a:r>
            </a:p>
          </p:txBody>
        </p:sp>
        <p:sp>
          <p:nvSpPr>
            <p:cNvPr id="20588" name="Rectangle 108"/>
            <p:cNvSpPr>
              <a:spLocks noChangeArrowheads="1"/>
            </p:cNvSpPr>
            <p:nvPr/>
          </p:nvSpPr>
          <p:spPr bwMode="auto">
            <a:xfrm>
              <a:off x="109" y="148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L=3</a:t>
              </a:r>
            </a:p>
          </p:txBody>
        </p:sp>
      </p:grpSp>
      <p:sp>
        <p:nvSpPr>
          <p:cNvPr id="20589" name="Text Box 109"/>
          <p:cNvSpPr txBox="1">
            <a:spLocks noChangeArrowheads="1"/>
          </p:cNvSpPr>
          <p:nvPr/>
        </p:nvSpPr>
        <p:spPr bwMode="auto">
          <a:xfrm>
            <a:off x="1198563" y="798513"/>
            <a:ext cx="1609725" cy="460375"/>
          </a:xfrm>
          <a:prstGeom prst="rect">
            <a:avLst/>
          </a:prstGeom>
          <a:noFill/>
          <a:ln w="9525">
            <a:noFill/>
            <a:round/>
            <a:headEnd/>
            <a:tailEnd/>
          </a:ln>
          <a:effectLst/>
        </p:spPr>
        <p:txBody>
          <a:bodyPr lIns="90000" tIns="46800" rIns="90000" bIns="46800" anchor="ctr">
            <a:prstTxWarp prst="textNoShape">
              <a:avLst/>
            </a:prstTxWarp>
          </a:bodyPr>
          <a:lstStyle/>
          <a:p>
            <a:pPr algn="ct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Mesons</a:t>
            </a:r>
          </a:p>
        </p:txBody>
      </p:sp>
      <p:graphicFrame>
        <p:nvGraphicFramePr>
          <p:cNvPr id="20590" name="Object 110"/>
          <p:cNvGraphicFramePr>
            <a:graphicFrameLocks noChangeAspect="1"/>
          </p:cNvGraphicFramePr>
          <p:nvPr/>
        </p:nvGraphicFramePr>
        <p:xfrm>
          <a:off x="4495800" y="3270250"/>
          <a:ext cx="152400" cy="317500"/>
        </p:xfrm>
        <a:graphic>
          <a:graphicData uri="http://schemas.openxmlformats.org/presentationml/2006/ole">
            <p:oleObj spid="_x0000_s44034" name="Equation" r:id="rId4" imgW="76200" imgH="177800" progId="Equation.3">
              <p:embed/>
            </p:oleObj>
          </a:graphicData>
        </a:graphic>
      </p:graphicFrame>
      <p:sp>
        <p:nvSpPr>
          <p:cNvPr id="20591" name="Text Box 111"/>
          <p:cNvSpPr txBox="1">
            <a:spLocks noChangeArrowheads="1"/>
          </p:cNvSpPr>
          <p:nvPr/>
        </p:nvSpPr>
        <p:spPr bwMode="auto">
          <a:xfrm>
            <a:off x="3551238" y="5859463"/>
            <a:ext cx="1209675"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,K,</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p>
        </p:txBody>
      </p:sp>
      <p:sp>
        <p:nvSpPr>
          <p:cNvPr id="20592" name="Text Box 112"/>
          <p:cNvSpPr txBox="1">
            <a:spLocks noChangeArrowheads="1"/>
          </p:cNvSpPr>
          <p:nvPr/>
        </p:nvSpPr>
        <p:spPr bwMode="auto">
          <a:xfrm>
            <a:off x="3551238" y="5372100"/>
            <a:ext cx="1314450"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,K*,</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r>
              <a:rPr lang="en-GB">
                <a:solidFill>
                  <a:srgbClr val="000000"/>
                </a:solidFill>
                <a:latin typeface="Symbol" charset="2"/>
                <a:ea typeface="DejaVu Sans" charset="0"/>
                <a:cs typeface="DejaVu Sans" charset="0"/>
              </a:rPr>
              <a:t></a:t>
            </a:r>
          </a:p>
        </p:txBody>
      </p:sp>
      <p:sp>
        <p:nvSpPr>
          <p:cNvPr id="20593" name="Text Box 113"/>
          <p:cNvSpPr txBox="1">
            <a:spLocks noChangeArrowheads="1"/>
          </p:cNvSpPr>
          <p:nvPr/>
        </p:nvSpPr>
        <p:spPr bwMode="auto">
          <a:xfrm>
            <a:off x="3659188" y="4632325"/>
            <a:ext cx="1208087"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Comic Sans MS" charset="0"/>
                <a:ea typeface="DejaVu Sans" charset="0"/>
                <a:cs typeface="DejaVu Sans" charset="0"/>
              </a:rPr>
              <a:t>b,K,h,h’</a:t>
            </a:r>
          </a:p>
        </p:txBody>
      </p:sp>
      <p:sp>
        <p:nvSpPr>
          <p:cNvPr id="20594" name="Text Box 114"/>
          <p:cNvSpPr txBox="1">
            <a:spLocks noChangeArrowheads="1"/>
          </p:cNvSpPr>
          <p:nvPr/>
        </p:nvSpPr>
        <p:spPr bwMode="auto">
          <a:xfrm>
            <a:off x="3660775" y="4140200"/>
            <a:ext cx="1139825"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Comic Sans MS" charset="0"/>
                <a:ea typeface="DejaVu Sans" charset="0"/>
                <a:cs typeface="DejaVu Sans" charset="0"/>
              </a:rPr>
              <a:t>a,K,f,f’</a:t>
            </a:r>
          </a:p>
        </p:txBody>
      </p:sp>
      <p:sp>
        <p:nvSpPr>
          <p:cNvPr id="20595" name="Text Box 115"/>
          <p:cNvSpPr txBox="1">
            <a:spLocks noChangeArrowheads="1"/>
          </p:cNvSpPr>
          <p:nvPr/>
        </p:nvSpPr>
        <p:spPr bwMode="auto">
          <a:xfrm>
            <a:off x="3551238" y="3440113"/>
            <a:ext cx="1209675"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,K,</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p>
        </p:txBody>
      </p:sp>
      <p:sp>
        <p:nvSpPr>
          <p:cNvPr id="20596" name="Text Box 116"/>
          <p:cNvSpPr txBox="1">
            <a:spLocks noChangeArrowheads="1"/>
          </p:cNvSpPr>
          <p:nvPr/>
        </p:nvSpPr>
        <p:spPr bwMode="auto">
          <a:xfrm>
            <a:off x="3551238" y="2870200"/>
            <a:ext cx="1314450"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,K*,</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r>
              <a:rPr lang="en-GB">
                <a:solidFill>
                  <a:srgbClr val="000000"/>
                </a:solidFill>
                <a:latin typeface="Symbol" charset="2"/>
                <a:ea typeface="DejaVu Sans" charset="0"/>
                <a:cs typeface="DejaVu Sans" charset="0"/>
              </a:rPr>
              <a:t></a:t>
            </a:r>
          </a:p>
        </p:txBody>
      </p:sp>
      <p:sp>
        <p:nvSpPr>
          <p:cNvPr id="20597" name="AutoShape 117"/>
          <p:cNvSpPr>
            <a:spLocks/>
          </p:cNvSpPr>
          <p:nvPr/>
        </p:nvSpPr>
        <p:spPr bwMode="auto">
          <a:xfrm>
            <a:off x="4868863" y="2959100"/>
            <a:ext cx="655637" cy="3249613"/>
          </a:xfrm>
          <a:prstGeom prst="rightBrace">
            <a:avLst>
              <a:gd name="adj1" fmla="val 41304"/>
              <a:gd name="adj2" fmla="val 50000"/>
            </a:avLst>
          </a:prstGeom>
          <a:noFill/>
          <a:ln w="25560">
            <a:solidFill>
              <a:srgbClr val="3333CC"/>
            </a:solidFill>
            <a:miter lim="800000"/>
            <a:headEnd/>
            <a:tailEnd/>
          </a:ln>
          <a:effectLst/>
        </p:spPr>
        <p:txBody>
          <a:bodyPr wrap="none" anchor="ctr">
            <a:prstTxWarp prst="textNoShape">
              <a:avLst/>
            </a:prstTxWarp>
          </a:bodyPr>
          <a:lstStyle/>
          <a:p>
            <a:endParaRPr lang="en-US"/>
          </a:p>
        </p:txBody>
      </p:sp>
      <p:sp>
        <p:nvSpPr>
          <p:cNvPr id="20598" name="Text Box 118"/>
          <p:cNvSpPr txBox="1">
            <a:spLocks noChangeArrowheads="1"/>
          </p:cNvSpPr>
          <p:nvPr/>
        </p:nvSpPr>
        <p:spPr bwMode="auto">
          <a:xfrm>
            <a:off x="5540375" y="2846388"/>
            <a:ext cx="2585473" cy="925511"/>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CC0066"/>
                </a:solidFill>
                <a:latin typeface="Comic Sans MS" charset="0"/>
                <a:ea typeface="DejaVu Sans" charset="0"/>
                <a:cs typeface="DejaVu Sans" charset="0"/>
              </a:rPr>
              <a:t>Mesons come in </a:t>
            </a:r>
            <a:endParaRPr lang="en-GB" dirty="0" smtClean="0">
              <a:solidFill>
                <a:srgbClr val="CC0066"/>
              </a:solidFill>
              <a:latin typeface="Comic Sans MS" charset="0"/>
              <a:ea typeface="DejaVu Sans" charset="0"/>
              <a:cs typeface="DejaVu Sans" charset="0"/>
            </a:endParaRPr>
          </a:p>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smtClean="0">
                <a:solidFill>
                  <a:srgbClr val="CC0066"/>
                </a:solidFill>
                <a:latin typeface="Comic Sans MS" charset="0"/>
                <a:ea typeface="DejaVu Sans" charset="0"/>
                <a:cs typeface="DejaVu Sans" charset="0"/>
              </a:rPr>
              <a:t>nonets</a:t>
            </a:r>
            <a:r>
              <a:rPr lang="en-GB" dirty="0" smtClean="0">
                <a:solidFill>
                  <a:srgbClr val="CC0066"/>
                </a:solidFill>
                <a:latin typeface="Comic Sans MS" charset="0"/>
                <a:ea typeface="DejaVu Sans" charset="0"/>
                <a:cs typeface="DejaVu Sans" charset="0"/>
              </a:rPr>
              <a:t> </a:t>
            </a:r>
            <a:r>
              <a:rPr lang="en-GB" dirty="0">
                <a:solidFill>
                  <a:srgbClr val="CC0066"/>
                </a:solidFill>
                <a:latin typeface="Comic Sans MS" charset="0"/>
                <a:ea typeface="DejaVu Sans" charset="0"/>
                <a:cs typeface="DejaVu Sans" charset="0"/>
              </a:rPr>
              <a:t>of the same</a:t>
            </a:r>
          </a:p>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CC0066"/>
                </a:solidFill>
                <a:latin typeface="Comic Sans MS" charset="0"/>
                <a:ea typeface="DejaVu Sans" charset="0"/>
                <a:cs typeface="DejaVu Sans" charset="0"/>
              </a:rPr>
              <a:t>J</a:t>
            </a:r>
            <a:r>
              <a:rPr lang="en-GB" baseline="30000" dirty="0">
                <a:solidFill>
                  <a:srgbClr val="CC0066"/>
                </a:solidFill>
                <a:latin typeface="Comic Sans MS" charset="0"/>
                <a:ea typeface="DejaVu Sans" charset="0"/>
                <a:cs typeface="DejaVu Sans" charset="0"/>
              </a:rPr>
              <a:t>PC</a:t>
            </a:r>
            <a:r>
              <a:rPr lang="en-GB" dirty="0">
                <a:solidFill>
                  <a:srgbClr val="CC0066"/>
                </a:solidFill>
                <a:latin typeface="Comic Sans MS" charset="0"/>
                <a:ea typeface="DejaVu Sans" charset="0"/>
                <a:cs typeface="DejaVu Sans" charset="0"/>
              </a:rPr>
              <a:t> Quantum Numbers</a:t>
            </a:r>
          </a:p>
        </p:txBody>
      </p:sp>
      <p:sp>
        <p:nvSpPr>
          <p:cNvPr id="20599" name="Text Box 119"/>
          <p:cNvSpPr txBox="1">
            <a:spLocks noChangeArrowheads="1"/>
          </p:cNvSpPr>
          <p:nvPr/>
        </p:nvSpPr>
        <p:spPr bwMode="auto">
          <a:xfrm>
            <a:off x="5516563" y="4772025"/>
            <a:ext cx="2531334" cy="64851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FF"/>
                </a:solidFill>
                <a:latin typeface="Comic Sans MS" charset="0"/>
                <a:ea typeface="DejaVu Sans" charset="0"/>
                <a:cs typeface="DejaVu Sans" charset="0"/>
              </a:rPr>
              <a:t>SU(3) is broken</a:t>
            </a:r>
            <a:endParaRPr lang="en-GB" dirty="0" smtClean="0">
              <a:solidFill>
                <a:srgbClr val="0000FF"/>
              </a:solidFill>
              <a:latin typeface="Comic Sans MS" charset="0"/>
              <a:ea typeface="DejaVu Sans" charset="0"/>
              <a:cs typeface="DejaVu Sans" charset="0"/>
            </a:endParaRP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rgbClr val="0000FF"/>
                </a:solidFill>
                <a:latin typeface="Comic Sans MS" charset="0"/>
                <a:ea typeface="DejaVu Sans" charset="0"/>
                <a:cs typeface="DejaVu Sans" charset="0"/>
              </a:rPr>
              <a:t>last </a:t>
            </a:r>
            <a:r>
              <a:rPr lang="en-GB" dirty="0">
                <a:solidFill>
                  <a:srgbClr val="0000FF"/>
                </a:solidFill>
                <a:latin typeface="Comic Sans MS" charset="0"/>
                <a:ea typeface="DejaVu Sans" charset="0"/>
                <a:cs typeface="DejaVu Sans" charset="0"/>
              </a:rPr>
              <a:t>two members mix</a:t>
            </a:r>
          </a:p>
        </p:txBody>
      </p:sp>
      <p:sp>
        <p:nvSpPr>
          <p:cNvPr id="125" name="Rectangle 127"/>
          <p:cNvSpPr>
            <a:spLocks noChangeArrowheads="1"/>
          </p:cNvSpPr>
          <p:nvPr/>
        </p:nvSpPr>
        <p:spPr bwMode="auto">
          <a:xfrm>
            <a:off x="701675" y="0"/>
            <a:ext cx="4221325" cy="586957"/>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66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2">
                    <a:lumMod val="75000"/>
                  </a:schemeClr>
                </a:solidFill>
                <a:latin typeface="Apple Casual"/>
                <a:ea typeface="DejaVu Sans" charset="0"/>
                <a:cs typeface="DejaVu Sans" charset="0"/>
              </a:rPr>
              <a:t>Spectroscopy and QCD</a:t>
            </a:r>
          </a:p>
        </p:txBody>
      </p:sp>
      <p:sp>
        <p:nvSpPr>
          <p:cNvPr id="126" name="Rectangle 61"/>
          <p:cNvSpPr>
            <a:spLocks noChangeArrowheads="1"/>
          </p:cNvSpPr>
          <p:nvPr/>
        </p:nvSpPr>
        <p:spPr bwMode="auto">
          <a:xfrm>
            <a:off x="6438900" y="1041400"/>
            <a:ext cx="2616200" cy="469900"/>
          </a:xfrm>
          <a:prstGeom prst="rect">
            <a:avLst/>
          </a:prstGeom>
          <a:noFill/>
          <a:ln w="9525">
            <a:noFill/>
            <a:round/>
            <a:headEnd/>
            <a:tailEnd/>
          </a:ln>
          <a:effectLst/>
        </p:spPr>
        <p:txBody>
          <a:bodyPr lIns="90000" tIns="46800" rIns="90000" bIns="46800" anchor="ctr">
            <a:prstTxWarp prst="textNoShape">
              <a:avLst/>
            </a:prstTxWarp>
          </a:bodyPr>
          <a:lstStyle/>
          <a:p>
            <a:pPr algn="ctr">
              <a:lnSpc>
                <a:spcPct val="100000"/>
              </a:lnSpc>
              <a:buClr>
                <a:srgbClr val="3366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5">
                    <a:lumMod val="75000"/>
                  </a:schemeClr>
                </a:solidFill>
                <a:latin typeface="Apple Casual"/>
                <a:ea typeface="DejaVu Sans" charset="0"/>
                <a:cs typeface="DejaVu Sans" charset="0"/>
              </a:rPr>
              <a:t>Quarkonium</a:t>
            </a:r>
          </a:p>
        </p:txBody>
      </p:sp>
      <p:grpSp>
        <p:nvGrpSpPr>
          <p:cNvPr id="127" name="Group 62"/>
          <p:cNvGrpSpPr>
            <a:grpSpLocks/>
          </p:cNvGrpSpPr>
          <p:nvPr/>
        </p:nvGrpSpPr>
        <p:grpSpPr bwMode="auto">
          <a:xfrm>
            <a:off x="6883400" y="1649413"/>
            <a:ext cx="1992313" cy="820738"/>
            <a:chOff x="4160" y="520"/>
            <a:chExt cx="1255" cy="517"/>
          </a:xfrm>
        </p:grpSpPr>
        <p:sp>
          <p:nvSpPr>
            <p:cNvPr id="128" name="Oval 63"/>
            <p:cNvSpPr>
              <a:spLocks noChangeArrowheads="1"/>
            </p:cNvSpPr>
            <p:nvPr/>
          </p:nvSpPr>
          <p:spPr bwMode="auto">
            <a:xfrm>
              <a:off x="4224" y="640"/>
              <a:ext cx="1152" cy="345"/>
            </a:xfrm>
            <a:prstGeom prst="ellipse">
              <a:avLst/>
            </a:prstGeom>
            <a:noFill/>
            <a:ln w="25560">
              <a:solidFill>
                <a:srgbClr val="993300"/>
              </a:solidFill>
              <a:miter lim="800000"/>
              <a:headEnd/>
              <a:tailEnd/>
            </a:ln>
            <a:effectLst/>
          </p:spPr>
          <p:txBody>
            <a:bodyPr wrap="none" anchor="ctr">
              <a:prstTxWarp prst="textNoShape">
                <a:avLst/>
              </a:prstTxWarp>
            </a:bodyPr>
            <a:lstStyle/>
            <a:p>
              <a:endParaRPr lang="en-US"/>
            </a:p>
          </p:txBody>
        </p:sp>
        <p:grpSp>
          <p:nvGrpSpPr>
            <p:cNvPr id="129" name="Group 64"/>
            <p:cNvGrpSpPr>
              <a:grpSpLocks/>
            </p:cNvGrpSpPr>
            <p:nvPr/>
          </p:nvGrpSpPr>
          <p:grpSpPr bwMode="auto">
            <a:xfrm>
              <a:off x="4160" y="519"/>
              <a:ext cx="272" cy="520"/>
              <a:chOff x="4160" y="519"/>
              <a:chExt cx="272" cy="520"/>
            </a:xfrm>
          </p:grpSpPr>
          <p:sp>
            <p:nvSpPr>
              <p:cNvPr id="136" name="Line 65"/>
              <p:cNvSpPr>
                <a:spLocks noChangeShapeType="1"/>
              </p:cNvSpPr>
              <p:nvPr/>
            </p:nvSpPr>
            <p:spPr bwMode="auto">
              <a:xfrm flipV="1">
                <a:off x="4304"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37" name="Oval 66"/>
              <p:cNvSpPr>
                <a:spLocks noChangeArrowheads="1"/>
              </p:cNvSpPr>
              <p:nvPr/>
            </p:nvSpPr>
            <p:spPr bwMode="auto">
              <a:xfrm>
                <a:off x="4160" y="672"/>
                <a:ext cx="272" cy="280"/>
              </a:xfrm>
              <a:prstGeom prst="ellipse">
                <a:avLst/>
              </a:prstGeom>
              <a:solidFill>
                <a:srgbClr val="00008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FFFF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00"/>
                    </a:solidFill>
                    <a:latin typeface="Comic Sans MS" charset="0"/>
                    <a:ea typeface="DejaVu Sans" charset="0"/>
                    <a:cs typeface="DejaVu Sans" charset="0"/>
                  </a:rPr>
                  <a:t>q</a:t>
                </a:r>
              </a:p>
            </p:txBody>
          </p:sp>
        </p:grpSp>
        <p:grpSp>
          <p:nvGrpSpPr>
            <p:cNvPr id="130" name="Group 67"/>
            <p:cNvGrpSpPr>
              <a:grpSpLocks/>
            </p:cNvGrpSpPr>
            <p:nvPr/>
          </p:nvGrpSpPr>
          <p:grpSpPr bwMode="auto">
            <a:xfrm>
              <a:off x="5144" y="519"/>
              <a:ext cx="272" cy="520"/>
              <a:chOff x="5144" y="519"/>
              <a:chExt cx="272" cy="520"/>
            </a:xfrm>
          </p:grpSpPr>
          <p:sp>
            <p:nvSpPr>
              <p:cNvPr id="134" name="Line 68"/>
              <p:cNvSpPr>
                <a:spLocks noChangeShapeType="1"/>
              </p:cNvSpPr>
              <p:nvPr/>
            </p:nvSpPr>
            <p:spPr bwMode="auto">
              <a:xfrm flipV="1">
                <a:off x="5280"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35" name="Oval 69"/>
              <p:cNvSpPr>
                <a:spLocks noChangeArrowheads="1"/>
              </p:cNvSpPr>
              <p:nvPr/>
            </p:nvSpPr>
            <p:spPr bwMode="auto">
              <a:xfrm>
                <a:off x="5144" y="656"/>
                <a:ext cx="272" cy="280"/>
              </a:xfrm>
              <a:prstGeom prst="ellipse">
                <a:avLst/>
              </a:prstGeom>
              <a:solidFill>
                <a:srgbClr val="FFFF0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0000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CC"/>
                    </a:solidFill>
                    <a:latin typeface="Comic Sans MS" charset="0"/>
                    <a:ea typeface="DejaVu Sans" charset="0"/>
                    <a:cs typeface="DejaVu Sans" charset="0"/>
                  </a:rPr>
                  <a:t>q</a:t>
                </a:r>
              </a:p>
            </p:txBody>
          </p:sp>
        </p:grpSp>
        <p:sp>
          <p:nvSpPr>
            <p:cNvPr id="131" name="Line 70"/>
            <p:cNvSpPr>
              <a:spLocks noChangeShapeType="1"/>
            </p:cNvSpPr>
            <p:nvPr/>
          </p:nvSpPr>
          <p:spPr bwMode="auto">
            <a:xfrm>
              <a:off x="4704" y="984"/>
              <a:ext cx="144" cy="1"/>
            </a:xfrm>
            <a:prstGeom prst="line">
              <a:avLst/>
            </a:prstGeom>
            <a:noFill/>
            <a:ln w="25560">
              <a:solidFill>
                <a:srgbClr val="993300"/>
              </a:solidFill>
              <a:miter lim="800000"/>
              <a:headEnd/>
              <a:tailEnd type="triangle" w="med" len="med"/>
            </a:ln>
            <a:effectLst/>
          </p:spPr>
          <p:txBody>
            <a:bodyPr>
              <a:prstTxWarp prst="textNoShape">
                <a:avLst/>
              </a:prstTxWarp>
            </a:bodyPr>
            <a:lstStyle/>
            <a:p>
              <a:endParaRPr lang="en-US"/>
            </a:p>
          </p:txBody>
        </p:sp>
        <p:sp>
          <p:nvSpPr>
            <p:cNvPr id="132" name="Line 71"/>
            <p:cNvSpPr>
              <a:spLocks noChangeShapeType="1"/>
            </p:cNvSpPr>
            <p:nvPr/>
          </p:nvSpPr>
          <p:spPr bwMode="auto">
            <a:xfrm>
              <a:off x="4752" y="648"/>
              <a:ext cx="168" cy="1"/>
            </a:xfrm>
            <a:prstGeom prst="line">
              <a:avLst/>
            </a:prstGeom>
            <a:noFill/>
            <a:ln w="25560">
              <a:solidFill>
                <a:srgbClr val="993300"/>
              </a:solidFill>
              <a:miter lim="800000"/>
              <a:headEnd type="triangle" w="med" len="med"/>
              <a:tailEnd/>
            </a:ln>
            <a:effectLst/>
          </p:spPr>
          <p:txBody>
            <a:bodyPr>
              <a:prstTxWarp prst="textNoShape">
                <a:avLst/>
              </a:prstTxWarp>
            </a:bodyPr>
            <a:lstStyle/>
            <a:p>
              <a:endParaRPr lang="en-US"/>
            </a:p>
          </p:txBody>
        </p:sp>
        <p:sp>
          <p:nvSpPr>
            <p:cNvPr id="133" name="Line 72"/>
            <p:cNvSpPr>
              <a:spLocks noChangeShapeType="1"/>
            </p:cNvSpPr>
            <p:nvPr/>
          </p:nvSpPr>
          <p:spPr bwMode="auto">
            <a:xfrm>
              <a:off x="4248" y="744"/>
              <a:ext cx="88" cy="1"/>
            </a:xfrm>
            <a:prstGeom prst="line">
              <a:avLst/>
            </a:prstGeom>
            <a:noFill/>
            <a:ln w="12600">
              <a:solidFill>
                <a:srgbClr val="FFFF00"/>
              </a:solidFill>
              <a:miter lim="800000"/>
              <a:headEnd/>
              <a:tailEnd/>
            </a:ln>
            <a:effectLst/>
          </p:spPr>
          <p:txBody>
            <a:bodyPr>
              <a:prstTxWarp prst="textNoShape">
                <a:avLst/>
              </a:prstTxWarp>
            </a:bodyP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 name="Date Placeholder 1"/>
          <p:cNvSpPr>
            <a:spLocks noGrp="1"/>
          </p:cNvSpPr>
          <p:nvPr>
            <p:ph type="dt" idx="10"/>
          </p:nvPr>
        </p:nvSpPr>
        <p:spPr/>
        <p:txBody>
          <a:bodyPr/>
          <a:lstStyle/>
          <a:p>
            <a:r>
              <a:rPr lang="en-US" smtClean="0"/>
              <a:t>6/7/10</a:t>
            </a:r>
            <a:endParaRPr lang="en-GB"/>
          </a:p>
        </p:txBody>
      </p:sp>
      <p:sp>
        <p:nvSpPr>
          <p:cNvPr id="121" name="Footer Placeholder 2"/>
          <p:cNvSpPr>
            <a:spLocks noGrp="1"/>
          </p:cNvSpPr>
          <p:nvPr>
            <p:ph type="ftr" idx="11"/>
          </p:nvPr>
        </p:nvSpPr>
        <p:spPr/>
        <p:txBody>
          <a:bodyPr/>
          <a:lstStyle/>
          <a:p>
            <a:r>
              <a:rPr lang="en-US" dirty="0" smtClean="0"/>
              <a:t>JLab Users Group Meeting 2010</a:t>
            </a:r>
            <a:endParaRPr lang="en-GB" dirty="0"/>
          </a:p>
        </p:txBody>
      </p:sp>
      <p:sp>
        <p:nvSpPr>
          <p:cNvPr id="122" name="Slide Number Placeholder 3"/>
          <p:cNvSpPr>
            <a:spLocks noGrp="1"/>
          </p:cNvSpPr>
          <p:nvPr>
            <p:ph type="sldNum" idx="12"/>
          </p:nvPr>
        </p:nvSpPr>
        <p:spPr/>
        <p:txBody>
          <a:bodyPr/>
          <a:lstStyle/>
          <a:p>
            <a:fld id="{1FD9B05B-FADD-1C4D-A586-2B835851A8A7}" type="slidenum">
              <a:rPr lang="en-GB"/>
              <a:pPr/>
              <a:t>5</a:t>
            </a:fld>
            <a:endParaRPr lang="en-GB"/>
          </a:p>
        </p:txBody>
      </p:sp>
      <p:grpSp>
        <p:nvGrpSpPr>
          <p:cNvPr id="2" name="Group 1"/>
          <p:cNvGrpSpPr>
            <a:grpSpLocks/>
          </p:cNvGrpSpPr>
          <p:nvPr/>
        </p:nvGrpSpPr>
        <p:grpSpPr bwMode="auto">
          <a:xfrm>
            <a:off x="2012950" y="1511300"/>
            <a:ext cx="1128713" cy="4176713"/>
            <a:chOff x="1268" y="952"/>
            <a:chExt cx="711" cy="2631"/>
          </a:xfrm>
        </p:grpSpPr>
        <p:sp>
          <p:nvSpPr>
            <p:cNvPr id="21506" name="Rectangle 2"/>
            <p:cNvSpPr>
              <a:spLocks noChangeArrowheads="1"/>
            </p:cNvSpPr>
            <p:nvPr/>
          </p:nvSpPr>
          <p:spPr bwMode="auto">
            <a:xfrm>
              <a:off x="1268" y="328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07" name="Rectangle 3"/>
            <p:cNvSpPr>
              <a:spLocks noChangeArrowheads="1"/>
            </p:cNvSpPr>
            <p:nvPr/>
          </p:nvSpPr>
          <p:spPr bwMode="auto">
            <a:xfrm>
              <a:off x="1268" y="28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08" name="Rectangle 4"/>
            <p:cNvSpPr>
              <a:spLocks noChangeArrowheads="1"/>
            </p:cNvSpPr>
            <p:nvPr/>
          </p:nvSpPr>
          <p:spPr bwMode="auto">
            <a:xfrm>
              <a:off x="1268" y="216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09" name="Rectangle 5"/>
            <p:cNvSpPr>
              <a:spLocks noChangeArrowheads="1"/>
            </p:cNvSpPr>
            <p:nvPr/>
          </p:nvSpPr>
          <p:spPr bwMode="auto">
            <a:xfrm>
              <a:off x="1268" y="343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0" name="Rectangle 6"/>
            <p:cNvSpPr>
              <a:spLocks noChangeArrowheads="1"/>
            </p:cNvSpPr>
            <p:nvPr/>
          </p:nvSpPr>
          <p:spPr bwMode="auto">
            <a:xfrm>
              <a:off x="1268" y="26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1" name="Rectangle 7"/>
            <p:cNvSpPr>
              <a:spLocks noChangeArrowheads="1"/>
            </p:cNvSpPr>
            <p:nvPr/>
          </p:nvSpPr>
          <p:spPr bwMode="auto">
            <a:xfrm>
              <a:off x="1268" y="201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2" name="Rectangle 8"/>
            <p:cNvSpPr>
              <a:spLocks noChangeArrowheads="1"/>
            </p:cNvSpPr>
            <p:nvPr/>
          </p:nvSpPr>
          <p:spPr bwMode="auto">
            <a:xfrm>
              <a:off x="1268" y="29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3" name="Rectangle 9"/>
            <p:cNvSpPr>
              <a:spLocks noChangeArrowheads="1"/>
            </p:cNvSpPr>
            <p:nvPr/>
          </p:nvSpPr>
          <p:spPr bwMode="auto">
            <a:xfrm>
              <a:off x="1268" y="24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4" name="Rectangle 10"/>
            <p:cNvSpPr>
              <a:spLocks noChangeArrowheads="1"/>
            </p:cNvSpPr>
            <p:nvPr/>
          </p:nvSpPr>
          <p:spPr bwMode="auto">
            <a:xfrm>
              <a:off x="1268" y="186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5" name="Rectangle 11"/>
            <p:cNvSpPr>
              <a:spLocks noChangeArrowheads="1"/>
            </p:cNvSpPr>
            <p:nvPr/>
          </p:nvSpPr>
          <p:spPr bwMode="auto">
            <a:xfrm>
              <a:off x="1268" y="17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6" name="Rectangle 12"/>
            <p:cNvSpPr>
              <a:spLocks noChangeArrowheads="1"/>
            </p:cNvSpPr>
            <p:nvPr/>
          </p:nvSpPr>
          <p:spPr bwMode="auto">
            <a:xfrm>
              <a:off x="1268" y="140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7" name="Rectangle 13"/>
            <p:cNvSpPr>
              <a:spLocks noChangeArrowheads="1"/>
            </p:cNvSpPr>
            <p:nvPr/>
          </p:nvSpPr>
          <p:spPr bwMode="auto">
            <a:xfrm>
              <a:off x="1268" y="110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8" name="Rectangle 14"/>
            <p:cNvSpPr>
              <a:spLocks noChangeArrowheads="1"/>
            </p:cNvSpPr>
            <p:nvPr/>
          </p:nvSpPr>
          <p:spPr bwMode="auto">
            <a:xfrm>
              <a:off x="1268" y="12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9" name="Rectangle 15"/>
            <p:cNvSpPr>
              <a:spLocks noChangeArrowheads="1"/>
            </p:cNvSpPr>
            <p:nvPr/>
          </p:nvSpPr>
          <p:spPr bwMode="auto">
            <a:xfrm>
              <a:off x="1268" y="9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3" name="Group 16"/>
          <p:cNvGrpSpPr>
            <a:grpSpLocks/>
          </p:cNvGrpSpPr>
          <p:nvPr/>
        </p:nvGrpSpPr>
        <p:grpSpPr bwMode="auto">
          <a:xfrm>
            <a:off x="1819275" y="1663700"/>
            <a:ext cx="1128713" cy="4176713"/>
            <a:chOff x="1146" y="1048"/>
            <a:chExt cx="711" cy="2631"/>
          </a:xfrm>
        </p:grpSpPr>
        <p:sp>
          <p:nvSpPr>
            <p:cNvPr id="21521" name="Rectangle 17"/>
            <p:cNvSpPr>
              <a:spLocks noChangeArrowheads="1"/>
            </p:cNvSpPr>
            <p:nvPr/>
          </p:nvSpPr>
          <p:spPr bwMode="auto">
            <a:xfrm>
              <a:off x="1146" y="337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2" name="Rectangle 18"/>
            <p:cNvSpPr>
              <a:spLocks noChangeArrowheads="1"/>
            </p:cNvSpPr>
            <p:nvPr/>
          </p:nvSpPr>
          <p:spPr bwMode="auto">
            <a:xfrm>
              <a:off x="1146" y="28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3" name="Rectangle 19"/>
            <p:cNvSpPr>
              <a:spLocks noChangeArrowheads="1"/>
            </p:cNvSpPr>
            <p:nvPr/>
          </p:nvSpPr>
          <p:spPr bwMode="auto">
            <a:xfrm>
              <a:off x="1146" y="226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4" name="Rectangle 20"/>
            <p:cNvSpPr>
              <a:spLocks noChangeArrowheads="1"/>
            </p:cNvSpPr>
            <p:nvPr/>
          </p:nvSpPr>
          <p:spPr bwMode="auto">
            <a:xfrm>
              <a:off x="1146" y="352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5" name="Rectangle 21"/>
            <p:cNvSpPr>
              <a:spLocks noChangeArrowheads="1"/>
            </p:cNvSpPr>
            <p:nvPr/>
          </p:nvSpPr>
          <p:spPr bwMode="auto">
            <a:xfrm>
              <a:off x="1146" y="27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6" name="Rectangle 22"/>
            <p:cNvSpPr>
              <a:spLocks noChangeArrowheads="1"/>
            </p:cNvSpPr>
            <p:nvPr/>
          </p:nvSpPr>
          <p:spPr bwMode="auto">
            <a:xfrm>
              <a:off x="1146" y="21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7" name="Rectangle 23"/>
            <p:cNvSpPr>
              <a:spLocks noChangeArrowheads="1"/>
            </p:cNvSpPr>
            <p:nvPr/>
          </p:nvSpPr>
          <p:spPr bwMode="auto">
            <a:xfrm>
              <a:off x="1146" y="304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8" name="Rectangle 24"/>
            <p:cNvSpPr>
              <a:spLocks noChangeArrowheads="1"/>
            </p:cNvSpPr>
            <p:nvPr/>
          </p:nvSpPr>
          <p:spPr bwMode="auto">
            <a:xfrm>
              <a:off x="1146" y="25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9" name="Rectangle 25"/>
            <p:cNvSpPr>
              <a:spLocks noChangeArrowheads="1"/>
            </p:cNvSpPr>
            <p:nvPr/>
          </p:nvSpPr>
          <p:spPr bwMode="auto">
            <a:xfrm>
              <a:off x="1146" y="19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0" name="Rectangle 26"/>
            <p:cNvSpPr>
              <a:spLocks noChangeArrowheads="1"/>
            </p:cNvSpPr>
            <p:nvPr/>
          </p:nvSpPr>
          <p:spPr bwMode="auto">
            <a:xfrm>
              <a:off x="1146" y="18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1" name="Rectangle 27"/>
            <p:cNvSpPr>
              <a:spLocks noChangeArrowheads="1"/>
            </p:cNvSpPr>
            <p:nvPr/>
          </p:nvSpPr>
          <p:spPr bwMode="auto">
            <a:xfrm>
              <a:off x="1146" y="150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2" name="Rectangle 28"/>
            <p:cNvSpPr>
              <a:spLocks noChangeArrowheads="1"/>
            </p:cNvSpPr>
            <p:nvPr/>
          </p:nvSpPr>
          <p:spPr bwMode="auto">
            <a:xfrm>
              <a:off x="1146" y="12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3" name="Rectangle 29"/>
            <p:cNvSpPr>
              <a:spLocks noChangeArrowheads="1"/>
            </p:cNvSpPr>
            <p:nvPr/>
          </p:nvSpPr>
          <p:spPr bwMode="auto">
            <a:xfrm>
              <a:off x="1146" y="13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4" name="Rectangle 30"/>
            <p:cNvSpPr>
              <a:spLocks noChangeArrowheads="1"/>
            </p:cNvSpPr>
            <p:nvPr/>
          </p:nvSpPr>
          <p:spPr bwMode="auto">
            <a:xfrm>
              <a:off x="1146" y="10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4" name="Group 31"/>
          <p:cNvGrpSpPr>
            <a:grpSpLocks/>
          </p:cNvGrpSpPr>
          <p:nvPr/>
        </p:nvGrpSpPr>
        <p:grpSpPr bwMode="auto">
          <a:xfrm>
            <a:off x="1590675" y="1789113"/>
            <a:ext cx="1128713" cy="4176712"/>
            <a:chOff x="1002" y="1127"/>
            <a:chExt cx="711" cy="2631"/>
          </a:xfrm>
        </p:grpSpPr>
        <p:sp>
          <p:nvSpPr>
            <p:cNvPr id="21536" name="Rectangle 32"/>
            <p:cNvSpPr>
              <a:spLocks noChangeArrowheads="1"/>
            </p:cNvSpPr>
            <p:nvPr/>
          </p:nvSpPr>
          <p:spPr bwMode="auto">
            <a:xfrm>
              <a:off x="1002" y="345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7" name="Rectangle 33"/>
            <p:cNvSpPr>
              <a:spLocks noChangeArrowheads="1"/>
            </p:cNvSpPr>
            <p:nvPr/>
          </p:nvSpPr>
          <p:spPr bwMode="auto">
            <a:xfrm>
              <a:off x="1002"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8" name="Rectangle 34"/>
            <p:cNvSpPr>
              <a:spLocks noChangeArrowheads="1"/>
            </p:cNvSpPr>
            <p:nvPr/>
          </p:nvSpPr>
          <p:spPr bwMode="auto">
            <a:xfrm>
              <a:off x="1002" y="234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9" name="Rectangle 35"/>
            <p:cNvSpPr>
              <a:spLocks noChangeArrowheads="1"/>
            </p:cNvSpPr>
            <p:nvPr/>
          </p:nvSpPr>
          <p:spPr bwMode="auto">
            <a:xfrm>
              <a:off x="1002" y="360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0" name="Rectangle 36"/>
            <p:cNvSpPr>
              <a:spLocks noChangeArrowheads="1"/>
            </p:cNvSpPr>
            <p:nvPr/>
          </p:nvSpPr>
          <p:spPr bwMode="auto">
            <a:xfrm>
              <a:off x="1002"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1" name="Rectangle 37"/>
            <p:cNvSpPr>
              <a:spLocks noChangeArrowheads="1"/>
            </p:cNvSpPr>
            <p:nvPr/>
          </p:nvSpPr>
          <p:spPr bwMode="auto">
            <a:xfrm>
              <a:off x="1002"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2" name="Rectangle 38"/>
            <p:cNvSpPr>
              <a:spLocks noChangeArrowheads="1"/>
            </p:cNvSpPr>
            <p:nvPr/>
          </p:nvSpPr>
          <p:spPr bwMode="auto">
            <a:xfrm>
              <a:off x="1002" y="312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3" name="Rectangle 39"/>
            <p:cNvSpPr>
              <a:spLocks noChangeArrowheads="1"/>
            </p:cNvSpPr>
            <p:nvPr/>
          </p:nvSpPr>
          <p:spPr bwMode="auto">
            <a:xfrm>
              <a:off x="1002" y="267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4" name="Rectangle 40"/>
            <p:cNvSpPr>
              <a:spLocks noChangeArrowheads="1"/>
            </p:cNvSpPr>
            <p:nvPr/>
          </p:nvSpPr>
          <p:spPr bwMode="auto">
            <a:xfrm>
              <a:off x="1002"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5" name="Rectangle 41"/>
            <p:cNvSpPr>
              <a:spLocks noChangeArrowheads="1"/>
            </p:cNvSpPr>
            <p:nvPr/>
          </p:nvSpPr>
          <p:spPr bwMode="auto">
            <a:xfrm>
              <a:off x="1002" y="188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6" name="Rectangle 42"/>
            <p:cNvSpPr>
              <a:spLocks noChangeArrowheads="1"/>
            </p:cNvSpPr>
            <p:nvPr/>
          </p:nvSpPr>
          <p:spPr bwMode="auto">
            <a:xfrm>
              <a:off x="1002" y="158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7" name="Rectangle 43"/>
            <p:cNvSpPr>
              <a:spLocks noChangeArrowheads="1"/>
            </p:cNvSpPr>
            <p:nvPr/>
          </p:nvSpPr>
          <p:spPr bwMode="auto">
            <a:xfrm>
              <a:off x="1002"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8" name="Rectangle 44"/>
            <p:cNvSpPr>
              <a:spLocks noChangeArrowheads="1"/>
            </p:cNvSpPr>
            <p:nvPr/>
          </p:nvSpPr>
          <p:spPr bwMode="auto">
            <a:xfrm>
              <a:off x="1002"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9" name="Rectangle 45"/>
            <p:cNvSpPr>
              <a:spLocks noChangeArrowheads="1"/>
            </p:cNvSpPr>
            <p:nvPr/>
          </p:nvSpPr>
          <p:spPr bwMode="auto">
            <a:xfrm>
              <a:off x="1002" y="1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5" name="Group 46"/>
          <p:cNvGrpSpPr>
            <a:grpSpLocks/>
          </p:cNvGrpSpPr>
          <p:nvPr/>
        </p:nvGrpSpPr>
        <p:grpSpPr bwMode="auto">
          <a:xfrm>
            <a:off x="1414463" y="1898650"/>
            <a:ext cx="1128712" cy="4176713"/>
            <a:chOff x="891" y="1196"/>
            <a:chExt cx="711" cy="2631"/>
          </a:xfrm>
        </p:grpSpPr>
        <p:sp>
          <p:nvSpPr>
            <p:cNvPr id="21551" name="Rectangle 47"/>
            <p:cNvSpPr>
              <a:spLocks noChangeArrowheads="1"/>
            </p:cNvSpPr>
            <p:nvPr/>
          </p:nvSpPr>
          <p:spPr bwMode="auto">
            <a:xfrm>
              <a:off x="891" y="352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2" name="Rectangle 48"/>
            <p:cNvSpPr>
              <a:spLocks noChangeArrowheads="1"/>
            </p:cNvSpPr>
            <p:nvPr/>
          </p:nvSpPr>
          <p:spPr bwMode="auto">
            <a:xfrm>
              <a:off x="891" y="30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3" name="Rectangle 49"/>
            <p:cNvSpPr>
              <a:spLocks noChangeArrowheads="1"/>
            </p:cNvSpPr>
            <p:nvPr/>
          </p:nvSpPr>
          <p:spPr bwMode="auto">
            <a:xfrm>
              <a:off x="891" y="241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4" name="Rectangle 50"/>
            <p:cNvSpPr>
              <a:spLocks noChangeArrowheads="1"/>
            </p:cNvSpPr>
            <p:nvPr/>
          </p:nvSpPr>
          <p:spPr bwMode="auto">
            <a:xfrm>
              <a:off x="891" y="367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5" name="Rectangle 51"/>
            <p:cNvSpPr>
              <a:spLocks noChangeArrowheads="1"/>
            </p:cNvSpPr>
            <p:nvPr/>
          </p:nvSpPr>
          <p:spPr bwMode="auto">
            <a:xfrm>
              <a:off x="891" y="28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6" name="Rectangle 52"/>
            <p:cNvSpPr>
              <a:spLocks noChangeArrowheads="1"/>
            </p:cNvSpPr>
            <p:nvPr/>
          </p:nvSpPr>
          <p:spPr bwMode="auto">
            <a:xfrm>
              <a:off x="891" y="22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7" name="Rectangle 53"/>
            <p:cNvSpPr>
              <a:spLocks noChangeArrowheads="1"/>
            </p:cNvSpPr>
            <p:nvPr/>
          </p:nvSpPr>
          <p:spPr bwMode="auto">
            <a:xfrm>
              <a:off x="891" y="319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8" name="Rectangle 54"/>
            <p:cNvSpPr>
              <a:spLocks noChangeArrowheads="1"/>
            </p:cNvSpPr>
            <p:nvPr/>
          </p:nvSpPr>
          <p:spPr bwMode="auto">
            <a:xfrm>
              <a:off x="891" y="274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9" name="Rectangle 55"/>
            <p:cNvSpPr>
              <a:spLocks noChangeArrowheads="1"/>
            </p:cNvSpPr>
            <p:nvPr/>
          </p:nvSpPr>
          <p:spPr bwMode="auto">
            <a:xfrm>
              <a:off x="891" y="21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0" name="Rectangle 56"/>
            <p:cNvSpPr>
              <a:spLocks noChangeArrowheads="1"/>
            </p:cNvSpPr>
            <p:nvPr/>
          </p:nvSpPr>
          <p:spPr bwMode="auto">
            <a:xfrm>
              <a:off x="891" y="19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1" name="Rectangle 57"/>
            <p:cNvSpPr>
              <a:spLocks noChangeArrowheads="1"/>
            </p:cNvSpPr>
            <p:nvPr/>
          </p:nvSpPr>
          <p:spPr bwMode="auto">
            <a:xfrm>
              <a:off x="891" y="16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2" name="Rectangle 58"/>
            <p:cNvSpPr>
              <a:spLocks noChangeArrowheads="1"/>
            </p:cNvSpPr>
            <p:nvPr/>
          </p:nvSpPr>
          <p:spPr bwMode="auto">
            <a:xfrm>
              <a:off x="891" y="13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3" name="Rectangle 59"/>
            <p:cNvSpPr>
              <a:spLocks noChangeArrowheads="1"/>
            </p:cNvSpPr>
            <p:nvPr/>
          </p:nvSpPr>
          <p:spPr bwMode="auto">
            <a:xfrm>
              <a:off x="891" y="15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4" name="Rectangle 60"/>
            <p:cNvSpPr>
              <a:spLocks noChangeArrowheads="1"/>
            </p:cNvSpPr>
            <p:nvPr/>
          </p:nvSpPr>
          <p:spPr bwMode="auto">
            <a:xfrm>
              <a:off x="891" y="11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sp>
        <p:nvSpPr>
          <p:cNvPr id="21577" name="Rectangle 73"/>
          <p:cNvSpPr>
            <a:spLocks noChangeArrowheads="1"/>
          </p:cNvSpPr>
          <p:nvPr/>
        </p:nvSpPr>
        <p:spPr bwMode="auto">
          <a:xfrm>
            <a:off x="6883400" y="3262313"/>
            <a:ext cx="184150" cy="457200"/>
          </a:xfrm>
          <a:prstGeom prst="rect">
            <a:avLst/>
          </a:prstGeom>
          <a:noFill/>
          <a:ln w="9525">
            <a:noFill/>
            <a:round/>
            <a:headEnd/>
            <a:tailEnd/>
          </a:ln>
          <a:effectLst/>
        </p:spPr>
        <p:txBody>
          <a:bodyPr wrap="none" anchor="ctr">
            <a:prstTxWarp prst="textNoShape">
              <a:avLst/>
            </a:prstTxWarp>
          </a:bodyPr>
          <a:lstStyle/>
          <a:p>
            <a:endParaRPr lang="en-US"/>
          </a:p>
        </p:txBody>
      </p:sp>
      <p:grpSp>
        <p:nvGrpSpPr>
          <p:cNvPr id="9" name="Group 74"/>
          <p:cNvGrpSpPr>
            <a:grpSpLocks/>
          </p:cNvGrpSpPr>
          <p:nvPr/>
        </p:nvGrpSpPr>
        <p:grpSpPr bwMode="auto">
          <a:xfrm>
            <a:off x="136525" y="2030413"/>
            <a:ext cx="3027363" cy="4303712"/>
            <a:chOff x="86" y="1279"/>
            <a:chExt cx="1907" cy="2711"/>
          </a:xfrm>
        </p:grpSpPr>
        <p:grpSp>
          <p:nvGrpSpPr>
            <p:cNvPr id="10" name="Group 75"/>
            <p:cNvGrpSpPr>
              <a:grpSpLocks/>
            </p:cNvGrpSpPr>
            <p:nvPr/>
          </p:nvGrpSpPr>
          <p:grpSpPr bwMode="auto">
            <a:xfrm>
              <a:off x="465" y="1279"/>
              <a:ext cx="1036" cy="2711"/>
              <a:chOff x="465" y="1279"/>
              <a:chExt cx="1036" cy="2711"/>
            </a:xfrm>
          </p:grpSpPr>
          <p:sp>
            <p:nvSpPr>
              <p:cNvPr id="21580" name="Rectangle 76"/>
              <p:cNvSpPr>
                <a:spLocks noChangeArrowheads="1"/>
              </p:cNvSpPr>
              <p:nvPr/>
            </p:nvSpPr>
            <p:spPr bwMode="auto">
              <a:xfrm>
                <a:off x="790" y="360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1" name="Rectangle 77"/>
              <p:cNvSpPr>
                <a:spLocks noChangeArrowheads="1"/>
              </p:cNvSpPr>
              <p:nvPr/>
            </p:nvSpPr>
            <p:spPr bwMode="auto">
              <a:xfrm>
                <a:off x="790" y="3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2" name="Rectangle 78"/>
              <p:cNvSpPr>
                <a:spLocks noChangeArrowheads="1"/>
              </p:cNvSpPr>
              <p:nvPr/>
            </p:nvSpPr>
            <p:spPr bwMode="auto">
              <a:xfrm>
                <a:off x="790" y="249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3" name="Rectangle 79"/>
              <p:cNvSpPr>
                <a:spLocks noChangeArrowheads="1"/>
              </p:cNvSpPr>
              <p:nvPr/>
            </p:nvSpPr>
            <p:spPr bwMode="auto">
              <a:xfrm>
                <a:off x="790" y="375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4" name="Rectangle 80"/>
              <p:cNvSpPr>
                <a:spLocks noChangeArrowheads="1"/>
              </p:cNvSpPr>
              <p:nvPr/>
            </p:nvSpPr>
            <p:spPr bwMode="auto">
              <a:xfrm>
                <a:off x="790"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5" name="Rectangle 81"/>
              <p:cNvSpPr>
                <a:spLocks noChangeArrowheads="1"/>
              </p:cNvSpPr>
              <p:nvPr/>
            </p:nvSpPr>
            <p:spPr bwMode="auto">
              <a:xfrm>
                <a:off x="790" y="234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6" name="Rectangle 82"/>
              <p:cNvSpPr>
                <a:spLocks noChangeArrowheads="1"/>
              </p:cNvSpPr>
              <p:nvPr/>
            </p:nvSpPr>
            <p:spPr bwMode="auto">
              <a:xfrm>
                <a:off x="790" y="327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7" name="Rectangle 83"/>
              <p:cNvSpPr>
                <a:spLocks noChangeArrowheads="1"/>
              </p:cNvSpPr>
              <p:nvPr/>
            </p:nvSpPr>
            <p:spPr bwMode="auto">
              <a:xfrm>
                <a:off x="790"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8" name="Rectangle 84"/>
              <p:cNvSpPr>
                <a:spLocks noChangeArrowheads="1"/>
              </p:cNvSpPr>
              <p:nvPr/>
            </p:nvSpPr>
            <p:spPr bwMode="auto">
              <a:xfrm>
                <a:off x="790"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9" name="Rectangle 85"/>
              <p:cNvSpPr>
                <a:spLocks noChangeArrowheads="1"/>
              </p:cNvSpPr>
              <p:nvPr/>
            </p:nvSpPr>
            <p:spPr bwMode="auto">
              <a:xfrm>
                <a:off x="790"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0" name="Rectangle 86"/>
              <p:cNvSpPr>
                <a:spLocks noChangeArrowheads="1"/>
              </p:cNvSpPr>
              <p:nvPr/>
            </p:nvSpPr>
            <p:spPr bwMode="auto">
              <a:xfrm>
                <a:off x="790" y="173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1" name="Rectangle 87"/>
              <p:cNvSpPr>
                <a:spLocks noChangeArrowheads="1"/>
              </p:cNvSpPr>
              <p:nvPr/>
            </p:nvSpPr>
            <p:spPr bwMode="auto">
              <a:xfrm>
                <a:off x="790"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2" name="Rectangle 88"/>
              <p:cNvSpPr>
                <a:spLocks noChangeArrowheads="1"/>
              </p:cNvSpPr>
              <p:nvPr/>
            </p:nvSpPr>
            <p:spPr bwMode="auto">
              <a:xfrm>
                <a:off x="790" y="158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3" name="Rectangle 89"/>
              <p:cNvSpPr>
                <a:spLocks noChangeArrowheads="1"/>
              </p:cNvSpPr>
              <p:nvPr/>
            </p:nvSpPr>
            <p:spPr bwMode="auto">
              <a:xfrm>
                <a:off x="790"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4" name="Text Box 90"/>
              <p:cNvSpPr txBox="1">
                <a:spLocks noChangeArrowheads="1"/>
              </p:cNvSpPr>
              <p:nvPr/>
            </p:nvSpPr>
            <p:spPr bwMode="auto">
              <a:xfrm>
                <a:off x="507" y="3759"/>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21595" name="Text Box 91"/>
              <p:cNvSpPr txBox="1">
                <a:spLocks noChangeArrowheads="1"/>
              </p:cNvSpPr>
              <p:nvPr/>
            </p:nvSpPr>
            <p:spPr bwMode="auto">
              <a:xfrm>
                <a:off x="501" y="3268"/>
                <a:ext cx="25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1596" name="Text Box 92"/>
              <p:cNvSpPr txBox="1">
                <a:spLocks noChangeArrowheads="1"/>
              </p:cNvSpPr>
              <p:nvPr/>
            </p:nvSpPr>
            <p:spPr bwMode="auto">
              <a:xfrm>
                <a:off x="507" y="3575"/>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1597" name="Text Box 93"/>
              <p:cNvSpPr txBox="1">
                <a:spLocks noChangeArrowheads="1"/>
              </p:cNvSpPr>
              <p:nvPr/>
            </p:nvSpPr>
            <p:spPr bwMode="auto">
              <a:xfrm>
                <a:off x="500" y="311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21598" name="Text Box 94"/>
              <p:cNvSpPr txBox="1">
                <a:spLocks noChangeArrowheads="1"/>
              </p:cNvSpPr>
              <p:nvPr/>
            </p:nvSpPr>
            <p:spPr bwMode="auto">
              <a:xfrm>
                <a:off x="500" y="2975"/>
                <a:ext cx="260"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1599" name="Text Box 95"/>
              <p:cNvSpPr txBox="1">
                <a:spLocks noChangeArrowheads="1"/>
              </p:cNvSpPr>
              <p:nvPr/>
            </p:nvSpPr>
            <p:spPr bwMode="auto">
              <a:xfrm>
                <a:off x="477" y="282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1600" name="Text Box 96"/>
              <p:cNvSpPr txBox="1">
                <a:spLocks noChangeArrowheads="1"/>
              </p:cNvSpPr>
              <p:nvPr/>
            </p:nvSpPr>
            <p:spPr bwMode="auto">
              <a:xfrm>
                <a:off x="478" y="2458"/>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1601" name="Text Box 97"/>
              <p:cNvSpPr txBox="1">
                <a:spLocks noChangeArrowheads="1"/>
              </p:cNvSpPr>
              <p:nvPr/>
            </p:nvSpPr>
            <p:spPr bwMode="auto">
              <a:xfrm>
                <a:off x="501" y="2311"/>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1602" name="Text Box 98"/>
              <p:cNvSpPr txBox="1">
                <a:spLocks noChangeArrowheads="1"/>
              </p:cNvSpPr>
              <p:nvPr/>
            </p:nvSpPr>
            <p:spPr bwMode="auto">
              <a:xfrm>
                <a:off x="490" y="2148"/>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1603" name="Text Box 99"/>
              <p:cNvSpPr txBox="1">
                <a:spLocks noChangeArrowheads="1"/>
              </p:cNvSpPr>
              <p:nvPr/>
            </p:nvSpPr>
            <p:spPr bwMode="auto">
              <a:xfrm>
                <a:off x="501" y="2023"/>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21604" name="Text Box 100"/>
              <p:cNvSpPr txBox="1">
                <a:spLocks noChangeArrowheads="1"/>
              </p:cNvSpPr>
              <p:nvPr/>
            </p:nvSpPr>
            <p:spPr bwMode="auto">
              <a:xfrm>
                <a:off x="477" y="1279"/>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4</a:t>
                </a:r>
                <a:r>
                  <a:rPr lang="en-GB" sz="1800" baseline="30000">
                    <a:solidFill>
                      <a:srgbClr val="000000"/>
                    </a:solidFill>
                    <a:latin typeface="Comic Sans MS" charset="0"/>
                    <a:ea typeface="DejaVu Sans" charset="0"/>
                    <a:cs typeface="DejaVu Sans" charset="0"/>
                  </a:rPr>
                  <a:t>++</a:t>
                </a:r>
              </a:p>
            </p:txBody>
          </p:sp>
          <p:sp>
            <p:nvSpPr>
              <p:cNvPr id="21605" name="Text Box 101"/>
              <p:cNvSpPr txBox="1">
                <a:spLocks noChangeArrowheads="1"/>
              </p:cNvSpPr>
              <p:nvPr/>
            </p:nvSpPr>
            <p:spPr bwMode="auto">
              <a:xfrm>
                <a:off x="477" y="158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1606" name="Text Box 102"/>
              <p:cNvSpPr txBox="1">
                <a:spLocks noChangeArrowheads="1"/>
              </p:cNvSpPr>
              <p:nvPr/>
            </p:nvSpPr>
            <p:spPr bwMode="auto">
              <a:xfrm>
                <a:off x="465" y="1431"/>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21607" name="Text Box 103"/>
              <p:cNvSpPr txBox="1">
                <a:spLocks noChangeArrowheads="1"/>
              </p:cNvSpPr>
              <p:nvPr/>
            </p:nvSpPr>
            <p:spPr bwMode="auto">
              <a:xfrm>
                <a:off x="472" y="1735"/>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grpSp>
        <p:sp>
          <p:nvSpPr>
            <p:cNvPr id="21608" name="Text Box 104"/>
            <p:cNvSpPr txBox="1">
              <a:spLocks noChangeArrowheads="1"/>
            </p:cNvSpPr>
            <p:nvPr/>
          </p:nvSpPr>
          <p:spPr bwMode="auto">
            <a:xfrm>
              <a:off x="1604" y="3575"/>
              <a:ext cx="391" cy="40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99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966FF"/>
                  </a:solidFill>
                  <a:latin typeface="Comic Sans MS" charset="0"/>
                  <a:ea typeface="DejaVu Sans" charset="0"/>
                  <a:cs typeface="DejaVu Sans" charset="0"/>
                </a:rPr>
                <a:t>S=1</a:t>
              </a:r>
            </a:p>
            <a:p>
              <a:pPr>
                <a:lnSpc>
                  <a:spcPct val="100000"/>
                </a:lnSpc>
                <a:buClr>
                  <a:srgbClr val="96969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69696"/>
                  </a:solidFill>
                  <a:latin typeface="Comic Sans MS" charset="0"/>
                  <a:ea typeface="DejaVu Sans" charset="0"/>
                  <a:cs typeface="DejaVu Sans" charset="0"/>
                </a:rPr>
                <a:t>S=0</a:t>
              </a:r>
            </a:p>
          </p:txBody>
        </p:sp>
        <p:sp>
          <p:nvSpPr>
            <p:cNvPr id="21609" name="Text Box 105"/>
            <p:cNvSpPr txBox="1">
              <a:spLocks noChangeArrowheads="1"/>
            </p:cNvSpPr>
            <p:nvPr/>
          </p:nvSpPr>
          <p:spPr bwMode="auto">
            <a:xfrm>
              <a:off x="86" y="3680"/>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L=0</a:t>
              </a:r>
            </a:p>
          </p:txBody>
        </p:sp>
        <p:sp>
          <p:nvSpPr>
            <p:cNvPr id="21610" name="Rectangle 106"/>
            <p:cNvSpPr>
              <a:spLocks noChangeArrowheads="1"/>
            </p:cNvSpPr>
            <p:nvPr/>
          </p:nvSpPr>
          <p:spPr bwMode="auto">
            <a:xfrm>
              <a:off x="86" y="2997"/>
              <a:ext cx="33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L=1</a:t>
              </a:r>
            </a:p>
          </p:txBody>
        </p:sp>
        <p:sp>
          <p:nvSpPr>
            <p:cNvPr id="21611" name="Rectangle 107"/>
            <p:cNvSpPr>
              <a:spLocks noChangeArrowheads="1"/>
            </p:cNvSpPr>
            <p:nvPr/>
          </p:nvSpPr>
          <p:spPr bwMode="auto">
            <a:xfrm>
              <a:off x="109" y="222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L=2</a:t>
              </a:r>
            </a:p>
          </p:txBody>
        </p:sp>
        <p:sp>
          <p:nvSpPr>
            <p:cNvPr id="21612" name="Rectangle 108"/>
            <p:cNvSpPr>
              <a:spLocks noChangeArrowheads="1"/>
            </p:cNvSpPr>
            <p:nvPr/>
          </p:nvSpPr>
          <p:spPr bwMode="auto">
            <a:xfrm>
              <a:off x="109" y="148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L=3</a:t>
              </a:r>
            </a:p>
          </p:txBody>
        </p:sp>
      </p:grpSp>
      <p:sp>
        <p:nvSpPr>
          <p:cNvPr id="21613" name="Text Box 109"/>
          <p:cNvSpPr txBox="1">
            <a:spLocks noChangeArrowheads="1"/>
          </p:cNvSpPr>
          <p:nvPr/>
        </p:nvSpPr>
        <p:spPr bwMode="auto">
          <a:xfrm>
            <a:off x="1309688" y="838200"/>
            <a:ext cx="1236662"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Mesons</a:t>
            </a:r>
          </a:p>
        </p:txBody>
      </p:sp>
      <p:sp>
        <p:nvSpPr>
          <p:cNvPr id="21615" name="Text Box 111"/>
          <p:cNvSpPr txBox="1">
            <a:spLocks noChangeArrowheads="1"/>
          </p:cNvSpPr>
          <p:nvPr/>
        </p:nvSpPr>
        <p:spPr bwMode="auto">
          <a:xfrm>
            <a:off x="3886200" y="2560638"/>
            <a:ext cx="4719638"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CC0066"/>
                </a:solidFill>
                <a:latin typeface="Comic Sans MS" charset="0"/>
                <a:ea typeface="DejaVu Sans" charset="0"/>
                <a:cs typeface="DejaVu Sans" charset="0"/>
              </a:rPr>
              <a:t>Allowed J</a:t>
            </a:r>
            <a:r>
              <a:rPr lang="en-GB" b="1" baseline="30000">
                <a:solidFill>
                  <a:srgbClr val="CC0066"/>
                </a:solidFill>
                <a:latin typeface="Comic Sans MS" charset="0"/>
                <a:ea typeface="DejaVu Sans" charset="0"/>
                <a:cs typeface="DejaVu Sans" charset="0"/>
              </a:rPr>
              <a:t>PC</a:t>
            </a:r>
            <a:r>
              <a:rPr lang="en-GB" b="1">
                <a:solidFill>
                  <a:srgbClr val="CC0066"/>
                </a:solidFill>
                <a:latin typeface="Comic Sans MS" charset="0"/>
                <a:ea typeface="DejaVu Sans" charset="0"/>
                <a:cs typeface="DejaVu Sans" charset="0"/>
              </a:rPr>
              <a:t> Quantum numbers:</a:t>
            </a:r>
          </a:p>
        </p:txBody>
      </p:sp>
      <p:sp>
        <p:nvSpPr>
          <p:cNvPr id="21616" name="Text Box 112"/>
          <p:cNvSpPr txBox="1">
            <a:spLocks noChangeArrowheads="1"/>
          </p:cNvSpPr>
          <p:nvPr/>
        </p:nvSpPr>
        <p:spPr bwMode="auto">
          <a:xfrm>
            <a:off x="4040188" y="3233738"/>
            <a:ext cx="2544762" cy="22891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0</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0</a:t>
            </a:r>
            <a:r>
              <a:rPr lang="en-GB" b="1" baseline="30000">
                <a:solidFill>
                  <a:srgbClr val="0000FF"/>
                </a:solidFill>
                <a:latin typeface="Comic Sans MS" charset="0"/>
                <a:ea typeface="DejaVu Sans" charset="0"/>
                <a:cs typeface="DejaVu Sans" charset="0"/>
              </a:rPr>
              <a:t>-+ </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1</a:t>
            </a:r>
            <a:r>
              <a:rPr lang="en-GB" b="1" baseline="30000">
                <a:solidFill>
                  <a:srgbClr val="0000FF"/>
                </a:solidFill>
                <a:latin typeface="Comic Sans MS" charset="0"/>
                <a:ea typeface="DejaVu Sans" charset="0"/>
                <a:cs typeface="DejaVu Sans" charset="0"/>
              </a:rPr>
              <a:t>–-</a:t>
            </a:r>
            <a:r>
              <a:rPr lang="en-GB" b="1">
                <a:solidFill>
                  <a:srgbClr val="0000FF"/>
                </a:solidFill>
                <a:latin typeface="Comic Sans MS" charset="0"/>
                <a:ea typeface="DejaVu Sans" charset="0"/>
                <a:cs typeface="DejaVu Sans" charset="0"/>
              </a:rPr>
              <a:t>  1</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1</a:t>
            </a:r>
            <a:r>
              <a:rPr lang="en-GB" b="1" baseline="30000">
                <a:solidFill>
                  <a:srgbClr val="0000FF"/>
                </a:solidFill>
                <a:latin typeface="Comic Sans MS" charset="0"/>
                <a:ea typeface="DejaVu Sans" charset="0"/>
                <a:cs typeface="DejaVu Sans" charset="0"/>
              </a:rPr>
              <a:t>+- </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2</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2</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2</a:t>
            </a:r>
            <a:r>
              <a:rPr lang="en-GB" b="1" baseline="30000">
                <a:solidFill>
                  <a:srgbClr val="0000FF"/>
                </a:solidFill>
                <a:latin typeface="Comic Sans MS" charset="0"/>
                <a:ea typeface="DejaVu Sans" charset="0"/>
                <a:cs typeface="DejaVu Sans" charset="0"/>
              </a:rPr>
              <a:t>-+ </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3</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3</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       3</a:t>
            </a:r>
            <a:r>
              <a:rPr lang="en-GB" b="1" baseline="30000">
                <a:solidFill>
                  <a:srgbClr val="0000FF"/>
                </a:solidFill>
                <a:latin typeface="Comic Sans MS" charset="0"/>
                <a:ea typeface="DejaVu Sans" charset="0"/>
                <a:cs typeface="DejaVu Sans" charset="0"/>
              </a:rPr>
              <a:t>+-</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4</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4</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4</a:t>
            </a:r>
            <a:r>
              <a:rPr lang="en-GB" b="1" baseline="30000">
                <a:solidFill>
                  <a:srgbClr val="0000FF"/>
                </a:solidFill>
                <a:latin typeface="Comic Sans MS" charset="0"/>
                <a:ea typeface="DejaVu Sans" charset="0"/>
                <a:cs typeface="DejaVu Sans" charset="0"/>
              </a:rPr>
              <a:t>-+ </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5</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5</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5</a:t>
            </a:r>
            <a:r>
              <a:rPr lang="en-GB" b="1" baseline="30000">
                <a:solidFill>
                  <a:srgbClr val="0000FF"/>
                </a:solidFill>
                <a:latin typeface="Comic Sans MS" charset="0"/>
                <a:ea typeface="DejaVu Sans" charset="0"/>
                <a:cs typeface="DejaVu Sans" charset="0"/>
              </a:rPr>
              <a:t>+-</a:t>
            </a:r>
          </a:p>
        </p:txBody>
      </p:sp>
      <p:sp>
        <p:nvSpPr>
          <p:cNvPr id="21617" name="Text Box 113"/>
          <p:cNvSpPr txBox="1">
            <a:spLocks noChangeArrowheads="1"/>
          </p:cNvSpPr>
          <p:nvPr/>
        </p:nvSpPr>
        <p:spPr bwMode="auto">
          <a:xfrm>
            <a:off x="3925888" y="3208338"/>
            <a:ext cx="2781300" cy="22891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0</a:t>
            </a:r>
            <a:r>
              <a:rPr lang="en-GB" b="1" baseline="30000">
                <a:solidFill>
                  <a:srgbClr val="FF0000"/>
                </a:solidFill>
                <a:latin typeface="Comic Sans MS" charset="0"/>
                <a:ea typeface="DejaVu Sans" charset="0"/>
                <a:cs typeface="DejaVu Sans" charset="0"/>
              </a:rPr>
              <a:t>--</a:t>
            </a:r>
            <a:r>
              <a:rPr lang="en-GB" b="1">
                <a:solidFill>
                  <a:srgbClr val="FF0000"/>
                </a:solidFill>
                <a:latin typeface="Comic Sans MS" charset="0"/>
                <a:ea typeface="DejaVu Sans" charset="0"/>
                <a:cs typeface="DejaVu Sans" charset="0"/>
              </a:rPr>
              <a:t>            0</a:t>
            </a:r>
            <a:r>
              <a:rPr lang="en-GB" b="1" baseline="30000">
                <a:solidFill>
                  <a:srgbClr val="FF0000"/>
                </a:solidFill>
                <a:latin typeface="Comic Sans MS" charset="0"/>
                <a:ea typeface="DejaVu Sans" charset="0"/>
                <a:cs typeface="DejaVu Sans" charset="0"/>
              </a:rPr>
              <a:t>+- </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1</a:t>
            </a:r>
            <a:r>
              <a:rPr lang="en-GB" b="1" baseline="30000">
                <a:solidFill>
                  <a:srgbClr val="FF0000"/>
                </a:solidFill>
                <a:latin typeface="Comic Sans MS" charset="0"/>
                <a:ea typeface="DejaVu Sans" charset="0"/>
                <a:cs typeface="DejaVu Sans" charset="0"/>
              </a:rPr>
              <a:t>-+</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2</a:t>
            </a:r>
            <a:r>
              <a:rPr lang="en-GB" b="1" baseline="30000">
                <a:solidFill>
                  <a:srgbClr val="FF0000"/>
                </a:solidFill>
                <a:latin typeface="Comic Sans MS" charset="0"/>
                <a:ea typeface="DejaVu Sans" charset="0"/>
                <a:cs typeface="DejaVu Sans" charset="0"/>
              </a:rPr>
              <a:t>+- </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3</a:t>
            </a:r>
            <a:r>
              <a:rPr lang="en-GB" b="1" baseline="30000">
                <a:solidFill>
                  <a:srgbClr val="FF0000"/>
                </a:solidFill>
                <a:latin typeface="Comic Sans MS" charset="0"/>
                <a:ea typeface="DejaVu Sans" charset="0"/>
                <a:cs typeface="DejaVu Sans" charset="0"/>
              </a:rPr>
              <a:t>-+</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4</a:t>
            </a:r>
            <a:r>
              <a:rPr lang="en-GB" b="1" baseline="30000">
                <a:solidFill>
                  <a:srgbClr val="FF0000"/>
                </a:solidFill>
                <a:latin typeface="Comic Sans MS" charset="0"/>
                <a:ea typeface="DejaVu Sans" charset="0"/>
                <a:cs typeface="DejaVu Sans" charset="0"/>
              </a:rPr>
              <a:t>+-</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5</a:t>
            </a:r>
            <a:r>
              <a:rPr lang="en-GB" b="1" baseline="30000">
                <a:solidFill>
                  <a:srgbClr val="FF0000"/>
                </a:solidFill>
                <a:latin typeface="Comic Sans MS" charset="0"/>
                <a:ea typeface="DejaVu Sans" charset="0"/>
                <a:cs typeface="DejaVu Sans" charset="0"/>
              </a:rPr>
              <a:t>-+</a:t>
            </a:r>
          </a:p>
        </p:txBody>
      </p:sp>
      <p:sp>
        <p:nvSpPr>
          <p:cNvPr id="21618" name="Text Box 114"/>
          <p:cNvSpPr txBox="1">
            <a:spLocks noChangeArrowheads="1"/>
          </p:cNvSpPr>
          <p:nvPr/>
        </p:nvSpPr>
        <p:spPr bwMode="auto">
          <a:xfrm>
            <a:off x="3832225" y="5481638"/>
            <a:ext cx="3943350" cy="73501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Exotic Quantum Numbers</a:t>
            </a:r>
          </a:p>
          <a:p>
            <a:pPr>
              <a:lnSpc>
                <a:spcPct val="100000"/>
              </a:lnSpc>
              <a:buClr>
                <a:srgbClr val="99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9966FF"/>
                </a:solidFill>
                <a:latin typeface="Comic Sans MS" charset="0"/>
                <a:ea typeface="DejaVu Sans" charset="0"/>
                <a:cs typeface="DejaVu Sans" charset="0"/>
              </a:rPr>
              <a:t>non quark-antiquark description</a:t>
            </a:r>
          </a:p>
        </p:txBody>
      </p:sp>
      <p:grpSp>
        <p:nvGrpSpPr>
          <p:cNvPr id="11" name="Group 116"/>
          <p:cNvGrpSpPr>
            <a:grpSpLocks/>
          </p:cNvGrpSpPr>
          <p:nvPr/>
        </p:nvGrpSpPr>
        <p:grpSpPr bwMode="auto">
          <a:xfrm>
            <a:off x="3632200" y="1206500"/>
            <a:ext cx="2335213" cy="912813"/>
            <a:chOff x="2288" y="760"/>
            <a:chExt cx="1471" cy="575"/>
          </a:xfrm>
        </p:grpSpPr>
        <p:sp>
          <p:nvSpPr>
            <p:cNvPr id="21621" name="Rectangle 117"/>
            <p:cNvSpPr>
              <a:spLocks noChangeArrowheads="1"/>
            </p:cNvSpPr>
            <p:nvPr/>
          </p:nvSpPr>
          <p:spPr bwMode="auto">
            <a:xfrm>
              <a:off x="2288" y="760"/>
              <a:ext cx="1472" cy="576"/>
            </a:xfrm>
            <a:prstGeom prst="rect">
              <a:avLst/>
            </a:prstGeom>
            <a:solidFill>
              <a:schemeClr val="bg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622" name="Text Box 118"/>
            <p:cNvSpPr txBox="1">
              <a:spLocks noChangeArrowheads="1"/>
            </p:cNvSpPr>
            <p:nvPr/>
          </p:nvSpPr>
          <p:spPr bwMode="auto">
            <a:xfrm>
              <a:off x="2311" y="781"/>
              <a:ext cx="1401" cy="520"/>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Nothing to do</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with Glue!</a:t>
              </a:r>
            </a:p>
          </p:txBody>
        </p:sp>
      </p:grpSp>
      <p:sp>
        <p:nvSpPr>
          <p:cNvPr id="123" name="Rectangle 127"/>
          <p:cNvSpPr>
            <a:spLocks noChangeArrowheads="1"/>
          </p:cNvSpPr>
          <p:nvPr/>
        </p:nvSpPr>
        <p:spPr bwMode="auto">
          <a:xfrm>
            <a:off x="701675" y="0"/>
            <a:ext cx="4221325" cy="586957"/>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66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2">
                    <a:lumMod val="75000"/>
                  </a:schemeClr>
                </a:solidFill>
                <a:latin typeface="Apple Casual"/>
                <a:ea typeface="DejaVu Sans" charset="0"/>
                <a:cs typeface="DejaVu Sans" charset="0"/>
              </a:rPr>
              <a:t>Spectroscopy and QCD</a:t>
            </a:r>
          </a:p>
        </p:txBody>
      </p:sp>
      <p:sp>
        <p:nvSpPr>
          <p:cNvPr id="124" name="Rectangle 61"/>
          <p:cNvSpPr>
            <a:spLocks noChangeArrowheads="1"/>
          </p:cNvSpPr>
          <p:nvPr/>
        </p:nvSpPr>
        <p:spPr bwMode="auto">
          <a:xfrm>
            <a:off x="6438900" y="1041400"/>
            <a:ext cx="2616200" cy="469900"/>
          </a:xfrm>
          <a:prstGeom prst="rect">
            <a:avLst/>
          </a:prstGeom>
          <a:noFill/>
          <a:ln w="9525">
            <a:noFill/>
            <a:round/>
            <a:headEnd/>
            <a:tailEnd/>
          </a:ln>
          <a:effectLst/>
        </p:spPr>
        <p:txBody>
          <a:bodyPr lIns="90000" tIns="46800" rIns="90000" bIns="46800" anchor="ctr">
            <a:prstTxWarp prst="textNoShape">
              <a:avLst/>
            </a:prstTxWarp>
          </a:bodyPr>
          <a:lstStyle/>
          <a:p>
            <a:pPr algn="ctr">
              <a:lnSpc>
                <a:spcPct val="100000"/>
              </a:lnSpc>
              <a:buClr>
                <a:srgbClr val="3366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5">
                    <a:lumMod val="75000"/>
                  </a:schemeClr>
                </a:solidFill>
                <a:latin typeface="Apple Casual"/>
                <a:ea typeface="DejaVu Sans" charset="0"/>
                <a:cs typeface="DejaVu Sans" charset="0"/>
              </a:rPr>
              <a:t>Quarkonium</a:t>
            </a:r>
          </a:p>
        </p:txBody>
      </p:sp>
      <p:grpSp>
        <p:nvGrpSpPr>
          <p:cNvPr id="125" name="Group 62"/>
          <p:cNvGrpSpPr>
            <a:grpSpLocks/>
          </p:cNvGrpSpPr>
          <p:nvPr/>
        </p:nvGrpSpPr>
        <p:grpSpPr bwMode="auto">
          <a:xfrm>
            <a:off x="6883400" y="1649413"/>
            <a:ext cx="1992313" cy="820738"/>
            <a:chOff x="4160" y="520"/>
            <a:chExt cx="1255" cy="517"/>
          </a:xfrm>
        </p:grpSpPr>
        <p:sp>
          <p:nvSpPr>
            <p:cNvPr id="126" name="Oval 63"/>
            <p:cNvSpPr>
              <a:spLocks noChangeArrowheads="1"/>
            </p:cNvSpPr>
            <p:nvPr/>
          </p:nvSpPr>
          <p:spPr bwMode="auto">
            <a:xfrm>
              <a:off x="4224" y="640"/>
              <a:ext cx="1152" cy="345"/>
            </a:xfrm>
            <a:prstGeom prst="ellipse">
              <a:avLst/>
            </a:prstGeom>
            <a:noFill/>
            <a:ln w="25560">
              <a:solidFill>
                <a:srgbClr val="993300"/>
              </a:solidFill>
              <a:miter lim="800000"/>
              <a:headEnd/>
              <a:tailEnd/>
            </a:ln>
            <a:effectLst/>
          </p:spPr>
          <p:txBody>
            <a:bodyPr wrap="none" anchor="ctr">
              <a:prstTxWarp prst="textNoShape">
                <a:avLst/>
              </a:prstTxWarp>
            </a:bodyPr>
            <a:lstStyle/>
            <a:p>
              <a:endParaRPr lang="en-US"/>
            </a:p>
          </p:txBody>
        </p:sp>
        <p:grpSp>
          <p:nvGrpSpPr>
            <p:cNvPr id="127" name="Group 64"/>
            <p:cNvGrpSpPr>
              <a:grpSpLocks/>
            </p:cNvGrpSpPr>
            <p:nvPr/>
          </p:nvGrpSpPr>
          <p:grpSpPr bwMode="auto">
            <a:xfrm>
              <a:off x="4160" y="519"/>
              <a:ext cx="272" cy="520"/>
              <a:chOff x="4160" y="519"/>
              <a:chExt cx="272" cy="520"/>
            </a:xfrm>
          </p:grpSpPr>
          <p:sp>
            <p:nvSpPr>
              <p:cNvPr id="134" name="Line 65"/>
              <p:cNvSpPr>
                <a:spLocks noChangeShapeType="1"/>
              </p:cNvSpPr>
              <p:nvPr/>
            </p:nvSpPr>
            <p:spPr bwMode="auto">
              <a:xfrm flipV="1">
                <a:off x="4304"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35" name="Oval 66"/>
              <p:cNvSpPr>
                <a:spLocks noChangeArrowheads="1"/>
              </p:cNvSpPr>
              <p:nvPr/>
            </p:nvSpPr>
            <p:spPr bwMode="auto">
              <a:xfrm>
                <a:off x="4160" y="672"/>
                <a:ext cx="272" cy="280"/>
              </a:xfrm>
              <a:prstGeom prst="ellipse">
                <a:avLst/>
              </a:prstGeom>
              <a:solidFill>
                <a:srgbClr val="00008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FFFF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00"/>
                    </a:solidFill>
                    <a:latin typeface="Comic Sans MS" charset="0"/>
                    <a:ea typeface="DejaVu Sans" charset="0"/>
                    <a:cs typeface="DejaVu Sans" charset="0"/>
                  </a:rPr>
                  <a:t>q</a:t>
                </a:r>
              </a:p>
            </p:txBody>
          </p:sp>
        </p:grpSp>
        <p:grpSp>
          <p:nvGrpSpPr>
            <p:cNvPr id="128" name="Group 67"/>
            <p:cNvGrpSpPr>
              <a:grpSpLocks/>
            </p:cNvGrpSpPr>
            <p:nvPr/>
          </p:nvGrpSpPr>
          <p:grpSpPr bwMode="auto">
            <a:xfrm>
              <a:off x="5144" y="519"/>
              <a:ext cx="272" cy="520"/>
              <a:chOff x="5144" y="519"/>
              <a:chExt cx="272" cy="520"/>
            </a:xfrm>
          </p:grpSpPr>
          <p:sp>
            <p:nvSpPr>
              <p:cNvPr id="132" name="Line 68"/>
              <p:cNvSpPr>
                <a:spLocks noChangeShapeType="1"/>
              </p:cNvSpPr>
              <p:nvPr/>
            </p:nvSpPr>
            <p:spPr bwMode="auto">
              <a:xfrm flipV="1">
                <a:off x="5280"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33" name="Oval 69"/>
              <p:cNvSpPr>
                <a:spLocks noChangeArrowheads="1"/>
              </p:cNvSpPr>
              <p:nvPr/>
            </p:nvSpPr>
            <p:spPr bwMode="auto">
              <a:xfrm>
                <a:off x="5144" y="656"/>
                <a:ext cx="272" cy="280"/>
              </a:xfrm>
              <a:prstGeom prst="ellipse">
                <a:avLst/>
              </a:prstGeom>
              <a:solidFill>
                <a:srgbClr val="FFFF0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0000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CC"/>
                    </a:solidFill>
                    <a:latin typeface="Comic Sans MS" charset="0"/>
                    <a:ea typeface="DejaVu Sans" charset="0"/>
                    <a:cs typeface="DejaVu Sans" charset="0"/>
                  </a:rPr>
                  <a:t>q</a:t>
                </a:r>
              </a:p>
            </p:txBody>
          </p:sp>
        </p:grpSp>
        <p:sp>
          <p:nvSpPr>
            <p:cNvPr id="129" name="Line 70"/>
            <p:cNvSpPr>
              <a:spLocks noChangeShapeType="1"/>
            </p:cNvSpPr>
            <p:nvPr/>
          </p:nvSpPr>
          <p:spPr bwMode="auto">
            <a:xfrm>
              <a:off x="4704" y="984"/>
              <a:ext cx="144" cy="1"/>
            </a:xfrm>
            <a:prstGeom prst="line">
              <a:avLst/>
            </a:prstGeom>
            <a:noFill/>
            <a:ln w="25560">
              <a:solidFill>
                <a:srgbClr val="993300"/>
              </a:solidFill>
              <a:miter lim="800000"/>
              <a:headEnd/>
              <a:tailEnd type="triangle" w="med" len="med"/>
            </a:ln>
            <a:effectLst/>
          </p:spPr>
          <p:txBody>
            <a:bodyPr>
              <a:prstTxWarp prst="textNoShape">
                <a:avLst/>
              </a:prstTxWarp>
            </a:bodyPr>
            <a:lstStyle/>
            <a:p>
              <a:endParaRPr lang="en-US"/>
            </a:p>
          </p:txBody>
        </p:sp>
        <p:sp>
          <p:nvSpPr>
            <p:cNvPr id="130" name="Line 71"/>
            <p:cNvSpPr>
              <a:spLocks noChangeShapeType="1"/>
            </p:cNvSpPr>
            <p:nvPr/>
          </p:nvSpPr>
          <p:spPr bwMode="auto">
            <a:xfrm>
              <a:off x="4752" y="648"/>
              <a:ext cx="168" cy="1"/>
            </a:xfrm>
            <a:prstGeom prst="line">
              <a:avLst/>
            </a:prstGeom>
            <a:noFill/>
            <a:ln w="25560">
              <a:solidFill>
                <a:srgbClr val="993300"/>
              </a:solidFill>
              <a:miter lim="800000"/>
              <a:headEnd type="triangle" w="med" len="med"/>
              <a:tailEnd/>
            </a:ln>
            <a:effectLst/>
          </p:spPr>
          <p:txBody>
            <a:bodyPr>
              <a:prstTxWarp prst="textNoShape">
                <a:avLst/>
              </a:prstTxWarp>
            </a:bodyPr>
            <a:lstStyle/>
            <a:p>
              <a:endParaRPr lang="en-US"/>
            </a:p>
          </p:txBody>
        </p:sp>
        <p:sp>
          <p:nvSpPr>
            <p:cNvPr id="131" name="Line 72"/>
            <p:cNvSpPr>
              <a:spLocks noChangeShapeType="1"/>
            </p:cNvSpPr>
            <p:nvPr/>
          </p:nvSpPr>
          <p:spPr bwMode="auto">
            <a:xfrm>
              <a:off x="4248" y="744"/>
              <a:ext cx="88" cy="1"/>
            </a:xfrm>
            <a:prstGeom prst="line">
              <a:avLst/>
            </a:prstGeom>
            <a:noFill/>
            <a:ln w="12600">
              <a:solidFill>
                <a:srgbClr val="FFFF00"/>
              </a:solidFill>
              <a:miter lim="800000"/>
              <a:headEnd/>
              <a:tailEnd/>
            </a:ln>
            <a:effectLst/>
          </p:spPr>
          <p:txBody>
            <a:bodyPr>
              <a:prstTxWarp prst="textNoShape">
                <a:avLst/>
              </a:prstTxWarp>
            </a:bodyPr>
            <a:lstStyle/>
            <a:p>
              <a:endParaRPr lang="en-US"/>
            </a:p>
          </p:txBody>
        </p:sp>
      </p:grpSp>
      <p:sp>
        <p:nvSpPr>
          <p:cNvPr id="136" name="TextBox 135"/>
          <p:cNvSpPr txBox="1"/>
          <p:nvPr/>
        </p:nvSpPr>
        <p:spPr>
          <a:xfrm>
            <a:off x="3221994" y="5892284"/>
            <a:ext cx="446719" cy="369332"/>
          </a:xfrm>
          <a:prstGeom prst="rect">
            <a:avLst/>
          </a:prstGeom>
          <a:noFill/>
        </p:spPr>
        <p:txBody>
          <a:bodyPr wrap="none" rtlCol="0">
            <a:spAutoFit/>
          </a:bodyPr>
          <a:lstStyle/>
          <a:p>
            <a:r>
              <a:rPr lang="en-US" baseline="30000" dirty="0" smtClean="0"/>
              <a:t>1</a:t>
            </a:r>
            <a:r>
              <a:rPr lang="en-US" dirty="0" smtClean="0"/>
              <a:t>S</a:t>
            </a:r>
            <a:r>
              <a:rPr lang="en-US" baseline="-25000" dirty="0" smtClean="0"/>
              <a:t>0</a:t>
            </a:r>
            <a:endParaRPr lang="en-US" baseline="-25000" dirty="0"/>
          </a:p>
        </p:txBody>
      </p:sp>
      <p:sp>
        <p:nvSpPr>
          <p:cNvPr id="138" name="TextBox 137"/>
          <p:cNvSpPr txBox="1"/>
          <p:nvPr/>
        </p:nvSpPr>
        <p:spPr>
          <a:xfrm>
            <a:off x="3185481" y="5556250"/>
            <a:ext cx="446719" cy="369332"/>
          </a:xfrm>
          <a:prstGeom prst="rect">
            <a:avLst/>
          </a:prstGeom>
          <a:noFill/>
        </p:spPr>
        <p:txBody>
          <a:bodyPr wrap="none" rtlCol="0">
            <a:spAutoFit/>
          </a:bodyPr>
          <a:lstStyle/>
          <a:p>
            <a:r>
              <a:rPr lang="en-US" baseline="30000" dirty="0" smtClean="0"/>
              <a:t>3</a:t>
            </a:r>
            <a:r>
              <a:rPr lang="en-US" dirty="0" smtClean="0"/>
              <a:t>S</a:t>
            </a:r>
            <a:r>
              <a:rPr lang="en-US" baseline="-25000" dirty="0"/>
              <a:t>1</a:t>
            </a:r>
          </a:p>
        </p:txBody>
      </p:sp>
      <p:sp>
        <p:nvSpPr>
          <p:cNvPr id="139" name="TextBox 138"/>
          <p:cNvSpPr txBox="1"/>
          <p:nvPr/>
        </p:nvSpPr>
        <p:spPr>
          <a:xfrm>
            <a:off x="3208806" y="5112306"/>
            <a:ext cx="459907" cy="369332"/>
          </a:xfrm>
          <a:prstGeom prst="rect">
            <a:avLst/>
          </a:prstGeom>
          <a:noFill/>
        </p:spPr>
        <p:txBody>
          <a:bodyPr wrap="none" rtlCol="0">
            <a:spAutoFit/>
          </a:bodyPr>
          <a:lstStyle/>
          <a:p>
            <a:r>
              <a:rPr lang="en-US" baseline="30000" dirty="0" smtClean="0"/>
              <a:t>1</a:t>
            </a:r>
            <a:r>
              <a:rPr lang="en-US" dirty="0" smtClean="0"/>
              <a:t>P</a:t>
            </a:r>
            <a:r>
              <a:rPr lang="en-US" baseline="-25000" dirty="0"/>
              <a:t>1</a:t>
            </a:r>
          </a:p>
        </p:txBody>
      </p:sp>
      <p:sp>
        <p:nvSpPr>
          <p:cNvPr id="140" name="TextBox 139"/>
          <p:cNvSpPr txBox="1"/>
          <p:nvPr/>
        </p:nvSpPr>
        <p:spPr>
          <a:xfrm>
            <a:off x="3221994" y="4849813"/>
            <a:ext cx="546100" cy="369332"/>
          </a:xfrm>
          <a:prstGeom prst="rect">
            <a:avLst/>
          </a:prstGeom>
          <a:noFill/>
        </p:spPr>
        <p:txBody>
          <a:bodyPr wrap="square" rtlCol="0">
            <a:spAutoFit/>
          </a:bodyPr>
          <a:lstStyle/>
          <a:p>
            <a:r>
              <a:rPr lang="en-US" baseline="30000" dirty="0" smtClean="0"/>
              <a:t>3</a:t>
            </a:r>
            <a:r>
              <a:rPr lang="en-US" dirty="0" smtClean="0"/>
              <a:t>P</a:t>
            </a:r>
            <a:r>
              <a:rPr lang="en-US" baseline="-25000" dirty="0" smtClean="0"/>
              <a:t>0</a:t>
            </a:r>
            <a:endParaRPr lang="en-US" baseline="-25000" dirty="0"/>
          </a:p>
        </p:txBody>
      </p:sp>
      <p:sp>
        <p:nvSpPr>
          <p:cNvPr id="141" name="TextBox 140"/>
          <p:cNvSpPr txBox="1"/>
          <p:nvPr/>
        </p:nvSpPr>
        <p:spPr>
          <a:xfrm>
            <a:off x="3221994" y="4480481"/>
            <a:ext cx="681994" cy="369332"/>
          </a:xfrm>
          <a:prstGeom prst="rect">
            <a:avLst/>
          </a:prstGeom>
          <a:noFill/>
        </p:spPr>
        <p:txBody>
          <a:bodyPr wrap="square" rtlCol="0">
            <a:spAutoFit/>
          </a:bodyPr>
          <a:lstStyle/>
          <a:p>
            <a:r>
              <a:rPr lang="en-US" baseline="30000" dirty="0" smtClean="0"/>
              <a:t>3</a:t>
            </a:r>
            <a:r>
              <a:rPr lang="en-US" dirty="0" smtClean="0"/>
              <a:t>P</a:t>
            </a:r>
            <a:r>
              <a:rPr lang="en-US" baseline="-25000" dirty="0"/>
              <a:t>1</a:t>
            </a:r>
          </a:p>
        </p:txBody>
      </p:sp>
      <p:sp>
        <p:nvSpPr>
          <p:cNvPr id="142" name="TextBox 141"/>
          <p:cNvSpPr txBox="1"/>
          <p:nvPr/>
        </p:nvSpPr>
        <p:spPr>
          <a:xfrm>
            <a:off x="3185481" y="4228068"/>
            <a:ext cx="546100" cy="369332"/>
          </a:xfrm>
          <a:prstGeom prst="rect">
            <a:avLst/>
          </a:prstGeom>
          <a:noFill/>
        </p:spPr>
        <p:txBody>
          <a:bodyPr wrap="square" rtlCol="0">
            <a:spAutoFit/>
          </a:bodyPr>
          <a:lstStyle/>
          <a:p>
            <a:r>
              <a:rPr lang="en-US" baseline="30000" dirty="0" smtClean="0"/>
              <a:t>3</a:t>
            </a:r>
            <a:r>
              <a:rPr lang="en-US" dirty="0" smtClean="0"/>
              <a:t>P</a:t>
            </a:r>
            <a:r>
              <a:rPr lang="en-US" baseline="-25000" dirty="0"/>
              <a:t>2</a:t>
            </a:r>
          </a:p>
        </p:txBody>
      </p:sp>
      <p:sp>
        <p:nvSpPr>
          <p:cNvPr id="143" name="TextBox 142"/>
          <p:cNvSpPr txBox="1"/>
          <p:nvPr/>
        </p:nvSpPr>
        <p:spPr>
          <a:xfrm>
            <a:off x="3167063" y="2995613"/>
            <a:ext cx="546100" cy="369332"/>
          </a:xfrm>
          <a:prstGeom prst="rect">
            <a:avLst/>
          </a:prstGeom>
          <a:noFill/>
        </p:spPr>
        <p:txBody>
          <a:bodyPr wrap="square" rtlCol="0">
            <a:spAutoFit/>
          </a:bodyPr>
          <a:lstStyle/>
          <a:p>
            <a:r>
              <a:rPr lang="en-US" baseline="30000" dirty="0" smtClean="0"/>
              <a:t>3</a:t>
            </a:r>
            <a:r>
              <a:rPr lang="en-US" dirty="0" smtClean="0"/>
              <a:t>D</a:t>
            </a:r>
            <a:r>
              <a:rPr lang="en-US" baseline="-25000" dirty="0" smtClean="0"/>
              <a:t>3</a:t>
            </a:r>
            <a:endParaRPr lang="en-US" baseline="-25000" dirty="0"/>
          </a:p>
        </p:txBody>
      </p:sp>
      <p:sp>
        <p:nvSpPr>
          <p:cNvPr id="144" name="TextBox 143"/>
          <p:cNvSpPr txBox="1"/>
          <p:nvPr/>
        </p:nvSpPr>
        <p:spPr>
          <a:xfrm>
            <a:off x="3143251" y="3579813"/>
            <a:ext cx="546100" cy="369332"/>
          </a:xfrm>
          <a:prstGeom prst="rect">
            <a:avLst/>
          </a:prstGeom>
          <a:noFill/>
        </p:spPr>
        <p:txBody>
          <a:bodyPr wrap="square" rtlCol="0">
            <a:spAutoFit/>
          </a:bodyPr>
          <a:lstStyle/>
          <a:p>
            <a:r>
              <a:rPr lang="en-US" baseline="30000" dirty="0" smtClean="0"/>
              <a:t>3</a:t>
            </a:r>
            <a:r>
              <a:rPr lang="en-US" dirty="0" smtClean="0"/>
              <a:t>D</a:t>
            </a:r>
            <a:r>
              <a:rPr lang="en-US" baseline="-25000" dirty="0"/>
              <a:t>1</a:t>
            </a:r>
          </a:p>
        </p:txBody>
      </p:sp>
      <p:sp>
        <p:nvSpPr>
          <p:cNvPr id="145" name="TextBox 144"/>
          <p:cNvSpPr txBox="1"/>
          <p:nvPr/>
        </p:nvSpPr>
        <p:spPr>
          <a:xfrm>
            <a:off x="3167063" y="3257034"/>
            <a:ext cx="546100" cy="369332"/>
          </a:xfrm>
          <a:prstGeom prst="rect">
            <a:avLst/>
          </a:prstGeom>
          <a:noFill/>
        </p:spPr>
        <p:txBody>
          <a:bodyPr wrap="square" rtlCol="0">
            <a:spAutoFit/>
          </a:bodyPr>
          <a:lstStyle/>
          <a:p>
            <a:r>
              <a:rPr lang="en-US" baseline="30000" dirty="0" smtClean="0"/>
              <a:t>3</a:t>
            </a:r>
            <a:r>
              <a:rPr lang="en-US" dirty="0" smtClean="0"/>
              <a:t>D</a:t>
            </a:r>
            <a:r>
              <a:rPr lang="en-US" baseline="-25000" dirty="0" smtClean="0"/>
              <a:t>2</a:t>
            </a:r>
            <a:endParaRPr lang="en-US" baseline="-25000" dirty="0"/>
          </a:p>
        </p:txBody>
      </p:sp>
      <p:sp>
        <p:nvSpPr>
          <p:cNvPr id="146" name="TextBox 145"/>
          <p:cNvSpPr txBox="1"/>
          <p:nvPr/>
        </p:nvSpPr>
        <p:spPr>
          <a:xfrm>
            <a:off x="3143251" y="3832781"/>
            <a:ext cx="546100" cy="369332"/>
          </a:xfrm>
          <a:prstGeom prst="rect">
            <a:avLst/>
          </a:prstGeom>
          <a:noFill/>
        </p:spPr>
        <p:txBody>
          <a:bodyPr wrap="square" rtlCol="0">
            <a:spAutoFit/>
          </a:bodyPr>
          <a:lstStyle/>
          <a:p>
            <a:r>
              <a:rPr lang="en-US" baseline="30000" dirty="0" smtClean="0"/>
              <a:t>1</a:t>
            </a:r>
            <a:r>
              <a:rPr lang="en-US" dirty="0" smtClean="0"/>
              <a:t>D</a:t>
            </a:r>
            <a:r>
              <a:rPr lang="en-US" baseline="-25000" dirty="0"/>
              <a:t>2</a:t>
            </a:r>
          </a:p>
        </p:txBody>
      </p:sp>
      <p:sp>
        <p:nvSpPr>
          <p:cNvPr id="147" name="TextBox 146"/>
          <p:cNvSpPr txBox="1"/>
          <p:nvPr/>
        </p:nvSpPr>
        <p:spPr>
          <a:xfrm>
            <a:off x="3122613" y="2589768"/>
            <a:ext cx="546100" cy="369332"/>
          </a:xfrm>
          <a:prstGeom prst="rect">
            <a:avLst/>
          </a:prstGeom>
          <a:noFill/>
        </p:spPr>
        <p:txBody>
          <a:bodyPr wrap="square" rtlCol="0">
            <a:spAutoFit/>
          </a:bodyPr>
          <a:lstStyle/>
          <a:p>
            <a:r>
              <a:rPr lang="en-US" baseline="30000" dirty="0" smtClean="0"/>
              <a:t>1</a:t>
            </a:r>
            <a:r>
              <a:rPr lang="en-US" dirty="0" smtClean="0"/>
              <a:t>F</a:t>
            </a:r>
            <a:r>
              <a:rPr lang="en-US" baseline="-25000" dirty="0"/>
              <a:t>3</a:t>
            </a:r>
          </a:p>
        </p:txBody>
      </p:sp>
      <p:sp>
        <p:nvSpPr>
          <p:cNvPr id="148" name="TextBox 147"/>
          <p:cNvSpPr txBox="1"/>
          <p:nvPr/>
        </p:nvSpPr>
        <p:spPr>
          <a:xfrm>
            <a:off x="3122613" y="2005013"/>
            <a:ext cx="546100" cy="369332"/>
          </a:xfrm>
          <a:prstGeom prst="rect">
            <a:avLst/>
          </a:prstGeom>
          <a:noFill/>
        </p:spPr>
        <p:txBody>
          <a:bodyPr wrap="square" rtlCol="0">
            <a:spAutoFit/>
          </a:bodyPr>
          <a:lstStyle/>
          <a:p>
            <a:r>
              <a:rPr lang="en-US" baseline="30000" dirty="0" smtClean="0"/>
              <a:t>3</a:t>
            </a:r>
            <a:r>
              <a:rPr lang="en-US" dirty="0" smtClean="0"/>
              <a:t>F</a:t>
            </a:r>
            <a:r>
              <a:rPr lang="en-US" baseline="-25000" dirty="0" smtClean="0"/>
              <a:t>3</a:t>
            </a:r>
            <a:endParaRPr lang="en-US" baseline="-25000" dirty="0"/>
          </a:p>
        </p:txBody>
      </p:sp>
      <p:sp>
        <p:nvSpPr>
          <p:cNvPr id="149" name="TextBox 148"/>
          <p:cNvSpPr txBox="1"/>
          <p:nvPr/>
        </p:nvSpPr>
        <p:spPr>
          <a:xfrm>
            <a:off x="3086100" y="2309814"/>
            <a:ext cx="546100" cy="369332"/>
          </a:xfrm>
          <a:prstGeom prst="rect">
            <a:avLst/>
          </a:prstGeom>
          <a:noFill/>
        </p:spPr>
        <p:txBody>
          <a:bodyPr wrap="square" rtlCol="0">
            <a:spAutoFit/>
          </a:bodyPr>
          <a:lstStyle/>
          <a:p>
            <a:r>
              <a:rPr lang="en-US" baseline="30000" dirty="0" smtClean="0"/>
              <a:t>3</a:t>
            </a:r>
            <a:r>
              <a:rPr lang="en-US" dirty="0" smtClean="0"/>
              <a:t>F</a:t>
            </a:r>
            <a:r>
              <a:rPr lang="en-US" baseline="-25000" dirty="0"/>
              <a:t>2</a:t>
            </a:r>
          </a:p>
        </p:txBody>
      </p:sp>
      <p:sp>
        <p:nvSpPr>
          <p:cNvPr id="150" name="TextBox 149"/>
          <p:cNvSpPr txBox="1"/>
          <p:nvPr/>
        </p:nvSpPr>
        <p:spPr>
          <a:xfrm>
            <a:off x="3167063" y="1680647"/>
            <a:ext cx="546100" cy="369332"/>
          </a:xfrm>
          <a:prstGeom prst="rect">
            <a:avLst/>
          </a:prstGeom>
          <a:noFill/>
        </p:spPr>
        <p:txBody>
          <a:bodyPr wrap="square" rtlCol="0">
            <a:spAutoFit/>
          </a:bodyPr>
          <a:lstStyle/>
          <a:p>
            <a:r>
              <a:rPr lang="en-US" baseline="30000" dirty="0" smtClean="0"/>
              <a:t>3</a:t>
            </a:r>
            <a:r>
              <a:rPr lang="en-US" dirty="0" smtClean="0"/>
              <a:t>F</a:t>
            </a:r>
            <a:r>
              <a:rPr lang="en-US" baseline="-25000" dirty="0" smtClean="0"/>
              <a:t>4</a:t>
            </a:r>
            <a:endParaRPr lang="en-US" baseline="-25000" dirty="0"/>
          </a:p>
        </p:txBody>
      </p:sp>
      <p:sp>
        <p:nvSpPr>
          <p:cNvPr id="151" name="TextBox 150"/>
          <p:cNvSpPr txBox="1"/>
          <p:nvPr/>
        </p:nvSpPr>
        <p:spPr>
          <a:xfrm>
            <a:off x="6883400" y="4037013"/>
            <a:ext cx="184666" cy="369332"/>
          </a:xfrm>
          <a:prstGeom prst="rect">
            <a:avLst/>
          </a:prstGeom>
          <a:noFill/>
        </p:spPr>
        <p:txBody>
          <a:bodyPr wrap="none" rtlCol="0">
            <a:spAutoFit/>
          </a:bodyPr>
          <a:lstStyle/>
          <a:p>
            <a:r>
              <a:rPr lang="en-US" dirty="0" smtClean="0"/>
              <a:t/>
            </a:r>
            <a:endParaRPr lang="en-US" dirty="0"/>
          </a:p>
        </p:txBody>
      </p:sp>
      <p:sp>
        <p:nvSpPr>
          <p:cNvPr id="152" name="TextBox 151"/>
          <p:cNvSpPr txBox="1"/>
          <p:nvPr/>
        </p:nvSpPr>
        <p:spPr>
          <a:xfrm>
            <a:off x="2949576" y="1021834"/>
            <a:ext cx="788988" cy="369332"/>
          </a:xfrm>
          <a:prstGeom prst="rect">
            <a:avLst/>
          </a:prstGeom>
          <a:noFill/>
        </p:spPr>
        <p:txBody>
          <a:bodyPr wrap="square" rtlCol="0">
            <a:spAutoFit/>
          </a:bodyPr>
          <a:lstStyle/>
          <a:p>
            <a:r>
              <a:rPr lang="en-US" baseline="30000" dirty="0" smtClean="0"/>
              <a:t>2S+1</a:t>
            </a:r>
            <a:r>
              <a:rPr lang="en-US" dirty="0"/>
              <a:t>L</a:t>
            </a:r>
            <a:r>
              <a:rPr lang="en-US" baseline="-25000" dirty="0" smtClean="0"/>
              <a:t>J</a:t>
            </a:r>
            <a:endParaRPr lang="en-US" baseline="-25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1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1617"/>
                                        </p:tgtEl>
                                        <p:attrNameLst>
                                          <p:attrName>style.visibility</p:attrName>
                                        </p:attrNameLst>
                                      </p:cBhvr>
                                      <p:to>
                                        <p:strVal val="visible"/>
                                      </p:to>
                                    </p:set>
                                    <p:anim calcmode="lin" valueType="num">
                                      <p:cBhvr>
                                        <p:cTn id="11" dur="500" fill="hold"/>
                                        <p:tgtEl>
                                          <p:spTgt spid="21617"/>
                                        </p:tgtEl>
                                        <p:attrNameLst>
                                          <p:attrName>ppt_x</p:attrName>
                                        </p:attrNameLst>
                                      </p:cBhvr>
                                      <p:tavLst>
                                        <p:tav tm="100000">
                                          <p:val>
                                            <p:strVal val="1+#ppt_w/2"/>
                                          </p:val>
                                        </p:tav>
                                        <p:tav>
                                          <p:val>
                                            <p:strVal val="#ppt_x"/>
                                          </p:val>
                                        </p:tav>
                                      </p:tavLst>
                                    </p:anim>
                                    <p:anim calcmode="lin" valueType="num">
                                      <p:cBhvr>
                                        <p:cTn id="12" dur="500" fill="hold"/>
                                        <p:tgtEl>
                                          <p:spTgt spid="21617"/>
                                        </p:tgtEl>
                                        <p:attrNameLst>
                                          <p:attrName>ppt_y</p:attrName>
                                        </p:attrNameLst>
                                      </p:cBhvr>
                                      <p:tavLst>
                                        <p:tav tm="100000">
                                          <p:val>
                                            <p:strVal val="#ppt_y"/>
                                          </p:val>
                                        </p:tav>
                                        <p:tav>
                                          <p:val>
                                            <p:strVal val="#ppt_y"/>
                                          </p:val>
                                        </p:tav>
                                      </p:tavLst>
                                    </p:anim>
                                  </p:childTnLst>
                                </p:cTn>
                              </p:par>
                            </p:childTnLst>
                          </p:cTn>
                        </p:par>
                        <p:par>
                          <p:cTn id="13" fill="hold">
                            <p:stCondLst>
                              <p:cond delay="0"/>
                            </p:stCondLst>
                            <p:childTnLst>
                              <p:par>
                                <p:cTn id="14" presetID="1" presetClass="entr" fill="hold" nodeType="afterEffect">
                                  <p:stCondLst>
                                    <p:cond delay="0"/>
                                  </p:stCondLst>
                                  <p:childTnLst>
                                    <p:set>
                                      <p:cBhvr>
                                        <p:cTn id="15" dur="1" fill="hold">
                                          <p:stCondLst>
                                            <p:cond delay="0"/>
                                          </p:stCondLst>
                                        </p:cTn>
                                        <p:tgtEl>
                                          <p:spTgt spid="216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dirty="0" smtClean="0"/>
              <a:t>JLab Users Group Meeting 2010</a:t>
            </a:r>
            <a:endParaRPr lang="en-US" dirty="0"/>
          </a:p>
        </p:txBody>
      </p:sp>
      <p:sp>
        <p:nvSpPr>
          <p:cNvPr id="4" name="Slide Number Placeholder 3"/>
          <p:cNvSpPr>
            <a:spLocks noGrp="1"/>
          </p:cNvSpPr>
          <p:nvPr>
            <p:ph type="sldNum" sz="quarter" idx="12"/>
          </p:nvPr>
        </p:nvSpPr>
        <p:spPr/>
        <p:txBody>
          <a:bodyPr/>
          <a:lstStyle/>
          <a:p>
            <a:fld id="{D8D3B478-7282-904F-8ED9-4BBB33FCC29A}" type="slidenum">
              <a:rPr lang="en-US" smtClean="0"/>
              <a:pPr/>
              <a:t>6</a:t>
            </a:fld>
            <a:endParaRPr lang="en-US"/>
          </a:p>
        </p:txBody>
      </p:sp>
      <p:sp>
        <p:nvSpPr>
          <p:cNvPr id="5" name="Rectangle 4"/>
          <p:cNvSpPr>
            <a:spLocks noChangeArrowheads="1"/>
          </p:cNvSpPr>
          <p:nvPr/>
        </p:nvSpPr>
        <p:spPr bwMode="auto">
          <a:xfrm>
            <a:off x="812800" y="0"/>
            <a:ext cx="5207000" cy="609600"/>
          </a:xfrm>
          <a:prstGeom prst="rect">
            <a:avLst/>
          </a:prstGeom>
          <a:noFill/>
          <a:ln w="9525">
            <a:noFill/>
            <a:miter lim="800000"/>
            <a:headEnd/>
            <a:tailEnd/>
          </a:ln>
          <a:effectLst/>
        </p:spPr>
        <p:txBody>
          <a:bodyPr anchor="ctr"/>
          <a:lstStyle/>
          <a:p>
            <a:pPr algn="ctr"/>
            <a:r>
              <a:rPr lang="en-US" sz="3600" b="1" dirty="0">
                <a:solidFill>
                  <a:schemeClr val="accent2">
                    <a:lumMod val="75000"/>
                  </a:schemeClr>
                </a:solidFill>
                <a:effectLst>
                  <a:outerShdw blurRad="38100" dist="38100" dir="2700000" algn="tl">
                    <a:srgbClr val="C0C0C0"/>
                  </a:outerShdw>
                </a:effectLst>
                <a:latin typeface="Apple Casual"/>
              </a:rPr>
              <a:t>Hybrid Predictions</a:t>
            </a:r>
          </a:p>
        </p:txBody>
      </p:sp>
      <p:pic>
        <p:nvPicPr>
          <p:cNvPr id="6" name="Picture 5" descr="fig01_exotic_masses.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194300" y="1617523"/>
            <a:ext cx="3886200" cy="2400300"/>
          </a:xfrm>
          <a:prstGeom prst="rect">
            <a:avLst/>
          </a:prstGeom>
        </p:spPr>
      </p:pic>
      <p:pic>
        <p:nvPicPr>
          <p:cNvPr id="7" name="Picture 6" descr="fig02_exotic_spectrum.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94300" y="4244975"/>
            <a:ext cx="3924300" cy="2476500"/>
          </a:xfrm>
          <a:prstGeom prst="rect">
            <a:avLst/>
          </a:prstGeom>
        </p:spPr>
      </p:pic>
      <p:sp>
        <p:nvSpPr>
          <p:cNvPr id="8" name="TextBox 7"/>
          <p:cNvSpPr txBox="1"/>
          <p:nvPr/>
        </p:nvSpPr>
        <p:spPr>
          <a:xfrm>
            <a:off x="6212630" y="1309628"/>
            <a:ext cx="2705889" cy="400110"/>
          </a:xfrm>
          <a:prstGeom prst="rect">
            <a:avLst/>
          </a:prstGeom>
          <a:noFill/>
        </p:spPr>
        <p:txBody>
          <a:bodyPr wrap="none" rtlCol="0">
            <a:spAutoFit/>
          </a:bodyPr>
          <a:lstStyle/>
          <a:p>
            <a:r>
              <a:rPr lang="en-US" sz="2000" dirty="0" smtClean="0">
                <a:solidFill>
                  <a:schemeClr val="tx2">
                    <a:lumMod val="60000"/>
                    <a:lumOff val="40000"/>
                  </a:schemeClr>
                </a:solidFill>
              </a:rPr>
              <a:t>Lattice QCD Calculations</a:t>
            </a:r>
            <a:endParaRPr lang="en-US" sz="2000" dirty="0">
              <a:solidFill>
                <a:schemeClr val="tx2">
                  <a:lumMod val="60000"/>
                  <a:lumOff val="40000"/>
                </a:schemeClr>
              </a:solidFill>
            </a:endParaRPr>
          </a:p>
        </p:txBody>
      </p:sp>
      <p:sp>
        <p:nvSpPr>
          <p:cNvPr id="9" name="Text Box 5"/>
          <p:cNvSpPr txBox="1">
            <a:spLocks noChangeArrowheads="1"/>
          </p:cNvSpPr>
          <p:nvPr/>
        </p:nvSpPr>
        <p:spPr bwMode="auto">
          <a:xfrm>
            <a:off x="610684" y="487303"/>
            <a:ext cx="6884988" cy="822325"/>
          </a:xfrm>
          <a:prstGeom prst="rect">
            <a:avLst/>
          </a:prstGeom>
          <a:noFill/>
          <a:ln w="25400">
            <a:noFill/>
            <a:miter lim="800000"/>
            <a:headEnd/>
            <a:tailEnd/>
          </a:ln>
          <a:effectLst/>
        </p:spPr>
        <p:txBody>
          <a:bodyPr wrap="none">
            <a:spAutoFit/>
          </a:bodyPr>
          <a:lstStyle/>
          <a:p>
            <a:r>
              <a:rPr lang="en-US" sz="2400" b="1" dirty="0">
                <a:solidFill>
                  <a:srgbClr val="0099FF"/>
                </a:solidFill>
                <a:latin typeface="Comic Sans MS" pitchFamily="64" charset="0"/>
              </a:rPr>
              <a:t>Flux-tube model:  8 degenerate nonets</a:t>
            </a:r>
          </a:p>
          <a:p>
            <a:r>
              <a:rPr lang="en-US" sz="2400" dirty="0">
                <a:solidFill>
                  <a:srgbClr val="660066"/>
                </a:solidFill>
                <a:latin typeface="Comic Sans MS" pitchFamily="64" charset="0"/>
              </a:rPr>
              <a:t>       1</a:t>
            </a:r>
            <a:r>
              <a:rPr lang="en-US" sz="2400" b="1" baseline="30000" dirty="0">
                <a:solidFill>
                  <a:srgbClr val="660066"/>
                </a:solidFill>
                <a:latin typeface="Comic Sans MS" pitchFamily="64" charset="0"/>
              </a:rPr>
              <a:t>++</a:t>
            </a:r>
            <a:r>
              <a:rPr lang="en-US" sz="2400" dirty="0">
                <a:solidFill>
                  <a:srgbClr val="660066"/>
                </a:solidFill>
                <a:latin typeface="Comic Sans MS" pitchFamily="64" charset="0"/>
              </a:rPr>
              <a:t>,1</a:t>
            </a:r>
            <a:r>
              <a:rPr lang="en-US" sz="2400" b="1" baseline="30000" dirty="0">
                <a:solidFill>
                  <a:srgbClr val="660066"/>
                </a:solidFill>
                <a:latin typeface="Comic Sans MS" pitchFamily="64" charset="0"/>
              </a:rPr>
              <a:t>-- </a:t>
            </a:r>
            <a:r>
              <a:rPr lang="en-US" sz="2400" dirty="0">
                <a:solidFill>
                  <a:srgbClr val="660066"/>
                </a:solidFill>
                <a:latin typeface="Comic Sans MS" pitchFamily="64" charset="0"/>
              </a:rPr>
              <a:t>0</a:t>
            </a:r>
            <a:r>
              <a:rPr lang="en-US" sz="2400" b="1" baseline="30000" dirty="0">
                <a:solidFill>
                  <a:srgbClr val="660066"/>
                </a:solidFill>
                <a:latin typeface="Comic Sans MS" pitchFamily="64" charset="0"/>
              </a:rPr>
              <a:t>-+</a:t>
            </a:r>
            <a:r>
              <a:rPr lang="en-US" sz="2400" dirty="0">
                <a:solidFill>
                  <a:srgbClr val="660066"/>
                </a:solidFill>
                <a:latin typeface="Comic Sans MS" pitchFamily="64" charset="0"/>
              </a:rPr>
              <a:t>,</a:t>
            </a:r>
            <a:r>
              <a:rPr lang="en-US" sz="2400" dirty="0">
                <a:solidFill>
                  <a:srgbClr val="FF0000"/>
                </a:solidFill>
                <a:latin typeface="Comic Sans MS" pitchFamily="64" charset="0"/>
              </a:rPr>
              <a:t>0</a:t>
            </a:r>
            <a:r>
              <a:rPr lang="en-US" sz="2400" b="1" baseline="30000" dirty="0">
                <a:solidFill>
                  <a:srgbClr val="FF0000"/>
                </a:solidFill>
                <a:latin typeface="Comic Sans MS" pitchFamily="64" charset="0"/>
              </a:rPr>
              <a:t>+-</a:t>
            </a:r>
            <a:r>
              <a:rPr lang="en-US" sz="2400" b="1" dirty="0">
                <a:solidFill>
                  <a:srgbClr val="660066"/>
                </a:solidFill>
                <a:latin typeface="Comic Sans MS" pitchFamily="64" charset="0"/>
              </a:rPr>
              <a:t>,</a:t>
            </a:r>
            <a:r>
              <a:rPr lang="en-US" sz="2400" dirty="0">
                <a:solidFill>
                  <a:srgbClr val="FF0000"/>
                </a:solidFill>
                <a:latin typeface="Comic Sans MS" pitchFamily="64" charset="0"/>
              </a:rPr>
              <a:t>1</a:t>
            </a:r>
            <a:r>
              <a:rPr lang="en-US" sz="2400" b="1" baseline="30000" dirty="0">
                <a:solidFill>
                  <a:srgbClr val="FF0000"/>
                </a:solidFill>
                <a:latin typeface="Comic Sans MS" pitchFamily="64" charset="0"/>
              </a:rPr>
              <a:t>-+</a:t>
            </a:r>
            <a:r>
              <a:rPr lang="en-US" sz="2400" b="1" dirty="0">
                <a:solidFill>
                  <a:srgbClr val="660066"/>
                </a:solidFill>
                <a:latin typeface="Comic Sans MS" pitchFamily="64" charset="0"/>
              </a:rPr>
              <a:t>,</a:t>
            </a:r>
            <a:r>
              <a:rPr lang="en-US" sz="2400" dirty="0">
                <a:solidFill>
                  <a:srgbClr val="660066"/>
                </a:solidFill>
                <a:latin typeface="Comic Sans MS" pitchFamily="64" charset="0"/>
              </a:rPr>
              <a:t>1</a:t>
            </a:r>
            <a:r>
              <a:rPr lang="en-US" sz="2400" b="1" baseline="30000" dirty="0">
                <a:solidFill>
                  <a:srgbClr val="660066"/>
                </a:solidFill>
                <a:latin typeface="Comic Sans MS" pitchFamily="64" charset="0"/>
              </a:rPr>
              <a:t>+-</a:t>
            </a:r>
            <a:r>
              <a:rPr lang="en-US" sz="2400" dirty="0">
                <a:solidFill>
                  <a:srgbClr val="660066"/>
                </a:solidFill>
                <a:latin typeface="Comic Sans MS" pitchFamily="64" charset="0"/>
              </a:rPr>
              <a:t>,2</a:t>
            </a:r>
            <a:r>
              <a:rPr lang="en-US" sz="2400" b="1" baseline="30000" dirty="0">
                <a:solidFill>
                  <a:srgbClr val="660066"/>
                </a:solidFill>
                <a:latin typeface="Comic Sans MS" pitchFamily="64" charset="0"/>
              </a:rPr>
              <a:t>-+</a:t>
            </a:r>
            <a:r>
              <a:rPr lang="en-US" sz="2400" dirty="0">
                <a:solidFill>
                  <a:srgbClr val="660066"/>
                </a:solidFill>
                <a:latin typeface="Comic Sans MS" pitchFamily="64" charset="0"/>
              </a:rPr>
              <a:t>,</a:t>
            </a:r>
            <a:r>
              <a:rPr lang="en-US" sz="2400" dirty="0">
                <a:solidFill>
                  <a:srgbClr val="FF0000"/>
                </a:solidFill>
                <a:latin typeface="Comic Sans MS" pitchFamily="64" charset="0"/>
              </a:rPr>
              <a:t>2</a:t>
            </a:r>
            <a:r>
              <a:rPr lang="en-US" sz="2400" b="1" baseline="30000" dirty="0">
                <a:solidFill>
                  <a:srgbClr val="FF0000"/>
                </a:solidFill>
                <a:latin typeface="Comic Sans MS" pitchFamily="64" charset="0"/>
              </a:rPr>
              <a:t>+-   </a:t>
            </a:r>
            <a:r>
              <a:rPr lang="en-US" sz="2400" b="1" dirty="0">
                <a:solidFill>
                  <a:srgbClr val="990033"/>
                </a:solidFill>
                <a:latin typeface="Comic Sans MS" pitchFamily="64" charset="0"/>
              </a:rPr>
              <a:t>~1.9 GeV/c</a:t>
            </a:r>
            <a:r>
              <a:rPr lang="en-US" sz="2400" b="1" baseline="30000" dirty="0">
                <a:solidFill>
                  <a:srgbClr val="990033"/>
                </a:solidFill>
                <a:latin typeface="Comic Sans MS" pitchFamily="64" charset="0"/>
              </a:rPr>
              <a:t>2</a:t>
            </a:r>
            <a:endParaRPr lang="en-US" sz="2400" dirty="0">
              <a:latin typeface="Comic Sans MS" pitchFamily="64" charset="0"/>
            </a:endParaRPr>
          </a:p>
        </p:txBody>
      </p:sp>
      <p:sp>
        <p:nvSpPr>
          <p:cNvPr id="10" name="Text Box 13"/>
          <p:cNvSpPr txBox="1">
            <a:spLocks noChangeArrowheads="1"/>
          </p:cNvSpPr>
          <p:nvPr/>
        </p:nvSpPr>
        <p:spPr bwMode="auto">
          <a:xfrm>
            <a:off x="987425" y="1646238"/>
            <a:ext cx="736600" cy="457200"/>
          </a:xfrm>
          <a:prstGeom prst="rect">
            <a:avLst/>
          </a:prstGeom>
          <a:noFill/>
          <a:ln w="25400">
            <a:noFill/>
            <a:miter lim="800000"/>
            <a:headEnd/>
            <a:tailEnd/>
          </a:ln>
          <a:effectLst/>
        </p:spPr>
        <p:txBody>
          <a:bodyPr wrap="none">
            <a:spAutoFit/>
          </a:bodyPr>
          <a:lstStyle/>
          <a:p>
            <a:r>
              <a:rPr lang="en-US" sz="2400" dirty="0">
                <a:latin typeface="Comic Sans MS" pitchFamily="64" charset="0"/>
              </a:rPr>
              <a:t>S=0</a:t>
            </a:r>
          </a:p>
        </p:txBody>
      </p:sp>
      <p:sp>
        <p:nvSpPr>
          <p:cNvPr id="11" name="AutoShape 12"/>
          <p:cNvSpPr>
            <a:spLocks/>
          </p:cNvSpPr>
          <p:nvPr/>
        </p:nvSpPr>
        <p:spPr bwMode="auto">
          <a:xfrm rot="5329672">
            <a:off x="1295400" y="1333500"/>
            <a:ext cx="88900" cy="609600"/>
          </a:xfrm>
          <a:prstGeom prst="rightBrace">
            <a:avLst>
              <a:gd name="adj1" fmla="val 57143"/>
              <a:gd name="adj2" fmla="val 50000"/>
            </a:avLst>
          </a:prstGeom>
          <a:noFill/>
          <a:ln w="25400">
            <a:solidFill>
              <a:srgbClr val="008000"/>
            </a:solidFill>
            <a:round/>
            <a:headEnd/>
            <a:tailEnd/>
          </a:ln>
          <a:effectLst/>
        </p:spPr>
        <p:txBody>
          <a:bodyPr wrap="none" anchor="ctr"/>
          <a:lstStyle/>
          <a:p>
            <a:endParaRPr lang="en-US"/>
          </a:p>
        </p:txBody>
      </p:sp>
      <p:sp>
        <p:nvSpPr>
          <p:cNvPr id="12" name="AutoShape 14"/>
          <p:cNvSpPr>
            <a:spLocks/>
          </p:cNvSpPr>
          <p:nvPr/>
        </p:nvSpPr>
        <p:spPr bwMode="auto">
          <a:xfrm rot="5400000">
            <a:off x="3431382" y="170656"/>
            <a:ext cx="69850" cy="3008313"/>
          </a:xfrm>
          <a:prstGeom prst="rightBrace">
            <a:avLst>
              <a:gd name="adj1" fmla="val 358902"/>
              <a:gd name="adj2" fmla="val 50000"/>
            </a:avLst>
          </a:prstGeom>
          <a:noFill/>
          <a:ln w="25400">
            <a:solidFill>
              <a:srgbClr val="008000"/>
            </a:solidFill>
            <a:round/>
            <a:headEnd/>
            <a:tailEnd/>
          </a:ln>
          <a:effectLst/>
        </p:spPr>
        <p:txBody>
          <a:bodyPr wrap="none" anchor="ctr"/>
          <a:lstStyle/>
          <a:p>
            <a:endParaRPr lang="en-US"/>
          </a:p>
        </p:txBody>
      </p:sp>
      <p:sp>
        <p:nvSpPr>
          <p:cNvPr id="13" name="Text Box 15"/>
          <p:cNvSpPr txBox="1">
            <a:spLocks noChangeArrowheads="1"/>
          </p:cNvSpPr>
          <p:nvPr/>
        </p:nvSpPr>
        <p:spPr bwMode="auto">
          <a:xfrm>
            <a:off x="3082925" y="1697038"/>
            <a:ext cx="687388" cy="457200"/>
          </a:xfrm>
          <a:prstGeom prst="rect">
            <a:avLst/>
          </a:prstGeom>
          <a:noFill/>
          <a:ln w="25400">
            <a:noFill/>
            <a:miter lim="800000"/>
            <a:headEnd/>
            <a:tailEnd/>
          </a:ln>
          <a:effectLst/>
        </p:spPr>
        <p:txBody>
          <a:bodyPr wrap="none">
            <a:spAutoFit/>
          </a:bodyPr>
          <a:lstStyle/>
          <a:p>
            <a:r>
              <a:rPr lang="en-US" sz="2400" dirty="0">
                <a:latin typeface="Comic Sans MS" pitchFamily="64" charset="0"/>
              </a:rPr>
              <a:t>S=1</a:t>
            </a:r>
          </a:p>
        </p:txBody>
      </p:sp>
      <p:sp>
        <p:nvSpPr>
          <p:cNvPr id="14" name="Text Box 11"/>
          <p:cNvSpPr txBox="1">
            <a:spLocks noChangeArrowheads="1"/>
          </p:cNvSpPr>
          <p:nvPr/>
        </p:nvSpPr>
        <p:spPr bwMode="auto">
          <a:xfrm>
            <a:off x="457200" y="3065463"/>
            <a:ext cx="1652716" cy="1200328"/>
          </a:xfrm>
          <a:prstGeom prst="rect">
            <a:avLst/>
          </a:prstGeom>
          <a:noFill/>
          <a:ln w="25400">
            <a:noFill/>
            <a:miter lim="800000"/>
            <a:headEnd/>
            <a:tailEnd/>
          </a:ln>
          <a:effectLst/>
        </p:spPr>
        <p:txBody>
          <a:bodyPr wrap="none">
            <a:spAutoFit/>
          </a:bodyPr>
          <a:lstStyle/>
          <a:p>
            <a:r>
              <a:rPr lang="en-US" sz="2400" dirty="0">
                <a:solidFill>
                  <a:srgbClr val="FF0000"/>
                </a:solidFill>
                <a:latin typeface="Comic Sans MS" pitchFamily="64" charset="0"/>
              </a:rPr>
              <a:t>1</a:t>
            </a:r>
            <a:r>
              <a:rPr lang="en-US" sz="2400" baseline="30000" dirty="0">
                <a:solidFill>
                  <a:srgbClr val="FF0000"/>
                </a:solidFill>
                <a:latin typeface="Comic Sans MS" pitchFamily="64" charset="0"/>
              </a:rPr>
              <a:t>-+        </a:t>
            </a:r>
            <a:r>
              <a:rPr lang="en-US" sz="2400" baseline="30000" dirty="0" smtClean="0">
                <a:solidFill>
                  <a:srgbClr val="FF0000"/>
                </a:solidFill>
                <a:latin typeface="Comic Sans MS" pitchFamily="64" charset="0"/>
              </a:rPr>
              <a:t> ~</a:t>
            </a:r>
            <a:r>
              <a:rPr lang="en-US" sz="2400" dirty="0" smtClean="0">
                <a:solidFill>
                  <a:srgbClr val="FF0000"/>
                </a:solidFill>
                <a:latin typeface="Comic Sans MS" pitchFamily="64" charset="0"/>
              </a:rPr>
              <a:t>1.9</a:t>
            </a:r>
          </a:p>
          <a:p>
            <a:r>
              <a:rPr lang="en-US" sz="2400" dirty="0">
                <a:solidFill>
                  <a:srgbClr val="FF0000"/>
                </a:solidFill>
                <a:latin typeface="Comic Sans MS" pitchFamily="64" charset="0"/>
              </a:rPr>
              <a:t>2</a:t>
            </a:r>
            <a:r>
              <a:rPr lang="en-US" sz="2400" baseline="30000" dirty="0">
                <a:solidFill>
                  <a:srgbClr val="FF0000"/>
                </a:solidFill>
                <a:latin typeface="Comic Sans MS" pitchFamily="64" charset="0"/>
              </a:rPr>
              <a:t>+-</a:t>
            </a:r>
            <a:r>
              <a:rPr lang="en-US" sz="2400" dirty="0">
                <a:solidFill>
                  <a:srgbClr val="FF0000"/>
                </a:solidFill>
                <a:latin typeface="Comic Sans MS" pitchFamily="64" charset="0"/>
              </a:rPr>
              <a:t>    </a:t>
            </a:r>
            <a:r>
              <a:rPr lang="en-US" sz="2400" dirty="0" smtClean="0">
                <a:solidFill>
                  <a:srgbClr val="FF0000"/>
                </a:solidFill>
                <a:latin typeface="Comic Sans MS" pitchFamily="64" charset="0"/>
              </a:rPr>
              <a:t> ~2.2</a:t>
            </a:r>
            <a:endParaRPr lang="en-US" sz="2400" baseline="30000" dirty="0" smtClean="0">
              <a:solidFill>
                <a:srgbClr val="FF0000"/>
              </a:solidFill>
              <a:latin typeface="Comic Sans MS" pitchFamily="64" charset="0"/>
            </a:endParaRPr>
          </a:p>
          <a:p>
            <a:r>
              <a:rPr lang="en-US" sz="2400" dirty="0">
                <a:solidFill>
                  <a:srgbClr val="FF0000"/>
                </a:solidFill>
                <a:latin typeface="Comic Sans MS" pitchFamily="64" charset="0"/>
              </a:rPr>
              <a:t>0</a:t>
            </a:r>
            <a:r>
              <a:rPr lang="en-US" sz="2400" baseline="30000" dirty="0">
                <a:solidFill>
                  <a:srgbClr val="FF0000"/>
                </a:solidFill>
                <a:latin typeface="Comic Sans MS" pitchFamily="64" charset="0"/>
              </a:rPr>
              <a:t>+-       </a:t>
            </a:r>
            <a:r>
              <a:rPr lang="en-US" sz="2400" baseline="30000" dirty="0" smtClean="0">
                <a:solidFill>
                  <a:srgbClr val="FF0000"/>
                </a:solidFill>
                <a:latin typeface="Comic Sans MS" pitchFamily="64" charset="0"/>
              </a:rPr>
              <a:t> ~</a:t>
            </a:r>
            <a:r>
              <a:rPr lang="en-US" sz="2400" dirty="0" smtClean="0">
                <a:solidFill>
                  <a:srgbClr val="FF0000"/>
                </a:solidFill>
                <a:latin typeface="Comic Sans MS" pitchFamily="64" charset="0"/>
              </a:rPr>
              <a:t>2.2</a:t>
            </a:r>
            <a:endParaRPr lang="en-US" sz="2400" dirty="0">
              <a:solidFill>
                <a:srgbClr val="FF0000"/>
              </a:solidFill>
              <a:latin typeface="Comic Sans MS" pitchFamily="64" charset="0"/>
            </a:endParaRPr>
          </a:p>
        </p:txBody>
      </p:sp>
      <p:sp>
        <p:nvSpPr>
          <p:cNvPr id="15" name="TextBox 14"/>
          <p:cNvSpPr txBox="1"/>
          <p:nvPr/>
        </p:nvSpPr>
        <p:spPr>
          <a:xfrm>
            <a:off x="418311" y="2665353"/>
            <a:ext cx="2705889" cy="400110"/>
          </a:xfrm>
          <a:prstGeom prst="rect">
            <a:avLst/>
          </a:prstGeom>
          <a:noFill/>
        </p:spPr>
        <p:txBody>
          <a:bodyPr wrap="none" rtlCol="0">
            <a:spAutoFit/>
          </a:bodyPr>
          <a:lstStyle/>
          <a:p>
            <a:r>
              <a:rPr lang="en-US" sz="2000" dirty="0" smtClean="0">
                <a:solidFill>
                  <a:schemeClr val="tx2">
                    <a:lumMod val="60000"/>
                    <a:lumOff val="40000"/>
                  </a:schemeClr>
                </a:solidFill>
              </a:rPr>
              <a:t>Lattice QCD Calculations</a:t>
            </a:r>
            <a:endParaRPr lang="en-US" sz="2000" dirty="0">
              <a:solidFill>
                <a:schemeClr val="tx2">
                  <a:lumMod val="60000"/>
                  <a:lumOff val="40000"/>
                </a:schemeClr>
              </a:solidFill>
            </a:endParaRPr>
          </a:p>
        </p:txBody>
      </p:sp>
      <p:sp>
        <p:nvSpPr>
          <p:cNvPr id="16" name="Right Brace 15"/>
          <p:cNvSpPr/>
          <p:nvPr/>
        </p:nvSpPr>
        <p:spPr>
          <a:xfrm>
            <a:off x="2109916" y="3065463"/>
            <a:ext cx="178330" cy="120032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2442947" y="3261110"/>
            <a:ext cx="2654731" cy="369332"/>
          </a:xfrm>
          <a:prstGeom prst="rect">
            <a:avLst/>
          </a:prstGeom>
          <a:noFill/>
        </p:spPr>
        <p:txBody>
          <a:bodyPr wrap="none" rtlCol="0">
            <a:spAutoFit/>
          </a:bodyPr>
          <a:lstStyle/>
          <a:p>
            <a:r>
              <a:rPr lang="en-US" dirty="0" smtClean="0"/>
              <a:t>At the physical </a:t>
            </a:r>
            <a:r>
              <a:rPr lang="en-US" dirty="0" err="1" smtClean="0"/>
              <a:t>pion</a:t>
            </a:r>
            <a:r>
              <a:rPr lang="en-US" dirty="0" smtClean="0"/>
              <a:t> mass?</a:t>
            </a:r>
            <a:endParaRPr lang="en-US" dirty="0"/>
          </a:p>
        </p:txBody>
      </p:sp>
      <p:sp>
        <p:nvSpPr>
          <p:cNvPr id="18" name="Text Box 8"/>
          <p:cNvSpPr txBox="1">
            <a:spLocks noChangeArrowheads="1"/>
          </p:cNvSpPr>
          <p:nvPr/>
        </p:nvSpPr>
        <p:spPr bwMode="auto">
          <a:xfrm>
            <a:off x="373640" y="4517084"/>
            <a:ext cx="4138613" cy="1552575"/>
          </a:xfrm>
          <a:prstGeom prst="rect">
            <a:avLst/>
          </a:prstGeom>
          <a:noFill/>
          <a:ln w="25400">
            <a:noFill/>
            <a:miter lim="800000"/>
            <a:headEnd/>
            <a:tailEnd/>
          </a:ln>
          <a:effectLst/>
        </p:spPr>
        <p:txBody>
          <a:bodyPr wrap="none">
            <a:spAutoFit/>
          </a:bodyPr>
          <a:lstStyle/>
          <a:p>
            <a:r>
              <a:rPr lang="en-US" sz="2400" b="1" dirty="0">
                <a:solidFill>
                  <a:srgbClr val="FF0066"/>
                </a:solidFill>
                <a:latin typeface="Comic Sans MS" pitchFamily="64" charset="0"/>
              </a:rPr>
              <a:t>In the charmonium sector:</a:t>
            </a:r>
          </a:p>
          <a:p>
            <a:r>
              <a:rPr lang="en-US" sz="2400" dirty="0">
                <a:solidFill>
                  <a:srgbClr val="333399"/>
                </a:solidFill>
                <a:latin typeface="Comic Sans MS" pitchFamily="64" charset="0"/>
              </a:rPr>
              <a:t>1</a:t>
            </a:r>
            <a:r>
              <a:rPr lang="en-US" sz="2400" baseline="30000" dirty="0">
                <a:solidFill>
                  <a:srgbClr val="333399"/>
                </a:solidFill>
                <a:latin typeface="Comic Sans MS" pitchFamily="64" charset="0"/>
              </a:rPr>
              <a:t>-+</a:t>
            </a:r>
            <a:r>
              <a:rPr lang="en-US" sz="2400" dirty="0">
                <a:solidFill>
                  <a:srgbClr val="333399"/>
                </a:solidFill>
                <a:latin typeface="Comic Sans MS" pitchFamily="64" charset="0"/>
              </a:rPr>
              <a:t>      4.39 </a:t>
            </a:r>
            <a:r>
              <a:rPr lang="en-US" sz="2400" dirty="0">
                <a:solidFill>
                  <a:srgbClr val="333399"/>
                </a:solidFill>
                <a:latin typeface="Comic Sans MS" pitchFamily="64" charset="0"/>
                <a:sym typeface="Symbol" pitchFamily="16" charset="2"/>
              </a:rPr>
              <a:t>0.08</a:t>
            </a:r>
          </a:p>
          <a:p>
            <a:r>
              <a:rPr lang="en-US" sz="2400" dirty="0">
                <a:solidFill>
                  <a:srgbClr val="333399"/>
                </a:solidFill>
                <a:latin typeface="Comic Sans MS" pitchFamily="64" charset="0"/>
                <a:sym typeface="Symbol" pitchFamily="16" charset="2"/>
              </a:rPr>
              <a:t>0</a:t>
            </a:r>
            <a:r>
              <a:rPr lang="en-US" sz="2400" baseline="30000" dirty="0">
                <a:solidFill>
                  <a:srgbClr val="333399"/>
                </a:solidFill>
                <a:latin typeface="Comic Sans MS" pitchFamily="64" charset="0"/>
                <a:sym typeface="Symbol" pitchFamily="16" charset="2"/>
              </a:rPr>
              <a:t>+-</a:t>
            </a:r>
            <a:r>
              <a:rPr lang="en-US" sz="2400" dirty="0">
                <a:solidFill>
                  <a:srgbClr val="333399"/>
                </a:solidFill>
                <a:latin typeface="Comic Sans MS" pitchFamily="64" charset="0"/>
                <a:sym typeface="Symbol" pitchFamily="16" charset="2"/>
              </a:rPr>
              <a:t>      4.61  0.11</a:t>
            </a:r>
          </a:p>
          <a:p>
            <a:endParaRPr lang="en-US" sz="2400" dirty="0">
              <a:latin typeface="Comic Sans MS" pitchFamily="64" charset="0"/>
              <a:sym typeface="Symbol" pitchFamily="16" charset="2"/>
            </a:endParaRPr>
          </a:p>
        </p:txBody>
      </p:sp>
      <p:sp>
        <p:nvSpPr>
          <p:cNvPr id="19" name="TextBox 18"/>
          <p:cNvSpPr txBox="1"/>
          <p:nvPr/>
        </p:nvSpPr>
        <p:spPr>
          <a:xfrm>
            <a:off x="315665" y="5884993"/>
            <a:ext cx="3945161" cy="369332"/>
          </a:xfrm>
          <a:prstGeom prst="rect">
            <a:avLst/>
          </a:prstGeom>
          <a:noFill/>
        </p:spPr>
        <p:txBody>
          <a:bodyPr wrap="none" rtlCol="0">
            <a:spAutoFit/>
          </a:bodyPr>
          <a:lstStyle/>
          <a:p>
            <a:r>
              <a:rPr lang="en-US" dirty="0" smtClean="0"/>
              <a:t>Many models predict exotic-QN hybrids.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0779" y="0"/>
            <a:ext cx="6665012" cy="990325"/>
          </a:xfrm>
        </p:spPr>
        <p:txBody>
          <a:bodyPr>
            <a:normAutofit/>
          </a:bodyPr>
          <a:lstStyle/>
          <a:p>
            <a:r>
              <a:rPr lang="en-US" dirty="0" smtClean="0"/>
              <a:t>LQCD: The Spectrum of Mesons</a:t>
            </a:r>
            <a:endParaRPr lang="en-US" dirty="0"/>
          </a:p>
        </p:txBody>
      </p:sp>
      <p:pic>
        <p:nvPicPr>
          <p:cNvPr id="7" name="Content Placeholder 6" descr="lqcd_spectrum.pdf"/>
          <p:cNvPicPr>
            <a:picLocks noGrp="1" noChangeAspect="1"/>
          </p:cNvPicPr>
          <p:nvPr>
            <p:ph idx="1"/>
          </p:nvPr>
        </p:nvPicPr>
        <mc:AlternateContent>
          <mc:Choice xmlns:ma="http://schemas.microsoft.com/office/mac/drawingml/2008/main" Requires="ma">
            <p:blipFill>
              <a:blip r:embed="rId2"/>
              <a:srcRect l="-11452" r="-11452"/>
              <a:stretch>
                <a:fillRect/>
              </a:stretch>
            </p:blipFill>
          </mc:Choice>
          <mc:Fallback>
            <p:blipFill>
              <a:blip r:embed="rId3"/>
              <a:srcRect l="-11452" r="-11452"/>
              <a:stretch>
                <a:fillRect/>
              </a:stretch>
            </p:blipFill>
          </mc:Fallback>
        </mc:AlternateContent>
        <p:spPr/>
      </p:pic>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7</a:t>
            </a:fld>
            <a:endParaRPr lang="en-US"/>
          </a:p>
        </p:txBody>
      </p:sp>
      <p:sp>
        <p:nvSpPr>
          <p:cNvPr id="8" name="TextBox 7"/>
          <p:cNvSpPr txBox="1"/>
          <p:nvPr/>
        </p:nvSpPr>
        <p:spPr>
          <a:xfrm>
            <a:off x="0" y="6126163"/>
            <a:ext cx="3070364" cy="307777"/>
          </a:xfrm>
          <a:prstGeom prst="rect">
            <a:avLst/>
          </a:prstGeom>
          <a:noFill/>
        </p:spPr>
        <p:txBody>
          <a:bodyPr wrap="none" rtlCol="0">
            <a:spAutoFit/>
          </a:bodyPr>
          <a:lstStyle/>
          <a:p>
            <a:r>
              <a:rPr lang="en-US" sz="1400" dirty="0" smtClean="0">
                <a:solidFill>
                  <a:schemeClr val="accent2">
                    <a:lumMod val="75000"/>
                  </a:schemeClr>
                </a:solidFill>
                <a:latin typeface="Apple Casual"/>
              </a:rPr>
              <a:t>J.J. </a:t>
            </a:r>
            <a:r>
              <a:rPr lang="en-US" sz="1400" dirty="0" err="1" smtClean="0">
                <a:solidFill>
                  <a:schemeClr val="accent2">
                    <a:lumMod val="75000"/>
                  </a:schemeClr>
                </a:solidFill>
                <a:latin typeface="Apple Casual"/>
              </a:rPr>
              <a:t>Dudek</a:t>
            </a:r>
            <a:r>
              <a:rPr lang="en-US" sz="1400" dirty="0" smtClean="0">
                <a:solidFill>
                  <a:schemeClr val="accent2">
                    <a:lumMod val="75000"/>
                  </a:schemeClr>
                </a:solidFill>
                <a:latin typeface="Apple Casual"/>
              </a:rPr>
              <a:t> (et al.) arXiv:1004.4930</a:t>
            </a:r>
            <a:endParaRPr lang="en-US" sz="1400" dirty="0">
              <a:solidFill>
                <a:schemeClr val="accent2">
                  <a:lumMod val="75000"/>
                </a:schemeClr>
              </a:solidFill>
              <a:latin typeface="Apple Casual"/>
            </a:endParaRPr>
          </a:p>
        </p:txBody>
      </p:sp>
      <p:sp>
        <p:nvSpPr>
          <p:cNvPr id="9" name="TextBox 8"/>
          <p:cNvSpPr txBox="1"/>
          <p:nvPr/>
        </p:nvSpPr>
        <p:spPr>
          <a:xfrm>
            <a:off x="1106952" y="821048"/>
            <a:ext cx="5889212"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isospin</a:t>
            </a:r>
            <a:r>
              <a:rPr lang="en-US" sz="1600" dirty="0" smtClean="0">
                <a:solidFill>
                  <a:schemeClr val="accent5">
                    <a:lumMod val="75000"/>
                  </a:schemeClr>
                </a:solidFill>
                <a:latin typeface="Apple Casual"/>
              </a:rPr>
              <a:t>-one light-quark mesons.</a:t>
            </a:r>
            <a:endParaRPr lang="en-US" sz="1600" dirty="0">
              <a:solidFill>
                <a:schemeClr val="accent5">
                  <a:lumMod val="75000"/>
                </a:schemeClr>
              </a:solidFill>
              <a:latin typeface="Apple Casual"/>
            </a:endParaRP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7013934" y="5314550"/>
            <a:ext cx="723713" cy="307777"/>
          </a:xfrm>
          <a:prstGeom prst="rect">
            <a:avLst/>
          </a:prstGeom>
          <a:noFill/>
        </p:spPr>
        <p:txBody>
          <a:bodyPr wrap="none" rtlCol="0">
            <a:spAutoFit/>
          </a:bodyPr>
          <a:lstStyle/>
          <a:p>
            <a:r>
              <a:rPr lang="en-US" sz="1400" dirty="0" smtClean="0">
                <a:solidFill>
                  <a:schemeClr val="accent2">
                    <a:lumMod val="60000"/>
                    <a:lumOff val="40000"/>
                  </a:schemeClr>
                </a:solidFill>
              </a:rPr>
              <a:t>(exotic)</a:t>
            </a:r>
            <a:endParaRPr lang="en-US" sz="1400" dirty="0">
              <a:solidFill>
                <a:schemeClr val="accent2">
                  <a:lumMod val="60000"/>
                  <a:lumOff val="40000"/>
                </a:schemeClr>
              </a:solidFill>
            </a:endParaRPr>
          </a:p>
        </p:txBody>
      </p:sp>
      <p:pic>
        <p:nvPicPr>
          <p:cNvPr id="18" name="Picture 1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760538" y="1344613"/>
            <a:ext cx="2095500" cy="1778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98950" y="1284288"/>
            <a:ext cx="2120900" cy="2286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996164" y="1319213"/>
            <a:ext cx="800100" cy="228600"/>
          </a:xfrm>
          <a:prstGeom prst="rect">
            <a:avLst/>
          </a:prstGeom>
        </p:spPr>
      </p:pic>
      <p:sp>
        <p:nvSpPr>
          <p:cNvPr id="21" name="TextBox 20"/>
          <p:cNvSpPr txBox="1"/>
          <p:nvPr/>
        </p:nvSpPr>
        <p:spPr>
          <a:xfrm>
            <a:off x="0" y="1344613"/>
            <a:ext cx="1398254" cy="1569660"/>
          </a:xfrm>
          <a:prstGeom prst="rect">
            <a:avLst/>
          </a:prstGeom>
          <a:noFill/>
        </p:spPr>
        <p:txBody>
          <a:bodyPr wrap="square" rtlCol="0">
            <a:spAutoFit/>
          </a:bodyPr>
          <a:lstStyle/>
          <a:p>
            <a:r>
              <a:rPr lang="en-US" sz="1600" dirty="0" smtClean="0"/>
              <a:t>3 identical quarks, </a:t>
            </a:r>
            <a:r>
              <a:rPr lang="en-US" sz="1600" dirty="0" err="1" smtClean="0"/>
              <a:t>pion</a:t>
            </a:r>
            <a:r>
              <a:rPr lang="en-US" sz="1600" dirty="0" smtClean="0"/>
              <a:t> mass~700MeV</a:t>
            </a:r>
          </a:p>
          <a:p>
            <a:endParaRPr lang="en-US" sz="1600" dirty="0" smtClean="0"/>
          </a:p>
          <a:p>
            <a:r>
              <a:rPr lang="en-US" sz="1600" dirty="0" smtClean="0"/>
              <a:t>Two lattice volumes.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0779" y="0"/>
            <a:ext cx="6665012" cy="990325"/>
          </a:xfrm>
        </p:spPr>
        <p:txBody>
          <a:bodyPr>
            <a:normAutofit/>
          </a:bodyPr>
          <a:lstStyle/>
          <a:p>
            <a:r>
              <a:rPr lang="en-US" dirty="0" smtClean="0"/>
              <a:t>LQCD: The Spectrum of Mesons</a:t>
            </a:r>
            <a:endParaRPr lang="en-US" dirty="0"/>
          </a:p>
        </p:txBody>
      </p:sp>
      <p:pic>
        <p:nvPicPr>
          <p:cNvPr id="7" name="Content Placeholder 6" descr="lqcd_spectrum.pdf"/>
          <p:cNvPicPr>
            <a:picLocks noGrp="1" noChangeAspect="1"/>
          </p:cNvPicPr>
          <p:nvPr>
            <p:ph idx="1"/>
          </p:nvPr>
        </p:nvPicPr>
        <mc:AlternateContent>
          <mc:Choice xmlns:ma="http://schemas.microsoft.com/office/mac/drawingml/2008/main" Requires="ma">
            <p:blipFill>
              <a:blip r:embed="rId2"/>
              <a:srcRect l="-11452" r="-11452"/>
              <a:stretch>
                <a:fillRect/>
              </a:stretch>
            </p:blipFill>
          </mc:Choice>
          <mc:Fallback>
            <p:blipFill>
              <a:blip r:embed="rId3"/>
              <a:srcRect l="-11452" r="-11452"/>
              <a:stretch>
                <a:fillRect/>
              </a:stretch>
            </p:blipFill>
          </mc:Fallback>
        </mc:AlternateContent>
        <p:spPr/>
      </p:pic>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8</a:t>
            </a:fld>
            <a:endParaRPr lang="en-US"/>
          </a:p>
        </p:txBody>
      </p:sp>
      <p:sp>
        <p:nvSpPr>
          <p:cNvPr id="8" name="TextBox 7"/>
          <p:cNvSpPr txBox="1"/>
          <p:nvPr/>
        </p:nvSpPr>
        <p:spPr>
          <a:xfrm>
            <a:off x="0" y="6126163"/>
            <a:ext cx="3070364" cy="307777"/>
          </a:xfrm>
          <a:prstGeom prst="rect">
            <a:avLst/>
          </a:prstGeom>
          <a:noFill/>
        </p:spPr>
        <p:txBody>
          <a:bodyPr wrap="none" rtlCol="0">
            <a:spAutoFit/>
          </a:bodyPr>
          <a:lstStyle/>
          <a:p>
            <a:r>
              <a:rPr lang="en-US" sz="1400" dirty="0" smtClean="0">
                <a:solidFill>
                  <a:schemeClr val="accent2">
                    <a:lumMod val="75000"/>
                  </a:schemeClr>
                </a:solidFill>
                <a:latin typeface="Apple Casual"/>
              </a:rPr>
              <a:t>J.J. </a:t>
            </a:r>
            <a:r>
              <a:rPr lang="en-US" sz="1400" dirty="0" err="1" smtClean="0">
                <a:solidFill>
                  <a:schemeClr val="accent2">
                    <a:lumMod val="75000"/>
                  </a:schemeClr>
                </a:solidFill>
                <a:latin typeface="Apple Casual"/>
              </a:rPr>
              <a:t>Dudek</a:t>
            </a:r>
            <a:r>
              <a:rPr lang="en-US" sz="1400" dirty="0" smtClean="0">
                <a:solidFill>
                  <a:schemeClr val="accent2">
                    <a:lumMod val="75000"/>
                  </a:schemeClr>
                </a:solidFill>
                <a:latin typeface="Apple Casual"/>
              </a:rPr>
              <a:t> (et al.) arXiv:1004.4930</a:t>
            </a:r>
            <a:endParaRPr lang="en-US" sz="1400" dirty="0">
              <a:solidFill>
                <a:schemeClr val="accent2">
                  <a:lumMod val="75000"/>
                </a:schemeClr>
              </a:solidFill>
              <a:latin typeface="Apple Casual"/>
            </a:endParaRPr>
          </a:p>
        </p:txBody>
      </p:sp>
      <p:sp>
        <p:nvSpPr>
          <p:cNvPr id="9" name="TextBox 8"/>
          <p:cNvSpPr txBox="1"/>
          <p:nvPr/>
        </p:nvSpPr>
        <p:spPr>
          <a:xfrm>
            <a:off x="1106952" y="821048"/>
            <a:ext cx="5889212"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isospin</a:t>
            </a:r>
            <a:r>
              <a:rPr lang="en-US" sz="1600" dirty="0" smtClean="0">
                <a:solidFill>
                  <a:schemeClr val="accent5">
                    <a:lumMod val="75000"/>
                  </a:schemeClr>
                </a:solidFill>
                <a:latin typeface="Apple Casual"/>
              </a:rPr>
              <a:t>-one light-quark mesons.</a:t>
            </a:r>
            <a:endParaRPr lang="en-US" sz="1600" dirty="0">
              <a:solidFill>
                <a:schemeClr val="accent5">
                  <a:lumMod val="75000"/>
                </a:schemeClr>
              </a:solidFill>
              <a:latin typeface="Apple Casual"/>
            </a:endParaRP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7013934" y="5314550"/>
            <a:ext cx="723713" cy="307777"/>
          </a:xfrm>
          <a:prstGeom prst="rect">
            <a:avLst/>
          </a:prstGeom>
          <a:noFill/>
        </p:spPr>
        <p:txBody>
          <a:bodyPr wrap="none" rtlCol="0">
            <a:spAutoFit/>
          </a:bodyPr>
          <a:lstStyle/>
          <a:p>
            <a:r>
              <a:rPr lang="en-US" sz="1400" dirty="0" smtClean="0">
                <a:solidFill>
                  <a:schemeClr val="accent2">
                    <a:lumMod val="60000"/>
                    <a:lumOff val="40000"/>
                  </a:schemeClr>
                </a:solidFill>
              </a:rPr>
              <a:t>(exotic)</a:t>
            </a:r>
            <a:endParaRPr lang="en-US" sz="1400" dirty="0">
              <a:solidFill>
                <a:schemeClr val="accent2">
                  <a:lumMod val="60000"/>
                  <a:lumOff val="40000"/>
                </a:schemeClr>
              </a:solidFill>
            </a:endParaRPr>
          </a:p>
        </p:txBody>
      </p:sp>
      <p:pic>
        <p:nvPicPr>
          <p:cNvPr id="18" name="Picture 1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760538" y="1344613"/>
            <a:ext cx="2095500" cy="1778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98950" y="1284288"/>
            <a:ext cx="2120900" cy="2286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996164" y="1319213"/>
            <a:ext cx="800100" cy="228600"/>
          </a:xfrm>
          <a:prstGeom prst="rect">
            <a:avLst/>
          </a:prstGeom>
        </p:spPr>
      </p:pic>
      <p:pic>
        <p:nvPicPr>
          <p:cNvPr id="22" name="Picture 21"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1722438" y="3736975"/>
            <a:ext cx="469900" cy="215900"/>
          </a:xfrm>
          <a:prstGeom prst="rect">
            <a:avLst/>
          </a:prstGeom>
        </p:spPr>
      </p:pic>
      <p:pic>
        <p:nvPicPr>
          <p:cNvPr id="23" name="Picture 22"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1711325" y="5380038"/>
            <a:ext cx="469900" cy="215900"/>
          </a:xfrm>
          <a:prstGeom prst="rect">
            <a:avLst/>
          </a:prstGeom>
        </p:spPr>
      </p:pic>
      <p:pic>
        <p:nvPicPr>
          <p:cNvPr id="24" name="Picture 23"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2160588" y="5076825"/>
            <a:ext cx="457200" cy="215900"/>
          </a:xfrm>
          <a:prstGeom prst="rect">
            <a:avLst/>
          </a:prstGeom>
        </p:spPr>
      </p:pic>
      <p:pic>
        <p:nvPicPr>
          <p:cNvPr id="25" name="Picture 24" descr="latex-image-1.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2125663" y="3457575"/>
            <a:ext cx="457200" cy="215900"/>
          </a:xfrm>
          <a:prstGeom prst="rect">
            <a:avLst/>
          </a:prstGeom>
        </p:spPr>
      </p:pic>
      <p:pic>
        <p:nvPicPr>
          <p:cNvPr id="26" name="Picture 25" descr="latex-image-1.pdf"/>
          <p:cNvPicPr>
            <a:picLocks noChangeAspect="1"/>
          </p:cNvPicPr>
          <p:nvPr/>
        </p:nvPicPr>
        <mc:AlternateContent>
          <mc:Choice xmlns:ma="http://schemas.microsoft.com/office/mac/drawingml/2008/main" Requires="ma">
            <p:blipFill>
              <a:blip r:embed="rId18"/>
              <a:stretch>
                <a:fillRect/>
              </a:stretch>
            </p:blipFill>
          </mc:Choice>
          <mc:Fallback>
            <p:blipFill>
              <a:blip r:embed="rId19"/>
              <a:stretch>
                <a:fillRect/>
              </a:stretch>
            </p:blipFill>
          </mc:Fallback>
        </mc:AlternateContent>
        <p:spPr>
          <a:xfrm>
            <a:off x="2217738" y="3178175"/>
            <a:ext cx="736600" cy="215900"/>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3141663" y="3200400"/>
            <a:ext cx="520700" cy="215900"/>
          </a:xfrm>
          <a:prstGeom prst="rect">
            <a:avLst/>
          </a:prstGeom>
        </p:spPr>
      </p:pic>
      <p:pic>
        <p:nvPicPr>
          <p:cNvPr id="28" name="Picture 27" descr="latex-image-1.pdf"/>
          <p:cNvPicPr>
            <a:picLocks noChangeAspect="1"/>
          </p:cNvPicPr>
          <p:nvPr/>
        </p:nvPicPr>
        <mc:AlternateContent>
          <mc:Choice xmlns:ma="http://schemas.microsoft.com/office/mac/drawingml/2008/main" Requires="ma">
            <p:blipFill>
              <a:blip r:embed="rId22"/>
              <a:stretch>
                <a:fillRect/>
              </a:stretch>
            </p:blipFill>
          </mc:Choice>
          <mc:Fallback>
            <p:blipFill>
              <a:blip r:embed="rId23"/>
              <a:stretch>
                <a:fillRect/>
              </a:stretch>
            </p:blipFill>
          </mc:Fallback>
        </mc:AlternateContent>
        <p:spPr>
          <a:xfrm>
            <a:off x="4244975" y="4064000"/>
            <a:ext cx="482600" cy="215900"/>
          </a:xfrm>
          <a:prstGeom prst="rect">
            <a:avLst/>
          </a:prstGeom>
        </p:spPr>
      </p:pic>
      <p:pic>
        <p:nvPicPr>
          <p:cNvPr id="29" name="Picture 28" descr="latex-image-1.pdf"/>
          <p:cNvPicPr>
            <a:picLocks noChangeAspect="1"/>
          </p:cNvPicPr>
          <p:nvPr/>
        </p:nvPicPr>
        <mc:AlternateContent>
          <mc:Choice xmlns:ma="http://schemas.microsoft.com/office/mac/drawingml/2008/main" Requires="ma">
            <p:blipFill>
              <a:blip r:embed="rId24"/>
              <a:stretch>
                <a:fillRect/>
              </a:stretch>
            </p:blipFill>
          </mc:Choice>
          <mc:Fallback>
            <p:blipFill>
              <a:blip r:embed="rId25"/>
              <a:stretch>
                <a:fillRect/>
              </a:stretch>
            </p:blipFill>
          </mc:Fallback>
        </mc:AlternateContent>
        <p:spPr>
          <a:xfrm>
            <a:off x="4894263" y="4098925"/>
            <a:ext cx="698500" cy="21590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26"/>
              <a:stretch>
                <a:fillRect/>
              </a:stretch>
            </p:blipFill>
          </mc:Choice>
          <mc:Fallback>
            <p:blipFill>
              <a:blip r:embed="rId27"/>
              <a:stretch>
                <a:fillRect/>
              </a:stretch>
            </p:blipFill>
          </mc:Fallback>
        </mc:AlternateContent>
        <p:spPr>
          <a:xfrm>
            <a:off x="6133381" y="2439988"/>
            <a:ext cx="482600" cy="215900"/>
          </a:xfrm>
          <a:prstGeom prst="rect">
            <a:avLst/>
          </a:prstGeom>
        </p:spPr>
      </p:pic>
      <p:pic>
        <p:nvPicPr>
          <p:cNvPr id="31" name="Picture 30" descr="latex-image-1.pdf"/>
          <p:cNvPicPr>
            <a:picLocks noChangeAspect="1"/>
          </p:cNvPicPr>
          <p:nvPr/>
        </p:nvPicPr>
        <mc:AlternateContent>
          <mc:Choice xmlns:ma="http://schemas.microsoft.com/office/mac/drawingml/2008/main" Requires="ma">
            <p:blipFill>
              <a:blip r:embed="rId28"/>
              <a:stretch>
                <a:fillRect/>
              </a:stretch>
            </p:blipFill>
          </mc:Choice>
          <mc:Fallback>
            <p:blipFill>
              <a:blip r:embed="rId29"/>
              <a:stretch>
                <a:fillRect/>
              </a:stretch>
            </p:blipFill>
          </mc:Fallback>
        </mc:AlternateContent>
        <p:spPr>
          <a:xfrm>
            <a:off x="5243513" y="2439988"/>
            <a:ext cx="698500" cy="215900"/>
          </a:xfrm>
          <a:prstGeom prst="rect">
            <a:avLst/>
          </a:prstGeom>
        </p:spPr>
      </p:pic>
      <p:pic>
        <p:nvPicPr>
          <p:cNvPr id="32" name="Picture 31" descr="latex-image-1.pdf"/>
          <p:cNvPicPr>
            <a:picLocks noChangeAspect="1"/>
          </p:cNvPicPr>
          <p:nvPr/>
        </p:nvPicPr>
        <mc:AlternateContent>
          <mc:Choice xmlns:ma="http://schemas.microsoft.com/office/mac/drawingml/2008/main" Requires="ma">
            <p:blipFill>
              <a:blip r:embed="rId30"/>
              <a:stretch>
                <a:fillRect/>
              </a:stretch>
            </p:blipFill>
          </mc:Choice>
          <mc:Fallback>
            <p:blipFill>
              <a:blip r:embed="rId31"/>
              <a:stretch>
                <a:fillRect/>
              </a:stretch>
            </p:blipFill>
          </mc:Fallback>
        </mc:AlternateContent>
        <p:spPr>
          <a:xfrm>
            <a:off x="2230438" y="2024063"/>
            <a:ext cx="736600" cy="215900"/>
          </a:xfrm>
          <a:prstGeom prst="rect">
            <a:avLst/>
          </a:prstGeom>
        </p:spPr>
      </p:pic>
      <p:pic>
        <p:nvPicPr>
          <p:cNvPr id="33" name="Picture 32" descr="latex-image-1.pdf"/>
          <p:cNvPicPr>
            <a:picLocks noChangeAspect="1"/>
          </p:cNvPicPr>
          <p:nvPr/>
        </p:nvPicPr>
        <mc:AlternateContent>
          <mc:Choice xmlns:ma="http://schemas.microsoft.com/office/mac/drawingml/2008/main" Requires="ma">
            <p:blipFill>
              <a:blip r:embed="rId32"/>
              <a:stretch>
                <a:fillRect/>
              </a:stretch>
            </p:blipFill>
          </mc:Choice>
          <mc:Fallback>
            <p:blipFill>
              <a:blip r:embed="rId33"/>
              <a:stretch>
                <a:fillRect/>
              </a:stretch>
            </p:blipFill>
          </mc:Fallback>
        </mc:AlternateContent>
        <p:spPr>
          <a:xfrm>
            <a:off x="2451100" y="1524000"/>
            <a:ext cx="736600" cy="215900"/>
          </a:xfrm>
          <a:prstGeom prst="rect">
            <a:avLst/>
          </a:prstGeom>
        </p:spPr>
      </p:pic>
      <p:pic>
        <p:nvPicPr>
          <p:cNvPr id="34" name="Picture 33" descr="latex-image-1.pdf"/>
          <p:cNvPicPr>
            <a:picLocks noChangeAspect="1"/>
          </p:cNvPicPr>
          <p:nvPr/>
        </p:nvPicPr>
        <mc:AlternateContent>
          <mc:Choice xmlns:ma="http://schemas.microsoft.com/office/mac/drawingml/2008/main" Requires="ma">
            <p:blipFill>
              <a:blip r:embed="rId34"/>
              <a:stretch>
                <a:fillRect/>
              </a:stretch>
            </p:blipFill>
          </mc:Choice>
          <mc:Fallback>
            <p:blipFill>
              <a:blip r:embed="rId35"/>
              <a:stretch>
                <a:fillRect/>
              </a:stretch>
            </p:blipFill>
          </mc:Fallback>
        </mc:AlternateContent>
        <p:spPr>
          <a:xfrm>
            <a:off x="1711325" y="2408238"/>
            <a:ext cx="469900" cy="215900"/>
          </a:xfrm>
          <a:prstGeom prst="rect">
            <a:avLst/>
          </a:prstGeom>
        </p:spPr>
      </p:pic>
      <p:pic>
        <p:nvPicPr>
          <p:cNvPr id="35" name="Picture 34" descr="latex-image-1.pdf"/>
          <p:cNvPicPr>
            <a:picLocks noChangeAspect="1"/>
          </p:cNvPicPr>
          <p:nvPr/>
        </p:nvPicPr>
        <mc:AlternateContent>
          <mc:Choice xmlns:ma="http://schemas.microsoft.com/office/mac/drawingml/2008/main" Requires="ma">
            <p:blipFill>
              <a:blip r:embed="rId36"/>
              <a:stretch>
                <a:fillRect/>
              </a:stretch>
            </p:blipFill>
          </mc:Choice>
          <mc:Fallback>
            <p:blipFill>
              <a:blip r:embed="rId37"/>
              <a:stretch>
                <a:fillRect/>
              </a:stretch>
            </p:blipFill>
          </mc:Fallback>
        </mc:AlternateContent>
        <p:spPr>
          <a:xfrm>
            <a:off x="2043113" y="1593850"/>
            <a:ext cx="457200" cy="215900"/>
          </a:xfrm>
          <a:prstGeom prst="rect">
            <a:avLst/>
          </a:prstGeom>
        </p:spPr>
      </p:pic>
      <p:pic>
        <p:nvPicPr>
          <p:cNvPr id="36" name="Picture 35" descr="latex-image-1.pdf"/>
          <p:cNvPicPr>
            <a:picLocks noChangeAspect="1"/>
          </p:cNvPicPr>
          <p:nvPr/>
        </p:nvPicPr>
        <mc:AlternateContent>
          <mc:Choice xmlns:ma="http://schemas.microsoft.com/office/mac/drawingml/2008/main" Requires="ma">
            <p:blipFill>
              <a:blip r:embed="rId38"/>
              <a:stretch>
                <a:fillRect/>
              </a:stretch>
            </p:blipFill>
          </mc:Choice>
          <mc:Fallback>
            <p:blipFill>
              <a:blip r:embed="rId39"/>
              <a:stretch>
                <a:fillRect/>
              </a:stretch>
            </p:blipFill>
          </mc:Fallback>
        </mc:AlternateContent>
        <p:spPr>
          <a:xfrm>
            <a:off x="3165475" y="1989138"/>
            <a:ext cx="520700" cy="215900"/>
          </a:xfrm>
          <a:prstGeom prst="rect">
            <a:avLst/>
          </a:prstGeom>
        </p:spPr>
      </p:pic>
      <p:pic>
        <p:nvPicPr>
          <p:cNvPr id="37" name="Picture 36" descr="latex-image-1.pdf"/>
          <p:cNvPicPr>
            <a:picLocks noChangeAspect="1"/>
          </p:cNvPicPr>
          <p:nvPr/>
        </p:nvPicPr>
        <mc:AlternateContent>
          <mc:Choice xmlns:ma="http://schemas.microsoft.com/office/mac/drawingml/2008/main" Requires="ma">
            <p:blipFill>
              <a:blip r:embed="rId40"/>
              <a:stretch>
                <a:fillRect/>
              </a:stretch>
            </p:blipFill>
          </mc:Choice>
          <mc:Fallback>
            <p:blipFill>
              <a:blip r:embed="rId41"/>
              <a:stretch>
                <a:fillRect/>
              </a:stretch>
            </p:blipFill>
          </mc:Fallback>
        </mc:AlternateContent>
        <p:spPr>
          <a:xfrm>
            <a:off x="3427413" y="1476375"/>
            <a:ext cx="508000" cy="215900"/>
          </a:xfrm>
          <a:prstGeom prst="rect">
            <a:avLst/>
          </a:prstGeom>
        </p:spPr>
      </p:pic>
      <p:pic>
        <p:nvPicPr>
          <p:cNvPr id="38" name="Picture 37" descr="latex-image-1.pdf"/>
          <p:cNvPicPr>
            <a:picLocks noChangeAspect="1"/>
          </p:cNvPicPr>
          <p:nvPr/>
        </p:nvPicPr>
        <mc:AlternateContent>
          <mc:Choice xmlns:ma="http://schemas.microsoft.com/office/mac/drawingml/2008/main" Requires="ma">
            <p:blipFill>
              <a:blip r:embed="rId42"/>
              <a:stretch>
                <a:fillRect/>
              </a:stretch>
            </p:blipFill>
          </mc:Choice>
          <mc:Fallback>
            <p:blipFill>
              <a:blip r:embed="rId43"/>
              <a:stretch>
                <a:fillRect/>
              </a:stretch>
            </p:blipFill>
          </mc:Fallback>
        </mc:AlternateContent>
        <p:spPr>
          <a:xfrm>
            <a:off x="203200" y="1990725"/>
            <a:ext cx="1130300" cy="304800"/>
          </a:xfrm>
          <a:prstGeom prst="rect">
            <a:avLst/>
          </a:prstGeom>
        </p:spPr>
      </p:pic>
      <p:sp>
        <p:nvSpPr>
          <p:cNvPr id="39" name="TextBox 38"/>
          <p:cNvSpPr txBox="1"/>
          <p:nvPr/>
        </p:nvSpPr>
        <p:spPr>
          <a:xfrm>
            <a:off x="287722" y="2534245"/>
            <a:ext cx="819230" cy="923330"/>
          </a:xfrm>
          <a:prstGeom prst="rect">
            <a:avLst/>
          </a:prstGeom>
          <a:noFill/>
        </p:spPr>
        <p:txBody>
          <a:bodyPr wrap="none" rtlCol="0">
            <a:spAutoFit/>
          </a:bodyPr>
          <a:lstStyle/>
          <a:p>
            <a:r>
              <a:rPr lang="en-US" dirty="0" smtClean="0"/>
              <a:t>Quark-</a:t>
            </a:r>
          </a:p>
          <a:p>
            <a:r>
              <a:rPr lang="en-US" dirty="0"/>
              <a:t>m</a:t>
            </a:r>
            <a:r>
              <a:rPr lang="en-US" dirty="0" smtClean="0"/>
              <a:t>odel</a:t>
            </a:r>
          </a:p>
          <a:p>
            <a:r>
              <a:rPr lang="en-US" dirty="0" smtClean="0"/>
              <a:t>states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0779" y="0"/>
            <a:ext cx="6665012" cy="990325"/>
          </a:xfrm>
        </p:spPr>
        <p:txBody>
          <a:bodyPr>
            <a:normAutofit/>
          </a:bodyPr>
          <a:lstStyle/>
          <a:p>
            <a:r>
              <a:rPr lang="en-US" dirty="0" smtClean="0"/>
              <a:t>LQCD: The Spectrum of Mesons</a:t>
            </a:r>
            <a:endParaRPr lang="en-US" dirty="0"/>
          </a:p>
        </p:txBody>
      </p:sp>
      <p:pic>
        <p:nvPicPr>
          <p:cNvPr id="7" name="Content Placeholder 6" descr="lqcd_spectrum.pdf"/>
          <p:cNvPicPr>
            <a:picLocks noGrp="1" noChangeAspect="1"/>
          </p:cNvPicPr>
          <p:nvPr>
            <p:ph idx="1"/>
          </p:nvPr>
        </p:nvPicPr>
        <mc:AlternateContent>
          <mc:Choice xmlns:ma="http://schemas.microsoft.com/office/mac/drawingml/2008/main" Requires="ma">
            <p:blipFill>
              <a:blip r:embed="rId2"/>
              <a:srcRect l="-11452" r="-11452"/>
              <a:stretch>
                <a:fillRect/>
              </a:stretch>
            </p:blipFill>
          </mc:Choice>
          <mc:Fallback>
            <p:blipFill>
              <a:blip r:embed="rId3"/>
              <a:srcRect l="-11452" r="-11452"/>
              <a:stretch>
                <a:fillRect/>
              </a:stretch>
            </p:blipFill>
          </mc:Fallback>
        </mc:AlternateContent>
        <p:spPr/>
      </p:pic>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dirty="0"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9</a:t>
            </a:fld>
            <a:endParaRPr lang="en-US"/>
          </a:p>
        </p:txBody>
      </p:sp>
      <p:sp>
        <p:nvSpPr>
          <p:cNvPr id="8" name="TextBox 7"/>
          <p:cNvSpPr txBox="1"/>
          <p:nvPr/>
        </p:nvSpPr>
        <p:spPr>
          <a:xfrm>
            <a:off x="0" y="6126163"/>
            <a:ext cx="3070364" cy="307777"/>
          </a:xfrm>
          <a:prstGeom prst="rect">
            <a:avLst/>
          </a:prstGeom>
          <a:noFill/>
        </p:spPr>
        <p:txBody>
          <a:bodyPr wrap="none" rtlCol="0">
            <a:spAutoFit/>
          </a:bodyPr>
          <a:lstStyle/>
          <a:p>
            <a:r>
              <a:rPr lang="en-US" sz="1400" dirty="0" smtClean="0">
                <a:solidFill>
                  <a:schemeClr val="accent2">
                    <a:lumMod val="75000"/>
                  </a:schemeClr>
                </a:solidFill>
                <a:latin typeface="Apple Casual"/>
              </a:rPr>
              <a:t>J.J. </a:t>
            </a:r>
            <a:r>
              <a:rPr lang="en-US" sz="1400" dirty="0" err="1" smtClean="0">
                <a:solidFill>
                  <a:schemeClr val="accent2">
                    <a:lumMod val="75000"/>
                  </a:schemeClr>
                </a:solidFill>
                <a:latin typeface="Apple Casual"/>
              </a:rPr>
              <a:t>Dudek</a:t>
            </a:r>
            <a:r>
              <a:rPr lang="en-US" sz="1400" dirty="0" smtClean="0">
                <a:solidFill>
                  <a:schemeClr val="accent2">
                    <a:lumMod val="75000"/>
                  </a:schemeClr>
                </a:solidFill>
                <a:latin typeface="Apple Casual"/>
              </a:rPr>
              <a:t> (et al.) arXiv:1004.4930</a:t>
            </a:r>
            <a:endParaRPr lang="en-US" sz="1400" dirty="0">
              <a:solidFill>
                <a:schemeClr val="accent2">
                  <a:lumMod val="75000"/>
                </a:schemeClr>
              </a:solidFill>
              <a:latin typeface="Apple Casual"/>
            </a:endParaRPr>
          </a:p>
        </p:txBody>
      </p:sp>
      <p:sp>
        <p:nvSpPr>
          <p:cNvPr id="9" name="TextBox 8"/>
          <p:cNvSpPr txBox="1"/>
          <p:nvPr/>
        </p:nvSpPr>
        <p:spPr>
          <a:xfrm>
            <a:off x="1106952" y="821048"/>
            <a:ext cx="5889212"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isospin</a:t>
            </a:r>
            <a:r>
              <a:rPr lang="en-US" sz="1600" dirty="0" smtClean="0">
                <a:solidFill>
                  <a:schemeClr val="accent5">
                    <a:lumMod val="75000"/>
                  </a:schemeClr>
                </a:solidFill>
                <a:latin typeface="Apple Casual"/>
              </a:rPr>
              <a:t>-one light-quark mesons.</a:t>
            </a:r>
            <a:endParaRPr lang="en-US" sz="1600" dirty="0">
              <a:solidFill>
                <a:schemeClr val="accent5">
                  <a:lumMod val="75000"/>
                </a:schemeClr>
              </a:solidFill>
              <a:latin typeface="Apple Casual"/>
            </a:endParaRP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7013934" y="5314550"/>
            <a:ext cx="723713" cy="307777"/>
          </a:xfrm>
          <a:prstGeom prst="rect">
            <a:avLst/>
          </a:prstGeom>
          <a:noFill/>
        </p:spPr>
        <p:txBody>
          <a:bodyPr wrap="none" rtlCol="0">
            <a:spAutoFit/>
          </a:bodyPr>
          <a:lstStyle/>
          <a:p>
            <a:r>
              <a:rPr lang="en-US" sz="1400" dirty="0" smtClean="0">
                <a:solidFill>
                  <a:schemeClr val="accent2">
                    <a:lumMod val="60000"/>
                    <a:lumOff val="40000"/>
                  </a:schemeClr>
                </a:solidFill>
              </a:rPr>
              <a:t>(exotic)</a:t>
            </a:r>
            <a:endParaRPr lang="en-US" sz="1400" dirty="0">
              <a:solidFill>
                <a:schemeClr val="accent2">
                  <a:lumMod val="60000"/>
                  <a:lumOff val="40000"/>
                </a:schemeClr>
              </a:solidFill>
            </a:endParaRPr>
          </a:p>
        </p:txBody>
      </p:sp>
      <p:pic>
        <p:nvPicPr>
          <p:cNvPr id="18" name="Picture 1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760538" y="1344613"/>
            <a:ext cx="2095500" cy="1778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98950" y="1284288"/>
            <a:ext cx="2120900" cy="2286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996164" y="1319213"/>
            <a:ext cx="800100" cy="228600"/>
          </a:xfrm>
          <a:prstGeom prst="rect">
            <a:avLst/>
          </a:prstGeom>
        </p:spPr>
      </p:pic>
      <p:pic>
        <p:nvPicPr>
          <p:cNvPr id="22" name="Picture 21"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1722438" y="3736975"/>
            <a:ext cx="469900" cy="215900"/>
          </a:xfrm>
          <a:prstGeom prst="rect">
            <a:avLst/>
          </a:prstGeom>
        </p:spPr>
      </p:pic>
      <p:pic>
        <p:nvPicPr>
          <p:cNvPr id="23" name="Picture 22"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1711325" y="5380038"/>
            <a:ext cx="469900" cy="215900"/>
          </a:xfrm>
          <a:prstGeom prst="rect">
            <a:avLst/>
          </a:prstGeom>
        </p:spPr>
      </p:pic>
      <p:pic>
        <p:nvPicPr>
          <p:cNvPr id="24" name="Picture 23"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2160588" y="5076825"/>
            <a:ext cx="457200" cy="215900"/>
          </a:xfrm>
          <a:prstGeom prst="rect">
            <a:avLst/>
          </a:prstGeom>
        </p:spPr>
      </p:pic>
      <p:pic>
        <p:nvPicPr>
          <p:cNvPr id="25" name="Picture 24" descr="latex-image-1.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2125663" y="3457575"/>
            <a:ext cx="457200" cy="215900"/>
          </a:xfrm>
          <a:prstGeom prst="rect">
            <a:avLst/>
          </a:prstGeom>
        </p:spPr>
      </p:pic>
      <p:pic>
        <p:nvPicPr>
          <p:cNvPr id="26" name="Picture 25" descr="latex-image-1.pdf"/>
          <p:cNvPicPr>
            <a:picLocks noChangeAspect="1"/>
          </p:cNvPicPr>
          <p:nvPr/>
        </p:nvPicPr>
        <mc:AlternateContent>
          <mc:Choice xmlns:ma="http://schemas.microsoft.com/office/mac/drawingml/2008/main" Requires="ma">
            <p:blipFill>
              <a:blip r:embed="rId18"/>
              <a:stretch>
                <a:fillRect/>
              </a:stretch>
            </p:blipFill>
          </mc:Choice>
          <mc:Fallback>
            <p:blipFill>
              <a:blip r:embed="rId19"/>
              <a:stretch>
                <a:fillRect/>
              </a:stretch>
            </p:blipFill>
          </mc:Fallback>
        </mc:AlternateContent>
        <p:spPr>
          <a:xfrm>
            <a:off x="2217738" y="3178175"/>
            <a:ext cx="736600" cy="215900"/>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3141663" y="3200400"/>
            <a:ext cx="520700" cy="215900"/>
          </a:xfrm>
          <a:prstGeom prst="rect">
            <a:avLst/>
          </a:prstGeom>
        </p:spPr>
      </p:pic>
      <p:pic>
        <p:nvPicPr>
          <p:cNvPr id="28" name="Picture 27" descr="latex-image-1.pdf"/>
          <p:cNvPicPr>
            <a:picLocks noChangeAspect="1"/>
          </p:cNvPicPr>
          <p:nvPr/>
        </p:nvPicPr>
        <mc:AlternateContent>
          <mc:Choice xmlns:ma="http://schemas.microsoft.com/office/mac/drawingml/2008/main" Requires="ma">
            <p:blipFill>
              <a:blip r:embed="rId22"/>
              <a:stretch>
                <a:fillRect/>
              </a:stretch>
            </p:blipFill>
          </mc:Choice>
          <mc:Fallback>
            <p:blipFill>
              <a:blip r:embed="rId23"/>
              <a:stretch>
                <a:fillRect/>
              </a:stretch>
            </p:blipFill>
          </mc:Fallback>
        </mc:AlternateContent>
        <p:spPr>
          <a:xfrm>
            <a:off x="4244975" y="4064000"/>
            <a:ext cx="482600" cy="215900"/>
          </a:xfrm>
          <a:prstGeom prst="rect">
            <a:avLst/>
          </a:prstGeom>
        </p:spPr>
      </p:pic>
      <p:pic>
        <p:nvPicPr>
          <p:cNvPr id="29" name="Picture 28" descr="latex-image-1.pdf"/>
          <p:cNvPicPr>
            <a:picLocks noChangeAspect="1"/>
          </p:cNvPicPr>
          <p:nvPr/>
        </p:nvPicPr>
        <mc:AlternateContent>
          <mc:Choice xmlns:ma="http://schemas.microsoft.com/office/mac/drawingml/2008/main" Requires="ma">
            <p:blipFill>
              <a:blip r:embed="rId24"/>
              <a:stretch>
                <a:fillRect/>
              </a:stretch>
            </p:blipFill>
          </mc:Choice>
          <mc:Fallback>
            <p:blipFill>
              <a:blip r:embed="rId25"/>
              <a:stretch>
                <a:fillRect/>
              </a:stretch>
            </p:blipFill>
          </mc:Fallback>
        </mc:AlternateContent>
        <p:spPr>
          <a:xfrm>
            <a:off x="4894263" y="4098925"/>
            <a:ext cx="698500" cy="21590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26"/>
              <a:stretch>
                <a:fillRect/>
              </a:stretch>
            </p:blipFill>
          </mc:Choice>
          <mc:Fallback>
            <p:blipFill>
              <a:blip r:embed="rId27"/>
              <a:stretch>
                <a:fillRect/>
              </a:stretch>
            </p:blipFill>
          </mc:Fallback>
        </mc:AlternateContent>
        <p:spPr>
          <a:xfrm>
            <a:off x="6133381" y="2439988"/>
            <a:ext cx="482600" cy="215900"/>
          </a:xfrm>
          <a:prstGeom prst="rect">
            <a:avLst/>
          </a:prstGeom>
        </p:spPr>
      </p:pic>
      <p:pic>
        <p:nvPicPr>
          <p:cNvPr id="31" name="Picture 30" descr="latex-image-1.pdf"/>
          <p:cNvPicPr>
            <a:picLocks noChangeAspect="1"/>
          </p:cNvPicPr>
          <p:nvPr/>
        </p:nvPicPr>
        <mc:AlternateContent>
          <mc:Choice xmlns:ma="http://schemas.microsoft.com/office/mac/drawingml/2008/main" Requires="ma">
            <p:blipFill>
              <a:blip r:embed="rId28"/>
              <a:stretch>
                <a:fillRect/>
              </a:stretch>
            </p:blipFill>
          </mc:Choice>
          <mc:Fallback>
            <p:blipFill>
              <a:blip r:embed="rId29"/>
              <a:stretch>
                <a:fillRect/>
              </a:stretch>
            </p:blipFill>
          </mc:Fallback>
        </mc:AlternateContent>
        <p:spPr>
          <a:xfrm>
            <a:off x="5243513" y="2439988"/>
            <a:ext cx="698500" cy="215900"/>
          </a:xfrm>
          <a:prstGeom prst="rect">
            <a:avLst/>
          </a:prstGeom>
        </p:spPr>
      </p:pic>
      <p:pic>
        <p:nvPicPr>
          <p:cNvPr id="32" name="Picture 31" descr="latex-image-1.pdf"/>
          <p:cNvPicPr>
            <a:picLocks noChangeAspect="1"/>
          </p:cNvPicPr>
          <p:nvPr/>
        </p:nvPicPr>
        <mc:AlternateContent>
          <mc:Choice xmlns:ma="http://schemas.microsoft.com/office/mac/drawingml/2008/main" Requires="ma">
            <p:blipFill>
              <a:blip r:embed="rId30"/>
              <a:stretch>
                <a:fillRect/>
              </a:stretch>
            </p:blipFill>
          </mc:Choice>
          <mc:Fallback>
            <p:blipFill>
              <a:blip r:embed="rId31"/>
              <a:stretch>
                <a:fillRect/>
              </a:stretch>
            </p:blipFill>
          </mc:Fallback>
        </mc:AlternateContent>
        <p:spPr>
          <a:xfrm>
            <a:off x="2230438" y="2024063"/>
            <a:ext cx="736600" cy="215900"/>
          </a:xfrm>
          <a:prstGeom prst="rect">
            <a:avLst/>
          </a:prstGeom>
        </p:spPr>
      </p:pic>
      <p:pic>
        <p:nvPicPr>
          <p:cNvPr id="33" name="Picture 32" descr="latex-image-1.pdf"/>
          <p:cNvPicPr>
            <a:picLocks noChangeAspect="1"/>
          </p:cNvPicPr>
          <p:nvPr/>
        </p:nvPicPr>
        <mc:AlternateContent>
          <mc:Choice xmlns:ma="http://schemas.microsoft.com/office/mac/drawingml/2008/main" Requires="ma">
            <p:blipFill>
              <a:blip r:embed="rId32"/>
              <a:stretch>
                <a:fillRect/>
              </a:stretch>
            </p:blipFill>
          </mc:Choice>
          <mc:Fallback>
            <p:blipFill>
              <a:blip r:embed="rId33"/>
              <a:stretch>
                <a:fillRect/>
              </a:stretch>
            </p:blipFill>
          </mc:Fallback>
        </mc:AlternateContent>
        <p:spPr>
          <a:xfrm>
            <a:off x="2451100" y="1524000"/>
            <a:ext cx="736600" cy="215900"/>
          </a:xfrm>
          <a:prstGeom prst="rect">
            <a:avLst/>
          </a:prstGeom>
        </p:spPr>
      </p:pic>
      <p:pic>
        <p:nvPicPr>
          <p:cNvPr id="34" name="Picture 33" descr="latex-image-1.pdf"/>
          <p:cNvPicPr>
            <a:picLocks noChangeAspect="1"/>
          </p:cNvPicPr>
          <p:nvPr/>
        </p:nvPicPr>
        <mc:AlternateContent>
          <mc:Choice xmlns:ma="http://schemas.microsoft.com/office/mac/drawingml/2008/main" Requires="ma">
            <p:blipFill>
              <a:blip r:embed="rId34"/>
              <a:stretch>
                <a:fillRect/>
              </a:stretch>
            </p:blipFill>
          </mc:Choice>
          <mc:Fallback>
            <p:blipFill>
              <a:blip r:embed="rId35"/>
              <a:stretch>
                <a:fillRect/>
              </a:stretch>
            </p:blipFill>
          </mc:Fallback>
        </mc:AlternateContent>
        <p:spPr>
          <a:xfrm>
            <a:off x="1711325" y="2408238"/>
            <a:ext cx="469900" cy="215900"/>
          </a:xfrm>
          <a:prstGeom prst="rect">
            <a:avLst/>
          </a:prstGeom>
        </p:spPr>
      </p:pic>
      <p:pic>
        <p:nvPicPr>
          <p:cNvPr id="35" name="Picture 34" descr="latex-image-1.pdf"/>
          <p:cNvPicPr>
            <a:picLocks noChangeAspect="1"/>
          </p:cNvPicPr>
          <p:nvPr/>
        </p:nvPicPr>
        <mc:AlternateContent>
          <mc:Choice xmlns:ma="http://schemas.microsoft.com/office/mac/drawingml/2008/main" Requires="ma">
            <p:blipFill>
              <a:blip r:embed="rId36"/>
              <a:stretch>
                <a:fillRect/>
              </a:stretch>
            </p:blipFill>
          </mc:Choice>
          <mc:Fallback>
            <p:blipFill>
              <a:blip r:embed="rId37"/>
              <a:stretch>
                <a:fillRect/>
              </a:stretch>
            </p:blipFill>
          </mc:Fallback>
        </mc:AlternateContent>
        <p:spPr>
          <a:xfrm>
            <a:off x="2043113" y="1593850"/>
            <a:ext cx="457200" cy="215900"/>
          </a:xfrm>
          <a:prstGeom prst="rect">
            <a:avLst/>
          </a:prstGeom>
        </p:spPr>
      </p:pic>
      <p:pic>
        <p:nvPicPr>
          <p:cNvPr id="36" name="Picture 35" descr="latex-image-1.pdf"/>
          <p:cNvPicPr>
            <a:picLocks noChangeAspect="1"/>
          </p:cNvPicPr>
          <p:nvPr/>
        </p:nvPicPr>
        <mc:AlternateContent>
          <mc:Choice xmlns:ma="http://schemas.microsoft.com/office/mac/drawingml/2008/main" Requires="ma">
            <p:blipFill>
              <a:blip r:embed="rId38"/>
              <a:stretch>
                <a:fillRect/>
              </a:stretch>
            </p:blipFill>
          </mc:Choice>
          <mc:Fallback>
            <p:blipFill>
              <a:blip r:embed="rId39"/>
              <a:stretch>
                <a:fillRect/>
              </a:stretch>
            </p:blipFill>
          </mc:Fallback>
        </mc:AlternateContent>
        <p:spPr>
          <a:xfrm>
            <a:off x="3165475" y="1989138"/>
            <a:ext cx="520700" cy="215900"/>
          </a:xfrm>
          <a:prstGeom prst="rect">
            <a:avLst/>
          </a:prstGeom>
        </p:spPr>
      </p:pic>
      <p:pic>
        <p:nvPicPr>
          <p:cNvPr id="37" name="Picture 36" descr="latex-image-1.pdf"/>
          <p:cNvPicPr>
            <a:picLocks noChangeAspect="1"/>
          </p:cNvPicPr>
          <p:nvPr/>
        </p:nvPicPr>
        <mc:AlternateContent>
          <mc:Choice xmlns:ma="http://schemas.microsoft.com/office/mac/drawingml/2008/main" Requires="ma">
            <p:blipFill>
              <a:blip r:embed="rId40"/>
              <a:stretch>
                <a:fillRect/>
              </a:stretch>
            </p:blipFill>
          </mc:Choice>
          <mc:Fallback>
            <p:blipFill>
              <a:blip r:embed="rId41"/>
              <a:stretch>
                <a:fillRect/>
              </a:stretch>
            </p:blipFill>
          </mc:Fallback>
        </mc:AlternateContent>
        <p:spPr>
          <a:xfrm>
            <a:off x="3427413" y="1476375"/>
            <a:ext cx="508000" cy="215900"/>
          </a:xfrm>
          <a:prstGeom prst="rect">
            <a:avLst/>
          </a:prstGeom>
        </p:spPr>
      </p:pic>
      <p:sp>
        <p:nvSpPr>
          <p:cNvPr id="40" name="TextBox 39"/>
          <p:cNvSpPr txBox="1"/>
          <p:nvPr/>
        </p:nvSpPr>
        <p:spPr>
          <a:xfrm>
            <a:off x="107007" y="2301945"/>
            <a:ext cx="1226493" cy="707886"/>
          </a:xfrm>
          <a:prstGeom prst="rect">
            <a:avLst/>
          </a:prstGeom>
          <a:noFill/>
        </p:spPr>
        <p:txBody>
          <a:bodyPr wrap="none" rtlCol="0">
            <a:spAutoFit/>
          </a:bodyPr>
          <a:lstStyle/>
          <a:p>
            <a:r>
              <a:rPr lang="en-US" sz="2000" b="1" dirty="0" smtClean="0">
                <a:solidFill>
                  <a:schemeClr val="accent2">
                    <a:lumMod val="75000"/>
                  </a:schemeClr>
                </a:solidFill>
              </a:rPr>
              <a:t>    Extra</a:t>
            </a:r>
          </a:p>
          <a:p>
            <a:r>
              <a:rPr lang="en-US" sz="2000" b="1" dirty="0">
                <a:solidFill>
                  <a:schemeClr val="accent2">
                    <a:lumMod val="75000"/>
                  </a:schemeClr>
                </a:solidFill>
              </a:rPr>
              <a:t>s</a:t>
            </a:r>
            <a:r>
              <a:rPr lang="en-US" sz="2000" b="1" dirty="0" smtClean="0">
                <a:solidFill>
                  <a:schemeClr val="accent2">
                    <a:lumMod val="75000"/>
                  </a:schemeClr>
                </a:solidFill>
              </a:rPr>
              <a:t>tates ???     </a:t>
            </a:r>
            <a:endParaRPr lang="en-US" sz="2000" b="1" dirty="0">
              <a:solidFill>
                <a:schemeClr val="accent2">
                  <a:lumMod val="75000"/>
                </a:schemeClr>
              </a:solidFill>
            </a:endParaRPr>
          </a:p>
        </p:txBody>
      </p:sp>
      <p:sp>
        <p:nvSpPr>
          <p:cNvPr id="41" name="Rectangle 40"/>
          <p:cNvSpPr/>
          <p:nvPr/>
        </p:nvSpPr>
        <p:spPr>
          <a:xfrm>
            <a:off x="1333500" y="2408238"/>
            <a:ext cx="6857939" cy="527784"/>
          </a:xfrm>
          <a:prstGeom prst="rect">
            <a:avLst/>
          </a:prstGeom>
          <a:noFill/>
          <a:ln w="38100">
            <a:solidFill>
              <a:schemeClr val="accent2">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711325" y="4314825"/>
            <a:ext cx="5978144" cy="369332"/>
          </a:xfrm>
          <a:prstGeom prst="rect">
            <a:avLst/>
          </a:prstGeom>
          <a:noFill/>
        </p:spPr>
        <p:txBody>
          <a:bodyPr wrap="none" rtlCol="0">
            <a:spAutoFit/>
          </a:bodyPr>
          <a:lstStyle/>
          <a:p>
            <a:r>
              <a:rPr lang="en-US" b="1" i="1" dirty="0" smtClean="0">
                <a:solidFill>
                  <a:schemeClr val="accent2">
                    <a:lumMod val="75000"/>
                  </a:schemeClr>
                </a:solidFill>
              </a:rPr>
              <a:t>Large overlap with non-trivial operators in the </a:t>
            </a:r>
            <a:r>
              <a:rPr lang="en-US" b="1" i="1" dirty="0" err="1" smtClean="0">
                <a:solidFill>
                  <a:schemeClr val="accent2">
                    <a:lumMod val="75000"/>
                  </a:schemeClr>
                </a:solidFill>
              </a:rPr>
              <a:t>gluonic</a:t>
            </a:r>
            <a:r>
              <a:rPr lang="en-US" b="1" i="1" dirty="0" smtClean="0">
                <a:solidFill>
                  <a:schemeClr val="accent2">
                    <a:lumMod val="75000"/>
                  </a:schemeClr>
                </a:solidFill>
              </a:rPr>
              <a:t> fields</a:t>
            </a:r>
            <a:endParaRPr lang="en-US" b="1" i="1" dirty="0">
              <a:solidFill>
                <a:schemeClr val="accent2">
                  <a:lumMod val="75000"/>
                </a:schemeClr>
              </a:solidFill>
            </a:endParaRPr>
          </a:p>
        </p:txBody>
      </p:sp>
      <p:sp>
        <p:nvSpPr>
          <p:cNvPr id="43" name="TextBox 42"/>
          <p:cNvSpPr txBox="1"/>
          <p:nvPr/>
        </p:nvSpPr>
        <p:spPr>
          <a:xfrm>
            <a:off x="255832" y="3736975"/>
            <a:ext cx="454947" cy="1477328"/>
          </a:xfrm>
          <a:prstGeom prst="rect">
            <a:avLst/>
          </a:prstGeom>
          <a:noFill/>
        </p:spPr>
        <p:txBody>
          <a:bodyPr wrap="none" rtlCol="0">
            <a:spAutoFit/>
          </a:bodyPr>
          <a:lstStyle/>
          <a:p>
            <a:r>
              <a:rPr lang="en-US" dirty="0" smtClean="0"/>
              <a:t>0</a:t>
            </a:r>
            <a:r>
              <a:rPr lang="en-US" baseline="30000" dirty="0" smtClean="0"/>
              <a:t>-+</a:t>
            </a:r>
          </a:p>
          <a:p>
            <a:r>
              <a:rPr lang="en-US" dirty="0" smtClean="0"/>
              <a:t>1</a:t>
            </a:r>
            <a:r>
              <a:rPr lang="en-US" baseline="30000" dirty="0" smtClean="0"/>
              <a:t>—</a:t>
            </a:r>
          </a:p>
          <a:p>
            <a:r>
              <a:rPr lang="en-US" dirty="0" smtClean="0"/>
              <a:t>2</a:t>
            </a:r>
            <a:r>
              <a:rPr lang="en-US" baseline="30000" dirty="0" smtClean="0"/>
              <a:t>-+</a:t>
            </a:r>
          </a:p>
          <a:p>
            <a:r>
              <a:rPr lang="en-US" dirty="0" smtClean="0"/>
              <a:t>1</a:t>
            </a:r>
            <a:r>
              <a:rPr lang="en-US" baseline="30000" dirty="0" smtClean="0"/>
              <a:t>+-</a:t>
            </a:r>
          </a:p>
          <a:p>
            <a:r>
              <a:rPr lang="en-US" dirty="0" smtClean="0"/>
              <a:t>1</a:t>
            </a:r>
            <a:r>
              <a:rPr lang="en-US" baseline="30000" dirty="0" smtClean="0"/>
              <a:t>++</a:t>
            </a:r>
            <a:endParaRPr lang="en-US" baseline="30000" dirty="0"/>
          </a:p>
        </p:txBody>
      </p:sp>
      <p:sp>
        <p:nvSpPr>
          <p:cNvPr id="44" name="TextBox 43"/>
          <p:cNvSpPr txBox="1"/>
          <p:nvPr/>
        </p:nvSpPr>
        <p:spPr>
          <a:xfrm>
            <a:off x="0" y="3178175"/>
            <a:ext cx="1287206" cy="646331"/>
          </a:xfrm>
          <a:prstGeom prst="rect">
            <a:avLst/>
          </a:prstGeom>
          <a:noFill/>
        </p:spPr>
        <p:txBody>
          <a:bodyPr wrap="none" rtlCol="0">
            <a:spAutoFit/>
          </a:bodyPr>
          <a:lstStyle/>
          <a:p>
            <a:r>
              <a:rPr lang="en-US" dirty="0" smtClean="0"/>
              <a:t>Non-exotic</a:t>
            </a:r>
          </a:p>
          <a:p>
            <a:r>
              <a:rPr lang="en-US" dirty="0" smtClean="0"/>
              <a:t>QN hybrids.</a:t>
            </a:r>
            <a:endParaRPr lang="en-US" dirty="0"/>
          </a:p>
        </p:txBody>
      </p:sp>
      <p:cxnSp>
        <p:nvCxnSpPr>
          <p:cNvPr id="46" name="Straight Arrow Connector 45"/>
          <p:cNvCxnSpPr>
            <a:stCxn id="43" idx="3"/>
          </p:cNvCxnSpPr>
          <p:nvPr/>
        </p:nvCxnSpPr>
        <p:spPr>
          <a:xfrm flipV="1">
            <a:off x="710779" y="2624138"/>
            <a:ext cx="2694407" cy="1851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710779" y="2736056"/>
            <a:ext cx="1519659" cy="1443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702626" y="2944176"/>
            <a:ext cx="1016853" cy="100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4047</TotalTime>
  <Words>3253</Words>
  <Application>Microsoft Macintosh PowerPoint</Application>
  <PresentationFormat>On-screen Show (4:3)</PresentationFormat>
  <Paragraphs>509</Paragraphs>
  <Slides>31</Slides>
  <Notes>4</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Office Theme</vt:lpstr>
      <vt:lpstr>Equation.3</vt:lpstr>
      <vt:lpstr>Microsoft Equation</vt:lpstr>
      <vt:lpstr>GlueX/Hall-D Physics</vt:lpstr>
      <vt:lpstr>Outline</vt:lpstr>
      <vt:lpstr>Slide 3</vt:lpstr>
      <vt:lpstr>Slide 4</vt:lpstr>
      <vt:lpstr>Slide 5</vt:lpstr>
      <vt:lpstr>Slide 6</vt:lpstr>
      <vt:lpstr>LQCD: The Spectrum of Mesons</vt:lpstr>
      <vt:lpstr>LQCD: The Spectrum of Mesons</vt:lpstr>
      <vt:lpstr>LQCD: The Spectrum of Mesons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The GlueX Detector in Hall D</vt:lpstr>
      <vt:lpstr>Detector Construction Underway</vt:lpstr>
      <vt:lpstr>Amplitude Analysis</vt:lpstr>
      <vt:lpstr>Amplitude Analysis</vt:lpstr>
      <vt:lpstr>Amplitude Analysis</vt:lpstr>
      <vt:lpstr>Amplitude Analysis</vt:lpstr>
      <vt:lpstr>Amplitude Analysis</vt:lpstr>
      <vt:lpstr>Summary</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GlueX/Hall-D Physics</dc:title>
  <dc:creator>Curtis Meyer</dc:creator>
  <cp:lastModifiedBy>Curtis Meyer</cp:lastModifiedBy>
  <cp:revision>26</cp:revision>
  <dcterms:created xsi:type="dcterms:W3CDTF">2010-06-04T16:03:00Z</dcterms:created>
  <dcterms:modified xsi:type="dcterms:W3CDTF">2010-06-07T11:30:16Z</dcterms:modified>
</cp:coreProperties>
</file>