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sldIdLst>
    <p:sldId id="256" r:id="rId2"/>
    <p:sldId id="257" r:id="rId3"/>
    <p:sldId id="274" r:id="rId4"/>
    <p:sldId id="299" r:id="rId5"/>
    <p:sldId id="279" r:id="rId6"/>
    <p:sldId id="312" r:id="rId7"/>
    <p:sldId id="282" r:id="rId8"/>
    <p:sldId id="286" r:id="rId9"/>
    <p:sldId id="300" r:id="rId10"/>
    <p:sldId id="288" r:id="rId11"/>
    <p:sldId id="301" r:id="rId12"/>
    <p:sldId id="284" r:id="rId13"/>
    <p:sldId id="289" r:id="rId14"/>
    <p:sldId id="290" r:id="rId15"/>
    <p:sldId id="302" r:id="rId16"/>
    <p:sldId id="303" r:id="rId17"/>
    <p:sldId id="304" r:id="rId18"/>
    <p:sldId id="305" r:id="rId19"/>
    <p:sldId id="309" r:id="rId20"/>
    <p:sldId id="306" r:id="rId21"/>
    <p:sldId id="307" r:id="rId22"/>
    <p:sldId id="310" r:id="rId23"/>
    <p:sldId id="311" r:id="rId24"/>
    <p:sldId id="313" r:id="rId25"/>
    <p:sldId id="266" r:id="rId26"/>
    <p:sldId id="315" r:id="rId27"/>
    <p:sldId id="314" r:id="rId28"/>
    <p:sldId id="297" r:id="rId29"/>
    <p:sldId id="293" r:id="rId30"/>
    <p:sldId id="292" r:id="rId31"/>
  </p:sldIdLst>
  <p:sldSz cx="9144000" cy="6858000" type="screen4x3"/>
  <p:notesSz cx="6858000" cy="9144000"/>
  <p:defaultTextStyle>
    <a:defPPr>
      <a:defRPr lang="en-US"/>
    </a:defPPr>
    <a:lvl1pPr algn="l" rtl="0" fontAlgn="base">
      <a:spcBef>
        <a:spcPct val="0"/>
      </a:spcBef>
      <a:spcAft>
        <a:spcPct val="0"/>
      </a:spcAft>
      <a:defRPr sz="1000" kern="1200">
        <a:solidFill>
          <a:schemeClr val="tx1"/>
        </a:solidFill>
        <a:latin typeface="Times" pitchFamily="18" charset="0"/>
        <a:ea typeface="+mn-ea"/>
        <a:cs typeface="+mn-cs"/>
      </a:defRPr>
    </a:lvl1pPr>
    <a:lvl2pPr marL="457200" algn="l" rtl="0" fontAlgn="base">
      <a:spcBef>
        <a:spcPct val="0"/>
      </a:spcBef>
      <a:spcAft>
        <a:spcPct val="0"/>
      </a:spcAft>
      <a:defRPr sz="1000" kern="1200">
        <a:solidFill>
          <a:schemeClr val="tx1"/>
        </a:solidFill>
        <a:latin typeface="Times" pitchFamily="18" charset="0"/>
        <a:ea typeface="+mn-ea"/>
        <a:cs typeface="+mn-cs"/>
      </a:defRPr>
    </a:lvl2pPr>
    <a:lvl3pPr marL="914400" algn="l" rtl="0" fontAlgn="base">
      <a:spcBef>
        <a:spcPct val="0"/>
      </a:spcBef>
      <a:spcAft>
        <a:spcPct val="0"/>
      </a:spcAft>
      <a:defRPr sz="1000" kern="1200">
        <a:solidFill>
          <a:schemeClr val="tx1"/>
        </a:solidFill>
        <a:latin typeface="Times" pitchFamily="18" charset="0"/>
        <a:ea typeface="+mn-ea"/>
        <a:cs typeface="+mn-cs"/>
      </a:defRPr>
    </a:lvl3pPr>
    <a:lvl4pPr marL="1371600" algn="l" rtl="0" fontAlgn="base">
      <a:spcBef>
        <a:spcPct val="0"/>
      </a:spcBef>
      <a:spcAft>
        <a:spcPct val="0"/>
      </a:spcAft>
      <a:defRPr sz="1000" kern="1200">
        <a:solidFill>
          <a:schemeClr val="tx1"/>
        </a:solidFill>
        <a:latin typeface="Times" pitchFamily="18" charset="0"/>
        <a:ea typeface="+mn-ea"/>
        <a:cs typeface="+mn-cs"/>
      </a:defRPr>
    </a:lvl4pPr>
    <a:lvl5pPr marL="1828800" algn="l" rtl="0" fontAlgn="base">
      <a:spcBef>
        <a:spcPct val="0"/>
      </a:spcBef>
      <a:spcAft>
        <a:spcPct val="0"/>
      </a:spcAft>
      <a:defRPr sz="1000" kern="1200">
        <a:solidFill>
          <a:schemeClr val="tx1"/>
        </a:solidFill>
        <a:latin typeface="Times" pitchFamily="18" charset="0"/>
        <a:ea typeface="+mn-ea"/>
        <a:cs typeface="+mn-cs"/>
      </a:defRPr>
    </a:lvl5pPr>
    <a:lvl6pPr marL="2286000" algn="l" defTabSz="914400" rtl="0" eaLnBrk="1" latinLnBrk="0" hangingPunct="1">
      <a:defRPr sz="1000" kern="1200">
        <a:solidFill>
          <a:schemeClr val="tx1"/>
        </a:solidFill>
        <a:latin typeface="Times" pitchFamily="18" charset="0"/>
        <a:ea typeface="+mn-ea"/>
        <a:cs typeface="+mn-cs"/>
      </a:defRPr>
    </a:lvl6pPr>
    <a:lvl7pPr marL="2743200" algn="l" defTabSz="914400" rtl="0" eaLnBrk="1" latinLnBrk="0" hangingPunct="1">
      <a:defRPr sz="1000" kern="1200">
        <a:solidFill>
          <a:schemeClr val="tx1"/>
        </a:solidFill>
        <a:latin typeface="Times" pitchFamily="18" charset="0"/>
        <a:ea typeface="+mn-ea"/>
        <a:cs typeface="+mn-cs"/>
      </a:defRPr>
    </a:lvl7pPr>
    <a:lvl8pPr marL="3200400" algn="l" defTabSz="914400" rtl="0" eaLnBrk="1" latinLnBrk="0" hangingPunct="1">
      <a:defRPr sz="1000" kern="1200">
        <a:solidFill>
          <a:schemeClr val="tx1"/>
        </a:solidFill>
        <a:latin typeface="Times" pitchFamily="18" charset="0"/>
        <a:ea typeface="+mn-ea"/>
        <a:cs typeface="+mn-cs"/>
      </a:defRPr>
    </a:lvl8pPr>
    <a:lvl9pPr marL="3657600" algn="l" defTabSz="914400" rtl="0" eaLnBrk="1" latinLnBrk="0" hangingPunct="1">
      <a:defRPr sz="10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78" autoAdjust="0"/>
    <p:restoredTop sz="94660"/>
  </p:normalViewPr>
  <p:slideViewPr>
    <p:cSldViewPr showGuides="1">
      <p:cViewPr varScale="1">
        <p:scale>
          <a:sx n="123" d="100"/>
          <a:sy n="123" d="100"/>
        </p:scale>
        <p:origin x="-7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dirty="0"/>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dirty="0"/>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dirty="0"/>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8A3D89D4-37A4-4CCE-A8B6-618CA75B19B0}"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3D89D4-37A4-4CCE-A8B6-618CA75B19B0}" type="slidenum">
              <a:rPr lang="en-US" smtClean="0"/>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smtClean="0"/>
          </a:p>
        </p:txBody>
      </p:sp>
      <p:sp>
        <p:nvSpPr>
          <p:cNvPr id="24580" name="Slide Number Placeholder 3"/>
          <p:cNvSpPr>
            <a:spLocks noGrp="1"/>
          </p:cNvSpPr>
          <p:nvPr>
            <p:ph type="sldNum" sz="quarter" idx="5"/>
          </p:nvPr>
        </p:nvSpPr>
        <p:spPr>
          <a:noFill/>
        </p:spPr>
        <p:txBody>
          <a:bodyPr/>
          <a:lstStyle/>
          <a:p>
            <a:fld id="{A0594FF8-9BA1-4A05-AB16-2A34F3426931}" type="slidenum">
              <a:rPr lang="en-US"/>
              <a:pPr/>
              <a:t>29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0"/>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imes" pitchFamily="18" charset="0"/>
        </a:defRPr>
      </a:lvl2pPr>
      <a:lvl3pPr algn="ctr" rtl="0" eaLnBrk="0" fontAlgn="base" hangingPunct="0">
        <a:spcBef>
          <a:spcPct val="0"/>
        </a:spcBef>
        <a:spcAft>
          <a:spcPct val="0"/>
        </a:spcAft>
        <a:defRPr sz="3600" b="1">
          <a:solidFill>
            <a:schemeClr val="tx2"/>
          </a:solidFill>
          <a:latin typeface="Times" pitchFamily="18" charset="0"/>
        </a:defRPr>
      </a:lvl3pPr>
      <a:lvl4pPr algn="ctr" rtl="0" eaLnBrk="0" fontAlgn="base" hangingPunct="0">
        <a:spcBef>
          <a:spcPct val="0"/>
        </a:spcBef>
        <a:spcAft>
          <a:spcPct val="0"/>
        </a:spcAft>
        <a:defRPr sz="3600" b="1">
          <a:solidFill>
            <a:schemeClr val="tx2"/>
          </a:solidFill>
          <a:latin typeface="Times" pitchFamily="18" charset="0"/>
        </a:defRPr>
      </a:lvl4pPr>
      <a:lvl5pPr algn="ctr" rtl="0" eaLnBrk="0" fontAlgn="base" hangingPunct="0">
        <a:spcBef>
          <a:spcPct val="0"/>
        </a:spcBef>
        <a:spcAft>
          <a:spcPct val="0"/>
        </a:spcAft>
        <a:defRPr sz="3600" b="1">
          <a:solidFill>
            <a:schemeClr val="tx2"/>
          </a:solidFill>
          <a:latin typeface="Times" pitchFamily="18" charset="0"/>
        </a:defRPr>
      </a:lvl5pPr>
      <a:lvl6pPr marL="457200" algn="ctr" rtl="0" fontAlgn="base">
        <a:spcBef>
          <a:spcPct val="0"/>
        </a:spcBef>
        <a:spcAft>
          <a:spcPct val="0"/>
        </a:spcAft>
        <a:defRPr sz="3600" b="1">
          <a:solidFill>
            <a:schemeClr val="tx2"/>
          </a:solidFill>
          <a:latin typeface="Times" pitchFamily="18" charset="0"/>
        </a:defRPr>
      </a:lvl6pPr>
      <a:lvl7pPr marL="914400" algn="ctr" rtl="0" fontAlgn="base">
        <a:spcBef>
          <a:spcPct val="0"/>
        </a:spcBef>
        <a:spcAft>
          <a:spcPct val="0"/>
        </a:spcAft>
        <a:defRPr sz="3600" b="1">
          <a:solidFill>
            <a:schemeClr val="tx2"/>
          </a:solidFill>
          <a:latin typeface="Times" pitchFamily="18" charset="0"/>
        </a:defRPr>
      </a:lvl7pPr>
      <a:lvl8pPr marL="1371600" algn="ctr" rtl="0" fontAlgn="base">
        <a:spcBef>
          <a:spcPct val="0"/>
        </a:spcBef>
        <a:spcAft>
          <a:spcPct val="0"/>
        </a:spcAft>
        <a:defRPr sz="3600" b="1">
          <a:solidFill>
            <a:schemeClr val="tx2"/>
          </a:solidFill>
          <a:latin typeface="Times" pitchFamily="18" charset="0"/>
        </a:defRPr>
      </a:lvl8pPr>
      <a:lvl9pPr marL="1828800" algn="ctr" rtl="0" fontAlgn="base">
        <a:spcBef>
          <a:spcPct val="0"/>
        </a:spcBef>
        <a:spcAft>
          <a:spcPct val="0"/>
        </a:spcAft>
        <a:defRPr sz="3600" b="1">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2133600" y="609600"/>
            <a:ext cx="5181600" cy="2323713"/>
          </a:xfrm>
          <a:prstGeom prst="rect">
            <a:avLst/>
          </a:prstGeom>
          <a:noFill/>
          <a:ln w="9525">
            <a:noFill/>
            <a:miter lim="800000"/>
            <a:headEnd/>
            <a:tailEnd/>
          </a:ln>
        </p:spPr>
        <p:txBody>
          <a:bodyPr>
            <a:spAutoFit/>
          </a:bodyPr>
          <a:lstStyle/>
          <a:p>
            <a:pPr algn="ctr" eaLnBrk="0" hangingPunct="0"/>
            <a:r>
              <a:rPr lang="en-US" sz="2400" b="1" dirty="0" smtClean="0">
                <a:latin typeface="Arial" charset="0"/>
              </a:rPr>
              <a:t>3</a:t>
            </a:r>
            <a:r>
              <a:rPr lang="en-US" sz="2400" b="1" baseline="30000" dirty="0" smtClean="0">
                <a:latin typeface="Arial" charset="0"/>
              </a:rPr>
              <a:t>rd</a:t>
            </a:r>
            <a:r>
              <a:rPr lang="en-US" sz="2400" b="1" dirty="0" smtClean="0">
                <a:latin typeface="Arial" charset="0"/>
              </a:rPr>
              <a:t> Annual </a:t>
            </a:r>
          </a:p>
          <a:p>
            <a:pPr algn="ctr" eaLnBrk="0" hangingPunct="0"/>
            <a:r>
              <a:rPr lang="en-US" sz="2400" b="1" dirty="0" smtClean="0">
                <a:latin typeface="Arial" charset="0"/>
              </a:rPr>
              <a:t>12GeV </a:t>
            </a:r>
            <a:r>
              <a:rPr lang="en-US" sz="2400" b="1" dirty="0">
                <a:latin typeface="Arial" charset="0"/>
              </a:rPr>
              <a:t>Trigger </a:t>
            </a:r>
            <a:r>
              <a:rPr lang="en-US" sz="2400" b="1" dirty="0" smtClean="0">
                <a:latin typeface="Arial" charset="0"/>
              </a:rPr>
              <a:t>Workshop</a:t>
            </a:r>
          </a:p>
          <a:p>
            <a:pPr algn="ctr" eaLnBrk="0" hangingPunct="0"/>
            <a:endParaRPr lang="en-US" b="1" dirty="0">
              <a:latin typeface="Arial" charset="0"/>
            </a:endParaRPr>
          </a:p>
          <a:p>
            <a:pPr algn="ctr" eaLnBrk="0" hangingPunct="0"/>
            <a:r>
              <a:rPr lang="en-US" sz="2400" b="1" dirty="0">
                <a:latin typeface="Arial" charset="0"/>
              </a:rPr>
              <a:t>Christopher Newport University</a:t>
            </a:r>
          </a:p>
          <a:p>
            <a:pPr algn="ctr" eaLnBrk="0" hangingPunct="0"/>
            <a:endParaRPr lang="en-US" b="1" dirty="0">
              <a:latin typeface="Arial" charset="0"/>
            </a:endParaRPr>
          </a:p>
          <a:p>
            <a:pPr algn="ctr" eaLnBrk="0" hangingPunct="0"/>
            <a:r>
              <a:rPr lang="en-US" sz="2400" b="1" dirty="0">
                <a:latin typeface="Arial" charset="0"/>
              </a:rPr>
              <a:t>8 July </a:t>
            </a:r>
            <a:r>
              <a:rPr lang="en-US" sz="2400" b="1" dirty="0" smtClean="0">
                <a:latin typeface="Arial" charset="0"/>
              </a:rPr>
              <a:t>2010</a:t>
            </a:r>
          </a:p>
          <a:p>
            <a:pPr algn="ctr" eaLnBrk="0" hangingPunct="0"/>
            <a:endParaRPr lang="en-US" sz="900" b="1" dirty="0" smtClean="0">
              <a:latin typeface="Arial" charset="0"/>
            </a:endParaRPr>
          </a:p>
          <a:p>
            <a:pPr algn="ctr" eaLnBrk="0" hangingPunct="0"/>
            <a:r>
              <a:rPr lang="en-US" sz="1600" dirty="0" smtClean="0">
                <a:latin typeface="Arial" charset="0"/>
              </a:rPr>
              <a:t>R</a:t>
            </a:r>
            <a:r>
              <a:rPr lang="en-US" sz="1600" dirty="0">
                <a:latin typeface="Arial" charset="0"/>
              </a:rPr>
              <a:t>. Chris Cuevas</a:t>
            </a:r>
          </a:p>
        </p:txBody>
      </p:sp>
      <p:sp>
        <p:nvSpPr>
          <p:cNvPr id="2053" name="Text Box 5"/>
          <p:cNvSpPr txBox="1">
            <a:spLocks noChangeArrowheads="1"/>
          </p:cNvSpPr>
          <p:nvPr/>
        </p:nvSpPr>
        <p:spPr bwMode="auto">
          <a:xfrm>
            <a:off x="0" y="2971800"/>
            <a:ext cx="7251537" cy="3508653"/>
          </a:xfrm>
          <a:prstGeom prst="rect">
            <a:avLst/>
          </a:prstGeom>
          <a:noFill/>
          <a:ln w="9525">
            <a:noFill/>
            <a:miter lim="800000"/>
            <a:headEnd/>
            <a:tailEnd/>
          </a:ln>
        </p:spPr>
        <p:txBody>
          <a:bodyPr wrap="none">
            <a:spAutoFit/>
          </a:bodyPr>
          <a:lstStyle/>
          <a:p>
            <a:pPr marL="457200" indent="-457200" eaLnBrk="0" hangingPunct="0"/>
            <a:r>
              <a:rPr lang="en-US" sz="1400" b="1" i="1" u="sng" dirty="0">
                <a:latin typeface="Arial" charset="0"/>
              </a:rPr>
              <a:t>Welcome!</a:t>
            </a:r>
          </a:p>
          <a:p>
            <a:pPr marL="457200" indent="-457200" eaLnBrk="0" hangingPunct="0"/>
            <a:r>
              <a:rPr lang="en-US" sz="1400" dirty="0">
                <a:latin typeface="Arial" charset="0"/>
              </a:rPr>
              <a:t> </a:t>
            </a:r>
            <a:r>
              <a:rPr lang="en-US" sz="1400" dirty="0" smtClean="0">
                <a:latin typeface="Arial" charset="0"/>
              </a:rPr>
              <a:t>          </a:t>
            </a:r>
            <a:r>
              <a:rPr lang="en-US" sz="1400" dirty="0">
                <a:latin typeface="Arial" charset="0"/>
              </a:rPr>
              <a:t>	 </a:t>
            </a:r>
          </a:p>
          <a:p>
            <a:pPr marL="914400" lvl="1" indent="-457200" eaLnBrk="0" hangingPunct="0">
              <a:lnSpc>
                <a:spcPct val="90000"/>
              </a:lnSpc>
              <a:buFont typeface="Times" pitchFamily="18" charset="0"/>
              <a:buAutoNum type="arabicPeriod"/>
            </a:pPr>
            <a:r>
              <a:rPr lang="en-US" sz="1400" dirty="0" smtClean="0">
                <a:latin typeface="Arial" charset="0"/>
              </a:rPr>
              <a:t>Opening comments – Dean David Doughty – CNU</a:t>
            </a:r>
          </a:p>
          <a:p>
            <a:pPr marL="914400" lvl="1" indent="-457200" eaLnBrk="0" hangingPunct="0">
              <a:lnSpc>
                <a:spcPct val="90000"/>
              </a:lnSpc>
              <a:buFont typeface="Times" pitchFamily="18" charset="0"/>
              <a:buAutoNum type="arabicPeriod"/>
            </a:pPr>
            <a:endParaRPr lang="en-US" sz="1400" dirty="0">
              <a:latin typeface="Arial" charset="0"/>
            </a:endParaRPr>
          </a:p>
          <a:p>
            <a:pPr marL="1371600" lvl="2" indent="-457200" eaLnBrk="0" hangingPunct="0">
              <a:lnSpc>
                <a:spcPct val="90000"/>
              </a:lnSpc>
              <a:buFont typeface="Wingdings" pitchFamily="2" charset="2"/>
              <a:buChar char="§"/>
            </a:pPr>
            <a:r>
              <a:rPr lang="en-US" sz="1400" dirty="0" smtClean="0">
                <a:latin typeface="Arial" charset="0"/>
              </a:rPr>
              <a:t>Workshop purpose and goals</a:t>
            </a:r>
            <a:endParaRPr lang="en-US" sz="1400" dirty="0">
              <a:latin typeface="Arial" charset="0"/>
            </a:endParaRPr>
          </a:p>
          <a:p>
            <a:pPr marL="1371600" lvl="2" indent="-457200" eaLnBrk="0" hangingPunct="0">
              <a:lnSpc>
                <a:spcPct val="90000"/>
              </a:lnSpc>
              <a:buFont typeface="Wingdings" pitchFamily="2" charset="2"/>
              <a:buChar char="§"/>
            </a:pPr>
            <a:r>
              <a:rPr lang="en-US" sz="1400" dirty="0" smtClean="0">
                <a:latin typeface="Arial" charset="0"/>
              </a:rPr>
              <a:t>Update from 1 year ago:  </a:t>
            </a:r>
            <a:r>
              <a:rPr lang="en-US" sz="1400" dirty="0">
                <a:latin typeface="Arial" charset="0"/>
              </a:rPr>
              <a:t>What have we </a:t>
            </a:r>
            <a:r>
              <a:rPr lang="en-US" sz="1400" dirty="0" smtClean="0">
                <a:latin typeface="Arial" charset="0"/>
              </a:rPr>
              <a:t>done?</a:t>
            </a:r>
            <a:endParaRPr lang="en-US" sz="1400" dirty="0">
              <a:latin typeface="Arial" charset="0"/>
            </a:endParaRPr>
          </a:p>
          <a:p>
            <a:pPr marL="1371600" lvl="2" indent="-457200" eaLnBrk="0" hangingPunct="0">
              <a:lnSpc>
                <a:spcPct val="90000"/>
              </a:lnSpc>
            </a:pPr>
            <a:endParaRPr lang="en-US" sz="1400" dirty="0">
              <a:latin typeface="Arial" charset="0"/>
            </a:endParaRPr>
          </a:p>
          <a:p>
            <a:pPr marL="914400" lvl="1" indent="-457200" eaLnBrk="0" hangingPunct="0">
              <a:lnSpc>
                <a:spcPct val="90000"/>
              </a:lnSpc>
              <a:buFont typeface="Times" pitchFamily="18" charset="0"/>
              <a:buAutoNum type="arabicPeriod"/>
            </a:pPr>
            <a:r>
              <a:rPr lang="en-US" sz="1400" dirty="0" smtClean="0">
                <a:latin typeface="Arial" charset="0"/>
              </a:rPr>
              <a:t>Brief review of trigger requirements</a:t>
            </a:r>
          </a:p>
          <a:p>
            <a:pPr marL="914400" lvl="1" indent="-457200" eaLnBrk="0" hangingPunct="0">
              <a:lnSpc>
                <a:spcPct val="90000"/>
              </a:lnSpc>
            </a:pPr>
            <a:r>
              <a:rPr lang="en-US" sz="1400" dirty="0" smtClean="0">
                <a:latin typeface="Arial" charset="0"/>
              </a:rPr>
              <a:t>	Identify </a:t>
            </a:r>
            <a:r>
              <a:rPr lang="en-US" sz="1400" dirty="0">
                <a:latin typeface="Arial" charset="0"/>
              </a:rPr>
              <a:t>additional requirements/features for hardware proposed at CD3</a:t>
            </a:r>
          </a:p>
          <a:p>
            <a:pPr marL="1371600" lvl="2" indent="-457200" eaLnBrk="0" hangingPunct="0">
              <a:lnSpc>
                <a:spcPct val="90000"/>
              </a:lnSpc>
              <a:buFont typeface="Wingdings" pitchFamily="2" charset="2"/>
              <a:buChar char="§"/>
            </a:pPr>
            <a:r>
              <a:rPr lang="en-US" sz="1400" dirty="0" smtClean="0">
                <a:latin typeface="Arial" charset="0"/>
              </a:rPr>
              <a:t>Hardware Status</a:t>
            </a:r>
          </a:p>
          <a:p>
            <a:pPr marL="1371600" lvl="2" indent="-457200" eaLnBrk="0" hangingPunct="0">
              <a:lnSpc>
                <a:spcPct val="90000"/>
              </a:lnSpc>
              <a:buFont typeface="Wingdings" pitchFamily="2" charset="2"/>
              <a:buChar char="§"/>
            </a:pPr>
            <a:r>
              <a:rPr lang="en-US" sz="1400" dirty="0" smtClean="0">
                <a:latin typeface="Arial" charset="0"/>
              </a:rPr>
              <a:t>Have requirements changed for modules yet to be designed? (GTP, TS)</a:t>
            </a:r>
          </a:p>
          <a:p>
            <a:pPr marL="1371600" lvl="2" indent="-457200" eaLnBrk="0" hangingPunct="0">
              <a:lnSpc>
                <a:spcPct val="90000"/>
              </a:lnSpc>
            </a:pPr>
            <a:endParaRPr lang="en-US" sz="1400" dirty="0">
              <a:latin typeface="Arial" charset="0"/>
            </a:endParaRPr>
          </a:p>
          <a:p>
            <a:pPr marL="914400" lvl="1" indent="-457200" eaLnBrk="0" hangingPunct="0">
              <a:lnSpc>
                <a:spcPct val="90000"/>
              </a:lnSpc>
            </a:pPr>
            <a:r>
              <a:rPr lang="en-US" sz="1400" dirty="0" smtClean="0">
                <a:latin typeface="Arial" charset="0"/>
              </a:rPr>
              <a:t>3.	Summary and brief overview of other sessions</a:t>
            </a:r>
          </a:p>
          <a:p>
            <a:pPr marL="914400" lvl="1" indent="-457200" eaLnBrk="0" hangingPunct="0">
              <a:lnSpc>
                <a:spcPct val="90000"/>
              </a:lnSpc>
              <a:buFont typeface="Times" pitchFamily="18" charset="0"/>
              <a:buAutoNum type="arabicPeriod"/>
            </a:pPr>
            <a:endParaRPr lang="en-US" sz="1400" dirty="0" smtClean="0">
              <a:latin typeface="Arial" charset="0"/>
            </a:endParaRPr>
          </a:p>
          <a:p>
            <a:pPr marL="914400" lvl="1" indent="-457200" eaLnBrk="0" hangingPunct="0">
              <a:lnSpc>
                <a:spcPct val="95000"/>
              </a:lnSpc>
            </a:pPr>
            <a:r>
              <a:rPr lang="en-US" sz="2000" dirty="0">
                <a:latin typeface="Arial" charset="0"/>
              </a:rPr>
              <a:t>	</a:t>
            </a:r>
            <a:r>
              <a:rPr lang="en-US" sz="2400" dirty="0">
                <a:latin typeface="Arial" charset="0"/>
              </a:rPr>
              <a:t>	   	     </a:t>
            </a:r>
          </a:p>
          <a:p>
            <a:pPr marL="457200" indent="-457200" eaLnBrk="0" hangingPunct="0"/>
            <a:endParaRPr lang="en-US" sz="2000" dirty="0">
              <a:latin typeface="Arial" charset="0"/>
            </a:endParaRPr>
          </a:p>
        </p:txBody>
      </p:sp>
      <p:pic>
        <p:nvPicPr>
          <p:cNvPr id="3076" name="Picture 3" descr="TriggerIcon.jpg"/>
          <p:cNvPicPr>
            <a:picLocks noChangeAspect="1"/>
          </p:cNvPicPr>
          <p:nvPr/>
        </p:nvPicPr>
        <p:blipFill>
          <a:blip r:embed="rId3" cstate="print"/>
          <a:srcRect/>
          <a:stretch>
            <a:fillRect/>
          </a:stretch>
        </p:blipFill>
        <p:spPr bwMode="auto">
          <a:xfrm>
            <a:off x="7543800" y="4170218"/>
            <a:ext cx="1600200" cy="18305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 calcmode="lin" valueType="num">
                                      <p:cBhvr additive="base">
                                        <p:cTn id="7" dur="500" fill="hold"/>
                                        <p:tgtEl>
                                          <p:spTgt spid="205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53">
                                            <p:txEl>
                                              <p:pRg st="1" end="1"/>
                                            </p:txEl>
                                          </p:spTgt>
                                        </p:tgtEl>
                                        <p:attrNameLst>
                                          <p:attrName>style.visibility</p:attrName>
                                        </p:attrNameLst>
                                      </p:cBhvr>
                                      <p:to>
                                        <p:strVal val="visible"/>
                                      </p:to>
                                    </p:set>
                                    <p:anim calcmode="lin" valueType="num">
                                      <p:cBhvr additive="base">
                                        <p:cTn id="13" dur="500" fill="hold"/>
                                        <p:tgtEl>
                                          <p:spTgt spid="205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5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53">
                                            <p:txEl>
                                              <p:pRg st="2" end="2"/>
                                            </p:txEl>
                                          </p:spTgt>
                                        </p:tgtEl>
                                        <p:attrNameLst>
                                          <p:attrName>style.visibility</p:attrName>
                                        </p:attrNameLst>
                                      </p:cBhvr>
                                      <p:to>
                                        <p:strVal val="visible"/>
                                      </p:to>
                                    </p:set>
                                    <p:anim calcmode="lin" valueType="num">
                                      <p:cBhvr additive="base">
                                        <p:cTn id="19" dur="2000" fill="hold"/>
                                        <p:tgtEl>
                                          <p:spTgt spid="2053">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205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053">
                                            <p:txEl>
                                              <p:pRg st="4" end="4"/>
                                            </p:txEl>
                                          </p:spTgt>
                                        </p:tgtEl>
                                        <p:attrNameLst>
                                          <p:attrName>style.visibility</p:attrName>
                                        </p:attrNameLst>
                                      </p:cBhvr>
                                      <p:to>
                                        <p:strVal val="visible"/>
                                      </p:to>
                                    </p:set>
                                    <p:anim calcmode="lin" valueType="num">
                                      <p:cBhvr additive="base">
                                        <p:cTn id="23" dur="2000" fill="hold"/>
                                        <p:tgtEl>
                                          <p:spTgt spid="2053">
                                            <p:txEl>
                                              <p:pRg st="4" end="4"/>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205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053">
                                            <p:txEl>
                                              <p:pRg st="5" end="5"/>
                                            </p:txEl>
                                          </p:spTgt>
                                        </p:tgtEl>
                                        <p:attrNameLst>
                                          <p:attrName>style.visibility</p:attrName>
                                        </p:attrNameLst>
                                      </p:cBhvr>
                                      <p:to>
                                        <p:strVal val="visible"/>
                                      </p:to>
                                    </p:set>
                                    <p:anim calcmode="lin" valueType="num">
                                      <p:cBhvr additive="base">
                                        <p:cTn id="27" dur="2000" fill="hold"/>
                                        <p:tgtEl>
                                          <p:spTgt spid="2053">
                                            <p:txEl>
                                              <p:pRg st="5" end="5"/>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205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53">
                                            <p:txEl>
                                              <p:pRg st="7" end="7"/>
                                            </p:txEl>
                                          </p:spTgt>
                                        </p:tgtEl>
                                        <p:attrNameLst>
                                          <p:attrName>style.visibility</p:attrName>
                                        </p:attrNameLst>
                                      </p:cBhvr>
                                      <p:to>
                                        <p:strVal val="visible"/>
                                      </p:to>
                                    </p:set>
                                    <p:anim calcmode="lin" valueType="num">
                                      <p:cBhvr additive="base">
                                        <p:cTn id="31" dur="2000" fill="hold"/>
                                        <p:tgtEl>
                                          <p:spTgt spid="2053">
                                            <p:txEl>
                                              <p:pRg st="7" end="7"/>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2053">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053">
                                            <p:txEl>
                                              <p:pRg st="8" end="8"/>
                                            </p:txEl>
                                          </p:spTgt>
                                        </p:tgtEl>
                                        <p:attrNameLst>
                                          <p:attrName>style.visibility</p:attrName>
                                        </p:attrNameLst>
                                      </p:cBhvr>
                                      <p:to>
                                        <p:strVal val="visible"/>
                                      </p:to>
                                    </p:set>
                                    <p:anim calcmode="lin" valueType="num">
                                      <p:cBhvr additive="base">
                                        <p:cTn id="35" dur="2000" fill="hold"/>
                                        <p:tgtEl>
                                          <p:spTgt spid="2053">
                                            <p:txEl>
                                              <p:pRg st="8" end="8"/>
                                            </p:txEl>
                                          </p:spTgt>
                                        </p:tgtEl>
                                        <p:attrNameLst>
                                          <p:attrName>ppt_x</p:attrName>
                                        </p:attrNameLst>
                                      </p:cBhvr>
                                      <p:tavLst>
                                        <p:tav tm="0">
                                          <p:val>
                                            <p:strVal val="1+#ppt_w/2"/>
                                          </p:val>
                                        </p:tav>
                                        <p:tav tm="100000">
                                          <p:val>
                                            <p:strVal val="#ppt_x"/>
                                          </p:val>
                                        </p:tav>
                                      </p:tavLst>
                                    </p:anim>
                                    <p:anim calcmode="lin" valueType="num">
                                      <p:cBhvr additive="base">
                                        <p:cTn id="36" dur="2000" fill="hold"/>
                                        <p:tgtEl>
                                          <p:spTgt spid="2053">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053">
                                            <p:txEl>
                                              <p:pRg st="9" end="9"/>
                                            </p:txEl>
                                          </p:spTgt>
                                        </p:tgtEl>
                                        <p:attrNameLst>
                                          <p:attrName>style.visibility</p:attrName>
                                        </p:attrNameLst>
                                      </p:cBhvr>
                                      <p:to>
                                        <p:strVal val="visible"/>
                                      </p:to>
                                    </p:set>
                                    <p:anim calcmode="lin" valueType="num">
                                      <p:cBhvr additive="base">
                                        <p:cTn id="39" dur="2000" fill="hold"/>
                                        <p:tgtEl>
                                          <p:spTgt spid="2053">
                                            <p:txEl>
                                              <p:pRg st="9" end="9"/>
                                            </p:txEl>
                                          </p:spTgt>
                                        </p:tgtEl>
                                        <p:attrNameLst>
                                          <p:attrName>ppt_x</p:attrName>
                                        </p:attrNameLst>
                                      </p:cBhvr>
                                      <p:tavLst>
                                        <p:tav tm="0">
                                          <p:val>
                                            <p:strVal val="1+#ppt_w/2"/>
                                          </p:val>
                                        </p:tav>
                                        <p:tav tm="100000">
                                          <p:val>
                                            <p:strVal val="#ppt_x"/>
                                          </p:val>
                                        </p:tav>
                                      </p:tavLst>
                                    </p:anim>
                                    <p:anim calcmode="lin" valueType="num">
                                      <p:cBhvr additive="base">
                                        <p:cTn id="40" dur="2000" fill="hold"/>
                                        <p:tgtEl>
                                          <p:spTgt spid="2053">
                                            <p:txEl>
                                              <p:pRg st="9" end="9"/>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053">
                                            <p:txEl>
                                              <p:pRg st="10" end="10"/>
                                            </p:txEl>
                                          </p:spTgt>
                                        </p:tgtEl>
                                        <p:attrNameLst>
                                          <p:attrName>style.visibility</p:attrName>
                                        </p:attrNameLst>
                                      </p:cBhvr>
                                      <p:to>
                                        <p:strVal val="visible"/>
                                      </p:to>
                                    </p:set>
                                    <p:anim calcmode="lin" valueType="num">
                                      <p:cBhvr additive="base">
                                        <p:cTn id="43" dur="2000" fill="hold"/>
                                        <p:tgtEl>
                                          <p:spTgt spid="2053">
                                            <p:txEl>
                                              <p:pRg st="10" end="10"/>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2053">
                                            <p:txEl>
                                              <p:pRg st="10" end="1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053">
                                            <p:txEl>
                                              <p:pRg st="12" end="12"/>
                                            </p:txEl>
                                          </p:spTgt>
                                        </p:tgtEl>
                                        <p:attrNameLst>
                                          <p:attrName>style.visibility</p:attrName>
                                        </p:attrNameLst>
                                      </p:cBhvr>
                                      <p:to>
                                        <p:strVal val="visible"/>
                                      </p:to>
                                    </p:set>
                                    <p:anim calcmode="lin" valueType="num">
                                      <p:cBhvr additive="base">
                                        <p:cTn id="47" dur="2000" fill="hold"/>
                                        <p:tgtEl>
                                          <p:spTgt spid="2053">
                                            <p:txEl>
                                              <p:pRg st="12" end="12"/>
                                            </p:txEl>
                                          </p:spTgt>
                                        </p:tgtEl>
                                        <p:attrNameLst>
                                          <p:attrName>ppt_x</p:attrName>
                                        </p:attrNameLst>
                                      </p:cBhvr>
                                      <p:tavLst>
                                        <p:tav tm="0">
                                          <p:val>
                                            <p:strVal val="1+#ppt_w/2"/>
                                          </p:val>
                                        </p:tav>
                                        <p:tav tm="100000">
                                          <p:val>
                                            <p:strVal val="#ppt_x"/>
                                          </p:val>
                                        </p:tav>
                                      </p:tavLst>
                                    </p:anim>
                                    <p:anim calcmode="lin" valueType="num">
                                      <p:cBhvr additive="base">
                                        <p:cTn id="48" dur="2000" fill="hold"/>
                                        <p:tgtEl>
                                          <p:spTgt spid="2053">
                                            <p:txEl>
                                              <p:pRg st="12" end="12"/>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053">
                                            <p:txEl>
                                              <p:pRg st="14" end="14"/>
                                            </p:txEl>
                                          </p:spTgt>
                                        </p:tgtEl>
                                        <p:attrNameLst>
                                          <p:attrName>style.visibility</p:attrName>
                                        </p:attrNameLst>
                                      </p:cBhvr>
                                      <p:to>
                                        <p:strVal val="visible"/>
                                      </p:to>
                                    </p:set>
                                    <p:anim calcmode="lin" valueType="num">
                                      <p:cBhvr additive="base">
                                        <p:cTn id="51" dur="500" fill="hold"/>
                                        <p:tgtEl>
                                          <p:spTgt spid="2053">
                                            <p:txEl>
                                              <p:pRg st="14" end="14"/>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053">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838200" y="152400"/>
            <a:ext cx="6781800" cy="646331"/>
          </a:xfrm>
          <a:prstGeom prst="rect">
            <a:avLst/>
          </a:prstGeom>
          <a:noFill/>
          <a:ln w="9525">
            <a:noFill/>
            <a:miter lim="800000"/>
            <a:headEnd/>
            <a:tailEnd/>
          </a:ln>
        </p:spPr>
        <p:txBody>
          <a:bodyPr wrap="square">
            <a:spAutoFit/>
          </a:bodyPr>
          <a:lstStyle/>
          <a:p>
            <a:pPr eaLnBrk="0" hangingPunct="0"/>
            <a:r>
              <a:rPr lang="en-US" sz="3600" b="1" dirty="0">
                <a:latin typeface="Calibri" pitchFamily="34" charset="0"/>
              </a:rPr>
              <a:t>Front-End Electronics: </a:t>
            </a:r>
            <a:r>
              <a:rPr lang="en-US" sz="3600" b="1" dirty="0" smtClean="0">
                <a:latin typeface="Calibri" pitchFamily="34" charset="0"/>
              </a:rPr>
              <a:t>FADC250-V1</a:t>
            </a:r>
            <a:endParaRPr lang="en-US" sz="3600" b="1" dirty="0">
              <a:latin typeface="Calibri" pitchFamily="34" charset="0"/>
            </a:endParaRPr>
          </a:p>
        </p:txBody>
      </p:sp>
      <p:pic>
        <p:nvPicPr>
          <p:cNvPr id="10243" name="Picture 4" descr="Picture_fADC250 004"/>
          <p:cNvPicPr>
            <a:picLocks noChangeAspect="1" noChangeArrowheads="1"/>
          </p:cNvPicPr>
          <p:nvPr/>
        </p:nvPicPr>
        <p:blipFill>
          <a:blip r:embed="rId2" cstate="print"/>
          <a:srcRect/>
          <a:stretch>
            <a:fillRect/>
          </a:stretch>
        </p:blipFill>
        <p:spPr bwMode="auto">
          <a:xfrm>
            <a:off x="5867400" y="3048000"/>
            <a:ext cx="2883856" cy="3387725"/>
          </a:xfrm>
          <a:prstGeom prst="rect">
            <a:avLst/>
          </a:prstGeom>
          <a:noFill/>
          <a:ln w="9525">
            <a:noFill/>
            <a:miter lim="800000"/>
            <a:headEnd/>
            <a:tailEnd/>
          </a:ln>
        </p:spPr>
      </p:pic>
      <p:sp>
        <p:nvSpPr>
          <p:cNvPr id="10244" name="TextBox 6"/>
          <p:cNvSpPr txBox="1">
            <a:spLocks noChangeArrowheads="1"/>
          </p:cNvSpPr>
          <p:nvPr/>
        </p:nvSpPr>
        <p:spPr bwMode="auto">
          <a:xfrm>
            <a:off x="152400" y="5486400"/>
            <a:ext cx="5257800" cy="769441"/>
          </a:xfrm>
          <a:prstGeom prst="rect">
            <a:avLst/>
          </a:prstGeom>
          <a:noFill/>
          <a:ln w="9525">
            <a:noFill/>
            <a:miter lim="800000"/>
            <a:headEnd/>
            <a:tailEnd/>
          </a:ln>
        </p:spPr>
        <p:txBody>
          <a:bodyPr>
            <a:spAutoFit/>
          </a:bodyPr>
          <a:lstStyle/>
          <a:p>
            <a:pPr eaLnBrk="0" hangingPunct="0">
              <a:buFont typeface="Arial" charset="0"/>
              <a:buChar char="•"/>
            </a:pPr>
            <a:r>
              <a:rPr lang="en-US" sz="1600" dirty="0"/>
              <a:t> </a:t>
            </a:r>
            <a:r>
              <a:rPr lang="en-US" sz="1400" dirty="0">
                <a:latin typeface="Arial" pitchFamily="34" charset="0"/>
                <a:cs typeface="Arial" pitchFamily="34" charset="0"/>
              </a:rPr>
              <a:t>Used in existing 6GeV program:</a:t>
            </a:r>
          </a:p>
          <a:p>
            <a:pPr lvl="1" eaLnBrk="0" hangingPunct="0"/>
            <a:r>
              <a:rPr lang="en-US" sz="1400" dirty="0">
                <a:latin typeface="Arial" pitchFamily="34" charset="0"/>
                <a:cs typeface="Arial" pitchFamily="34" charset="0"/>
              </a:rPr>
              <a:t>Hall A BigBite</a:t>
            </a:r>
          </a:p>
          <a:p>
            <a:pPr lvl="1" eaLnBrk="0" hangingPunct="0"/>
            <a:r>
              <a:rPr lang="en-US" sz="1400" dirty="0">
                <a:latin typeface="Arial" pitchFamily="34" charset="0"/>
                <a:cs typeface="Arial" pitchFamily="34" charset="0"/>
              </a:rPr>
              <a:t>Upgraded Hall A Moller Polarimeter</a:t>
            </a:r>
          </a:p>
        </p:txBody>
      </p:sp>
      <p:sp>
        <p:nvSpPr>
          <p:cNvPr id="10245" name="Text Box 14"/>
          <p:cNvSpPr txBox="1">
            <a:spLocks noChangeArrowheads="1"/>
          </p:cNvSpPr>
          <p:nvPr/>
        </p:nvSpPr>
        <p:spPr bwMode="auto">
          <a:xfrm>
            <a:off x="76200" y="838200"/>
            <a:ext cx="5105400" cy="5170646"/>
          </a:xfrm>
          <a:prstGeom prst="rect">
            <a:avLst/>
          </a:prstGeom>
          <a:noFill/>
          <a:ln w="9525">
            <a:noFill/>
            <a:miter lim="800000"/>
            <a:headEnd/>
            <a:tailEnd/>
          </a:ln>
        </p:spPr>
        <p:txBody>
          <a:bodyPr wrap="square">
            <a:spAutoFit/>
          </a:bodyPr>
          <a:lstStyle/>
          <a:p>
            <a:pPr eaLnBrk="0" hangingPunct="0">
              <a:spcBef>
                <a:spcPct val="50000"/>
              </a:spcBef>
              <a:buFontTx/>
              <a:buChar char="•"/>
            </a:pPr>
            <a:r>
              <a:rPr lang="en-US" sz="1600" dirty="0"/>
              <a:t> </a:t>
            </a:r>
            <a:r>
              <a:rPr lang="en-US" sz="1400" dirty="0">
                <a:latin typeface="Arial" pitchFamily="34" charset="0"/>
                <a:cs typeface="Arial" pitchFamily="34" charset="0"/>
              </a:rPr>
              <a:t>16 Channel </a:t>
            </a:r>
            <a:r>
              <a:rPr lang="en-US" sz="1400" dirty="0" smtClean="0">
                <a:latin typeface="Arial" pitchFamily="34" charset="0"/>
                <a:cs typeface="Arial" pitchFamily="34" charset="0"/>
              </a:rPr>
              <a:t>10bit</a:t>
            </a:r>
            <a:r>
              <a:rPr lang="en-US" sz="1400" dirty="0">
                <a:latin typeface="Arial" pitchFamily="34" charset="0"/>
                <a:cs typeface="Arial" pitchFamily="34" charset="0"/>
              </a:rPr>
              <a:t>, 250Msps Flash ADC</a:t>
            </a:r>
          </a:p>
          <a:p>
            <a:pPr marL="115888" indent="-115888" eaLnBrk="0" hangingPunct="0">
              <a:spcBef>
                <a:spcPct val="50000"/>
              </a:spcBef>
              <a:buFontTx/>
              <a:buChar char="•"/>
            </a:pPr>
            <a:r>
              <a:rPr lang="en-US" sz="1400" dirty="0" smtClean="0">
                <a:latin typeface="Arial" pitchFamily="34" charset="0"/>
                <a:cs typeface="Arial" pitchFamily="34" charset="0"/>
              </a:rPr>
              <a:t>9 full prototype units have been tested and in use for at least 2 years.</a:t>
            </a:r>
          </a:p>
          <a:p>
            <a:pPr eaLnBrk="0" hangingPunct="0">
              <a:spcBef>
                <a:spcPct val="50000"/>
              </a:spcBef>
              <a:buFontTx/>
              <a:buChar char="•"/>
            </a:pPr>
            <a:r>
              <a:rPr lang="en-US" sz="1400" dirty="0" smtClean="0">
                <a:latin typeface="Arial" pitchFamily="34" charset="0"/>
                <a:cs typeface="Arial" pitchFamily="34" charset="0"/>
              </a:rPr>
              <a:t> Significant development effort and success for:</a:t>
            </a:r>
          </a:p>
          <a:p>
            <a:pPr marL="627063" lvl="1" indent="-169863" eaLnBrk="0" hangingPunct="0">
              <a:spcBef>
                <a:spcPct val="50000"/>
              </a:spcBef>
              <a:buFont typeface="Wingdings" pitchFamily="2" charset="2"/>
              <a:buChar char="§"/>
            </a:pPr>
            <a:r>
              <a:rPr lang="en-US" sz="1400" dirty="0" smtClean="0">
                <a:latin typeface="Arial" pitchFamily="34" charset="0"/>
                <a:cs typeface="Arial" pitchFamily="34" charset="0"/>
              </a:rPr>
              <a:t>Custom firmware loaded through VME</a:t>
            </a:r>
          </a:p>
          <a:p>
            <a:pPr marL="627063" lvl="1" indent="-169863" eaLnBrk="0" hangingPunct="0">
              <a:spcBef>
                <a:spcPct val="50000"/>
              </a:spcBef>
              <a:buFont typeface="Wingdings" pitchFamily="2" charset="2"/>
              <a:buChar char="§"/>
            </a:pPr>
            <a:r>
              <a:rPr lang="en-US" sz="1400" dirty="0" smtClean="0">
                <a:latin typeface="Arial" pitchFamily="34" charset="0"/>
                <a:cs typeface="Arial" pitchFamily="34" charset="0"/>
              </a:rPr>
              <a:t>Leading edge time extraction (62.5ps LSB)</a:t>
            </a:r>
          </a:p>
          <a:p>
            <a:pPr marL="627063" lvl="1" indent="-169863" eaLnBrk="0" hangingPunct="0">
              <a:spcBef>
                <a:spcPct val="50000"/>
              </a:spcBef>
              <a:buFont typeface="Wingdings" pitchFamily="2" charset="2"/>
              <a:buChar char="§"/>
            </a:pPr>
            <a:r>
              <a:rPr lang="en-US" sz="1400" dirty="0" smtClean="0">
                <a:latin typeface="Arial" pitchFamily="34" charset="0"/>
                <a:cs typeface="Arial" pitchFamily="34" charset="0"/>
              </a:rPr>
              <a:t>Pulse window sum (Charge)</a:t>
            </a:r>
          </a:p>
          <a:p>
            <a:pPr marL="627063" lvl="1" indent="-169863" eaLnBrk="0" hangingPunct="0">
              <a:spcBef>
                <a:spcPct val="50000"/>
              </a:spcBef>
              <a:buFont typeface="Wingdings" pitchFamily="2" charset="2"/>
              <a:buChar char="§"/>
            </a:pPr>
            <a:r>
              <a:rPr lang="en-US" sz="1400" dirty="0" smtClean="0">
                <a:latin typeface="Arial" pitchFamily="34" charset="0"/>
                <a:cs typeface="Arial" pitchFamily="34" charset="0"/>
              </a:rPr>
              <a:t>Zero suppression – Data minimization</a:t>
            </a:r>
          </a:p>
          <a:p>
            <a:pPr marL="627063" lvl="1" indent="-169863" eaLnBrk="0" hangingPunct="0">
              <a:spcBef>
                <a:spcPct val="50000"/>
              </a:spcBef>
              <a:buFont typeface="Wingdings" pitchFamily="2" charset="2"/>
              <a:buChar char="§"/>
            </a:pPr>
            <a:r>
              <a:rPr lang="en-US" sz="1400" dirty="0" smtClean="0">
                <a:latin typeface="Arial" pitchFamily="34" charset="0"/>
                <a:cs typeface="Arial" pitchFamily="34" charset="0"/>
              </a:rPr>
              <a:t>“Playback” mode for system testing</a:t>
            </a:r>
            <a:endParaRPr lang="en-US" sz="1400" dirty="0">
              <a:latin typeface="Arial" pitchFamily="34" charset="0"/>
              <a:cs typeface="Arial" pitchFamily="34" charset="0"/>
            </a:endParaRPr>
          </a:p>
          <a:p>
            <a:pPr eaLnBrk="0" hangingPunct="0">
              <a:spcBef>
                <a:spcPct val="50000"/>
              </a:spcBef>
              <a:buFontTx/>
              <a:buChar char="•"/>
            </a:pPr>
            <a:r>
              <a:rPr lang="en-US" sz="1400" dirty="0">
                <a:latin typeface="Arial" pitchFamily="34" charset="0"/>
                <a:cs typeface="Arial" pitchFamily="34" charset="0"/>
              </a:rPr>
              <a:t> Module supports 2eSST VME transfers at 200MB/s transfer rate</a:t>
            </a:r>
          </a:p>
          <a:p>
            <a:pPr eaLnBrk="0" hangingPunct="0">
              <a:spcBef>
                <a:spcPct val="50000"/>
              </a:spcBef>
              <a:buFontTx/>
              <a:buChar char="•"/>
            </a:pPr>
            <a:r>
              <a:rPr lang="en-US" sz="1400" dirty="0">
                <a:latin typeface="Arial" pitchFamily="34" charset="0"/>
                <a:cs typeface="Arial" pitchFamily="34" charset="0"/>
              </a:rPr>
              <a:t> Large event block sizes (&gt;100) to minimize CPU interrupt handling</a:t>
            </a:r>
          </a:p>
          <a:p>
            <a:pPr eaLnBrk="0" hangingPunct="0">
              <a:spcBef>
                <a:spcPct val="50000"/>
              </a:spcBef>
              <a:buFontTx/>
              <a:buChar char="•"/>
            </a:pPr>
            <a:r>
              <a:rPr lang="en-US" sz="1400" b="1" dirty="0">
                <a:latin typeface="Arial" pitchFamily="34" charset="0"/>
                <a:cs typeface="Arial" pitchFamily="34" charset="0"/>
              </a:rPr>
              <a:t> </a:t>
            </a:r>
            <a:r>
              <a:rPr lang="en-US" sz="1400" dirty="0">
                <a:latin typeface="Arial" pitchFamily="34" charset="0"/>
                <a:cs typeface="Arial" pitchFamily="34" charset="0"/>
              </a:rPr>
              <a:t>VXS P0/J0 outputs 5Gbps L1 data stream (hit patterns &amp; board sum</a:t>
            </a:r>
            <a:r>
              <a:rPr lang="en-US" sz="1400" dirty="0" smtClean="0">
                <a:latin typeface="Arial" pitchFamily="34" charset="0"/>
                <a:cs typeface="Arial" pitchFamily="34" charset="0"/>
              </a:rPr>
              <a:t>)</a:t>
            </a:r>
          </a:p>
          <a:p>
            <a:pPr eaLnBrk="0" hangingPunct="0">
              <a:spcBef>
                <a:spcPct val="50000"/>
              </a:spcBef>
              <a:buFontTx/>
              <a:buChar char="•"/>
            </a:pPr>
            <a:endParaRPr lang="en-US" sz="1600" dirty="0" smtClean="0">
              <a:cs typeface="Arial" charset="0"/>
            </a:endParaRPr>
          </a:p>
          <a:p>
            <a:pPr eaLnBrk="0" hangingPunct="0">
              <a:spcBef>
                <a:spcPct val="50000"/>
              </a:spcBef>
              <a:buFontTx/>
              <a:buChar char="•"/>
            </a:pPr>
            <a:endParaRPr lang="en-US" sz="1600" dirty="0">
              <a:cs typeface="Arial" charset="0"/>
            </a:endParaRPr>
          </a:p>
        </p:txBody>
      </p:sp>
      <p:pic>
        <p:nvPicPr>
          <p:cNvPr id="10246" name="Picture 5"/>
          <p:cNvPicPr>
            <a:picLocks noChangeAspect="1" noChangeArrowheads="1"/>
          </p:cNvPicPr>
          <p:nvPr/>
        </p:nvPicPr>
        <p:blipFill>
          <a:blip r:embed="rId3" cstate="print"/>
          <a:srcRect/>
          <a:stretch>
            <a:fillRect/>
          </a:stretch>
        </p:blipFill>
        <p:spPr bwMode="auto">
          <a:xfrm>
            <a:off x="5257800" y="762000"/>
            <a:ext cx="3886200" cy="2422525"/>
          </a:xfrm>
          <a:prstGeom prst="rect">
            <a:avLst/>
          </a:prstGeom>
          <a:noFill/>
          <a:ln w="9525">
            <a:noFill/>
            <a:miter lim="800000"/>
            <a:headEnd/>
            <a:tailEnd/>
          </a:ln>
        </p:spPr>
      </p:pic>
      <p:sp>
        <p:nvSpPr>
          <p:cNvPr id="10247" name="TextBox 3"/>
          <p:cNvSpPr txBox="1">
            <a:spLocks noChangeArrowheads="1"/>
          </p:cNvSpPr>
          <p:nvPr/>
        </p:nvSpPr>
        <p:spPr bwMode="auto">
          <a:xfrm>
            <a:off x="4191000" y="6096000"/>
            <a:ext cx="1676400" cy="366713"/>
          </a:xfrm>
          <a:prstGeom prst="rect">
            <a:avLst/>
          </a:prstGeom>
          <a:noFill/>
          <a:ln w="9525">
            <a:noFill/>
            <a:miter lim="800000"/>
            <a:headEnd/>
            <a:tailEnd/>
          </a:ln>
        </p:spPr>
        <p:txBody>
          <a:bodyPr>
            <a:spAutoFit/>
          </a:bodyPr>
          <a:lstStyle/>
          <a:p>
            <a:pPr eaLnBrk="0" hangingPunct="0"/>
            <a:r>
              <a:rPr lang="en-US" sz="1800" b="1" dirty="0">
                <a:latin typeface="Calibri" pitchFamily="34" charset="0"/>
              </a:rPr>
              <a:t>JLab-FADC250:</a:t>
            </a:r>
          </a:p>
        </p:txBody>
      </p:sp>
      <p:sp>
        <p:nvSpPr>
          <p:cNvPr id="8" name="TextBox 7"/>
          <p:cNvSpPr txBox="1"/>
          <p:nvPr/>
        </p:nvSpPr>
        <p:spPr>
          <a:xfrm>
            <a:off x="5181600" y="4114800"/>
            <a:ext cx="741613" cy="830997"/>
          </a:xfrm>
          <a:prstGeom prst="rect">
            <a:avLst/>
          </a:prstGeom>
          <a:noFill/>
        </p:spPr>
        <p:txBody>
          <a:bodyPr wrap="none" rtlCol="0">
            <a:spAutoFit/>
          </a:bodyPr>
          <a:lstStyle/>
          <a:p>
            <a:r>
              <a:rPr lang="en-US" sz="1200" b="1" dirty="0" smtClean="0">
                <a:latin typeface="Arial" pitchFamily="34" charset="0"/>
                <a:cs typeface="Arial" pitchFamily="34" charset="0"/>
              </a:rPr>
              <a:t>4 FPGA</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3 Xilinx</a:t>
            </a:r>
          </a:p>
          <a:p>
            <a:r>
              <a:rPr lang="en-US" sz="1200" b="1" dirty="0" smtClean="0">
                <a:latin typeface="Arial" pitchFamily="34" charset="0"/>
                <a:cs typeface="Arial" pitchFamily="34" charset="0"/>
              </a:rPr>
              <a:t>1 Alter</a:t>
            </a:r>
            <a:r>
              <a:rPr lang="en-US" sz="1200" dirty="0" smtClean="0">
                <a:latin typeface="Arial" pitchFamily="34" charset="0"/>
                <a:cs typeface="Arial" pitchFamily="34" charset="0"/>
              </a:rPr>
              <a:t>a</a:t>
            </a:r>
          </a:p>
        </p:txBody>
      </p:sp>
      <p:sp>
        <p:nvSpPr>
          <p:cNvPr id="9" name="TextBox 8"/>
          <p:cNvSpPr txBox="1"/>
          <p:nvPr/>
        </p:nvSpPr>
        <p:spPr>
          <a:xfrm>
            <a:off x="8153023" y="76200"/>
            <a:ext cx="1087157" cy="707886"/>
          </a:xfrm>
          <a:prstGeom prst="rect">
            <a:avLst/>
          </a:prstGeom>
          <a:noFill/>
        </p:spPr>
        <p:txBody>
          <a:bodyPr wrap="none" rtlCol="0">
            <a:spAutoFit/>
          </a:bodyPr>
          <a:lstStyle/>
          <a:p>
            <a:r>
              <a:rPr lang="en-US" dirty="0" smtClean="0">
                <a:latin typeface="Arial" pitchFamily="34" charset="0"/>
                <a:cs typeface="Arial" pitchFamily="34" charset="0"/>
              </a:rPr>
              <a:t>F. Barbosa</a:t>
            </a:r>
          </a:p>
          <a:p>
            <a:r>
              <a:rPr lang="en-US" dirty="0" smtClean="0">
                <a:latin typeface="Arial" pitchFamily="34" charset="0"/>
                <a:cs typeface="Arial" pitchFamily="34" charset="0"/>
              </a:rPr>
              <a:t>H. Dong</a:t>
            </a:r>
          </a:p>
          <a:p>
            <a:r>
              <a:rPr lang="en-US" dirty="0" smtClean="0">
                <a:latin typeface="Arial" pitchFamily="34" charset="0"/>
                <a:cs typeface="Arial" pitchFamily="34" charset="0"/>
              </a:rPr>
              <a:t>J. Wilson</a:t>
            </a:r>
          </a:p>
          <a:p>
            <a:r>
              <a:rPr lang="en-US" dirty="0" smtClean="0">
                <a:latin typeface="Arial" pitchFamily="34" charset="0"/>
                <a:cs typeface="Arial" pitchFamily="34" charset="0"/>
              </a:rPr>
              <a:t>E. Jastrzembski</a:t>
            </a:r>
            <a:endParaRPr lang="en-US" dirty="0">
              <a:latin typeface="Arial" pitchFamily="34" charset="0"/>
              <a:cs typeface="Arial" pitchFamily="34" charset="0"/>
            </a:endParaRPr>
          </a:p>
        </p:txBody>
      </p:sp>
      <p:sp>
        <p:nvSpPr>
          <p:cNvPr id="10" name="TextBox 9"/>
          <p:cNvSpPr txBox="1"/>
          <p:nvPr/>
        </p:nvSpPr>
        <p:spPr>
          <a:xfrm>
            <a:off x="8869566" y="6172200"/>
            <a:ext cx="338554" cy="276999"/>
          </a:xfrm>
          <a:prstGeom prst="rect">
            <a:avLst/>
          </a:prstGeom>
          <a:noFill/>
        </p:spPr>
        <p:txBody>
          <a:bodyPr wrap="none" rtlCol="0">
            <a:spAutoFit/>
          </a:bodyPr>
          <a:lstStyle/>
          <a:p>
            <a:r>
              <a:rPr lang="en-US" sz="1200" b="1" dirty="0" smtClean="0"/>
              <a:t>10</a:t>
            </a:r>
            <a:endParaRPr lang="en-US" sz="1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838200" y="152400"/>
            <a:ext cx="6781800" cy="646331"/>
          </a:xfrm>
          <a:prstGeom prst="rect">
            <a:avLst/>
          </a:prstGeom>
          <a:noFill/>
          <a:ln w="9525">
            <a:noFill/>
            <a:miter lim="800000"/>
            <a:headEnd/>
            <a:tailEnd/>
          </a:ln>
        </p:spPr>
        <p:txBody>
          <a:bodyPr wrap="square">
            <a:spAutoFit/>
          </a:bodyPr>
          <a:lstStyle/>
          <a:p>
            <a:pPr eaLnBrk="0" hangingPunct="0"/>
            <a:r>
              <a:rPr lang="en-US" sz="3600" b="1" dirty="0">
                <a:latin typeface="Calibri" pitchFamily="34" charset="0"/>
              </a:rPr>
              <a:t>Front-End Electronics: </a:t>
            </a:r>
            <a:r>
              <a:rPr lang="en-US" sz="3600" b="1" dirty="0" smtClean="0">
                <a:latin typeface="Calibri" pitchFamily="34" charset="0"/>
              </a:rPr>
              <a:t>FADC250-V2</a:t>
            </a:r>
            <a:endParaRPr lang="en-US" sz="3600" b="1" dirty="0">
              <a:latin typeface="Calibri" pitchFamily="34" charset="0"/>
            </a:endParaRPr>
          </a:p>
        </p:txBody>
      </p:sp>
      <p:sp>
        <p:nvSpPr>
          <p:cNvPr id="10245" name="Text Box 14"/>
          <p:cNvSpPr txBox="1">
            <a:spLocks noChangeArrowheads="1"/>
          </p:cNvSpPr>
          <p:nvPr/>
        </p:nvSpPr>
        <p:spPr bwMode="auto">
          <a:xfrm>
            <a:off x="0" y="838200"/>
            <a:ext cx="4953000" cy="4585871"/>
          </a:xfrm>
          <a:prstGeom prst="rect">
            <a:avLst/>
          </a:prstGeom>
          <a:noFill/>
          <a:ln w="9525">
            <a:noFill/>
            <a:miter lim="800000"/>
            <a:headEnd/>
            <a:tailEnd/>
          </a:ln>
        </p:spPr>
        <p:txBody>
          <a:bodyPr wrap="square">
            <a:spAutoFit/>
          </a:bodyPr>
          <a:lstStyle/>
          <a:p>
            <a:pPr eaLnBrk="0" hangingPunct="0">
              <a:spcBef>
                <a:spcPct val="50000"/>
              </a:spcBef>
              <a:buFontTx/>
              <a:buChar char="•"/>
            </a:pPr>
            <a:r>
              <a:rPr lang="en-US" sz="1600" dirty="0"/>
              <a:t> </a:t>
            </a:r>
            <a:r>
              <a:rPr lang="en-US" sz="1400" dirty="0">
                <a:latin typeface="Arial" pitchFamily="34" charset="0"/>
                <a:cs typeface="Arial" pitchFamily="34" charset="0"/>
              </a:rPr>
              <a:t>16 Channel </a:t>
            </a:r>
            <a:r>
              <a:rPr lang="en-US" sz="1400" b="1" dirty="0" smtClean="0">
                <a:latin typeface="Arial" pitchFamily="34" charset="0"/>
                <a:cs typeface="Arial" pitchFamily="34" charset="0"/>
              </a:rPr>
              <a:t>12</a:t>
            </a:r>
            <a:r>
              <a:rPr lang="en-US" sz="1400" dirty="0" smtClean="0">
                <a:latin typeface="Arial" pitchFamily="34" charset="0"/>
                <a:cs typeface="Arial" pitchFamily="34" charset="0"/>
              </a:rPr>
              <a:t>bit</a:t>
            </a:r>
            <a:r>
              <a:rPr lang="en-US" sz="1400" dirty="0">
                <a:latin typeface="Arial" pitchFamily="34" charset="0"/>
                <a:cs typeface="Arial" pitchFamily="34" charset="0"/>
              </a:rPr>
              <a:t>, 250Msps Flash ADC</a:t>
            </a:r>
          </a:p>
          <a:p>
            <a:pPr eaLnBrk="0" hangingPunct="0">
              <a:spcBef>
                <a:spcPct val="50000"/>
              </a:spcBef>
              <a:buFontTx/>
              <a:buChar char="•"/>
            </a:pPr>
            <a:r>
              <a:rPr lang="en-US" sz="1400" dirty="0">
                <a:latin typeface="Arial" pitchFamily="34" charset="0"/>
                <a:cs typeface="Arial" pitchFamily="34" charset="0"/>
              </a:rPr>
              <a:t> </a:t>
            </a:r>
            <a:r>
              <a:rPr lang="en-US" sz="1400" dirty="0" smtClean="0">
                <a:latin typeface="Arial" pitchFamily="34" charset="0"/>
                <a:cs typeface="Arial" pitchFamily="34" charset="0"/>
              </a:rPr>
              <a:t>Version 2 has significant part reduction.</a:t>
            </a:r>
          </a:p>
          <a:p>
            <a:pPr eaLnBrk="0" hangingPunct="0">
              <a:spcBef>
                <a:spcPct val="50000"/>
              </a:spcBef>
              <a:buFontTx/>
              <a:buChar char="•"/>
            </a:pPr>
            <a:r>
              <a:rPr lang="en-US" sz="1400" dirty="0" smtClean="0">
                <a:latin typeface="Arial" pitchFamily="34" charset="0"/>
                <a:cs typeface="Arial" pitchFamily="34" charset="0"/>
              </a:rPr>
              <a:t> Consolidation of logic from 4 FPGA to 2 FPGA</a:t>
            </a:r>
          </a:p>
          <a:p>
            <a:pPr marL="627063" lvl="1" indent="-169863" eaLnBrk="0" hangingPunct="0">
              <a:spcBef>
                <a:spcPct val="50000"/>
              </a:spcBef>
              <a:buFont typeface="Wingdings" pitchFamily="2" charset="2"/>
              <a:buChar char="§"/>
            </a:pPr>
            <a:r>
              <a:rPr lang="en-US" sz="1400" dirty="0" smtClean="0">
                <a:latin typeface="Arial" pitchFamily="34" charset="0"/>
                <a:cs typeface="Arial" pitchFamily="34" charset="0"/>
              </a:rPr>
              <a:t>VHDL firmware for VME section</a:t>
            </a:r>
          </a:p>
          <a:p>
            <a:pPr marL="627063" lvl="1" indent="-169863" eaLnBrk="0" hangingPunct="0">
              <a:spcBef>
                <a:spcPct val="50000"/>
              </a:spcBef>
              <a:buFont typeface="Wingdings" pitchFamily="2" charset="2"/>
              <a:buChar char="§"/>
            </a:pPr>
            <a:r>
              <a:rPr lang="en-US" sz="1400" dirty="0" smtClean="0">
                <a:latin typeface="Arial" pitchFamily="34" charset="0"/>
                <a:cs typeface="Arial" pitchFamily="34" charset="0"/>
              </a:rPr>
              <a:t>Maintain original specifications</a:t>
            </a:r>
          </a:p>
          <a:p>
            <a:pPr marL="627063" lvl="1" indent="-169863" eaLnBrk="0" hangingPunct="0">
              <a:spcBef>
                <a:spcPct val="50000"/>
              </a:spcBef>
              <a:buFont typeface="Wingdings" pitchFamily="2" charset="2"/>
              <a:buChar char="§"/>
            </a:pPr>
            <a:r>
              <a:rPr lang="en-US" sz="1400" dirty="0" smtClean="0">
                <a:latin typeface="Arial" pitchFamily="34" charset="0"/>
                <a:cs typeface="Arial" pitchFamily="34" charset="0"/>
              </a:rPr>
              <a:t>Maintain all existing features</a:t>
            </a:r>
          </a:p>
          <a:p>
            <a:pPr marL="627063" lvl="1" indent="-169863" eaLnBrk="0" hangingPunct="0">
              <a:spcBef>
                <a:spcPct val="50000"/>
              </a:spcBef>
              <a:buFont typeface="Wingdings" pitchFamily="2" charset="2"/>
              <a:buChar char="§"/>
            </a:pPr>
            <a:r>
              <a:rPr lang="en-US" sz="1400" dirty="0" smtClean="0">
                <a:latin typeface="Arial" pitchFamily="34" charset="0"/>
                <a:cs typeface="Arial" pitchFamily="34" charset="0"/>
              </a:rPr>
              <a:t>Increase capability of trigger data transfer through additional VXS lanes and higher performance FPGA</a:t>
            </a:r>
            <a:endParaRPr lang="en-US" sz="1400" dirty="0">
              <a:latin typeface="Arial" pitchFamily="34" charset="0"/>
              <a:cs typeface="Arial" pitchFamily="34" charset="0"/>
            </a:endParaRPr>
          </a:p>
          <a:p>
            <a:pPr eaLnBrk="0" hangingPunct="0">
              <a:spcBef>
                <a:spcPct val="50000"/>
              </a:spcBef>
              <a:buFontTx/>
              <a:buChar char="•"/>
            </a:pPr>
            <a:r>
              <a:rPr lang="en-US" sz="1400" dirty="0">
                <a:latin typeface="Arial" pitchFamily="34" charset="0"/>
                <a:cs typeface="Arial" pitchFamily="34" charset="0"/>
              </a:rPr>
              <a:t> Module supports 2eSST VME transfers at 200MB/s transfer rate</a:t>
            </a:r>
          </a:p>
          <a:p>
            <a:pPr eaLnBrk="0" hangingPunct="0">
              <a:spcBef>
                <a:spcPct val="50000"/>
              </a:spcBef>
              <a:buFontTx/>
              <a:buChar char="•"/>
            </a:pPr>
            <a:r>
              <a:rPr lang="en-US" sz="1400" dirty="0">
                <a:latin typeface="Arial" pitchFamily="34" charset="0"/>
                <a:cs typeface="Arial" pitchFamily="34" charset="0"/>
              </a:rPr>
              <a:t> Large event block sizes (&gt;100) to minimize CPU interrupt handling</a:t>
            </a:r>
          </a:p>
          <a:p>
            <a:pPr eaLnBrk="0" hangingPunct="0">
              <a:spcBef>
                <a:spcPct val="50000"/>
              </a:spcBef>
              <a:buFontTx/>
              <a:buChar char="•"/>
            </a:pPr>
            <a:r>
              <a:rPr lang="en-US" sz="1400" b="1" dirty="0">
                <a:latin typeface="Arial" pitchFamily="34" charset="0"/>
                <a:cs typeface="Arial" pitchFamily="34" charset="0"/>
              </a:rPr>
              <a:t> </a:t>
            </a:r>
            <a:r>
              <a:rPr lang="en-US" sz="1400" dirty="0" smtClean="0">
                <a:latin typeface="Arial" pitchFamily="34" charset="0"/>
                <a:cs typeface="Arial" pitchFamily="34" charset="0"/>
              </a:rPr>
              <a:t>Two units to be fabricated before end of FY10 and tested</a:t>
            </a:r>
          </a:p>
          <a:p>
            <a:pPr eaLnBrk="0" hangingPunct="0">
              <a:spcBef>
                <a:spcPct val="50000"/>
              </a:spcBef>
              <a:buFontTx/>
              <a:buChar char="•"/>
            </a:pPr>
            <a:r>
              <a:rPr lang="en-US" sz="1400" dirty="0" smtClean="0">
                <a:latin typeface="Arial" pitchFamily="34" charset="0"/>
                <a:cs typeface="Arial" pitchFamily="34" charset="0"/>
              </a:rPr>
              <a:t>  “Orders” for pre-production units (&lt;40) have started!</a:t>
            </a:r>
          </a:p>
          <a:p>
            <a:pPr eaLnBrk="0" hangingPunct="0">
              <a:spcBef>
                <a:spcPct val="50000"/>
              </a:spcBef>
              <a:buFontTx/>
              <a:buChar char="•"/>
            </a:pPr>
            <a:endParaRPr lang="en-US" sz="1600" dirty="0">
              <a:cs typeface="Arial" charset="0"/>
            </a:endParaRPr>
          </a:p>
        </p:txBody>
      </p:sp>
      <p:pic>
        <p:nvPicPr>
          <p:cNvPr id="9" name="Picture 8" descr="drc_test.png"/>
          <p:cNvPicPr>
            <a:picLocks noChangeAspect="1"/>
          </p:cNvPicPr>
          <p:nvPr/>
        </p:nvPicPr>
        <p:blipFill>
          <a:blip r:embed="rId2" cstate="print"/>
          <a:stretch>
            <a:fillRect/>
          </a:stretch>
        </p:blipFill>
        <p:spPr>
          <a:xfrm>
            <a:off x="4953113" y="838200"/>
            <a:ext cx="4190887" cy="5537028"/>
          </a:xfrm>
          <a:prstGeom prst="rect">
            <a:avLst/>
          </a:prstGeom>
        </p:spPr>
      </p:pic>
      <p:sp>
        <p:nvSpPr>
          <p:cNvPr id="10" name="TextBox 9"/>
          <p:cNvSpPr txBox="1"/>
          <p:nvPr/>
        </p:nvSpPr>
        <p:spPr>
          <a:xfrm>
            <a:off x="8153023" y="76200"/>
            <a:ext cx="1087157" cy="707886"/>
          </a:xfrm>
          <a:prstGeom prst="rect">
            <a:avLst/>
          </a:prstGeom>
          <a:noFill/>
        </p:spPr>
        <p:txBody>
          <a:bodyPr wrap="none" rtlCol="0">
            <a:spAutoFit/>
          </a:bodyPr>
          <a:lstStyle/>
          <a:p>
            <a:r>
              <a:rPr lang="en-US" dirty="0" smtClean="0">
                <a:latin typeface="Arial" pitchFamily="34" charset="0"/>
                <a:cs typeface="Arial" pitchFamily="34" charset="0"/>
              </a:rPr>
              <a:t>F. Barbosa</a:t>
            </a:r>
          </a:p>
          <a:p>
            <a:r>
              <a:rPr lang="en-US" dirty="0" smtClean="0">
                <a:latin typeface="Arial" pitchFamily="34" charset="0"/>
                <a:cs typeface="Arial" pitchFamily="34" charset="0"/>
              </a:rPr>
              <a:t>H. Dong</a:t>
            </a:r>
          </a:p>
          <a:p>
            <a:r>
              <a:rPr lang="en-US" dirty="0" smtClean="0">
                <a:latin typeface="Arial" pitchFamily="34" charset="0"/>
                <a:cs typeface="Arial" pitchFamily="34" charset="0"/>
              </a:rPr>
              <a:t>J. Wilson</a:t>
            </a:r>
          </a:p>
          <a:p>
            <a:r>
              <a:rPr lang="en-US" dirty="0" smtClean="0">
                <a:latin typeface="Arial" pitchFamily="34" charset="0"/>
                <a:cs typeface="Arial" pitchFamily="34" charset="0"/>
              </a:rPr>
              <a:t>E. Jastrzembski</a:t>
            </a:r>
            <a:endParaRPr lang="en-US" dirty="0">
              <a:latin typeface="Arial" pitchFamily="34" charset="0"/>
              <a:cs typeface="Arial" pitchFamily="34" charset="0"/>
            </a:endParaRPr>
          </a:p>
        </p:txBody>
      </p:sp>
      <p:sp>
        <p:nvSpPr>
          <p:cNvPr id="6" name="TextBox 5"/>
          <p:cNvSpPr txBox="1"/>
          <p:nvPr/>
        </p:nvSpPr>
        <p:spPr>
          <a:xfrm>
            <a:off x="8610600" y="6096000"/>
            <a:ext cx="330090" cy="276999"/>
          </a:xfrm>
          <a:prstGeom prst="rect">
            <a:avLst/>
          </a:prstGeom>
          <a:noFill/>
        </p:spPr>
        <p:txBody>
          <a:bodyPr wrap="none" rtlCol="0">
            <a:spAutoFit/>
          </a:bodyPr>
          <a:lstStyle/>
          <a:p>
            <a:r>
              <a:rPr lang="en-US" sz="1200" b="1" dirty="0" smtClean="0"/>
              <a:t>11</a:t>
            </a:r>
            <a:endParaRPr lang="en-US" sz="1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32"/>
          <p:cNvGrpSpPr>
            <a:grpSpLocks/>
          </p:cNvGrpSpPr>
          <p:nvPr/>
        </p:nvGrpSpPr>
        <p:grpSpPr bwMode="auto">
          <a:xfrm>
            <a:off x="76200" y="914400"/>
            <a:ext cx="8991600" cy="3257550"/>
            <a:chOff x="152400" y="1371600"/>
            <a:chExt cx="8991600" cy="3257550"/>
          </a:xfrm>
        </p:grpSpPr>
        <p:sp>
          <p:nvSpPr>
            <p:cNvPr id="11268" name="TextBox 44"/>
            <p:cNvSpPr txBox="1">
              <a:spLocks noChangeArrowheads="1"/>
            </p:cNvSpPr>
            <p:nvPr/>
          </p:nvSpPr>
          <p:spPr bwMode="auto">
            <a:xfrm>
              <a:off x="152400" y="2514600"/>
              <a:ext cx="1219200" cy="523875"/>
            </a:xfrm>
            <a:prstGeom prst="rect">
              <a:avLst/>
            </a:prstGeom>
            <a:noFill/>
            <a:ln w="9525">
              <a:noFill/>
              <a:miter lim="800000"/>
              <a:headEnd/>
              <a:tailEnd/>
            </a:ln>
          </p:spPr>
          <p:txBody>
            <a:bodyPr>
              <a:spAutoFit/>
            </a:bodyPr>
            <a:lstStyle/>
            <a:p>
              <a:pPr algn="ctr" eaLnBrk="0" hangingPunct="0"/>
              <a:r>
                <a:rPr lang="en-US" sz="1400" b="1" dirty="0"/>
                <a:t>Detector Input</a:t>
              </a:r>
            </a:p>
          </p:txBody>
        </p:sp>
        <p:sp>
          <p:nvSpPr>
            <p:cNvPr id="11269" name="TextBox 66"/>
            <p:cNvSpPr txBox="1">
              <a:spLocks noChangeArrowheads="1"/>
            </p:cNvSpPr>
            <p:nvPr/>
          </p:nvSpPr>
          <p:spPr bwMode="auto">
            <a:xfrm>
              <a:off x="7467600" y="1371600"/>
              <a:ext cx="1676400" cy="338138"/>
            </a:xfrm>
            <a:prstGeom prst="rect">
              <a:avLst/>
            </a:prstGeom>
            <a:noFill/>
            <a:ln w="9525">
              <a:noFill/>
              <a:miter lim="800000"/>
              <a:headEnd/>
              <a:tailEnd/>
            </a:ln>
          </p:spPr>
          <p:txBody>
            <a:bodyPr>
              <a:spAutoFit/>
            </a:bodyPr>
            <a:lstStyle/>
            <a:p>
              <a:pPr eaLnBrk="0" hangingPunct="0"/>
              <a:r>
                <a:rPr lang="en-US" sz="1600" b="1" dirty="0"/>
                <a:t>L1 Data Stream</a:t>
              </a:r>
            </a:p>
          </p:txBody>
        </p:sp>
        <p:sp>
          <p:nvSpPr>
            <p:cNvPr id="11270" name="TextBox 76"/>
            <p:cNvSpPr txBox="1">
              <a:spLocks noChangeArrowheads="1"/>
            </p:cNvSpPr>
            <p:nvPr/>
          </p:nvSpPr>
          <p:spPr bwMode="auto">
            <a:xfrm>
              <a:off x="7467600" y="3962400"/>
              <a:ext cx="1676400" cy="338138"/>
            </a:xfrm>
            <a:prstGeom prst="rect">
              <a:avLst/>
            </a:prstGeom>
            <a:noFill/>
            <a:ln w="9525">
              <a:noFill/>
              <a:miter lim="800000"/>
              <a:headEnd/>
              <a:tailEnd/>
            </a:ln>
          </p:spPr>
          <p:txBody>
            <a:bodyPr>
              <a:spAutoFit/>
            </a:bodyPr>
            <a:lstStyle/>
            <a:p>
              <a:pPr eaLnBrk="0" hangingPunct="0"/>
              <a:r>
                <a:rPr lang="en-US" sz="1600" b="1" dirty="0"/>
                <a:t>Trigger Input</a:t>
              </a:r>
            </a:p>
          </p:txBody>
        </p:sp>
        <p:grpSp>
          <p:nvGrpSpPr>
            <p:cNvPr id="11271" name="Group 31"/>
            <p:cNvGrpSpPr>
              <a:grpSpLocks/>
            </p:cNvGrpSpPr>
            <p:nvPr/>
          </p:nvGrpSpPr>
          <p:grpSpPr bwMode="auto">
            <a:xfrm>
              <a:off x="592138" y="1447800"/>
              <a:ext cx="8399462" cy="3181350"/>
              <a:chOff x="592138" y="1447800"/>
              <a:chExt cx="8399462" cy="3181350"/>
            </a:xfrm>
          </p:grpSpPr>
          <p:pic>
            <p:nvPicPr>
              <p:cNvPr id="91138" name="Picture 2"/>
              <p:cNvPicPr>
                <a:picLocks noChangeAspect="1" noChangeArrowheads="1"/>
              </p:cNvPicPr>
              <p:nvPr/>
            </p:nvPicPr>
            <p:blipFill>
              <a:blip r:embed="rId2" cstate="print"/>
              <a:srcRect/>
              <a:stretch>
                <a:fillRect/>
              </a:stretch>
            </p:blipFill>
            <p:spPr bwMode="auto">
              <a:xfrm>
                <a:off x="2209800" y="2895600"/>
                <a:ext cx="3733800" cy="987425"/>
              </a:xfrm>
              <a:prstGeom prst="rect">
                <a:avLst/>
              </a:prstGeom>
              <a:noFill/>
              <a:ln w="9525">
                <a:solidFill>
                  <a:schemeClr val="dk1">
                    <a:shade val="95000"/>
                    <a:satMod val="105000"/>
                  </a:schemeClr>
                </a:solidFill>
                <a:miter lim="800000"/>
                <a:headEnd/>
                <a:tailEnd/>
              </a:ln>
            </p:spPr>
          </p:pic>
          <p:sp>
            <p:nvSpPr>
              <p:cNvPr id="7" name="Right Brace 6"/>
              <p:cNvSpPr/>
              <p:nvPr/>
            </p:nvSpPr>
            <p:spPr>
              <a:xfrm rot="16200000">
                <a:off x="3162300" y="2171700"/>
                <a:ext cx="304800" cy="990600"/>
              </a:xfrm>
              <a:prstGeom prst="rightBrace">
                <a:avLst/>
              </a:prstGeom>
              <a:ln w="15875"/>
            </p:spPr>
            <p:style>
              <a:lnRef idx="1">
                <a:schemeClr val="dk1"/>
              </a:lnRef>
              <a:fillRef idx="0">
                <a:schemeClr val="dk1"/>
              </a:fillRef>
              <a:effectRef idx="0">
                <a:schemeClr val="dk1"/>
              </a:effectRef>
              <a:fontRef idx="minor">
                <a:schemeClr val="tx1"/>
              </a:fontRef>
            </p:style>
            <p:txBody>
              <a:bodyPr anchor="ctr"/>
              <a:lstStyle/>
              <a:p>
                <a:pPr algn="ctr" eaLnBrk="0" hangingPunct="0"/>
                <a:endParaRPr lang="en-US" dirty="0"/>
              </a:p>
            </p:txBody>
          </p:sp>
          <p:sp>
            <p:nvSpPr>
              <p:cNvPr id="8" name="Right Brace 7"/>
              <p:cNvSpPr/>
              <p:nvPr/>
            </p:nvSpPr>
            <p:spPr>
              <a:xfrm rot="16200000">
                <a:off x="4495800" y="2209800"/>
                <a:ext cx="304800" cy="914400"/>
              </a:xfrm>
              <a:prstGeom prst="rightBrace">
                <a:avLst/>
              </a:prstGeom>
              <a:ln w="15875"/>
            </p:spPr>
            <p:style>
              <a:lnRef idx="1">
                <a:schemeClr val="dk1"/>
              </a:lnRef>
              <a:fillRef idx="0">
                <a:schemeClr val="dk1"/>
              </a:fillRef>
              <a:effectRef idx="0">
                <a:schemeClr val="dk1"/>
              </a:effectRef>
              <a:fontRef idx="minor">
                <a:schemeClr val="tx1"/>
              </a:fontRef>
            </p:style>
            <p:txBody>
              <a:bodyPr anchor="ctr"/>
              <a:lstStyle/>
              <a:p>
                <a:pPr algn="ctr" eaLnBrk="0" hangingPunct="0"/>
                <a:endParaRPr lang="en-US" dirty="0"/>
              </a:p>
            </p:txBody>
          </p:sp>
          <p:cxnSp>
            <p:nvCxnSpPr>
              <p:cNvPr id="11" name="Straight Arrow Connector 10"/>
              <p:cNvCxnSpPr/>
              <p:nvPr/>
            </p:nvCxnSpPr>
            <p:spPr>
              <a:xfrm rot="5400000" flipH="1" flipV="1">
                <a:off x="3683794" y="4048919"/>
                <a:ext cx="381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1"/>
              </p:cNvCxnSpPr>
              <p:nvPr/>
            </p:nvCxnSpPr>
            <p:spPr>
              <a:xfrm rot="16200000" flipH="1">
                <a:off x="5295900" y="1866901"/>
                <a:ext cx="3175" cy="1295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319463" y="2286000"/>
                <a:ext cx="2590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5017294" y="4050506"/>
                <a:ext cx="381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943600" y="2133600"/>
                <a:ext cx="1524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schemeClr val="tx1"/>
                    </a:solidFill>
                  </a:rPr>
                  <a:t>Energy &amp; Time Algorithms</a:t>
                </a:r>
              </a:p>
            </p:txBody>
          </p:sp>
          <p:cxnSp>
            <p:nvCxnSpPr>
              <p:cNvPr id="21" name="Straight Arrow Connector 20"/>
              <p:cNvCxnSpPr/>
              <p:nvPr/>
            </p:nvCxnSpPr>
            <p:spPr>
              <a:xfrm>
                <a:off x="7467600" y="2397125"/>
                <a:ext cx="609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194844" y="2401094"/>
                <a:ext cx="230188" cy="0"/>
              </a:xfrm>
              <a:prstGeom prst="line">
                <a:avLst/>
              </a:prstGeom>
              <a:ln w="19050"/>
            </p:spPr>
            <p:style>
              <a:lnRef idx="1">
                <a:schemeClr val="dk1"/>
              </a:lnRef>
              <a:fillRef idx="0">
                <a:schemeClr val="dk1"/>
              </a:fillRef>
              <a:effectRef idx="0">
                <a:schemeClr val="dk1"/>
              </a:effectRef>
              <a:fontRef idx="minor">
                <a:schemeClr val="tx1"/>
              </a:fontRef>
            </p:style>
          </p:cxnSp>
          <p:sp>
            <p:nvSpPr>
              <p:cNvPr id="11282" name="TextBox 34"/>
              <p:cNvSpPr txBox="1">
                <a:spLocks noChangeArrowheads="1"/>
              </p:cNvSpPr>
              <p:nvPr/>
            </p:nvSpPr>
            <p:spPr bwMode="auto">
              <a:xfrm>
                <a:off x="2514600" y="2362200"/>
                <a:ext cx="838200" cy="276225"/>
              </a:xfrm>
              <a:prstGeom prst="rect">
                <a:avLst/>
              </a:prstGeom>
              <a:noFill/>
              <a:ln w="9525">
                <a:noFill/>
                <a:miter lim="800000"/>
                <a:headEnd/>
                <a:tailEnd/>
              </a:ln>
            </p:spPr>
            <p:txBody>
              <a:bodyPr>
                <a:spAutoFit/>
              </a:bodyPr>
              <a:lstStyle/>
              <a:p>
                <a:pPr eaLnBrk="0" hangingPunct="0"/>
                <a:r>
                  <a:rPr lang="en-US" sz="1200" b="1" dirty="0"/>
                  <a:t>Event #1</a:t>
                </a:r>
              </a:p>
            </p:txBody>
          </p:sp>
          <p:sp>
            <p:nvSpPr>
              <p:cNvPr id="11283" name="TextBox 35"/>
              <p:cNvSpPr txBox="1">
                <a:spLocks noChangeArrowheads="1"/>
              </p:cNvSpPr>
              <p:nvPr/>
            </p:nvSpPr>
            <p:spPr bwMode="auto">
              <a:xfrm>
                <a:off x="3894138" y="2355850"/>
                <a:ext cx="838200" cy="276225"/>
              </a:xfrm>
              <a:prstGeom prst="rect">
                <a:avLst/>
              </a:prstGeom>
              <a:noFill/>
              <a:ln w="9525">
                <a:noFill/>
                <a:miter lim="800000"/>
                <a:headEnd/>
                <a:tailEnd/>
              </a:ln>
            </p:spPr>
            <p:txBody>
              <a:bodyPr>
                <a:spAutoFit/>
              </a:bodyPr>
              <a:lstStyle/>
              <a:p>
                <a:pPr eaLnBrk="0" hangingPunct="0"/>
                <a:r>
                  <a:rPr lang="en-US" sz="1200" b="1" dirty="0"/>
                  <a:t>Event #2</a:t>
                </a:r>
              </a:p>
            </p:txBody>
          </p:sp>
          <p:sp>
            <p:nvSpPr>
              <p:cNvPr id="11284" name="TextBox 38"/>
              <p:cNvSpPr txBox="1">
                <a:spLocks noChangeArrowheads="1"/>
              </p:cNvSpPr>
              <p:nvPr/>
            </p:nvSpPr>
            <p:spPr bwMode="auto">
              <a:xfrm>
                <a:off x="7467600" y="2057400"/>
                <a:ext cx="1524000" cy="338138"/>
              </a:xfrm>
              <a:prstGeom prst="rect">
                <a:avLst/>
              </a:prstGeom>
              <a:noFill/>
              <a:ln w="9525">
                <a:noFill/>
                <a:miter lim="800000"/>
                <a:headEnd/>
                <a:tailEnd/>
              </a:ln>
            </p:spPr>
            <p:txBody>
              <a:bodyPr>
                <a:spAutoFit/>
              </a:bodyPr>
              <a:lstStyle/>
              <a:p>
                <a:pPr eaLnBrk="0" hangingPunct="0"/>
                <a:r>
                  <a:rPr lang="en-US" sz="1600" b="1" dirty="0"/>
                  <a:t>VME Readout</a:t>
                </a:r>
              </a:p>
            </p:txBody>
          </p:sp>
          <p:sp>
            <p:nvSpPr>
              <p:cNvPr id="40" name="Pentagon 39"/>
              <p:cNvSpPr/>
              <p:nvPr/>
            </p:nvSpPr>
            <p:spPr>
              <a:xfrm flipH="1">
                <a:off x="914400" y="3098800"/>
                <a:ext cx="838200" cy="406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schemeClr val="tx1"/>
                    </a:solidFill>
                  </a:rPr>
                  <a:t>ADC</a:t>
                </a:r>
              </a:p>
            </p:txBody>
          </p:sp>
          <p:cxnSp>
            <p:nvCxnSpPr>
              <p:cNvPr id="42" name="Straight Arrow Connector 41"/>
              <p:cNvCxnSpPr/>
              <p:nvPr/>
            </p:nvCxnSpPr>
            <p:spPr>
              <a:xfrm>
                <a:off x="592138" y="3302000"/>
                <a:ext cx="3048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1287" name="TextBox 56"/>
              <p:cNvSpPr txBox="1">
                <a:spLocks noChangeArrowheads="1"/>
              </p:cNvSpPr>
              <p:nvPr/>
            </p:nvSpPr>
            <p:spPr bwMode="auto">
              <a:xfrm>
                <a:off x="3371850" y="4352925"/>
                <a:ext cx="990600" cy="276225"/>
              </a:xfrm>
              <a:prstGeom prst="rect">
                <a:avLst/>
              </a:prstGeom>
              <a:noFill/>
              <a:ln w="9525">
                <a:noFill/>
                <a:miter lim="800000"/>
                <a:headEnd/>
                <a:tailEnd/>
              </a:ln>
            </p:spPr>
            <p:txBody>
              <a:bodyPr>
                <a:spAutoFit/>
              </a:bodyPr>
              <a:lstStyle/>
              <a:p>
                <a:pPr eaLnBrk="0" hangingPunct="0"/>
                <a:r>
                  <a:rPr lang="en-US" sz="1200" b="1" dirty="0"/>
                  <a:t>Trigger #1</a:t>
                </a:r>
              </a:p>
            </p:txBody>
          </p:sp>
          <p:sp>
            <p:nvSpPr>
              <p:cNvPr id="11288" name="TextBox 57"/>
              <p:cNvSpPr txBox="1">
                <a:spLocks noChangeArrowheads="1"/>
              </p:cNvSpPr>
              <p:nvPr/>
            </p:nvSpPr>
            <p:spPr bwMode="auto">
              <a:xfrm>
                <a:off x="4718050" y="4338638"/>
                <a:ext cx="990600" cy="276225"/>
              </a:xfrm>
              <a:prstGeom prst="rect">
                <a:avLst/>
              </a:prstGeom>
              <a:noFill/>
              <a:ln w="9525">
                <a:noFill/>
                <a:miter lim="800000"/>
                <a:headEnd/>
                <a:tailEnd/>
              </a:ln>
            </p:spPr>
            <p:txBody>
              <a:bodyPr>
                <a:spAutoFit/>
              </a:bodyPr>
              <a:lstStyle/>
              <a:p>
                <a:pPr eaLnBrk="0" hangingPunct="0"/>
                <a:r>
                  <a:rPr lang="en-US" sz="1200" b="1" dirty="0"/>
                  <a:t>Trigger #2</a:t>
                </a:r>
              </a:p>
            </p:txBody>
          </p:sp>
          <p:sp>
            <p:nvSpPr>
              <p:cNvPr id="11289" name="TextBox 58"/>
              <p:cNvSpPr txBox="1">
                <a:spLocks noChangeArrowheads="1"/>
              </p:cNvSpPr>
              <p:nvPr/>
            </p:nvSpPr>
            <p:spPr bwMode="auto">
              <a:xfrm>
                <a:off x="5964238" y="3182938"/>
                <a:ext cx="1371600" cy="457200"/>
              </a:xfrm>
              <a:prstGeom prst="rect">
                <a:avLst/>
              </a:prstGeom>
              <a:noFill/>
              <a:ln w="9525">
                <a:noFill/>
                <a:miter lim="800000"/>
                <a:headEnd/>
                <a:tailEnd/>
              </a:ln>
            </p:spPr>
            <p:txBody>
              <a:bodyPr>
                <a:spAutoFit/>
              </a:bodyPr>
              <a:lstStyle/>
              <a:p>
                <a:pPr algn="ctr" eaLnBrk="0" hangingPunct="0"/>
                <a:r>
                  <a:rPr lang="en-US" sz="1200" b="1" dirty="0"/>
                  <a:t>8</a:t>
                </a:r>
                <a:r>
                  <a:rPr lang="el-GR" sz="1200" b="1"/>
                  <a:t>μ</a:t>
                </a:r>
                <a:r>
                  <a:rPr lang="en-US" sz="1200" b="1" dirty="0"/>
                  <a:t>s ADC Sample Pipeline</a:t>
                </a:r>
              </a:p>
            </p:txBody>
          </p:sp>
          <p:cxnSp>
            <p:nvCxnSpPr>
              <p:cNvPr id="61" name="Straight Connector 60"/>
              <p:cNvCxnSpPr/>
              <p:nvPr/>
            </p:nvCxnSpPr>
            <p:spPr>
              <a:xfrm rot="5400000">
                <a:off x="4828382" y="3504406"/>
                <a:ext cx="762000" cy="1587"/>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3517107" y="3531394"/>
                <a:ext cx="762000" cy="1587"/>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0" idx="1"/>
              </p:cNvCxnSpPr>
              <p:nvPr/>
            </p:nvCxnSpPr>
            <p:spPr>
              <a:xfrm>
                <a:off x="1752600" y="3302000"/>
                <a:ext cx="457200" cy="793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65" name="Rectangle 64"/>
              <p:cNvSpPr/>
              <p:nvPr/>
            </p:nvSpPr>
            <p:spPr>
              <a:xfrm>
                <a:off x="5943600" y="1447800"/>
                <a:ext cx="1524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schemeClr val="tx1"/>
                    </a:solidFill>
                  </a:rPr>
                  <a:t>L1 Energy &amp; Hit Processing</a:t>
                </a:r>
              </a:p>
            </p:txBody>
          </p:sp>
          <p:cxnSp>
            <p:nvCxnSpPr>
              <p:cNvPr id="66" name="Straight Arrow Connector 65"/>
              <p:cNvCxnSpPr/>
              <p:nvPr/>
            </p:nvCxnSpPr>
            <p:spPr>
              <a:xfrm>
                <a:off x="7467600" y="1711325"/>
                <a:ext cx="609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889125" y="1719263"/>
                <a:ext cx="4038600" cy="158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rot="5400000">
                <a:off x="1089819" y="2509044"/>
                <a:ext cx="1600200" cy="1588"/>
              </a:xfrm>
              <a:prstGeom prst="line">
                <a:avLst/>
              </a:prstGeom>
              <a:ln w="19050"/>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a:off x="5178425" y="4267200"/>
                <a:ext cx="2974975" cy="1588"/>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875088" y="4279900"/>
                <a:ext cx="1343025" cy="1588"/>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11267" name="TextBox 3"/>
          <p:cNvSpPr txBox="1">
            <a:spLocks noChangeArrowheads="1"/>
          </p:cNvSpPr>
          <p:nvPr/>
        </p:nvSpPr>
        <p:spPr bwMode="auto">
          <a:xfrm>
            <a:off x="1219200" y="152400"/>
            <a:ext cx="6400800" cy="641350"/>
          </a:xfrm>
          <a:prstGeom prst="rect">
            <a:avLst/>
          </a:prstGeom>
          <a:noFill/>
          <a:ln w="9525">
            <a:noFill/>
            <a:miter lim="800000"/>
            <a:headEnd/>
            <a:tailEnd/>
          </a:ln>
        </p:spPr>
        <p:txBody>
          <a:bodyPr>
            <a:spAutoFit/>
          </a:bodyPr>
          <a:lstStyle/>
          <a:p>
            <a:pPr eaLnBrk="0" hangingPunct="0"/>
            <a:r>
              <a:rPr lang="en-US" sz="3600" b="1" dirty="0">
                <a:latin typeface="Calibri" pitchFamily="34" charset="0"/>
              </a:rPr>
              <a:t>Front-End Electronics: FADC250</a:t>
            </a:r>
          </a:p>
        </p:txBody>
      </p:sp>
      <p:sp>
        <p:nvSpPr>
          <p:cNvPr id="35" name="TextBox 34"/>
          <p:cNvSpPr txBox="1"/>
          <p:nvPr/>
        </p:nvSpPr>
        <p:spPr>
          <a:xfrm>
            <a:off x="0" y="4267200"/>
            <a:ext cx="6591613" cy="2154436"/>
          </a:xfrm>
          <a:prstGeom prst="rect">
            <a:avLst/>
          </a:prstGeom>
          <a:noFill/>
        </p:spPr>
        <p:txBody>
          <a:bodyPr wrap="square" rtlCol="0">
            <a:spAutoFit/>
          </a:bodyPr>
          <a:lstStyle/>
          <a:p>
            <a:r>
              <a:rPr lang="en-US" sz="1400" dirty="0" smtClean="0">
                <a:latin typeface="Arial" pitchFamily="34" charset="0"/>
                <a:cs typeface="Arial" pitchFamily="34" charset="0"/>
              </a:rPr>
              <a:t>Readout Features:	Raw Data mode</a:t>
            </a:r>
          </a:p>
          <a:p>
            <a:r>
              <a:rPr lang="en-US" sz="1400" dirty="0" smtClean="0">
                <a:latin typeface="Arial" pitchFamily="34" charset="0"/>
                <a:cs typeface="Arial" pitchFamily="34" charset="0"/>
              </a:rPr>
              <a:t>		Pulse window sum (Charge)</a:t>
            </a:r>
          </a:p>
          <a:p>
            <a:r>
              <a:rPr lang="en-US" sz="1400" dirty="0" smtClean="0">
                <a:latin typeface="Arial" pitchFamily="34" charset="0"/>
                <a:cs typeface="Arial" pitchFamily="34" charset="0"/>
              </a:rPr>
              <a:t>		Leading edge timing extraction (62.5ps LSB)</a:t>
            </a:r>
          </a:p>
          <a:p>
            <a:r>
              <a:rPr lang="en-US" sz="1400" dirty="0" smtClean="0">
                <a:latin typeface="Arial" pitchFamily="34" charset="0"/>
                <a:cs typeface="Arial" pitchFamily="34" charset="0"/>
              </a:rPr>
              <a:t>		VME-2eSST</a:t>
            </a:r>
          </a:p>
          <a:p>
            <a:r>
              <a:rPr lang="en-US" sz="1400" dirty="0" smtClean="0">
                <a:latin typeface="Arial" pitchFamily="34" charset="0"/>
                <a:cs typeface="Arial" pitchFamily="34" charset="0"/>
              </a:rPr>
              <a:t>		Event blocking</a:t>
            </a:r>
          </a:p>
          <a:p>
            <a:endParaRPr lang="en-US" sz="800" dirty="0" smtClean="0">
              <a:latin typeface="Arial" pitchFamily="34" charset="0"/>
              <a:cs typeface="Arial" pitchFamily="34" charset="0"/>
            </a:endParaRPr>
          </a:p>
          <a:p>
            <a:r>
              <a:rPr lang="en-US" sz="1400" dirty="0" smtClean="0">
                <a:latin typeface="Arial" pitchFamily="34" charset="0"/>
                <a:cs typeface="Arial" pitchFamily="34" charset="0"/>
              </a:rPr>
              <a:t>Trigger Features:    	16 ‘Hit Bits’ updated at 4ns for all channels over threshold</a:t>
            </a:r>
          </a:p>
          <a:p>
            <a:r>
              <a:rPr lang="en-US" sz="1400" dirty="0" smtClean="0">
                <a:latin typeface="Arial" pitchFamily="34" charset="0"/>
                <a:cs typeface="Arial" pitchFamily="34" charset="0"/>
              </a:rPr>
              <a:t>		Energy summing for 16 channels </a:t>
            </a:r>
          </a:p>
          <a:p>
            <a:r>
              <a:rPr lang="en-US" sz="1400" dirty="0" smtClean="0">
                <a:latin typeface="Arial" pitchFamily="34" charset="0"/>
                <a:cs typeface="Arial" pitchFamily="34" charset="0"/>
              </a:rPr>
              <a:t>		Coincidence logic for 16 channels</a:t>
            </a:r>
          </a:p>
          <a:p>
            <a:r>
              <a:rPr lang="en-US" sz="1400" dirty="0" smtClean="0">
                <a:latin typeface="Arial" pitchFamily="34" charset="0"/>
                <a:cs typeface="Arial" pitchFamily="34" charset="0"/>
              </a:rPr>
              <a:t>		Gigabit serial transfer through VXS to CTP</a:t>
            </a:r>
            <a:endParaRPr lang="en-US" sz="1400" dirty="0">
              <a:latin typeface="Arial" pitchFamily="34" charset="0"/>
              <a:cs typeface="Arial" pitchFamily="34" charset="0"/>
            </a:endParaRPr>
          </a:p>
        </p:txBody>
      </p:sp>
      <p:sp>
        <p:nvSpPr>
          <p:cNvPr id="36" name="TextBox 35"/>
          <p:cNvSpPr txBox="1"/>
          <p:nvPr/>
        </p:nvSpPr>
        <p:spPr>
          <a:xfrm>
            <a:off x="8610600" y="6096000"/>
            <a:ext cx="338554" cy="276999"/>
          </a:xfrm>
          <a:prstGeom prst="rect">
            <a:avLst/>
          </a:prstGeom>
          <a:noFill/>
        </p:spPr>
        <p:txBody>
          <a:bodyPr wrap="none" rtlCol="0">
            <a:spAutoFit/>
          </a:bodyPr>
          <a:lstStyle/>
          <a:p>
            <a:r>
              <a:rPr lang="en-US" sz="1200" b="1" dirty="0" smtClean="0"/>
              <a:t>12</a:t>
            </a:r>
            <a:endParaRPr lang="en-US" sz="1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3" cstate="print"/>
          <a:srcRect/>
          <a:stretch>
            <a:fillRect/>
          </a:stretch>
        </p:blipFill>
        <p:spPr bwMode="auto">
          <a:xfrm>
            <a:off x="5194300" y="823913"/>
            <a:ext cx="3957638" cy="2438400"/>
          </a:xfrm>
          <a:prstGeom prst="rect">
            <a:avLst/>
          </a:prstGeom>
          <a:noFill/>
          <a:ln w="9525">
            <a:noFill/>
            <a:miter lim="800000"/>
            <a:headEnd/>
            <a:tailEnd/>
          </a:ln>
        </p:spPr>
      </p:pic>
      <p:sp>
        <p:nvSpPr>
          <p:cNvPr id="13315" name="TextBox 8"/>
          <p:cNvSpPr txBox="1">
            <a:spLocks noChangeArrowheads="1"/>
          </p:cNvSpPr>
          <p:nvPr/>
        </p:nvSpPr>
        <p:spPr bwMode="auto">
          <a:xfrm>
            <a:off x="0" y="3505200"/>
            <a:ext cx="1371600" cy="646113"/>
          </a:xfrm>
          <a:prstGeom prst="rect">
            <a:avLst/>
          </a:prstGeom>
          <a:noFill/>
          <a:ln w="9525">
            <a:noFill/>
            <a:miter lim="800000"/>
            <a:headEnd/>
            <a:tailEnd/>
          </a:ln>
        </p:spPr>
        <p:txBody>
          <a:bodyPr>
            <a:spAutoFit/>
          </a:bodyPr>
          <a:lstStyle/>
          <a:p>
            <a:pPr algn="ctr" eaLnBrk="0" hangingPunct="0"/>
            <a:r>
              <a:rPr lang="en-US" sz="1800" b="1" dirty="0"/>
              <a:t>CTP Prototype:</a:t>
            </a:r>
          </a:p>
        </p:txBody>
      </p:sp>
      <p:sp>
        <p:nvSpPr>
          <p:cNvPr id="13316" name="TextBox 29"/>
          <p:cNvSpPr txBox="1">
            <a:spLocks noChangeArrowheads="1"/>
          </p:cNvSpPr>
          <p:nvPr/>
        </p:nvSpPr>
        <p:spPr bwMode="auto">
          <a:xfrm>
            <a:off x="1752600" y="0"/>
            <a:ext cx="5715000" cy="646113"/>
          </a:xfrm>
          <a:prstGeom prst="rect">
            <a:avLst/>
          </a:prstGeom>
          <a:noFill/>
          <a:ln w="9525">
            <a:noFill/>
            <a:miter lim="800000"/>
            <a:headEnd/>
            <a:tailEnd/>
          </a:ln>
        </p:spPr>
        <p:txBody>
          <a:bodyPr>
            <a:spAutoFit/>
          </a:bodyPr>
          <a:lstStyle/>
          <a:p>
            <a:pPr algn="ctr" eaLnBrk="0" hangingPunct="0"/>
            <a:r>
              <a:rPr lang="en-US" sz="3600" b="1" dirty="0">
                <a:latin typeface="Calibri" pitchFamily="34" charset="0"/>
              </a:rPr>
              <a:t>Crate Trigger Processor </a:t>
            </a:r>
          </a:p>
        </p:txBody>
      </p:sp>
      <p:pic>
        <p:nvPicPr>
          <p:cNvPr id="13317" name="Picture 5" descr="C:\Jlab\HallD\Status\Collaboration_May09\Images\ctp_proto.PNG"/>
          <p:cNvPicPr>
            <a:picLocks noChangeAspect="1" noChangeArrowheads="1"/>
          </p:cNvPicPr>
          <p:nvPr/>
        </p:nvPicPr>
        <p:blipFill>
          <a:blip r:embed="rId4" cstate="print"/>
          <a:srcRect/>
          <a:stretch>
            <a:fillRect/>
          </a:stretch>
        </p:blipFill>
        <p:spPr bwMode="auto">
          <a:xfrm>
            <a:off x="1219200" y="3276600"/>
            <a:ext cx="2667000" cy="3581400"/>
          </a:xfrm>
          <a:prstGeom prst="rect">
            <a:avLst/>
          </a:prstGeom>
          <a:noFill/>
          <a:ln w="9525">
            <a:noFill/>
            <a:miter lim="800000"/>
            <a:headEnd/>
            <a:tailEnd/>
          </a:ln>
        </p:spPr>
      </p:pic>
      <p:sp>
        <p:nvSpPr>
          <p:cNvPr id="13318" name="TextBox 5"/>
          <p:cNvSpPr txBox="1">
            <a:spLocks noChangeArrowheads="1"/>
          </p:cNvSpPr>
          <p:nvPr/>
        </p:nvSpPr>
        <p:spPr bwMode="auto">
          <a:xfrm>
            <a:off x="228600" y="762000"/>
            <a:ext cx="4953000" cy="2646878"/>
          </a:xfrm>
          <a:prstGeom prst="rect">
            <a:avLst/>
          </a:prstGeom>
          <a:noFill/>
          <a:ln w="9525">
            <a:noFill/>
            <a:miter lim="800000"/>
            <a:headEnd/>
            <a:tailEnd/>
          </a:ln>
        </p:spPr>
        <p:txBody>
          <a:bodyPr>
            <a:spAutoFit/>
          </a:bodyPr>
          <a:lstStyle/>
          <a:p>
            <a:pPr eaLnBrk="0" hangingPunct="0">
              <a:buFont typeface="Arial" charset="0"/>
              <a:buChar char="•"/>
            </a:pPr>
            <a:r>
              <a:rPr lang="en-US" sz="1600" dirty="0" smtClean="0"/>
              <a:t> </a:t>
            </a:r>
            <a:r>
              <a:rPr lang="en-US" sz="1400" dirty="0" smtClean="0">
                <a:latin typeface="Arial" pitchFamily="34" charset="0"/>
                <a:cs typeface="Arial" pitchFamily="34" charset="0"/>
              </a:rPr>
              <a:t>2 units successfully tested in 2009!!</a:t>
            </a:r>
          </a:p>
          <a:p>
            <a:pPr eaLnBrk="0" hangingPunct="0">
              <a:buFont typeface="Arial" charset="0"/>
              <a:buChar char="•"/>
            </a:pPr>
            <a:endParaRPr lang="en-US" sz="800" dirty="0" smtClean="0">
              <a:latin typeface="Arial" pitchFamily="34" charset="0"/>
              <a:cs typeface="Arial" pitchFamily="34" charset="0"/>
            </a:endParaRPr>
          </a:p>
          <a:p>
            <a:pPr marL="115888" indent="-115888" eaLnBrk="0" hangingPunct="0">
              <a:buFont typeface="Arial" pitchFamily="34" charset="0"/>
              <a:buChar char="•"/>
            </a:pPr>
            <a:r>
              <a:rPr lang="en-US" sz="1400" dirty="0" smtClean="0">
                <a:latin typeface="Arial" pitchFamily="34" charset="0"/>
                <a:cs typeface="Arial" pitchFamily="34" charset="0"/>
              </a:rPr>
              <a:t> 2 more units will be assembled with new Virtex V FX70T that supports higher serial speeds.  </a:t>
            </a:r>
          </a:p>
          <a:p>
            <a:pPr marL="115888" indent="-115888" eaLnBrk="0" hangingPunct="0">
              <a:buFont typeface="Arial" pitchFamily="34" charset="0"/>
              <a:buChar char="•"/>
            </a:pPr>
            <a:endParaRPr lang="en-US" sz="800" dirty="0" smtClean="0">
              <a:latin typeface="Arial" pitchFamily="34" charset="0"/>
              <a:cs typeface="Arial" pitchFamily="34" charset="0"/>
            </a:endParaRPr>
          </a:p>
          <a:p>
            <a:pPr marL="115888" indent="-115888" eaLnBrk="0" hangingPunct="0">
              <a:buFont typeface="Arial" charset="0"/>
              <a:buChar char="•"/>
            </a:pPr>
            <a:r>
              <a:rPr lang="en-US" sz="1400" dirty="0" smtClean="0">
                <a:latin typeface="Arial" pitchFamily="34" charset="0"/>
                <a:cs typeface="Arial" pitchFamily="34" charset="0"/>
              </a:rPr>
              <a:t>Each FADC250 streams energy sum/hit to Crate Trigger Processor (CTP)</a:t>
            </a:r>
          </a:p>
          <a:p>
            <a:pPr marL="115888" indent="-115888" eaLnBrk="0" hangingPunct="0">
              <a:buFont typeface="Arial" charset="0"/>
              <a:buChar char="•"/>
            </a:pPr>
            <a:endParaRPr lang="en-US" sz="800" dirty="0" smtClean="0">
              <a:latin typeface="Arial" pitchFamily="34" charset="0"/>
              <a:cs typeface="Arial" pitchFamily="34" charset="0"/>
            </a:endParaRPr>
          </a:p>
          <a:p>
            <a:pPr marL="115888" indent="-115888" eaLnBrk="0" hangingPunct="0">
              <a:buFont typeface="Arial" charset="0"/>
              <a:buChar char="•"/>
            </a:pPr>
            <a:r>
              <a:rPr lang="en-US" sz="1400" dirty="0" smtClean="0">
                <a:latin typeface="Arial" pitchFamily="34" charset="0"/>
                <a:cs typeface="Arial" pitchFamily="34" charset="0"/>
              </a:rPr>
              <a:t>Crate </a:t>
            </a:r>
            <a:r>
              <a:rPr lang="en-US" sz="1400" dirty="0">
                <a:latin typeface="Arial" pitchFamily="34" charset="0"/>
                <a:cs typeface="Arial" pitchFamily="34" charset="0"/>
              </a:rPr>
              <a:t>Trigger Processor computes a crate-level energy sum (or hit pattern</a:t>
            </a:r>
            <a:r>
              <a:rPr lang="en-US" sz="1400" dirty="0" smtClean="0">
                <a:latin typeface="Arial" pitchFamily="34" charset="0"/>
                <a:cs typeface="Arial" pitchFamily="34" charset="0"/>
              </a:rPr>
              <a:t>)</a:t>
            </a:r>
          </a:p>
          <a:p>
            <a:pPr marL="115888" indent="-115888" eaLnBrk="0" hangingPunct="0">
              <a:buFont typeface="Arial" charset="0"/>
              <a:buChar char="•"/>
            </a:pPr>
            <a:endParaRPr lang="en-US" sz="800" dirty="0">
              <a:latin typeface="Arial" pitchFamily="34" charset="0"/>
              <a:cs typeface="Arial" pitchFamily="34" charset="0"/>
            </a:endParaRPr>
          </a:p>
          <a:p>
            <a:pPr marL="115888" indent="-115888" eaLnBrk="0" hangingPunct="0">
              <a:buFont typeface="Arial" charset="0"/>
              <a:buChar char="•"/>
            </a:pPr>
            <a:r>
              <a:rPr lang="en-US" sz="1400" dirty="0" smtClean="0">
                <a:latin typeface="Arial" pitchFamily="34" charset="0"/>
                <a:cs typeface="Arial" pitchFamily="34" charset="0"/>
              </a:rPr>
              <a:t>Computed </a:t>
            </a:r>
            <a:r>
              <a:rPr lang="en-US" sz="1400" dirty="0">
                <a:latin typeface="Arial" pitchFamily="34" charset="0"/>
                <a:cs typeface="Arial" pitchFamily="34" charset="0"/>
              </a:rPr>
              <a:t>crate-level value sent via 10Gbps fiber optics to Global Trigger Crate (32bits every 4ns)</a:t>
            </a:r>
          </a:p>
        </p:txBody>
      </p:sp>
      <p:pic>
        <p:nvPicPr>
          <p:cNvPr id="13319" name="Picture 2"/>
          <p:cNvPicPr>
            <a:picLocks noChangeAspect="1" noChangeArrowheads="1"/>
          </p:cNvPicPr>
          <p:nvPr/>
        </p:nvPicPr>
        <p:blipFill>
          <a:blip r:embed="rId5" cstate="print"/>
          <a:srcRect/>
          <a:stretch>
            <a:fillRect/>
          </a:stretch>
        </p:blipFill>
        <p:spPr bwMode="auto">
          <a:xfrm>
            <a:off x="5491163" y="3662363"/>
            <a:ext cx="3424237" cy="2357437"/>
          </a:xfrm>
          <a:prstGeom prst="rect">
            <a:avLst/>
          </a:prstGeom>
          <a:noFill/>
          <a:ln w="9525">
            <a:noFill/>
            <a:miter lim="800000"/>
            <a:headEnd/>
            <a:tailEnd/>
          </a:ln>
        </p:spPr>
      </p:pic>
      <p:sp>
        <p:nvSpPr>
          <p:cNvPr id="59" name="Arc 58"/>
          <p:cNvSpPr/>
          <p:nvPr/>
        </p:nvSpPr>
        <p:spPr>
          <a:xfrm>
            <a:off x="6862763" y="3576638"/>
            <a:ext cx="228600" cy="228600"/>
          </a:xfrm>
          <a:prstGeom prst="arc">
            <a:avLst>
              <a:gd name="adj1" fmla="val 11597944"/>
              <a:gd name="adj2" fmla="val 0"/>
            </a:avLst>
          </a:prstGeom>
          <a:ln w="12700">
            <a:tailEnd type="none"/>
          </a:ln>
        </p:spPr>
        <p:style>
          <a:lnRef idx="1">
            <a:schemeClr val="dk1"/>
          </a:lnRef>
          <a:fillRef idx="0">
            <a:schemeClr val="dk1"/>
          </a:fillRef>
          <a:effectRef idx="0">
            <a:schemeClr val="dk1"/>
          </a:effectRef>
          <a:fontRef idx="minor">
            <a:schemeClr val="tx1"/>
          </a:fontRef>
        </p:style>
        <p:txBody>
          <a:bodyPr anchor="ctr"/>
          <a:lstStyle/>
          <a:p>
            <a:pPr algn="ctr" eaLnBrk="0" hangingPunct="0"/>
            <a:endParaRPr lang="en-US" dirty="0"/>
          </a:p>
        </p:txBody>
      </p:sp>
      <p:sp>
        <p:nvSpPr>
          <p:cNvPr id="62" name="Arc 61"/>
          <p:cNvSpPr/>
          <p:nvPr/>
        </p:nvSpPr>
        <p:spPr>
          <a:xfrm>
            <a:off x="6710363" y="3500438"/>
            <a:ext cx="381000" cy="381000"/>
          </a:xfrm>
          <a:prstGeom prst="arc">
            <a:avLst>
              <a:gd name="adj1" fmla="val 11103635"/>
              <a:gd name="adj2" fmla="val 0"/>
            </a:avLst>
          </a:prstGeom>
          <a:ln w="12700">
            <a:tailEnd type="none"/>
          </a:ln>
        </p:spPr>
        <p:style>
          <a:lnRef idx="1">
            <a:schemeClr val="dk1"/>
          </a:lnRef>
          <a:fillRef idx="0">
            <a:schemeClr val="dk1"/>
          </a:fillRef>
          <a:effectRef idx="0">
            <a:schemeClr val="dk1"/>
          </a:effectRef>
          <a:fontRef idx="minor">
            <a:schemeClr val="tx1"/>
          </a:fontRef>
        </p:style>
        <p:txBody>
          <a:bodyPr anchor="ctr"/>
          <a:lstStyle/>
          <a:p>
            <a:pPr algn="ctr" eaLnBrk="0" hangingPunct="0"/>
            <a:endParaRPr lang="en-US" dirty="0"/>
          </a:p>
        </p:txBody>
      </p:sp>
      <p:sp>
        <p:nvSpPr>
          <p:cNvPr id="63" name="Arc 62"/>
          <p:cNvSpPr/>
          <p:nvPr/>
        </p:nvSpPr>
        <p:spPr>
          <a:xfrm>
            <a:off x="6481763" y="3424238"/>
            <a:ext cx="609600" cy="485775"/>
          </a:xfrm>
          <a:prstGeom prst="arc">
            <a:avLst>
              <a:gd name="adj1" fmla="val 10795301"/>
              <a:gd name="adj2" fmla="val 0"/>
            </a:avLst>
          </a:prstGeom>
          <a:ln w="12700">
            <a:tailEnd type="none"/>
          </a:ln>
        </p:spPr>
        <p:style>
          <a:lnRef idx="1">
            <a:schemeClr val="dk1"/>
          </a:lnRef>
          <a:fillRef idx="0">
            <a:schemeClr val="dk1"/>
          </a:fillRef>
          <a:effectRef idx="0">
            <a:schemeClr val="dk1"/>
          </a:effectRef>
          <a:fontRef idx="minor">
            <a:schemeClr val="tx1"/>
          </a:fontRef>
        </p:style>
        <p:txBody>
          <a:bodyPr anchor="ctr"/>
          <a:lstStyle/>
          <a:p>
            <a:pPr algn="ctr" eaLnBrk="0" hangingPunct="0"/>
            <a:endParaRPr lang="en-US" dirty="0"/>
          </a:p>
        </p:txBody>
      </p:sp>
      <p:sp>
        <p:nvSpPr>
          <p:cNvPr id="64" name="Arc 63"/>
          <p:cNvSpPr/>
          <p:nvPr/>
        </p:nvSpPr>
        <p:spPr>
          <a:xfrm>
            <a:off x="6329363" y="3395663"/>
            <a:ext cx="762000" cy="563562"/>
          </a:xfrm>
          <a:prstGeom prst="arc">
            <a:avLst>
              <a:gd name="adj1" fmla="val 10921795"/>
              <a:gd name="adj2" fmla="val 0"/>
            </a:avLst>
          </a:prstGeom>
          <a:ln w="12700">
            <a:tailEnd type="none"/>
          </a:ln>
        </p:spPr>
        <p:style>
          <a:lnRef idx="1">
            <a:schemeClr val="dk1"/>
          </a:lnRef>
          <a:fillRef idx="0">
            <a:schemeClr val="dk1"/>
          </a:fillRef>
          <a:effectRef idx="0">
            <a:schemeClr val="dk1"/>
          </a:effectRef>
          <a:fontRef idx="minor">
            <a:schemeClr val="tx1"/>
          </a:fontRef>
        </p:style>
        <p:txBody>
          <a:bodyPr anchor="ctr"/>
          <a:lstStyle/>
          <a:p>
            <a:pPr algn="ctr" eaLnBrk="0" hangingPunct="0"/>
            <a:endParaRPr lang="en-US" dirty="0"/>
          </a:p>
        </p:txBody>
      </p:sp>
      <p:sp>
        <p:nvSpPr>
          <p:cNvPr id="65" name="Arc 64"/>
          <p:cNvSpPr/>
          <p:nvPr/>
        </p:nvSpPr>
        <p:spPr>
          <a:xfrm>
            <a:off x="6100763" y="3348038"/>
            <a:ext cx="990600" cy="714375"/>
          </a:xfrm>
          <a:prstGeom prst="arc">
            <a:avLst>
              <a:gd name="adj1" fmla="val 11049365"/>
              <a:gd name="adj2" fmla="val 0"/>
            </a:avLst>
          </a:prstGeom>
          <a:ln w="12700">
            <a:tailEnd type="none"/>
          </a:ln>
        </p:spPr>
        <p:style>
          <a:lnRef idx="1">
            <a:schemeClr val="dk1"/>
          </a:lnRef>
          <a:fillRef idx="0">
            <a:schemeClr val="dk1"/>
          </a:fillRef>
          <a:effectRef idx="0">
            <a:schemeClr val="dk1"/>
          </a:effectRef>
          <a:fontRef idx="minor">
            <a:schemeClr val="tx1"/>
          </a:fontRef>
        </p:style>
        <p:txBody>
          <a:bodyPr anchor="ctr"/>
          <a:lstStyle/>
          <a:p>
            <a:pPr algn="ctr" eaLnBrk="0" hangingPunct="0"/>
            <a:endParaRPr lang="en-US" dirty="0"/>
          </a:p>
        </p:txBody>
      </p:sp>
      <p:sp>
        <p:nvSpPr>
          <p:cNvPr id="66" name="Arc 65"/>
          <p:cNvSpPr/>
          <p:nvPr/>
        </p:nvSpPr>
        <p:spPr>
          <a:xfrm>
            <a:off x="5872163" y="3271838"/>
            <a:ext cx="1219200" cy="866775"/>
          </a:xfrm>
          <a:prstGeom prst="arc">
            <a:avLst>
              <a:gd name="adj1" fmla="val 11033289"/>
              <a:gd name="adj2" fmla="val 21599921"/>
            </a:avLst>
          </a:prstGeom>
          <a:ln w="12700">
            <a:tailEnd type="triangle"/>
          </a:ln>
        </p:spPr>
        <p:style>
          <a:lnRef idx="1">
            <a:schemeClr val="dk1"/>
          </a:lnRef>
          <a:fillRef idx="0">
            <a:schemeClr val="dk1"/>
          </a:fillRef>
          <a:effectRef idx="0">
            <a:schemeClr val="dk1"/>
          </a:effectRef>
          <a:fontRef idx="minor">
            <a:schemeClr val="tx1"/>
          </a:fontRef>
        </p:style>
        <p:txBody>
          <a:bodyPr anchor="ctr"/>
          <a:lstStyle/>
          <a:p>
            <a:pPr algn="ctr" eaLnBrk="0" hangingPunct="0"/>
            <a:endParaRPr lang="en-US" dirty="0"/>
          </a:p>
        </p:txBody>
      </p:sp>
      <p:sp>
        <p:nvSpPr>
          <p:cNvPr id="68" name="Arc 67"/>
          <p:cNvSpPr/>
          <p:nvPr/>
        </p:nvSpPr>
        <p:spPr>
          <a:xfrm>
            <a:off x="7167563" y="3529013"/>
            <a:ext cx="381000" cy="352425"/>
          </a:xfrm>
          <a:prstGeom prst="arc">
            <a:avLst>
              <a:gd name="adj1" fmla="val 11103635"/>
              <a:gd name="adj2" fmla="val 0"/>
            </a:avLst>
          </a:prstGeom>
          <a:ln w="12700">
            <a:tailEnd type="none"/>
          </a:ln>
        </p:spPr>
        <p:style>
          <a:lnRef idx="1">
            <a:schemeClr val="dk1"/>
          </a:lnRef>
          <a:fillRef idx="0">
            <a:schemeClr val="dk1"/>
          </a:fillRef>
          <a:effectRef idx="0">
            <a:schemeClr val="dk1"/>
          </a:effectRef>
          <a:fontRef idx="minor">
            <a:schemeClr val="tx1"/>
          </a:fontRef>
        </p:style>
        <p:txBody>
          <a:bodyPr anchor="ctr"/>
          <a:lstStyle/>
          <a:p>
            <a:pPr algn="ctr" eaLnBrk="0" hangingPunct="0"/>
            <a:endParaRPr lang="en-US" dirty="0"/>
          </a:p>
        </p:txBody>
      </p:sp>
      <p:sp>
        <p:nvSpPr>
          <p:cNvPr id="69" name="Arc 68"/>
          <p:cNvSpPr/>
          <p:nvPr/>
        </p:nvSpPr>
        <p:spPr>
          <a:xfrm>
            <a:off x="7167563" y="3452813"/>
            <a:ext cx="533400" cy="477837"/>
          </a:xfrm>
          <a:prstGeom prst="arc">
            <a:avLst>
              <a:gd name="adj1" fmla="val 10795301"/>
              <a:gd name="adj2" fmla="val 0"/>
            </a:avLst>
          </a:prstGeom>
          <a:ln w="12700">
            <a:tailEnd type="none"/>
          </a:ln>
        </p:spPr>
        <p:style>
          <a:lnRef idx="1">
            <a:schemeClr val="dk1"/>
          </a:lnRef>
          <a:fillRef idx="0">
            <a:schemeClr val="dk1"/>
          </a:fillRef>
          <a:effectRef idx="0">
            <a:schemeClr val="dk1"/>
          </a:effectRef>
          <a:fontRef idx="minor">
            <a:schemeClr val="tx1"/>
          </a:fontRef>
        </p:style>
        <p:txBody>
          <a:bodyPr anchor="ctr"/>
          <a:lstStyle/>
          <a:p>
            <a:pPr algn="ctr" eaLnBrk="0" hangingPunct="0"/>
            <a:endParaRPr lang="en-US" dirty="0"/>
          </a:p>
        </p:txBody>
      </p:sp>
      <p:sp>
        <p:nvSpPr>
          <p:cNvPr id="70" name="Arc 69"/>
          <p:cNvSpPr/>
          <p:nvPr/>
        </p:nvSpPr>
        <p:spPr>
          <a:xfrm>
            <a:off x="7167563" y="3394075"/>
            <a:ext cx="762000" cy="563563"/>
          </a:xfrm>
          <a:prstGeom prst="arc">
            <a:avLst>
              <a:gd name="adj1" fmla="val 10921795"/>
              <a:gd name="adj2" fmla="val 0"/>
            </a:avLst>
          </a:prstGeom>
          <a:ln w="12700">
            <a:tailEnd type="none"/>
          </a:ln>
        </p:spPr>
        <p:style>
          <a:lnRef idx="1">
            <a:schemeClr val="dk1"/>
          </a:lnRef>
          <a:fillRef idx="0">
            <a:schemeClr val="dk1"/>
          </a:fillRef>
          <a:effectRef idx="0">
            <a:schemeClr val="dk1"/>
          </a:effectRef>
          <a:fontRef idx="minor">
            <a:schemeClr val="tx1"/>
          </a:fontRef>
        </p:style>
        <p:txBody>
          <a:bodyPr anchor="ctr"/>
          <a:lstStyle/>
          <a:p>
            <a:pPr algn="ctr" eaLnBrk="0" hangingPunct="0"/>
            <a:endParaRPr lang="en-US" dirty="0"/>
          </a:p>
        </p:txBody>
      </p:sp>
      <p:sp>
        <p:nvSpPr>
          <p:cNvPr id="71" name="Arc 70"/>
          <p:cNvSpPr/>
          <p:nvPr/>
        </p:nvSpPr>
        <p:spPr>
          <a:xfrm>
            <a:off x="7167563" y="3300413"/>
            <a:ext cx="990600" cy="749300"/>
          </a:xfrm>
          <a:prstGeom prst="arc">
            <a:avLst>
              <a:gd name="adj1" fmla="val 11049365"/>
              <a:gd name="adj2" fmla="val 0"/>
            </a:avLst>
          </a:prstGeom>
          <a:ln w="12700">
            <a:tailEnd type="none"/>
          </a:ln>
        </p:spPr>
        <p:style>
          <a:lnRef idx="1">
            <a:schemeClr val="dk1"/>
          </a:lnRef>
          <a:fillRef idx="0">
            <a:schemeClr val="dk1"/>
          </a:fillRef>
          <a:effectRef idx="0">
            <a:schemeClr val="dk1"/>
          </a:effectRef>
          <a:fontRef idx="minor">
            <a:schemeClr val="tx1"/>
          </a:fontRef>
        </p:style>
        <p:txBody>
          <a:bodyPr anchor="ctr"/>
          <a:lstStyle/>
          <a:p>
            <a:pPr algn="ctr" eaLnBrk="0" hangingPunct="0"/>
            <a:endParaRPr lang="en-US" dirty="0"/>
          </a:p>
        </p:txBody>
      </p:sp>
      <p:sp>
        <p:nvSpPr>
          <p:cNvPr id="72" name="Arc 71"/>
          <p:cNvSpPr/>
          <p:nvPr/>
        </p:nvSpPr>
        <p:spPr>
          <a:xfrm>
            <a:off x="7167563" y="3248025"/>
            <a:ext cx="1143000" cy="866775"/>
          </a:xfrm>
          <a:prstGeom prst="arc">
            <a:avLst>
              <a:gd name="adj1" fmla="val 11033289"/>
              <a:gd name="adj2" fmla="val 0"/>
            </a:avLst>
          </a:prstGeom>
          <a:ln w="12700">
            <a:tailEnd type="none"/>
          </a:ln>
        </p:spPr>
        <p:style>
          <a:lnRef idx="1">
            <a:schemeClr val="dk1"/>
          </a:lnRef>
          <a:fillRef idx="0">
            <a:schemeClr val="dk1"/>
          </a:fillRef>
          <a:effectRef idx="0">
            <a:schemeClr val="dk1"/>
          </a:effectRef>
          <a:fontRef idx="minor">
            <a:schemeClr val="tx1"/>
          </a:fontRef>
        </p:style>
        <p:txBody>
          <a:bodyPr anchor="ctr"/>
          <a:lstStyle/>
          <a:p>
            <a:pPr algn="ctr" eaLnBrk="0" hangingPunct="0"/>
            <a:endParaRPr lang="en-US" dirty="0"/>
          </a:p>
        </p:txBody>
      </p:sp>
      <p:sp>
        <p:nvSpPr>
          <p:cNvPr id="73" name="Arc 72"/>
          <p:cNvSpPr/>
          <p:nvPr/>
        </p:nvSpPr>
        <p:spPr>
          <a:xfrm>
            <a:off x="7167563" y="3170238"/>
            <a:ext cx="1371600" cy="1020762"/>
          </a:xfrm>
          <a:prstGeom prst="arc">
            <a:avLst>
              <a:gd name="adj1" fmla="val 10676805"/>
              <a:gd name="adj2" fmla="val 0"/>
            </a:avLst>
          </a:prstGeom>
          <a:ln w="12700">
            <a:headEnd type="triangle"/>
            <a:tailEnd type="none"/>
          </a:ln>
        </p:spPr>
        <p:style>
          <a:lnRef idx="1">
            <a:schemeClr val="dk1"/>
          </a:lnRef>
          <a:fillRef idx="0">
            <a:schemeClr val="dk1"/>
          </a:fillRef>
          <a:effectRef idx="0">
            <a:schemeClr val="dk1"/>
          </a:effectRef>
          <a:fontRef idx="minor">
            <a:schemeClr val="tx1"/>
          </a:fontRef>
        </p:style>
        <p:txBody>
          <a:bodyPr anchor="ctr"/>
          <a:lstStyle/>
          <a:p>
            <a:pPr algn="ctr" eaLnBrk="0" hangingPunct="0"/>
            <a:endParaRPr lang="en-US" dirty="0"/>
          </a:p>
        </p:txBody>
      </p:sp>
      <p:cxnSp>
        <p:nvCxnSpPr>
          <p:cNvPr id="75" name="Elbow Connector 74"/>
          <p:cNvCxnSpPr/>
          <p:nvPr/>
        </p:nvCxnSpPr>
        <p:spPr>
          <a:xfrm rot="5400000">
            <a:off x="6472238" y="5524500"/>
            <a:ext cx="685800" cy="609600"/>
          </a:xfrm>
          <a:prstGeom prst="bentConnector3">
            <a:avLst>
              <a:gd name="adj1" fmla="val 100000"/>
            </a:avLst>
          </a:prstGeom>
          <a:ln w="31750">
            <a:tailEnd type="arrow"/>
          </a:ln>
        </p:spPr>
        <p:style>
          <a:lnRef idx="1">
            <a:schemeClr val="dk1"/>
          </a:lnRef>
          <a:fillRef idx="0">
            <a:schemeClr val="dk1"/>
          </a:fillRef>
          <a:effectRef idx="0">
            <a:schemeClr val="dk1"/>
          </a:effectRef>
          <a:fontRef idx="minor">
            <a:schemeClr val="tx1"/>
          </a:fontRef>
        </p:style>
      </p:cxnSp>
      <p:sp>
        <p:nvSpPr>
          <p:cNvPr id="13333" name="TextBox 8"/>
          <p:cNvSpPr txBox="1">
            <a:spLocks noChangeArrowheads="1"/>
          </p:cNvSpPr>
          <p:nvPr/>
        </p:nvSpPr>
        <p:spPr bwMode="auto">
          <a:xfrm>
            <a:off x="3886200" y="5943600"/>
            <a:ext cx="3733800" cy="523220"/>
          </a:xfrm>
          <a:prstGeom prst="rect">
            <a:avLst/>
          </a:prstGeom>
          <a:noFill/>
          <a:ln w="9525">
            <a:noFill/>
            <a:miter lim="800000"/>
            <a:headEnd/>
            <a:tailEnd/>
          </a:ln>
        </p:spPr>
        <p:txBody>
          <a:bodyPr wrap="square">
            <a:spAutoFit/>
          </a:bodyPr>
          <a:lstStyle/>
          <a:p>
            <a:pPr algn="ctr" eaLnBrk="0" hangingPunct="0"/>
            <a:r>
              <a:rPr lang="en-US" sz="1400" b="1" dirty="0"/>
              <a:t>Crate Sum/Hits</a:t>
            </a:r>
          </a:p>
          <a:p>
            <a:pPr algn="ctr" eaLnBrk="0" hangingPunct="0"/>
            <a:r>
              <a:rPr lang="en-US" sz="1400" b="1" dirty="0"/>
              <a:t>10Gbps Fiber to </a:t>
            </a:r>
            <a:r>
              <a:rPr lang="en-US" sz="1400" b="1" dirty="0" smtClean="0"/>
              <a:t>SSP in global trigger crate </a:t>
            </a:r>
            <a:endParaRPr lang="en-US" sz="1400" b="1" dirty="0"/>
          </a:p>
        </p:txBody>
      </p:sp>
      <p:sp>
        <p:nvSpPr>
          <p:cNvPr id="13334" name="TextBox 8"/>
          <p:cNvSpPr txBox="1">
            <a:spLocks noChangeArrowheads="1"/>
          </p:cNvSpPr>
          <p:nvPr/>
        </p:nvSpPr>
        <p:spPr bwMode="auto">
          <a:xfrm>
            <a:off x="3733800" y="3962400"/>
            <a:ext cx="1828800" cy="523220"/>
          </a:xfrm>
          <a:prstGeom prst="rect">
            <a:avLst/>
          </a:prstGeom>
          <a:noFill/>
          <a:ln w="9525">
            <a:noFill/>
            <a:miter lim="800000"/>
            <a:headEnd/>
            <a:tailEnd/>
          </a:ln>
        </p:spPr>
        <p:txBody>
          <a:bodyPr>
            <a:spAutoFit/>
          </a:bodyPr>
          <a:lstStyle/>
          <a:p>
            <a:pPr algn="ctr" eaLnBrk="0" hangingPunct="0"/>
            <a:r>
              <a:rPr lang="en-US" sz="1400" b="1" dirty="0"/>
              <a:t>Board Energy/Hits</a:t>
            </a:r>
          </a:p>
          <a:p>
            <a:pPr algn="ctr" eaLnBrk="0" hangingPunct="0"/>
            <a:r>
              <a:rPr lang="en-US" sz="1400" b="1" dirty="0" smtClean="0"/>
              <a:t>Up to 10Gbps </a:t>
            </a:r>
            <a:r>
              <a:rPr lang="en-US" sz="1400" b="1" dirty="0"/>
              <a:t>to CTP</a:t>
            </a:r>
          </a:p>
        </p:txBody>
      </p:sp>
      <p:cxnSp>
        <p:nvCxnSpPr>
          <p:cNvPr id="89" name="Straight Connector 88"/>
          <p:cNvCxnSpPr/>
          <p:nvPr/>
        </p:nvCxnSpPr>
        <p:spPr>
          <a:xfrm rot="10800000" flipV="1">
            <a:off x="5334000" y="3429000"/>
            <a:ext cx="609600" cy="228600"/>
          </a:xfrm>
          <a:prstGeom prst="line">
            <a:avLst/>
          </a:prstGeom>
        </p:spPr>
        <p:style>
          <a:lnRef idx="1">
            <a:schemeClr val="dk1"/>
          </a:lnRef>
          <a:fillRef idx="0">
            <a:schemeClr val="dk1"/>
          </a:fillRef>
          <a:effectRef idx="0">
            <a:schemeClr val="dk1"/>
          </a:effectRef>
          <a:fontRef idx="minor">
            <a:schemeClr val="tx1"/>
          </a:fontRef>
        </p:style>
      </p:cxnSp>
      <p:sp>
        <p:nvSpPr>
          <p:cNvPr id="13336" name="TextBox 8"/>
          <p:cNvSpPr txBox="1">
            <a:spLocks noChangeArrowheads="1"/>
          </p:cNvSpPr>
          <p:nvPr/>
        </p:nvSpPr>
        <p:spPr bwMode="auto">
          <a:xfrm>
            <a:off x="0" y="4419600"/>
            <a:ext cx="1143000" cy="523875"/>
          </a:xfrm>
          <a:prstGeom prst="rect">
            <a:avLst/>
          </a:prstGeom>
          <a:noFill/>
          <a:ln w="9525">
            <a:noFill/>
            <a:miter lim="800000"/>
            <a:headEnd/>
            <a:tailEnd/>
          </a:ln>
        </p:spPr>
        <p:txBody>
          <a:bodyPr>
            <a:spAutoFit/>
          </a:bodyPr>
          <a:lstStyle/>
          <a:p>
            <a:pPr eaLnBrk="0" hangingPunct="0"/>
            <a:r>
              <a:rPr lang="en-US" sz="1400" dirty="0">
                <a:latin typeface="Arial" pitchFamily="34" charset="0"/>
                <a:cs typeface="Arial" pitchFamily="34" charset="0"/>
              </a:rPr>
              <a:t>Fiber Optics Transceiver</a:t>
            </a:r>
          </a:p>
        </p:txBody>
      </p:sp>
      <p:cxnSp>
        <p:nvCxnSpPr>
          <p:cNvPr id="93" name="Straight Arrow Connector 92"/>
          <p:cNvCxnSpPr>
            <a:stCxn id="13336" idx="3"/>
          </p:cNvCxnSpPr>
          <p:nvPr/>
        </p:nvCxnSpPr>
        <p:spPr>
          <a:xfrm>
            <a:off x="1143000" y="4681537"/>
            <a:ext cx="609600" cy="109538"/>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97" name="Straight Arrow Connector 96"/>
          <p:cNvCxnSpPr>
            <a:endCxn id="10244" idx="3"/>
          </p:cNvCxnSpPr>
          <p:nvPr/>
        </p:nvCxnSpPr>
        <p:spPr>
          <a:xfrm rot="10800000">
            <a:off x="3736975" y="4603750"/>
            <a:ext cx="682625" cy="411163"/>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13339" name="TextBox 8"/>
          <p:cNvSpPr txBox="1">
            <a:spLocks noChangeArrowheads="1"/>
          </p:cNvSpPr>
          <p:nvPr/>
        </p:nvSpPr>
        <p:spPr bwMode="auto">
          <a:xfrm>
            <a:off x="3886200" y="4953000"/>
            <a:ext cx="1447800" cy="1169551"/>
          </a:xfrm>
          <a:prstGeom prst="rect">
            <a:avLst/>
          </a:prstGeom>
          <a:noFill/>
          <a:ln w="9525">
            <a:noFill/>
            <a:miter lim="800000"/>
            <a:headEnd/>
            <a:tailEnd/>
          </a:ln>
        </p:spPr>
        <p:txBody>
          <a:bodyPr wrap="square">
            <a:spAutoFit/>
          </a:bodyPr>
          <a:lstStyle/>
          <a:p>
            <a:pPr eaLnBrk="0" hangingPunct="0"/>
            <a:r>
              <a:rPr lang="en-US" sz="1400" dirty="0" smtClean="0">
                <a:latin typeface="Arial" pitchFamily="34" charset="0"/>
                <a:cs typeface="Arial" pitchFamily="34" charset="0"/>
              </a:rPr>
              <a:t>VXS Connectors</a:t>
            </a:r>
          </a:p>
          <a:p>
            <a:pPr eaLnBrk="0" hangingPunct="0"/>
            <a:r>
              <a:rPr lang="en-US" sz="1400" dirty="0" smtClean="0">
                <a:latin typeface="Arial" pitchFamily="34" charset="0"/>
                <a:cs typeface="Arial" pitchFamily="34" charset="0"/>
              </a:rPr>
              <a:t>Collect serial data from 16 FADC-250</a:t>
            </a:r>
            <a:endParaRPr lang="en-US" sz="1400" dirty="0">
              <a:latin typeface="Arial" pitchFamily="34" charset="0"/>
              <a:cs typeface="Arial" pitchFamily="34" charset="0"/>
            </a:endParaRPr>
          </a:p>
        </p:txBody>
      </p:sp>
      <p:sp>
        <p:nvSpPr>
          <p:cNvPr id="28" name="TextBox 27"/>
          <p:cNvSpPr txBox="1"/>
          <p:nvPr/>
        </p:nvSpPr>
        <p:spPr>
          <a:xfrm>
            <a:off x="8610600" y="6096000"/>
            <a:ext cx="338554" cy="276999"/>
          </a:xfrm>
          <a:prstGeom prst="rect">
            <a:avLst/>
          </a:prstGeom>
          <a:noFill/>
        </p:spPr>
        <p:txBody>
          <a:bodyPr wrap="none" rtlCol="0">
            <a:spAutoFit/>
          </a:bodyPr>
          <a:lstStyle/>
          <a:p>
            <a:r>
              <a:rPr lang="en-US" sz="1200" b="1" dirty="0" smtClean="0"/>
              <a:t>13</a:t>
            </a:r>
            <a:endParaRPr lang="en-US" sz="1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p:cNvPicPr>
            <a:picLocks noChangeAspect="1" noChangeArrowheads="1"/>
          </p:cNvPicPr>
          <p:nvPr/>
        </p:nvPicPr>
        <p:blipFill>
          <a:blip r:embed="rId2" cstate="print"/>
          <a:srcRect b="15152"/>
          <a:stretch>
            <a:fillRect/>
          </a:stretch>
        </p:blipFill>
        <p:spPr bwMode="auto">
          <a:xfrm>
            <a:off x="5645150" y="3429000"/>
            <a:ext cx="3498850" cy="2133600"/>
          </a:xfrm>
          <a:prstGeom prst="rect">
            <a:avLst/>
          </a:prstGeom>
          <a:noFill/>
          <a:ln w="9525">
            <a:noFill/>
            <a:miter lim="800000"/>
            <a:headEnd/>
            <a:tailEnd/>
          </a:ln>
        </p:spPr>
      </p:pic>
      <p:sp>
        <p:nvSpPr>
          <p:cNvPr id="14339" name="TextBox 8"/>
          <p:cNvSpPr txBox="1">
            <a:spLocks noChangeArrowheads="1"/>
          </p:cNvSpPr>
          <p:nvPr/>
        </p:nvSpPr>
        <p:spPr bwMode="auto">
          <a:xfrm>
            <a:off x="6140450" y="5484813"/>
            <a:ext cx="2133148" cy="738664"/>
          </a:xfrm>
          <a:prstGeom prst="rect">
            <a:avLst/>
          </a:prstGeom>
          <a:solidFill>
            <a:schemeClr val="bg1"/>
          </a:solidFill>
          <a:ln w="9525">
            <a:noFill/>
            <a:miter lim="800000"/>
            <a:headEnd/>
            <a:tailEnd/>
          </a:ln>
        </p:spPr>
        <p:txBody>
          <a:bodyPr wrap="none">
            <a:spAutoFit/>
          </a:bodyPr>
          <a:lstStyle/>
          <a:p>
            <a:pPr algn="ctr" eaLnBrk="0" hangingPunct="0"/>
            <a:r>
              <a:rPr lang="en-US" sz="1400" dirty="0">
                <a:latin typeface="Arial" pitchFamily="34" charset="0"/>
                <a:cs typeface="Arial" pitchFamily="34" charset="0"/>
              </a:rPr>
              <a:t>VXS (VITA 41 standard) </a:t>
            </a:r>
          </a:p>
          <a:p>
            <a:pPr algn="ctr" eaLnBrk="0" hangingPunct="0"/>
            <a:r>
              <a:rPr lang="en-US" sz="1400" dirty="0">
                <a:latin typeface="Arial" pitchFamily="34" charset="0"/>
                <a:cs typeface="Arial" pitchFamily="34" charset="0"/>
              </a:rPr>
              <a:t>VME64x + high speed </a:t>
            </a:r>
          </a:p>
          <a:p>
            <a:pPr algn="ctr" eaLnBrk="0" hangingPunct="0"/>
            <a:r>
              <a:rPr lang="en-US" sz="1400" dirty="0">
                <a:latin typeface="Arial" pitchFamily="34" charset="0"/>
                <a:cs typeface="Arial" pitchFamily="34" charset="0"/>
              </a:rPr>
              <a:t>serial fabric on J0</a:t>
            </a:r>
          </a:p>
        </p:txBody>
      </p:sp>
      <p:sp>
        <p:nvSpPr>
          <p:cNvPr id="14340" name="TextBox 9"/>
          <p:cNvSpPr txBox="1">
            <a:spLocks noChangeArrowheads="1"/>
          </p:cNvSpPr>
          <p:nvPr/>
        </p:nvSpPr>
        <p:spPr bwMode="auto">
          <a:xfrm>
            <a:off x="5638800" y="3135313"/>
            <a:ext cx="3505200" cy="369887"/>
          </a:xfrm>
          <a:prstGeom prst="rect">
            <a:avLst/>
          </a:prstGeom>
          <a:noFill/>
          <a:ln w="9525">
            <a:noFill/>
            <a:miter lim="800000"/>
            <a:headEnd/>
            <a:tailEnd/>
          </a:ln>
        </p:spPr>
        <p:txBody>
          <a:bodyPr>
            <a:spAutoFit/>
          </a:bodyPr>
          <a:lstStyle/>
          <a:p>
            <a:pPr eaLnBrk="0" hangingPunct="0"/>
            <a:r>
              <a:rPr lang="en-US" sz="1800" dirty="0">
                <a:latin typeface="Arial" pitchFamily="34" charset="0"/>
                <a:cs typeface="Arial" pitchFamily="34" charset="0"/>
              </a:rPr>
              <a:t>VXS Backplane Physical Layout:</a:t>
            </a:r>
          </a:p>
        </p:txBody>
      </p:sp>
      <p:sp>
        <p:nvSpPr>
          <p:cNvPr id="14341" name="TextBox 12"/>
          <p:cNvSpPr txBox="1">
            <a:spLocks noChangeArrowheads="1"/>
          </p:cNvSpPr>
          <p:nvPr/>
        </p:nvSpPr>
        <p:spPr bwMode="auto">
          <a:xfrm>
            <a:off x="304800" y="4114800"/>
            <a:ext cx="5257800" cy="1815882"/>
          </a:xfrm>
          <a:prstGeom prst="rect">
            <a:avLst/>
          </a:prstGeom>
          <a:noFill/>
          <a:ln w="9525">
            <a:noFill/>
            <a:miter lim="800000"/>
            <a:headEnd/>
            <a:tailEnd/>
          </a:ln>
        </p:spPr>
        <p:txBody>
          <a:bodyPr>
            <a:spAutoFit/>
          </a:bodyPr>
          <a:lstStyle/>
          <a:p>
            <a:pPr eaLnBrk="0" hangingPunct="0"/>
            <a:r>
              <a:rPr lang="en-US" sz="1600" b="1" dirty="0">
                <a:latin typeface="Arial" pitchFamily="34" charset="0"/>
                <a:cs typeface="Arial" pitchFamily="34" charset="0"/>
              </a:rPr>
              <a:t>Crate Level Use:</a:t>
            </a:r>
          </a:p>
          <a:p>
            <a:pPr lvl="1" eaLnBrk="0" hangingPunct="0">
              <a:buFont typeface="Arial" charset="0"/>
              <a:buChar char="•"/>
            </a:pPr>
            <a:r>
              <a:rPr lang="en-US" sz="1600" dirty="0">
                <a:latin typeface="Arial" pitchFamily="34" charset="0"/>
                <a:cs typeface="Arial" pitchFamily="34" charset="0"/>
              </a:rPr>
              <a:t> VME64x used for event readout</a:t>
            </a:r>
          </a:p>
          <a:p>
            <a:pPr lvl="1" eaLnBrk="0" hangingPunct="0">
              <a:buFont typeface="Arial" charset="0"/>
              <a:buChar char="•"/>
            </a:pPr>
            <a:endParaRPr lang="en-US" sz="1600" dirty="0">
              <a:latin typeface="Arial" pitchFamily="34" charset="0"/>
              <a:cs typeface="Arial" pitchFamily="34" charset="0"/>
            </a:endParaRPr>
          </a:p>
          <a:p>
            <a:pPr lvl="1" eaLnBrk="0" hangingPunct="0">
              <a:buFont typeface="Arial" charset="0"/>
              <a:buChar char="•"/>
            </a:pPr>
            <a:r>
              <a:rPr lang="en-US" sz="1600" dirty="0">
                <a:latin typeface="Arial" pitchFamily="34" charset="0"/>
                <a:cs typeface="Arial" pitchFamily="34" charset="0"/>
              </a:rPr>
              <a:t> VXS: Low jitter clock &amp; trigger distribution</a:t>
            </a:r>
          </a:p>
          <a:p>
            <a:pPr lvl="1" eaLnBrk="0" hangingPunct="0"/>
            <a:endParaRPr lang="en-US" sz="1600" dirty="0">
              <a:latin typeface="Arial" pitchFamily="34" charset="0"/>
              <a:cs typeface="Arial" pitchFamily="34" charset="0"/>
            </a:endParaRPr>
          </a:p>
          <a:p>
            <a:pPr lvl="1" eaLnBrk="0" hangingPunct="0">
              <a:buFont typeface="Arial" charset="0"/>
              <a:buChar char="•"/>
            </a:pPr>
            <a:r>
              <a:rPr lang="en-US" sz="1600" dirty="0">
                <a:latin typeface="Arial" pitchFamily="34" charset="0"/>
                <a:cs typeface="Arial" pitchFamily="34" charset="0"/>
              </a:rPr>
              <a:t> VXS: Gigabit serial transmission for L1 data streams to switch slot for processing</a:t>
            </a:r>
            <a:endParaRPr lang="en-US" sz="1600" b="1" dirty="0">
              <a:latin typeface="Arial" pitchFamily="34" charset="0"/>
              <a:cs typeface="Arial" pitchFamily="34" charset="0"/>
            </a:endParaRPr>
          </a:p>
        </p:txBody>
      </p:sp>
      <p:sp>
        <p:nvSpPr>
          <p:cNvPr id="14342" name="TextBox 29"/>
          <p:cNvSpPr txBox="1">
            <a:spLocks noChangeArrowheads="1"/>
          </p:cNvSpPr>
          <p:nvPr/>
        </p:nvSpPr>
        <p:spPr bwMode="auto">
          <a:xfrm>
            <a:off x="1371600" y="192088"/>
            <a:ext cx="6477000" cy="646112"/>
          </a:xfrm>
          <a:prstGeom prst="rect">
            <a:avLst/>
          </a:prstGeom>
          <a:noFill/>
          <a:ln w="9525">
            <a:noFill/>
            <a:miter lim="800000"/>
            <a:headEnd/>
            <a:tailEnd/>
          </a:ln>
        </p:spPr>
        <p:txBody>
          <a:bodyPr>
            <a:spAutoFit/>
          </a:bodyPr>
          <a:lstStyle/>
          <a:p>
            <a:pPr eaLnBrk="0" hangingPunct="0"/>
            <a:r>
              <a:rPr lang="en-US" sz="3600" b="1" dirty="0">
                <a:latin typeface="Calibri" pitchFamily="34" charset="0"/>
              </a:rPr>
              <a:t>Crate Level – Signal Distribution</a:t>
            </a:r>
          </a:p>
        </p:txBody>
      </p:sp>
      <p:pic>
        <p:nvPicPr>
          <p:cNvPr id="14343" name="Picture 3"/>
          <p:cNvPicPr>
            <a:picLocks noChangeAspect="1" noChangeArrowheads="1"/>
          </p:cNvPicPr>
          <p:nvPr/>
        </p:nvPicPr>
        <p:blipFill>
          <a:blip r:embed="rId3" cstate="print"/>
          <a:srcRect/>
          <a:stretch>
            <a:fillRect/>
          </a:stretch>
        </p:blipFill>
        <p:spPr bwMode="auto">
          <a:xfrm>
            <a:off x="5176838" y="831850"/>
            <a:ext cx="3865562" cy="2362200"/>
          </a:xfrm>
          <a:prstGeom prst="rect">
            <a:avLst/>
          </a:prstGeom>
          <a:noFill/>
          <a:ln w="9525">
            <a:noFill/>
            <a:miter lim="800000"/>
            <a:headEnd/>
            <a:tailEnd/>
          </a:ln>
        </p:spPr>
      </p:pic>
      <p:sp>
        <p:nvSpPr>
          <p:cNvPr id="14344" name="TextBox 11"/>
          <p:cNvSpPr txBox="1">
            <a:spLocks noChangeArrowheads="1"/>
          </p:cNvSpPr>
          <p:nvPr/>
        </p:nvSpPr>
        <p:spPr bwMode="auto">
          <a:xfrm>
            <a:off x="228600" y="1219200"/>
            <a:ext cx="5181600" cy="2554545"/>
          </a:xfrm>
          <a:prstGeom prst="rect">
            <a:avLst/>
          </a:prstGeom>
          <a:noFill/>
          <a:ln w="9525">
            <a:noFill/>
            <a:miter lim="800000"/>
            <a:headEnd/>
            <a:tailEnd/>
          </a:ln>
        </p:spPr>
        <p:txBody>
          <a:bodyPr>
            <a:spAutoFit/>
          </a:bodyPr>
          <a:lstStyle/>
          <a:p>
            <a:pPr eaLnBrk="0" hangingPunct="0">
              <a:buFont typeface="Arial" charset="0"/>
              <a:buChar char="•"/>
            </a:pPr>
            <a:r>
              <a:rPr lang="en-US" dirty="0"/>
              <a:t> </a:t>
            </a:r>
            <a:r>
              <a:rPr lang="en-US" sz="1600" dirty="0">
                <a:latin typeface="Arial" pitchFamily="34" charset="0"/>
                <a:cs typeface="Arial" pitchFamily="34" charset="0"/>
              </a:rPr>
              <a:t>VXS Based, 20 Slot Redundant Star Backplane</a:t>
            </a:r>
          </a:p>
          <a:p>
            <a:pPr eaLnBrk="0" hangingPunct="0">
              <a:buFont typeface="Arial" charset="0"/>
              <a:buChar char="•"/>
            </a:pPr>
            <a:endParaRPr lang="en-US" sz="1600" dirty="0">
              <a:latin typeface="Arial" pitchFamily="34" charset="0"/>
              <a:cs typeface="Arial" pitchFamily="34" charset="0"/>
            </a:endParaRPr>
          </a:p>
          <a:p>
            <a:pPr eaLnBrk="0" hangingPunct="0">
              <a:buFont typeface="Arial" charset="0"/>
              <a:buChar char="•"/>
            </a:pPr>
            <a:r>
              <a:rPr lang="en-US" sz="1600" dirty="0">
                <a:latin typeface="Arial" pitchFamily="34" charset="0"/>
                <a:cs typeface="Arial" pitchFamily="34" charset="0"/>
              </a:rPr>
              <a:t> VME64x backplane w/VXS (VITA 41 Standard) provides standard with high speed serial extension (new J0 connector)</a:t>
            </a:r>
          </a:p>
          <a:p>
            <a:pPr eaLnBrk="0" hangingPunct="0">
              <a:buFont typeface="Arial" charset="0"/>
              <a:buChar char="•"/>
            </a:pPr>
            <a:endParaRPr lang="en-US" sz="1600" dirty="0">
              <a:latin typeface="Arial" pitchFamily="34" charset="0"/>
              <a:cs typeface="Arial" pitchFamily="34" charset="0"/>
            </a:endParaRPr>
          </a:p>
          <a:p>
            <a:pPr eaLnBrk="0" hangingPunct="0">
              <a:buFont typeface="Arial" charset="0"/>
              <a:buChar char="•"/>
            </a:pPr>
            <a:r>
              <a:rPr lang="en-US" sz="1600" dirty="0">
                <a:latin typeface="Arial" pitchFamily="34" charset="0"/>
                <a:cs typeface="Arial" pitchFamily="34" charset="0"/>
              </a:rPr>
              <a:t> 18 Payload slots w/VME64x, 2 Switch slots</a:t>
            </a:r>
          </a:p>
          <a:p>
            <a:pPr eaLnBrk="0" hangingPunct="0">
              <a:buFont typeface="Arial" charset="0"/>
              <a:buChar char="•"/>
            </a:pPr>
            <a:endParaRPr lang="en-US" sz="1600" dirty="0">
              <a:latin typeface="Arial" pitchFamily="34" charset="0"/>
              <a:cs typeface="Arial" pitchFamily="34" charset="0"/>
            </a:endParaRPr>
          </a:p>
          <a:p>
            <a:pPr eaLnBrk="0" hangingPunct="0">
              <a:buFont typeface="Arial" charset="0"/>
              <a:buChar char="•"/>
            </a:pPr>
            <a:r>
              <a:rPr lang="en-US" sz="1600" dirty="0">
                <a:latin typeface="Arial" pitchFamily="34" charset="0"/>
                <a:cs typeface="Arial" pitchFamily="34" charset="0"/>
              </a:rPr>
              <a:t> Each payload slot has 8 high speed </a:t>
            </a:r>
            <a:r>
              <a:rPr lang="en-US" sz="1600" dirty="0" smtClean="0">
                <a:latin typeface="Arial" pitchFamily="34" charset="0"/>
                <a:cs typeface="Arial" pitchFamily="34" charset="0"/>
              </a:rPr>
              <a:t>differential pairs </a:t>
            </a:r>
            <a:r>
              <a:rPr lang="en-US" sz="1600" dirty="0">
                <a:latin typeface="Arial" pitchFamily="34" charset="0"/>
                <a:cs typeface="Arial" pitchFamily="34" charset="0"/>
              </a:rPr>
              <a:t>(10Gbps each) to both switch slots</a:t>
            </a:r>
          </a:p>
        </p:txBody>
      </p:sp>
      <p:sp>
        <p:nvSpPr>
          <p:cNvPr id="9" name="TextBox 8"/>
          <p:cNvSpPr txBox="1"/>
          <p:nvPr/>
        </p:nvSpPr>
        <p:spPr>
          <a:xfrm>
            <a:off x="8610600" y="6096000"/>
            <a:ext cx="338554" cy="276999"/>
          </a:xfrm>
          <a:prstGeom prst="rect">
            <a:avLst/>
          </a:prstGeom>
          <a:noFill/>
        </p:spPr>
        <p:txBody>
          <a:bodyPr wrap="none" rtlCol="0">
            <a:spAutoFit/>
          </a:bodyPr>
          <a:lstStyle/>
          <a:p>
            <a:r>
              <a:rPr lang="en-US" sz="1200" b="1" dirty="0" smtClean="0"/>
              <a:t>14</a:t>
            </a:r>
            <a:endParaRPr lang="en-US" sz="1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7"/>
          <p:cNvPicPr>
            <a:picLocks noChangeAspect="1" noChangeArrowheads="1"/>
          </p:cNvPicPr>
          <p:nvPr/>
        </p:nvPicPr>
        <p:blipFill>
          <a:blip r:embed="rId2" cstate="print"/>
          <a:srcRect b="15152"/>
          <a:stretch>
            <a:fillRect/>
          </a:stretch>
        </p:blipFill>
        <p:spPr bwMode="auto">
          <a:xfrm>
            <a:off x="228600" y="4267200"/>
            <a:ext cx="3498850" cy="2133600"/>
          </a:xfrm>
          <a:prstGeom prst="rect">
            <a:avLst/>
          </a:prstGeom>
          <a:noFill/>
          <a:ln w="9525">
            <a:noFill/>
            <a:miter lim="800000"/>
            <a:headEnd/>
            <a:tailEnd/>
          </a:ln>
        </p:spPr>
      </p:pic>
      <p:sp>
        <p:nvSpPr>
          <p:cNvPr id="15362" name="TextBox 8"/>
          <p:cNvSpPr txBox="1">
            <a:spLocks noChangeArrowheads="1"/>
          </p:cNvSpPr>
          <p:nvPr/>
        </p:nvSpPr>
        <p:spPr bwMode="auto">
          <a:xfrm>
            <a:off x="152400" y="3886200"/>
            <a:ext cx="3505200" cy="430887"/>
          </a:xfrm>
          <a:prstGeom prst="rect">
            <a:avLst/>
          </a:prstGeom>
          <a:solidFill>
            <a:schemeClr val="bg1"/>
          </a:solidFill>
          <a:ln w="9525">
            <a:noFill/>
            <a:miter lim="800000"/>
            <a:headEnd/>
            <a:tailEnd/>
          </a:ln>
        </p:spPr>
        <p:txBody>
          <a:bodyPr wrap="square">
            <a:spAutoFit/>
          </a:bodyPr>
          <a:lstStyle/>
          <a:p>
            <a:pPr eaLnBrk="0" hangingPunct="0"/>
            <a:r>
              <a:rPr lang="en-US" sz="1100" dirty="0">
                <a:latin typeface="Arial" pitchFamily="34" charset="0"/>
                <a:cs typeface="Arial" pitchFamily="34" charset="0"/>
              </a:rPr>
              <a:t>VXS (VITA 41 </a:t>
            </a:r>
            <a:r>
              <a:rPr lang="en-US" sz="1100" dirty="0" smtClean="0">
                <a:latin typeface="Arial" pitchFamily="34" charset="0"/>
                <a:cs typeface="Arial" pitchFamily="34" charset="0"/>
              </a:rPr>
              <a:t>standard) </a:t>
            </a:r>
          </a:p>
          <a:p>
            <a:pPr eaLnBrk="0" hangingPunct="0"/>
            <a:r>
              <a:rPr lang="en-US" sz="1100" dirty="0" smtClean="0">
                <a:latin typeface="Arial" pitchFamily="34" charset="0"/>
                <a:cs typeface="Arial" pitchFamily="34" charset="0"/>
              </a:rPr>
              <a:t>VME64x </a:t>
            </a:r>
            <a:r>
              <a:rPr lang="en-US" sz="1100" dirty="0">
                <a:latin typeface="Arial" pitchFamily="34" charset="0"/>
                <a:cs typeface="Arial" pitchFamily="34" charset="0"/>
              </a:rPr>
              <a:t>+ high speed </a:t>
            </a:r>
            <a:r>
              <a:rPr lang="en-US" sz="1100" dirty="0" smtClean="0">
                <a:latin typeface="Arial" pitchFamily="34" charset="0"/>
                <a:cs typeface="Arial" pitchFamily="34" charset="0"/>
              </a:rPr>
              <a:t>serial </a:t>
            </a:r>
            <a:r>
              <a:rPr lang="en-US" sz="1100" dirty="0">
                <a:latin typeface="Arial" pitchFamily="34" charset="0"/>
                <a:cs typeface="Arial" pitchFamily="34" charset="0"/>
              </a:rPr>
              <a:t>fabric on J0</a:t>
            </a:r>
          </a:p>
        </p:txBody>
      </p:sp>
      <p:sp>
        <p:nvSpPr>
          <p:cNvPr id="15365" name="TextBox 29"/>
          <p:cNvSpPr txBox="1">
            <a:spLocks noChangeArrowheads="1"/>
          </p:cNvSpPr>
          <p:nvPr/>
        </p:nvSpPr>
        <p:spPr bwMode="auto">
          <a:xfrm>
            <a:off x="914400" y="192088"/>
            <a:ext cx="7391400" cy="523220"/>
          </a:xfrm>
          <a:prstGeom prst="rect">
            <a:avLst/>
          </a:prstGeom>
          <a:noFill/>
          <a:ln w="9525">
            <a:noFill/>
            <a:miter lim="800000"/>
            <a:headEnd/>
            <a:tailEnd/>
          </a:ln>
        </p:spPr>
        <p:txBody>
          <a:bodyPr wrap="square">
            <a:spAutoFit/>
          </a:bodyPr>
          <a:lstStyle/>
          <a:p>
            <a:pPr eaLnBrk="0" hangingPunct="0"/>
            <a:r>
              <a:rPr lang="en-US" sz="2800" b="1" dirty="0">
                <a:latin typeface="Calibri" pitchFamily="34" charset="0"/>
              </a:rPr>
              <a:t>Crate Level – Signal </a:t>
            </a:r>
            <a:r>
              <a:rPr lang="en-US" sz="2800" b="1" dirty="0" smtClean="0">
                <a:latin typeface="Calibri" pitchFamily="34" charset="0"/>
              </a:rPr>
              <a:t>Distribution (SD)  -Prototype</a:t>
            </a:r>
            <a:endParaRPr lang="en-US" sz="2800" b="1" dirty="0">
              <a:latin typeface="Calibri" pitchFamily="34" charset="0"/>
            </a:endParaRPr>
          </a:p>
        </p:txBody>
      </p:sp>
      <p:sp>
        <p:nvSpPr>
          <p:cNvPr id="15367" name="TextBox 11"/>
          <p:cNvSpPr txBox="1">
            <a:spLocks noChangeArrowheads="1"/>
          </p:cNvSpPr>
          <p:nvPr/>
        </p:nvSpPr>
        <p:spPr bwMode="auto">
          <a:xfrm>
            <a:off x="228600" y="990600"/>
            <a:ext cx="5181600" cy="2862322"/>
          </a:xfrm>
          <a:prstGeom prst="rect">
            <a:avLst/>
          </a:prstGeom>
          <a:noFill/>
          <a:ln w="9525">
            <a:noFill/>
            <a:miter lim="800000"/>
            <a:headEnd/>
            <a:tailEnd/>
          </a:ln>
        </p:spPr>
        <p:txBody>
          <a:bodyPr>
            <a:spAutoFit/>
          </a:bodyPr>
          <a:lstStyle/>
          <a:p>
            <a:pPr eaLnBrk="0" hangingPunct="0">
              <a:buFont typeface="Arial" charset="0"/>
              <a:buChar char="•"/>
            </a:pPr>
            <a:r>
              <a:rPr lang="en-US" sz="1800" dirty="0" smtClean="0">
                <a:latin typeface="Arial" pitchFamily="34" charset="0"/>
                <a:cs typeface="Arial" pitchFamily="34" charset="0"/>
              </a:rPr>
              <a:t> </a:t>
            </a:r>
            <a:r>
              <a:rPr lang="en-US" sz="1800" dirty="0">
                <a:latin typeface="Arial" pitchFamily="34" charset="0"/>
                <a:cs typeface="Arial" pitchFamily="34" charset="0"/>
              </a:rPr>
              <a:t>VME64x backplane w/VXS (VITA 41 Standard) provides </a:t>
            </a:r>
            <a:r>
              <a:rPr lang="en-US" sz="1800" dirty="0" smtClean="0">
                <a:latin typeface="Arial" pitchFamily="34" charset="0"/>
                <a:cs typeface="Arial" pitchFamily="34" charset="0"/>
              </a:rPr>
              <a:t>high </a:t>
            </a:r>
            <a:r>
              <a:rPr lang="en-US" sz="1800" dirty="0">
                <a:latin typeface="Arial" pitchFamily="34" charset="0"/>
                <a:cs typeface="Arial" pitchFamily="34" charset="0"/>
              </a:rPr>
              <a:t>speed serial </a:t>
            </a:r>
            <a:r>
              <a:rPr lang="en-US" sz="1800" dirty="0" smtClean="0">
                <a:latin typeface="Arial" pitchFamily="34" charset="0"/>
                <a:cs typeface="Arial" pitchFamily="34" charset="0"/>
              </a:rPr>
              <a:t>connections from payload slots to switch slots (Dual Star)</a:t>
            </a:r>
            <a:endParaRPr lang="en-US" sz="1800" dirty="0">
              <a:latin typeface="Arial" pitchFamily="34" charset="0"/>
              <a:cs typeface="Arial" pitchFamily="34" charset="0"/>
            </a:endParaRPr>
          </a:p>
          <a:p>
            <a:pPr eaLnBrk="0" hangingPunct="0">
              <a:buFont typeface="Arial" charset="0"/>
              <a:buChar char="•"/>
            </a:pPr>
            <a:endParaRPr lang="en-US" sz="1800" dirty="0">
              <a:latin typeface="Arial" pitchFamily="34" charset="0"/>
              <a:cs typeface="Arial" pitchFamily="34" charset="0"/>
            </a:endParaRPr>
          </a:p>
          <a:p>
            <a:pPr eaLnBrk="0" hangingPunct="0">
              <a:buFont typeface="Arial" charset="0"/>
              <a:buChar char="•"/>
            </a:pPr>
            <a:r>
              <a:rPr lang="en-US" sz="1800" dirty="0">
                <a:latin typeface="Arial" pitchFamily="34" charset="0"/>
                <a:cs typeface="Arial" pitchFamily="34" charset="0"/>
              </a:rPr>
              <a:t> </a:t>
            </a:r>
            <a:r>
              <a:rPr lang="en-US" sz="1800" dirty="0" smtClean="0">
                <a:latin typeface="Arial" pitchFamily="34" charset="0"/>
                <a:cs typeface="Arial" pitchFamily="34" charset="0"/>
              </a:rPr>
              <a:t>Supports 18 </a:t>
            </a:r>
            <a:r>
              <a:rPr lang="en-US" sz="1800" dirty="0">
                <a:latin typeface="Arial" pitchFamily="34" charset="0"/>
                <a:cs typeface="Arial" pitchFamily="34" charset="0"/>
              </a:rPr>
              <a:t>Payload slots </a:t>
            </a:r>
            <a:r>
              <a:rPr lang="en-US" sz="1800" dirty="0" smtClean="0">
                <a:latin typeface="Arial" pitchFamily="34" charset="0"/>
                <a:cs typeface="Arial" pitchFamily="34" charset="0"/>
              </a:rPr>
              <a:t>with precision clock, synchronization, and trigger signal distribution.</a:t>
            </a:r>
            <a:endParaRPr lang="en-US" sz="1800" dirty="0">
              <a:latin typeface="Arial" pitchFamily="34" charset="0"/>
              <a:cs typeface="Arial" pitchFamily="34" charset="0"/>
            </a:endParaRPr>
          </a:p>
          <a:p>
            <a:pPr eaLnBrk="0" hangingPunct="0">
              <a:buFont typeface="Arial" charset="0"/>
              <a:buChar char="•"/>
            </a:pPr>
            <a:endParaRPr lang="en-US" sz="1800" dirty="0">
              <a:latin typeface="Arial" pitchFamily="34" charset="0"/>
              <a:cs typeface="Arial" pitchFamily="34" charset="0"/>
            </a:endParaRPr>
          </a:p>
          <a:p>
            <a:pPr eaLnBrk="0" hangingPunct="0">
              <a:buFont typeface="Arial" charset="0"/>
              <a:buChar char="•"/>
            </a:pPr>
            <a:r>
              <a:rPr lang="en-US" sz="1800" dirty="0">
                <a:latin typeface="Arial" pitchFamily="34" charset="0"/>
                <a:cs typeface="Arial" pitchFamily="34" charset="0"/>
              </a:rPr>
              <a:t> </a:t>
            </a:r>
            <a:r>
              <a:rPr lang="en-US" sz="1800" dirty="0" smtClean="0">
                <a:latin typeface="Arial" pitchFamily="34" charset="0"/>
                <a:cs typeface="Arial" pitchFamily="34" charset="0"/>
              </a:rPr>
              <a:t>Receives signals from TI and distributes common signals to each payload module              ( i.e. FADC250, FADC125, F1TDC )</a:t>
            </a:r>
            <a:endParaRPr lang="en-US" sz="1800" dirty="0">
              <a:latin typeface="Arial" pitchFamily="34" charset="0"/>
              <a:cs typeface="Arial" pitchFamily="34" charset="0"/>
            </a:endParaRPr>
          </a:p>
        </p:txBody>
      </p:sp>
      <p:pic>
        <p:nvPicPr>
          <p:cNvPr id="9" name="Picture 4" descr="C:\Jlab\HallD\Status\Collaboration_May09\Images\sd_proto.PNG"/>
          <p:cNvPicPr>
            <a:picLocks noChangeAspect="1" noChangeArrowheads="1"/>
          </p:cNvPicPr>
          <p:nvPr/>
        </p:nvPicPr>
        <p:blipFill>
          <a:blip r:embed="rId3" cstate="print"/>
          <a:srcRect/>
          <a:stretch>
            <a:fillRect/>
          </a:stretch>
        </p:blipFill>
        <p:spPr bwMode="auto">
          <a:xfrm>
            <a:off x="5486400" y="2667000"/>
            <a:ext cx="2758351" cy="3733800"/>
          </a:xfrm>
          <a:prstGeom prst="rect">
            <a:avLst/>
          </a:prstGeom>
          <a:noFill/>
        </p:spPr>
      </p:pic>
      <p:cxnSp>
        <p:nvCxnSpPr>
          <p:cNvPr id="11" name="Straight Arrow Connector 10"/>
          <p:cNvCxnSpPr/>
          <p:nvPr/>
        </p:nvCxnSpPr>
        <p:spPr bwMode="auto">
          <a:xfrm rot="10800000" flipV="1">
            <a:off x="2057400" y="5029200"/>
            <a:ext cx="3581400" cy="838200"/>
          </a:xfrm>
          <a:prstGeom prst="straightConnector1">
            <a:avLst/>
          </a:prstGeom>
          <a:solidFill>
            <a:schemeClr val="accent1"/>
          </a:solidFill>
          <a:ln w="22225" cap="flat" cmpd="sng" algn="ctr">
            <a:solidFill>
              <a:schemeClr val="tx1"/>
            </a:solidFill>
            <a:prstDash val="solid"/>
            <a:round/>
            <a:headEnd type="none" w="med" len="med"/>
            <a:tailEnd type="triangle" w="lg" len="lg"/>
          </a:ln>
          <a:effectLst/>
        </p:spPr>
      </p:cxnSp>
      <p:sp>
        <p:nvSpPr>
          <p:cNvPr id="12" name="TextBox 11"/>
          <p:cNvSpPr txBox="1"/>
          <p:nvPr/>
        </p:nvSpPr>
        <p:spPr>
          <a:xfrm>
            <a:off x="8306911" y="4114800"/>
            <a:ext cx="837089" cy="707886"/>
          </a:xfrm>
          <a:prstGeom prst="rect">
            <a:avLst/>
          </a:prstGeom>
          <a:noFill/>
        </p:spPr>
        <p:txBody>
          <a:bodyPr wrap="none" rtlCol="0">
            <a:spAutoFit/>
          </a:bodyPr>
          <a:lstStyle/>
          <a:p>
            <a:r>
              <a:rPr lang="en-US" dirty="0" smtClean="0">
                <a:latin typeface="Arial" pitchFamily="34" charset="0"/>
                <a:cs typeface="Arial" pitchFamily="34" charset="0"/>
              </a:rPr>
              <a:t>VITA 41</a:t>
            </a:r>
          </a:p>
          <a:p>
            <a:r>
              <a:rPr lang="en-US" dirty="0" smtClean="0">
                <a:latin typeface="Arial" pitchFamily="34" charset="0"/>
                <a:cs typeface="Arial" pitchFamily="34" charset="0"/>
              </a:rPr>
              <a:t>Switch</a:t>
            </a:r>
          </a:p>
          <a:p>
            <a:r>
              <a:rPr lang="en-US" dirty="0" smtClean="0">
                <a:latin typeface="Arial" pitchFamily="34" charset="0"/>
                <a:cs typeface="Arial" pitchFamily="34" charset="0"/>
              </a:rPr>
              <a:t>Slot</a:t>
            </a:r>
          </a:p>
          <a:p>
            <a:r>
              <a:rPr lang="en-US" dirty="0" smtClean="0">
                <a:latin typeface="Arial" pitchFamily="34" charset="0"/>
                <a:cs typeface="Arial" pitchFamily="34" charset="0"/>
              </a:rPr>
              <a:t>Connectors</a:t>
            </a:r>
            <a:endParaRPr lang="en-US" dirty="0">
              <a:latin typeface="Arial" pitchFamily="34" charset="0"/>
              <a:cs typeface="Arial" pitchFamily="34" charset="0"/>
            </a:endParaRPr>
          </a:p>
        </p:txBody>
      </p:sp>
      <p:sp>
        <p:nvSpPr>
          <p:cNvPr id="13" name="Left Brace 12"/>
          <p:cNvSpPr/>
          <p:nvPr/>
        </p:nvSpPr>
        <p:spPr bwMode="auto">
          <a:xfrm>
            <a:off x="7924800" y="3352800"/>
            <a:ext cx="381000" cy="2286000"/>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15" name="TextBox 14"/>
          <p:cNvSpPr txBox="1"/>
          <p:nvPr/>
        </p:nvSpPr>
        <p:spPr>
          <a:xfrm>
            <a:off x="4724400" y="5486400"/>
            <a:ext cx="729687" cy="553998"/>
          </a:xfrm>
          <a:prstGeom prst="rect">
            <a:avLst/>
          </a:prstGeom>
          <a:noFill/>
        </p:spPr>
        <p:txBody>
          <a:bodyPr wrap="none" rtlCol="0">
            <a:spAutoFit/>
          </a:bodyPr>
          <a:lstStyle/>
          <a:p>
            <a:pPr marL="228600" indent="-228600" algn="r">
              <a:buAutoNum type="alphaUcPeriod"/>
            </a:pPr>
            <a:r>
              <a:rPr lang="en-US" dirty="0" smtClean="0"/>
              <a:t>Gupta</a:t>
            </a:r>
          </a:p>
          <a:p>
            <a:pPr marL="228600" indent="-228600" algn="r"/>
            <a:r>
              <a:rPr lang="en-US" dirty="0" smtClean="0"/>
              <a:t>M. Taylor</a:t>
            </a:r>
          </a:p>
          <a:p>
            <a:pPr marL="228600" indent="-228600" algn="r"/>
            <a:r>
              <a:rPr lang="en-US" dirty="0" smtClean="0"/>
              <a:t>C. Cuevas</a:t>
            </a:r>
          </a:p>
        </p:txBody>
      </p:sp>
      <p:pic>
        <p:nvPicPr>
          <p:cNvPr id="4098" name="Picture 2"/>
          <p:cNvPicPr>
            <a:picLocks noChangeAspect="1" noChangeArrowheads="1"/>
          </p:cNvPicPr>
          <p:nvPr/>
        </p:nvPicPr>
        <p:blipFill>
          <a:blip r:embed="rId4" cstate="print"/>
          <a:srcRect/>
          <a:stretch>
            <a:fillRect/>
          </a:stretch>
        </p:blipFill>
        <p:spPr bwMode="auto">
          <a:xfrm>
            <a:off x="6324600" y="762000"/>
            <a:ext cx="2819400" cy="2166937"/>
          </a:xfrm>
          <a:prstGeom prst="rect">
            <a:avLst/>
          </a:prstGeom>
          <a:noFill/>
        </p:spPr>
      </p:pic>
      <p:sp>
        <p:nvSpPr>
          <p:cNvPr id="17" name="TextBox 27"/>
          <p:cNvSpPr txBox="1">
            <a:spLocks noChangeArrowheads="1"/>
          </p:cNvSpPr>
          <p:nvPr/>
        </p:nvSpPr>
        <p:spPr bwMode="auto">
          <a:xfrm>
            <a:off x="5410200" y="838200"/>
            <a:ext cx="2057400" cy="639763"/>
          </a:xfrm>
          <a:prstGeom prst="rect">
            <a:avLst/>
          </a:prstGeom>
          <a:solidFill>
            <a:srgbClr val="00B0F0"/>
          </a:solidFill>
          <a:ln w="9525">
            <a:noFill/>
            <a:miter lim="800000"/>
            <a:headEnd/>
            <a:tailEnd/>
          </a:ln>
        </p:spPr>
        <p:txBody>
          <a:bodyPr>
            <a:spAutoFit/>
          </a:bodyPr>
          <a:lstStyle/>
          <a:p>
            <a:pPr eaLnBrk="0" hangingPunct="0"/>
            <a:r>
              <a:rPr lang="en-US" sz="1200" b="1" dirty="0"/>
              <a:t>3.47ps RMS 250MHz Clock Jitter after 150m fiber distribution</a:t>
            </a:r>
          </a:p>
        </p:txBody>
      </p:sp>
      <p:sp>
        <p:nvSpPr>
          <p:cNvPr id="14" name="TextBox 13"/>
          <p:cNvSpPr txBox="1"/>
          <p:nvPr/>
        </p:nvSpPr>
        <p:spPr>
          <a:xfrm>
            <a:off x="8610600" y="6096000"/>
            <a:ext cx="338554" cy="276999"/>
          </a:xfrm>
          <a:prstGeom prst="rect">
            <a:avLst/>
          </a:prstGeom>
          <a:noFill/>
        </p:spPr>
        <p:txBody>
          <a:bodyPr wrap="none" rtlCol="0">
            <a:spAutoFit/>
          </a:bodyPr>
          <a:lstStyle/>
          <a:p>
            <a:r>
              <a:rPr lang="en-US" sz="1200" b="1" dirty="0" smtClean="0"/>
              <a:t>15</a:t>
            </a:r>
            <a:endParaRPr lang="en-US" sz="1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Box 29"/>
          <p:cNvSpPr txBox="1">
            <a:spLocks noChangeArrowheads="1"/>
          </p:cNvSpPr>
          <p:nvPr/>
        </p:nvSpPr>
        <p:spPr bwMode="auto">
          <a:xfrm>
            <a:off x="914400" y="192088"/>
            <a:ext cx="7620000" cy="461665"/>
          </a:xfrm>
          <a:prstGeom prst="rect">
            <a:avLst/>
          </a:prstGeom>
          <a:noFill/>
          <a:ln w="9525">
            <a:noFill/>
            <a:miter lim="800000"/>
            <a:headEnd/>
            <a:tailEnd/>
          </a:ln>
        </p:spPr>
        <p:txBody>
          <a:bodyPr wrap="square">
            <a:spAutoFit/>
          </a:bodyPr>
          <a:lstStyle/>
          <a:p>
            <a:pPr eaLnBrk="0" hangingPunct="0"/>
            <a:r>
              <a:rPr lang="en-US" sz="2400" b="1" dirty="0">
                <a:latin typeface="Calibri" pitchFamily="34" charset="0"/>
              </a:rPr>
              <a:t>Crate Level – Signal </a:t>
            </a:r>
            <a:r>
              <a:rPr lang="en-US" sz="2400" b="1" dirty="0" smtClean="0">
                <a:latin typeface="Calibri" pitchFamily="34" charset="0"/>
              </a:rPr>
              <a:t>Distribution (SD)  Final Version FY10</a:t>
            </a:r>
            <a:endParaRPr lang="en-US" sz="2400" b="1" dirty="0">
              <a:latin typeface="Calibri" pitchFamily="34" charset="0"/>
            </a:endParaRPr>
          </a:p>
        </p:txBody>
      </p:sp>
      <p:sp>
        <p:nvSpPr>
          <p:cNvPr id="15367" name="TextBox 11"/>
          <p:cNvSpPr txBox="1">
            <a:spLocks noChangeArrowheads="1"/>
          </p:cNvSpPr>
          <p:nvPr/>
        </p:nvSpPr>
        <p:spPr bwMode="auto">
          <a:xfrm>
            <a:off x="228600" y="990600"/>
            <a:ext cx="7315200" cy="4247317"/>
          </a:xfrm>
          <a:prstGeom prst="rect">
            <a:avLst/>
          </a:prstGeom>
          <a:noFill/>
          <a:ln w="9525">
            <a:noFill/>
            <a:miter lim="800000"/>
            <a:headEnd/>
            <a:tailEnd/>
          </a:ln>
        </p:spPr>
        <p:txBody>
          <a:bodyPr wrap="square">
            <a:spAutoFit/>
          </a:bodyPr>
          <a:lstStyle/>
          <a:p>
            <a:pPr marL="115888" indent="-115888" eaLnBrk="0" hangingPunct="0">
              <a:buFont typeface="Arial" charset="0"/>
              <a:buChar char="•"/>
            </a:pPr>
            <a:r>
              <a:rPr lang="en-US" sz="1800" dirty="0" smtClean="0">
                <a:latin typeface="Arial" pitchFamily="34" charset="0"/>
                <a:cs typeface="Arial" pitchFamily="34" charset="0"/>
              </a:rPr>
              <a:t> 2 Prototype SD modules successfully tested with two crate  configuration in 2009</a:t>
            </a:r>
            <a:endParaRPr lang="en-US" sz="1800" dirty="0">
              <a:latin typeface="Arial" pitchFamily="34" charset="0"/>
              <a:cs typeface="Arial" pitchFamily="34" charset="0"/>
            </a:endParaRPr>
          </a:p>
          <a:p>
            <a:pPr eaLnBrk="0" hangingPunct="0">
              <a:buFont typeface="Arial" charset="0"/>
              <a:buChar char="•"/>
            </a:pPr>
            <a:endParaRPr lang="en-US" sz="1800" dirty="0">
              <a:latin typeface="Arial" pitchFamily="34" charset="0"/>
              <a:cs typeface="Arial" pitchFamily="34" charset="0"/>
            </a:endParaRPr>
          </a:p>
          <a:p>
            <a:pPr marL="115888" indent="-115888" eaLnBrk="0" hangingPunct="0">
              <a:buFont typeface="Arial" charset="0"/>
              <a:buChar char="•"/>
            </a:pPr>
            <a:r>
              <a:rPr lang="en-US" sz="1800" dirty="0" smtClean="0">
                <a:latin typeface="Arial" pitchFamily="34" charset="0"/>
                <a:cs typeface="Arial" pitchFamily="34" charset="0"/>
              </a:rPr>
              <a:t>Specification updated to support final pair mapping for front end boards and addition of PLL jitter attenuation for clock signals.</a:t>
            </a:r>
          </a:p>
          <a:p>
            <a:pPr eaLnBrk="0" hangingPunct="0">
              <a:buFont typeface="Arial" charset="0"/>
              <a:buChar char="•"/>
            </a:pPr>
            <a:endParaRPr lang="en-US" sz="1800" dirty="0" smtClean="0">
              <a:latin typeface="Arial" pitchFamily="34" charset="0"/>
              <a:cs typeface="Arial" pitchFamily="34" charset="0"/>
            </a:endParaRPr>
          </a:p>
          <a:p>
            <a:pPr eaLnBrk="0" hangingPunct="0">
              <a:buFont typeface="Arial" charset="0"/>
              <a:buChar char="•"/>
            </a:pPr>
            <a:r>
              <a:rPr lang="en-US" sz="1800" dirty="0" smtClean="0">
                <a:latin typeface="Arial" pitchFamily="34" charset="0"/>
                <a:cs typeface="Arial" pitchFamily="34" charset="0"/>
              </a:rPr>
              <a:t> Power circuitry has been optimized from prototype version</a:t>
            </a:r>
          </a:p>
          <a:p>
            <a:pPr eaLnBrk="0" hangingPunct="0">
              <a:buFont typeface="Arial" charset="0"/>
              <a:buChar char="•"/>
            </a:pPr>
            <a:endParaRPr lang="en-US" sz="1800" dirty="0" smtClean="0">
              <a:latin typeface="Arial" pitchFamily="34" charset="0"/>
              <a:cs typeface="Arial" pitchFamily="34" charset="0"/>
            </a:endParaRPr>
          </a:p>
          <a:p>
            <a:pPr marL="115888" indent="-115888" eaLnBrk="0" hangingPunct="0">
              <a:buFont typeface="Arial" charset="0"/>
              <a:buChar char="•"/>
            </a:pPr>
            <a:r>
              <a:rPr lang="en-US" sz="1800" dirty="0" smtClean="0">
                <a:latin typeface="Arial" pitchFamily="34" charset="0"/>
                <a:cs typeface="Arial" pitchFamily="34" charset="0"/>
              </a:rPr>
              <a:t>Specifications for synchronization, trigger signal distribution plus collection of BUSY, and management of token passing are virtually unchanged from original version.</a:t>
            </a:r>
            <a:endParaRPr lang="en-US" sz="1800" dirty="0">
              <a:latin typeface="Arial" pitchFamily="34" charset="0"/>
              <a:cs typeface="Arial" pitchFamily="34" charset="0"/>
            </a:endParaRPr>
          </a:p>
          <a:p>
            <a:pPr eaLnBrk="0" hangingPunct="0">
              <a:buFont typeface="Arial" charset="0"/>
              <a:buChar char="•"/>
            </a:pPr>
            <a:endParaRPr lang="en-US" sz="1800" dirty="0">
              <a:latin typeface="Arial" pitchFamily="34" charset="0"/>
              <a:cs typeface="Arial" pitchFamily="34" charset="0"/>
            </a:endParaRPr>
          </a:p>
          <a:p>
            <a:pPr eaLnBrk="0" hangingPunct="0">
              <a:buFont typeface="Arial" charset="0"/>
              <a:buChar char="•"/>
            </a:pPr>
            <a:r>
              <a:rPr lang="en-US" sz="1800" dirty="0">
                <a:latin typeface="Arial" pitchFamily="34" charset="0"/>
                <a:cs typeface="Arial" pitchFamily="34" charset="0"/>
              </a:rPr>
              <a:t> </a:t>
            </a:r>
            <a:r>
              <a:rPr lang="en-US" sz="1800" b="1" dirty="0" smtClean="0">
                <a:latin typeface="Arial" pitchFamily="34" charset="0"/>
                <a:cs typeface="Arial" pitchFamily="34" charset="0"/>
              </a:rPr>
              <a:t>Welcome to Mr. Nick Nganga! </a:t>
            </a:r>
          </a:p>
          <a:p>
            <a:pPr eaLnBrk="0" hangingPunct="0">
              <a:buFont typeface="Arial" charset="0"/>
              <a:buChar char="•"/>
            </a:pPr>
            <a:endParaRPr lang="en-US" sz="1800" dirty="0" smtClean="0">
              <a:latin typeface="Arial" pitchFamily="34" charset="0"/>
              <a:cs typeface="Arial" pitchFamily="34" charset="0"/>
            </a:endParaRPr>
          </a:p>
          <a:p>
            <a:pPr eaLnBrk="0" hangingPunct="0">
              <a:buFont typeface="Arial" charset="0"/>
              <a:buChar char="•"/>
            </a:pPr>
            <a:r>
              <a:rPr lang="en-US" sz="1800" dirty="0" smtClean="0">
                <a:latin typeface="Arial" pitchFamily="34" charset="0"/>
                <a:cs typeface="Arial" pitchFamily="34" charset="0"/>
              </a:rPr>
              <a:t> Work plan for final board revision at end of FY10 and testing in FY11</a:t>
            </a:r>
            <a:endParaRPr lang="en-US" sz="1800" dirty="0">
              <a:latin typeface="Arial" pitchFamily="34" charset="0"/>
              <a:cs typeface="Arial" pitchFamily="34" charset="0"/>
            </a:endParaRPr>
          </a:p>
        </p:txBody>
      </p:sp>
      <p:sp>
        <p:nvSpPr>
          <p:cNvPr id="15" name="TextBox 14"/>
          <p:cNvSpPr txBox="1"/>
          <p:nvPr/>
        </p:nvSpPr>
        <p:spPr>
          <a:xfrm>
            <a:off x="8284469" y="838200"/>
            <a:ext cx="859531" cy="600164"/>
          </a:xfrm>
          <a:prstGeom prst="rect">
            <a:avLst/>
          </a:prstGeom>
          <a:noFill/>
        </p:spPr>
        <p:txBody>
          <a:bodyPr wrap="none" rtlCol="0">
            <a:spAutoFit/>
          </a:bodyPr>
          <a:lstStyle/>
          <a:p>
            <a:pPr marL="228600" indent="-228600" algn="r"/>
            <a:r>
              <a:rPr lang="en-US" sz="1100" dirty="0" smtClean="0">
                <a:latin typeface="Arial" pitchFamily="34" charset="0"/>
                <a:cs typeface="Arial" pitchFamily="34" charset="0"/>
              </a:rPr>
              <a:t>N. Nganga</a:t>
            </a:r>
          </a:p>
          <a:p>
            <a:pPr marL="228600" indent="-228600" algn="r"/>
            <a:r>
              <a:rPr lang="en-US" sz="1100" dirty="0" smtClean="0">
                <a:latin typeface="Arial" pitchFamily="34" charset="0"/>
                <a:cs typeface="Arial" pitchFamily="34" charset="0"/>
              </a:rPr>
              <a:t>M. Taylor</a:t>
            </a:r>
          </a:p>
          <a:p>
            <a:pPr marL="228600" indent="-228600" algn="r"/>
            <a:r>
              <a:rPr lang="en-US" sz="1100" dirty="0" smtClean="0">
                <a:latin typeface="Arial" pitchFamily="34" charset="0"/>
                <a:cs typeface="Arial" pitchFamily="34" charset="0"/>
              </a:rPr>
              <a:t>C. Cuevas</a:t>
            </a:r>
          </a:p>
        </p:txBody>
      </p:sp>
      <p:sp>
        <p:nvSpPr>
          <p:cNvPr id="14" name="TextBox 13"/>
          <p:cNvSpPr txBox="1"/>
          <p:nvPr/>
        </p:nvSpPr>
        <p:spPr>
          <a:xfrm>
            <a:off x="8610600" y="6096000"/>
            <a:ext cx="338554" cy="276999"/>
          </a:xfrm>
          <a:prstGeom prst="rect">
            <a:avLst/>
          </a:prstGeom>
          <a:noFill/>
        </p:spPr>
        <p:txBody>
          <a:bodyPr wrap="none" rtlCol="0">
            <a:spAutoFit/>
          </a:bodyPr>
          <a:lstStyle/>
          <a:p>
            <a:r>
              <a:rPr lang="en-US" sz="1200" b="1" dirty="0" smtClean="0"/>
              <a:t>16</a:t>
            </a:r>
            <a:endParaRPr lang="en-US" sz="1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airMap_FE_Crate.png"/>
          <p:cNvPicPr>
            <a:picLocks noChangeAspect="1"/>
          </p:cNvPicPr>
          <p:nvPr/>
        </p:nvPicPr>
        <p:blipFill>
          <a:blip r:embed="rId2" cstate="print"/>
          <a:stretch>
            <a:fillRect/>
          </a:stretch>
        </p:blipFill>
        <p:spPr>
          <a:xfrm>
            <a:off x="0" y="0"/>
            <a:ext cx="7696200" cy="6858000"/>
          </a:xfrm>
          <a:prstGeom prst="rect">
            <a:avLst/>
          </a:prstGeom>
        </p:spPr>
      </p:pic>
      <p:sp>
        <p:nvSpPr>
          <p:cNvPr id="4" name="TextBox 29"/>
          <p:cNvSpPr txBox="1">
            <a:spLocks noChangeArrowheads="1"/>
          </p:cNvSpPr>
          <p:nvPr/>
        </p:nvSpPr>
        <p:spPr bwMode="auto">
          <a:xfrm>
            <a:off x="6934200" y="-76200"/>
            <a:ext cx="2209800" cy="830997"/>
          </a:xfrm>
          <a:prstGeom prst="rect">
            <a:avLst/>
          </a:prstGeom>
          <a:noFill/>
          <a:ln w="9525">
            <a:noFill/>
            <a:miter lim="800000"/>
            <a:headEnd/>
            <a:tailEnd/>
          </a:ln>
        </p:spPr>
        <p:txBody>
          <a:bodyPr wrap="square">
            <a:spAutoFit/>
          </a:bodyPr>
          <a:lstStyle/>
          <a:p>
            <a:pPr algn="ctr" eaLnBrk="0" hangingPunct="0"/>
            <a:r>
              <a:rPr lang="en-US" sz="2400" b="1" dirty="0" smtClean="0">
                <a:latin typeface="Calibri" pitchFamily="34" charset="0"/>
              </a:rPr>
              <a:t>VXS</a:t>
            </a:r>
          </a:p>
          <a:p>
            <a:pPr algn="ctr" eaLnBrk="0" hangingPunct="0"/>
            <a:r>
              <a:rPr lang="en-US" sz="2400" b="1" dirty="0" smtClean="0">
                <a:latin typeface="Calibri" pitchFamily="34" charset="0"/>
              </a:rPr>
              <a:t>Pair Mapping</a:t>
            </a:r>
            <a:endParaRPr lang="en-US" sz="2400" b="1" dirty="0">
              <a:latin typeface="Calibri" pitchFamily="34" charset="0"/>
            </a:endParaRPr>
          </a:p>
        </p:txBody>
      </p:sp>
      <p:sp>
        <p:nvSpPr>
          <p:cNvPr id="5" name="TextBox 4"/>
          <p:cNvSpPr txBox="1"/>
          <p:nvPr/>
        </p:nvSpPr>
        <p:spPr>
          <a:xfrm>
            <a:off x="8610600" y="6096000"/>
            <a:ext cx="338554" cy="276999"/>
          </a:xfrm>
          <a:prstGeom prst="rect">
            <a:avLst/>
          </a:prstGeom>
          <a:noFill/>
        </p:spPr>
        <p:txBody>
          <a:bodyPr wrap="none" rtlCol="0">
            <a:spAutoFit/>
          </a:bodyPr>
          <a:lstStyle/>
          <a:p>
            <a:r>
              <a:rPr lang="en-US" sz="1200" b="1" dirty="0" smtClean="0"/>
              <a:t>17</a:t>
            </a:r>
            <a:endParaRPr lang="en-US" sz="1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3"/>
          <p:cNvSpPr txBox="1">
            <a:spLocks noChangeArrowheads="1"/>
          </p:cNvSpPr>
          <p:nvPr/>
        </p:nvSpPr>
        <p:spPr bwMode="auto">
          <a:xfrm>
            <a:off x="1524000" y="192091"/>
            <a:ext cx="6781800" cy="646331"/>
          </a:xfrm>
          <a:prstGeom prst="rect">
            <a:avLst/>
          </a:prstGeom>
          <a:noFill/>
          <a:ln w="9525">
            <a:noFill/>
            <a:miter lim="800000"/>
            <a:headEnd/>
            <a:tailEnd/>
          </a:ln>
        </p:spPr>
        <p:txBody>
          <a:bodyPr wrap="square">
            <a:spAutoFit/>
          </a:bodyPr>
          <a:lstStyle/>
          <a:p>
            <a:pPr eaLnBrk="0" hangingPunct="0"/>
            <a:r>
              <a:rPr lang="en-US" sz="3600" b="1" dirty="0">
                <a:latin typeface="Calibri" pitchFamily="34" charset="0"/>
              </a:rPr>
              <a:t>Level 1 &amp; Trigger </a:t>
            </a:r>
            <a:r>
              <a:rPr lang="en-US" sz="3600" b="1" dirty="0" smtClean="0">
                <a:latin typeface="Calibri" pitchFamily="34" charset="0"/>
              </a:rPr>
              <a:t>Distribution </a:t>
            </a:r>
            <a:endParaRPr lang="en-US" sz="3600" b="1" dirty="0">
              <a:latin typeface="Calibri" pitchFamily="34" charset="0"/>
            </a:endParaRPr>
          </a:p>
        </p:txBody>
      </p:sp>
      <p:sp>
        <p:nvSpPr>
          <p:cNvPr id="14338" name="Line 137"/>
          <p:cNvSpPr>
            <a:spLocks noChangeShapeType="1"/>
          </p:cNvSpPr>
          <p:nvPr/>
        </p:nvSpPr>
        <p:spPr bwMode="auto">
          <a:xfrm>
            <a:off x="3679825" y="5435600"/>
            <a:ext cx="2209800" cy="0"/>
          </a:xfrm>
          <a:prstGeom prst="line">
            <a:avLst/>
          </a:prstGeom>
          <a:noFill/>
          <a:ln w="63500" cap="rnd">
            <a:solidFill>
              <a:schemeClr val="tx1"/>
            </a:solidFill>
            <a:prstDash val="sysDot"/>
            <a:round/>
            <a:headEnd/>
            <a:tailEnd/>
          </a:ln>
        </p:spPr>
        <p:txBody>
          <a:bodyPr/>
          <a:lstStyle/>
          <a:p>
            <a:endParaRPr lang="en-US" dirty="0"/>
          </a:p>
        </p:txBody>
      </p:sp>
      <p:sp>
        <p:nvSpPr>
          <p:cNvPr id="14339" name="Text Box 138"/>
          <p:cNvSpPr txBox="1">
            <a:spLocks noChangeArrowheads="1"/>
          </p:cNvSpPr>
          <p:nvPr/>
        </p:nvSpPr>
        <p:spPr bwMode="auto">
          <a:xfrm>
            <a:off x="3908425" y="5435617"/>
            <a:ext cx="2057400" cy="584775"/>
          </a:xfrm>
          <a:prstGeom prst="rect">
            <a:avLst/>
          </a:prstGeom>
          <a:noFill/>
          <a:ln w="9525">
            <a:noFill/>
            <a:miter lim="800000"/>
            <a:headEnd/>
            <a:tailEnd/>
          </a:ln>
        </p:spPr>
        <p:txBody>
          <a:bodyPr>
            <a:spAutoFit/>
          </a:bodyPr>
          <a:lstStyle/>
          <a:p>
            <a:pPr algn="ctr" eaLnBrk="0" hangingPunct="0">
              <a:spcBef>
                <a:spcPct val="50000"/>
              </a:spcBef>
            </a:pPr>
            <a:r>
              <a:rPr lang="en-US" sz="1600" dirty="0">
                <a:latin typeface="Arial" pitchFamily="34" charset="0"/>
                <a:cs typeface="Arial" pitchFamily="34" charset="0"/>
              </a:rPr>
              <a:t>Up to 128 front-end crates</a:t>
            </a:r>
          </a:p>
        </p:txBody>
      </p:sp>
      <p:grpSp>
        <p:nvGrpSpPr>
          <p:cNvPr id="2" name="Group 15"/>
          <p:cNvGrpSpPr>
            <a:grpSpLocks noChangeAspect="1"/>
          </p:cNvGrpSpPr>
          <p:nvPr/>
        </p:nvGrpSpPr>
        <p:grpSpPr bwMode="auto">
          <a:xfrm>
            <a:off x="1698625" y="1320800"/>
            <a:ext cx="2362200" cy="1612900"/>
            <a:chOff x="2228849" y="1795461"/>
            <a:chExt cx="4587875" cy="3132138"/>
          </a:xfrm>
        </p:grpSpPr>
        <p:sp>
          <p:nvSpPr>
            <p:cNvPr id="14459" name="Rectangle 16"/>
            <p:cNvSpPr>
              <a:spLocks noChangeArrowheads="1"/>
            </p:cNvSpPr>
            <p:nvPr/>
          </p:nvSpPr>
          <p:spPr bwMode="auto">
            <a:xfrm>
              <a:off x="2312986" y="1897061"/>
              <a:ext cx="4435475" cy="2454275"/>
            </a:xfrm>
            <a:prstGeom prst="rect">
              <a:avLst/>
            </a:prstGeom>
            <a:solidFill>
              <a:srgbClr val="800000"/>
            </a:solidFill>
            <a:ln w="9525">
              <a:solidFill>
                <a:schemeClr val="accent1"/>
              </a:solidFill>
              <a:miter lim="800000"/>
              <a:headEnd/>
              <a:tailEnd/>
            </a:ln>
          </p:spPr>
          <p:txBody>
            <a:bodyPr wrap="none" anchor="ctr"/>
            <a:lstStyle/>
            <a:p>
              <a:pPr eaLnBrk="0" hangingPunct="0"/>
              <a:endParaRPr lang="en-US" dirty="0">
                <a:latin typeface="Calibri" pitchFamily="34" charset="0"/>
              </a:endParaRPr>
            </a:p>
          </p:txBody>
        </p:sp>
        <p:sp>
          <p:nvSpPr>
            <p:cNvPr id="14460" name="Rectangle 9"/>
            <p:cNvSpPr>
              <a:spLocks noChangeArrowheads="1"/>
            </p:cNvSpPr>
            <p:nvPr/>
          </p:nvSpPr>
          <p:spPr bwMode="auto">
            <a:xfrm>
              <a:off x="2228849" y="1795461"/>
              <a:ext cx="4587875" cy="3132138"/>
            </a:xfrm>
            <a:prstGeom prst="rect">
              <a:avLst/>
            </a:prstGeom>
            <a:no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5191" name="Rectangle 10"/>
            <p:cNvSpPr>
              <a:spLocks noChangeArrowheads="1"/>
            </p:cNvSpPr>
            <p:nvPr/>
          </p:nvSpPr>
          <p:spPr bwMode="auto">
            <a:xfrm>
              <a:off x="2330450" y="1912936"/>
              <a:ext cx="254000" cy="2422526"/>
            </a:xfrm>
            <a:prstGeom prst="rect">
              <a:avLst/>
            </a:prstGeom>
            <a:solidFill>
              <a:srgbClr val="C0000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CPU</a:t>
              </a:r>
            </a:p>
          </p:txBody>
        </p:sp>
        <p:sp>
          <p:nvSpPr>
            <p:cNvPr id="14462" name="Rectangle 15"/>
            <p:cNvSpPr>
              <a:spLocks noChangeArrowheads="1"/>
            </p:cNvSpPr>
            <p:nvPr/>
          </p:nvSpPr>
          <p:spPr bwMode="auto">
            <a:xfrm>
              <a:off x="2330449" y="4402136"/>
              <a:ext cx="4402137" cy="4572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dirty="0">
                  <a:latin typeface="Calibri" pitchFamily="34" charset="0"/>
                </a:rPr>
                <a:t>VXS-Crate</a:t>
              </a:r>
            </a:p>
          </p:txBody>
        </p:sp>
        <p:sp>
          <p:nvSpPr>
            <p:cNvPr id="14463" name="Rectangle 18"/>
            <p:cNvSpPr>
              <a:spLocks noChangeArrowheads="1"/>
            </p:cNvSpPr>
            <p:nvPr/>
          </p:nvSpPr>
          <p:spPr bwMode="auto">
            <a:xfrm>
              <a:off x="2328861" y="1930399"/>
              <a:ext cx="236538" cy="16986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464" name="Rectangle 23"/>
            <p:cNvSpPr>
              <a:spLocks noChangeArrowheads="1"/>
            </p:cNvSpPr>
            <p:nvPr/>
          </p:nvSpPr>
          <p:spPr bwMode="auto">
            <a:xfrm>
              <a:off x="2328861" y="4165599"/>
              <a:ext cx="236538" cy="16986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grpSp>
      <p:sp>
        <p:nvSpPr>
          <p:cNvPr id="14341" name="Text Box 307"/>
          <p:cNvSpPr txBox="1">
            <a:spLocks noChangeArrowheads="1"/>
          </p:cNvSpPr>
          <p:nvPr/>
        </p:nvSpPr>
        <p:spPr bwMode="auto">
          <a:xfrm>
            <a:off x="1546225" y="939800"/>
            <a:ext cx="2590800" cy="338554"/>
          </a:xfrm>
          <a:prstGeom prst="rect">
            <a:avLst/>
          </a:prstGeom>
          <a:noFill/>
          <a:ln w="9525">
            <a:noFill/>
            <a:miter lim="800000"/>
            <a:headEnd/>
            <a:tailEnd/>
          </a:ln>
        </p:spPr>
        <p:txBody>
          <a:bodyPr>
            <a:spAutoFit/>
          </a:bodyPr>
          <a:lstStyle/>
          <a:p>
            <a:pPr algn="ctr" eaLnBrk="0" hangingPunct="0">
              <a:spcBef>
                <a:spcPct val="50000"/>
              </a:spcBef>
            </a:pPr>
            <a:r>
              <a:rPr lang="en-US" sz="1600" b="1" dirty="0"/>
              <a:t>Global Trigger Crate</a:t>
            </a:r>
          </a:p>
        </p:txBody>
      </p:sp>
      <p:sp>
        <p:nvSpPr>
          <p:cNvPr id="14342" name="Text Box 308"/>
          <p:cNvSpPr txBox="1">
            <a:spLocks noChangeArrowheads="1"/>
          </p:cNvSpPr>
          <p:nvPr/>
        </p:nvSpPr>
        <p:spPr bwMode="auto">
          <a:xfrm>
            <a:off x="5203825" y="939800"/>
            <a:ext cx="2819400" cy="338554"/>
          </a:xfrm>
          <a:prstGeom prst="rect">
            <a:avLst/>
          </a:prstGeom>
          <a:noFill/>
          <a:ln w="9525">
            <a:noFill/>
            <a:miter lim="800000"/>
            <a:headEnd/>
            <a:tailEnd/>
          </a:ln>
        </p:spPr>
        <p:txBody>
          <a:bodyPr>
            <a:spAutoFit/>
          </a:bodyPr>
          <a:lstStyle/>
          <a:p>
            <a:pPr algn="ctr" eaLnBrk="0" hangingPunct="0">
              <a:spcBef>
                <a:spcPct val="50000"/>
              </a:spcBef>
            </a:pPr>
            <a:r>
              <a:rPr lang="en-US" sz="1600" b="1" dirty="0"/>
              <a:t>Trigger Distribution Crate</a:t>
            </a:r>
          </a:p>
        </p:txBody>
      </p:sp>
      <p:sp>
        <p:nvSpPr>
          <p:cNvPr id="14344" name="Text Box 356"/>
          <p:cNvSpPr txBox="1">
            <a:spLocks noChangeArrowheads="1"/>
          </p:cNvSpPr>
          <p:nvPr/>
        </p:nvSpPr>
        <p:spPr bwMode="auto">
          <a:xfrm>
            <a:off x="4038600" y="914417"/>
            <a:ext cx="1371600" cy="584775"/>
          </a:xfrm>
          <a:prstGeom prst="rect">
            <a:avLst/>
          </a:prstGeom>
          <a:noFill/>
          <a:ln w="9525">
            <a:noFill/>
            <a:miter lim="800000"/>
            <a:headEnd/>
            <a:tailEnd/>
          </a:ln>
        </p:spPr>
        <p:txBody>
          <a:bodyPr>
            <a:spAutoFit/>
          </a:bodyPr>
          <a:lstStyle/>
          <a:p>
            <a:pPr algn="ctr" eaLnBrk="0" hangingPunct="0">
              <a:spcBef>
                <a:spcPct val="50000"/>
              </a:spcBef>
            </a:pPr>
            <a:r>
              <a:rPr lang="en-US" sz="1600" dirty="0" smtClean="0">
                <a:latin typeface="Arial" pitchFamily="34" charset="0"/>
                <a:cs typeface="Arial" pitchFamily="34" charset="0"/>
              </a:rPr>
              <a:t>Trigger Decisions</a:t>
            </a:r>
            <a:endParaRPr lang="en-US" sz="1600" dirty="0">
              <a:latin typeface="Arial" pitchFamily="34" charset="0"/>
              <a:cs typeface="Arial" pitchFamily="34" charset="0"/>
            </a:endParaRPr>
          </a:p>
        </p:txBody>
      </p:sp>
      <p:sp>
        <p:nvSpPr>
          <p:cNvPr id="14351" name="Text Box 365"/>
          <p:cNvSpPr txBox="1">
            <a:spLocks noChangeArrowheads="1"/>
          </p:cNvSpPr>
          <p:nvPr/>
        </p:nvSpPr>
        <p:spPr bwMode="auto">
          <a:xfrm>
            <a:off x="0" y="1600200"/>
            <a:ext cx="1600200" cy="738664"/>
          </a:xfrm>
          <a:prstGeom prst="rect">
            <a:avLst/>
          </a:prstGeom>
          <a:noFill/>
          <a:ln w="9525">
            <a:noFill/>
            <a:miter lim="800000"/>
            <a:headEnd/>
            <a:tailEnd/>
          </a:ln>
        </p:spPr>
        <p:txBody>
          <a:bodyPr>
            <a:spAutoFit/>
          </a:bodyPr>
          <a:lstStyle/>
          <a:p>
            <a:pPr algn="ctr" eaLnBrk="0" hangingPunct="0">
              <a:spcBef>
                <a:spcPct val="50000"/>
              </a:spcBef>
            </a:pPr>
            <a:r>
              <a:rPr lang="en-US" sz="1400" b="1" dirty="0"/>
              <a:t>L1 Subsystem Data Streams (hits &amp; energy)</a:t>
            </a:r>
          </a:p>
        </p:txBody>
      </p:sp>
      <p:sp>
        <p:nvSpPr>
          <p:cNvPr id="14353" name="Text Box 374"/>
          <p:cNvSpPr txBox="1">
            <a:spLocks noChangeArrowheads="1"/>
          </p:cNvSpPr>
          <p:nvPr/>
        </p:nvSpPr>
        <p:spPr bwMode="auto">
          <a:xfrm>
            <a:off x="3276600" y="3124200"/>
            <a:ext cx="1371600" cy="1569660"/>
          </a:xfrm>
          <a:prstGeom prst="rect">
            <a:avLst/>
          </a:prstGeom>
          <a:noFill/>
          <a:ln w="9525">
            <a:noFill/>
            <a:miter lim="800000"/>
            <a:headEnd/>
            <a:tailEnd/>
          </a:ln>
        </p:spPr>
        <p:txBody>
          <a:bodyPr>
            <a:spAutoFit/>
          </a:bodyPr>
          <a:lstStyle/>
          <a:p>
            <a:pPr eaLnBrk="0" hangingPunct="0"/>
            <a:r>
              <a:rPr lang="en-US" sz="1600" b="1" dirty="0"/>
              <a:t>Fiber Optic</a:t>
            </a:r>
          </a:p>
          <a:p>
            <a:pPr eaLnBrk="0" hangingPunct="0"/>
            <a:r>
              <a:rPr lang="en-US" sz="1600" b="1" dirty="0" smtClean="0"/>
              <a:t>Links</a:t>
            </a:r>
          </a:p>
          <a:p>
            <a:pPr eaLnBrk="0" hangingPunct="0"/>
            <a:r>
              <a:rPr lang="en-US" sz="1600" b="1" dirty="0" smtClean="0"/>
              <a:t>SSP can manage</a:t>
            </a:r>
          </a:p>
          <a:p>
            <a:pPr eaLnBrk="0" hangingPunct="0"/>
            <a:r>
              <a:rPr lang="en-US" sz="1600" b="1" dirty="0" smtClean="0"/>
              <a:t>8 CTP </a:t>
            </a:r>
          </a:p>
          <a:p>
            <a:pPr eaLnBrk="0" hangingPunct="0"/>
            <a:r>
              <a:rPr lang="en-US" sz="1600" b="1" dirty="0" smtClean="0"/>
              <a:t>(Crates)</a:t>
            </a:r>
            <a:endParaRPr lang="en-US" sz="1600" b="1" dirty="0"/>
          </a:p>
        </p:txBody>
      </p:sp>
      <p:sp>
        <p:nvSpPr>
          <p:cNvPr id="209" name="Curved Left Arrow 208"/>
          <p:cNvSpPr/>
          <p:nvPr/>
        </p:nvSpPr>
        <p:spPr>
          <a:xfrm>
            <a:off x="7947025" y="2159000"/>
            <a:ext cx="762000" cy="320040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chemeClr val="tx1"/>
              </a:solidFill>
            </a:endParaRPr>
          </a:p>
        </p:txBody>
      </p:sp>
      <p:sp>
        <p:nvSpPr>
          <p:cNvPr id="212" name="Curved Left Arrow 211"/>
          <p:cNvSpPr/>
          <p:nvPr/>
        </p:nvSpPr>
        <p:spPr>
          <a:xfrm rot="10800000">
            <a:off x="936625" y="2082800"/>
            <a:ext cx="762000" cy="3200400"/>
          </a:xfrm>
          <a:prstGeom prst="curved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chemeClr val="tx1"/>
              </a:solidFill>
            </a:endParaRPr>
          </a:p>
        </p:txBody>
      </p:sp>
      <p:sp>
        <p:nvSpPr>
          <p:cNvPr id="14357" name="Text Box 308"/>
          <p:cNvSpPr txBox="1">
            <a:spLocks noChangeArrowheads="1"/>
          </p:cNvSpPr>
          <p:nvPr/>
        </p:nvSpPr>
        <p:spPr bwMode="auto">
          <a:xfrm>
            <a:off x="3603625" y="5054600"/>
            <a:ext cx="2819400" cy="338554"/>
          </a:xfrm>
          <a:prstGeom prst="rect">
            <a:avLst/>
          </a:prstGeom>
          <a:noFill/>
          <a:ln w="9525">
            <a:noFill/>
            <a:miter lim="800000"/>
            <a:headEnd/>
            <a:tailEnd/>
          </a:ln>
        </p:spPr>
        <p:txBody>
          <a:bodyPr>
            <a:spAutoFit/>
          </a:bodyPr>
          <a:lstStyle/>
          <a:p>
            <a:pPr algn="ctr" eaLnBrk="0" hangingPunct="0">
              <a:spcBef>
                <a:spcPct val="50000"/>
              </a:spcBef>
            </a:pPr>
            <a:r>
              <a:rPr lang="en-US" sz="1600" b="1" dirty="0"/>
              <a:t>Front-End Crates</a:t>
            </a:r>
          </a:p>
        </p:txBody>
      </p:sp>
      <p:cxnSp>
        <p:nvCxnSpPr>
          <p:cNvPr id="217" name="Straight Arrow Connector 216"/>
          <p:cNvCxnSpPr/>
          <p:nvPr/>
        </p:nvCxnSpPr>
        <p:spPr>
          <a:xfrm rot="10800000">
            <a:off x="1165225" y="5816600"/>
            <a:ext cx="8382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4359" name="Text Box 138"/>
          <p:cNvSpPr txBox="1">
            <a:spLocks noChangeArrowheads="1"/>
          </p:cNvSpPr>
          <p:nvPr/>
        </p:nvSpPr>
        <p:spPr bwMode="auto">
          <a:xfrm>
            <a:off x="-53975" y="5283200"/>
            <a:ext cx="2057400" cy="523220"/>
          </a:xfrm>
          <a:prstGeom prst="rect">
            <a:avLst/>
          </a:prstGeom>
          <a:noFill/>
          <a:ln w="9525">
            <a:noFill/>
            <a:miter lim="800000"/>
            <a:headEnd/>
            <a:tailEnd/>
          </a:ln>
        </p:spPr>
        <p:txBody>
          <a:bodyPr>
            <a:spAutoFit/>
          </a:bodyPr>
          <a:lstStyle/>
          <a:p>
            <a:pPr algn="ctr" eaLnBrk="0" hangingPunct="0">
              <a:spcBef>
                <a:spcPct val="50000"/>
              </a:spcBef>
            </a:pPr>
            <a:r>
              <a:rPr lang="en-US" sz="1400" dirty="0">
                <a:latin typeface="Arial" pitchFamily="34" charset="0"/>
                <a:cs typeface="Arial" pitchFamily="34" charset="0"/>
              </a:rPr>
              <a:t>VME Readout to Gigabit Ethernet</a:t>
            </a:r>
          </a:p>
        </p:txBody>
      </p:sp>
      <p:sp>
        <p:nvSpPr>
          <p:cNvPr id="252" name="Rectangle 10"/>
          <p:cNvSpPr>
            <a:spLocks noChangeArrowheads="1"/>
          </p:cNvSpPr>
          <p:nvPr/>
        </p:nvSpPr>
        <p:spPr bwMode="auto">
          <a:xfrm>
            <a:off x="3884696" y="1380631"/>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TI</a:t>
            </a:r>
          </a:p>
        </p:txBody>
      </p:sp>
      <p:sp>
        <p:nvSpPr>
          <p:cNvPr id="14361" name="Rectangle 18"/>
          <p:cNvSpPr>
            <a:spLocks noChangeArrowheads="1"/>
          </p:cNvSpPr>
          <p:nvPr/>
        </p:nvSpPr>
        <p:spPr bwMode="auto">
          <a:xfrm>
            <a:off x="3884613" y="1389063"/>
            <a:ext cx="120650"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362" name="Rectangle 23"/>
          <p:cNvSpPr>
            <a:spLocks noChangeArrowheads="1"/>
          </p:cNvSpPr>
          <p:nvPr/>
        </p:nvSpPr>
        <p:spPr bwMode="auto">
          <a:xfrm>
            <a:off x="3884613" y="2540000"/>
            <a:ext cx="120650" cy="889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255" name="Rectangle 10"/>
          <p:cNvSpPr>
            <a:spLocks noChangeArrowheads="1"/>
          </p:cNvSpPr>
          <p:nvPr/>
        </p:nvSpPr>
        <p:spPr bwMode="auto">
          <a:xfrm>
            <a:off x="3743579" y="1380631"/>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SSP</a:t>
            </a:r>
          </a:p>
        </p:txBody>
      </p:sp>
      <p:sp>
        <p:nvSpPr>
          <p:cNvPr id="14364" name="Rectangle 18"/>
          <p:cNvSpPr>
            <a:spLocks noChangeArrowheads="1"/>
          </p:cNvSpPr>
          <p:nvPr/>
        </p:nvSpPr>
        <p:spPr bwMode="auto">
          <a:xfrm>
            <a:off x="3743325" y="1389063"/>
            <a:ext cx="120650"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365" name="Rectangle 23"/>
          <p:cNvSpPr>
            <a:spLocks noChangeArrowheads="1"/>
          </p:cNvSpPr>
          <p:nvPr/>
        </p:nvSpPr>
        <p:spPr bwMode="auto">
          <a:xfrm>
            <a:off x="3743325" y="2540000"/>
            <a:ext cx="120650" cy="889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258" name="Rectangle 10"/>
          <p:cNvSpPr>
            <a:spLocks noChangeArrowheads="1"/>
          </p:cNvSpPr>
          <p:nvPr/>
        </p:nvSpPr>
        <p:spPr bwMode="auto">
          <a:xfrm>
            <a:off x="3603072" y="1380631"/>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SSP</a:t>
            </a:r>
          </a:p>
        </p:txBody>
      </p:sp>
      <p:sp>
        <p:nvSpPr>
          <p:cNvPr id="14367" name="Rectangle 18"/>
          <p:cNvSpPr>
            <a:spLocks noChangeArrowheads="1"/>
          </p:cNvSpPr>
          <p:nvPr/>
        </p:nvSpPr>
        <p:spPr bwMode="auto">
          <a:xfrm>
            <a:off x="3602056" y="1389063"/>
            <a:ext cx="122237"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368" name="Rectangle 23"/>
          <p:cNvSpPr>
            <a:spLocks noChangeArrowheads="1"/>
          </p:cNvSpPr>
          <p:nvPr/>
        </p:nvSpPr>
        <p:spPr bwMode="auto">
          <a:xfrm>
            <a:off x="3602056" y="2540000"/>
            <a:ext cx="122237" cy="889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261" name="Rectangle 10"/>
          <p:cNvSpPr>
            <a:spLocks noChangeArrowheads="1"/>
          </p:cNvSpPr>
          <p:nvPr/>
        </p:nvSpPr>
        <p:spPr bwMode="auto">
          <a:xfrm>
            <a:off x="3463221" y="1380631"/>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SSP</a:t>
            </a:r>
          </a:p>
        </p:txBody>
      </p:sp>
      <p:sp>
        <p:nvSpPr>
          <p:cNvPr id="14370" name="Rectangle 18"/>
          <p:cNvSpPr>
            <a:spLocks noChangeArrowheads="1"/>
          </p:cNvSpPr>
          <p:nvPr/>
        </p:nvSpPr>
        <p:spPr bwMode="auto">
          <a:xfrm>
            <a:off x="3462372" y="1389063"/>
            <a:ext cx="122237"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371" name="Rectangle 23"/>
          <p:cNvSpPr>
            <a:spLocks noChangeArrowheads="1"/>
          </p:cNvSpPr>
          <p:nvPr/>
        </p:nvSpPr>
        <p:spPr bwMode="auto">
          <a:xfrm>
            <a:off x="3462372" y="2540000"/>
            <a:ext cx="122237" cy="889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264" name="Rectangle 10"/>
          <p:cNvSpPr>
            <a:spLocks noChangeArrowheads="1"/>
          </p:cNvSpPr>
          <p:nvPr/>
        </p:nvSpPr>
        <p:spPr bwMode="auto">
          <a:xfrm>
            <a:off x="3322714" y="1380631"/>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SSP</a:t>
            </a:r>
          </a:p>
        </p:txBody>
      </p:sp>
      <p:sp>
        <p:nvSpPr>
          <p:cNvPr id="14373" name="Rectangle 18"/>
          <p:cNvSpPr>
            <a:spLocks noChangeArrowheads="1"/>
          </p:cNvSpPr>
          <p:nvPr/>
        </p:nvSpPr>
        <p:spPr bwMode="auto">
          <a:xfrm>
            <a:off x="3322638" y="1389063"/>
            <a:ext cx="120650"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374" name="Rectangle 23"/>
          <p:cNvSpPr>
            <a:spLocks noChangeArrowheads="1"/>
          </p:cNvSpPr>
          <p:nvPr/>
        </p:nvSpPr>
        <p:spPr bwMode="auto">
          <a:xfrm>
            <a:off x="3322638" y="2540000"/>
            <a:ext cx="120650" cy="889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267" name="Rectangle 10"/>
          <p:cNvSpPr>
            <a:spLocks noChangeArrowheads="1"/>
          </p:cNvSpPr>
          <p:nvPr/>
        </p:nvSpPr>
        <p:spPr bwMode="auto">
          <a:xfrm>
            <a:off x="3179229" y="1380335"/>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SSP</a:t>
            </a:r>
          </a:p>
        </p:txBody>
      </p:sp>
      <p:sp>
        <p:nvSpPr>
          <p:cNvPr id="14376" name="Rectangle 18"/>
          <p:cNvSpPr>
            <a:spLocks noChangeArrowheads="1"/>
          </p:cNvSpPr>
          <p:nvPr/>
        </p:nvSpPr>
        <p:spPr bwMode="auto">
          <a:xfrm>
            <a:off x="3178175" y="1389063"/>
            <a:ext cx="122238"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377" name="Rectangle 23"/>
          <p:cNvSpPr>
            <a:spLocks noChangeArrowheads="1"/>
          </p:cNvSpPr>
          <p:nvPr/>
        </p:nvSpPr>
        <p:spPr bwMode="auto">
          <a:xfrm>
            <a:off x="3178175" y="2540004"/>
            <a:ext cx="122238" cy="87313"/>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270" name="Rectangle 10"/>
          <p:cNvSpPr>
            <a:spLocks noChangeArrowheads="1"/>
          </p:cNvSpPr>
          <p:nvPr/>
        </p:nvSpPr>
        <p:spPr bwMode="auto">
          <a:xfrm>
            <a:off x="3035206" y="1380631"/>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SSP</a:t>
            </a:r>
          </a:p>
        </p:txBody>
      </p:sp>
      <p:sp>
        <p:nvSpPr>
          <p:cNvPr id="14379" name="Rectangle 18"/>
          <p:cNvSpPr>
            <a:spLocks noChangeArrowheads="1"/>
          </p:cNvSpPr>
          <p:nvPr/>
        </p:nvSpPr>
        <p:spPr bwMode="auto">
          <a:xfrm>
            <a:off x="3033747" y="1389063"/>
            <a:ext cx="122237"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380" name="Rectangle 23"/>
          <p:cNvSpPr>
            <a:spLocks noChangeArrowheads="1"/>
          </p:cNvSpPr>
          <p:nvPr/>
        </p:nvSpPr>
        <p:spPr bwMode="auto">
          <a:xfrm>
            <a:off x="3033747" y="2540000"/>
            <a:ext cx="122237" cy="889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273" name="Rectangle 10"/>
          <p:cNvSpPr>
            <a:spLocks noChangeArrowheads="1"/>
          </p:cNvSpPr>
          <p:nvPr/>
        </p:nvSpPr>
        <p:spPr bwMode="auto">
          <a:xfrm>
            <a:off x="2894089" y="1380631"/>
            <a:ext cx="130779" cy="1247484"/>
          </a:xfrm>
          <a:prstGeom prst="rect">
            <a:avLst/>
          </a:prstGeom>
          <a:solidFill>
            <a:schemeClr val="folHlink"/>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GTP</a:t>
            </a:r>
          </a:p>
        </p:txBody>
      </p:sp>
      <p:sp>
        <p:nvSpPr>
          <p:cNvPr id="14382" name="Rectangle 18"/>
          <p:cNvSpPr>
            <a:spLocks noChangeArrowheads="1"/>
          </p:cNvSpPr>
          <p:nvPr/>
        </p:nvSpPr>
        <p:spPr bwMode="auto">
          <a:xfrm>
            <a:off x="2894013" y="1389063"/>
            <a:ext cx="120650"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383" name="Rectangle 23"/>
          <p:cNvSpPr>
            <a:spLocks noChangeArrowheads="1"/>
          </p:cNvSpPr>
          <p:nvPr/>
        </p:nvSpPr>
        <p:spPr bwMode="auto">
          <a:xfrm>
            <a:off x="2894013" y="2540000"/>
            <a:ext cx="120650" cy="889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276" name="Rectangle 10"/>
          <p:cNvSpPr>
            <a:spLocks noChangeArrowheads="1"/>
          </p:cNvSpPr>
          <p:nvPr/>
        </p:nvSpPr>
        <p:spPr bwMode="auto">
          <a:xfrm>
            <a:off x="2751214" y="1380631"/>
            <a:ext cx="130779" cy="1247484"/>
          </a:xfrm>
          <a:prstGeom prst="rect">
            <a:avLst/>
          </a:prstGeom>
          <a:solidFill>
            <a:schemeClr val="folHlink"/>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GTP</a:t>
            </a:r>
          </a:p>
        </p:txBody>
      </p:sp>
      <p:sp>
        <p:nvSpPr>
          <p:cNvPr id="14385" name="Rectangle 18"/>
          <p:cNvSpPr>
            <a:spLocks noChangeArrowheads="1"/>
          </p:cNvSpPr>
          <p:nvPr/>
        </p:nvSpPr>
        <p:spPr bwMode="auto">
          <a:xfrm>
            <a:off x="2751138" y="1389063"/>
            <a:ext cx="120650"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386" name="Rectangle 23"/>
          <p:cNvSpPr>
            <a:spLocks noChangeArrowheads="1"/>
          </p:cNvSpPr>
          <p:nvPr/>
        </p:nvSpPr>
        <p:spPr bwMode="auto">
          <a:xfrm>
            <a:off x="2751138" y="2540000"/>
            <a:ext cx="120650" cy="889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279" name="Rectangle 10"/>
          <p:cNvSpPr>
            <a:spLocks noChangeArrowheads="1"/>
          </p:cNvSpPr>
          <p:nvPr/>
        </p:nvSpPr>
        <p:spPr bwMode="auto">
          <a:xfrm>
            <a:off x="2606581" y="1380631"/>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SSP</a:t>
            </a:r>
          </a:p>
        </p:txBody>
      </p:sp>
      <p:sp>
        <p:nvSpPr>
          <p:cNvPr id="14388" name="Rectangle 18"/>
          <p:cNvSpPr>
            <a:spLocks noChangeArrowheads="1"/>
          </p:cNvSpPr>
          <p:nvPr/>
        </p:nvSpPr>
        <p:spPr bwMode="auto">
          <a:xfrm>
            <a:off x="2605122" y="1389063"/>
            <a:ext cx="122237"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389" name="Rectangle 23"/>
          <p:cNvSpPr>
            <a:spLocks noChangeArrowheads="1"/>
          </p:cNvSpPr>
          <p:nvPr/>
        </p:nvSpPr>
        <p:spPr bwMode="auto">
          <a:xfrm>
            <a:off x="2605122" y="2540000"/>
            <a:ext cx="122237" cy="889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282" name="Rectangle 10"/>
          <p:cNvSpPr>
            <a:spLocks noChangeArrowheads="1"/>
          </p:cNvSpPr>
          <p:nvPr/>
        </p:nvSpPr>
        <p:spPr bwMode="auto">
          <a:xfrm>
            <a:off x="2463706" y="1380631"/>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SSP</a:t>
            </a:r>
          </a:p>
        </p:txBody>
      </p:sp>
      <p:sp>
        <p:nvSpPr>
          <p:cNvPr id="14391" name="Rectangle 18"/>
          <p:cNvSpPr>
            <a:spLocks noChangeArrowheads="1"/>
          </p:cNvSpPr>
          <p:nvPr/>
        </p:nvSpPr>
        <p:spPr bwMode="auto">
          <a:xfrm>
            <a:off x="2462247" y="1389063"/>
            <a:ext cx="122237"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392" name="Rectangle 23"/>
          <p:cNvSpPr>
            <a:spLocks noChangeArrowheads="1"/>
          </p:cNvSpPr>
          <p:nvPr/>
        </p:nvSpPr>
        <p:spPr bwMode="auto">
          <a:xfrm>
            <a:off x="2462247" y="2540000"/>
            <a:ext cx="122237" cy="889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285" name="Rectangle 10"/>
          <p:cNvSpPr>
            <a:spLocks noChangeArrowheads="1"/>
          </p:cNvSpPr>
          <p:nvPr/>
        </p:nvSpPr>
        <p:spPr bwMode="auto">
          <a:xfrm>
            <a:off x="2322589" y="1380335"/>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SSP</a:t>
            </a:r>
          </a:p>
        </p:txBody>
      </p:sp>
      <p:sp>
        <p:nvSpPr>
          <p:cNvPr id="14394" name="Rectangle 18"/>
          <p:cNvSpPr>
            <a:spLocks noChangeArrowheads="1"/>
          </p:cNvSpPr>
          <p:nvPr/>
        </p:nvSpPr>
        <p:spPr bwMode="auto">
          <a:xfrm>
            <a:off x="2322513" y="1389063"/>
            <a:ext cx="120650"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395" name="Rectangle 23"/>
          <p:cNvSpPr>
            <a:spLocks noChangeArrowheads="1"/>
          </p:cNvSpPr>
          <p:nvPr/>
        </p:nvSpPr>
        <p:spPr bwMode="auto">
          <a:xfrm>
            <a:off x="2322513" y="2540004"/>
            <a:ext cx="120650" cy="87313"/>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288" name="Rectangle 10"/>
          <p:cNvSpPr>
            <a:spLocks noChangeArrowheads="1"/>
          </p:cNvSpPr>
          <p:nvPr/>
        </p:nvSpPr>
        <p:spPr bwMode="auto">
          <a:xfrm>
            <a:off x="2179116" y="1380631"/>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SSP</a:t>
            </a:r>
          </a:p>
        </p:txBody>
      </p:sp>
      <p:sp>
        <p:nvSpPr>
          <p:cNvPr id="14397" name="Rectangle 18"/>
          <p:cNvSpPr>
            <a:spLocks noChangeArrowheads="1"/>
          </p:cNvSpPr>
          <p:nvPr/>
        </p:nvSpPr>
        <p:spPr bwMode="auto">
          <a:xfrm>
            <a:off x="2178050" y="1389063"/>
            <a:ext cx="122238"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398" name="Rectangle 23"/>
          <p:cNvSpPr>
            <a:spLocks noChangeArrowheads="1"/>
          </p:cNvSpPr>
          <p:nvPr/>
        </p:nvSpPr>
        <p:spPr bwMode="auto">
          <a:xfrm>
            <a:off x="2178050" y="2540000"/>
            <a:ext cx="122238" cy="889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291" name="Rectangle 10"/>
          <p:cNvSpPr>
            <a:spLocks noChangeArrowheads="1"/>
          </p:cNvSpPr>
          <p:nvPr/>
        </p:nvSpPr>
        <p:spPr bwMode="auto">
          <a:xfrm>
            <a:off x="2035622" y="1380335"/>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SSP</a:t>
            </a:r>
          </a:p>
        </p:txBody>
      </p:sp>
      <p:sp>
        <p:nvSpPr>
          <p:cNvPr id="14400" name="Rectangle 18"/>
          <p:cNvSpPr>
            <a:spLocks noChangeArrowheads="1"/>
          </p:cNvSpPr>
          <p:nvPr/>
        </p:nvSpPr>
        <p:spPr bwMode="auto">
          <a:xfrm>
            <a:off x="2035175" y="1389063"/>
            <a:ext cx="120650"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401" name="Rectangle 23"/>
          <p:cNvSpPr>
            <a:spLocks noChangeArrowheads="1"/>
          </p:cNvSpPr>
          <p:nvPr/>
        </p:nvSpPr>
        <p:spPr bwMode="auto">
          <a:xfrm>
            <a:off x="2035175" y="2540004"/>
            <a:ext cx="120650" cy="87313"/>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294" name="Rectangle 10"/>
          <p:cNvSpPr>
            <a:spLocks noChangeArrowheads="1"/>
          </p:cNvSpPr>
          <p:nvPr/>
        </p:nvSpPr>
        <p:spPr bwMode="auto">
          <a:xfrm>
            <a:off x="1893982" y="1380343"/>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SSP</a:t>
            </a:r>
          </a:p>
        </p:txBody>
      </p:sp>
      <p:sp>
        <p:nvSpPr>
          <p:cNvPr id="14403" name="Rectangle 18"/>
          <p:cNvSpPr>
            <a:spLocks noChangeArrowheads="1"/>
          </p:cNvSpPr>
          <p:nvPr/>
        </p:nvSpPr>
        <p:spPr bwMode="auto">
          <a:xfrm>
            <a:off x="1893888" y="1389063"/>
            <a:ext cx="120650"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404" name="Rectangle 23"/>
          <p:cNvSpPr>
            <a:spLocks noChangeArrowheads="1"/>
          </p:cNvSpPr>
          <p:nvPr/>
        </p:nvSpPr>
        <p:spPr bwMode="auto">
          <a:xfrm>
            <a:off x="1893888" y="2540004"/>
            <a:ext cx="120650" cy="87313"/>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grpSp>
        <p:nvGrpSpPr>
          <p:cNvPr id="3" name="Group 15"/>
          <p:cNvGrpSpPr>
            <a:grpSpLocks noChangeAspect="1"/>
          </p:cNvGrpSpPr>
          <p:nvPr/>
        </p:nvGrpSpPr>
        <p:grpSpPr bwMode="auto">
          <a:xfrm>
            <a:off x="5432425" y="1320800"/>
            <a:ext cx="2362200" cy="1612900"/>
            <a:chOff x="2228849" y="1795461"/>
            <a:chExt cx="4587875" cy="3132138"/>
          </a:xfrm>
        </p:grpSpPr>
        <p:sp>
          <p:nvSpPr>
            <p:cNvPr id="14453" name="Rectangle 16"/>
            <p:cNvSpPr>
              <a:spLocks noChangeArrowheads="1"/>
            </p:cNvSpPr>
            <p:nvPr/>
          </p:nvSpPr>
          <p:spPr bwMode="auto">
            <a:xfrm>
              <a:off x="2312986" y="1897061"/>
              <a:ext cx="4435475" cy="2454275"/>
            </a:xfrm>
            <a:prstGeom prst="rect">
              <a:avLst/>
            </a:prstGeom>
            <a:solidFill>
              <a:srgbClr val="800000"/>
            </a:solidFill>
            <a:ln w="9525">
              <a:solidFill>
                <a:schemeClr val="accent1"/>
              </a:solidFill>
              <a:miter lim="800000"/>
              <a:headEnd/>
              <a:tailEnd/>
            </a:ln>
          </p:spPr>
          <p:txBody>
            <a:bodyPr wrap="none" anchor="ctr"/>
            <a:lstStyle/>
            <a:p>
              <a:pPr eaLnBrk="0" hangingPunct="0"/>
              <a:endParaRPr lang="en-US" dirty="0">
                <a:latin typeface="Calibri" pitchFamily="34" charset="0"/>
              </a:endParaRPr>
            </a:p>
          </p:txBody>
        </p:sp>
        <p:sp>
          <p:nvSpPr>
            <p:cNvPr id="14454" name="Rectangle 9"/>
            <p:cNvSpPr>
              <a:spLocks noChangeArrowheads="1"/>
            </p:cNvSpPr>
            <p:nvPr/>
          </p:nvSpPr>
          <p:spPr bwMode="auto">
            <a:xfrm>
              <a:off x="2228849" y="1795461"/>
              <a:ext cx="4587875" cy="3132138"/>
            </a:xfrm>
            <a:prstGeom prst="rect">
              <a:avLst/>
            </a:prstGeom>
            <a:no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307" name="Rectangle 10"/>
            <p:cNvSpPr>
              <a:spLocks noChangeArrowheads="1"/>
            </p:cNvSpPr>
            <p:nvPr/>
          </p:nvSpPr>
          <p:spPr bwMode="auto">
            <a:xfrm>
              <a:off x="2330450" y="1912936"/>
              <a:ext cx="254000" cy="2422526"/>
            </a:xfrm>
            <a:prstGeom prst="rect">
              <a:avLst/>
            </a:prstGeom>
            <a:solidFill>
              <a:srgbClr val="C0000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CPU</a:t>
              </a:r>
            </a:p>
          </p:txBody>
        </p:sp>
        <p:sp>
          <p:nvSpPr>
            <p:cNvPr id="14456" name="Rectangle 15"/>
            <p:cNvSpPr>
              <a:spLocks noChangeArrowheads="1"/>
            </p:cNvSpPr>
            <p:nvPr/>
          </p:nvSpPr>
          <p:spPr bwMode="auto">
            <a:xfrm>
              <a:off x="2330449" y="4402136"/>
              <a:ext cx="4402137" cy="4572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dirty="0">
                  <a:latin typeface="Calibri" pitchFamily="34" charset="0"/>
                </a:rPr>
                <a:t>VXS-Crate</a:t>
              </a:r>
            </a:p>
          </p:txBody>
        </p:sp>
        <p:sp>
          <p:nvSpPr>
            <p:cNvPr id="14457" name="Rectangle 18"/>
            <p:cNvSpPr>
              <a:spLocks noChangeArrowheads="1"/>
            </p:cNvSpPr>
            <p:nvPr/>
          </p:nvSpPr>
          <p:spPr bwMode="auto">
            <a:xfrm>
              <a:off x="2328861" y="1930399"/>
              <a:ext cx="236538" cy="16986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458" name="Rectangle 23"/>
            <p:cNvSpPr>
              <a:spLocks noChangeArrowheads="1"/>
            </p:cNvSpPr>
            <p:nvPr/>
          </p:nvSpPr>
          <p:spPr bwMode="auto">
            <a:xfrm>
              <a:off x="2328861" y="4165599"/>
              <a:ext cx="236538" cy="16986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grpSp>
      <p:sp>
        <p:nvSpPr>
          <p:cNvPr id="311" name="Rectangle 10"/>
          <p:cNvSpPr>
            <a:spLocks noChangeArrowheads="1"/>
          </p:cNvSpPr>
          <p:nvPr/>
        </p:nvSpPr>
        <p:spPr bwMode="auto">
          <a:xfrm>
            <a:off x="7618498" y="1380631"/>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TS</a:t>
            </a:r>
          </a:p>
        </p:txBody>
      </p:sp>
      <p:sp>
        <p:nvSpPr>
          <p:cNvPr id="14407" name="Rectangle 18"/>
          <p:cNvSpPr>
            <a:spLocks noChangeArrowheads="1"/>
          </p:cNvSpPr>
          <p:nvPr/>
        </p:nvSpPr>
        <p:spPr bwMode="auto">
          <a:xfrm>
            <a:off x="7618413" y="1389063"/>
            <a:ext cx="120650"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408" name="Rectangle 23"/>
          <p:cNvSpPr>
            <a:spLocks noChangeArrowheads="1"/>
          </p:cNvSpPr>
          <p:nvPr/>
        </p:nvSpPr>
        <p:spPr bwMode="auto">
          <a:xfrm>
            <a:off x="7618413" y="2540000"/>
            <a:ext cx="120650" cy="889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314" name="Rectangle 10"/>
          <p:cNvSpPr>
            <a:spLocks noChangeArrowheads="1"/>
          </p:cNvSpPr>
          <p:nvPr/>
        </p:nvSpPr>
        <p:spPr bwMode="auto">
          <a:xfrm>
            <a:off x="7477381" y="1380631"/>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TD</a:t>
            </a:r>
          </a:p>
        </p:txBody>
      </p:sp>
      <p:sp>
        <p:nvSpPr>
          <p:cNvPr id="14410" name="Rectangle 18"/>
          <p:cNvSpPr>
            <a:spLocks noChangeArrowheads="1"/>
          </p:cNvSpPr>
          <p:nvPr/>
        </p:nvSpPr>
        <p:spPr bwMode="auto">
          <a:xfrm>
            <a:off x="7477125" y="1389063"/>
            <a:ext cx="120650"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411" name="Rectangle 23"/>
          <p:cNvSpPr>
            <a:spLocks noChangeArrowheads="1"/>
          </p:cNvSpPr>
          <p:nvPr/>
        </p:nvSpPr>
        <p:spPr bwMode="auto">
          <a:xfrm>
            <a:off x="7477125" y="2540000"/>
            <a:ext cx="120650" cy="889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317" name="Rectangle 10"/>
          <p:cNvSpPr>
            <a:spLocks noChangeArrowheads="1"/>
          </p:cNvSpPr>
          <p:nvPr/>
        </p:nvSpPr>
        <p:spPr bwMode="auto">
          <a:xfrm>
            <a:off x="7336894" y="1380631"/>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TD</a:t>
            </a:r>
          </a:p>
        </p:txBody>
      </p:sp>
      <p:sp>
        <p:nvSpPr>
          <p:cNvPr id="14413" name="Rectangle 18"/>
          <p:cNvSpPr>
            <a:spLocks noChangeArrowheads="1"/>
          </p:cNvSpPr>
          <p:nvPr/>
        </p:nvSpPr>
        <p:spPr bwMode="auto">
          <a:xfrm>
            <a:off x="7335858" y="1389063"/>
            <a:ext cx="122237"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414" name="Rectangle 23"/>
          <p:cNvSpPr>
            <a:spLocks noChangeArrowheads="1"/>
          </p:cNvSpPr>
          <p:nvPr/>
        </p:nvSpPr>
        <p:spPr bwMode="auto">
          <a:xfrm>
            <a:off x="7335858" y="2540000"/>
            <a:ext cx="122237" cy="889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320" name="Rectangle 10"/>
          <p:cNvSpPr>
            <a:spLocks noChangeArrowheads="1"/>
          </p:cNvSpPr>
          <p:nvPr/>
        </p:nvSpPr>
        <p:spPr bwMode="auto">
          <a:xfrm>
            <a:off x="7196997" y="1380631"/>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TD</a:t>
            </a:r>
          </a:p>
        </p:txBody>
      </p:sp>
      <p:sp>
        <p:nvSpPr>
          <p:cNvPr id="14416" name="Rectangle 18"/>
          <p:cNvSpPr>
            <a:spLocks noChangeArrowheads="1"/>
          </p:cNvSpPr>
          <p:nvPr/>
        </p:nvSpPr>
        <p:spPr bwMode="auto">
          <a:xfrm>
            <a:off x="7196145" y="1389063"/>
            <a:ext cx="122237"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417" name="Rectangle 23"/>
          <p:cNvSpPr>
            <a:spLocks noChangeArrowheads="1"/>
          </p:cNvSpPr>
          <p:nvPr/>
        </p:nvSpPr>
        <p:spPr bwMode="auto">
          <a:xfrm>
            <a:off x="7196145" y="2540000"/>
            <a:ext cx="122237" cy="889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323" name="Rectangle 10"/>
          <p:cNvSpPr>
            <a:spLocks noChangeArrowheads="1"/>
          </p:cNvSpPr>
          <p:nvPr/>
        </p:nvSpPr>
        <p:spPr bwMode="auto">
          <a:xfrm>
            <a:off x="7056503" y="1380631"/>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TD</a:t>
            </a:r>
          </a:p>
        </p:txBody>
      </p:sp>
      <p:sp>
        <p:nvSpPr>
          <p:cNvPr id="14419" name="Rectangle 18"/>
          <p:cNvSpPr>
            <a:spLocks noChangeArrowheads="1"/>
          </p:cNvSpPr>
          <p:nvPr/>
        </p:nvSpPr>
        <p:spPr bwMode="auto">
          <a:xfrm>
            <a:off x="7056438" y="1389063"/>
            <a:ext cx="120650"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420" name="Rectangle 23"/>
          <p:cNvSpPr>
            <a:spLocks noChangeArrowheads="1"/>
          </p:cNvSpPr>
          <p:nvPr/>
        </p:nvSpPr>
        <p:spPr bwMode="auto">
          <a:xfrm>
            <a:off x="7056438" y="2540000"/>
            <a:ext cx="120650" cy="889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326" name="Rectangle 10"/>
          <p:cNvSpPr>
            <a:spLocks noChangeArrowheads="1"/>
          </p:cNvSpPr>
          <p:nvPr/>
        </p:nvSpPr>
        <p:spPr bwMode="auto">
          <a:xfrm>
            <a:off x="6913031" y="1380335"/>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TD</a:t>
            </a:r>
          </a:p>
        </p:txBody>
      </p:sp>
      <p:sp>
        <p:nvSpPr>
          <p:cNvPr id="14422" name="Rectangle 18"/>
          <p:cNvSpPr>
            <a:spLocks noChangeArrowheads="1"/>
          </p:cNvSpPr>
          <p:nvPr/>
        </p:nvSpPr>
        <p:spPr bwMode="auto">
          <a:xfrm>
            <a:off x="6911975" y="1389063"/>
            <a:ext cx="122238"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423" name="Rectangle 23"/>
          <p:cNvSpPr>
            <a:spLocks noChangeArrowheads="1"/>
          </p:cNvSpPr>
          <p:nvPr/>
        </p:nvSpPr>
        <p:spPr bwMode="auto">
          <a:xfrm>
            <a:off x="6911975" y="2540004"/>
            <a:ext cx="122238" cy="87313"/>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329" name="Rectangle 10"/>
          <p:cNvSpPr>
            <a:spLocks noChangeArrowheads="1"/>
          </p:cNvSpPr>
          <p:nvPr/>
        </p:nvSpPr>
        <p:spPr bwMode="auto">
          <a:xfrm>
            <a:off x="6769028" y="1380631"/>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TD</a:t>
            </a:r>
          </a:p>
        </p:txBody>
      </p:sp>
      <p:sp>
        <p:nvSpPr>
          <p:cNvPr id="14425" name="Rectangle 18"/>
          <p:cNvSpPr>
            <a:spLocks noChangeArrowheads="1"/>
          </p:cNvSpPr>
          <p:nvPr/>
        </p:nvSpPr>
        <p:spPr bwMode="auto">
          <a:xfrm>
            <a:off x="6767520" y="1389063"/>
            <a:ext cx="122237"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426" name="Rectangle 23"/>
          <p:cNvSpPr>
            <a:spLocks noChangeArrowheads="1"/>
          </p:cNvSpPr>
          <p:nvPr/>
        </p:nvSpPr>
        <p:spPr bwMode="auto">
          <a:xfrm>
            <a:off x="6767520" y="2540000"/>
            <a:ext cx="122237" cy="889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335" name="Rectangle 10"/>
          <p:cNvSpPr>
            <a:spLocks noChangeArrowheads="1"/>
          </p:cNvSpPr>
          <p:nvPr/>
        </p:nvSpPr>
        <p:spPr bwMode="auto">
          <a:xfrm>
            <a:off x="6484951" y="1381125"/>
            <a:ext cx="130175" cy="1247775"/>
          </a:xfrm>
          <a:prstGeom prst="rect">
            <a:avLst/>
          </a:prstGeom>
          <a:solidFill>
            <a:schemeClr val="folHlink"/>
          </a:solidFill>
          <a:ln w="9525">
            <a:solidFill>
              <a:schemeClr val="accent1"/>
            </a:solidFill>
            <a:miter lim="800000"/>
            <a:headEnd/>
            <a:tailEnd/>
          </a:ln>
        </p:spPr>
        <p:txBody>
          <a:bodyPr vert="vert270" wrap="none" lIns="0" tIns="182880" rIns="0" bIns="182880" anchor="ctr"/>
          <a:lstStyle/>
          <a:p>
            <a:pPr algn="ctr" eaLnBrk="0" hangingPunct="0">
              <a:defRPr/>
            </a:pPr>
            <a:endParaRPr lang="en-US" sz="1400" dirty="0">
              <a:latin typeface="Calibri" pitchFamily="34" charset="0"/>
            </a:endParaRPr>
          </a:p>
        </p:txBody>
      </p:sp>
      <p:sp>
        <p:nvSpPr>
          <p:cNvPr id="14428" name="Rectangle 18"/>
          <p:cNvSpPr>
            <a:spLocks noChangeArrowheads="1"/>
          </p:cNvSpPr>
          <p:nvPr/>
        </p:nvSpPr>
        <p:spPr bwMode="auto">
          <a:xfrm>
            <a:off x="6484938" y="1389063"/>
            <a:ext cx="120650"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429" name="Rectangle 23"/>
          <p:cNvSpPr>
            <a:spLocks noChangeArrowheads="1"/>
          </p:cNvSpPr>
          <p:nvPr/>
        </p:nvSpPr>
        <p:spPr bwMode="auto">
          <a:xfrm>
            <a:off x="6484938" y="2540000"/>
            <a:ext cx="120650" cy="889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338" name="Rectangle 10"/>
          <p:cNvSpPr>
            <a:spLocks noChangeArrowheads="1"/>
          </p:cNvSpPr>
          <p:nvPr/>
        </p:nvSpPr>
        <p:spPr bwMode="auto">
          <a:xfrm>
            <a:off x="6340403" y="1380631"/>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TD</a:t>
            </a:r>
          </a:p>
        </p:txBody>
      </p:sp>
      <p:sp>
        <p:nvSpPr>
          <p:cNvPr id="14431" name="Rectangle 18"/>
          <p:cNvSpPr>
            <a:spLocks noChangeArrowheads="1"/>
          </p:cNvSpPr>
          <p:nvPr/>
        </p:nvSpPr>
        <p:spPr bwMode="auto">
          <a:xfrm>
            <a:off x="6338895" y="1389063"/>
            <a:ext cx="122237"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432" name="Rectangle 23"/>
          <p:cNvSpPr>
            <a:spLocks noChangeArrowheads="1"/>
          </p:cNvSpPr>
          <p:nvPr/>
        </p:nvSpPr>
        <p:spPr bwMode="auto">
          <a:xfrm>
            <a:off x="6338895" y="2540000"/>
            <a:ext cx="122237" cy="889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341" name="Rectangle 10"/>
          <p:cNvSpPr>
            <a:spLocks noChangeArrowheads="1"/>
          </p:cNvSpPr>
          <p:nvPr/>
        </p:nvSpPr>
        <p:spPr bwMode="auto">
          <a:xfrm>
            <a:off x="6197528" y="1380631"/>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TD</a:t>
            </a:r>
          </a:p>
        </p:txBody>
      </p:sp>
      <p:sp>
        <p:nvSpPr>
          <p:cNvPr id="14434" name="Rectangle 18"/>
          <p:cNvSpPr>
            <a:spLocks noChangeArrowheads="1"/>
          </p:cNvSpPr>
          <p:nvPr/>
        </p:nvSpPr>
        <p:spPr bwMode="auto">
          <a:xfrm>
            <a:off x="6196020" y="1389063"/>
            <a:ext cx="122237"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435" name="Rectangle 23"/>
          <p:cNvSpPr>
            <a:spLocks noChangeArrowheads="1"/>
          </p:cNvSpPr>
          <p:nvPr/>
        </p:nvSpPr>
        <p:spPr bwMode="auto">
          <a:xfrm>
            <a:off x="6196020" y="2540000"/>
            <a:ext cx="122237" cy="889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344" name="Rectangle 10"/>
          <p:cNvSpPr>
            <a:spLocks noChangeArrowheads="1"/>
          </p:cNvSpPr>
          <p:nvPr/>
        </p:nvSpPr>
        <p:spPr bwMode="auto">
          <a:xfrm>
            <a:off x="6056411" y="1380335"/>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TD</a:t>
            </a:r>
          </a:p>
        </p:txBody>
      </p:sp>
      <p:sp>
        <p:nvSpPr>
          <p:cNvPr id="14437" name="Rectangle 18"/>
          <p:cNvSpPr>
            <a:spLocks noChangeArrowheads="1"/>
          </p:cNvSpPr>
          <p:nvPr/>
        </p:nvSpPr>
        <p:spPr bwMode="auto">
          <a:xfrm>
            <a:off x="6056313" y="1389063"/>
            <a:ext cx="120650"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438" name="Rectangle 23"/>
          <p:cNvSpPr>
            <a:spLocks noChangeArrowheads="1"/>
          </p:cNvSpPr>
          <p:nvPr/>
        </p:nvSpPr>
        <p:spPr bwMode="auto">
          <a:xfrm>
            <a:off x="6056313" y="2540004"/>
            <a:ext cx="120650" cy="87313"/>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347" name="Rectangle 10"/>
          <p:cNvSpPr>
            <a:spLocks noChangeArrowheads="1"/>
          </p:cNvSpPr>
          <p:nvPr/>
        </p:nvSpPr>
        <p:spPr bwMode="auto">
          <a:xfrm>
            <a:off x="5912906" y="1380631"/>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TD</a:t>
            </a:r>
          </a:p>
        </p:txBody>
      </p:sp>
      <p:sp>
        <p:nvSpPr>
          <p:cNvPr id="14440" name="Rectangle 18"/>
          <p:cNvSpPr>
            <a:spLocks noChangeArrowheads="1"/>
          </p:cNvSpPr>
          <p:nvPr/>
        </p:nvSpPr>
        <p:spPr bwMode="auto">
          <a:xfrm>
            <a:off x="5911850" y="1389063"/>
            <a:ext cx="122238"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441" name="Rectangle 23"/>
          <p:cNvSpPr>
            <a:spLocks noChangeArrowheads="1"/>
          </p:cNvSpPr>
          <p:nvPr/>
        </p:nvSpPr>
        <p:spPr bwMode="auto">
          <a:xfrm>
            <a:off x="5911850" y="2540000"/>
            <a:ext cx="122238" cy="889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350" name="Rectangle 10"/>
          <p:cNvSpPr>
            <a:spLocks noChangeArrowheads="1"/>
          </p:cNvSpPr>
          <p:nvPr/>
        </p:nvSpPr>
        <p:spPr bwMode="auto">
          <a:xfrm>
            <a:off x="5769408" y="1380335"/>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TD</a:t>
            </a:r>
          </a:p>
        </p:txBody>
      </p:sp>
      <p:sp>
        <p:nvSpPr>
          <p:cNvPr id="14443" name="Rectangle 18"/>
          <p:cNvSpPr>
            <a:spLocks noChangeArrowheads="1"/>
          </p:cNvSpPr>
          <p:nvPr/>
        </p:nvSpPr>
        <p:spPr bwMode="auto">
          <a:xfrm>
            <a:off x="5768975" y="1389063"/>
            <a:ext cx="120650"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444" name="Rectangle 23"/>
          <p:cNvSpPr>
            <a:spLocks noChangeArrowheads="1"/>
          </p:cNvSpPr>
          <p:nvPr/>
        </p:nvSpPr>
        <p:spPr bwMode="auto">
          <a:xfrm>
            <a:off x="5768975" y="2540004"/>
            <a:ext cx="120650" cy="87313"/>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353" name="Rectangle 10"/>
          <p:cNvSpPr>
            <a:spLocks noChangeArrowheads="1"/>
          </p:cNvSpPr>
          <p:nvPr/>
        </p:nvSpPr>
        <p:spPr bwMode="auto">
          <a:xfrm>
            <a:off x="5627786" y="1380343"/>
            <a:ext cx="130779" cy="1247484"/>
          </a:xfrm>
          <a:prstGeom prst="rect">
            <a:avLst/>
          </a:prstGeom>
          <a:solidFill>
            <a:srgbClr val="00B0F0"/>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TD</a:t>
            </a:r>
          </a:p>
        </p:txBody>
      </p:sp>
      <p:sp>
        <p:nvSpPr>
          <p:cNvPr id="14446" name="Rectangle 18"/>
          <p:cNvSpPr>
            <a:spLocks noChangeArrowheads="1"/>
          </p:cNvSpPr>
          <p:nvPr/>
        </p:nvSpPr>
        <p:spPr bwMode="auto">
          <a:xfrm>
            <a:off x="5627688" y="1389063"/>
            <a:ext cx="120650"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447" name="Rectangle 23"/>
          <p:cNvSpPr>
            <a:spLocks noChangeArrowheads="1"/>
          </p:cNvSpPr>
          <p:nvPr/>
        </p:nvSpPr>
        <p:spPr bwMode="auto">
          <a:xfrm>
            <a:off x="5627688" y="2540004"/>
            <a:ext cx="120650" cy="87313"/>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405" name="Rectangle 10"/>
          <p:cNvSpPr>
            <a:spLocks noChangeArrowheads="1"/>
          </p:cNvSpPr>
          <p:nvPr/>
        </p:nvSpPr>
        <p:spPr bwMode="auto">
          <a:xfrm>
            <a:off x="6625884" y="1380890"/>
            <a:ext cx="130779" cy="1247484"/>
          </a:xfrm>
          <a:prstGeom prst="rect">
            <a:avLst/>
          </a:prstGeom>
          <a:solidFill>
            <a:schemeClr val="folHlink"/>
          </a:solidFill>
          <a:ln w="9525">
            <a:solidFill>
              <a:schemeClr val="accent1"/>
            </a:solidFill>
            <a:miter lim="800000"/>
            <a:headEnd/>
            <a:tailEnd/>
          </a:ln>
        </p:spPr>
        <p:txBody>
          <a:bodyPr vert="vert270" wrap="none" lIns="0" tIns="182880" rIns="0" bIns="182880" anchor="ctr"/>
          <a:lstStyle/>
          <a:p>
            <a:pPr algn="ctr" eaLnBrk="0" hangingPunct="0">
              <a:defRPr/>
            </a:pPr>
            <a:r>
              <a:rPr lang="en-US" sz="1400" dirty="0">
                <a:latin typeface="Calibri" pitchFamily="34" charset="0"/>
              </a:rPr>
              <a:t>SD</a:t>
            </a:r>
          </a:p>
        </p:txBody>
      </p:sp>
      <p:sp>
        <p:nvSpPr>
          <p:cNvPr id="14449" name="Rectangle 18"/>
          <p:cNvSpPr>
            <a:spLocks noChangeArrowheads="1"/>
          </p:cNvSpPr>
          <p:nvPr/>
        </p:nvSpPr>
        <p:spPr bwMode="auto">
          <a:xfrm>
            <a:off x="6630988" y="1389063"/>
            <a:ext cx="122237" cy="87312"/>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sp>
        <p:nvSpPr>
          <p:cNvPr id="14450" name="Rectangle 23"/>
          <p:cNvSpPr>
            <a:spLocks noChangeArrowheads="1"/>
          </p:cNvSpPr>
          <p:nvPr/>
        </p:nvSpPr>
        <p:spPr bwMode="auto">
          <a:xfrm>
            <a:off x="6630988" y="2540004"/>
            <a:ext cx="122237" cy="87313"/>
          </a:xfrm>
          <a:prstGeom prst="rect">
            <a:avLst/>
          </a:prstGeom>
          <a:solidFill>
            <a:schemeClr val="accent1"/>
          </a:solidFill>
          <a:ln w="9525">
            <a:solidFill>
              <a:schemeClr val="tx1"/>
            </a:solidFill>
            <a:miter lim="800000"/>
            <a:headEnd/>
            <a:tailEnd/>
          </a:ln>
        </p:spPr>
        <p:txBody>
          <a:bodyPr wrap="none" anchor="ctr"/>
          <a:lstStyle/>
          <a:p>
            <a:pPr eaLnBrk="0" hangingPunct="0"/>
            <a:endParaRPr lang="en-US" dirty="0">
              <a:latin typeface="Calibri" pitchFamily="34" charset="0"/>
            </a:endParaRPr>
          </a:p>
        </p:txBody>
      </p:sp>
      <p:pic>
        <p:nvPicPr>
          <p:cNvPr id="14451" name="Picture 1"/>
          <p:cNvPicPr>
            <a:picLocks noChangeAspect="1" noChangeArrowheads="1"/>
          </p:cNvPicPr>
          <p:nvPr/>
        </p:nvPicPr>
        <p:blipFill>
          <a:blip r:embed="rId2" cstate="print"/>
          <a:srcRect/>
          <a:stretch>
            <a:fillRect/>
          </a:stretch>
        </p:blipFill>
        <p:spPr bwMode="auto">
          <a:xfrm>
            <a:off x="5965825" y="4902203"/>
            <a:ext cx="1905000" cy="1304925"/>
          </a:xfrm>
          <a:prstGeom prst="rect">
            <a:avLst/>
          </a:prstGeom>
          <a:noFill/>
          <a:ln w="9525">
            <a:noFill/>
            <a:miter lim="800000"/>
            <a:headEnd/>
            <a:tailEnd/>
          </a:ln>
        </p:spPr>
      </p:pic>
      <p:pic>
        <p:nvPicPr>
          <p:cNvPr id="14452" name="Picture 1"/>
          <p:cNvPicPr>
            <a:picLocks noChangeAspect="1" noChangeArrowheads="1"/>
          </p:cNvPicPr>
          <p:nvPr/>
        </p:nvPicPr>
        <p:blipFill>
          <a:blip r:embed="rId2" cstate="print"/>
          <a:srcRect/>
          <a:stretch>
            <a:fillRect/>
          </a:stretch>
        </p:blipFill>
        <p:spPr bwMode="auto">
          <a:xfrm>
            <a:off x="2003425" y="4902203"/>
            <a:ext cx="1905000" cy="1304925"/>
          </a:xfrm>
          <a:prstGeom prst="rect">
            <a:avLst/>
          </a:prstGeom>
          <a:noFill/>
          <a:ln w="9525">
            <a:noFill/>
            <a:miter lim="800000"/>
            <a:headEnd/>
            <a:tailEnd/>
          </a:ln>
        </p:spPr>
      </p:pic>
      <p:sp>
        <p:nvSpPr>
          <p:cNvPr id="14345" name="Line 359"/>
          <p:cNvSpPr>
            <a:spLocks noChangeShapeType="1"/>
          </p:cNvSpPr>
          <p:nvPr/>
        </p:nvSpPr>
        <p:spPr bwMode="auto">
          <a:xfrm>
            <a:off x="7531779" y="2310063"/>
            <a:ext cx="256673" cy="2863515"/>
          </a:xfrm>
          <a:prstGeom prst="line">
            <a:avLst/>
          </a:prstGeom>
          <a:noFill/>
          <a:ln w="38100">
            <a:solidFill>
              <a:srgbClr val="FF0000"/>
            </a:solidFill>
            <a:round/>
            <a:headEnd type="triangle"/>
            <a:tailEnd type="triangle" w="med" len="med"/>
          </a:ln>
        </p:spPr>
        <p:txBody>
          <a:bodyPr/>
          <a:lstStyle/>
          <a:p>
            <a:endParaRPr lang="en-US" dirty="0"/>
          </a:p>
        </p:txBody>
      </p:sp>
      <p:sp>
        <p:nvSpPr>
          <p:cNvPr id="14347" name="Line 361"/>
          <p:cNvSpPr>
            <a:spLocks noChangeShapeType="1"/>
          </p:cNvSpPr>
          <p:nvPr/>
        </p:nvSpPr>
        <p:spPr bwMode="auto">
          <a:xfrm flipH="1">
            <a:off x="3810017" y="2294025"/>
            <a:ext cx="1892969" cy="2863515"/>
          </a:xfrm>
          <a:prstGeom prst="line">
            <a:avLst/>
          </a:prstGeom>
          <a:noFill/>
          <a:ln w="38100">
            <a:solidFill>
              <a:srgbClr val="FF0000"/>
            </a:solidFill>
            <a:round/>
            <a:headEnd type="triangle"/>
            <a:tailEnd type="triangle" w="med" len="med"/>
          </a:ln>
        </p:spPr>
        <p:txBody>
          <a:bodyPr/>
          <a:lstStyle/>
          <a:p>
            <a:endParaRPr lang="en-US" dirty="0"/>
          </a:p>
        </p:txBody>
      </p:sp>
      <p:sp>
        <p:nvSpPr>
          <p:cNvPr id="14348" name="Line 362"/>
          <p:cNvSpPr>
            <a:spLocks noChangeShapeType="1"/>
          </p:cNvSpPr>
          <p:nvPr/>
        </p:nvSpPr>
        <p:spPr bwMode="auto">
          <a:xfrm>
            <a:off x="1973179" y="2406316"/>
            <a:ext cx="946484" cy="2791326"/>
          </a:xfrm>
          <a:prstGeom prst="line">
            <a:avLst/>
          </a:prstGeom>
          <a:noFill/>
          <a:ln w="38100">
            <a:solidFill>
              <a:srgbClr val="0070C0"/>
            </a:solidFill>
            <a:round/>
            <a:headEnd type="triangle" w="med" len="med"/>
            <a:tailEnd type="oval"/>
          </a:ln>
        </p:spPr>
        <p:txBody>
          <a:bodyPr/>
          <a:lstStyle/>
          <a:p>
            <a:endParaRPr lang="en-US" dirty="0"/>
          </a:p>
        </p:txBody>
      </p:sp>
      <p:sp>
        <p:nvSpPr>
          <p:cNvPr id="14350" name="Line 364"/>
          <p:cNvSpPr>
            <a:spLocks noChangeShapeType="1"/>
          </p:cNvSpPr>
          <p:nvPr/>
        </p:nvSpPr>
        <p:spPr bwMode="auto">
          <a:xfrm>
            <a:off x="3801985" y="2221832"/>
            <a:ext cx="3056021" cy="2895600"/>
          </a:xfrm>
          <a:prstGeom prst="line">
            <a:avLst/>
          </a:prstGeom>
          <a:noFill/>
          <a:ln w="38100">
            <a:solidFill>
              <a:srgbClr val="0070C0"/>
            </a:solidFill>
            <a:round/>
            <a:headEnd type="stealth" w="med" len="med"/>
            <a:tailEnd type="oval"/>
          </a:ln>
        </p:spPr>
        <p:txBody>
          <a:bodyPr/>
          <a:lstStyle/>
          <a:p>
            <a:endParaRPr lang="en-US" dirty="0"/>
          </a:p>
        </p:txBody>
      </p:sp>
      <p:sp>
        <p:nvSpPr>
          <p:cNvPr id="14343" name="Line 355"/>
          <p:cNvSpPr>
            <a:spLocks noChangeShapeType="1"/>
          </p:cNvSpPr>
          <p:nvPr/>
        </p:nvSpPr>
        <p:spPr bwMode="auto">
          <a:xfrm>
            <a:off x="2951747" y="1554481"/>
            <a:ext cx="4764506" cy="45719"/>
          </a:xfrm>
          <a:prstGeom prst="line">
            <a:avLst/>
          </a:prstGeom>
          <a:noFill/>
          <a:ln w="38100">
            <a:solidFill>
              <a:srgbClr val="002060"/>
            </a:solidFill>
            <a:round/>
            <a:headEnd type="diamond"/>
            <a:tailEnd type="diamond" w="med" len="med"/>
          </a:ln>
        </p:spPr>
        <p:txBody>
          <a:bodyPr/>
          <a:lstStyle/>
          <a:p>
            <a:endParaRPr lang="en-US" dirty="0"/>
          </a:p>
        </p:txBody>
      </p:sp>
      <p:sp>
        <p:nvSpPr>
          <p:cNvPr id="130" name="Line 371"/>
          <p:cNvSpPr>
            <a:spLocks noChangeShapeType="1"/>
          </p:cNvSpPr>
          <p:nvPr/>
        </p:nvSpPr>
        <p:spPr bwMode="auto">
          <a:xfrm flipV="1">
            <a:off x="4419606" y="2819417"/>
            <a:ext cx="385011" cy="409073"/>
          </a:xfrm>
          <a:prstGeom prst="line">
            <a:avLst/>
          </a:prstGeom>
          <a:noFill/>
          <a:ln w="9525">
            <a:solidFill>
              <a:srgbClr val="0070C0"/>
            </a:solidFill>
            <a:round/>
            <a:headEnd/>
            <a:tailEnd/>
          </a:ln>
        </p:spPr>
        <p:txBody>
          <a:bodyPr/>
          <a:lstStyle/>
          <a:p>
            <a:endParaRPr lang="en-US" dirty="0"/>
          </a:p>
        </p:txBody>
      </p:sp>
      <p:sp>
        <p:nvSpPr>
          <p:cNvPr id="132" name="Donut 131"/>
          <p:cNvSpPr/>
          <p:nvPr/>
        </p:nvSpPr>
        <p:spPr bwMode="auto">
          <a:xfrm>
            <a:off x="2438400" y="3657600"/>
            <a:ext cx="228600" cy="228600"/>
          </a:xfrm>
          <a:prstGeom prst="donu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133" name="Donut 132"/>
          <p:cNvSpPr/>
          <p:nvPr/>
        </p:nvSpPr>
        <p:spPr bwMode="auto">
          <a:xfrm>
            <a:off x="5181600" y="3657600"/>
            <a:ext cx="228600" cy="228600"/>
          </a:xfrm>
          <a:prstGeom prst="donu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cxnSp>
        <p:nvCxnSpPr>
          <p:cNvPr id="135" name="Straight Connector 134"/>
          <p:cNvCxnSpPr/>
          <p:nvPr/>
        </p:nvCxnSpPr>
        <p:spPr bwMode="auto">
          <a:xfrm>
            <a:off x="2209800" y="3429000"/>
            <a:ext cx="1066800" cy="152400"/>
          </a:xfrm>
          <a:prstGeom prst="line">
            <a:avLst/>
          </a:prstGeom>
          <a:solidFill>
            <a:schemeClr val="accent1"/>
          </a:solidFill>
          <a:ln w="9525" cap="flat" cmpd="sng" algn="ctr">
            <a:solidFill>
              <a:srgbClr val="0070C0"/>
            </a:solidFill>
            <a:prstDash val="solid"/>
            <a:round/>
            <a:headEnd type="none" w="med" len="med"/>
            <a:tailEnd type="none" w="med" len="med"/>
          </a:ln>
          <a:effectLst/>
        </p:spPr>
      </p:cxnSp>
      <p:sp>
        <p:nvSpPr>
          <p:cNvPr id="136" name="TextBox 135"/>
          <p:cNvSpPr txBox="1"/>
          <p:nvPr/>
        </p:nvSpPr>
        <p:spPr>
          <a:xfrm>
            <a:off x="8153400" y="3200400"/>
            <a:ext cx="538930" cy="938719"/>
          </a:xfrm>
          <a:prstGeom prst="rect">
            <a:avLst/>
          </a:prstGeom>
          <a:noFill/>
        </p:spPr>
        <p:txBody>
          <a:bodyPr vert="horz" wrap="none" rtlCol="0">
            <a:spAutoFit/>
          </a:bodyPr>
          <a:lstStyle/>
          <a:p>
            <a:r>
              <a:rPr lang="en-US" sz="1100" dirty="0" smtClean="0">
                <a:latin typeface="Arial" pitchFamily="34" charset="0"/>
                <a:cs typeface="Arial" pitchFamily="34" charset="0"/>
              </a:rPr>
              <a:t>Clock</a:t>
            </a:r>
          </a:p>
          <a:p>
            <a:r>
              <a:rPr lang="en-US" sz="1100" dirty="0" smtClean="0">
                <a:latin typeface="Arial" pitchFamily="34" charset="0"/>
                <a:cs typeface="Arial" pitchFamily="34" charset="0"/>
              </a:rPr>
              <a:t>Trig1</a:t>
            </a:r>
          </a:p>
          <a:p>
            <a:r>
              <a:rPr lang="en-US" sz="1100" dirty="0" smtClean="0">
                <a:latin typeface="Arial" pitchFamily="34" charset="0"/>
                <a:cs typeface="Arial" pitchFamily="34" charset="0"/>
              </a:rPr>
              <a:t>Trig2</a:t>
            </a:r>
          </a:p>
          <a:p>
            <a:r>
              <a:rPr lang="en-US" sz="1100" dirty="0" smtClean="0">
                <a:latin typeface="Arial" pitchFamily="34" charset="0"/>
                <a:cs typeface="Arial" pitchFamily="34" charset="0"/>
              </a:rPr>
              <a:t>Sync</a:t>
            </a:r>
          </a:p>
          <a:p>
            <a:r>
              <a:rPr lang="en-US" sz="1100" dirty="0" smtClean="0">
                <a:latin typeface="Arial" pitchFamily="34" charset="0"/>
                <a:cs typeface="Arial" pitchFamily="34" charset="0"/>
              </a:rPr>
              <a:t>Busy</a:t>
            </a:r>
            <a:endParaRPr lang="en-US" sz="1100" dirty="0">
              <a:latin typeface="Arial" pitchFamily="34" charset="0"/>
              <a:cs typeface="Arial" pitchFamily="34" charset="0"/>
            </a:endParaRPr>
          </a:p>
        </p:txBody>
      </p:sp>
      <p:sp>
        <p:nvSpPr>
          <p:cNvPr id="137" name="Donut 136"/>
          <p:cNvSpPr/>
          <p:nvPr/>
        </p:nvSpPr>
        <p:spPr bwMode="auto">
          <a:xfrm>
            <a:off x="4572000" y="3886200"/>
            <a:ext cx="228600" cy="228600"/>
          </a:xfrm>
          <a:prstGeom prst="donu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138" name="Donut 137"/>
          <p:cNvSpPr/>
          <p:nvPr/>
        </p:nvSpPr>
        <p:spPr bwMode="auto">
          <a:xfrm>
            <a:off x="7467600" y="3810000"/>
            <a:ext cx="228600" cy="228600"/>
          </a:xfrm>
          <a:prstGeom prst="donu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cxnSp>
        <p:nvCxnSpPr>
          <p:cNvPr id="140" name="Straight Connector 139"/>
          <p:cNvCxnSpPr>
            <a:stCxn id="14351" idx="2"/>
          </p:cNvCxnSpPr>
          <p:nvPr/>
        </p:nvCxnSpPr>
        <p:spPr bwMode="auto">
          <a:xfrm rot="16200000" flipH="1">
            <a:off x="655082" y="2483881"/>
            <a:ext cx="556736" cy="2667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9" name="Text Box 374"/>
          <p:cNvSpPr txBox="1">
            <a:spLocks noChangeArrowheads="1"/>
          </p:cNvSpPr>
          <p:nvPr/>
        </p:nvSpPr>
        <p:spPr bwMode="auto">
          <a:xfrm>
            <a:off x="6096000" y="3048000"/>
            <a:ext cx="1600200" cy="1569660"/>
          </a:xfrm>
          <a:prstGeom prst="rect">
            <a:avLst/>
          </a:prstGeom>
          <a:noFill/>
          <a:ln w="9525">
            <a:noFill/>
            <a:miter lim="800000"/>
            <a:headEnd/>
            <a:tailEnd/>
          </a:ln>
        </p:spPr>
        <p:txBody>
          <a:bodyPr wrap="square">
            <a:spAutoFit/>
          </a:bodyPr>
          <a:lstStyle/>
          <a:p>
            <a:pPr eaLnBrk="0" hangingPunct="0"/>
            <a:r>
              <a:rPr lang="en-US" sz="1600" b="1" dirty="0"/>
              <a:t>Fiber Optic</a:t>
            </a:r>
          </a:p>
          <a:p>
            <a:pPr eaLnBrk="0" hangingPunct="0"/>
            <a:r>
              <a:rPr lang="en-US" sz="1600" b="1" dirty="0" smtClean="0"/>
              <a:t>Links</a:t>
            </a:r>
          </a:p>
          <a:p>
            <a:pPr eaLnBrk="0" hangingPunct="0"/>
            <a:r>
              <a:rPr lang="en-US" sz="1600" b="1" dirty="0" smtClean="0"/>
              <a:t>TD  can manage</a:t>
            </a:r>
          </a:p>
          <a:p>
            <a:pPr eaLnBrk="0" hangingPunct="0"/>
            <a:r>
              <a:rPr lang="en-US" sz="1600" b="1" dirty="0" smtClean="0"/>
              <a:t>8 TI</a:t>
            </a:r>
          </a:p>
          <a:p>
            <a:pPr eaLnBrk="0" hangingPunct="0"/>
            <a:r>
              <a:rPr lang="en-US" sz="1600" b="1" dirty="0" smtClean="0"/>
              <a:t>(Crates)</a:t>
            </a:r>
            <a:endParaRPr lang="en-US" sz="1600" b="1" dirty="0"/>
          </a:p>
        </p:txBody>
      </p:sp>
      <p:cxnSp>
        <p:nvCxnSpPr>
          <p:cNvPr id="143" name="Straight Connector 142"/>
          <p:cNvCxnSpPr/>
          <p:nvPr/>
        </p:nvCxnSpPr>
        <p:spPr bwMode="auto">
          <a:xfrm rot="10800000" flipV="1">
            <a:off x="7162800" y="3276600"/>
            <a:ext cx="685800" cy="30480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45" name="Straight Connector 144"/>
          <p:cNvCxnSpPr/>
          <p:nvPr/>
        </p:nvCxnSpPr>
        <p:spPr bwMode="auto">
          <a:xfrm>
            <a:off x="5181600" y="2895600"/>
            <a:ext cx="762000" cy="53340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47" name="Straight Connector 146"/>
          <p:cNvCxnSpPr>
            <a:stCxn id="14344" idx="2"/>
          </p:cNvCxnSpPr>
          <p:nvPr/>
        </p:nvCxnSpPr>
        <p:spPr bwMode="auto">
          <a:xfrm rot="5400000">
            <a:off x="4597720" y="1549730"/>
            <a:ext cx="177219" cy="7614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1" name="TextBox 140"/>
          <p:cNvSpPr txBox="1"/>
          <p:nvPr/>
        </p:nvSpPr>
        <p:spPr>
          <a:xfrm>
            <a:off x="8686800" y="6096000"/>
            <a:ext cx="338554" cy="276999"/>
          </a:xfrm>
          <a:prstGeom prst="rect">
            <a:avLst/>
          </a:prstGeom>
          <a:noFill/>
        </p:spPr>
        <p:txBody>
          <a:bodyPr wrap="none" rtlCol="0">
            <a:spAutoFit/>
          </a:bodyPr>
          <a:lstStyle/>
          <a:p>
            <a:r>
              <a:rPr lang="en-US" sz="1200" b="1" dirty="0" smtClean="0"/>
              <a:t>18</a:t>
            </a:r>
            <a:endParaRPr lang="en-US" sz="1200" b="1" dirty="0"/>
          </a:p>
        </p:txBody>
      </p:sp>
      <p:sp>
        <p:nvSpPr>
          <p:cNvPr id="142" name="Text Box 138"/>
          <p:cNvSpPr txBox="1">
            <a:spLocks noChangeArrowheads="1"/>
          </p:cNvSpPr>
          <p:nvPr/>
        </p:nvSpPr>
        <p:spPr bwMode="auto">
          <a:xfrm>
            <a:off x="1143000" y="4343400"/>
            <a:ext cx="1524000" cy="533400"/>
          </a:xfrm>
          <a:prstGeom prst="rect">
            <a:avLst/>
          </a:prstGeom>
          <a:noFill/>
          <a:ln w="9525">
            <a:noFill/>
            <a:miter lim="800000"/>
            <a:headEnd/>
            <a:tailEnd/>
          </a:ln>
        </p:spPr>
        <p:txBody>
          <a:bodyPr wrap="square">
            <a:spAutoFit/>
          </a:bodyPr>
          <a:lstStyle/>
          <a:p>
            <a:pPr algn="ctr" eaLnBrk="0" hangingPunct="0">
              <a:spcBef>
                <a:spcPct val="50000"/>
              </a:spcBef>
            </a:pPr>
            <a:r>
              <a:rPr lang="en-US" sz="1400" dirty="0" smtClean="0">
                <a:latin typeface="Arial" pitchFamily="34" charset="0"/>
                <a:cs typeface="Arial" pitchFamily="34" charset="0"/>
              </a:rPr>
              <a:t>256 FADC channels/Crate</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TID</a:t>
            </a:r>
            <a:endParaRPr lang="en-US" dirty="0"/>
          </a:p>
        </p:txBody>
      </p:sp>
      <p:sp>
        <p:nvSpPr>
          <p:cNvPr id="3" name="Content Placeholder 2"/>
          <p:cNvSpPr>
            <a:spLocks noGrp="1"/>
          </p:cNvSpPr>
          <p:nvPr>
            <p:ph idx="1"/>
          </p:nvPr>
        </p:nvSpPr>
        <p:spPr>
          <a:xfrm>
            <a:off x="152400" y="914400"/>
            <a:ext cx="7086600" cy="5638800"/>
          </a:xfrm>
        </p:spPr>
        <p:txBody>
          <a:bodyPr>
            <a:noAutofit/>
          </a:bodyPr>
          <a:lstStyle/>
          <a:p>
            <a:r>
              <a:rPr lang="en-US" sz="2000" dirty="0" smtClean="0">
                <a:latin typeface="Arial" pitchFamily="34" charset="0"/>
                <a:cs typeface="Arial" pitchFamily="34" charset="0"/>
              </a:rPr>
              <a:t>Trigger/Clock/Sync distribution/Busy</a:t>
            </a:r>
          </a:p>
          <a:p>
            <a:r>
              <a:rPr lang="en-US" sz="2000" dirty="0" smtClean="0">
                <a:latin typeface="Arial" pitchFamily="34" charset="0"/>
                <a:cs typeface="Arial" pitchFamily="34" charset="0"/>
              </a:rPr>
              <a:t>Two sided, 12-layer VME board (6Ux160mm)</a:t>
            </a:r>
          </a:p>
          <a:p>
            <a:r>
              <a:rPr lang="en-US" sz="2000" dirty="0" smtClean="0">
                <a:latin typeface="Arial" pitchFamily="34" charset="0"/>
                <a:cs typeface="Arial" pitchFamily="34" charset="0"/>
              </a:rPr>
              <a:t>PCB layout finished</a:t>
            </a:r>
          </a:p>
          <a:p>
            <a:r>
              <a:rPr lang="en-US" sz="2000" dirty="0" smtClean="0">
                <a:latin typeface="Arial" pitchFamily="34" charset="0"/>
                <a:cs typeface="Arial" pitchFamily="34" charset="0"/>
              </a:rPr>
              <a:t>PCB fabrication after independent review/check</a:t>
            </a:r>
          </a:p>
          <a:p>
            <a:r>
              <a:rPr lang="en-US" sz="2000" dirty="0" smtClean="0">
                <a:latin typeface="Arial" pitchFamily="34" charset="0"/>
                <a:cs typeface="Arial" pitchFamily="34" charset="0"/>
              </a:rPr>
              <a:t>FPGA firmware development underway</a:t>
            </a:r>
          </a:p>
          <a:p>
            <a:r>
              <a:rPr lang="en-US" sz="2000" dirty="0" smtClean="0">
                <a:latin typeface="Arial" pitchFamily="34" charset="0"/>
                <a:cs typeface="Arial" pitchFamily="34" charset="0"/>
              </a:rPr>
              <a:t>Board testing in the summer. </a:t>
            </a:r>
            <a:r>
              <a:rPr lang="en-US" sz="2000" i="1" dirty="0" smtClean="0">
                <a:solidFill>
                  <a:schemeClr val="bg1">
                    <a:lumMod val="50000"/>
                  </a:schemeClr>
                </a:solidFill>
                <a:latin typeface="Arial" pitchFamily="34" charset="0"/>
                <a:cs typeface="Arial" pitchFamily="34" charset="0"/>
              </a:rPr>
              <a:t>(Virginia summer is earlier)</a:t>
            </a:r>
          </a:p>
          <a:p>
            <a:r>
              <a:rPr lang="en-US" sz="2000" dirty="0" smtClean="0">
                <a:solidFill>
                  <a:schemeClr val="tx1">
                    <a:lumMod val="95000"/>
                    <a:lumOff val="5000"/>
                  </a:schemeClr>
                </a:solidFill>
                <a:latin typeface="Arial" pitchFamily="34" charset="0"/>
                <a:cs typeface="Arial" pitchFamily="34" charset="0"/>
              </a:rPr>
              <a:t>Module has been designed to function as Trigger Interface or Trigger Distribution</a:t>
            </a:r>
          </a:p>
          <a:p>
            <a:r>
              <a:rPr lang="en-US" sz="2000" dirty="0" smtClean="0">
                <a:solidFill>
                  <a:schemeClr val="tx1">
                    <a:lumMod val="95000"/>
                    <a:lumOff val="5000"/>
                  </a:schemeClr>
                </a:solidFill>
                <a:latin typeface="Arial" pitchFamily="34" charset="0"/>
                <a:cs typeface="Arial" pitchFamily="34" charset="0"/>
              </a:rPr>
              <a:t>Module can be configured to function as a Trigger Supervisor </a:t>
            </a:r>
          </a:p>
          <a:p>
            <a:pPr>
              <a:buNone/>
            </a:pPr>
            <a:r>
              <a:rPr lang="en-US" sz="2000" dirty="0" smtClean="0">
                <a:solidFill>
                  <a:schemeClr val="tx1">
                    <a:lumMod val="95000"/>
                    <a:lumOff val="5000"/>
                  </a:schemeClr>
                </a:solidFill>
                <a:latin typeface="Arial" pitchFamily="34" charset="0"/>
                <a:cs typeface="Arial" pitchFamily="34" charset="0"/>
              </a:rPr>
              <a:t>	(Trigger signals received on front panel I/O connector)</a:t>
            </a:r>
          </a:p>
          <a:p>
            <a:pPr eaLnBrk="0" hangingPunct="0">
              <a:buFont typeface="Arial" charset="0"/>
              <a:buChar char="•"/>
            </a:pPr>
            <a:r>
              <a:rPr lang="en-US" sz="2000" dirty="0" smtClean="0">
                <a:latin typeface="Arial" pitchFamily="34" charset="0"/>
                <a:cs typeface="Arial" pitchFamily="34" charset="0"/>
              </a:rPr>
              <a:t>VXS payload board format</a:t>
            </a:r>
          </a:p>
          <a:p>
            <a:pPr eaLnBrk="0" hangingPunct="0">
              <a:buFont typeface="Arial" charset="0"/>
              <a:buChar char="•"/>
            </a:pPr>
            <a:r>
              <a:rPr lang="en-US" sz="2000" dirty="0" smtClean="0">
                <a:latin typeface="Arial" pitchFamily="34" charset="0"/>
                <a:cs typeface="Arial" pitchFamily="34" charset="0"/>
              </a:rPr>
              <a:t>Provides communication from VME to SD &amp; CTP modules via I^2C serial links.</a:t>
            </a:r>
          </a:p>
          <a:p>
            <a:endParaRPr lang="en-US" sz="2000" dirty="0" smtClean="0">
              <a:solidFill>
                <a:schemeClr val="tx1">
                  <a:lumMod val="95000"/>
                  <a:lumOff val="5000"/>
                </a:schemeClr>
              </a:solidFill>
            </a:endParaRPr>
          </a:p>
          <a:p>
            <a:pPr>
              <a:buNone/>
            </a:pPr>
            <a:endParaRPr lang="en-US" sz="2000" dirty="0" smtClean="0">
              <a:solidFill>
                <a:schemeClr val="tx1">
                  <a:lumMod val="95000"/>
                  <a:lumOff val="5000"/>
                </a:schemeClr>
              </a:solidFill>
            </a:endParaRPr>
          </a:p>
          <a:p>
            <a:endParaRPr lang="en-US" sz="2000" dirty="0">
              <a:solidFill>
                <a:schemeClr val="tx1">
                  <a:lumMod val="95000"/>
                  <a:lumOff val="5000"/>
                </a:schemeClr>
              </a:solidFill>
            </a:endParaRPr>
          </a:p>
        </p:txBody>
      </p:sp>
      <p:sp>
        <p:nvSpPr>
          <p:cNvPr id="45" name="TextBox 44"/>
          <p:cNvSpPr txBox="1"/>
          <p:nvPr/>
        </p:nvSpPr>
        <p:spPr>
          <a:xfrm>
            <a:off x="4800600" y="838200"/>
            <a:ext cx="4212219" cy="338554"/>
          </a:xfrm>
          <a:prstGeom prst="rect">
            <a:avLst/>
          </a:prstGeom>
          <a:noFill/>
        </p:spPr>
        <p:txBody>
          <a:bodyPr wrap="square" rtlCol="0">
            <a:spAutoFit/>
          </a:bodyPr>
          <a:lstStyle/>
          <a:p>
            <a:pPr eaLnBrk="1" fontAlgn="auto" hangingPunct="1">
              <a:spcBef>
                <a:spcPts val="0"/>
              </a:spcBef>
              <a:spcAft>
                <a:spcPts val="0"/>
              </a:spcAft>
            </a:pPr>
            <a:r>
              <a:rPr lang="en-US" sz="1600" b="1" u="sng" dirty="0" smtClean="0">
                <a:solidFill>
                  <a:srgbClr val="00B050"/>
                </a:solidFill>
                <a:latin typeface="Calibri"/>
              </a:rPr>
              <a:t>**See William Gu’s discussion at next session**</a:t>
            </a:r>
            <a:endParaRPr lang="en-US" sz="1600" b="1" u="sng" dirty="0">
              <a:solidFill>
                <a:srgbClr val="00B050"/>
              </a:solidFill>
              <a:latin typeface="Calibri"/>
            </a:endParaRPr>
          </a:p>
        </p:txBody>
      </p:sp>
      <p:sp>
        <p:nvSpPr>
          <p:cNvPr id="5" name="TextBox 4"/>
          <p:cNvSpPr txBox="1"/>
          <p:nvPr/>
        </p:nvSpPr>
        <p:spPr>
          <a:xfrm>
            <a:off x="8813910" y="6581001"/>
            <a:ext cx="330090" cy="276999"/>
          </a:xfrm>
          <a:prstGeom prst="rect">
            <a:avLst/>
          </a:prstGeom>
          <a:noFill/>
        </p:spPr>
        <p:txBody>
          <a:bodyPr wrap="none" rtlCol="0">
            <a:spAutoFit/>
          </a:bodyPr>
          <a:lstStyle/>
          <a:p>
            <a:r>
              <a:rPr lang="en-US" sz="1200" b="1" dirty="0" smtClean="0"/>
              <a:t>11</a:t>
            </a:r>
            <a:endParaRPr lang="en-US" sz="1200" b="1" dirty="0"/>
          </a:p>
        </p:txBody>
      </p:sp>
      <p:sp>
        <p:nvSpPr>
          <p:cNvPr id="6" name="TextBox 5"/>
          <p:cNvSpPr txBox="1"/>
          <p:nvPr/>
        </p:nvSpPr>
        <p:spPr>
          <a:xfrm>
            <a:off x="8610600" y="6096000"/>
            <a:ext cx="338554" cy="276999"/>
          </a:xfrm>
          <a:prstGeom prst="rect">
            <a:avLst/>
          </a:prstGeom>
          <a:noFill/>
        </p:spPr>
        <p:txBody>
          <a:bodyPr wrap="none" rtlCol="0">
            <a:spAutoFit/>
          </a:bodyPr>
          <a:lstStyle/>
          <a:p>
            <a:r>
              <a:rPr lang="en-US" sz="1200" b="1" dirty="0" smtClean="0"/>
              <a:t>19</a:t>
            </a:r>
            <a:endParaRPr lang="en-US" sz="1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685800" y="1447800"/>
            <a:ext cx="7331075" cy="5202963"/>
          </a:xfrm>
          <a:prstGeom prst="rect">
            <a:avLst/>
          </a:prstGeom>
          <a:noFill/>
          <a:ln w="9525">
            <a:noFill/>
            <a:miter lim="800000"/>
            <a:headEnd/>
            <a:tailEnd/>
          </a:ln>
        </p:spPr>
        <p:txBody>
          <a:bodyPr>
            <a:spAutoFit/>
          </a:bodyPr>
          <a:lstStyle/>
          <a:p>
            <a:pPr eaLnBrk="0" hangingPunct="0">
              <a:lnSpc>
                <a:spcPct val="125000"/>
              </a:lnSpc>
              <a:buFontTx/>
              <a:buChar char="•"/>
            </a:pPr>
            <a:r>
              <a:rPr lang="en-US" sz="1800" dirty="0">
                <a:latin typeface="Arial" charset="0"/>
              </a:rPr>
              <a:t>  Four work sessions with </a:t>
            </a:r>
            <a:r>
              <a:rPr lang="en-US" sz="1800" dirty="0" smtClean="0">
                <a:latin typeface="Arial" charset="0"/>
              </a:rPr>
              <a:t>overview presentations and plenty of time for questions and discussions!</a:t>
            </a:r>
            <a:endParaRPr lang="en-US" sz="1800" dirty="0">
              <a:latin typeface="Arial" charset="0"/>
            </a:endParaRPr>
          </a:p>
          <a:p>
            <a:pPr eaLnBrk="0" hangingPunct="0">
              <a:lnSpc>
                <a:spcPct val="125000"/>
              </a:lnSpc>
            </a:pPr>
            <a:endParaRPr lang="en-US" sz="1800" dirty="0">
              <a:latin typeface="Arial" charset="0"/>
            </a:endParaRPr>
          </a:p>
          <a:p>
            <a:pPr eaLnBrk="0" hangingPunct="0">
              <a:lnSpc>
                <a:spcPct val="105000"/>
              </a:lnSpc>
              <a:buFontTx/>
              <a:buChar char="•"/>
            </a:pPr>
            <a:r>
              <a:rPr lang="en-US" sz="1800" dirty="0">
                <a:latin typeface="Arial" charset="0"/>
              </a:rPr>
              <a:t>  Discussion topics are listed in the agenda for each session and I strongly encourage comments from all attendees.</a:t>
            </a:r>
          </a:p>
          <a:p>
            <a:pPr eaLnBrk="0" hangingPunct="0">
              <a:lnSpc>
                <a:spcPct val="105000"/>
              </a:lnSpc>
            </a:pPr>
            <a:r>
              <a:rPr lang="en-US" sz="1800" dirty="0">
                <a:latin typeface="Arial" charset="0"/>
              </a:rPr>
              <a:t> </a:t>
            </a:r>
          </a:p>
          <a:p>
            <a:pPr eaLnBrk="0" hangingPunct="0">
              <a:lnSpc>
                <a:spcPct val="105000"/>
              </a:lnSpc>
              <a:buFontTx/>
              <a:buChar char="•"/>
            </a:pPr>
            <a:r>
              <a:rPr lang="en-US" sz="1800" dirty="0">
                <a:latin typeface="Arial" charset="0"/>
              </a:rPr>
              <a:t>  </a:t>
            </a:r>
            <a:r>
              <a:rPr lang="en-US" sz="1800" dirty="0" smtClean="0">
                <a:latin typeface="Arial" charset="0"/>
              </a:rPr>
              <a:t>The goals </a:t>
            </a:r>
            <a:r>
              <a:rPr lang="en-US" sz="1800" dirty="0">
                <a:latin typeface="Arial" charset="0"/>
              </a:rPr>
              <a:t>of this workshop </a:t>
            </a:r>
            <a:r>
              <a:rPr lang="en-US" sz="1800" dirty="0" smtClean="0">
                <a:latin typeface="Arial" charset="0"/>
              </a:rPr>
              <a:t>are:</a:t>
            </a:r>
          </a:p>
          <a:p>
            <a:pPr lvl="1" eaLnBrk="0" hangingPunct="0">
              <a:lnSpc>
                <a:spcPct val="105000"/>
              </a:lnSpc>
              <a:buFont typeface="Wingdings" pitchFamily="2" charset="2"/>
              <a:buChar char="§"/>
            </a:pPr>
            <a:r>
              <a:rPr lang="en-US" sz="1800" dirty="0" smtClean="0">
                <a:latin typeface="Arial" charset="0"/>
              </a:rPr>
              <a:t>  Discuss the most recent hardware developments </a:t>
            </a:r>
          </a:p>
          <a:p>
            <a:pPr lvl="1" eaLnBrk="0" hangingPunct="0">
              <a:lnSpc>
                <a:spcPct val="105000"/>
              </a:lnSpc>
              <a:buFont typeface="Wingdings" pitchFamily="2" charset="2"/>
              <a:buChar char="§"/>
            </a:pPr>
            <a:r>
              <a:rPr lang="en-US" sz="1800" dirty="0" smtClean="0">
                <a:latin typeface="Arial" charset="0"/>
              </a:rPr>
              <a:t>  Understand and document any new features that have not been identified at CD3 and that must be implemented for </a:t>
            </a:r>
            <a:r>
              <a:rPr lang="en-US" sz="1800" dirty="0">
                <a:latin typeface="Arial" charset="0"/>
              </a:rPr>
              <a:t>the 12GeV experimental </a:t>
            </a:r>
            <a:r>
              <a:rPr lang="en-US" sz="1800" dirty="0" smtClean="0">
                <a:latin typeface="Arial" charset="0"/>
              </a:rPr>
              <a:t>programs. </a:t>
            </a:r>
          </a:p>
          <a:p>
            <a:pPr lvl="1" eaLnBrk="0" hangingPunct="0">
              <a:lnSpc>
                <a:spcPct val="105000"/>
              </a:lnSpc>
              <a:buFont typeface="Wingdings" pitchFamily="2" charset="2"/>
              <a:buChar char="§"/>
            </a:pPr>
            <a:r>
              <a:rPr lang="en-US" sz="1800" dirty="0" smtClean="0">
                <a:latin typeface="Arial" charset="0"/>
              </a:rPr>
              <a:t>  Share recent trigger ‘application’ results from existing prototype modules and also share trigger applications that are in the  development stage.   </a:t>
            </a:r>
            <a:r>
              <a:rPr lang="en-US" sz="1600" dirty="0" smtClean="0">
                <a:solidFill>
                  <a:srgbClr val="00B050"/>
                </a:solidFill>
                <a:latin typeface="Arial" charset="0"/>
              </a:rPr>
              <a:t>** See B. Sawatzky’s  &amp; S. Boyarinov’s talk **</a:t>
            </a:r>
          </a:p>
          <a:p>
            <a:pPr eaLnBrk="0" hangingPunct="0">
              <a:lnSpc>
                <a:spcPct val="105000"/>
              </a:lnSpc>
              <a:buFontTx/>
              <a:buChar char="•"/>
            </a:pPr>
            <a:endParaRPr lang="en-US" sz="1800" dirty="0" smtClean="0">
              <a:latin typeface="Arial" charset="0"/>
            </a:endParaRPr>
          </a:p>
          <a:p>
            <a:pPr eaLnBrk="0" hangingPunct="0">
              <a:lnSpc>
                <a:spcPct val="105000"/>
              </a:lnSpc>
            </a:pPr>
            <a:r>
              <a:rPr lang="en-US" sz="1800" dirty="0" smtClean="0">
                <a:latin typeface="Arial" charset="0"/>
              </a:rPr>
              <a:t>  </a:t>
            </a:r>
            <a:endParaRPr lang="en-US" sz="1800" dirty="0">
              <a:latin typeface="Arial" charset="0"/>
            </a:endParaRPr>
          </a:p>
          <a:p>
            <a:pPr eaLnBrk="0" hangingPunct="0">
              <a:lnSpc>
                <a:spcPct val="105000"/>
              </a:lnSpc>
            </a:pPr>
            <a:r>
              <a:rPr lang="en-US" sz="1800" dirty="0">
                <a:latin typeface="Arial" charset="0"/>
              </a:rPr>
              <a:t>   </a:t>
            </a:r>
          </a:p>
        </p:txBody>
      </p:sp>
      <p:sp>
        <p:nvSpPr>
          <p:cNvPr id="4099" name="Text Box 5"/>
          <p:cNvSpPr txBox="1">
            <a:spLocks noChangeArrowheads="1"/>
          </p:cNvSpPr>
          <p:nvPr/>
        </p:nvSpPr>
        <p:spPr bwMode="auto">
          <a:xfrm>
            <a:off x="2209800" y="685800"/>
            <a:ext cx="4749800" cy="369888"/>
          </a:xfrm>
          <a:prstGeom prst="rect">
            <a:avLst/>
          </a:prstGeom>
          <a:noFill/>
          <a:ln w="9525">
            <a:noFill/>
            <a:miter lim="800000"/>
            <a:headEnd/>
            <a:tailEnd/>
          </a:ln>
        </p:spPr>
        <p:txBody>
          <a:bodyPr lIns="0" tIns="0" rIns="0" bIns="0" anchor="b">
            <a:spAutoFit/>
          </a:bodyPr>
          <a:lstStyle/>
          <a:p>
            <a:pPr algn="ctr" eaLnBrk="0" hangingPunct="0"/>
            <a:r>
              <a:rPr lang="en-US" sz="2400" u="sng" dirty="0">
                <a:latin typeface="Arial" charset="0"/>
              </a:rPr>
              <a:t>Workshop </a:t>
            </a:r>
            <a:r>
              <a:rPr lang="en-US" sz="2400" u="sng" dirty="0" smtClean="0">
                <a:latin typeface="Arial" charset="0"/>
              </a:rPr>
              <a:t>Format &amp; Goals</a:t>
            </a:r>
            <a:endParaRPr lang="en-US" sz="2400" u="sng" dirty="0">
              <a:latin typeface="Arial" charset="0"/>
            </a:endParaRPr>
          </a:p>
        </p:txBody>
      </p:sp>
      <p:sp>
        <p:nvSpPr>
          <p:cNvPr id="4" name="TextBox 3"/>
          <p:cNvSpPr txBox="1"/>
          <p:nvPr/>
        </p:nvSpPr>
        <p:spPr>
          <a:xfrm>
            <a:off x="8763000" y="5715000"/>
            <a:ext cx="274434" cy="276999"/>
          </a:xfrm>
          <a:prstGeom prst="rect">
            <a:avLst/>
          </a:prstGeom>
          <a:noFill/>
        </p:spPr>
        <p:txBody>
          <a:bodyPr wrap="none" rtlCol="0">
            <a:spAutoFit/>
          </a:bodyPr>
          <a:lstStyle/>
          <a:p>
            <a:r>
              <a:rPr lang="en-US" sz="1200" b="1" dirty="0" smtClean="0"/>
              <a:t>2</a:t>
            </a:r>
            <a:endParaRPr lang="en-US" sz="12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screen"/>
          <a:srcRect/>
          <a:stretch>
            <a:fillRect/>
          </a:stretch>
        </p:blipFill>
        <p:spPr bwMode="auto">
          <a:xfrm>
            <a:off x="1249409" y="1688068"/>
            <a:ext cx="6079692" cy="4595083"/>
          </a:xfrm>
          <a:prstGeom prst="rect">
            <a:avLst/>
          </a:prstGeom>
          <a:noFill/>
          <a:ln w="9525">
            <a:noFill/>
            <a:miter lim="800000"/>
            <a:headEnd/>
            <a:tailEnd/>
          </a:ln>
        </p:spPr>
      </p:pic>
      <p:sp>
        <p:nvSpPr>
          <p:cNvPr id="6" name="TextBox 5"/>
          <p:cNvSpPr txBox="1"/>
          <p:nvPr/>
        </p:nvSpPr>
        <p:spPr>
          <a:xfrm>
            <a:off x="1828800" y="6096000"/>
            <a:ext cx="1524000" cy="369332"/>
          </a:xfrm>
          <a:prstGeom prst="rect">
            <a:avLst/>
          </a:prstGeom>
          <a:noFill/>
        </p:spPr>
        <p:txBody>
          <a:bodyPr wrap="square" rtlCol="0">
            <a:spAutoFit/>
          </a:bodyPr>
          <a:lstStyle/>
          <a:p>
            <a:r>
              <a:rPr lang="en-US" dirty="0" smtClean="0"/>
              <a:t>VME64x P2</a:t>
            </a:r>
            <a:endParaRPr lang="en-US" dirty="0"/>
          </a:p>
        </p:txBody>
      </p:sp>
      <p:sp>
        <p:nvSpPr>
          <p:cNvPr id="7" name="TextBox 6"/>
          <p:cNvSpPr txBox="1"/>
          <p:nvPr/>
        </p:nvSpPr>
        <p:spPr>
          <a:xfrm>
            <a:off x="3657600" y="6096000"/>
            <a:ext cx="914400" cy="369332"/>
          </a:xfrm>
          <a:prstGeom prst="rect">
            <a:avLst/>
          </a:prstGeom>
          <a:noFill/>
        </p:spPr>
        <p:txBody>
          <a:bodyPr wrap="square" rtlCol="0">
            <a:spAutoFit/>
          </a:bodyPr>
          <a:lstStyle/>
          <a:p>
            <a:r>
              <a:rPr lang="en-US" dirty="0" smtClean="0"/>
              <a:t>VXS P0</a:t>
            </a:r>
            <a:endParaRPr lang="en-US" dirty="0"/>
          </a:p>
        </p:txBody>
      </p:sp>
      <p:sp>
        <p:nvSpPr>
          <p:cNvPr id="8" name="TextBox 7"/>
          <p:cNvSpPr txBox="1"/>
          <p:nvPr/>
        </p:nvSpPr>
        <p:spPr>
          <a:xfrm>
            <a:off x="5257800" y="6019800"/>
            <a:ext cx="1524000" cy="369332"/>
          </a:xfrm>
          <a:prstGeom prst="rect">
            <a:avLst/>
          </a:prstGeom>
          <a:noFill/>
        </p:spPr>
        <p:txBody>
          <a:bodyPr wrap="square" rtlCol="0">
            <a:spAutoFit/>
          </a:bodyPr>
          <a:lstStyle/>
          <a:p>
            <a:r>
              <a:rPr lang="en-US" dirty="0" smtClean="0"/>
              <a:t>VME64x P2</a:t>
            </a:r>
            <a:endParaRPr lang="en-US" dirty="0"/>
          </a:p>
        </p:txBody>
      </p:sp>
      <p:sp>
        <p:nvSpPr>
          <p:cNvPr id="9" name="TextBox 8"/>
          <p:cNvSpPr txBox="1"/>
          <p:nvPr/>
        </p:nvSpPr>
        <p:spPr>
          <a:xfrm>
            <a:off x="411034" y="4523601"/>
            <a:ext cx="641866" cy="369332"/>
          </a:xfrm>
          <a:prstGeom prst="rect">
            <a:avLst/>
          </a:prstGeom>
          <a:noFill/>
        </p:spPr>
        <p:txBody>
          <a:bodyPr wrap="square" rtlCol="0">
            <a:spAutoFit/>
          </a:bodyPr>
          <a:lstStyle/>
          <a:p>
            <a:r>
              <a:rPr lang="en-US" dirty="0" smtClean="0"/>
              <a:t>Jtag</a:t>
            </a:r>
            <a:endParaRPr lang="en-US" dirty="0"/>
          </a:p>
        </p:txBody>
      </p:sp>
      <p:sp>
        <p:nvSpPr>
          <p:cNvPr id="10" name="TextBox 9"/>
          <p:cNvSpPr txBox="1"/>
          <p:nvPr/>
        </p:nvSpPr>
        <p:spPr>
          <a:xfrm>
            <a:off x="7315200" y="3581400"/>
            <a:ext cx="1828800" cy="646331"/>
          </a:xfrm>
          <a:prstGeom prst="rect">
            <a:avLst/>
          </a:prstGeom>
          <a:noFill/>
        </p:spPr>
        <p:txBody>
          <a:bodyPr wrap="square" rtlCol="0">
            <a:spAutoFit/>
          </a:bodyPr>
          <a:lstStyle/>
          <a:p>
            <a:r>
              <a:rPr lang="en-US" dirty="0" smtClean="0"/>
              <a:t>DDR2 SO-DIMM (up to 4GBbyte)</a:t>
            </a:r>
            <a:endParaRPr lang="en-US" dirty="0"/>
          </a:p>
        </p:txBody>
      </p:sp>
      <p:sp>
        <p:nvSpPr>
          <p:cNvPr id="11" name="TextBox 10"/>
          <p:cNvSpPr txBox="1"/>
          <p:nvPr/>
        </p:nvSpPr>
        <p:spPr>
          <a:xfrm>
            <a:off x="7696199" y="1981200"/>
            <a:ext cx="1447801" cy="646331"/>
          </a:xfrm>
          <a:prstGeom prst="rect">
            <a:avLst/>
          </a:prstGeom>
          <a:noFill/>
        </p:spPr>
        <p:txBody>
          <a:bodyPr wrap="square" rtlCol="0">
            <a:spAutoFit/>
          </a:bodyPr>
          <a:lstStyle/>
          <a:p>
            <a:r>
              <a:rPr lang="en-US" dirty="0" smtClean="0"/>
              <a:t>VME Address</a:t>
            </a:r>
          </a:p>
          <a:p>
            <a:r>
              <a:rPr lang="en-US" dirty="0" smtClean="0"/>
              <a:t>DIP Switches</a:t>
            </a:r>
            <a:endParaRPr lang="en-US" dirty="0"/>
          </a:p>
        </p:txBody>
      </p:sp>
      <p:sp>
        <p:nvSpPr>
          <p:cNvPr id="12" name="TextBox 11"/>
          <p:cNvSpPr txBox="1"/>
          <p:nvPr/>
        </p:nvSpPr>
        <p:spPr>
          <a:xfrm>
            <a:off x="0" y="5181600"/>
            <a:ext cx="1162733" cy="1200329"/>
          </a:xfrm>
          <a:prstGeom prst="rect">
            <a:avLst/>
          </a:prstGeom>
          <a:noFill/>
        </p:spPr>
        <p:txBody>
          <a:bodyPr wrap="square" rtlCol="0">
            <a:spAutoFit/>
          </a:bodyPr>
          <a:lstStyle/>
          <a:p>
            <a:r>
              <a:rPr lang="en-US" dirty="0" smtClean="0"/>
              <a:t>Power Supply Margin Header</a:t>
            </a:r>
            <a:endParaRPr lang="en-US" dirty="0"/>
          </a:p>
        </p:txBody>
      </p:sp>
      <p:sp>
        <p:nvSpPr>
          <p:cNvPr id="13" name="TextBox 12"/>
          <p:cNvSpPr txBox="1"/>
          <p:nvPr/>
        </p:nvSpPr>
        <p:spPr>
          <a:xfrm>
            <a:off x="8091101" y="1106269"/>
            <a:ext cx="762000" cy="646331"/>
          </a:xfrm>
          <a:prstGeom prst="rect">
            <a:avLst/>
          </a:prstGeom>
          <a:noFill/>
        </p:spPr>
        <p:txBody>
          <a:bodyPr wrap="square" rtlCol="0">
            <a:spAutoFit/>
          </a:bodyPr>
          <a:lstStyle/>
          <a:p>
            <a:r>
              <a:rPr lang="en-US" dirty="0" smtClean="0"/>
              <a:t>Status LEDs</a:t>
            </a:r>
            <a:endParaRPr lang="en-US" dirty="0"/>
          </a:p>
        </p:txBody>
      </p:sp>
      <p:sp>
        <p:nvSpPr>
          <p:cNvPr id="14" name="TextBox 13"/>
          <p:cNvSpPr txBox="1"/>
          <p:nvPr/>
        </p:nvSpPr>
        <p:spPr>
          <a:xfrm>
            <a:off x="6414701" y="838200"/>
            <a:ext cx="1828800" cy="646331"/>
          </a:xfrm>
          <a:prstGeom prst="rect">
            <a:avLst/>
          </a:prstGeom>
          <a:noFill/>
        </p:spPr>
        <p:txBody>
          <a:bodyPr wrap="square" rtlCol="0">
            <a:spAutoFit/>
          </a:bodyPr>
          <a:lstStyle/>
          <a:p>
            <a:r>
              <a:rPr lang="en-US" dirty="0" smtClean="0"/>
              <a:t>2x Bi-Directional NIM Ports</a:t>
            </a:r>
            <a:endParaRPr lang="en-US" dirty="0"/>
          </a:p>
        </p:txBody>
      </p:sp>
      <p:sp>
        <p:nvSpPr>
          <p:cNvPr id="15" name="TextBox 14"/>
          <p:cNvSpPr txBox="1"/>
          <p:nvPr/>
        </p:nvSpPr>
        <p:spPr>
          <a:xfrm>
            <a:off x="3823901" y="838200"/>
            <a:ext cx="2514600" cy="646331"/>
          </a:xfrm>
          <a:prstGeom prst="rect">
            <a:avLst/>
          </a:prstGeom>
          <a:noFill/>
        </p:spPr>
        <p:txBody>
          <a:bodyPr wrap="square" rtlCol="0">
            <a:spAutoFit/>
          </a:bodyPr>
          <a:lstStyle/>
          <a:p>
            <a:r>
              <a:rPr lang="en-US" dirty="0"/>
              <a:t>4</a:t>
            </a:r>
            <a:r>
              <a:rPr lang="en-US" dirty="0" smtClean="0"/>
              <a:t>x LVDS/PECL/ECL Inputs</a:t>
            </a:r>
          </a:p>
          <a:p>
            <a:r>
              <a:rPr lang="en-US" dirty="0" smtClean="0"/>
              <a:t>4x LVDS Outputs</a:t>
            </a:r>
            <a:endParaRPr lang="en-US" dirty="0"/>
          </a:p>
        </p:txBody>
      </p:sp>
      <p:sp>
        <p:nvSpPr>
          <p:cNvPr id="16" name="TextBox 15"/>
          <p:cNvSpPr txBox="1"/>
          <p:nvPr/>
        </p:nvSpPr>
        <p:spPr>
          <a:xfrm>
            <a:off x="1461701" y="838200"/>
            <a:ext cx="2514600" cy="646331"/>
          </a:xfrm>
          <a:prstGeom prst="rect">
            <a:avLst/>
          </a:prstGeom>
          <a:noFill/>
        </p:spPr>
        <p:txBody>
          <a:bodyPr wrap="square" rtlCol="0">
            <a:spAutoFit/>
          </a:bodyPr>
          <a:lstStyle/>
          <a:p>
            <a:r>
              <a:rPr lang="en-US" dirty="0" smtClean="0"/>
              <a:t>8x 10Gbps Fiber Transceivers</a:t>
            </a:r>
            <a:endParaRPr lang="en-US" dirty="0"/>
          </a:p>
        </p:txBody>
      </p:sp>
      <p:sp>
        <p:nvSpPr>
          <p:cNvPr id="18" name="Right Brace 17"/>
          <p:cNvSpPr/>
          <p:nvPr/>
        </p:nvSpPr>
        <p:spPr>
          <a:xfrm rot="16200000">
            <a:off x="3328601" y="-419100"/>
            <a:ext cx="304800" cy="4038600"/>
          </a:xfrm>
          <a:prstGeom prst="rightBrace">
            <a:avLst>
              <a:gd name="adj1" fmla="val 8333"/>
              <a:gd name="adj2" fmla="val 495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0" name="Straight Connector 19"/>
          <p:cNvCxnSpPr>
            <a:endCxn id="18" idx="1"/>
          </p:cNvCxnSpPr>
          <p:nvPr/>
        </p:nvCxnSpPr>
        <p:spPr>
          <a:xfrm>
            <a:off x="2833301" y="1295400"/>
            <a:ext cx="628799"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00301" y="1219200"/>
            <a:ext cx="533400"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567101" y="1524000"/>
            <a:ext cx="22860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V="1">
            <a:off x="6948101" y="1447800"/>
            <a:ext cx="121920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flipV="1">
            <a:off x="6414701" y="2362200"/>
            <a:ext cx="1143000"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V="1">
            <a:off x="6186101" y="2362200"/>
            <a:ext cx="1371600"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V="1">
            <a:off x="5957501" y="2362200"/>
            <a:ext cx="1600200"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flipV="1">
            <a:off x="5728901" y="2362200"/>
            <a:ext cx="1828800"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flipV="1">
            <a:off x="7100501" y="3962400"/>
            <a:ext cx="45720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852101" y="4724400"/>
            <a:ext cx="53340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flipV="1">
            <a:off x="928301" y="5410200"/>
            <a:ext cx="457200" cy="381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itle 50"/>
          <p:cNvSpPr>
            <a:spLocks noGrp="1"/>
          </p:cNvSpPr>
          <p:nvPr>
            <p:ph type="title"/>
          </p:nvPr>
        </p:nvSpPr>
        <p:spPr>
          <a:xfrm>
            <a:off x="914400" y="274638"/>
            <a:ext cx="7315200" cy="563562"/>
          </a:xfrm>
        </p:spPr>
        <p:txBody>
          <a:bodyPr>
            <a:normAutofit fontScale="90000"/>
          </a:bodyPr>
          <a:lstStyle/>
          <a:p>
            <a:r>
              <a:rPr lang="en-US" dirty="0" smtClean="0"/>
              <a:t>SSP PCB Module Overview</a:t>
            </a:r>
            <a:endParaRPr lang="en-US" dirty="0"/>
          </a:p>
        </p:txBody>
      </p:sp>
      <p:sp>
        <p:nvSpPr>
          <p:cNvPr id="32" name="TextBox 31"/>
          <p:cNvSpPr txBox="1"/>
          <p:nvPr/>
        </p:nvSpPr>
        <p:spPr>
          <a:xfrm>
            <a:off x="7924800" y="0"/>
            <a:ext cx="762000" cy="400110"/>
          </a:xfrm>
          <a:prstGeom prst="rect">
            <a:avLst/>
          </a:prstGeom>
          <a:noFill/>
        </p:spPr>
        <p:txBody>
          <a:bodyPr wrap="square" rtlCol="0">
            <a:spAutoFit/>
          </a:bodyPr>
          <a:lstStyle/>
          <a:p>
            <a:r>
              <a:rPr lang="en-US" b="1" dirty="0" smtClean="0"/>
              <a:t>Ben Raydo</a:t>
            </a:r>
            <a:endParaRPr lang="en-US" b="1" dirty="0"/>
          </a:p>
        </p:txBody>
      </p:sp>
      <p:sp>
        <p:nvSpPr>
          <p:cNvPr id="28" name="TextBox 27"/>
          <p:cNvSpPr txBox="1"/>
          <p:nvPr/>
        </p:nvSpPr>
        <p:spPr>
          <a:xfrm>
            <a:off x="8610600" y="6096000"/>
            <a:ext cx="338554" cy="276999"/>
          </a:xfrm>
          <a:prstGeom prst="rect">
            <a:avLst/>
          </a:prstGeom>
          <a:noFill/>
        </p:spPr>
        <p:txBody>
          <a:bodyPr wrap="none" rtlCol="0">
            <a:spAutoFit/>
          </a:bodyPr>
          <a:lstStyle/>
          <a:p>
            <a:r>
              <a:rPr lang="en-US" sz="1200" b="1" dirty="0" smtClean="0"/>
              <a:t>20</a:t>
            </a:r>
            <a:endParaRPr lang="en-US" sz="12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53000" y="2209800"/>
            <a:ext cx="1600200" cy="1371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eaLnBrk="1" fontAlgn="auto" hangingPunct="1">
              <a:spcBef>
                <a:spcPts val="0"/>
              </a:spcBef>
              <a:spcAft>
                <a:spcPts val="0"/>
              </a:spcAft>
            </a:pPr>
            <a:r>
              <a:rPr lang="en-US" sz="1200" b="1" dirty="0" smtClean="0">
                <a:solidFill>
                  <a:prstClr val="black"/>
                </a:solidFill>
              </a:rPr>
              <a:t>Virtex 5 - FX70T</a:t>
            </a:r>
          </a:p>
          <a:p>
            <a:pPr algn="ctr" eaLnBrk="1" fontAlgn="auto" hangingPunct="1">
              <a:spcBef>
                <a:spcPts val="0"/>
              </a:spcBef>
              <a:spcAft>
                <a:spcPts val="0"/>
              </a:spcAft>
            </a:pPr>
            <a:endParaRPr lang="en-US" sz="1200" b="1" dirty="0" smtClean="0">
              <a:solidFill>
                <a:prstClr val="black"/>
              </a:solidFill>
            </a:endParaRPr>
          </a:p>
          <a:p>
            <a:pPr eaLnBrk="1" fontAlgn="auto" hangingPunct="1">
              <a:spcBef>
                <a:spcPts val="0"/>
              </a:spcBef>
              <a:spcAft>
                <a:spcPts val="0"/>
              </a:spcAft>
            </a:pPr>
            <a:r>
              <a:rPr lang="en-US" sz="800" dirty="0" smtClean="0">
                <a:solidFill>
                  <a:prstClr val="black"/>
                </a:solidFill>
              </a:rPr>
              <a:t>- 4x 10Gbps Fiber Transceiver</a:t>
            </a:r>
          </a:p>
          <a:p>
            <a:pPr eaLnBrk="1" fontAlgn="auto" hangingPunct="1">
              <a:spcBef>
                <a:spcPts val="0"/>
              </a:spcBef>
              <a:spcAft>
                <a:spcPts val="0"/>
              </a:spcAft>
              <a:buFontTx/>
              <a:buChar char="-"/>
            </a:pPr>
            <a:r>
              <a:rPr lang="en-US" sz="800" dirty="0" smtClean="0">
                <a:solidFill>
                  <a:prstClr val="black"/>
                </a:solidFill>
              </a:rPr>
              <a:t>Reed Solomon FEC Decoder</a:t>
            </a:r>
          </a:p>
          <a:p>
            <a:pPr eaLnBrk="1" fontAlgn="auto" hangingPunct="1">
              <a:spcBef>
                <a:spcPts val="0"/>
              </a:spcBef>
              <a:spcAft>
                <a:spcPts val="0"/>
              </a:spcAft>
              <a:buFontTx/>
              <a:buChar char="-"/>
            </a:pPr>
            <a:r>
              <a:rPr lang="en-US" sz="800" dirty="0" smtClean="0">
                <a:solidFill>
                  <a:prstClr val="black"/>
                </a:solidFill>
              </a:rPr>
              <a:t> 500MB/s FX70T&lt;-&gt;LX50T Bus</a:t>
            </a:r>
          </a:p>
          <a:p>
            <a:pPr lvl="1" eaLnBrk="1" fontAlgn="auto" hangingPunct="1">
              <a:spcBef>
                <a:spcPts val="0"/>
              </a:spcBef>
              <a:spcAft>
                <a:spcPts val="0"/>
              </a:spcAft>
              <a:buFontTx/>
              <a:buChar char="-"/>
            </a:pPr>
            <a:r>
              <a:rPr lang="en-US" sz="800" dirty="0" smtClean="0">
                <a:solidFill>
                  <a:prstClr val="black"/>
                </a:solidFill>
              </a:rPr>
              <a:t>Used for VME Bridge</a:t>
            </a:r>
          </a:p>
          <a:p>
            <a:pPr eaLnBrk="1" fontAlgn="auto" hangingPunct="1">
              <a:spcBef>
                <a:spcPts val="0"/>
              </a:spcBef>
              <a:spcAft>
                <a:spcPts val="0"/>
              </a:spcAft>
              <a:buFontTx/>
              <a:buChar char="-"/>
            </a:pPr>
            <a:r>
              <a:rPr lang="en-US" sz="800" dirty="0" smtClean="0">
                <a:solidFill>
                  <a:prstClr val="black"/>
                </a:solidFill>
              </a:rPr>
              <a:t> 4x 5Gbps  FX70T-&gt;LX50T Bus</a:t>
            </a:r>
          </a:p>
          <a:p>
            <a:pPr lvl="1" eaLnBrk="1" fontAlgn="auto" hangingPunct="1">
              <a:spcBef>
                <a:spcPts val="0"/>
              </a:spcBef>
              <a:spcAft>
                <a:spcPts val="0"/>
              </a:spcAft>
              <a:buFontTx/>
              <a:buChar char="-"/>
            </a:pPr>
            <a:r>
              <a:rPr lang="en-US" sz="800" dirty="0" smtClean="0">
                <a:solidFill>
                  <a:prstClr val="black"/>
                </a:solidFill>
              </a:rPr>
              <a:t>Used for L1 Streams</a:t>
            </a:r>
          </a:p>
        </p:txBody>
      </p:sp>
      <p:sp>
        <p:nvSpPr>
          <p:cNvPr id="4" name="Rectangle 3"/>
          <p:cNvSpPr/>
          <p:nvPr/>
        </p:nvSpPr>
        <p:spPr>
          <a:xfrm>
            <a:off x="7162800" y="1676400"/>
            <a:ext cx="16764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eaLnBrk="1" fontAlgn="auto" hangingPunct="1">
              <a:spcBef>
                <a:spcPts val="0"/>
              </a:spcBef>
              <a:spcAft>
                <a:spcPts val="0"/>
              </a:spcAft>
            </a:pPr>
            <a:r>
              <a:rPr lang="en-US" sz="1200" b="1" dirty="0" smtClean="0">
                <a:solidFill>
                  <a:prstClr val="black"/>
                </a:solidFill>
              </a:rPr>
              <a:t>HFBR-7934</a:t>
            </a:r>
          </a:p>
          <a:p>
            <a:pPr algn="ctr" eaLnBrk="1" fontAlgn="auto" hangingPunct="1">
              <a:spcBef>
                <a:spcPts val="0"/>
              </a:spcBef>
              <a:spcAft>
                <a:spcPts val="0"/>
              </a:spcAft>
            </a:pPr>
            <a:r>
              <a:rPr lang="en-US" sz="800" dirty="0" smtClean="0">
                <a:solidFill>
                  <a:prstClr val="black"/>
                </a:solidFill>
              </a:rPr>
              <a:t>4-Channel Full Duplex 2.5Gbps Fiber Streams</a:t>
            </a:r>
            <a:endParaRPr lang="en-US" sz="800" dirty="0">
              <a:solidFill>
                <a:prstClr val="black"/>
              </a:solidFill>
            </a:endParaRPr>
          </a:p>
        </p:txBody>
      </p:sp>
      <p:sp>
        <p:nvSpPr>
          <p:cNvPr id="5" name="Rectangle 4"/>
          <p:cNvSpPr/>
          <p:nvPr/>
        </p:nvSpPr>
        <p:spPr>
          <a:xfrm>
            <a:off x="7162800" y="2286000"/>
            <a:ext cx="16764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eaLnBrk="1" fontAlgn="auto" hangingPunct="1">
              <a:spcBef>
                <a:spcPts val="0"/>
              </a:spcBef>
              <a:spcAft>
                <a:spcPts val="0"/>
              </a:spcAft>
            </a:pPr>
            <a:r>
              <a:rPr lang="en-US" sz="1200" b="1" dirty="0" smtClean="0">
                <a:solidFill>
                  <a:prstClr val="black"/>
                </a:solidFill>
              </a:rPr>
              <a:t>HFBR-7934</a:t>
            </a:r>
          </a:p>
          <a:p>
            <a:pPr algn="ctr" eaLnBrk="1" fontAlgn="auto" hangingPunct="1">
              <a:spcBef>
                <a:spcPts val="0"/>
              </a:spcBef>
              <a:spcAft>
                <a:spcPts val="0"/>
              </a:spcAft>
            </a:pPr>
            <a:r>
              <a:rPr lang="en-US" sz="800" dirty="0" smtClean="0">
                <a:solidFill>
                  <a:prstClr val="black"/>
                </a:solidFill>
              </a:rPr>
              <a:t>4-Channel Full Duplex 2.5Gbps Fiber Streams</a:t>
            </a:r>
            <a:endParaRPr lang="en-US" sz="800" dirty="0">
              <a:solidFill>
                <a:prstClr val="black"/>
              </a:solidFill>
            </a:endParaRPr>
          </a:p>
        </p:txBody>
      </p:sp>
      <p:sp>
        <p:nvSpPr>
          <p:cNvPr id="6" name="Rectangle 5"/>
          <p:cNvSpPr/>
          <p:nvPr/>
        </p:nvSpPr>
        <p:spPr>
          <a:xfrm>
            <a:off x="7162800" y="2895600"/>
            <a:ext cx="16764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eaLnBrk="1" fontAlgn="auto" hangingPunct="1">
              <a:spcBef>
                <a:spcPts val="0"/>
              </a:spcBef>
              <a:spcAft>
                <a:spcPts val="0"/>
              </a:spcAft>
            </a:pPr>
            <a:r>
              <a:rPr lang="en-US" sz="1200" b="1" dirty="0" smtClean="0">
                <a:solidFill>
                  <a:prstClr val="black"/>
                </a:solidFill>
              </a:rPr>
              <a:t>HFBR-7934</a:t>
            </a:r>
          </a:p>
          <a:p>
            <a:pPr algn="ctr" eaLnBrk="1" fontAlgn="auto" hangingPunct="1">
              <a:spcBef>
                <a:spcPts val="0"/>
              </a:spcBef>
              <a:spcAft>
                <a:spcPts val="0"/>
              </a:spcAft>
            </a:pPr>
            <a:r>
              <a:rPr lang="en-US" sz="800" dirty="0" smtClean="0">
                <a:solidFill>
                  <a:prstClr val="black"/>
                </a:solidFill>
              </a:rPr>
              <a:t>4-Channel Full Duplex 2.5Gbps Fiber Streams</a:t>
            </a:r>
            <a:endParaRPr lang="en-US" sz="800" dirty="0">
              <a:solidFill>
                <a:prstClr val="black"/>
              </a:solidFill>
            </a:endParaRPr>
          </a:p>
        </p:txBody>
      </p:sp>
      <p:sp>
        <p:nvSpPr>
          <p:cNvPr id="7" name="Rectangle 6"/>
          <p:cNvSpPr/>
          <p:nvPr/>
        </p:nvSpPr>
        <p:spPr>
          <a:xfrm>
            <a:off x="7162800" y="3505200"/>
            <a:ext cx="16764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eaLnBrk="1" fontAlgn="auto" hangingPunct="1">
              <a:spcBef>
                <a:spcPts val="0"/>
              </a:spcBef>
              <a:spcAft>
                <a:spcPts val="0"/>
              </a:spcAft>
            </a:pPr>
            <a:r>
              <a:rPr lang="en-US" sz="1200" b="1" dirty="0" smtClean="0">
                <a:solidFill>
                  <a:prstClr val="black"/>
                </a:solidFill>
              </a:rPr>
              <a:t>HFBR-7934</a:t>
            </a:r>
          </a:p>
          <a:p>
            <a:pPr algn="ctr" eaLnBrk="1" fontAlgn="auto" hangingPunct="1">
              <a:spcBef>
                <a:spcPts val="0"/>
              </a:spcBef>
              <a:spcAft>
                <a:spcPts val="0"/>
              </a:spcAft>
            </a:pPr>
            <a:r>
              <a:rPr lang="en-US" sz="800" dirty="0" smtClean="0">
                <a:solidFill>
                  <a:prstClr val="black"/>
                </a:solidFill>
              </a:rPr>
              <a:t>4-Channel Full Duplex 2.5Gbps Fiber Streams</a:t>
            </a:r>
            <a:endParaRPr lang="en-US" sz="800" dirty="0">
              <a:solidFill>
                <a:prstClr val="black"/>
              </a:solidFill>
            </a:endParaRPr>
          </a:p>
        </p:txBody>
      </p:sp>
      <p:sp>
        <p:nvSpPr>
          <p:cNvPr id="8" name="Rectangle 7"/>
          <p:cNvSpPr/>
          <p:nvPr/>
        </p:nvSpPr>
        <p:spPr>
          <a:xfrm>
            <a:off x="7162800" y="4343400"/>
            <a:ext cx="16764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eaLnBrk="1" fontAlgn="auto" hangingPunct="1">
              <a:spcBef>
                <a:spcPts val="0"/>
              </a:spcBef>
              <a:spcAft>
                <a:spcPts val="0"/>
              </a:spcAft>
            </a:pPr>
            <a:r>
              <a:rPr lang="en-US" sz="1200" b="1" dirty="0" smtClean="0">
                <a:solidFill>
                  <a:prstClr val="black"/>
                </a:solidFill>
              </a:rPr>
              <a:t>HFBR-7934</a:t>
            </a:r>
          </a:p>
          <a:p>
            <a:pPr algn="ctr" eaLnBrk="1" fontAlgn="auto" hangingPunct="1">
              <a:spcBef>
                <a:spcPts val="0"/>
              </a:spcBef>
              <a:spcAft>
                <a:spcPts val="0"/>
              </a:spcAft>
            </a:pPr>
            <a:r>
              <a:rPr lang="en-US" sz="800" dirty="0" smtClean="0">
                <a:solidFill>
                  <a:prstClr val="black"/>
                </a:solidFill>
              </a:rPr>
              <a:t>4-Channel Full Duplex 2.5Gbps Fiber Streams</a:t>
            </a:r>
            <a:endParaRPr lang="en-US" sz="800" dirty="0">
              <a:solidFill>
                <a:prstClr val="black"/>
              </a:solidFill>
            </a:endParaRPr>
          </a:p>
        </p:txBody>
      </p:sp>
      <p:sp>
        <p:nvSpPr>
          <p:cNvPr id="9" name="Rectangle 8"/>
          <p:cNvSpPr/>
          <p:nvPr/>
        </p:nvSpPr>
        <p:spPr>
          <a:xfrm>
            <a:off x="7162800" y="4953000"/>
            <a:ext cx="16764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eaLnBrk="1" fontAlgn="auto" hangingPunct="1">
              <a:spcBef>
                <a:spcPts val="0"/>
              </a:spcBef>
              <a:spcAft>
                <a:spcPts val="0"/>
              </a:spcAft>
            </a:pPr>
            <a:r>
              <a:rPr lang="en-US" sz="1200" b="1" dirty="0" smtClean="0">
                <a:solidFill>
                  <a:prstClr val="black"/>
                </a:solidFill>
              </a:rPr>
              <a:t>HFBR-7934</a:t>
            </a:r>
          </a:p>
          <a:p>
            <a:pPr algn="ctr" eaLnBrk="1" fontAlgn="auto" hangingPunct="1">
              <a:spcBef>
                <a:spcPts val="0"/>
              </a:spcBef>
              <a:spcAft>
                <a:spcPts val="0"/>
              </a:spcAft>
            </a:pPr>
            <a:r>
              <a:rPr lang="en-US" sz="800" dirty="0" smtClean="0">
                <a:solidFill>
                  <a:prstClr val="black"/>
                </a:solidFill>
              </a:rPr>
              <a:t>4-Channel Full Duplex 2.5Gbps Fiber Streams</a:t>
            </a:r>
            <a:endParaRPr lang="en-US" sz="800" dirty="0">
              <a:solidFill>
                <a:prstClr val="black"/>
              </a:solidFill>
            </a:endParaRPr>
          </a:p>
        </p:txBody>
      </p:sp>
      <p:sp>
        <p:nvSpPr>
          <p:cNvPr id="10" name="Rectangle 9"/>
          <p:cNvSpPr/>
          <p:nvPr/>
        </p:nvSpPr>
        <p:spPr>
          <a:xfrm>
            <a:off x="7162800" y="5562600"/>
            <a:ext cx="16764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eaLnBrk="1" fontAlgn="auto" hangingPunct="1">
              <a:spcBef>
                <a:spcPts val="0"/>
              </a:spcBef>
              <a:spcAft>
                <a:spcPts val="0"/>
              </a:spcAft>
            </a:pPr>
            <a:r>
              <a:rPr lang="en-US" sz="1200" b="1" dirty="0" smtClean="0">
                <a:solidFill>
                  <a:prstClr val="black"/>
                </a:solidFill>
              </a:rPr>
              <a:t>HFBR-7934</a:t>
            </a:r>
          </a:p>
          <a:p>
            <a:pPr algn="ctr" eaLnBrk="1" fontAlgn="auto" hangingPunct="1">
              <a:spcBef>
                <a:spcPts val="0"/>
              </a:spcBef>
              <a:spcAft>
                <a:spcPts val="0"/>
              </a:spcAft>
            </a:pPr>
            <a:r>
              <a:rPr lang="en-US" sz="800" dirty="0" smtClean="0">
                <a:solidFill>
                  <a:prstClr val="black"/>
                </a:solidFill>
              </a:rPr>
              <a:t>4-Channel Full Duplex 2.5Gbps Fiber Streams</a:t>
            </a:r>
            <a:endParaRPr lang="en-US" sz="800" dirty="0">
              <a:solidFill>
                <a:prstClr val="black"/>
              </a:solidFill>
            </a:endParaRPr>
          </a:p>
        </p:txBody>
      </p:sp>
      <p:sp>
        <p:nvSpPr>
          <p:cNvPr id="11" name="Rectangle 10"/>
          <p:cNvSpPr/>
          <p:nvPr/>
        </p:nvSpPr>
        <p:spPr>
          <a:xfrm>
            <a:off x="7162800" y="6172200"/>
            <a:ext cx="1676400"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eaLnBrk="1" fontAlgn="auto" hangingPunct="1">
              <a:spcBef>
                <a:spcPts val="0"/>
              </a:spcBef>
              <a:spcAft>
                <a:spcPts val="0"/>
              </a:spcAft>
            </a:pPr>
            <a:r>
              <a:rPr lang="en-US" sz="1200" b="1" dirty="0" smtClean="0">
                <a:solidFill>
                  <a:prstClr val="black"/>
                </a:solidFill>
              </a:rPr>
              <a:t>HFBR-7934</a:t>
            </a:r>
          </a:p>
          <a:p>
            <a:pPr algn="ctr" eaLnBrk="1" fontAlgn="auto" hangingPunct="1">
              <a:spcBef>
                <a:spcPts val="0"/>
              </a:spcBef>
              <a:spcAft>
                <a:spcPts val="0"/>
              </a:spcAft>
            </a:pPr>
            <a:r>
              <a:rPr lang="en-US" sz="800" dirty="0" smtClean="0">
                <a:solidFill>
                  <a:prstClr val="black"/>
                </a:solidFill>
              </a:rPr>
              <a:t>4-Channel Full Duplex 2.5Gbps Fiber Streams</a:t>
            </a:r>
            <a:endParaRPr lang="en-US" sz="800" dirty="0">
              <a:solidFill>
                <a:prstClr val="black"/>
              </a:solidFill>
            </a:endParaRPr>
          </a:p>
        </p:txBody>
      </p:sp>
      <p:sp>
        <p:nvSpPr>
          <p:cNvPr id="12" name="Rectangle 11"/>
          <p:cNvSpPr/>
          <p:nvPr/>
        </p:nvSpPr>
        <p:spPr>
          <a:xfrm>
            <a:off x="2743200" y="3276600"/>
            <a:ext cx="1752600" cy="1828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eaLnBrk="1" fontAlgn="auto" hangingPunct="1">
              <a:spcBef>
                <a:spcPts val="0"/>
              </a:spcBef>
              <a:spcAft>
                <a:spcPts val="0"/>
              </a:spcAft>
            </a:pPr>
            <a:r>
              <a:rPr lang="en-US" sz="1200" b="1" dirty="0" smtClean="0">
                <a:solidFill>
                  <a:prstClr val="black"/>
                </a:solidFill>
              </a:rPr>
              <a:t>Virtex 5 – LX50T</a:t>
            </a:r>
          </a:p>
          <a:p>
            <a:pPr algn="ctr" eaLnBrk="1" fontAlgn="auto" hangingPunct="1">
              <a:spcBef>
                <a:spcPts val="0"/>
              </a:spcBef>
              <a:spcAft>
                <a:spcPts val="0"/>
              </a:spcAft>
            </a:pPr>
            <a:endParaRPr lang="en-US" sz="1800" dirty="0" smtClean="0">
              <a:solidFill>
                <a:prstClr val="black"/>
              </a:solidFill>
            </a:endParaRPr>
          </a:p>
          <a:p>
            <a:pPr eaLnBrk="1" fontAlgn="auto" hangingPunct="1">
              <a:spcBef>
                <a:spcPts val="0"/>
              </a:spcBef>
              <a:spcAft>
                <a:spcPts val="0"/>
              </a:spcAft>
            </a:pPr>
            <a:r>
              <a:rPr lang="en-US" sz="800" dirty="0" smtClean="0">
                <a:solidFill>
                  <a:prstClr val="black"/>
                </a:solidFill>
              </a:rPr>
              <a:t>- 2x 10Gbps VXS Switch Links</a:t>
            </a:r>
          </a:p>
          <a:p>
            <a:pPr eaLnBrk="1" fontAlgn="auto" hangingPunct="1">
              <a:spcBef>
                <a:spcPts val="0"/>
              </a:spcBef>
              <a:spcAft>
                <a:spcPts val="0"/>
              </a:spcAft>
              <a:buFontTx/>
              <a:buChar char="-"/>
            </a:pPr>
            <a:r>
              <a:rPr lang="en-US" sz="800" dirty="0" smtClean="0">
                <a:solidFill>
                  <a:prstClr val="black"/>
                </a:solidFill>
              </a:rPr>
              <a:t> VME64x Interface</a:t>
            </a:r>
          </a:p>
          <a:p>
            <a:pPr eaLnBrk="1" fontAlgn="auto" hangingPunct="1">
              <a:spcBef>
                <a:spcPts val="0"/>
              </a:spcBef>
              <a:spcAft>
                <a:spcPts val="0"/>
              </a:spcAft>
              <a:buFontTx/>
              <a:buChar char="-"/>
            </a:pPr>
            <a:r>
              <a:rPr lang="en-US" sz="800" dirty="0" smtClean="0">
                <a:solidFill>
                  <a:prstClr val="black"/>
                </a:solidFill>
              </a:rPr>
              <a:t> 500MB/s FX70T&lt;-&gt;LX50T Bus</a:t>
            </a:r>
          </a:p>
          <a:p>
            <a:pPr lvl="1" eaLnBrk="1" fontAlgn="auto" hangingPunct="1">
              <a:spcBef>
                <a:spcPts val="0"/>
              </a:spcBef>
              <a:spcAft>
                <a:spcPts val="0"/>
              </a:spcAft>
            </a:pPr>
            <a:r>
              <a:rPr lang="en-US" sz="800" dirty="0" smtClean="0">
                <a:solidFill>
                  <a:prstClr val="black"/>
                </a:solidFill>
              </a:rPr>
              <a:t>Used for VME Bridge</a:t>
            </a:r>
          </a:p>
          <a:p>
            <a:pPr eaLnBrk="1" fontAlgn="auto" hangingPunct="1">
              <a:spcBef>
                <a:spcPts val="0"/>
              </a:spcBef>
              <a:spcAft>
                <a:spcPts val="0"/>
              </a:spcAft>
              <a:buFontTx/>
              <a:buChar char="-"/>
            </a:pPr>
            <a:r>
              <a:rPr lang="en-US" sz="800" dirty="0" smtClean="0">
                <a:solidFill>
                  <a:prstClr val="black"/>
                </a:solidFill>
              </a:rPr>
              <a:t> 8x 5Gbps  FX70T-&gt;LX50T Bus</a:t>
            </a:r>
          </a:p>
          <a:p>
            <a:pPr lvl="1" eaLnBrk="1" fontAlgn="auto" hangingPunct="1">
              <a:spcBef>
                <a:spcPts val="0"/>
              </a:spcBef>
              <a:spcAft>
                <a:spcPts val="0"/>
              </a:spcAft>
            </a:pPr>
            <a:r>
              <a:rPr lang="en-US" sz="800" dirty="0" smtClean="0">
                <a:solidFill>
                  <a:prstClr val="black"/>
                </a:solidFill>
              </a:rPr>
              <a:t>Used for L1 Streams</a:t>
            </a:r>
            <a:endParaRPr lang="en-US" sz="800" dirty="0">
              <a:solidFill>
                <a:prstClr val="black"/>
              </a:solidFill>
            </a:endParaRPr>
          </a:p>
          <a:p>
            <a:pPr eaLnBrk="1" fontAlgn="auto" hangingPunct="1">
              <a:spcBef>
                <a:spcPts val="0"/>
              </a:spcBef>
              <a:spcAft>
                <a:spcPts val="0"/>
              </a:spcAft>
              <a:buFontTx/>
              <a:buChar char="-"/>
            </a:pPr>
            <a:r>
              <a:rPr lang="en-US" sz="800" dirty="0" smtClean="0">
                <a:solidFill>
                  <a:prstClr val="black"/>
                </a:solidFill>
              </a:rPr>
              <a:t>DDR2 SO-DIMM</a:t>
            </a:r>
          </a:p>
          <a:p>
            <a:pPr lvl="1" eaLnBrk="1" fontAlgn="auto" hangingPunct="1">
              <a:spcBef>
                <a:spcPts val="0"/>
              </a:spcBef>
              <a:spcAft>
                <a:spcPts val="0"/>
              </a:spcAft>
            </a:pPr>
            <a:r>
              <a:rPr lang="en-US" sz="800" dirty="0" smtClean="0">
                <a:solidFill>
                  <a:prstClr val="black"/>
                </a:solidFill>
              </a:rPr>
              <a:t>Used for L2 dictionary</a:t>
            </a:r>
          </a:p>
        </p:txBody>
      </p:sp>
      <p:cxnSp>
        <p:nvCxnSpPr>
          <p:cNvPr id="13" name="Elbow Connector 12"/>
          <p:cNvCxnSpPr/>
          <p:nvPr/>
        </p:nvCxnSpPr>
        <p:spPr>
          <a:xfrm rot="10800000" flipV="1">
            <a:off x="6553200" y="1752600"/>
            <a:ext cx="609600" cy="9525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0800000" flipV="1">
            <a:off x="6553200" y="2476500"/>
            <a:ext cx="609600" cy="342900"/>
          </a:xfrm>
          <a:prstGeom prst="bentConnector3">
            <a:avLst>
              <a:gd name="adj1" fmla="val 2619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0800000">
            <a:off x="6553200" y="2971800"/>
            <a:ext cx="609600" cy="266700"/>
          </a:xfrm>
          <a:prstGeom prst="bentConnector3">
            <a:avLst>
              <a:gd name="adj1" fmla="val 2619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10800000">
            <a:off x="6553200" y="3086100"/>
            <a:ext cx="609600" cy="8763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32"/>
          <p:cNvCxnSpPr>
            <a:stCxn id="3" idx="1"/>
            <a:endCxn id="12" idx="0"/>
          </p:cNvCxnSpPr>
          <p:nvPr/>
        </p:nvCxnSpPr>
        <p:spPr>
          <a:xfrm rot="10800000" flipV="1">
            <a:off x="3619500" y="2895600"/>
            <a:ext cx="1333500" cy="3810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hape 17"/>
          <p:cNvCxnSpPr>
            <a:endCxn id="12" idx="2"/>
          </p:cNvCxnSpPr>
          <p:nvPr/>
        </p:nvCxnSpPr>
        <p:spPr>
          <a:xfrm rot="10800000">
            <a:off x="3619500" y="5105400"/>
            <a:ext cx="1333500" cy="3810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hape 18"/>
          <p:cNvCxnSpPr/>
          <p:nvPr/>
        </p:nvCxnSpPr>
        <p:spPr>
          <a:xfrm rot="5400000">
            <a:off x="4819650" y="3257550"/>
            <a:ext cx="457200" cy="11049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hape 19"/>
          <p:cNvCxnSpPr/>
          <p:nvPr/>
        </p:nvCxnSpPr>
        <p:spPr>
          <a:xfrm rot="16200000" flipV="1">
            <a:off x="4781550" y="4057650"/>
            <a:ext cx="533400" cy="11049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743200" y="5715000"/>
            <a:ext cx="1752600" cy="685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eaLnBrk="1" fontAlgn="auto" hangingPunct="1">
              <a:spcBef>
                <a:spcPts val="0"/>
              </a:spcBef>
              <a:spcAft>
                <a:spcPts val="0"/>
              </a:spcAft>
            </a:pPr>
            <a:r>
              <a:rPr lang="en-US" sz="1200" b="1" dirty="0" smtClean="0">
                <a:solidFill>
                  <a:prstClr val="black"/>
                </a:solidFill>
              </a:rPr>
              <a:t>DD2 SO-DIMM</a:t>
            </a:r>
          </a:p>
          <a:p>
            <a:pPr algn="ctr" eaLnBrk="1" fontAlgn="auto" hangingPunct="1">
              <a:spcBef>
                <a:spcPts val="0"/>
              </a:spcBef>
              <a:spcAft>
                <a:spcPts val="0"/>
              </a:spcAft>
              <a:buFontTx/>
              <a:buChar char="-"/>
            </a:pPr>
            <a:r>
              <a:rPr lang="en-US" sz="800" dirty="0" smtClean="0">
                <a:solidFill>
                  <a:prstClr val="black"/>
                </a:solidFill>
              </a:rPr>
              <a:t>Up to 4GB Memory Module</a:t>
            </a:r>
          </a:p>
          <a:p>
            <a:pPr algn="ctr" eaLnBrk="1" fontAlgn="auto" hangingPunct="1">
              <a:spcBef>
                <a:spcPts val="0"/>
              </a:spcBef>
              <a:spcAft>
                <a:spcPts val="0"/>
              </a:spcAft>
              <a:buFontTx/>
              <a:buChar char="-"/>
            </a:pPr>
            <a:r>
              <a:rPr lang="en-US" sz="800" dirty="0">
                <a:solidFill>
                  <a:prstClr val="black"/>
                </a:solidFill>
              </a:rPr>
              <a:t> </a:t>
            </a:r>
            <a:r>
              <a:rPr lang="en-US" sz="800" dirty="0" smtClean="0">
                <a:solidFill>
                  <a:prstClr val="black"/>
                </a:solidFill>
              </a:rPr>
              <a:t>&lt;60ns Random Access Time</a:t>
            </a:r>
          </a:p>
          <a:p>
            <a:pPr algn="ctr" eaLnBrk="1" fontAlgn="auto" hangingPunct="1">
              <a:spcBef>
                <a:spcPts val="0"/>
              </a:spcBef>
              <a:spcAft>
                <a:spcPts val="0"/>
              </a:spcAft>
              <a:buFontTx/>
              <a:buChar char="-"/>
            </a:pPr>
            <a:r>
              <a:rPr lang="en-US" sz="800" dirty="0" smtClean="0">
                <a:solidFill>
                  <a:prstClr val="black"/>
                </a:solidFill>
              </a:rPr>
              <a:t> 3.2Gbyte/sec burst rate</a:t>
            </a:r>
          </a:p>
        </p:txBody>
      </p:sp>
      <p:cxnSp>
        <p:nvCxnSpPr>
          <p:cNvPr id="22" name="Straight Arrow Connector 21"/>
          <p:cNvCxnSpPr/>
          <p:nvPr/>
        </p:nvCxnSpPr>
        <p:spPr>
          <a:xfrm rot="5400000">
            <a:off x="2896394" y="5409406"/>
            <a:ext cx="609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6553201" y="4419600"/>
            <a:ext cx="609600" cy="9525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0800000" flipV="1">
            <a:off x="6553201" y="5143500"/>
            <a:ext cx="609600" cy="342900"/>
          </a:xfrm>
          <a:prstGeom prst="bentConnector3">
            <a:avLst>
              <a:gd name="adj1" fmla="val 2619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a:off x="6553201" y="5638800"/>
            <a:ext cx="609600" cy="266700"/>
          </a:xfrm>
          <a:prstGeom prst="bentConnector3">
            <a:avLst>
              <a:gd name="adj1" fmla="val 2619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a:off x="6553201" y="5753100"/>
            <a:ext cx="609600" cy="8763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52400" y="3846285"/>
            <a:ext cx="2133600" cy="685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eaLnBrk="1" fontAlgn="auto" hangingPunct="1">
              <a:spcBef>
                <a:spcPts val="0"/>
              </a:spcBef>
              <a:spcAft>
                <a:spcPts val="0"/>
              </a:spcAft>
            </a:pPr>
            <a:r>
              <a:rPr lang="en-US" sz="1200" b="1" dirty="0" smtClean="0">
                <a:solidFill>
                  <a:prstClr val="black"/>
                </a:solidFill>
              </a:rPr>
              <a:t>VME64x</a:t>
            </a:r>
          </a:p>
          <a:p>
            <a:pPr algn="ctr" eaLnBrk="1" fontAlgn="auto" hangingPunct="1">
              <a:spcBef>
                <a:spcPts val="0"/>
              </a:spcBef>
              <a:spcAft>
                <a:spcPts val="0"/>
              </a:spcAft>
            </a:pPr>
            <a:r>
              <a:rPr lang="en-US" sz="1200" dirty="0" smtClean="0">
                <a:solidFill>
                  <a:prstClr val="black"/>
                </a:solidFill>
              </a:rPr>
              <a:t>-</a:t>
            </a:r>
            <a:r>
              <a:rPr lang="en-US" sz="800" dirty="0" smtClean="0">
                <a:solidFill>
                  <a:prstClr val="black"/>
                </a:solidFill>
              </a:rPr>
              <a:t>Support for A24/A32, D32/D64 Transactions</a:t>
            </a:r>
          </a:p>
          <a:p>
            <a:pPr algn="ctr" eaLnBrk="1" fontAlgn="auto" hangingPunct="1">
              <a:spcBef>
                <a:spcPts val="0"/>
              </a:spcBef>
              <a:spcAft>
                <a:spcPts val="0"/>
              </a:spcAft>
            </a:pPr>
            <a:r>
              <a:rPr lang="en-US" sz="800" dirty="0" smtClean="0">
                <a:solidFill>
                  <a:prstClr val="black"/>
                </a:solidFill>
              </a:rPr>
              <a:t>-Single Cycle, BLT, 2eSST Support</a:t>
            </a:r>
            <a:endParaRPr lang="en-US" sz="1200" dirty="0">
              <a:solidFill>
                <a:prstClr val="black"/>
              </a:solidFill>
            </a:endParaRPr>
          </a:p>
        </p:txBody>
      </p:sp>
      <p:sp>
        <p:nvSpPr>
          <p:cNvPr id="28" name="Rectangle 27"/>
          <p:cNvSpPr/>
          <p:nvPr/>
        </p:nvSpPr>
        <p:spPr>
          <a:xfrm>
            <a:off x="228600" y="1219200"/>
            <a:ext cx="20574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eaLnBrk="1" fontAlgn="auto" hangingPunct="1">
              <a:spcBef>
                <a:spcPts val="0"/>
              </a:spcBef>
              <a:spcAft>
                <a:spcPts val="0"/>
              </a:spcAft>
            </a:pPr>
            <a:r>
              <a:rPr lang="en-US" sz="1200" b="1" dirty="0" smtClean="0">
                <a:solidFill>
                  <a:prstClr val="black"/>
                </a:solidFill>
              </a:rPr>
              <a:t>VXS-P0</a:t>
            </a:r>
          </a:p>
          <a:p>
            <a:pPr eaLnBrk="1" fontAlgn="auto" hangingPunct="1">
              <a:spcBef>
                <a:spcPts val="0"/>
              </a:spcBef>
              <a:spcAft>
                <a:spcPts val="0"/>
              </a:spcAft>
            </a:pPr>
            <a:r>
              <a:rPr lang="en-US" sz="800" dirty="0" smtClean="0">
                <a:solidFill>
                  <a:prstClr val="black"/>
                </a:solidFill>
                <a:latin typeface="Arial" pitchFamily="34" charset="0"/>
                <a:cs typeface="Arial" pitchFamily="34" charset="0"/>
              </a:rPr>
              <a:t>Receives: CLK250,TRIG1,TRIG2,SYNC,LINKUP</a:t>
            </a:r>
          </a:p>
          <a:p>
            <a:pPr eaLnBrk="1" fontAlgn="auto" hangingPunct="1">
              <a:spcBef>
                <a:spcPts val="0"/>
              </a:spcBef>
              <a:spcAft>
                <a:spcPts val="0"/>
              </a:spcAft>
            </a:pPr>
            <a:r>
              <a:rPr lang="en-US" sz="800" dirty="0" smtClean="0">
                <a:solidFill>
                  <a:prstClr val="black"/>
                </a:solidFill>
                <a:latin typeface="Arial" pitchFamily="34" charset="0"/>
                <a:cs typeface="Arial" pitchFamily="34" charset="0"/>
              </a:rPr>
              <a:t>Transmits: TXDATA[3..0],Busy</a:t>
            </a:r>
            <a:endParaRPr lang="en-US" sz="800" dirty="0">
              <a:solidFill>
                <a:prstClr val="black"/>
              </a:solidFill>
              <a:latin typeface="Arial" pitchFamily="34" charset="0"/>
              <a:cs typeface="Arial" pitchFamily="34" charset="0"/>
            </a:endParaRPr>
          </a:p>
        </p:txBody>
      </p:sp>
      <p:sp>
        <p:nvSpPr>
          <p:cNvPr id="29" name="Rectangle 28"/>
          <p:cNvSpPr/>
          <p:nvPr/>
        </p:nvSpPr>
        <p:spPr>
          <a:xfrm>
            <a:off x="6781800" y="685800"/>
            <a:ext cx="20574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eaLnBrk="1" fontAlgn="auto" hangingPunct="1">
              <a:spcBef>
                <a:spcPts val="0"/>
              </a:spcBef>
              <a:spcAft>
                <a:spcPts val="0"/>
              </a:spcAft>
            </a:pPr>
            <a:r>
              <a:rPr lang="en-US" sz="1200" b="1" dirty="0" smtClean="0">
                <a:solidFill>
                  <a:prstClr val="black"/>
                </a:solidFill>
              </a:rPr>
              <a:t>Front-Panel I/O</a:t>
            </a:r>
          </a:p>
          <a:p>
            <a:pPr eaLnBrk="1" fontAlgn="auto" hangingPunct="1">
              <a:spcBef>
                <a:spcPts val="0"/>
              </a:spcBef>
              <a:spcAft>
                <a:spcPts val="0"/>
              </a:spcAft>
            </a:pPr>
            <a:r>
              <a:rPr lang="en-US" sz="800" dirty="0" smtClean="0">
                <a:solidFill>
                  <a:prstClr val="black"/>
                </a:solidFill>
              </a:rPr>
              <a:t>TX: 4x LVDS</a:t>
            </a:r>
          </a:p>
          <a:p>
            <a:pPr eaLnBrk="1" fontAlgn="auto" hangingPunct="1">
              <a:spcBef>
                <a:spcPts val="0"/>
              </a:spcBef>
              <a:spcAft>
                <a:spcPts val="0"/>
              </a:spcAft>
            </a:pPr>
            <a:r>
              <a:rPr lang="en-US" sz="800" dirty="0" smtClean="0">
                <a:solidFill>
                  <a:prstClr val="black"/>
                </a:solidFill>
              </a:rPr>
              <a:t>RX: 4x AnyLevel (LVDS,ECL,PECL)</a:t>
            </a:r>
          </a:p>
          <a:p>
            <a:pPr eaLnBrk="1" fontAlgn="auto" hangingPunct="1">
              <a:spcBef>
                <a:spcPts val="0"/>
              </a:spcBef>
              <a:spcAft>
                <a:spcPts val="0"/>
              </a:spcAft>
            </a:pPr>
            <a:r>
              <a:rPr lang="en-US" sz="800" dirty="0" smtClean="0">
                <a:solidFill>
                  <a:prstClr val="black"/>
                </a:solidFill>
              </a:rPr>
              <a:t>Bidirectional: 2x NIM</a:t>
            </a:r>
            <a:endParaRPr lang="en-US" sz="800" dirty="0">
              <a:solidFill>
                <a:prstClr val="black"/>
              </a:solidFill>
            </a:endParaRPr>
          </a:p>
        </p:txBody>
      </p:sp>
      <p:cxnSp>
        <p:nvCxnSpPr>
          <p:cNvPr id="30" name="Straight Arrow Connector 29"/>
          <p:cNvCxnSpPr>
            <a:stCxn id="27" idx="3"/>
            <a:endCxn id="12" idx="1"/>
          </p:cNvCxnSpPr>
          <p:nvPr/>
        </p:nvCxnSpPr>
        <p:spPr>
          <a:xfrm>
            <a:off x="2286000" y="4189185"/>
            <a:ext cx="457200" cy="181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953000" y="4876800"/>
            <a:ext cx="1600200" cy="1371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eaLnBrk="1" fontAlgn="auto" hangingPunct="1">
              <a:spcBef>
                <a:spcPts val="0"/>
              </a:spcBef>
              <a:spcAft>
                <a:spcPts val="0"/>
              </a:spcAft>
            </a:pPr>
            <a:r>
              <a:rPr lang="en-US" sz="1200" b="1" dirty="0" smtClean="0">
                <a:solidFill>
                  <a:prstClr val="black"/>
                </a:solidFill>
              </a:rPr>
              <a:t>Virtex 5 - FX70T</a:t>
            </a:r>
          </a:p>
          <a:p>
            <a:pPr algn="ctr" eaLnBrk="1" fontAlgn="auto" hangingPunct="1">
              <a:spcBef>
                <a:spcPts val="0"/>
              </a:spcBef>
              <a:spcAft>
                <a:spcPts val="0"/>
              </a:spcAft>
            </a:pPr>
            <a:endParaRPr lang="en-US" sz="1200" b="1" dirty="0" smtClean="0">
              <a:solidFill>
                <a:prstClr val="black"/>
              </a:solidFill>
            </a:endParaRPr>
          </a:p>
          <a:p>
            <a:pPr eaLnBrk="1" fontAlgn="auto" hangingPunct="1">
              <a:spcBef>
                <a:spcPts val="0"/>
              </a:spcBef>
              <a:spcAft>
                <a:spcPts val="0"/>
              </a:spcAft>
            </a:pPr>
            <a:r>
              <a:rPr lang="en-US" sz="800" dirty="0" smtClean="0">
                <a:solidFill>
                  <a:prstClr val="black"/>
                </a:solidFill>
              </a:rPr>
              <a:t>- 4x 10Gbps Fiber Transceiver</a:t>
            </a:r>
          </a:p>
          <a:p>
            <a:pPr eaLnBrk="1" fontAlgn="auto" hangingPunct="1">
              <a:spcBef>
                <a:spcPts val="0"/>
              </a:spcBef>
              <a:spcAft>
                <a:spcPts val="0"/>
              </a:spcAft>
              <a:buFontTx/>
              <a:buChar char="-"/>
            </a:pPr>
            <a:r>
              <a:rPr lang="en-US" sz="800" dirty="0" smtClean="0">
                <a:solidFill>
                  <a:prstClr val="black"/>
                </a:solidFill>
              </a:rPr>
              <a:t>Reed Solomon FEC Decoder</a:t>
            </a:r>
          </a:p>
          <a:p>
            <a:pPr eaLnBrk="1" fontAlgn="auto" hangingPunct="1">
              <a:spcBef>
                <a:spcPts val="0"/>
              </a:spcBef>
              <a:spcAft>
                <a:spcPts val="0"/>
              </a:spcAft>
              <a:buFontTx/>
              <a:buChar char="-"/>
            </a:pPr>
            <a:r>
              <a:rPr lang="en-US" sz="800" dirty="0" smtClean="0">
                <a:solidFill>
                  <a:prstClr val="black"/>
                </a:solidFill>
              </a:rPr>
              <a:t> 500MB/s FX70T&lt;-&gt;LX50T Bus</a:t>
            </a:r>
          </a:p>
          <a:p>
            <a:pPr lvl="1" eaLnBrk="1" fontAlgn="auto" hangingPunct="1">
              <a:spcBef>
                <a:spcPts val="0"/>
              </a:spcBef>
              <a:spcAft>
                <a:spcPts val="0"/>
              </a:spcAft>
              <a:buFontTx/>
              <a:buChar char="-"/>
            </a:pPr>
            <a:r>
              <a:rPr lang="en-US" sz="800" dirty="0" smtClean="0">
                <a:solidFill>
                  <a:prstClr val="black"/>
                </a:solidFill>
              </a:rPr>
              <a:t>Used for VME Bridge</a:t>
            </a:r>
          </a:p>
          <a:p>
            <a:pPr eaLnBrk="1" fontAlgn="auto" hangingPunct="1">
              <a:spcBef>
                <a:spcPts val="0"/>
              </a:spcBef>
              <a:spcAft>
                <a:spcPts val="0"/>
              </a:spcAft>
              <a:buFontTx/>
              <a:buChar char="-"/>
            </a:pPr>
            <a:r>
              <a:rPr lang="en-US" sz="800" dirty="0" smtClean="0">
                <a:solidFill>
                  <a:prstClr val="black"/>
                </a:solidFill>
              </a:rPr>
              <a:t> 4x 5Gbps  FX70T-&gt;LX50T Bus</a:t>
            </a:r>
          </a:p>
          <a:p>
            <a:pPr lvl="1" eaLnBrk="1" fontAlgn="auto" hangingPunct="1">
              <a:spcBef>
                <a:spcPts val="0"/>
              </a:spcBef>
              <a:spcAft>
                <a:spcPts val="0"/>
              </a:spcAft>
              <a:buFontTx/>
              <a:buChar char="-"/>
            </a:pPr>
            <a:r>
              <a:rPr lang="en-US" sz="800" dirty="0" smtClean="0">
                <a:solidFill>
                  <a:prstClr val="black"/>
                </a:solidFill>
              </a:rPr>
              <a:t>Used for L1 Streams</a:t>
            </a:r>
          </a:p>
        </p:txBody>
      </p:sp>
      <p:cxnSp>
        <p:nvCxnSpPr>
          <p:cNvPr id="32" name="Shape 95"/>
          <p:cNvCxnSpPr>
            <a:stCxn id="29" idx="1"/>
          </p:cNvCxnSpPr>
          <p:nvPr/>
        </p:nvCxnSpPr>
        <p:spPr>
          <a:xfrm rot="10800000" flipV="1">
            <a:off x="3505200" y="990600"/>
            <a:ext cx="3276600" cy="2286000"/>
          </a:xfrm>
          <a:prstGeom prst="bentConnector3">
            <a:avLst>
              <a:gd name="adj1" fmla="val 100055"/>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16200000">
            <a:off x="6279922" y="2102078"/>
            <a:ext cx="1066800" cy="215444"/>
          </a:xfrm>
          <a:prstGeom prst="rect">
            <a:avLst/>
          </a:prstGeom>
          <a:noFill/>
        </p:spPr>
        <p:txBody>
          <a:bodyPr wrap="square" rtlCol="0">
            <a:spAutoFit/>
          </a:bodyPr>
          <a:lstStyle/>
          <a:p>
            <a:pPr eaLnBrk="1" fontAlgn="auto" hangingPunct="1">
              <a:spcBef>
                <a:spcPts val="0"/>
              </a:spcBef>
              <a:spcAft>
                <a:spcPts val="0"/>
              </a:spcAft>
            </a:pPr>
            <a:r>
              <a:rPr lang="en-US" sz="800" b="1" dirty="0" smtClean="0">
                <a:solidFill>
                  <a:prstClr val="black"/>
                </a:solidFill>
                <a:latin typeface="Calibri"/>
              </a:rPr>
              <a:t>10Gbps L1  Stream</a:t>
            </a:r>
            <a:endParaRPr lang="en-US" sz="800" b="1" dirty="0">
              <a:solidFill>
                <a:prstClr val="black"/>
              </a:solidFill>
              <a:latin typeface="Calibri"/>
            </a:endParaRPr>
          </a:p>
        </p:txBody>
      </p:sp>
      <p:sp>
        <p:nvSpPr>
          <p:cNvPr id="34" name="TextBox 33"/>
          <p:cNvSpPr txBox="1"/>
          <p:nvPr/>
        </p:nvSpPr>
        <p:spPr>
          <a:xfrm>
            <a:off x="3657600" y="2743200"/>
            <a:ext cx="1143000" cy="215444"/>
          </a:xfrm>
          <a:prstGeom prst="rect">
            <a:avLst/>
          </a:prstGeom>
          <a:noFill/>
        </p:spPr>
        <p:txBody>
          <a:bodyPr wrap="square" rtlCol="0">
            <a:spAutoFit/>
          </a:bodyPr>
          <a:lstStyle/>
          <a:p>
            <a:pPr eaLnBrk="1" fontAlgn="auto" hangingPunct="1">
              <a:spcBef>
                <a:spcPts val="0"/>
              </a:spcBef>
              <a:spcAft>
                <a:spcPts val="0"/>
              </a:spcAft>
            </a:pPr>
            <a:r>
              <a:rPr lang="en-US" sz="800" b="1" dirty="0" smtClean="0">
                <a:solidFill>
                  <a:prstClr val="black"/>
                </a:solidFill>
                <a:latin typeface="Calibri"/>
              </a:rPr>
              <a:t>4Gbps VME Bridge</a:t>
            </a:r>
            <a:endParaRPr lang="en-US" sz="800" b="1" dirty="0">
              <a:solidFill>
                <a:prstClr val="black"/>
              </a:solidFill>
              <a:latin typeface="Calibri"/>
            </a:endParaRPr>
          </a:p>
        </p:txBody>
      </p:sp>
      <p:sp>
        <p:nvSpPr>
          <p:cNvPr id="35" name="TextBox 34"/>
          <p:cNvSpPr txBox="1"/>
          <p:nvPr/>
        </p:nvSpPr>
        <p:spPr>
          <a:xfrm>
            <a:off x="3657600" y="5334000"/>
            <a:ext cx="1035278" cy="215444"/>
          </a:xfrm>
          <a:prstGeom prst="rect">
            <a:avLst/>
          </a:prstGeom>
          <a:noFill/>
        </p:spPr>
        <p:txBody>
          <a:bodyPr wrap="square" rtlCol="0">
            <a:spAutoFit/>
          </a:bodyPr>
          <a:lstStyle/>
          <a:p>
            <a:pPr eaLnBrk="1" fontAlgn="auto" hangingPunct="1">
              <a:spcBef>
                <a:spcPts val="0"/>
              </a:spcBef>
              <a:spcAft>
                <a:spcPts val="0"/>
              </a:spcAft>
            </a:pPr>
            <a:r>
              <a:rPr lang="en-US" sz="800" b="1" dirty="0" smtClean="0">
                <a:solidFill>
                  <a:prstClr val="black"/>
                </a:solidFill>
                <a:latin typeface="Calibri"/>
              </a:rPr>
              <a:t>4Gbps VME Bridge</a:t>
            </a:r>
            <a:endParaRPr lang="en-US" sz="800" b="1" dirty="0">
              <a:solidFill>
                <a:prstClr val="black"/>
              </a:solidFill>
              <a:latin typeface="Calibri"/>
            </a:endParaRPr>
          </a:p>
        </p:txBody>
      </p:sp>
      <p:sp>
        <p:nvSpPr>
          <p:cNvPr id="36" name="TextBox 35"/>
          <p:cNvSpPr txBox="1"/>
          <p:nvPr/>
        </p:nvSpPr>
        <p:spPr>
          <a:xfrm>
            <a:off x="4572000" y="3886200"/>
            <a:ext cx="1143000" cy="215444"/>
          </a:xfrm>
          <a:prstGeom prst="rect">
            <a:avLst/>
          </a:prstGeom>
          <a:noFill/>
        </p:spPr>
        <p:txBody>
          <a:bodyPr wrap="square" rtlCol="0">
            <a:spAutoFit/>
          </a:bodyPr>
          <a:lstStyle/>
          <a:p>
            <a:pPr eaLnBrk="1" fontAlgn="auto" hangingPunct="1">
              <a:spcBef>
                <a:spcPts val="0"/>
              </a:spcBef>
              <a:spcAft>
                <a:spcPts val="0"/>
              </a:spcAft>
            </a:pPr>
            <a:r>
              <a:rPr lang="en-US" sz="800" b="1" dirty="0" smtClean="0">
                <a:solidFill>
                  <a:prstClr val="black"/>
                </a:solidFill>
                <a:latin typeface="Calibri"/>
              </a:rPr>
              <a:t>4x 5Gbps L1 Streams</a:t>
            </a:r>
            <a:endParaRPr lang="en-US" sz="800" b="1" dirty="0">
              <a:solidFill>
                <a:prstClr val="black"/>
              </a:solidFill>
              <a:latin typeface="Calibri"/>
            </a:endParaRPr>
          </a:p>
        </p:txBody>
      </p:sp>
      <p:sp>
        <p:nvSpPr>
          <p:cNvPr id="37" name="TextBox 36"/>
          <p:cNvSpPr txBox="1"/>
          <p:nvPr/>
        </p:nvSpPr>
        <p:spPr>
          <a:xfrm>
            <a:off x="4572000" y="4313014"/>
            <a:ext cx="1143000" cy="215444"/>
          </a:xfrm>
          <a:prstGeom prst="rect">
            <a:avLst/>
          </a:prstGeom>
          <a:noFill/>
        </p:spPr>
        <p:txBody>
          <a:bodyPr wrap="square" rtlCol="0">
            <a:spAutoFit/>
          </a:bodyPr>
          <a:lstStyle/>
          <a:p>
            <a:pPr eaLnBrk="1" fontAlgn="auto" hangingPunct="1">
              <a:spcBef>
                <a:spcPts val="0"/>
              </a:spcBef>
              <a:spcAft>
                <a:spcPts val="0"/>
              </a:spcAft>
            </a:pPr>
            <a:r>
              <a:rPr lang="en-US" sz="800" b="1" dirty="0" smtClean="0">
                <a:solidFill>
                  <a:prstClr val="black"/>
                </a:solidFill>
                <a:latin typeface="Calibri"/>
              </a:rPr>
              <a:t>4x 5Gbps L1 Streams</a:t>
            </a:r>
            <a:endParaRPr lang="en-US" sz="800" b="1" dirty="0">
              <a:solidFill>
                <a:prstClr val="black"/>
              </a:solidFill>
              <a:latin typeface="Calibri"/>
            </a:endParaRPr>
          </a:p>
        </p:txBody>
      </p:sp>
      <p:sp>
        <p:nvSpPr>
          <p:cNvPr id="38" name="TextBox 37"/>
          <p:cNvSpPr txBox="1"/>
          <p:nvPr/>
        </p:nvSpPr>
        <p:spPr>
          <a:xfrm rot="16200000">
            <a:off x="6279922" y="4769078"/>
            <a:ext cx="1066800" cy="215444"/>
          </a:xfrm>
          <a:prstGeom prst="rect">
            <a:avLst/>
          </a:prstGeom>
          <a:noFill/>
        </p:spPr>
        <p:txBody>
          <a:bodyPr wrap="square" rtlCol="0">
            <a:spAutoFit/>
          </a:bodyPr>
          <a:lstStyle/>
          <a:p>
            <a:pPr eaLnBrk="1" fontAlgn="auto" hangingPunct="1">
              <a:spcBef>
                <a:spcPts val="0"/>
              </a:spcBef>
              <a:spcAft>
                <a:spcPts val="0"/>
              </a:spcAft>
            </a:pPr>
            <a:r>
              <a:rPr lang="en-US" sz="800" b="1" dirty="0" smtClean="0">
                <a:solidFill>
                  <a:prstClr val="black"/>
                </a:solidFill>
                <a:latin typeface="Calibri"/>
              </a:rPr>
              <a:t>10Gbps  L1  Stream</a:t>
            </a:r>
            <a:endParaRPr lang="en-US" sz="800" b="1" dirty="0">
              <a:solidFill>
                <a:prstClr val="black"/>
              </a:solidFill>
              <a:latin typeface="Calibri"/>
            </a:endParaRPr>
          </a:p>
        </p:txBody>
      </p:sp>
      <p:cxnSp>
        <p:nvCxnSpPr>
          <p:cNvPr id="39" name="Shape 38"/>
          <p:cNvCxnSpPr>
            <a:endCxn id="28" idx="3"/>
          </p:cNvCxnSpPr>
          <p:nvPr/>
        </p:nvCxnSpPr>
        <p:spPr>
          <a:xfrm rot="16200000" flipV="1">
            <a:off x="1885951" y="1847866"/>
            <a:ext cx="1828800" cy="102870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286000" y="1295400"/>
            <a:ext cx="1143000" cy="215444"/>
          </a:xfrm>
          <a:prstGeom prst="rect">
            <a:avLst/>
          </a:prstGeom>
          <a:noFill/>
        </p:spPr>
        <p:txBody>
          <a:bodyPr wrap="square" rtlCol="0">
            <a:spAutoFit/>
          </a:bodyPr>
          <a:lstStyle/>
          <a:p>
            <a:pPr eaLnBrk="1" fontAlgn="auto" hangingPunct="1">
              <a:spcBef>
                <a:spcPts val="0"/>
              </a:spcBef>
              <a:spcAft>
                <a:spcPts val="0"/>
              </a:spcAft>
            </a:pPr>
            <a:r>
              <a:rPr lang="en-US" sz="800" b="1" dirty="0" smtClean="0">
                <a:solidFill>
                  <a:prstClr val="black"/>
                </a:solidFill>
                <a:latin typeface="Calibri"/>
              </a:rPr>
              <a:t>2x10Gbps L1  Streams</a:t>
            </a:r>
            <a:endParaRPr lang="en-US" sz="800" b="1" dirty="0">
              <a:solidFill>
                <a:prstClr val="black"/>
              </a:solidFill>
              <a:latin typeface="Calibri"/>
            </a:endParaRPr>
          </a:p>
        </p:txBody>
      </p:sp>
      <p:sp>
        <p:nvSpPr>
          <p:cNvPr id="41" name="Rectangle 40"/>
          <p:cNvSpPr/>
          <p:nvPr/>
        </p:nvSpPr>
        <p:spPr>
          <a:xfrm>
            <a:off x="228600" y="2057400"/>
            <a:ext cx="2057400" cy="838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eaLnBrk="1" fontAlgn="auto" hangingPunct="1">
              <a:spcBef>
                <a:spcPts val="0"/>
              </a:spcBef>
              <a:spcAft>
                <a:spcPts val="0"/>
              </a:spcAft>
            </a:pPr>
            <a:r>
              <a:rPr lang="en-US" sz="1200" b="1" dirty="0" smtClean="0">
                <a:solidFill>
                  <a:prstClr val="black"/>
                </a:solidFill>
              </a:rPr>
              <a:t>Clock Distribution</a:t>
            </a:r>
          </a:p>
          <a:p>
            <a:pPr eaLnBrk="1" fontAlgn="auto" hangingPunct="1">
              <a:spcBef>
                <a:spcPts val="0"/>
              </a:spcBef>
              <a:spcAft>
                <a:spcPts val="0"/>
              </a:spcAft>
            </a:pPr>
            <a:r>
              <a:rPr lang="en-US" sz="800" dirty="0" smtClean="0">
                <a:solidFill>
                  <a:prstClr val="black"/>
                </a:solidFill>
              </a:rPr>
              <a:t>-Distributes to all FPGAs: 50MHz, 250MHz Clocks</a:t>
            </a:r>
          </a:p>
          <a:p>
            <a:pPr eaLnBrk="1" fontAlgn="auto" hangingPunct="1">
              <a:spcBef>
                <a:spcPts val="0"/>
              </a:spcBef>
              <a:spcAft>
                <a:spcPts val="0"/>
              </a:spcAft>
            </a:pPr>
            <a:r>
              <a:rPr lang="en-US" sz="800" dirty="0" smtClean="0">
                <a:solidFill>
                  <a:prstClr val="black"/>
                </a:solidFill>
              </a:rPr>
              <a:t>-Local 250MHz &amp; 50MHz</a:t>
            </a:r>
          </a:p>
          <a:p>
            <a:pPr eaLnBrk="1" fontAlgn="auto" hangingPunct="1">
              <a:spcBef>
                <a:spcPts val="0"/>
              </a:spcBef>
              <a:spcAft>
                <a:spcPts val="0"/>
              </a:spcAft>
            </a:pPr>
            <a:r>
              <a:rPr lang="en-US" sz="800" dirty="0" smtClean="0">
                <a:solidFill>
                  <a:prstClr val="black"/>
                </a:solidFill>
              </a:rPr>
              <a:t>-SMA 250MHz, VXS-P0 SWA or SWB</a:t>
            </a:r>
          </a:p>
          <a:p>
            <a:pPr eaLnBrk="1" fontAlgn="auto" hangingPunct="1">
              <a:spcBef>
                <a:spcPts val="0"/>
              </a:spcBef>
              <a:spcAft>
                <a:spcPts val="0"/>
              </a:spcAft>
            </a:pPr>
            <a:endParaRPr lang="en-US" sz="800" dirty="0">
              <a:solidFill>
                <a:prstClr val="black"/>
              </a:solidFill>
            </a:endParaRPr>
          </a:p>
        </p:txBody>
      </p:sp>
      <p:cxnSp>
        <p:nvCxnSpPr>
          <p:cNvPr id="42" name="Straight Arrow Connector 41"/>
          <p:cNvCxnSpPr>
            <a:stCxn id="28" idx="2"/>
            <a:endCxn id="41" idx="0"/>
          </p:cNvCxnSpPr>
          <p:nvPr/>
        </p:nvCxnSpPr>
        <p:spPr>
          <a:xfrm rot="5400000">
            <a:off x="1066800" y="18669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itle 50"/>
          <p:cNvSpPr>
            <a:spLocks noGrp="1"/>
          </p:cNvSpPr>
          <p:nvPr>
            <p:ph type="title"/>
          </p:nvPr>
        </p:nvSpPr>
        <p:spPr>
          <a:xfrm>
            <a:off x="914400" y="152400"/>
            <a:ext cx="7315200" cy="563562"/>
          </a:xfrm>
        </p:spPr>
        <p:txBody>
          <a:bodyPr>
            <a:normAutofit fontScale="90000"/>
          </a:bodyPr>
          <a:lstStyle/>
          <a:p>
            <a:r>
              <a:rPr lang="en-US" dirty="0" smtClean="0"/>
              <a:t>SSP Block Diagram</a:t>
            </a:r>
            <a:endParaRPr lang="en-US" dirty="0"/>
          </a:p>
        </p:txBody>
      </p:sp>
      <p:sp>
        <p:nvSpPr>
          <p:cNvPr id="44" name="TextBox 43"/>
          <p:cNvSpPr txBox="1"/>
          <p:nvPr/>
        </p:nvSpPr>
        <p:spPr>
          <a:xfrm rot="16200000">
            <a:off x="7260223" y="3374023"/>
            <a:ext cx="3429000" cy="338554"/>
          </a:xfrm>
          <a:prstGeom prst="rect">
            <a:avLst/>
          </a:prstGeom>
          <a:noFill/>
        </p:spPr>
        <p:txBody>
          <a:bodyPr wrap="square" rtlCol="0">
            <a:spAutoFit/>
          </a:bodyPr>
          <a:lstStyle/>
          <a:p>
            <a:pPr eaLnBrk="1" fontAlgn="auto" hangingPunct="1">
              <a:spcBef>
                <a:spcPts val="0"/>
              </a:spcBef>
              <a:spcAft>
                <a:spcPts val="0"/>
              </a:spcAft>
            </a:pPr>
            <a:r>
              <a:rPr lang="en-US" sz="1600" b="1" dirty="0" smtClean="0">
                <a:solidFill>
                  <a:prstClr val="black"/>
                </a:solidFill>
                <a:latin typeface="Calibri"/>
              </a:rPr>
              <a:t>From CTPs (Crate-Trigger-Processors)</a:t>
            </a:r>
            <a:endParaRPr lang="en-US" sz="1600" b="1" dirty="0">
              <a:solidFill>
                <a:prstClr val="black"/>
              </a:solidFill>
              <a:latin typeface="Calibri"/>
            </a:endParaRPr>
          </a:p>
        </p:txBody>
      </p:sp>
      <p:sp>
        <p:nvSpPr>
          <p:cNvPr id="45" name="TextBox 44"/>
          <p:cNvSpPr txBox="1"/>
          <p:nvPr/>
        </p:nvSpPr>
        <p:spPr>
          <a:xfrm>
            <a:off x="0" y="685800"/>
            <a:ext cx="3429000" cy="338554"/>
          </a:xfrm>
          <a:prstGeom prst="rect">
            <a:avLst/>
          </a:prstGeom>
          <a:noFill/>
        </p:spPr>
        <p:txBody>
          <a:bodyPr wrap="square" rtlCol="0">
            <a:spAutoFit/>
          </a:bodyPr>
          <a:lstStyle/>
          <a:p>
            <a:pPr eaLnBrk="1" fontAlgn="auto" hangingPunct="1">
              <a:spcBef>
                <a:spcPts val="0"/>
              </a:spcBef>
              <a:spcAft>
                <a:spcPts val="0"/>
              </a:spcAft>
            </a:pPr>
            <a:r>
              <a:rPr lang="en-US" sz="1600" b="1" dirty="0" smtClean="0">
                <a:solidFill>
                  <a:prstClr val="black"/>
                </a:solidFill>
                <a:latin typeface="Calibri"/>
              </a:rPr>
              <a:t>To GTPs (Global-Trigger-Processors)</a:t>
            </a:r>
            <a:endParaRPr lang="en-US" sz="1600" b="1" dirty="0">
              <a:solidFill>
                <a:prstClr val="black"/>
              </a:solidFill>
              <a:latin typeface="Calibri"/>
            </a:endParaRPr>
          </a:p>
        </p:txBody>
      </p:sp>
      <p:cxnSp>
        <p:nvCxnSpPr>
          <p:cNvPr id="47" name="Straight Arrow Connector 46"/>
          <p:cNvCxnSpPr>
            <a:stCxn id="28" idx="0"/>
          </p:cNvCxnSpPr>
          <p:nvPr/>
        </p:nvCxnSpPr>
        <p:spPr>
          <a:xfrm rot="16200000" flipV="1">
            <a:off x="819150" y="781050"/>
            <a:ext cx="228600"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467600" y="152417"/>
            <a:ext cx="863057" cy="276999"/>
          </a:xfrm>
          <a:prstGeom prst="rect">
            <a:avLst/>
          </a:prstGeom>
          <a:noFill/>
        </p:spPr>
        <p:txBody>
          <a:bodyPr wrap="none" rtlCol="0">
            <a:spAutoFit/>
          </a:bodyPr>
          <a:lstStyle/>
          <a:p>
            <a:pPr eaLnBrk="1" fontAlgn="auto" hangingPunct="1">
              <a:spcBef>
                <a:spcPts val="0"/>
              </a:spcBef>
              <a:spcAft>
                <a:spcPts val="0"/>
              </a:spcAft>
            </a:pPr>
            <a:r>
              <a:rPr lang="en-US" sz="1200" b="1" u="sng" dirty="0" smtClean="0">
                <a:solidFill>
                  <a:prstClr val="black"/>
                </a:solidFill>
                <a:latin typeface="Calibri"/>
              </a:rPr>
              <a:t>Ben Raydo</a:t>
            </a:r>
            <a:endParaRPr lang="en-US" sz="1200" b="1" u="sng" dirty="0">
              <a:solidFill>
                <a:prstClr val="black"/>
              </a:solidFill>
              <a:latin typeface="Calibri"/>
            </a:endParaRPr>
          </a:p>
        </p:txBody>
      </p:sp>
      <p:sp>
        <p:nvSpPr>
          <p:cNvPr id="48" name="TextBox 47"/>
          <p:cNvSpPr txBox="1"/>
          <p:nvPr/>
        </p:nvSpPr>
        <p:spPr>
          <a:xfrm>
            <a:off x="8882390" y="6581018"/>
            <a:ext cx="261610" cy="276999"/>
          </a:xfrm>
          <a:prstGeom prst="rect">
            <a:avLst/>
          </a:prstGeom>
          <a:noFill/>
        </p:spPr>
        <p:txBody>
          <a:bodyPr wrap="none" rtlCol="0">
            <a:spAutoFit/>
          </a:bodyPr>
          <a:lstStyle/>
          <a:p>
            <a:r>
              <a:rPr lang="en-US" sz="1200" b="1" dirty="0" smtClean="0"/>
              <a:t>8</a:t>
            </a:r>
            <a:endParaRPr lang="en-US" sz="1200" b="1" dirty="0"/>
          </a:p>
        </p:txBody>
      </p:sp>
      <p:sp>
        <p:nvSpPr>
          <p:cNvPr id="49" name="TextBox 48"/>
          <p:cNvSpPr txBox="1"/>
          <p:nvPr/>
        </p:nvSpPr>
        <p:spPr>
          <a:xfrm>
            <a:off x="8805446" y="6172200"/>
            <a:ext cx="338554" cy="276999"/>
          </a:xfrm>
          <a:prstGeom prst="rect">
            <a:avLst/>
          </a:prstGeom>
          <a:noFill/>
        </p:spPr>
        <p:txBody>
          <a:bodyPr wrap="none" rtlCol="0">
            <a:spAutoFit/>
          </a:bodyPr>
          <a:lstStyle/>
          <a:p>
            <a:r>
              <a:rPr lang="en-US" sz="1200" b="1" dirty="0" smtClean="0"/>
              <a:t>21</a:t>
            </a:r>
            <a:endParaRPr lang="en-US" sz="12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9"/>
          <p:cNvSpPr txBox="1">
            <a:spLocks noChangeArrowheads="1"/>
          </p:cNvSpPr>
          <p:nvPr/>
        </p:nvSpPr>
        <p:spPr bwMode="auto">
          <a:xfrm>
            <a:off x="1676400" y="192088"/>
            <a:ext cx="5638800" cy="523220"/>
          </a:xfrm>
          <a:prstGeom prst="rect">
            <a:avLst/>
          </a:prstGeom>
          <a:noFill/>
          <a:ln w="9525">
            <a:noFill/>
            <a:miter lim="800000"/>
            <a:headEnd/>
            <a:tailEnd/>
          </a:ln>
        </p:spPr>
        <p:txBody>
          <a:bodyPr wrap="square">
            <a:spAutoFit/>
          </a:bodyPr>
          <a:lstStyle/>
          <a:p>
            <a:r>
              <a:rPr lang="en-US" sz="2800" b="1" dirty="0" smtClean="0">
                <a:latin typeface="Calibri" pitchFamily="34" charset="0"/>
              </a:rPr>
              <a:t>Global Trigger Processor: (GTP)</a:t>
            </a:r>
            <a:endParaRPr lang="en-US" sz="2800" b="1" dirty="0">
              <a:latin typeface="Calibri" pitchFamily="34" charset="0"/>
            </a:endParaRPr>
          </a:p>
        </p:txBody>
      </p:sp>
      <p:sp>
        <p:nvSpPr>
          <p:cNvPr id="8" name="Rectangle 7"/>
          <p:cNvSpPr/>
          <p:nvPr/>
        </p:nvSpPr>
        <p:spPr>
          <a:xfrm rot="5400000">
            <a:off x="3429000" y="3544887"/>
            <a:ext cx="228600" cy="1295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dirty="0"/>
              <a:t>SSP</a:t>
            </a:r>
          </a:p>
        </p:txBody>
      </p:sp>
      <p:sp>
        <p:nvSpPr>
          <p:cNvPr id="9" name="Rectangle 8"/>
          <p:cNvSpPr/>
          <p:nvPr/>
        </p:nvSpPr>
        <p:spPr>
          <a:xfrm rot="5400000">
            <a:off x="3429000" y="3163887"/>
            <a:ext cx="228600" cy="1295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dirty="0"/>
              <a:t>SSP</a:t>
            </a:r>
          </a:p>
        </p:txBody>
      </p:sp>
      <p:sp>
        <p:nvSpPr>
          <p:cNvPr id="10" name="Rectangle 9"/>
          <p:cNvSpPr/>
          <p:nvPr/>
        </p:nvSpPr>
        <p:spPr>
          <a:xfrm rot="5400000">
            <a:off x="3352800" y="3127156"/>
            <a:ext cx="228600" cy="1295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dirty="0">
                <a:solidFill>
                  <a:schemeClr val="tx1"/>
                </a:solidFill>
              </a:rPr>
              <a:t>SSP</a:t>
            </a:r>
          </a:p>
        </p:txBody>
      </p:sp>
      <p:cxnSp>
        <p:nvCxnSpPr>
          <p:cNvPr id="11" name="Straight Connector 10"/>
          <p:cNvCxnSpPr/>
          <p:nvPr/>
        </p:nvCxnSpPr>
        <p:spPr>
          <a:xfrm rot="5400000" flipH="1" flipV="1">
            <a:off x="3335338" y="5583237"/>
            <a:ext cx="188912" cy="1588"/>
          </a:xfrm>
          <a:prstGeom prst="line">
            <a:avLst/>
          </a:prstGeom>
          <a:ln w="38100">
            <a:prstDash val="sysDot"/>
          </a:ln>
        </p:spPr>
        <p:style>
          <a:lnRef idx="1">
            <a:schemeClr val="dk1"/>
          </a:lnRef>
          <a:fillRef idx="0">
            <a:schemeClr val="dk1"/>
          </a:fillRef>
          <a:effectRef idx="0">
            <a:schemeClr val="dk1"/>
          </a:effectRef>
          <a:fontRef idx="minor">
            <a:schemeClr val="tx1"/>
          </a:fontRef>
        </p:style>
      </p:cxnSp>
      <p:sp>
        <p:nvSpPr>
          <p:cNvPr id="12" name="TextBox 13"/>
          <p:cNvSpPr txBox="1">
            <a:spLocks noChangeArrowheads="1"/>
          </p:cNvSpPr>
          <p:nvPr/>
        </p:nvSpPr>
        <p:spPr bwMode="auto">
          <a:xfrm>
            <a:off x="2362200" y="5602288"/>
            <a:ext cx="2209800" cy="523220"/>
          </a:xfrm>
          <a:prstGeom prst="rect">
            <a:avLst/>
          </a:prstGeom>
          <a:noFill/>
          <a:ln w="9525">
            <a:noFill/>
            <a:miter lim="800000"/>
            <a:headEnd/>
            <a:tailEnd/>
          </a:ln>
        </p:spPr>
        <p:txBody>
          <a:bodyPr>
            <a:spAutoFit/>
          </a:bodyPr>
          <a:lstStyle/>
          <a:p>
            <a:r>
              <a:rPr lang="en-US" dirty="0"/>
              <a:t>  </a:t>
            </a:r>
            <a:r>
              <a:rPr lang="en-US" sz="1400" dirty="0"/>
              <a:t>up to </a:t>
            </a:r>
            <a:r>
              <a:rPr lang="en-US" sz="1400" dirty="0" smtClean="0"/>
              <a:t>8 </a:t>
            </a:r>
            <a:r>
              <a:rPr lang="en-US" sz="1400" dirty="0"/>
              <a:t>SSP Modules</a:t>
            </a:r>
          </a:p>
          <a:p>
            <a:r>
              <a:rPr lang="en-US" sz="1400" dirty="0" smtClean="0"/>
              <a:t>(64 </a:t>
            </a:r>
            <a:r>
              <a:rPr lang="en-US" sz="1400" dirty="0"/>
              <a:t>L1 Front-End Crates</a:t>
            </a:r>
            <a:r>
              <a:rPr lang="en-US" dirty="0"/>
              <a:t>)</a:t>
            </a:r>
          </a:p>
        </p:txBody>
      </p:sp>
      <p:sp>
        <p:nvSpPr>
          <p:cNvPr id="13" name="Rectangle 12"/>
          <p:cNvSpPr/>
          <p:nvPr/>
        </p:nvSpPr>
        <p:spPr>
          <a:xfrm rot="5400000">
            <a:off x="6858000" y="3660556"/>
            <a:ext cx="228600" cy="1295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dirty="0">
                <a:solidFill>
                  <a:schemeClr val="tx1"/>
                </a:solidFill>
              </a:rPr>
              <a:t>GTP</a:t>
            </a:r>
          </a:p>
        </p:txBody>
      </p:sp>
      <p:sp>
        <p:nvSpPr>
          <p:cNvPr id="14" name="Rectangle 13"/>
          <p:cNvSpPr/>
          <p:nvPr/>
        </p:nvSpPr>
        <p:spPr>
          <a:xfrm rot="5400000">
            <a:off x="3352800" y="3508156"/>
            <a:ext cx="228600" cy="1295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dirty="0">
                <a:solidFill>
                  <a:schemeClr val="tx1"/>
                </a:solidFill>
              </a:rPr>
              <a:t>SSP</a:t>
            </a:r>
          </a:p>
        </p:txBody>
      </p:sp>
      <p:sp>
        <p:nvSpPr>
          <p:cNvPr id="15" name="Rectangle 14"/>
          <p:cNvSpPr/>
          <p:nvPr/>
        </p:nvSpPr>
        <p:spPr>
          <a:xfrm rot="5400000">
            <a:off x="3352800" y="3889156"/>
            <a:ext cx="228600" cy="1295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dirty="0">
                <a:solidFill>
                  <a:schemeClr val="tx1"/>
                </a:solidFill>
              </a:rPr>
              <a:t>SSP</a:t>
            </a:r>
          </a:p>
        </p:txBody>
      </p:sp>
      <p:sp>
        <p:nvSpPr>
          <p:cNvPr id="16" name="Rectangle 15"/>
          <p:cNvSpPr/>
          <p:nvPr/>
        </p:nvSpPr>
        <p:spPr>
          <a:xfrm rot="5400000">
            <a:off x="3352800" y="4270156"/>
            <a:ext cx="228600" cy="1295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dirty="0">
                <a:solidFill>
                  <a:schemeClr val="tx1"/>
                </a:solidFill>
              </a:rPr>
              <a:t>SSP</a:t>
            </a:r>
          </a:p>
        </p:txBody>
      </p:sp>
      <p:sp>
        <p:nvSpPr>
          <p:cNvPr id="17" name="Rectangle 16"/>
          <p:cNvSpPr/>
          <p:nvPr/>
        </p:nvSpPr>
        <p:spPr>
          <a:xfrm rot="5400000">
            <a:off x="3352800" y="4651156"/>
            <a:ext cx="228600" cy="1295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dirty="0">
                <a:solidFill>
                  <a:schemeClr val="tx1"/>
                </a:solidFill>
              </a:rPr>
              <a:t>SSP</a:t>
            </a:r>
          </a:p>
        </p:txBody>
      </p:sp>
      <p:sp>
        <p:nvSpPr>
          <p:cNvPr id="18" name="Rectangle 17"/>
          <p:cNvSpPr/>
          <p:nvPr/>
        </p:nvSpPr>
        <p:spPr>
          <a:xfrm rot="5400000">
            <a:off x="6858000" y="4117756"/>
            <a:ext cx="228600" cy="1295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dirty="0">
                <a:solidFill>
                  <a:schemeClr val="tx1"/>
                </a:solidFill>
              </a:rPr>
              <a:t>GTP</a:t>
            </a:r>
          </a:p>
        </p:txBody>
      </p:sp>
      <p:cxnSp>
        <p:nvCxnSpPr>
          <p:cNvPr id="19" name="Straight Arrow Connector 18"/>
          <p:cNvCxnSpPr/>
          <p:nvPr/>
        </p:nvCxnSpPr>
        <p:spPr>
          <a:xfrm>
            <a:off x="1912938" y="3767137"/>
            <a:ext cx="914400" cy="1588"/>
          </a:xfrm>
          <a:prstGeom prst="straightConnector1">
            <a:avLst/>
          </a:prstGeom>
          <a:ln w="38100" cmpd="dbl">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1905000" y="4148137"/>
            <a:ext cx="914400" cy="1588"/>
          </a:xfrm>
          <a:prstGeom prst="straightConnector1">
            <a:avLst/>
          </a:prstGeom>
          <a:ln w="38100" cmpd="dbl">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1905000" y="4529137"/>
            <a:ext cx="914400" cy="1588"/>
          </a:xfrm>
          <a:prstGeom prst="straightConnector1">
            <a:avLst/>
          </a:prstGeom>
          <a:ln w="38100" cmpd="dbl">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1912938" y="4900612"/>
            <a:ext cx="914400" cy="1588"/>
          </a:xfrm>
          <a:prstGeom prst="straightConnector1">
            <a:avLst/>
          </a:prstGeom>
          <a:ln w="38100" cmpd="dbl">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1905000" y="5281612"/>
            <a:ext cx="914400" cy="1588"/>
          </a:xfrm>
          <a:prstGeom prst="straightConnector1">
            <a:avLst/>
          </a:prstGeom>
          <a:ln w="38100" cmpd="dbl">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9" idx="0"/>
            <a:endCxn id="13" idx="2"/>
          </p:cNvCxnSpPr>
          <p:nvPr/>
        </p:nvCxnSpPr>
        <p:spPr>
          <a:xfrm>
            <a:off x="4191000" y="3811587"/>
            <a:ext cx="2133600" cy="496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0"/>
            <a:endCxn id="18" idx="2"/>
          </p:cNvCxnSpPr>
          <p:nvPr/>
        </p:nvCxnSpPr>
        <p:spPr>
          <a:xfrm>
            <a:off x="4191000" y="3811587"/>
            <a:ext cx="2133600" cy="954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0"/>
            <a:endCxn id="13" idx="2"/>
          </p:cNvCxnSpPr>
          <p:nvPr/>
        </p:nvCxnSpPr>
        <p:spPr>
          <a:xfrm>
            <a:off x="4191000" y="4192587"/>
            <a:ext cx="2133600" cy="115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0"/>
            <a:endCxn id="18" idx="2"/>
          </p:cNvCxnSpPr>
          <p:nvPr/>
        </p:nvCxnSpPr>
        <p:spPr>
          <a:xfrm>
            <a:off x="4114800" y="4537075"/>
            <a:ext cx="2209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6" idx="0"/>
            <a:endCxn id="13" idx="2"/>
          </p:cNvCxnSpPr>
          <p:nvPr/>
        </p:nvCxnSpPr>
        <p:spPr>
          <a:xfrm flipV="1">
            <a:off x="4114800" y="4308475"/>
            <a:ext cx="22098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0"/>
            <a:endCxn id="18" idx="2"/>
          </p:cNvCxnSpPr>
          <p:nvPr/>
        </p:nvCxnSpPr>
        <p:spPr>
          <a:xfrm flipV="1">
            <a:off x="4114800" y="4765675"/>
            <a:ext cx="22098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7" idx="0"/>
            <a:endCxn id="13" idx="2"/>
          </p:cNvCxnSpPr>
          <p:nvPr/>
        </p:nvCxnSpPr>
        <p:spPr>
          <a:xfrm flipV="1">
            <a:off x="4114800" y="4308475"/>
            <a:ext cx="220980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a:endCxn id="18" idx="2"/>
          </p:cNvCxnSpPr>
          <p:nvPr/>
        </p:nvCxnSpPr>
        <p:spPr>
          <a:xfrm flipV="1">
            <a:off x="4114800" y="4765675"/>
            <a:ext cx="22098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5" idx="0"/>
            <a:endCxn id="13" idx="2"/>
          </p:cNvCxnSpPr>
          <p:nvPr/>
        </p:nvCxnSpPr>
        <p:spPr>
          <a:xfrm flipV="1">
            <a:off x="4114800" y="4308475"/>
            <a:ext cx="2209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0"/>
            <a:endCxn id="18" idx="2"/>
          </p:cNvCxnSpPr>
          <p:nvPr/>
        </p:nvCxnSpPr>
        <p:spPr>
          <a:xfrm>
            <a:off x="4191000" y="4192587"/>
            <a:ext cx="2133600" cy="573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54"/>
          <p:cNvSpPr txBox="1">
            <a:spLocks noChangeArrowheads="1"/>
          </p:cNvSpPr>
          <p:nvPr/>
        </p:nvSpPr>
        <p:spPr bwMode="auto">
          <a:xfrm>
            <a:off x="5410200" y="5334000"/>
            <a:ext cx="1905000" cy="738664"/>
          </a:xfrm>
          <a:prstGeom prst="rect">
            <a:avLst/>
          </a:prstGeom>
          <a:noFill/>
          <a:ln w="9525">
            <a:noFill/>
            <a:miter lim="800000"/>
            <a:headEnd/>
            <a:tailEnd/>
          </a:ln>
        </p:spPr>
        <p:txBody>
          <a:bodyPr>
            <a:spAutoFit/>
          </a:bodyPr>
          <a:lstStyle/>
          <a:p>
            <a:r>
              <a:rPr lang="en-US" sz="1400" dirty="0"/>
              <a:t>Each Connection: 8Gbps SSP-&gt;</a:t>
            </a:r>
            <a:r>
              <a:rPr lang="en-US" sz="1400" dirty="0" smtClean="0"/>
              <a:t>GTP (32bits every 4ns)</a:t>
            </a:r>
            <a:endParaRPr lang="en-US" sz="1400" dirty="0"/>
          </a:p>
        </p:txBody>
      </p:sp>
      <p:cxnSp>
        <p:nvCxnSpPr>
          <p:cNvPr id="35" name="Straight Arrow Connector 34"/>
          <p:cNvCxnSpPr/>
          <p:nvPr/>
        </p:nvCxnSpPr>
        <p:spPr>
          <a:xfrm>
            <a:off x="7620000" y="4306887"/>
            <a:ext cx="457200" cy="1588"/>
          </a:xfrm>
          <a:prstGeom prst="straightConnector1">
            <a:avLst/>
          </a:prstGeom>
          <a:ln w="38100" cmpd="dbl">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7620000" y="4764087"/>
            <a:ext cx="457200" cy="1588"/>
          </a:xfrm>
          <a:prstGeom prst="straightConnector1">
            <a:avLst/>
          </a:prstGeom>
          <a:ln w="38100" cmpd="dbl">
            <a:tailEnd type="arrow"/>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rot="5400000">
            <a:off x="2193925" y="3735387"/>
            <a:ext cx="304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246313" y="3735387"/>
            <a:ext cx="304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68"/>
          <p:cNvSpPr txBox="1">
            <a:spLocks noChangeArrowheads="1"/>
          </p:cNvSpPr>
          <p:nvPr/>
        </p:nvSpPr>
        <p:spPr bwMode="auto">
          <a:xfrm>
            <a:off x="1981200" y="3152001"/>
            <a:ext cx="2362200" cy="276999"/>
          </a:xfrm>
          <a:prstGeom prst="rect">
            <a:avLst/>
          </a:prstGeom>
          <a:noFill/>
          <a:ln w="9525">
            <a:noFill/>
            <a:miter lim="800000"/>
            <a:headEnd/>
            <a:tailEnd/>
          </a:ln>
        </p:spPr>
        <p:txBody>
          <a:bodyPr>
            <a:spAutoFit/>
          </a:bodyPr>
          <a:lstStyle/>
          <a:p>
            <a:r>
              <a:rPr lang="en-US" sz="1200" dirty="0"/>
              <a:t>Up to 8x L1 Crates per SSP</a:t>
            </a:r>
          </a:p>
        </p:txBody>
      </p:sp>
      <p:sp>
        <p:nvSpPr>
          <p:cNvPr id="40" name="TextBox 69"/>
          <p:cNvSpPr txBox="1">
            <a:spLocks noChangeArrowheads="1"/>
          </p:cNvSpPr>
          <p:nvPr/>
        </p:nvSpPr>
        <p:spPr bwMode="auto">
          <a:xfrm>
            <a:off x="1028700" y="4962542"/>
            <a:ext cx="1371600" cy="307777"/>
          </a:xfrm>
          <a:prstGeom prst="rect">
            <a:avLst/>
          </a:prstGeom>
          <a:noFill/>
          <a:ln w="9525">
            <a:noFill/>
            <a:miter lim="800000"/>
            <a:headEnd/>
            <a:tailEnd/>
          </a:ln>
        </p:spPr>
        <p:txBody>
          <a:bodyPr>
            <a:spAutoFit/>
          </a:bodyPr>
          <a:lstStyle/>
          <a:p>
            <a:r>
              <a:rPr lang="en-US" sz="1400" dirty="0"/>
              <a:t>Tagger (Hits)</a:t>
            </a:r>
          </a:p>
        </p:txBody>
      </p:sp>
      <p:sp>
        <p:nvSpPr>
          <p:cNvPr id="41" name="TextBox 70"/>
          <p:cNvSpPr txBox="1">
            <a:spLocks noChangeArrowheads="1"/>
          </p:cNvSpPr>
          <p:nvPr/>
        </p:nvSpPr>
        <p:spPr bwMode="auto">
          <a:xfrm>
            <a:off x="1036638" y="4573604"/>
            <a:ext cx="1752600" cy="307777"/>
          </a:xfrm>
          <a:prstGeom prst="rect">
            <a:avLst/>
          </a:prstGeom>
          <a:noFill/>
          <a:ln w="9525">
            <a:noFill/>
            <a:miter lim="800000"/>
            <a:headEnd/>
            <a:tailEnd/>
          </a:ln>
        </p:spPr>
        <p:txBody>
          <a:bodyPr>
            <a:spAutoFit/>
          </a:bodyPr>
          <a:lstStyle/>
          <a:p>
            <a:r>
              <a:rPr lang="en-US" sz="1400" dirty="0"/>
              <a:t>Start Counter (Hits)</a:t>
            </a:r>
          </a:p>
        </p:txBody>
      </p:sp>
      <p:sp>
        <p:nvSpPr>
          <p:cNvPr id="42" name="TextBox 71"/>
          <p:cNvSpPr txBox="1">
            <a:spLocks noChangeArrowheads="1"/>
          </p:cNvSpPr>
          <p:nvPr/>
        </p:nvSpPr>
        <p:spPr bwMode="auto">
          <a:xfrm>
            <a:off x="1020763" y="4184667"/>
            <a:ext cx="1752600" cy="307777"/>
          </a:xfrm>
          <a:prstGeom prst="rect">
            <a:avLst/>
          </a:prstGeom>
          <a:noFill/>
          <a:ln w="9525">
            <a:noFill/>
            <a:miter lim="800000"/>
            <a:headEnd/>
            <a:tailEnd/>
          </a:ln>
        </p:spPr>
        <p:txBody>
          <a:bodyPr>
            <a:spAutoFit/>
          </a:bodyPr>
          <a:lstStyle/>
          <a:p>
            <a:r>
              <a:rPr lang="en-US" sz="1400" dirty="0"/>
              <a:t>TOF (Hits)</a:t>
            </a:r>
          </a:p>
        </p:txBody>
      </p:sp>
      <p:sp>
        <p:nvSpPr>
          <p:cNvPr id="43" name="TextBox 72"/>
          <p:cNvSpPr txBox="1">
            <a:spLocks noChangeArrowheads="1"/>
          </p:cNvSpPr>
          <p:nvPr/>
        </p:nvSpPr>
        <p:spPr bwMode="auto">
          <a:xfrm>
            <a:off x="1066800" y="3849704"/>
            <a:ext cx="1447800" cy="307777"/>
          </a:xfrm>
          <a:prstGeom prst="rect">
            <a:avLst/>
          </a:prstGeom>
          <a:noFill/>
          <a:ln w="9525">
            <a:noFill/>
            <a:miter lim="800000"/>
            <a:headEnd/>
            <a:tailEnd/>
          </a:ln>
        </p:spPr>
        <p:txBody>
          <a:bodyPr>
            <a:spAutoFit/>
          </a:bodyPr>
          <a:lstStyle/>
          <a:p>
            <a:r>
              <a:rPr lang="en-US" sz="1400" dirty="0"/>
              <a:t>BCAL (Energy)</a:t>
            </a:r>
          </a:p>
        </p:txBody>
      </p:sp>
      <p:cxnSp>
        <p:nvCxnSpPr>
          <p:cNvPr id="44" name="Straight Connector 43"/>
          <p:cNvCxnSpPr>
            <a:endCxn id="45" idx="3"/>
          </p:cNvCxnSpPr>
          <p:nvPr/>
        </p:nvCxnSpPr>
        <p:spPr>
          <a:xfrm rot="5400000">
            <a:off x="2477371" y="3429725"/>
            <a:ext cx="226923" cy="152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75"/>
          <p:cNvSpPr txBox="1">
            <a:spLocks noChangeArrowheads="1"/>
          </p:cNvSpPr>
          <p:nvPr/>
        </p:nvSpPr>
        <p:spPr bwMode="auto">
          <a:xfrm>
            <a:off x="1066800" y="3465529"/>
            <a:ext cx="1447800" cy="307777"/>
          </a:xfrm>
          <a:prstGeom prst="rect">
            <a:avLst/>
          </a:prstGeom>
          <a:noFill/>
          <a:ln w="9525">
            <a:noFill/>
            <a:miter lim="800000"/>
            <a:headEnd/>
            <a:tailEnd/>
          </a:ln>
        </p:spPr>
        <p:txBody>
          <a:bodyPr>
            <a:spAutoFit/>
          </a:bodyPr>
          <a:lstStyle/>
          <a:p>
            <a:r>
              <a:rPr lang="en-US" sz="1400" dirty="0"/>
              <a:t>FCAL (Energy)</a:t>
            </a:r>
          </a:p>
        </p:txBody>
      </p:sp>
      <p:cxnSp>
        <p:nvCxnSpPr>
          <p:cNvPr id="46" name="Straight Connector 45"/>
          <p:cNvCxnSpPr/>
          <p:nvPr/>
        </p:nvCxnSpPr>
        <p:spPr>
          <a:xfrm>
            <a:off x="5638800" y="5105400"/>
            <a:ext cx="304800" cy="228600"/>
          </a:xfrm>
          <a:prstGeom prst="line">
            <a:avLst/>
          </a:prstGeom>
        </p:spPr>
        <p:style>
          <a:lnRef idx="1">
            <a:schemeClr val="dk1"/>
          </a:lnRef>
          <a:fillRef idx="0">
            <a:schemeClr val="dk1"/>
          </a:fillRef>
          <a:effectRef idx="0">
            <a:schemeClr val="dk1"/>
          </a:effectRef>
          <a:fontRef idx="minor">
            <a:schemeClr val="tx1"/>
          </a:fontRef>
        </p:style>
      </p:cxnSp>
      <p:cxnSp>
        <p:nvCxnSpPr>
          <p:cNvPr id="49" name="Elbow Connector 48"/>
          <p:cNvCxnSpPr/>
          <p:nvPr/>
        </p:nvCxnSpPr>
        <p:spPr>
          <a:xfrm flipV="1">
            <a:off x="1219200" y="5449887"/>
            <a:ext cx="685800" cy="457200"/>
          </a:xfrm>
          <a:prstGeom prst="bentConnector3">
            <a:avLst>
              <a:gd name="adj1" fmla="val -2830"/>
            </a:avLst>
          </a:prstGeom>
          <a:ln w="38100" cmpd="dbl">
            <a:tailEnd type="arrow"/>
          </a:ln>
        </p:spPr>
        <p:style>
          <a:lnRef idx="1">
            <a:schemeClr val="dk1"/>
          </a:lnRef>
          <a:fillRef idx="0">
            <a:schemeClr val="dk1"/>
          </a:fillRef>
          <a:effectRef idx="0">
            <a:schemeClr val="dk1"/>
          </a:effectRef>
          <a:fontRef idx="minor">
            <a:schemeClr val="tx1"/>
          </a:fontRef>
        </p:style>
      </p:cxnSp>
      <p:sp>
        <p:nvSpPr>
          <p:cNvPr id="50" name="TextBox 59"/>
          <p:cNvSpPr txBox="1">
            <a:spLocks noChangeArrowheads="1"/>
          </p:cNvSpPr>
          <p:nvPr/>
        </p:nvSpPr>
        <p:spPr bwMode="auto">
          <a:xfrm>
            <a:off x="1219200" y="5565781"/>
            <a:ext cx="914400" cy="646331"/>
          </a:xfrm>
          <a:prstGeom prst="rect">
            <a:avLst/>
          </a:prstGeom>
          <a:noFill/>
          <a:ln w="9525">
            <a:noFill/>
            <a:miter lim="800000"/>
            <a:headEnd/>
            <a:tailEnd/>
          </a:ln>
        </p:spPr>
        <p:txBody>
          <a:bodyPr>
            <a:spAutoFit/>
          </a:bodyPr>
          <a:lstStyle/>
          <a:p>
            <a:r>
              <a:rPr lang="en-US" sz="1800" b="1" dirty="0"/>
              <a:t>from CTPs</a:t>
            </a:r>
          </a:p>
        </p:txBody>
      </p:sp>
      <p:sp>
        <p:nvSpPr>
          <p:cNvPr id="53" name="TextBox 58"/>
          <p:cNvSpPr txBox="1">
            <a:spLocks noChangeArrowheads="1"/>
          </p:cNvSpPr>
          <p:nvPr/>
        </p:nvSpPr>
        <p:spPr bwMode="auto">
          <a:xfrm>
            <a:off x="7391400" y="4876800"/>
            <a:ext cx="1752600" cy="738664"/>
          </a:xfrm>
          <a:prstGeom prst="rect">
            <a:avLst/>
          </a:prstGeom>
          <a:noFill/>
          <a:ln w="9525">
            <a:noFill/>
            <a:miter lim="800000"/>
            <a:headEnd/>
            <a:tailEnd/>
          </a:ln>
        </p:spPr>
        <p:txBody>
          <a:bodyPr wrap="square">
            <a:spAutoFit/>
          </a:bodyPr>
          <a:lstStyle/>
          <a:p>
            <a:pPr algn="ctr"/>
            <a:r>
              <a:rPr lang="en-US" sz="1400" b="1" dirty="0" smtClean="0"/>
              <a:t>Trigger </a:t>
            </a:r>
            <a:r>
              <a:rPr lang="en-US" sz="1400" b="1" dirty="0"/>
              <a:t>Decisions</a:t>
            </a:r>
          </a:p>
          <a:p>
            <a:pPr algn="ctr"/>
            <a:r>
              <a:rPr lang="en-US" sz="1400" b="1" dirty="0"/>
              <a:t>to Trigger Distribution Crate</a:t>
            </a:r>
          </a:p>
        </p:txBody>
      </p:sp>
      <p:sp>
        <p:nvSpPr>
          <p:cNvPr id="54" name="TextBox 53"/>
          <p:cNvSpPr txBox="1"/>
          <p:nvPr/>
        </p:nvSpPr>
        <p:spPr>
          <a:xfrm>
            <a:off x="0" y="838200"/>
            <a:ext cx="4419600" cy="2031325"/>
          </a:xfrm>
          <a:prstGeom prst="rect">
            <a:avLst/>
          </a:prstGeom>
          <a:noFill/>
        </p:spPr>
        <p:txBody>
          <a:bodyPr wrap="square" rtlCol="0">
            <a:spAutoFit/>
          </a:bodyPr>
          <a:lstStyle/>
          <a:p>
            <a:pPr>
              <a:buFont typeface="Arial" pitchFamily="34" charset="0"/>
              <a:buChar char="•"/>
            </a:pPr>
            <a:r>
              <a:rPr lang="en-US" sz="1800" dirty="0" smtClean="0"/>
              <a:t> Global Trigger Processor (GTP) receives all subsystem Level 1 data streams</a:t>
            </a:r>
          </a:p>
          <a:p>
            <a:pPr>
              <a:buFont typeface="Arial" pitchFamily="34" charset="0"/>
              <a:buChar char="•"/>
            </a:pPr>
            <a:endParaRPr lang="en-US" sz="1800" dirty="0" smtClean="0"/>
          </a:p>
          <a:p>
            <a:pPr>
              <a:buFont typeface="Arial" pitchFamily="34" charset="0"/>
              <a:buChar char="•"/>
            </a:pPr>
            <a:r>
              <a:rPr lang="en-US" sz="1800" dirty="0" smtClean="0"/>
              <a:t> Trigger decisions made in GTP and distributed to all crates via the Trigger Distribution (TD) modules in the Trigger Supervisor Crate</a:t>
            </a:r>
            <a:endParaRPr lang="en-US" sz="1800" dirty="0"/>
          </a:p>
        </p:txBody>
      </p:sp>
      <p:pic>
        <p:nvPicPr>
          <p:cNvPr id="51" name="Picture 8"/>
          <p:cNvPicPr>
            <a:picLocks noChangeAspect="1" noChangeArrowheads="1"/>
          </p:cNvPicPr>
          <p:nvPr/>
        </p:nvPicPr>
        <p:blipFill>
          <a:blip r:embed="rId2" cstate="print"/>
          <a:srcRect/>
          <a:stretch>
            <a:fillRect/>
          </a:stretch>
        </p:blipFill>
        <p:spPr bwMode="auto">
          <a:xfrm>
            <a:off x="4724400" y="942975"/>
            <a:ext cx="4265904" cy="2562488"/>
          </a:xfrm>
          <a:prstGeom prst="rect">
            <a:avLst/>
          </a:prstGeom>
          <a:noFill/>
          <a:ln w="9525">
            <a:noFill/>
            <a:miter lim="800000"/>
            <a:headEnd/>
            <a:tailEnd/>
          </a:ln>
        </p:spPr>
      </p:pic>
      <p:sp>
        <p:nvSpPr>
          <p:cNvPr id="47" name="TextBox 46"/>
          <p:cNvSpPr txBox="1"/>
          <p:nvPr/>
        </p:nvSpPr>
        <p:spPr>
          <a:xfrm>
            <a:off x="8610600" y="6096000"/>
            <a:ext cx="338554" cy="461665"/>
          </a:xfrm>
          <a:prstGeom prst="rect">
            <a:avLst/>
          </a:prstGeom>
          <a:noFill/>
        </p:spPr>
        <p:txBody>
          <a:bodyPr wrap="none" rtlCol="0">
            <a:spAutoFit/>
          </a:bodyPr>
          <a:lstStyle/>
          <a:p>
            <a:r>
              <a:rPr lang="en-US" sz="1200" b="1" dirty="0" smtClean="0"/>
              <a:t>22</a:t>
            </a:r>
          </a:p>
          <a:p>
            <a:endParaRPr lang="en-US" sz="1200" b="1" dirty="0"/>
          </a:p>
        </p:txBody>
      </p:sp>
      <p:sp>
        <p:nvSpPr>
          <p:cNvPr id="48" name="TextBox 47"/>
          <p:cNvSpPr txBox="1"/>
          <p:nvPr/>
        </p:nvSpPr>
        <p:spPr>
          <a:xfrm>
            <a:off x="7924800" y="0"/>
            <a:ext cx="762000" cy="400110"/>
          </a:xfrm>
          <a:prstGeom prst="rect">
            <a:avLst/>
          </a:prstGeom>
          <a:noFill/>
        </p:spPr>
        <p:txBody>
          <a:bodyPr wrap="square" rtlCol="0">
            <a:spAutoFit/>
          </a:bodyPr>
          <a:lstStyle/>
          <a:p>
            <a:r>
              <a:rPr lang="en-US" b="1" dirty="0" smtClean="0"/>
              <a:t>Ben Raydo</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TP_March2010_OWG_Page_4.jpg"/>
          <p:cNvPicPr>
            <a:picLocks noChangeAspect="1"/>
          </p:cNvPicPr>
          <p:nvPr/>
        </p:nvPicPr>
        <p:blipFill>
          <a:blip r:embed="rId2" cstate="print"/>
          <a:stretch>
            <a:fillRect/>
          </a:stretch>
        </p:blipFill>
        <p:spPr>
          <a:xfrm>
            <a:off x="0" y="0"/>
            <a:ext cx="5638800" cy="6858000"/>
          </a:xfrm>
          <a:prstGeom prst="rect">
            <a:avLst/>
          </a:prstGeom>
        </p:spPr>
      </p:pic>
      <p:sp>
        <p:nvSpPr>
          <p:cNvPr id="5" name="Rectangle 4"/>
          <p:cNvSpPr/>
          <p:nvPr/>
        </p:nvSpPr>
        <p:spPr bwMode="auto">
          <a:xfrm>
            <a:off x="5105400" y="6324600"/>
            <a:ext cx="1524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pitchFamily="18" charset="0"/>
            </a:endParaRPr>
          </a:p>
        </p:txBody>
      </p:sp>
      <p:sp>
        <p:nvSpPr>
          <p:cNvPr id="6" name="TextBox 29"/>
          <p:cNvSpPr txBox="1">
            <a:spLocks noChangeArrowheads="1"/>
          </p:cNvSpPr>
          <p:nvPr/>
        </p:nvSpPr>
        <p:spPr bwMode="auto">
          <a:xfrm>
            <a:off x="5943600" y="1066800"/>
            <a:ext cx="3048000" cy="3785652"/>
          </a:xfrm>
          <a:prstGeom prst="rect">
            <a:avLst/>
          </a:prstGeom>
          <a:noFill/>
          <a:ln w="9525">
            <a:noFill/>
            <a:miter lim="800000"/>
            <a:headEnd/>
            <a:tailEnd/>
          </a:ln>
        </p:spPr>
        <p:txBody>
          <a:bodyPr wrap="square">
            <a:spAutoFit/>
          </a:bodyPr>
          <a:lstStyle/>
          <a:p>
            <a:pPr eaLnBrk="0" hangingPunct="0">
              <a:buFont typeface="Arial" pitchFamily="34" charset="0"/>
              <a:buChar char="•"/>
            </a:pPr>
            <a:r>
              <a:rPr lang="en-US" sz="2000" b="1" dirty="0" smtClean="0">
                <a:latin typeface="Calibri" pitchFamily="34" charset="0"/>
              </a:rPr>
              <a:t>  Virtex 5 devices available now that have high GigaBit transceiver counts capable of managing the data from up to 8 Sub-System Processors</a:t>
            </a:r>
          </a:p>
          <a:p>
            <a:pPr eaLnBrk="0" hangingPunct="0">
              <a:buFont typeface="Arial" pitchFamily="34" charset="0"/>
              <a:buChar char="•"/>
            </a:pPr>
            <a:endParaRPr lang="en-US" sz="2000" b="1" dirty="0" smtClean="0">
              <a:latin typeface="Calibri" pitchFamily="34" charset="0"/>
            </a:endParaRPr>
          </a:p>
          <a:p>
            <a:pPr eaLnBrk="0" hangingPunct="0">
              <a:buFont typeface="Arial" pitchFamily="34" charset="0"/>
              <a:buChar char="•"/>
            </a:pPr>
            <a:r>
              <a:rPr lang="en-US" sz="2000" b="1" dirty="0" smtClean="0">
                <a:latin typeface="Calibri" pitchFamily="34" charset="0"/>
              </a:rPr>
              <a:t>  GTP logic will effectively have all trigger data from up to 64 Level 1 crates in one FPGA.  </a:t>
            </a:r>
          </a:p>
          <a:p>
            <a:pPr eaLnBrk="0" hangingPunct="0"/>
            <a:endParaRPr lang="en-US" sz="2000" b="1" dirty="0">
              <a:latin typeface="Calibri" pitchFamily="34" charset="0"/>
            </a:endParaRPr>
          </a:p>
        </p:txBody>
      </p:sp>
      <p:sp>
        <p:nvSpPr>
          <p:cNvPr id="7" name="TextBox 6"/>
          <p:cNvSpPr txBox="1"/>
          <p:nvPr/>
        </p:nvSpPr>
        <p:spPr>
          <a:xfrm>
            <a:off x="8610600" y="6096000"/>
            <a:ext cx="338554" cy="276999"/>
          </a:xfrm>
          <a:prstGeom prst="rect">
            <a:avLst/>
          </a:prstGeom>
          <a:noFill/>
        </p:spPr>
        <p:txBody>
          <a:bodyPr wrap="none" rtlCol="0">
            <a:spAutoFit/>
          </a:bodyPr>
          <a:lstStyle/>
          <a:p>
            <a:r>
              <a:rPr lang="en-US" sz="1200" b="1" dirty="0" smtClean="0"/>
              <a:t>23</a:t>
            </a:r>
            <a:endParaRPr lang="en-US" sz="12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304800" y="1143000"/>
            <a:ext cx="8562087" cy="3524042"/>
          </a:xfrm>
          <a:prstGeom prst="rect">
            <a:avLst/>
          </a:prstGeom>
          <a:noFill/>
          <a:ln w="9525">
            <a:noFill/>
            <a:miter lim="800000"/>
            <a:headEnd/>
            <a:tailEnd/>
          </a:ln>
        </p:spPr>
        <p:txBody>
          <a:bodyPr wrap="none">
            <a:spAutoFit/>
          </a:bodyPr>
          <a:lstStyle/>
          <a:p>
            <a:pPr eaLnBrk="0" hangingPunct="0">
              <a:buFontTx/>
              <a:buChar char="•"/>
            </a:pPr>
            <a:r>
              <a:rPr lang="en-US" sz="1800" dirty="0"/>
              <a:t>  Questions about existing hardware designs?</a:t>
            </a:r>
          </a:p>
          <a:p>
            <a:pPr eaLnBrk="0" hangingPunct="0">
              <a:buFontTx/>
              <a:buChar char="•"/>
            </a:pPr>
            <a:endParaRPr lang="en-US" sz="900" dirty="0"/>
          </a:p>
          <a:p>
            <a:pPr eaLnBrk="0" hangingPunct="0">
              <a:buFontTx/>
              <a:buChar char="•"/>
            </a:pPr>
            <a:r>
              <a:rPr lang="en-US" sz="1800" dirty="0"/>
              <a:t>  What other features would be useful or have been omitted on existing prototypes</a:t>
            </a:r>
            <a:r>
              <a:rPr lang="en-US" sz="1800" dirty="0" smtClean="0"/>
              <a:t>?</a:t>
            </a:r>
          </a:p>
          <a:p>
            <a:pPr lvl="1" eaLnBrk="0" hangingPunct="0">
              <a:buFontTx/>
              <a:buChar char="•"/>
            </a:pPr>
            <a:r>
              <a:rPr lang="en-US" sz="1800" dirty="0" smtClean="0"/>
              <a:t>   Recognize that firmware features take significant development and test time</a:t>
            </a:r>
          </a:p>
          <a:p>
            <a:pPr lvl="1" eaLnBrk="0" hangingPunct="0">
              <a:buFontTx/>
              <a:buChar char="•"/>
            </a:pPr>
            <a:r>
              <a:rPr lang="en-US" sz="1800" dirty="0" smtClean="0"/>
              <a:t>   Must meet 12GeV construction schedules too!</a:t>
            </a:r>
          </a:p>
          <a:p>
            <a:pPr lvl="1" eaLnBrk="0" hangingPunct="0">
              <a:buFontTx/>
              <a:buChar char="•"/>
            </a:pPr>
            <a:endParaRPr lang="en-US" sz="800" dirty="0" smtClean="0"/>
          </a:p>
          <a:p>
            <a:pPr eaLnBrk="0" hangingPunct="0">
              <a:buFontTx/>
              <a:buChar char="•"/>
            </a:pPr>
            <a:r>
              <a:rPr lang="en-US" sz="1800" dirty="0" smtClean="0"/>
              <a:t>  Advanced question:  Have requirements changed for GTP and TS modules?</a:t>
            </a:r>
            <a:endParaRPr lang="en-US" sz="1800" dirty="0"/>
          </a:p>
          <a:p>
            <a:pPr eaLnBrk="0" hangingPunct="0"/>
            <a:endParaRPr lang="en-US" sz="800" dirty="0"/>
          </a:p>
          <a:p>
            <a:pPr lvl="1" eaLnBrk="0" hangingPunct="0">
              <a:buFont typeface="Arial" pitchFamily="34" charset="0"/>
              <a:buChar char="•"/>
            </a:pPr>
            <a:r>
              <a:rPr lang="en-US" sz="1800" dirty="0" smtClean="0"/>
              <a:t>  What </a:t>
            </a:r>
            <a:r>
              <a:rPr lang="en-US" sz="1800" dirty="0"/>
              <a:t>capabilities/features must these boards support</a:t>
            </a:r>
            <a:r>
              <a:rPr lang="en-US" sz="1800" dirty="0" smtClean="0"/>
              <a:t>?</a:t>
            </a:r>
          </a:p>
          <a:p>
            <a:pPr lvl="2" eaLnBrk="0" hangingPunct="0">
              <a:buFont typeface="Arial" pitchFamily="34" charset="0"/>
              <a:buChar char="•"/>
            </a:pPr>
            <a:r>
              <a:rPr lang="en-US" sz="1800" dirty="0" smtClean="0"/>
              <a:t> i.e.  GTP must support &gt;12 SSP for CLAS12</a:t>
            </a:r>
            <a:endParaRPr lang="en-US" sz="1800" dirty="0"/>
          </a:p>
          <a:p>
            <a:pPr lvl="1" eaLnBrk="0" hangingPunct="0">
              <a:buFontTx/>
              <a:buChar char="•"/>
            </a:pPr>
            <a:r>
              <a:rPr lang="en-US" sz="1800" dirty="0"/>
              <a:t>  </a:t>
            </a:r>
            <a:r>
              <a:rPr lang="en-US" sz="1800" dirty="0" smtClean="0"/>
              <a:t>What other global </a:t>
            </a:r>
            <a:r>
              <a:rPr lang="en-US" sz="1800" dirty="0"/>
              <a:t>trigger </a:t>
            </a:r>
            <a:r>
              <a:rPr lang="en-US" sz="1800" dirty="0" smtClean="0"/>
              <a:t>equations will </a:t>
            </a:r>
            <a:r>
              <a:rPr lang="en-US" sz="1800" dirty="0"/>
              <a:t>be required?</a:t>
            </a:r>
          </a:p>
          <a:p>
            <a:pPr lvl="1" eaLnBrk="0" hangingPunct="0">
              <a:buFontTx/>
              <a:buChar char="•"/>
            </a:pPr>
            <a:r>
              <a:rPr lang="en-US" sz="1800" dirty="0"/>
              <a:t>  Are there incompatibility issues with </a:t>
            </a:r>
            <a:r>
              <a:rPr lang="en-US" sz="1800" dirty="0" smtClean="0"/>
              <a:t>legacy readout systems</a:t>
            </a:r>
            <a:r>
              <a:rPr lang="en-US" sz="1800" dirty="0"/>
              <a:t>? (i.e. Hall A, Hall C)</a:t>
            </a:r>
          </a:p>
          <a:p>
            <a:pPr eaLnBrk="0" hangingPunct="0"/>
            <a:r>
              <a:rPr lang="en-US" sz="1800" dirty="0"/>
              <a:t>  </a:t>
            </a:r>
          </a:p>
          <a:p>
            <a:pPr eaLnBrk="0" hangingPunct="0">
              <a:buFontTx/>
              <a:buChar char="•"/>
            </a:pPr>
            <a:r>
              <a:rPr lang="en-US" sz="1800" dirty="0"/>
              <a:t>  Other issues?</a:t>
            </a:r>
          </a:p>
        </p:txBody>
      </p:sp>
      <p:sp>
        <p:nvSpPr>
          <p:cNvPr id="4" name="Text Box 2"/>
          <p:cNvSpPr txBox="1">
            <a:spLocks noChangeArrowheads="1"/>
          </p:cNvSpPr>
          <p:nvPr/>
        </p:nvSpPr>
        <p:spPr bwMode="auto">
          <a:xfrm>
            <a:off x="3369065" y="685800"/>
            <a:ext cx="2348720" cy="461665"/>
          </a:xfrm>
          <a:prstGeom prst="rect">
            <a:avLst/>
          </a:prstGeom>
          <a:noFill/>
          <a:ln w="9525">
            <a:noFill/>
            <a:miter lim="800000"/>
            <a:headEnd/>
            <a:tailEnd/>
          </a:ln>
        </p:spPr>
        <p:txBody>
          <a:bodyPr wrap="none">
            <a:spAutoFit/>
          </a:bodyPr>
          <a:lstStyle/>
          <a:p>
            <a:pPr algn="ctr" eaLnBrk="0" hangingPunct="0"/>
            <a:r>
              <a:rPr lang="en-US" sz="2400" b="1" dirty="0" smtClean="0"/>
              <a:t>Discussion Point</a:t>
            </a:r>
            <a:endParaRPr lang="en-US" sz="2400" b="1" dirty="0"/>
          </a:p>
        </p:txBody>
      </p:sp>
      <p:sp>
        <p:nvSpPr>
          <p:cNvPr id="5" name="TextBox 4"/>
          <p:cNvSpPr txBox="1"/>
          <p:nvPr/>
        </p:nvSpPr>
        <p:spPr>
          <a:xfrm>
            <a:off x="8779798" y="5715000"/>
            <a:ext cx="338554" cy="276999"/>
          </a:xfrm>
          <a:prstGeom prst="rect">
            <a:avLst/>
          </a:prstGeom>
          <a:noFill/>
        </p:spPr>
        <p:txBody>
          <a:bodyPr wrap="none" rtlCol="0">
            <a:spAutoFit/>
          </a:bodyPr>
          <a:lstStyle/>
          <a:p>
            <a:r>
              <a:rPr lang="en-US" sz="1200" b="1" dirty="0" smtClean="0"/>
              <a:t>24</a:t>
            </a:r>
            <a:endParaRPr lang="en-US" sz="12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52400" y="1219200"/>
            <a:ext cx="8103565" cy="4493538"/>
          </a:xfrm>
          <a:prstGeom prst="rect">
            <a:avLst/>
          </a:prstGeom>
          <a:noFill/>
          <a:ln w="9525">
            <a:noFill/>
            <a:miter lim="800000"/>
            <a:headEnd/>
            <a:tailEnd/>
          </a:ln>
        </p:spPr>
        <p:txBody>
          <a:bodyPr wrap="none">
            <a:spAutoFit/>
          </a:bodyPr>
          <a:lstStyle/>
          <a:p>
            <a:pPr eaLnBrk="0" hangingPunct="0">
              <a:buFontTx/>
              <a:buChar char="•"/>
            </a:pPr>
            <a:r>
              <a:rPr lang="en-US" sz="1800" dirty="0"/>
              <a:t>  </a:t>
            </a:r>
            <a:r>
              <a:rPr lang="en-US" sz="1800" dirty="0" smtClean="0"/>
              <a:t>Several module designs are at the final ‘production’ revision stage:</a:t>
            </a:r>
          </a:p>
          <a:p>
            <a:pPr lvl="1" eaLnBrk="0" hangingPunct="0">
              <a:buFont typeface="Wingdings" pitchFamily="2" charset="2"/>
              <a:buChar char="§"/>
            </a:pPr>
            <a:r>
              <a:rPr lang="en-US" sz="1800" dirty="0" smtClean="0"/>
              <a:t>  FADC-250</a:t>
            </a:r>
          </a:p>
          <a:p>
            <a:pPr lvl="1" eaLnBrk="0" hangingPunct="0">
              <a:buFont typeface="Wingdings" pitchFamily="2" charset="2"/>
              <a:buChar char="§"/>
            </a:pPr>
            <a:r>
              <a:rPr lang="en-US" sz="1800" dirty="0" smtClean="0"/>
              <a:t>  SD</a:t>
            </a:r>
          </a:p>
          <a:p>
            <a:pPr lvl="1" eaLnBrk="0" hangingPunct="0">
              <a:buFont typeface="Wingdings" pitchFamily="2" charset="2"/>
              <a:buChar char="§"/>
            </a:pPr>
            <a:r>
              <a:rPr lang="en-US" sz="1800" dirty="0" smtClean="0"/>
              <a:t>  </a:t>
            </a:r>
            <a:r>
              <a:rPr lang="en-US" sz="1800" dirty="0" smtClean="0"/>
              <a:t>CTP</a:t>
            </a:r>
          </a:p>
          <a:p>
            <a:pPr lvl="1" eaLnBrk="0" hangingPunct="0">
              <a:buFont typeface="Wingdings" pitchFamily="2" charset="2"/>
              <a:buChar char="§"/>
            </a:pPr>
            <a:r>
              <a:rPr lang="en-US" sz="1800" dirty="0" smtClean="0"/>
              <a:t> </a:t>
            </a:r>
            <a:r>
              <a:rPr lang="en-US" sz="1800" dirty="0" smtClean="0"/>
              <a:t> Significant test effort will be needed for full multi-crate setup</a:t>
            </a:r>
          </a:p>
          <a:p>
            <a:pPr lvl="1" eaLnBrk="0" hangingPunct="0">
              <a:buFont typeface="Wingdings" pitchFamily="2" charset="2"/>
              <a:buChar char="§"/>
            </a:pPr>
            <a:r>
              <a:rPr lang="en-US" sz="1800" dirty="0" smtClean="0"/>
              <a:t> </a:t>
            </a:r>
            <a:r>
              <a:rPr lang="en-US" sz="1800" dirty="0" smtClean="0"/>
              <a:t> Proposal exists to use new electronics for 6GeV beam test in Hall B (~</a:t>
            </a:r>
            <a:r>
              <a:rPr lang="en-US" sz="1400" dirty="0" smtClean="0"/>
              <a:t>Sept-11</a:t>
            </a:r>
            <a:r>
              <a:rPr lang="en-US" sz="1800" dirty="0" smtClean="0"/>
              <a:t>)</a:t>
            </a:r>
          </a:p>
          <a:p>
            <a:pPr lvl="1" eaLnBrk="0" hangingPunct="0">
              <a:buFontTx/>
              <a:buChar char="•"/>
            </a:pPr>
            <a:endParaRPr lang="en-US" sz="800" dirty="0" smtClean="0"/>
          </a:p>
          <a:p>
            <a:pPr eaLnBrk="0" hangingPunct="0">
              <a:buFontTx/>
              <a:buChar char="•"/>
            </a:pPr>
            <a:r>
              <a:rPr lang="en-US" sz="1800" dirty="0" smtClean="0"/>
              <a:t>  Real hardware prototypes, SSP, TI-D have been designed and assembled. (FY10)</a:t>
            </a:r>
          </a:p>
          <a:p>
            <a:pPr lvl="1" eaLnBrk="0" hangingPunct="0">
              <a:buFont typeface="Wingdings" pitchFamily="2" charset="2"/>
              <a:buChar char="§"/>
            </a:pPr>
            <a:r>
              <a:rPr lang="en-US" sz="1800" dirty="0" smtClean="0"/>
              <a:t>  Significant test work for FY11</a:t>
            </a:r>
          </a:p>
          <a:p>
            <a:pPr lvl="1" eaLnBrk="0" hangingPunct="0">
              <a:buFont typeface="Wingdings" pitchFamily="2" charset="2"/>
              <a:buChar char="§"/>
            </a:pPr>
            <a:r>
              <a:rPr lang="en-US" sz="1800" dirty="0" smtClean="0"/>
              <a:t>  Plenty of engineering details (“Electronics &amp; DAQ groups” ) </a:t>
            </a:r>
            <a:r>
              <a:rPr lang="en-US" sz="1800" dirty="0" smtClean="0"/>
              <a:t>remain</a:t>
            </a:r>
          </a:p>
          <a:p>
            <a:pPr lvl="1" eaLnBrk="0" hangingPunct="0">
              <a:buFont typeface="Wingdings" pitchFamily="2" charset="2"/>
              <a:buChar char="§"/>
            </a:pPr>
            <a:r>
              <a:rPr lang="en-US" sz="1800" dirty="0" smtClean="0"/>
              <a:t> </a:t>
            </a:r>
            <a:r>
              <a:rPr lang="en-US" sz="1800" dirty="0" smtClean="0"/>
              <a:t> CODA Library development progressing for these new modules</a:t>
            </a:r>
            <a:endParaRPr lang="en-US" sz="1800" dirty="0" smtClean="0"/>
          </a:p>
          <a:p>
            <a:pPr lvl="1" eaLnBrk="0" hangingPunct="0">
              <a:buFontTx/>
              <a:buChar char="•"/>
            </a:pPr>
            <a:endParaRPr lang="en-US" sz="800" dirty="0" smtClean="0"/>
          </a:p>
          <a:p>
            <a:pPr eaLnBrk="0" hangingPunct="0">
              <a:buFontTx/>
              <a:buChar char="•"/>
            </a:pPr>
            <a:r>
              <a:rPr lang="en-US" sz="1800" dirty="0" smtClean="0"/>
              <a:t>  Global Trigger Processor (</a:t>
            </a:r>
            <a:r>
              <a:rPr lang="en-US" sz="1800" b="1" dirty="0" smtClean="0"/>
              <a:t>GTP</a:t>
            </a:r>
            <a:r>
              <a:rPr lang="en-US" sz="1800" dirty="0" smtClean="0"/>
              <a:t>) and Trigger Supervisor (</a:t>
            </a:r>
            <a:r>
              <a:rPr lang="en-US" sz="1800" b="1" dirty="0" smtClean="0"/>
              <a:t>TS</a:t>
            </a:r>
            <a:r>
              <a:rPr lang="en-US" sz="1800" dirty="0" smtClean="0"/>
              <a:t>) need to be designed,</a:t>
            </a:r>
          </a:p>
          <a:p>
            <a:pPr marL="169863" indent="-169863" eaLnBrk="0" hangingPunct="0"/>
            <a:r>
              <a:rPr lang="en-US" sz="1800" dirty="0" smtClean="0"/>
              <a:t>    assembled and tested in FY11!</a:t>
            </a:r>
          </a:p>
          <a:p>
            <a:pPr marL="627063" lvl="1" indent="-169863" eaLnBrk="0" hangingPunct="0">
              <a:buFont typeface="Wingdings" pitchFamily="2" charset="2"/>
              <a:buChar char="§"/>
            </a:pPr>
            <a:r>
              <a:rPr lang="en-US" sz="1800" dirty="0" smtClean="0"/>
              <a:t> Low quantities needed but </a:t>
            </a:r>
            <a:r>
              <a:rPr lang="en-US" sz="1800" dirty="0" smtClean="0"/>
              <a:t>complexity will demand significant test period</a:t>
            </a:r>
            <a:endParaRPr lang="en-US" sz="1800" dirty="0" smtClean="0"/>
          </a:p>
          <a:p>
            <a:pPr eaLnBrk="0" hangingPunct="0">
              <a:buFontTx/>
              <a:buChar char="•"/>
            </a:pPr>
            <a:endParaRPr lang="en-US" sz="1800" dirty="0" smtClean="0"/>
          </a:p>
          <a:p>
            <a:pPr eaLnBrk="0" hangingPunct="0">
              <a:buFontTx/>
              <a:buChar char="•"/>
            </a:pPr>
            <a:r>
              <a:rPr lang="en-US" sz="1800" dirty="0" smtClean="0"/>
              <a:t>  DAQ </a:t>
            </a:r>
            <a:r>
              <a:rPr lang="en-US" sz="1800" dirty="0" smtClean="0"/>
              <a:t>Crate procurement ready for final RFP </a:t>
            </a:r>
            <a:r>
              <a:rPr lang="en-US" sz="1800" dirty="0" smtClean="0"/>
              <a:t>from selected manufacturers</a:t>
            </a:r>
            <a:endParaRPr lang="en-US" sz="1800" dirty="0" smtClean="0"/>
          </a:p>
        </p:txBody>
      </p:sp>
      <p:sp>
        <p:nvSpPr>
          <p:cNvPr id="4" name="Text Box 2"/>
          <p:cNvSpPr txBox="1">
            <a:spLocks noChangeArrowheads="1"/>
          </p:cNvSpPr>
          <p:nvPr/>
        </p:nvSpPr>
        <p:spPr bwMode="auto">
          <a:xfrm>
            <a:off x="3762604" y="685800"/>
            <a:ext cx="1561646" cy="461665"/>
          </a:xfrm>
          <a:prstGeom prst="rect">
            <a:avLst/>
          </a:prstGeom>
          <a:noFill/>
          <a:ln w="9525">
            <a:noFill/>
            <a:miter lim="800000"/>
            <a:headEnd/>
            <a:tailEnd/>
          </a:ln>
        </p:spPr>
        <p:txBody>
          <a:bodyPr wrap="none">
            <a:spAutoFit/>
          </a:bodyPr>
          <a:lstStyle/>
          <a:p>
            <a:pPr algn="ctr" eaLnBrk="0" hangingPunct="0"/>
            <a:r>
              <a:rPr lang="en-US" sz="2400" b="1" dirty="0" smtClean="0"/>
              <a:t>Summary </a:t>
            </a:r>
            <a:endParaRPr lang="en-US" sz="2400" b="1" dirty="0"/>
          </a:p>
        </p:txBody>
      </p:sp>
      <p:sp>
        <p:nvSpPr>
          <p:cNvPr id="5" name="TextBox 4"/>
          <p:cNvSpPr txBox="1"/>
          <p:nvPr/>
        </p:nvSpPr>
        <p:spPr>
          <a:xfrm>
            <a:off x="8779798" y="5715000"/>
            <a:ext cx="338554" cy="276999"/>
          </a:xfrm>
          <a:prstGeom prst="rect">
            <a:avLst/>
          </a:prstGeom>
          <a:noFill/>
        </p:spPr>
        <p:txBody>
          <a:bodyPr wrap="none" rtlCol="0">
            <a:spAutoFit/>
          </a:bodyPr>
          <a:lstStyle/>
          <a:p>
            <a:r>
              <a:rPr lang="en-US" sz="1200" b="1" dirty="0" smtClean="0"/>
              <a:t>25</a:t>
            </a:r>
            <a:endParaRPr lang="en-US" sz="12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650510" y="685800"/>
            <a:ext cx="3785845" cy="461665"/>
          </a:xfrm>
          <a:prstGeom prst="rect">
            <a:avLst/>
          </a:prstGeom>
          <a:noFill/>
          <a:ln w="9525">
            <a:noFill/>
            <a:miter lim="800000"/>
            <a:headEnd/>
            <a:tailEnd/>
          </a:ln>
        </p:spPr>
        <p:txBody>
          <a:bodyPr wrap="none">
            <a:spAutoFit/>
          </a:bodyPr>
          <a:lstStyle/>
          <a:p>
            <a:pPr algn="ctr" eaLnBrk="0" hangingPunct="0"/>
            <a:r>
              <a:rPr lang="en-US" sz="2400" b="1" dirty="0" smtClean="0"/>
              <a:t>Overview </a:t>
            </a:r>
            <a:r>
              <a:rPr lang="en-US" sz="2400" b="1" dirty="0" smtClean="0"/>
              <a:t>of other Sessions </a:t>
            </a:r>
            <a:endParaRPr lang="en-US" sz="2400" b="1" dirty="0"/>
          </a:p>
        </p:txBody>
      </p:sp>
      <p:sp>
        <p:nvSpPr>
          <p:cNvPr id="5" name="TextBox 4"/>
          <p:cNvSpPr txBox="1"/>
          <p:nvPr/>
        </p:nvSpPr>
        <p:spPr>
          <a:xfrm>
            <a:off x="8779798" y="5715000"/>
            <a:ext cx="338554" cy="276999"/>
          </a:xfrm>
          <a:prstGeom prst="rect">
            <a:avLst/>
          </a:prstGeom>
          <a:noFill/>
        </p:spPr>
        <p:txBody>
          <a:bodyPr wrap="none" rtlCol="0">
            <a:spAutoFit/>
          </a:bodyPr>
          <a:lstStyle/>
          <a:p>
            <a:r>
              <a:rPr lang="en-US" sz="1200" b="1" dirty="0" smtClean="0"/>
              <a:t>26</a:t>
            </a:r>
            <a:endParaRPr lang="en-US" sz="1200" b="1" dirty="0"/>
          </a:p>
        </p:txBody>
      </p:sp>
      <p:cxnSp>
        <p:nvCxnSpPr>
          <p:cNvPr id="7" name="Straight Connector 6"/>
          <p:cNvCxnSpPr/>
          <p:nvPr/>
        </p:nvCxnSpPr>
        <p:spPr bwMode="auto">
          <a:xfrm>
            <a:off x="533400" y="1143000"/>
            <a:ext cx="8001000"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sp>
        <p:nvSpPr>
          <p:cNvPr id="8" name="Text Box 3"/>
          <p:cNvSpPr txBox="1">
            <a:spLocks noChangeArrowheads="1"/>
          </p:cNvSpPr>
          <p:nvPr/>
        </p:nvSpPr>
        <p:spPr bwMode="auto">
          <a:xfrm>
            <a:off x="441170" y="1371600"/>
            <a:ext cx="8321830" cy="4431983"/>
          </a:xfrm>
          <a:prstGeom prst="rect">
            <a:avLst/>
          </a:prstGeom>
          <a:noFill/>
          <a:ln w="9525">
            <a:noFill/>
            <a:miter lim="800000"/>
            <a:headEnd/>
            <a:tailEnd/>
          </a:ln>
        </p:spPr>
        <p:txBody>
          <a:bodyPr wrap="square">
            <a:spAutoFit/>
          </a:bodyPr>
          <a:lstStyle/>
          <a:p>
            <a:pPr algn="ctr" eaLnBrk="0" hangingPunct="0"/>
            <a:r>
              <a:rPr lang="en-US" sz="2000" b="1" i="1" dirty="0" smtClean="0"/>
              <a:t>Thanks </a:t>
            </a:r>
            <a:r>
              <a:rPr lang="en-US" sz="2000" b="1" i="1" dirty="0" smtClean="0"/>
              <a:t>in </a:t>
            </a:r>
            <a:r>
              <a:rPr lang="en-US" sz="2000" b="1" i="1" dirty="0" smtClean="0"/>
              <a:t>advance </a:t>
            </a:r>
            <a:r>
              <a:rPr lang="en-US" sz="2000" b="1" i="1" dirty="0" smtClean="0"/>
              <a:t>to the presenters for </a:t>
            </a:r>
            <a:r>
              <a:rPr lang="en-US" sz="2000" b="1" i="1" dirty="0" smtClean="0"/>
              <a:t>their contributions</a:t>
            </a:r>
            <a:endParaRPr lang="en-US" sz="2000" dirty="0" smtClean="0"/>
          </a:p>
          <a:p>
            <a:endParaRPr lang="en-US" sz="1800" dirty="0" smtClean="0"/>
          </a:p>
          <a:p>
            <a:r>
              <a:rPr lang="en-US" sz="2000" b="1" i="1" dirty="0" smtClean="0"/>
              <a:t>DAQ </a:t>
            </a:r>
            <a:r>
              <a:rPr lang="en-US" sz="2000" b="1" i="1" dirty="0" smtClean="0"/>
              <a:t>System Update </a:t>
            </a:r>
            <a:r>
              <a:rPr lang="en-US" sz="2000" dirty="0" smtClean="0"/>
              <a:t>(David Abbott</a:t>
            </a:r>
            <a:r>
              <a:rPr lang="en-US" sz="2000" dirty="0" smtClean="0"/>
              <a:t>)</a:t>
            </a:r>
          </a:p>
          <a:p>
            <a:endParaRPr lang="en-US" dirty="0" smtClean="0"/>
          </a:p>
          <a:p>
            <a:r>
              <a:rPr lang="en-US" sz="2000" b="1" i="1" dirty="0" smtClean="0"/>
              <a:t>Linux </a:t>
            </a:r>
            <a:r>
              <a:rPr lang="en-US" sz="2000" b="1" i="1" dirty="0" smtClean="0"/>
              <a:t>Front-Ends </a:t>
            </a:r>
            <a:r>
              <a:rPr lang="en-US" sz="2000" dirty="0" smtClean="0"/>
              <a:t>(Bryan Moffit) </a:t>
            </a:r>
            <a:endParaRPr lang="en-US" sz="2000" dirty="0" smtClean="0"/>
          </a:p>
          <a:p>
            <a:endParaRPr lang="en-US" sz="800" dirty="0" smtClean="0"/>
          </a:p>
          <a:p>
            <a:r>
              <a:rPr lang="en-US" sz="2000" b="1" i="1" dirty="0" smtClean="0"/>
              <a:t>Trigger Interface and Distribution </a:t>
            </a:r>
            <a:r>
              <a:rPr lang="en-US" sz="2000" dirty="0" smtClean="0"/>
              <a:t>(William </a:t>
            </a:r>
            <a:r>
              <a:rPr lang="en-US" sz="2000" dirty="0" err="1" smtClean="0"/>
              <a:t>Gu</a:t>
            </a:r>
            <a:r>
              <a:rPr lang="en-US" sz="2000" dirty="0" smtClean="0"/>
              <a:t>)</a:t>
            </a:r>
          </a:p>
          <a:p>
            <a:r>
              <a:rPr lang="en-US" sz="800" dirty="0" smtClean="0"/>
              <a:t> </a:t>
            </a:r>
            <a:endParaRPr lang="en-US" sz="800" dirty="0" smtClean="0"/>
          </a:p>
          <a:p>
            <a:r>
              <a:rPr lang="en-US" sz="2000" b="1" i="1" dirty="0" smtClean="0"/>
              <a:t>Global trigger and Commissioning </a:t>
            </a:r>
            <a:r>
              <a:rPr lang="en-US" sz="2000" dirty="0" smtClean="0"/>
              <a:t>(Alex Somov and Hai Dong </a:t>
            </a:r>
            <a:r>
              <a:rPr lang="en-US" sz="2000" dirty="0" smtClean="0"/>
              <a:t>)</a:t>
            </a:r>
          </a:p>
          <a:p>
            <a:r>
              <a:rPr lang="en-US" sz="800" dirty="0" smtClean="0"/>
              <a:t> </a:t>
            </a:r>
            <a:endParaRPr lang="en-US" sz="800" dirty="0" smtClean="0"/>
          </a:p>
          <a:p>
            <a:r>
              <a:rPr lang="en-US" sz="1800" b="1" i="1" dirty="0" smtClean="0"/>
              <a:t>Tools for high level trigger algorithms in Sub-System Processor  &amp; GTP </a:t>
            </a:r>
            <a:r>
              <a:rPr lang="en-US" sz="1800" dirty="0" smtClean="0"/>
              <a:t>(Ben Raydo</a:t>
            </a:r>
            <a:r>
              <a:rPr lang="en-US" sz="2000" dirty="0" smtClean="0"/>
              <a:t>)</a:t>
            </a:r>
          </a:p>
          <a:p>
            <a:r>
              <a:rPr lang="en-US" sz="800" dirty="0" smtClean="0"/>
              <a:t> </a:t>
            </a:r>
            <a:endParaRPr lang="en-US" sz="800" dirty="0" smtClean="0"/>
          </a:p>
          <a:p>
            <a:r>
              <a:rPr lang="en-US" sz="2000" b="1" i="1" dirty="0" smtClean="0"/>
              <a:t>Recent experience with </a:t>
            </a:r>
            <a:r>
              <a:rPr lang="en-US" sz="2000" b="1" i="1" dirty="0" smtClean="0"/>
              <a:t>FADC-250 </a:t>
            </a:r>
            <a:r>
              <a:rPr lang="en-US" sz="2000" b="1" i="1" dirty="0" smtClean="0"/>
              <a:t>trigger features on PREx </a:t>
            </a:r>
            <a:r>
              <a:rPr lang="en-US" sz="2000" dirty="0" smtClean="0"/>
              <a:t>(Brad </a:t>
            </a:r>
            <a:r>
              <a:rPr lang="en-US" sz="2000" dirty="0" err="1" smtClean="0"/>
              <a:t>Swatzky</a:t>
            </a:r>
            <a:r>
              <a:rPr lang="en-US" sz="2000" dirty="0" smtClean="0"/>
              <a:t>)</a:t>
            </a:r>
          </a:p>
          <a:p>
            <a:r>
              <a:rPr lang="en-US" sz="800" dirty="0" smtClean="0"/>
              <a:t> </a:t>
            </a:r>
            <a:endParaRPr lang="en-US" sz="800" dirty="0" smtClean="0"/>
          </a:p>
          <a:p>
            <a:r>
              <a:rPr lang="en-US" sz="2000" b="1" i="1" dirty="0" smtClean="0"/>
              <a:t>Trigger system applications for CLAS 12 </a:t>
            </a:r>
            <a:r>
              <a:rPr lang="en-US" sz="2000" dirty="0" smtClean="0"/>
              <a:t>(Sergey Boyarinov) </a:t>
            </a:r>
          </a:p>
          <a:p>
            <a:endParaRPr lang="en-US" sz="1800" dirty="0" smtClean="0"/>
          </a:p>
          <a:p>
            <a:endParaRPr lang="en-US" sz="1800" dirty="0" smtClean="0"/>
          </a:p>
          <a:p>
            <a:pPr eaLnBrk="0" hangingPunct="0"/>
            <a:endParaRPr lang="en-US" sz="1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78745" y="685800"/>
            <a:ext cx="4529381" cy="707886"/>
          </a:xfrm>
          <a:prstGeom prst="rect">
            <a:avLst/>
          </a:prstGeom>
          <a:noFill/>
          <a:ln w="9525">
            <a:noFill/>
            <a:miter lim="800000"/>
            <a:headEnd/>
            <a:tailEnd/>
          </a:ln>
        </p:spPr>
        <p:txBody>
          <a:bodyPr wrap="none">
            <a:spAutoFit/>
          </a:bodyPr>
          <a:lstStyle/>
          <a:p>
            <a:pPr algn="ctr" eaLnBrk="0" hangingPunct="0"/>
            <a:r>
              <a:rPr lang="en-US" sz="4000" b="1" dirty="0" smtClean="0"/>
              <a:t>BACKUP   SLIDES</a:t>
            </a:r>
            <a:endParaRPr lang="en-US" sz="40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C:\Documents and Settings\braydo.JLAB\Desktop\TestStandPosterImages\New Folder\equ.PNG"/>
          <p:cNvPicPr>
            <a:picLocks noChangeAspect="1" noChangeArrowheads="1"/>
          </p:cNvPicPr>
          <p:nvPr/>
        </p:nvPicPr>
        <p:blipFill>
          <a:blip r:embed="rId2" cstate="print"/>
          <a:srcRect/>
          <a:stretch>
            <a:fillRect/>
          </a:stretch>
        </p:blipFill>
        <p:spPr bwMode="auto">
          <a:xfrm>
            <a:off x="228600" y="1219200"/>
            <a:ext cx="2667000" cy="1916113"/>
          </a:xfrm>
          <a:prstGeom prst="rect">
            <a:avLst/>
          </a:prstGeom>
          <a:noFill/>
          <a:ln w="9525">
            <a:solidFill>
              <a:schemeClr val="tx1"/>
            </a:solidFill>
            <a:miter lim="800000"/>
            <a:headEnd/>
            <a:tailEnd/>
          </a:ln>
        </p:spPr>
      </p:pic>
      <p:pic>
        <p:nvPicPr>
          <p:cNvPr id="17411" name="Picture 4" descr="C:\Documents and Settings\braydo.JLAB\Desktop\TestStandPosterImages\New Folder\evt3.PNG"/>
          <p:cNvPicPr>
            <a:picLocks noChangeAspect="1" noChangeArrowheads="1"/>
          </p:cNvPicPr>
          <p:nvPr/>
        </p:nvPicPr>
        <p:blipFill>
          <a:blip r:embed="rId3" cstate="print"/>
          <a:srcRect/>
          <a:stretch>
            <a:fillRect/>
          </a:stretch>
        </p:blipFill>
        <p:spPr bwMode="auto">
          <a:xfrm>
            <a:off x="6078538" y="4724400"/>
            <a:ext cx="2133600" cy="1371600"/>
          </a:xfrm>
          <a:prstGeom prst="rect">
            <a:avLst/>
          </a:prstGeom>
          <a:noFill/>
          <a:ln w="9525">
            <a:solidFill>
              <a:schemeClr val="tx1"/>
            </a:solidFill>
            <a:miter lim="800000"/>
            <a:headEnd/>
            <a:tailEnd/>
          </a:ln>
        </p:spPr>
      </p:pic>
      <p:pic>
        <p:nvPicPr>
          <p:cNvPr id="17412" name="Picture 2" descr="C:\Documents and Settings\braydo.JLAB\Desktop\TestStandPosterImages\New Folder\evt1.PNG"/>
          <p:cNvPicPr>
            <a:picLocks noChangeAspect="1" noChangeArrowheads="1"/>
          </p:cNvPicPr>
          <p:nvPr/>
        </p:nvPicPr>
        <p:blipFill>
          <a:blip r:embed="rId4" cstate="print"/>
          <a:srcRect/>
          <a:stretch>
            <a:fillRect/>
          </a:stretch>
        </p:blipFill>
        <p:spPr bwMode="auto">
          <a:xfrm>
            <a:off x="3213100" y="1828800"/>
            <a:ext cx="2155825" cy="1447800"/>
          </a:xfrm>
          <a:prstGeom prst="rect">
            <a:avLst/>
          </a:prstGeom>
          <a:noFill/>
          <a:ln w="9525">
            <a:solidFill>
              <a:schemeClr val="tx1"/>
            </a:solidFill>
            <a:miter lim="800000"/>
            <a:headEnd/>
            <a:tailEnd/>
          </a:ln>
        </p:spPr>
      </p:pic>
      <p:pic>
        <p:nvPicPr>
          <p:cNvPr id="17413" name="Picture 3" descr="C:\Documents and Settings\braydo.JLAB\Desktop\TestStandPosterImages\New Folder\global_sum2.PNG"/>
          <p:cNvPicPr>
            <a:picLocks noChangeAspect="1" noChangeArrowheads="1"/>
          </p:cNvPicPr>
          <p:nvPr/>
        </p:nvPicPr>
        <p:blipFill>
          <a:blip r:embed="rId5" cstate="print"/>
          <a:srcRect t="8824" r="5539"/>
          <a:stretch>
            <a:fillRect/>
          </a:stretch>
        </p:blipFill>
        <p:spPr bwMode="auto">
          <a:xfrm>
            <a:off x="5943600" y="990600"/>
            <a:ext cx="3011488" cy="1905000"/>
          </a:xfrm>
          <a:prstGeom prst="rect">
            <a:avLst/>
          </a:prstGeom>
          <a:noFill/>
          <a:ln w="9525">
            <a:solidFill>
              <a:schemeClr val="tx1"/>
            </a:solidFill>
            <a:miter lim="800000"/>
            <a:headEnd/>
            <a:tailEnd/>
          </a:ln>
        </p:spPr>
      </p:pic>
      <p:sp>
        <p:nvSpPr>
          <p:cNvPr id="17414" name="TextBox 14"/>
          <p:cNvSpPr txBox="1">
            <a:spLocks noChangeArrowheads="1"/>
          </p:cNvSpPr>
          <p:nvPr/>
        </p:nvSpPr>
        <p:spPr bwMode="auto">
          <a:xfrm>
            <a:off x="152400" y="914400"/>
            <a:ext cx="3048000" cy="276225"/>
          </a:xfrm>
          <a:prstGeom prst="rect">
            <a:avLst/>
          </a:prstGeom>
          <a:noFill/>
          <a:ln w="9525">
            <a:noFill/>
            <a:miter lim="800000"/>
            <a:headEnd/>
            <a:tailEnd/>
          </a:ln>
        </p:spPr>
        <p:txBody>
          <a:bodyPr>
            <a:spAutoFit/>
          </a:bodyPr>
          <a:lstStyle/>
          <a:p>
            <a:pPr eaLnBrk="0" hangingPunct="0"/>
            <a:r>
              <a:rPr lang="en-US" sz="1200" b="1" dirty="0"/>
              <a:t>Input Signal(to 16 FADC250 Channels):</a:t>
            </a:r>
          </a:p>
        </p:txBody>
      </p:sp>
      <p:sp>
        <p:nvSpPr>
          <p:cNvPr id="17415" name="TextBox 15"/>
          <p:cNvSpPr txBox="1">
            <a:spLocks noChangeArrowheads="1"/>
          </p:cNvSpPr>
          <p:nvPr/>
        </p:nvSpPr>
        <p:spPr bwMode="auto">
          <a:xfrm>
            <a:off x="3048000" y="1219200"/>
            <a:ext cx="2438400" cy="457200"/>
          </a:xfrm>
          <a:prstGeom prst="rect">
            <a:avLst/>
          </a:prstGeom>
          <a:noFill/>
          <a:ln w="9525">
            <a:noFill/>
            <a:miter lim="800000"/>
            <a:headEnd/>
            <a:tailEnd/>
          </a:ln>
        </p:spPr>
        <p:txBody>
          <a:bodyPr>
            <a:spAutoFit/>
          </a:bodyPr>
          <a:lstStyle/>
          <a:p>
            <a:pPr eaLnBrk="0" hangingPunct="0"/>
            <a:r>
              <a:rPr lang="en-US" sz="1200" b="1" dirty="0"/>
              <a:t>Raw Mode Triggered Data (single channel shown only):</a:t>
            </a:r>
          </a:p>
        </p:txBody>
      </p:sp>
      <p:sp>
        <p:nvSpPr>
          <p:cNvPr id="17416" name="TextBox 20"/>
          <p:cNvSpPr txBox="1">
            <a:spLocks noChangeArrowheads="1"/>
          </p:cNvSpPr>
          <p:nvPr/>
        </p:nvSpPr>
        <p:spPr bwMode="auto">
          <a:xfrm>
            <a:off x="5867400" y="762000"/>
            <a:ext cx="3124200" cy="276225"/>
          </a:xfrm>
          <a:prstGeom prst="rect">
            <a:avLst/>
          </a:prstGeom>
          <a:noFill/>
          <a:ln w="9525">
            <a:noFill/>
            <a:miter lim="800000"/>
            <a:headEnd/>
            <a:tailEnd/>
          </a:ln>
        </p:spPr>
        <p:txBody>
          <a:bodyPr>
            <a:spAutoFit/>
          </a:bodyPr>
          <a:lstStyle/>
          <a:p>
            <a:pPr eaLnBrk="0" hangingPunct="0"/>
            <a:r>
              <a:rPr lang="en-US" sz="1200" b="1" dirty="0"/>
              <a:t>Global Sum Capture (at “SSP”):</a:t>
            </a:r>
          </a:p>
        </p:txBody>
      </p:sp>
      <p:sp>
        <p:nvSpPr>
          <p:cNvPr id="17417" name="TextBox 21"/>
          <p:cNvSpPr txBox="1">
            <a:spLocks noChangeArrowheads="1"/>
          </p:cNvSpPr>
          <p:nvPr/>
        </p:nvSpPr>
        <p:spPr bwMode="auto">
          <a:xfrm>
            <a:off x="152400" y="4986338"/>
            <a:ext cx="5715000" cy="1016000"/>
          </a:xfrm>
          <a:prstGeom prst="rect">
            <a:avLst/>
          </a:prstGeom>
          <a:noFill/>
          <a:ln w="9525">
            <a:noFill/>
            <a:miter lim="800000"/>
            <a:headEnd/>
            <a:tailEnd/>
          </a:ln>
        </p:spPr>
        <p:txBody>
          <a:bodyPr>
            <a:spAutoFit/>
          </a:bodyPr>
          <a:lstStyle/>
          <a:p>
            <a:pPr eaLnBrk="0" hangingPunct="0"/>
            <a:endParaRPr lang="en-US" sz="1200" b="1" dirty="0">
              <a:cs typeface="Arial" charset="0"/>
            </a:endParaRPr>
          </a:p>
          <a:p>
            <a:pPr eaLnBrk="0" hangingPunct="0">
              <a:buFont typeface="Arial" charset="0"/>
              <a:buChar char="•"/>
            </a:pPr>
            <a:r>
              <a:rPr lang="en-US" sz="1600" b="1" dirty="0">
                <a:cs typeface="Arial" charset="0"/>
              </a:rPr>
              <a:t> Runs at 250kHz in charge mode</a:t>
            </a:r>
          </a:p>
          <a:p>
            <a:pPr eaLnBrk="0" hangingPunct="0">
              <a:buFont typeface="Arial" charset="0"/>
              <a:buChar char="•"/>
            </a:pPr>
            <a:endParaRPr lang="en-US" sz="1600" b="1" dirty="0">
              <a:cs typeface="Arial" charset="0"/>
            </a:endParaRPr>
          </a:p>
          <a:p>
            <a:pPr eaLnBrk="0" hangingPunct="0">
              <a:buFont typeface="Arial" charset="0"/>
              <a:buChar char="•"/>
            </a:pPr>
            <a:r>
              <a:rPr lang="en-US" sz="1600" b="1" dirty="0">
                <a:cs typeface="Arial" charset="0"/>
              </a:rPr>
              <a:t> Latency: 2.3µs(measured) + 660ns(GTP estimate) &lt; 3µs</a:t>
            </a:r>
          </a:p>
        </p:txBody>
      </p:sp>
      <p:sp>
        <p:nvSpPr>
          <p:cNvPr id="17418" name="TextBox 29"/>
          <p:cNvSpPr txBox="1">
            <a:spLocks noChangeArrowheads="1"/>
          </p:cNvSpPr>
          <p:nvPr/>
        </p:nvSpPr>
        <p:spPr bwMode="auto">
          <a:xfrm>
            <a:off x="1676400" y="192088"/>
            <a:ext cx="6172200" cy="646112"/>
          </a:xfrm>
          <a:prstGeom prst="rect">
            <a:avLst/>
          </a:prstGeom>
          <a:noFill/>
          <a:ln w="9525">
            <a:noFill/>
            <a:miter lim="800000"/>
            <a:headEnd/>
            <a:tailEnd/>
          </a:ln>
        </p:spPr>
        <p:txBody>
          <a:bodyPr>
            <a:spAutoFit/>
          </a:bodyPr>
          <a:lstStyle/>
          <a:p>
            <a:pPr eaLnBrk="0" hangingPunct="0"/>
            <a:r>
              <a:rPr lang="en-US" sz="3600" b="1" dirty="0">
                <a:latin typeface="Calibri" pitchFamily="34" charset="0"/>
              </a:rPr>
              <a:t>2 Crate Energy Sum Testing</a:t>
            </a:r>
          </a:p>
        </p:txBody>
      </p:sp>
      <p:cxnSp>
        <p:nvCxnSpPr>
          <p:cNvPr id="29" name="Straight Arrow Connector 28"/>
          <p:cNvCxnSpPr/>
          <p:nvPr/>
        </p:nvCxnSpPr>
        <p:spPr>
          <a:xfrm rot="10800000" flipV="1">
            <a:off x="5410200" y="2514600"/>
            <a:ext cx="2103438"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7420" name="Picture 3" descr="C:\Documents and Settings\braydo.JLAB\Desktop\TestStandPosterImages\New Folder\evt2.PNG"/>
          <p:cNvPicPr>
            <a:picLocks noChangeAspect="1" noChangeArrowheads="1"/>
          </p:cNvPicPr>
          <p:nvPr/>
        </p:nvPicPr>
        <p:blipFill>
          <a:blip r:embed="rId6" cstate="print"/>
          <a:srcRect/>
          <a:stretch>
            <a:fillRect/>
          </a:stretch>
        </p:blipFill>
        <p:spPr bwMode="auto">
          <a:xfrm>
            <a:off x="4533900" y="3276600"/>
            <a:ext cx="2149475" cy="1447800"/>
          </a:xfrm>
          <a:prstGeom prst="rect">
            <a:avLst/>
          </a:prstGeom>
          <a:noFill/>
          <a:ln w="9525">
            <a:solidFill>
              <a:schemeClr val="tx1"/>
            </a:solidFill>
            <a:miter lim="800000"/>
            <a:headEnd/>
            <a:tailEnd/>
          </a:ln>
        </p:spPr>
      </p:pic>
      <p:cxnSp>
        <p:nvCxnSpPr>
          <p:cNvPr id="23" name="Straight Arrow Connector 22"/>
          <p:cNvCxnSpPr/>
          <p:nvPr/>
        </p:nvCxnSpPr>
        <p:spPr>
          <a:xfrm rot="5400000">
            <a:off x="6760369" y="2536031"/>
            <a:ext cx="914400" cy="8715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6455569" y="3221831"/>
            <a:ext cx="2133600" cy="5667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943101" y="2324100"/>
            <a:ext cx="2209800" cy="31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48000" y="3429000"/>
            <a:ext cx="13716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3695701" y="4152900"/>
            <a:ext cx="1447800" cy="31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419600" y="4876800"/>
            <a:ext cx="15240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5257801" y="5562600"/>
            <a:ext cx="1371600" cy="31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943600" y="6248400"/>
            <a:ext cx="24384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048000" y="1219200"/>
            <a:ext cx="24384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533901" y="2171700"/>
            <a:ext cx="1905000" cy="31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486400" y="3124200"/>
            <a:ext cx="13716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flipH="1" flipV="1">
            <a:off x="7543801" y="5410200"/>
            <a:ext cx="1676400" cy="31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a:off x="6858000" y="4572000"/>
            <a:ext cx="15240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flipH="1" flipV="1">
            <a:off x="6134101" y="3848100"/>
            <a:ext cx="1447800" cy="317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435" name="TextBox 21"/>
          <p:cNvSpPr txBox="1">
            <a:spLocks noChangeArrowheads="1"/>
          </p:cNvSpPr>
          <p:nvPr/>
        </p:nvSpPr>
        <p:spPr bwMode="auto">
          <a:xfrm>
            <a:off x="152400" y="3581400"/>
            <a:ext cx="4191000" cy="1508125"/>
          </a:xfrm>
          <a:prstGeom prst="rect">
            <a:avLst/>
          </a:prstGeom>
          <a:noFill/>
          <a:ln w="9525">
            <a:noFill/>
            <a:miter lim="800000"/>
            <a:headEnd/>
            <a:tailEnd/>
          </a:ln>
        </p:spPr>
        <p:txBody>
          <a:bodyPr>
            <a:spAutoFit/>
          </a:bodyPr>
          <a:lstStyle/>
          <a:p>
            <a:pPr eaLnBrk="0" hangingPunct="0"/>
            <a:endParaRPr lang="en-US" sz="1200" b="1" dirty="0">
              <a:cs typeface="Arial" charset="0"/>
            </a:endParaRPr>
          </a:p>
          <a:p>
            <a:pPr eaLnBrk="0" hangingPunct="0">
              <a:buFont typeface="Arial" charset="0"/>
              <a:buChar char="•"/>
            </a:pPr>
            <a:r>
              <a:rPr lang="en-US" sz="1600" b="1" dirty="0">
                <a:cs typeface="Arial" charset="0"/>
              </a:rPr>
              <a:t> Threshold applied to global sum (80 digitized channels) produces 3 triggers.</a:t>
            </a:r>
          </a:p>
          <a:p>
            <a:pPr eaLnBrk="0" hangingPunct="0">
              <a:buFont typeface="Arial" charset="0"/>
              <a:buChar char="•"/>
            </a:pPr>
            <a:endParaRPr lang="en-US" sz="1600" b="1" dirty="0">
              <a:cs typeface="Arial" charset="0"/>
            </a:endParaRPr>
          </a:p>
          <a:p>
            <a:pPr eaLnBrk="0" hangingPunct="0">
              <a:buFont typeface="Arial" charset="0"/>
              <a:buChar char="•"/>
            </a:pPr>
            <a:r>
              <a:rPr lang="en-US" sz="1600" b="1" dirty="0">
                <a:cs typeface="Arial" charset="0"/>
              </a:rPr>
              <a:t> Raw channel samples extracted from pipeline shown for 1 channel.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fe\12GEV_TRIGGER\IEEE_RT_2009\TriggRack2.png"/>
          <p:cNvPicPr>
            <a:picLocks noChangeAspect="1" noChangeArrowheads="1"/>
          </p:cNvPicPr>
          <p:nvPr/>
        </p:nvPicPr>
        <p:blipFill>
          <a:blip r:embed="rId3" cstate="print"/>
          <a:srcRect/>
          <a:stretch>
            <a:fillRect/>
          </a:stretch>
        </p:blipFill>
        <p:spPr bwMode="auto">
          <a:xfrm>
            <a:off x="209550" y="914400"/>
            <a:ext cx="4057650" cy="5410200"/>
          </a:xfrm>
          <a:prstGeom prst="rect">
            <a:avLst/>
          </a:prstGeom>
          <a:noFill/>
          <a:ln w="9525">
            <a:noFill/>
            <a:miter lim="800000"/>
            <a:headEnd/>
            <a:tailEnd/>
          </a:ln>
        </p:spPr>
      </p:pic>
      <p:sp>
        <p:nvSpPr>
          <p:cNvPr id="9" name="Rectangle 8"/>
          <p:cNvSpPr/>
          <p:nvPr/>
        </p:nvSpPr>
        <p:spPr>
          <a:xfrm>
            <a:off x="7162800" y="1066800"/>
            <a:ext cx="228600" cy="1295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1800" dirty="0"/>
              <a:t>TD</a:t>
            </a:r>
          </a:p>
        </p:txBody>
      </p:sp>
      <p:sp>
        <p:nvSpPr>
          <p:cNvPr id="10" name="Rectangle 9"/>
          <p:cNvSpPr/>
          <p:nvPr/>
        </p:nvSpPr>
        <p:spPr>
          <a:xfrm>
            <a:off x="5181600" y="2895600"/>
            <a:ext cx="2514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dirty="0">
              <a:solidFill>
                <a:srgbClr val="FFFFFF"/>
              </a:solidFill>
            </a:endParaRPr>
          </a:p>
        </p:txBody>
      </p:sp>
      <p:sp>
        <p:nvSpPr>
          <p:cNvPr id="11" name="Rectangle 10"/>
          <p:cNvSpPr/>
          <p:nvPr/>
        </p:nvSpPr>
        <p:spPr>
          <a:xfrm>
            <a:off x="5181600" y="2895600"/>
            <a:ext cx="228600" cy="1295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1800" dirty="0"/>
              <a:t>CPU - 6100</a:t>
            </a:r>
          </a:p>
        </p:txBody>
      </p:sp>
      <p:sp>
        <p:nvSpPr>
          <p:cNvPr id="13" name="Rectangle 12"/>
          <p:cNvSpPr/>
          <p:nvPr/>
        </p:nvSpPr>
        <p:spPr>
          <a:xfrm>
            <a:off x="5791200" y="2895600"/>
            <a:ext cx="228600" cy="1295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1800" dirty="0"/>
              <a:t>FADC250</a:t>
            </a:r>
          </a:p>
        </p:txBody>
      </p:sp>
      <p:sp>
        <p:nvSpPr>
          <p:cNvPr id="16" name="Rectangle 15"/>
          <p:cNvSpPr/>
          <p:nvPr/>
        </p:nvSpPr>
        <p:spPr>
          <a:xfrm>
            <a:off x="5486400" y="2895600"/>
            <a:ext cx="228600" cy="1295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1800" dirty="0"/>
              <a:t>FADC250</a:t>
            </a:r>
          </a:p>
        </p:txBody>
      </p:sp>
      <p:sp>
        <p:nvSpPr>
          <p:cNvPr id="17" name="Rectangle 16"/>
          <p:cNvSpPr/>
          <p:nvPr/>
        </p:nvSpPr>
        <p:spPr>
          <a:xfrm>
            <a:off x="6477000" y="2895600"/>
            <a:ext cx="228600" cy="1295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1800" dirty="0"/>
              <a:t>SD</a:t>
            </a:r>
          </a:p>
        </p:txBody>
      </p:sp>
      <p:sp>
        <p:nvSpPr>
          <p:cNvPr id="18" name="Rectangle 17"/>
          <p:cNvSpPr/>
          <p:nvPr/>
        </p:nvSpPr>
        <p:spPr>
          <a:xfrm>
            <a:off x="7467600" y="2895600"/>
            <a:ext cx="228600" cy="1295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1800" dirty="0"/>
              <a:t>TI</a:t>
            </a:r>
          </a:p>
        </p:txBody>
      </p:sp>
      <p:sp>
        <p:nvSpPr>
          <p:cNvPr id="16394" name="TextBox 19"/>
          <p:cNvSpPr txBox="1">
            <a:spLocks noChangeArrowheads="1"/>
          </p:cNvSpPr>
          <p:nvPr/>
        </p:nvSpPr>
        <p:spPr bwMode="auto">
          <a:xfrm>
            <a:off x="5105400" y="4114800"/>
            <a:ext cx="2057400" cy="307975"/>
          </a:xfrm>
          <a:prstGeom prst="rect">
            <a:avLst/>
          </a:prstGeom>
          <a:noFill/>
          <a:ln w="9525">
            <a:noFill/>
            <a:miter lim="800000"/>
            <a:headEnd/>
            <a:tailEnd/>
          </a:ln>
        </p:spPr>
        <p:txBody>
          <a:bodyPr>
            <a:spAutoFit/>
          </a:bodyPr>
          <a:lstStyle/>
          <a:p>
            <a:pPr eaLnBrk="0" hangingPunct="0"/>
            <a:r>
              <a:rPr lang="en-US" sz="1400" dirty="0"/>
              <a:t>“</a:t>
            </a:r>
            <a:r>
              <a:rPr lang="en-US" sz="1400" b="1" dirty="0"/>
              <a:t>davw1” VXS crate</a:t>
            </a:r>
          </a:p>
        </p:txBody>
      </p:sp>
      <p:sp>
        <p:nvSpPr>
          <p:cNvPr id="21" name="Rectangle 20"/>
          <p:cNvSpPr/>
          <p:nvPr/>
        </p:nvSpPr>
        <p:spPr>
          <a:xfrm>
            <a:off x="7162800" y="2895600"/>
            <a:ext cx="228600" cy="1295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1800" dirty="0"/>
              <a:t>FADC250</a:t>
            </a:r>
          </a:p>
        </p:txBody>
      </p:sp>
      <p:sp>
        <p:nvSpPr>
          <p:cNvPr id="22" name="Rectangle 21"/>
          <p:cNvSpPr/>
          <p:nvPr/>
        </p:nvSpPr>
        <p:spPr>
          <a:xfrm>
            <a:off x="6858000" y="2895600"/>
            <a:ext cx="228600" cy="1295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1800" dirty="0"/>
              <a:t>FADC250</a:t>
            </a:r>
          </a:p>
        </p:txBody>
      </p:sp>
      <p:sp>
        <p:nvSpPr>
          <p:cNvPr id="23" name="Rectangle 22"/>
          <p:cNvSpPr/>
          <p:nvPr/>
        </p:nvSpPr>
        <p:spPr>
          <a:xfrm>
            <a:off x="6172200" y="2895600"/>
            <a:ext cx="228600" cy="1295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1800" dirty="0"/>
              <a:t>CTP#1</a:t>
            </a:r>
          </a:p>
        </p:txBody>
      </p:sp>
      <p:sp>
        <p:nvSpPr>
          <p:cNvPr id="24" name="Rectangle 23"/>
          <p:cNvSpPr/>
          <p:nvPr/>
        </p:nvSpPr>
        <p:spPr>
          <a:xfrm>
            <a:off x="5181600" y="4724400"/>
            <a:ext cx="2514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dirty="0">
              <a:solidFill>
                <a:srgbClr val="FFFFFF"/>
              </a:solidFill>
            </a:endParaRPr>
          </a:p>
        </p:txBody>
      </p:sp>
      <p:sp>
        <p:nvSpPr>
          <p:cNvPr id="25" name="Rectangle 24"/>
          <p:cNvSpPr/>
          <p:nvPr/>
        </p:nvSpPr>
        <p:spPr>
          <a:xfrm>
            <a:off x="5181600" y="4724400"/>
            <a:ext cx="228600" cy="1295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1800" dirty="0"/>
              <a:t>CPU - 6100</a:t>
            </a:r>
          </a:p>
        </p:txBody>
      </p:sp>
      <p:sp>
        <p:nvSpPr>
          <p:cNvPr id="26" name="Rectangle 25"/>
          <p:cNvSpPr/>
          <p:nvPr/>
        </p:nvSpPr>
        <p:spPr>
          <a:xfrm>
            <a:off x="7162800" y="4724400"/>
            <a:ext cx="228600" cy="1295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1800" dirty="0"/>
              <a:t>FADC250</a:t>
            </a:r>
          </a:p>
        </p:txBody>
      </p:sp>
      <p:sp>
        <p:nvSpPr>
          <p:cNvPr id="27" name="Rectangle 26"/>
          <p:cNvSpPr/>
          <p:nvPr/>
        </p:nvSpPr>
        <p:spPr>
          <a:xfrm>
            <a:off x="5486400" y="4724400"/>
            <a:ext cx="228600" cy="1295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1800" dirty="0"/>
              <a:t>FADC250</a:t>
            </a:r>
          </a:p>
        </p:txBody>
      </p:sp>
      <p:sp>
        <p:nvSpPr>
          <p:cNvPr id="28" name="Rectangle 27"/>
          <p:cNvSpPr/>
          <p:nvPr/>
        </p:nvSpPr>
        <p:spPr>
          <a:xfrm>
            <a:off x="6477000" y="4724400"/>
            <a:ext cx="228600" cy="1295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1800" dirty="0"/>
              <a:t>SD</a:t>
            </a:r>
          </a:p>
        </p:txBody>
      </p:sp>
      <p:sp>
        <p:nvSpPr>
          <p:cNvPr id="29" name="Rectangle 28"/>
          <p:cNvSpPr/>
          <p:nvPr/>
        </p:nvSpPr>
        <p:spPr>
          <a:xfrm>
            <a:off x="7467600" y="4724400"/>
            <a:ext cx="228600" cy="1295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1800" dirty="0"/>
              <a:t>TI</a:t>
            </a:r>
          </a:p>
        </p:txBody>
      </p:sp>
      <p:sp>
        <p:nvSpPr>
          <p:cNvPr id="16404" name="TextBox 29"/>
          <p:cNvSpPr txBox="1">
            <a:spLocks noChangeArrowheads="1"/>
          </p:cNvSpPr>
          <p:nvPr/>
        </p:nvSpPr>
        <p:spPr bwMode="auto">
          <a:xfrm>
            <a:off x="5105400" y="5943600"/>
            <a:ext cx="2057400" cy="307975"/>
          </a:xfrm>
          <a:prstGeom prst="rect">
            <a:avLst/>
          </a:prstGeom>
          <a:noFill/>
          <a:ln w="9525">
            <a:noFill/>
            <a:miter lim="800000"/>
            <a:headEnd/>
            <a:tailEnd/>
          </a:ln>
        </p:spPr>
        <p:txBody>
          <a:bodyPr>
            <a:spAutoFit/>
          </a:bodyPr>
          <a:lstStyle/>
          <a:p>
            <a:pPr eaLnBrk="0" hangingPunct="0"/>
            <a:r>
              <a:rPr lang="en-US" sz="1400" dirty="0"/>
              <a:t>“</a:t>
            </a:r>
            <a:r>
              <a:rPr lang="en-US" sz="1400" b="1" dirty="0"/>
              <a:t>davw5” VXS crate</a:t>
            </a:r>
          </a:p>
        </p:txBody>
      </p:sp>
      <p:sp>
        <p:nvSpPr>
          <p:cNvPr id="33" name="Rectangle 32"/>
          <p:cNvSpPr/>
          <p:nvPr/>
        </p:nvSpPr>
        <p:spPr>
          <a:xfrm>
            <a:off x="6172200" y="4724400"/>
            <a:ext cx="228600" cy="1295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1800" dirty="0"/>
              <a:t>CTP#2</a:t>
            </a:r>
          </a:p>
        </p:txBody>
      </p:sp>
      <p:sp>
        <p:nvSpPr>
          <p:cNvPr id="34" name="Rectangle 33"/>
          <p:cNvSpPr/>
          <p:nvPr/>
        </p:nvSpPr>
        <p:spPr>
          <a:xfrm>
            <a:off x="5638800" y="1066800"/>
            <a:ext cx="228600" cy="1295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1800" dirty="0"/>
              <a:t>SSP*</a:t>
            </a:r>
          </a:p>
        </p:txBody>
      </p:sp>
      <p:cxnSp>
        <p:nvCxnSpPr>
          <p:cNvPr id="36" name="Straight Arrow Connector 35"/>
          <p:cNvCxnSpPr>
            <a:stCxn id="34" idx="3"/>
            <a:endCxn id="9" idx="1"/>
          </p:cNvCxnSpPr>
          <p:nvPr/>
        </p:nvCxnSpPr>
        <p:spPr>
          <a:xfrm>
            <a:off x="5867400" y="1714500"/>
            <a:ext cx="1295400" cy="15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Freeform 42"/>
          <p:cNvSpPr/>
          <p:nvPr/>
        </p:nvSpPr>
        <p:spPr>
          <a:xfrm>
            <a:off x="7391400" y="1752600"/>
            <a:ext cx="225425" cy="1125538"/>
          </a:xfrm>
          <a:custGeom>
            <a:avLst/>
            <a:gdLst>
              <a:gd name="connsiteX0" fmla="*/ 0 w 179882"/>
              <a:gd name="connsiteY0" fmla="*/ 38725 h 1215452"/>
              <a:gd name="connsiteX1" fmla="*/ 142406 w 179882"/>
              <a:gd name="connsiteY1" fmla="*/ 196121 h 1215452"/>
              <a:gd name="connsiteX2" fmla="*/ 179882 w 179882"/>
              <a:gd name="connsiteY2" fmla="*/ 1215452 h 1215452"/>
            </a:gdLst>
            <a:ahLst/>
            <a:cxnLst>
              <a:cxn ang="0">
                <a:pos x="connsiteX0" y="connsiteY0"/>
              </a:cxn>
              <a:cxn ang="0">
                <a:pos x="connsiteX1" y="connsiteY1"/>
              </a:cxn>
              <a:cxn ang="0">
                <a:pos x="connsiteX2" y="connsiteY2"/>
              </a:cxn>
            </a:cxnLst>
            <a:rect l="l" t="t" r="r" b="b"/>
            <a:pathLst>
              <a:path w="179882" h="1215452">
                <a:moveTo>
                  <a:pt x="0" y="38725"/>
                </a:moveTo>
                <a:cubicBezTo>
                  <a:pt x="56213" y="19362"/>
                  <a:pt x="112426" y="0"/>
                  <a:pt x="142406" y="196121"/>
                </a:cubicBezTo>
                <a:cubicBezTo>
                  <a:pt x="172386" y="392242"/>
                  <a:pt x="179882" y="1215452"/>
                  <a:pt x="179882" y="1215452"/>
                </a:cubicBezTo>
              </a:path>
            </a:pathLst>
          </a:cu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endParaRPr lang="en-US" dirty="0"/>
          </a:p>
        </p:txBody>
      </p:sp>
      <p:sp>
        <p:nvSpPr>
          <p:cNvPr id="44" name="Freeform 43"/>
          <p:cNvSpPr/>
          <p:nvPr/>
        </p:nvSpPr>
        <p:spPr>
          <a:xfrm>
            <a:off x="7388225" y="1609725"/>
            <a:ext cx="603250" cy="3111500"/>
          </a:xfrm>
          <a:custGeom>
            <a:avLst/>
            <a:gdLst>
              <a:gd name="connsiteX0" fmla="*/ 0 w 604603"/>
              <a:gd name="connsiteY0" fmla="*/ 152400 h 3112958"/>
              <a:gd name="connsiteX1" fmla="*/ 434715 w 604603"/>
              <a:gd name="connsiteY1" fmla="*/ 234846 h 3112958"/>
              <a:gd name="connsiteX2" fmla="*/ 569627 w 604603"/>
              <a:gd name="connsiteY2" fmla="*/ 1561476 h 3112958"/>
              <a:gd name="connsiteX3" fmla="*/ 539646 w 604603"/>
              <a:gd name="connsiteY3" fmla="*/ 2625777 h 3112958"/>
              <a:gd name="connsiteX4" fmla="*/ 179882 w 604603"/>
              <a:gd name="connsiteY4" fmla="*/ 3112958 h 3112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603" h="3112958">
                <a:moveTo>
                  <a:pt x="0" y="152400"/>
                </a:moveTo>
                <a:cubicBezTo>
                  <a:pt x="169888" y="76200"/>
                  <a:pt x="339777" y="0"/>
                  <a:pt x="434715" y="234846"/>
                </a:cubicBezTo>
                <a:cubicBezTo>
                  <a:pt x="529653" y="469692"/>
                  <a:pt x="552138" y="1162987"/>
                  <a:pt x="569627" y="1561476"/>
                </a:cubicBezTo>
                <a:cubicBezTo>
                  <a:pt x="587116" y="1959965"/>
                  <a:pt x="604603" y="2367197"/>
                  <a:pt x="539646" y="2625777"/>
                </a:cubicBezTo>
                <a:cubicBezTo>
                  <a:pt x="474689" y="2884357"/>
                  <a:pt x="179882" y="3112958"/>
                  <a:pt x="179882" y="3112958"/>
                </a:cubicBezTo>
              </a:path>
            </a:pathLst>
          </a:cu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endParaRPr lang="en-US" dirty="0"/>
          </a:p>
        </p:txBody>
      </p:sp>
      <p:sp>
        <p:nvSpPr>
          <p:cNvPr id="16410" name="TextBox 44"/>
          <p:cNvSpPr txBox="1">
            <a:spLocks noChangeArrowheads="1"/>
          </p:cNvSpPr>
          <p:nvPr/>
        </p:nvSpPr>
        <p:spPr bwMode="auto">
          <a:xfrm>
            <a:off x="6127750" y="6132513"/>
            <a:ext cx="3132138" cy="304800"/>
          </a:xfrm>
          <a:prstGeom prst="rect">
            <a:avLst/>
          </a:prstGeom>
          <a:noFill/>
          <a:ln w="9525">
            <a:noFill/>
            <a:miter lim="800000"/>
            <a:headEnd/>
            <a:tailEnd/>
          </a:ln>
        </p:spPr>
        <p:txBody>
          <a:bodyPr>
            <a:spAutoFit/>
          </a:bodyPr>
          <a:lstStyle/>
          <a:p>
            <a:pPr eaLnBrk="0" hangingPunct="0"/>
            <a:r>
              <a:rPr lang="en-US" sz="1400" dirty="0"/>
              <a:t>*SSP function embedded inside 2</a:t>
            </a:r>
            <a:r>
              <a:rPr lang="en-US" sz="1400" baseline="30000" dirty="0"/>
              <a:t>nd</a:t>
            </a:r>
            <a:r>
              <a:rPr lang="en-US" sz="1400" dirty="0"/>
              <a:t> CTP</a:t>
            </a:r>
          </a:p>
        </p:txBody>
      </p:sp>
      <p:sp>
        <p:nvSpPr>
          <p:cNvPr id="16411" name="TextBox 45"/>
          <p:cNvSpPr txBox="1">
            <a:spLocks noChangeArrowheads="1"/>
          </p:cNvSpPr>
          <p:nvPr/>
        </p:nvSpPr>
        <p:spPr bwMode="auto">
          <a:xfrm>
            <a:off x="6248400" y="1143000"/>
            <a:ext cx="1066800" cy="554038"/>
          </a:xfrm>
          <a:prstGeom prst="rect">
            <a:avLst/>
          </a:prstGeom>
          <a:noFill/>
          <a:ln w="9525">
            <a:noFill/>
            <a:miter lim="800000"/>
            <a:headEnd/>
            <a:tailEnd/>
          </a:ln>
        </p:spPr>
        <p:txBody>
          <a:bodyPr>
            <a:spAutoFit/>
          </a:bodyPr>
          <a:lstStyle/>
          <a:p>
            <a:pPr eaLnBrk="0" hangingPunct="0"/>
            <a:r>
              <a:rPr lang="en-US" b="1" dirty="0"/>
              <a:t>                Trigger</a:t>
            </a:r>
          </a:p>
          <a:p>
            <a:pPr eaLnBrk="0" hangingPunct="0"/>
            <a:r>
              <a:rPr lang="en-US" b="1" dirty="0"/>
              <a:t>Decision</a:t>
            </a:r>
          </a:p>
        </p:txBody>
      </p:sp>
      <p:sp>
        <p:nvSpPr>
          <p:cNvPr id="16412" name="TextBox 46"/>
          <p:cNvSpPr txBox="1">
            <a:spLocks noChangeArrowheads="1"/>
          </p:cNvSpPr>
          <p:nvPr/>
        </p:nvSpPr>
        <p:spPr bwMode="auto">
          <a:xfrm rot="5400000">
            <a:off x="7285832" y="1858168"/>
            <a:ext cx="1828800" cy="246063"/>
          </a:xfrm>
          <a:prstGeom prst="rect">
            <a:avLst/>
          </a:prstGeom>
          <a:noFill/>
          <a:ln w="9525">
            <a:noFill/>
            <a:miter lim="800000"/>
            <a:headEnd/>
            <a:tailEnd/>
          </a:ln>
        </p:spPr>
        <p:txBody>
          <a:bodyPr>
            <a:spAutoFit/>
          </a:bodyPr>
          <a:lstStyle/>
          <a:p>
            <a:pPr eaLnBrk="0" hangingPunct="0"/>
            <a:r>
              <a:rPr lang="en-US" b="1" dirty="0"/>
              <a:t>Trigger/Clock/Sync/Busy</a:t>
            </a:r>
          </a:p>
        </p:txBody>
      </p:sp>
      <p:cxnSp>
        <p:nvCxnSpPr>
          <p:cNvPr id="49" name="Straight Connector 48"/>
          <p:cNvCxnSpPr/>
          <p:nvPr/>
        </p:nvCxnSpPr>
        <p:spPr>
          <a:xfrm rot="10800000" flipV="1">
            <a:off x="7848600" y="1600200"/>
            <a:ext cx="2286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7581900" y="1714500"/>
            <a:ext cx="6096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55" name="Freeform 54"/>
          <p:cNvSpPr/>
          <p:nvPr/>
        </p:nvSpPr>
        <p:spPr>
          <a:xfrm>
            <a:off x="4973638" y="2225675"/>
            <a:ext cx="1296987" cy="2481263"/>
          </a:xfrm>
          <a:custGeom>
            <a:avLst/>
            <a:gdLst>
              <a:gd name="connsiteX0" fmla="*/ 1297898 w 1297898"/>
              <a:gd name="connsiteY0" fmla="*/ 2550826 h 2550826"/>
              <a:gd name="connsiteX1" fmla="*/ 930639 w 1297898"/>
              <a:gd name="connsiteY1" fmla="*/ 2355954 h 2550826"/>
              <a:gd name="connsiteX2" fmla="*/ 158646 w 1297898"/>
              <a:gd name="connsiteY2" fmla="*/ 2295994 h 2550826"/>
              <a:gd name="connsiteX3" fmla="*/ 1249 w 1297898"/>
              <a:gd name="connsiteY3" fmla="*/ 1726367 h 2550826"/>
              <a:gd name="connsiteX4" fmla="*/ 151151 w 1297898"/>
              <a:gd name="connsiteY4" fmla="*/ 497174 h 2550826"/>
              <a:gd name="connsiteX5" fmla="*/ 653321 w 1297898"/>
              <a:gd name="connsiteY5" fmla="*/ 69954 h 2550826"/>
              <a:gd name="connsiteX6" fmla="*/ 533400 w 1297898"/>
              <a:gd name="connsiteY6" fmla="*/ 77449 h 2550826"/>
              <a:gd name="connsiteX0" fmla="*/ 1297898 w 1297898"/>
              <a:gd name="connsiteY0" fmla="*/ 2550826 h 2550826"/>
              <a:gd name="connsiteX1" fmla="*/ 930639 w 1297898"/>
              <a:gd name="connsiteY1" fmla="*/ 2355954 h 2550826"/>
              <a:gd name="connsiteX2" fmla="*/ 158646 w 1297898"/>
              <a:gd name="connsiteY2" fmla="*/ 2295994 h 2550826"/>
              <a:gd name="connsiteX3" fmla="*/ 1249 w 1297898"/>
              <a:gd name="connsiteY3" fmla="*/ 1726367 h 2550826"/>
              <a:gd name="connsiteX4" fmla="*/ 151151 w 1297898"/>
              <a:gd name="connsiteY4" fmla="*/ 497174 h 2550826"/>
              <a:gd name="connsiteX5" fmla="*/ 653321 w 1297898"/>
              <a:gd name="connsiteY5" fmla="*/ 69954 h 2550826"/>
              <a:gd name="connsiteX6" fmla="*/ 685800 w 1297898"/>
              <a:gd name="connsiteY6" fmla="*/ 77449 h 2550826"/>
              <a:gd name="connsiteX0" fmla="*/ 1297898 w 1297898"/>
              <a:gd name="connsiteY0" fmla="*/ 2550826 h 2550826"/>
              <a:gd name="connsiteX1" fmla="*/ 930639 w 1297898"/>
              <a:gd name="connsiteY1" fmla="*/ 2355954 h 2550826"/>
              <a:gd name="connsiteX2" fmla="*/ 158646 w 1297898"/>
              <a:gd name="connsiteY2" fmla="*/ 2295994 h 2550826"/>
              <a:gd name="connsiteX3" fmla="*/ 1249 w 1297898"/>
              <a:gd name="connsiteY3" fmla="*/ 1726367 h 2550826"/>
              <a:gd name="connsiteX4" fmla="*/ 151151 w 1297898"/>
              <a:gd name="connsiteY4" fmla="*/ 497174 h 2550826"/>
              <a:gd name="connsiteX5" fmla="*/ 653321 w 1297898"/>
              <a:gd name="connsiteY5" fmla="*/ 69954 h 2550826"/>
              <a:gd name="connsiteX6" fmla="*/ 685800 w 1297898"/>
              <a:gd name="connsiteY6" fmla="*/ 77449 h 2550826"/>
              <a:gd name="connsiteX0" fmla="*/ 1297898 w 1297898"/>
              <a:gd name="connsiteY0" fmla="*/ 2480872 h 2480872"/>
              <a:gd name="connsiteX1" fmla="*/ 930639 w 1297898"/>
              <a:gd name="connsiteY1" fmla="*/ 2286000 h 2480872"/>
              <a:gd name="connsiteX2" fmla="*/ 158646 w 1297898"/>
              <a:gd name="connsiteY2" fmla="*/ 2226040 h 2480872"/>
              <a:gd name="connsiteX3" fmla="*/ 1249 w 1297898"/>
              <a:gd name="connsiteY3" fmla="*/ 1656413 h 2480872"/>
              <a:gd name="connsiteX4" fmla="*/ 151151 w 1297898"/>
              <a:gd name="connsiteY4" fmla="*/ 427220 h 2480872"/>
              <a:gd name="connsiteX5" fmla="*/ 653321 w 1297898"/>
              <a:gd name="connsiteY5" fmla="*/ 0 h 24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7898" h="2480872">
                <a:moveTo>
                  <a:pt x="1297898" y="2480872"/>
                </a:moveTo>
                <a:cubicBezTo>
                  <a:pt x="1209206" y="2404672"/>
                  <a:pt x="1120514" y="2328472"/>
                  <a:pt x="930639" y="2286000"/>
                </a:cubicBezTo>
                <a:cubicBezTo>
                  <a:pt x="740764" y="2243528"/>
                  <a:pt x="313544" y="2330971"/>
                  <a:pt x="158646" y="2226040"/>
                </a:cubicBezTo>
                <a:cubicBezTo>
                  <a:pt x="3748" y="2121109"/>
                  <a:pt x="2498" y="1956216"/>
                  <a:pt x="1249" y="1656413"/>
                </a:cubicBezTo>
                <a:cubicBezTo>
                  <a:pt x="0" y="1356610"/>
                  <a:pt x="42472" y="703289"/>
                  <a:pt x="151151" y="427220"/>
                </a:cubicBezTo>
                <a:cubicBezTo>
                  <a:pt x="259830" y="151151"/>
                  <a:pt x="564213" y="69954"/>
                  <a:pt x="653321" y="0"/>
                </a:cubicBezTo>
              </a:path>
            </a:pathLst>
          </a:cu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endParaRPr lang="en-US" dirty="0"/>
          </a:p>
        </p:txBody>
      </p:sp>
      <p:sp>
        <p:nvSpPr>
          <p:cNvPr id="56" name="Freeform 55"/>
          <p:cNvSpPr/>
          <p:nvPr/>
        </p:nvSpPr>
        <p:spPr>
          <a:xfrm>
            <a:off x="5757863" y="2384425"/>
            <a:ext cx="598487" cy="504825"/>
          </a:xfrm>
          <a:custGeom>
            <a:avLst/>
            <a:gdLst>
              <a:gd name="connsiteX0" fmla="*/ 519379 w 598627"/>
              <a:gd name="connsiteY0" fmla="*/ 504749 h 504749"/>
              <a:gd name="connsiteX1" fmla="*/ 512064 w 598627"/>
              <a:gd name="connsiteY1" fmla="*/ 373075 h 504749"/>
              <a:gd name="connsiteX2" fmla="*/ 0 w 598627"/>
              <a:gd name="connsiteY2" fmla="*/ 0 h 504749"/>
            </a:gdLst>
            <a:ahLst/>
            <a:cxnLst>
              <a:cxn ang="0">
                <a:pos x="connsiteX0" y="connsiteY0"/>
              </a:cxn>
              <a:cxn ang="0">
                <a:pos x="connsiteX1" y="connsiteY1"/>
              </a:cxn>
              <a:cxn ang="0">
                <a:pos x="connsiteX2" y="connsiteY2"/>
              </a:cxn>
            </a:cxnLst>
            <a:rect l="l" t="t" r="r" b="b"/>
            <a:pathLst>
              <a:path w="598627" h="504749">
                <a:moveTo>
                  <a:pt x="519379" y="504749"/>
                </a:moveTo>
                <a:cubicBezTo>
                  <a:pt x="559003" y="480974"/>
                  <a:pt x="598627" y="457200"/>
                  <a:pt x="512064" y="373075"/>
                </a:cubicBezTo>
                <a:cubicBezTo>
                  <a:pt x="425501" y="288950"/>
                  <a:pt x="0" y="0"/>
                  <a:pt x="0" y="0"/>
                </a:cubicBezTo>
              </a:path>
            </a:pathLst>
          </a:cu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endParaRPr lang="en-US" dirty="0"/>
          </a:p>
        </p:txBody>
      </p:sp>
      <p:sp>
        <p:nvSpPr>
          <p:cNvPr id="16417" name="TextBox 56"/>
          <p:cNvSpPr txBox="1">
            <a:spLocks noChangeArrowheads="1"/>
          </p:cNvSpPr>
          <p:nvPr/>
        </p:nvSpPr>
        <p:spPr bwMode="auto">
          <a:xfrm rot="-5400000">
            <a:off x="3856832" y="2391568"/>
            <a:ext cx="1828800" cy="246063"/>
          </a:xfrm>
          <a:prstGeom prst="rect">
            <a:avLst/>
          </a:prstGeom>
          <a:noFill/>
          <a:ln w="9525">
            <a:noFill/>
            <a:miter lim="800000"/>
            <a:headEnd/>
            <a:tailEnd/>
          </a:ln>
        </p:spPr>
        <p:txBody>
          <a:bodyPr>
            <a:spAutoFit/>
          </a:bodyPr>
          <a:lstStyle/>
          <a:p>
            <a:pPr eaLnBrk="0" hangingPunct="0"/>
            <a:r>
              <a:rPr lang="en-US" b="1" dirty="0"/>
              <a:t>L1 Crate Sum 10Gbps Stream</a:t>
            </a:r>
          </a:p>
        </p:txBody>
      </p:sp>
      <p:cxnSp>
        <p:nvCxnSpPr>
          <p:cNvPr id="59" name="Straight Connector 58"/>
          <p:cNvCxnSpPr/>
          <p:nvPr/>
        </p:nvCxnSpPr>
        <p:spPr>
          <a:xfrm rot="16200000" flipH="1">
            <a:off x="4876800" y="26670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876800" y="2590800"/>
            <a:ext cx="10668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16420" name="TextBox 29"/>
          <p:cNvSpPr txBox="1">
            <a:spLocks noChangeArrowheads="1"/>
          </p:cNvSpPr>
          <p:nvPr/>
        </p:nvSpPr>
        <p:spPr bwMode="auto">
          <a:xfrm>
            <a:off x="1066800" y="192088"/>
            <a:ext cx="7162800" cy="646112"/>
          </a:xfrm>
          <a:prstGeom prst="rect">
            <a:avLst/>
          </a:prstGeom>
          <a:noFill/>
          <a:ln w="9525">
            <a:noFill/>
            <a:miter lim="800000"/>
            <a:headEnd/>
            <a:tailEnd/>
          </a:ln>
        </p:spPr>
        <p:txBody>
          <a:bodyPr>
            <a:spAutoFit/>
          </a:bodyPr>
          <a:lstStyle/>
          <a:p>
            <a:pPr eaLnBrk="0" hangingPunct="0"/>
            <a:r>
              <a:rPr lang="en-US" sz="3600" b="1" dirty="0">
                <a:latin typeface="Calibri" pitchFamily="34" charset="0"/>
              </a:rPr>
              <a:t>2 Fully Prototyped Front-End Crates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1981200" y="0"/>
            <a:ext cx="4749800" cy="369888"/>
          </a:xfrm>
          <a:prstGeom prst="rect">
            <a:avLst/>
          </a:prstGeom>
          <a:solidFill>
            <a:schemeClr val="tx1"/>
          </a:solidFill>
          <a:ln w="9525">
            <a:noFill/>
            <a:miter lim="800000"/>
            <a:headEnd/>
            <a:tailEnd/>
          </a:ln>
        </p:spPr>
        <p:txBody>
          <a:bodyPr lIns="0" tIns="0" rIns="0" bIns="0" anchor="b">
            <a:spAutoFit/>
          </a:bodyPr>
          <a:lstStyle/>
          <a:p>
            <a:pPr algn="ctr" eaLnBrk="0" hangingPunct="0"/>
            <a:r>
              <a:rPr lang="en-US" sz="2400" u="sng" dirty="0">
                <a:solidFill>
                  <a:schemeClr val="bg1"/>
                </a:solidFill>
                <a:latin typeface="Arial" charset="0"/>
              </a:rPr>
              <a:t>Requirement Review</a:t>
            </a:r>
          </a:p>
        </p:txBody>
      </p:sp>
      <p:sp>
        <p:nvSpPr>
          <p:cNvPr id="4" name="Rectangle 3"/>
          <p:cNvSpPr txBox="1">
            <a:spLocks noChangeArrowheads="1"/>
          </p:cNvSpPr>
          <p:nvPr/>
        </p:nvSpPr>
        <p:spPr bwMode="auto">
          <a:xfrm>
            <a:off x="457200" y="685800"/>
            <a:ext cx="8382000" cy="2362200"/>
          </a:xfrm>
          <a:prstGeom prst="rect">
            <a:avLst/>
          </a:prstGeom>
          <a:noFill/>
          <a:ln w="9525">
            <a:noFill/>
            <a:miter lim="800000"/>
            <a:headEnd/>
            <a:tailEnd/>
          </a:ln>
          <a:effectLst/>
        </p:spPr>
        <p:txBody>
          <a:bodyPr/>
          <a:lstStyle/>
          <a:p>
            <a:pPr marL="342900" indent="-342900" eaLnBrk="0" hangingPunct="0">
              <a:lnSpc>
                <a:spcPct val="90000"/>
              </a:lnSpc>
              <a:spcBef>
                <a:spcPct val="20000"/>
              </a:spcBef>
              <a:buFontTx/>
              <a:buChar char="•"/>
            </a:pPr>
            <a:r>
              <a:rPr lang="en-US" sz="1800" dirty="0">
                <a:latin typeface="Arial" charset="0"/>
                <a:cs typeface="Arial" charset="0"/>
              </a:rPr>
              <a:t>12GeV trigger system performance requirements have been driven by the GlueX (Hall D) design.</a:t>
            </a:r>
          </a:p>
          <a:p>
            <a:pPr marL="342900" indent="-342900" eaLnBrk="0" hangingPunct="0">
              <a:lnSpc>
                <a:spcPct val="90000"/>
              </a:lnSpc>
              <a:spcBef>
                <a:spcPct val="20000"/>
              </a:spcBef>
              <a:buFontTx/>
              <a:buChar char="•"/>
            </a:pPr>
            <a:endParaRPr lang="en-US" sz="1800" dirty="0">
              <a:latin typeface="Arial" charset="0"/>
              <a:cs typeface="Arial" charset="0"/>
            </a:endParaRPr>
          </a:p>
          <a:p>
            <a:pPr marL="342900" indent="-342900" eaLnBrk="0" hangingPunct="0">
              <a:lnSpc>
                <a:spcPct val="90000"/>
              </a:lnSpc>
              <a:spcBef>
                <a:spcPct val="20000"/>
              </a:spcBef>
              <a:buFontTx/>
              <a:buChar char="•"/>
            </a:pPr>
            <a:r>
              <a:rPr lang="en-US" sz="1800" dirty="0">
                <a:latin typeface="Arial" charset="0"/>
                <a:cs typeface="Arial" charset="0"/>
              </a:rPr>
              <a:t>CLAS12 (Hall B) trigger requirements are significantly different, but our trigger hardware design will support the sector geometry of </a:t>
            </a:r>
            <a:r>
              <a:rPr lang="en-US" sz="1800" dirty="0" smtClean="0">
                <a:latin typeface="Arial" charset="0"/>
                <a:cs typeface="Arial" charset="0"/>
              </a:rPr>
              <a:t>CLAS12</a:t>
            </a:r>
          </a:p>
          <a:p>
            <a:pPr marL="800100" lvl="1" indent="-342900" eaLnBrk="0" hangingPunct="0">
              <a:lnSpc>
                <a:spcPct val="90000"/>
              </a:lnSpc>
              <a:spcBef>
                <a:spcPct val="20000"/>
              </a:spcBef>
              <a:buFont typeface="Wingdings" pitchFamily="2" charset="2"/>
              <a:buChar char="§"/>
            </a:pPr>
            <a:r>
              <a:rPr lang="en-US" sz="1800" dirty="0" smtClean="0">
                <a:latin typeface="Arial" charset="0"/>
                <a:cs typeface="Arial" charset="0"/>
              </a:rPr>
              <a:t>New requirement/proposal for a Drift Chamber Track Finding Trigger upgrade</a:t>
            </a:r>
          </a:p>
          <a:p>
            <a:pPr marL="800100" lvl="1" indent="-342900" eaLnBrk="0" hangingPunct="0">
              <a:lnSpc>
                <a:spcPct val="90000"/>
              </a:lnSpc>
              <a:spcBef>
                <a:spcPct val="20000"/>
              </a:spcBef>
              <a:buFont typeface="Wingdings" pitchFamily="2" charset="2"/>
              <a:buChar char="§"/>
            </a:pPr>
            <a:r>
              <a:rPr lang="en-US" sz="1800" dirty="0" smtClean="0">
                <a:latin typeface="Arial" charset="0"/>
                <a:cs typeface="Arial" charset="0"/>
              </a:rPr>
              <a:t>New proposal will have an impact for global trigger hardware development but the present design implementation should support this idea.</a:t>
            </a:r>
            <a:endParaRPr lang="en-US" sz="1800" dirty="0">
              <a:latin typeface="Arial" charset="0"/>
              <a:cs typeface="Arial" charset="0"/>
            </a:endParaRPr>
          </a:p>
          <a:p>
            <a:pPr marL="342900" indent="-342900" eaLnBrk="0" hangingPunct="0">
              <a:lnSpc>
                <a:spcPct val="90000"/>
              </a:lnSpc>
              <a:spcBef>
                <a:spcPct val="20000"/>
              </a:spcBef>
              <a:buFontTx/>
              <a:buChar char="•"/>
            </a:pPr>
            <a:r>
              <a:rPr lang="en-US" sz="1800" dirty="0">
                <a:latin typeface="Arial" charset="0"/>
                <a:cs typeface="Arial" charset="0"/>
              </a:rPr>
              <a:t>Instrumentation electronics for 12GeV (Hall A) experiments are not included in the project scope, and Hall C requirements need to be reviewed. </a:t>
            </a:r>
            <a:endParaRPr lang="en-US" sz="1800" dirty="0" smtClean="0">
              <a:latin typeface="Arial" charset="0"/>
              <a:cs typeface="Arial" charset="0"/>
            </a:endParaRPr>
          </a:p>
          <a:p>
            <a:pPr marL="800100" lvl="1" indent="-342900" eaLnBrk="0" hangingPunct="0">
              <a:lnSpc>
                <a:spcPct val="90000"/>
              </a:lnSpc>
              <a:spcBef>
                <a:spcPct val="20000"/>
              </a:spcBef>
              <a:buFont typeface="Wingdings" pitchFamily="2" charset="2"/>
              <a:buChar char="§"/>
            </a:pPr>
            <a:r>
              <a:rPr lang="en-US" sz="1800" dirty="0" smtClean="0">
                <a:latin typeface="Arial" charset="0"/>
                <a:cs typeface="Arial" charset="0"/>
              </a:rPr>
              <a:t>SBS (Super Bigbite Spectrometer) is planning to use new trigger hardware. (Even though I do not believe it is in the cost plan)</a:t>
            </a:r>
          </a:p>
          <a:p>
            <a:pPr marL="800100" lvl="1" indent="-342900" eaLnBrk="0" hangingPunct="0">
              <a:lnSpc>
                <a:spcPct val="90000"/>
              </a:lnSpc>
              <a:spcBef>
                <a:spcPct val="20000"/>
              </a:spcBef>
            </a:pPr>
            <a:r>
              <a:rPr lang="en-US" sz="1800" dirty="0" smtClean="0">
                <a:latin typeface="Arial" charset="0"/>
                <a:cs typeface="Arial" charset="0"/>
              </a:rPr>
              <a:t> </a:t>
            </a:r>
            <a:endParaRPr lang="en-US" sz="1800" dirty="0">
              <a:latin typeface="Arial" charset="0"/>
              <a:cs typeface="Arial" charset="0"/>
            </a:endParaRPr>
          </a:p>
          <a:p>
            <a:pPr marL="342900" indent="-342900" eaLnBrk="0" hangingPunct="0">
              <a:lnSpc>
                <a:spcPct val="90000"/>
              </a:lnSpc>
              <a:spcBef>
                <a:spcPct val="20000"/>
              </a:spcBef>
              <a:buFontTx/>
              <a:buChar char="•"/>
            </a:pPr>
            <a:r>
              <a:rPr lang="en-US" sz="1800" dirty="0" smtClean="0">
                <a:latin typeface="Arial" charset="0"/>
                <a:cs typeface="Arial" charset="0"/>
              </a:rPr>
              <a:t>A few 6GeV experiments will </a:t>
            </a:r>
            <a:r>
              <a:rPr lang="en-US" sz="1800" dirty="0">
                <a:latin typeface="Arial" charset="0"/>
                <a:cs typeface="Arial" charset="0"/>
              </a:rPr>
              <a:t>benefit </a:t>
            </a:r>
            <a:r>
              <a:rPr lang="en-US" sz="1800" dirty="0" smtClean="0">
                <a:latin typeface="Arial" charset="0"/>
                <a:cs typeface="Arial" charset="0"/>
              </a:rPr>
              <a:t>from the new </a:t>
            </a:r>
            <a:r>
              <a:rPr lang="en-US" sz="1800" dirty="0">
                <a:latin typeface="Arial" charset="0"/>
                <a:cs typeface="Arial" charset="0"/>
              </a:rPr>
              <a:t>pipelined </a:t>
            </a:r>
            <a:r>
              <a:rPr lang="en-US" sz="1800" dirty="0" smtClean="0">
                <a:latin typeface="Arial" charset="0"/>
                <a:cs typeface="Arial" charset="0"/>
              </a:rPr>
              <a:t>electronics, and provide a perfect testing environment for the pre-production modules.</a:t>
            </a:r>
            <a:endParaRPr lang="en-US" sz="1800" dirty="0"/>
          </a:p>
        </p:txBody>
      </p:sp>
      <p:sp>
        <p:nvSpPr>
          <p:cNvPr id="5" name="TextBox 4"/>
          <p:cNvSpPr txBox="1"/>
          <p:nvPr/>
        </p:nvSpPr>
        <p:spPr>
          <a:xfrm>
            <a:off x="8805446" y="5715000"/>
            <a:ext cx="274434" cy="276999"/>
          </a:xfrm>
          <a:prstGeom prst="rect">
            <a:avLst/>
          </a:prstGeom>
          <a:noFill/>
        </p:spPr>
        <p:txBody>
          <a:bodyPr wrap="none" rtlCol="0">
            <a:spAutoFit/>
          </a:bodyPr>
          <a:lstStyle/>
          <a:p>
            <a:r>
              <a:rPr lang="en-US" sz="1200" b="1" dirty="0" smtClean="0"/>
              <a:t>3</a:t>
            </a:r>
            <a:endParaRPr lang="en-US" sz="12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552450" y="3998913"/>
            <a:ext cx="6229350" cy="2468562"/>
          </a:xfrm>
          <a:prstGeom prst="rect">
            <a:avLst/>
          </a:prstGeom>
          <a:noFill/>
          <a:ln w="9525">
            <a:noFill/>
            <a:miter lim="800000"/>
            <a:headEnd/>
            <a:tailEnd/>
          </a:ln>
        </p:spPr>
      </p:pic>
      <p:sp>
        <p:nvSpPr>
          <p:cNvPr id="21507" name="TextBox 29"/>
          <p:cNvSpPr txBox="1">
            <a:spLocks noChangeArrowheads="1"/>
          </p:cNvSpPr>
          <p:nvPr/>
        </p:nvSpPr>
        <p:spPr bwMode="auto">
          <a:xfrm>
            <a:off x="1447800" y="192088"/>
            <a:ext cx="5867400" cy="646112"/>
          </a:xfrm>
          <a:prstGeom prst="rect">
            <a:avLst/>
          </a:prstGeom>
          <a:noFill/>
          <a:ln w="9525">
            <a:noFill/>
            <a:miter lim="800000"/>
            <a:headEnd/>
            <a:tailEnd/>
          </a:ln>
        </p:spPr>
        <p:txBody>
          <a:bodyPr>
            <a:spAutoFit/>
          </a:bodyPr>
          <a:lstStyle/>
          <a:p>
            <a:pPr eaLnBrk="0" hangingPunct="0"/>
            <a:r>
              <a:rPr lang="en-US" sz="3600" b="1" dirty="0">
                <a:latin typeface="Calibri" pitchFamily="34" charset="0"/>
              </a:rPr>
              <a:t>Example L1 Trigger cont…</a:t>
            </a:r>
          </a:p>
        </p:txBody>
      </p:sp>
      <p:sp>
        <p:nvSpPr>
          <p:cNvPr id="21508" name="TextBox 8"/>
          <p:cNvSpPr txBox="1">
            <a:spLocks noChangeArrowheads="1"/>
          </p:cNvSpPr>
          <p:nvPr/>
        </p:nvSpPr>
        <p:spPr bwMode="auto">
          <a:xfrm>
            <a:off x="152400" y="914400"/>
            <a:ext cx="4267200" cy="646113"/>
          </a:xfrm>
          <a:prstGeom prst="rect">
            <a:avLst/>
          </a:prstGeom>
          <a:noFill/>
          <a:ln w="9525">
            <a:noFill/>
            <a:miter lim="800000"/>
            <a:headEnd/>
            <a:tailEnd/>
          </a:ln>
        </p:spPr>
        <p:txBody>
          <a:bodyPr>
            <a:spAutoFit/>
          </a:bodyPr>
          <a:lstStyle/>
          <a:p>
            <a:pPr eaLnBrk="0" hangingPunct="0"/>
            <a:r>
              <a:rPr lang="en-US" sz="1800" b="1" dirty="0"/>
              <a:t>BCAL &amp; FCAL &lt;30MeV Channel Suppression (done at FADC250):</a:t>
            </a:r>
          </a:p>
        </p:txBody>
      </p:sp>
      <p:sp>
        <p:nvSpPr>
          <p:cNvPr id="21509" name="TextBox 9"/>
          <p:cNvSpPr txBox="1">
            <a:spLocks noChangeArrowheads="1"/>
          </p:cNvSpPr>
          <p:nvPr/>
        </p:nvSpPr>
        <p:spPr bwMode="auto">
          <a:xfrm>
            <a:off x="762000" y="1571625"/>
            <a:ext cx="2133600" cy="338138"/>
          </a:xfrm>
          <a:prstGeom prst="rect">
            <a:avLst/>
          </a:prstGeom>
          <a:noFill/>
          <a:ln w="9525">
            <a:noFill/>
            <a:miter lim="800000"/>
            <a:headEnd/>
            <a:tailEnd/>
          </a:ln>
        </p:spPr>
        <p:txBody>
          <a:bodyPr>
            <a:spAutoFit/>
          </a:bodyPr>
          <a:lstStyle/>
          <a:p>
            <a:pPr eaLnBrk="0" hangingPunct="0"/>
            <a:r>
              <a:rPr lang="en-US" sz="1600" dirty="0"/>
              <a:t>FADC Channel Input:</a:t>
            </a:r>
          </a:p>
        </p:txBody>
      </p:sp>
      <p:sp>
        <p:nvSpPr>
          <p:cNvPr id="21510" name="TextBox 10"/>
          <p:cNvSpPr txBox="1">
            <a:spLocks noChangeArrowheads="1"/>
          </p:cNvSpPr>
          <p:nvPr/>
        </p:nvSpPr>
        <p:spPr bwMode="auto">
          <a:xfrm>
            <a:off x="685800" y="2333625"/>
            <a:ext cx="2514600" cy="338138"/>
          </a:xfrm>
          <a:prstGeom prst="rect">
            <a:avLst/>
          </a:prstGeom>
          <a:noFill/>
          <a:ln w="9525">
            <a:noFill/>
            <a:miter lim="800000"/>
            <a:headEnd/>
            <a:tailEnd/>
          </a:ln>
        </p:spPr>
        <p:txBody>
          <a:bodyPr>
            <a:spAutoFit/>
          </a:bodyPr>
          <a:lstStyle/>
          <a:p>
            <a:pPr eaLnBrk="0" hangingPunct="0"/>
            <a:r>
              <a:rPr lang="en-US" sz="1600" dirty="0"/>
              <a:t>FADC L1 Sum Output: </a:t>
            </a:r>
          </a:p>
        </p:txBody>
      </p:sp>
      <p:pic>
        <p:nvPicPr>
          <p:cNvPr id="21511" name="Picture 3"/>
          <p:cNvPicPr>
            <a:picLocks noChangeAspect="1" noChangeArrowheads="1"/>
          </p:cNvPicPr>
          <p:nvPr/>
        </p:nvPicPr>
        <p:blipFill>
          <a:blip r:embed="rId3" cstate="print"/>
          <a:srcRect/>
          <a:stretch>
            <a:fillRect/>
          </a:stretch>
        </p:blipFill>
        <p:spPr bwMode="auto">
          <a:xfrm>
            <a:off x="2819400" y="1590675"/>
            <a:ext cx="2828925" cy="1476375"/>
          </a:xfrm>
          <a:prstGeom prst="rect">
            <a:avLst/>
          </a:prstGeom>
          <a:noFill/>
          <a:ln w="9525">
            <a:noFill/>
            <a:miter lim="800000"/>
            <a:headEnd/>
            <a:tailEnd/>
          </a:ln>
        </p:spPr>
      </p:pic>
      <p:cxnSp>
        <p:nvCxnSpPr>
          <p:cNvPr id="14" name="Straight Arrow Connector 13"/>
          <p:cNvCxnSpPr>
            <a:stCxn id="21513" idx="1"/>
          </p:cNvCxnSpPr>
          <p:nvPr/>
        </p:nvCxnSpPr>
        <p:spPr>
          <a:xfrm rot="10800000" flipV="1">
            <a:off x="3886200" y="1252538"/>
            <a:ext cx="762000" cy="3381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513" name="TextBox 14"/>
          <p:cNvSpPr txBox="1">
            <a:spLocks noChangeArrowheads="1"/>
          </p:cNvSpPr>
          <p:nvPr/>
        </p:nvSpPr>
        <p:spPr bwMode="auto">
          <a:xfrm>
            <a:off x="4648200" y="990600"/>
            <a:ext cx="1828800" cy="523875"/>
          </a:xfrm>
          <a:prstGeom prst="rect">
            <a:avLst/>
          </a:prstGeom>
          <a:noFill/>
          <a:ln w="9525">
            <a:noFill/>
            <a:miter lim="800000"/>
            <a:headEnd/>
            <a:tailEnd/>
          </a:ln>
        </p:spPr>
        <p:txBody>
          <a:bodyPr>
            <a:spAutoFit/>
          </a:bodyPr>
          <a:lstStyle/>
          <a:p>
            <a:pPr eaLnBrk="0" hangingPunct="0"/>
            <a:r>
              <a:rPr lang="en-US" sz="1400" b="1" dirty="0"/>
              <a:t>&lt;30MeV – Rejected by FADC250</a:t>
            </a:r>
          </a:p>
        </p:txBody>
      </p:sp>
      <p:cxnSp>
        <p:nvCxnSpPr>
          <p:cNvPr id="16" name="Straight Arrow Connector 15"/>
          <p:cNvCxnSpPr/>
          <p:nvPr/>
        </p:nvCxnSpPr>
        <p:spPr>
          <a:xfrm rot="10800000">
            <a:off x="4724400" y="1895475"/>
            <a:ext cx="990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515" name="TextBox 17"/>
          <p:cNvSpPr txBox="1">
            <a:spLocks noChangeArrowheads="1"/>
          </p:cNvSpPr>
          <p:nvPr/>
        </p:nvSpPr>
        <p:spPr bwMode="auto">
          <a:xfrm>
            <a:off x="5791200" y="1590675"/>
            <a:ext cx="1905000" cy="522288"/>
          </a:xfrm>
          <a:prstGeom prst="rect">
            <a:avLst/>
          </a:prstGeom>
          <a:noFill/>
          <a:ln w="9525">
            <a:noFill/>
            <a:miter lim="800000"/>
            <a:headEnd/>
            <a:tailEnd/>
          </a:ln>
        </p:spPr>
        <p:txBody>
          <a:bodyPr>
            <a:spAutoFit/>
          </a:bodyPr>
          <a:lstStyle/>
          <a:p>
            <a:pPr eaLnBrk="0" hangingPunct="0"/>
            <a:r>
              <a:rPr lang="en-US" sz="1400" b="1" dirty="0"/>
              <a:t>&gt;30MeV – Accepted by FADC250</a:t>
            </a:r>
          </a:p>
        </p:txBody>
      </p:sp>
      <p:sp>
        <p:nvSpPr>
          <p:cNvPr id="20" name="TextBox 19"/>
          <p:cNvSpPr txBox="1">
            <a:spLocks noChangeArrowheads="1"/>
          </p:cNvSpPr>
          <p:nvPr/>
        </p:nvSpPr>
        <p:spPr bwMode="auto">
          <a:xfrm>
            <a:off x="152400" y="2743200"/>
            <a:ext cx="4648200" cy="369888"/>
          </a:xfrm>
          <a:prstGeom prst="rect">
            <a:avLst/>
          </a:prstGeom>
          <a:noFill/>
          <a:ln w="9525">
            <a:noFill/>
            <a:miter lim="800000"/>
            <a:headEnd/>
            <a:tailEnd/>
          </a:ln>
        </p:spPr>
        <p:txBody>
          <a:bodyPr>
            <a:spAutoFit/>
          </a:bodyPr>
          <a:lstStyle/>
          <a:p>
            <a:pPr eaLnBrk="0" hangingPunct="0"/>
            <a:r>
              <a:rPr lang="en-US" sz="1800" b="1" dirty="0"/>
              <a:t>GTP Trigger Equation:</a:t>
            </a:r>
          </a:p>
        </p:txBody>
      </p:sp>
      <p:sp>
        <p:nvSpPr>
          <p:cNvPr id="2151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dirty="0"/>
          </a:p>
        </p:txBody>
      </p:sp>
      <p:pic>
        <p:nvPicPr>
          <p:cNvPr id="92166" name="Picture 6"/>
          <p:cNvPicPr>
            <a:picLocks noChangeAspect="1" noChangeArrowheads="1"/>
          </p:cNvPicPr>
          <p:nvPr/>
        </p:nvPicPr>
        <p:blipFill>
          <a:blip r:embed="rId4" cstate="print"/>
          <a:srcRect/>
          <a:stretch>
            <a:fillRect/>
          </a:stretch>
        </p:blipFill>
        <p:spPr bwMode="auto">
          <a:xfrm>
            <a:off x="1143000" y="3062288"/>
            <a:ext cx="6248400" cy="738187"/>
          </a:xfrm>
          <a:prstGeom prst="rect">
            <a:avLst/>
          </a:prstGeom>
          <a:noFill/>
          <a:ln w="9525">
            <a:noFill/>
            <a:miter lim="800000"/>
            <a:headEnd/>
            <a:tailEnd/>
          </a:ln>
        </p:spPr>
      </p:pic>
      <p:sp>
        <p:nvSpPr>
          <p:cNvPr id="24" name="TextBox 23"/>
          <p:cNvSpPr txBox="1">
            <a:spLocks noChangeArrowheads="1"/>
          </p:cNvSpPr>
          <p:nvPr/>
        </p:nvSpPr>
        <p:spPr bwMode="auto">
          <a:xfrm>
            <a:off x="152400" y="3721100"/>
            <a:ext cx="4648200" cy="369888"/>
          </a:xfrm>
          <a:prstGeom prst="rect">
            <a:avLst/>
          </a:prstGeom>
          <a:noFill/>
          <a:ln w="9525">
            <a:noFill/>
            <a:miter lim="800000"/>
            <a:headEnd/>
            <a:tailEnd/>
          </a:ln>
        </p:spPr>
        <p:txBody>
          <a:bodyPr>
            <a:spAutoFit/>
          </a:bodyPr>
          <a:lstStyle/>
          <a:p>
            <a:pPr eaLnBrk="0" hangingPunct="0"/>
            <a:r>
              <a:rPr lang="en-US" sz="1800" b="1" dirty="0"/>
              <a:t>Resulting L1 Acceptance Spectrum:</a:t>
            </a:r>
          </a:p>
        </p:txBody>
      </p:sp>
      <p:cxnSp>
        <p:nvCxnSpPr>
          <p:cNvPr id="26" name="Straight Arrow Connector 25"/>
          <p:cNvCxnSpPr/>
          <p:nvPr/>
        </p:nvCxnSpPr>
        <p:spPr>
          <a:xfrm rot="10800000" flipV="1">
            <a:off x="6711950" y="4464050"/>
            <a:ext cx="30480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 name="TextBox 27"/>
          <p:cNvSpPr txBox="1">
            <a:spLocks noChangeArrowheads="1"/>
          </p:cNvSpPr>
          <p:nvPr/>
        </p:nvSpPr>
        <p:spPr bwMode="auto">
          <a:xfrm>
            <a:off x="6964363" y="4254500"/>
            <a:ext cx="1905000" cy="339725"/>
          </a:xfrm>
          <a:prstGeom prst="rect">
            <a:avLst/>
          </a:prstGeom>
          <a:noFill/>
          <a:ln w="9525">
            <a:noFill/>
            <a:miter lim="800000"/>
            <a:headEnd/>
            <a:tailEnd/>
          </a:ln>
        </p:spPr>
        <p:txBody>
          <a:bodyPr>
            <a:spAutoFit/>
          </a:bodyPr>
          <a:lstStyle/>
          <a:p>
            <a:pPr eaLnBrk="0" hangingPunct="0"/>
            <a:r>
              <a:rPr lang="en-US" sz="1600" b="1" dirty="0"/>
              <a:t>L1 Rate &lt; 200kHz</a:t>
            </a:r>
          </a:p>
        </p:txBody>
      </p:sp>
      <p:sp>
        <p:nvSpPr>
          <p:cNvPr id="30" name="TextBox 29"/>
          <p:cNvSpPr txBox="1">
            <a:spLocks noChangeArrowheads="1"/>
          </p:cNvSpPr>
          <p:nvPr/>
        </p:nvSpPr>
        <p:spPr bwMode="auto">
          <a:xfrm>
            <a:off x="5867400" y="5410200"/>
            <a:ext cx="3048000" cy="584200"/>
          </a:xfrm>
          <a:prstGeom prst="rect">
            <a:avLst/>
          </a:prstGeom>
          <a:noFill/>
          <a:ln w="9525">
            <a:noFill/>
            <a:miter lim="800000"/>
            <a:headEnd/>
            <a:tailEnd/>
          </a:ln>
        </p:spPr>
        <p:txBody>
          <a:bodyPr>
            <a:spAutoFit/>
          </a:bodyPr>
          <a:lstStyle/>
          <a:p>
            <a:pPr algn="ctr" eaLnBrk="0" hangingPunct="0"/>
            <a:r>
              <a:rPr lang="en-US" sz="1600" b="1" dirty="0"/>
              <a:t>In Signal Region:</a:t>
            </a:r>
          </a:p>
          <a:p>
            <a:pPr algn="ctr" eaLnBrk="0" hangingPunct="0"/>
            <a:r>
              <a:rPr lang="en-US" sz="1600" b="1" dirty="0"/>
              <a:t> L1 Trigger Efficiency &gt; 92%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8"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2133600" y="0"/>
            <a:ext cx="4749800" cy="615553"/>
          </a:xfrm>
          <a:prstGeom prst="rect">
            <a:avLst/>
          </a:prstGeom>
          <a:solidFill>
            <a:schemeClr val="tx1"/>
          </a:solidFill>
          <a:ln w="9525">
            <a:noFill/>
            <a:miter lim="800000"/>
            <a:headEnd/>
            <a:tailEnd/>
          </a:ln>
        </p:spPr>
        <p:txBody>
          <a:bodyPr wrap="square" lIns="0" tIns="0" rIns="0" bIns="0" anchor="b">
            <a:spAutoFit/>
          </a:bodyPr>
          <a:lstStyle/>
          <a:p>
            <a:pPr algn="ctr" eaLnBrk="0" hangingPunct="0"/>
            <a:r>
              <a:rPr lang="en-US" sz="2000" u="sng" dirty="0" smtClean="0">
                <a:solidFill>
                  <a:schemeClr val="bg1"/>
                </a:solidFill>
                <a:latin typeface="Arial" charset="0"/>
              </a:rPr>
              <a:t>New Requirements Listed from </a:t>
            </a:r>
          </a:p>
          <a:p>
            <a:pPr algn="ctr" eaLnBrk="0" hangingPunct="0"/>
            <a:r>
              <a:rPr lang="en-US" sz="2000" u="sng" dirty="0" smtClean="0">
                <a:solidFill>
                  <a:schemeClr val="bg1"/>
                </a:solidFill>
                <a:latin typeface="Arial" charset="0"/>
              </a:rPr>
              <a:t>2009 Trigger Workshop</a:t>
            </a:r>
            <a:endParaRPr lang="en-US" sz="2000" u="sng" dirty="0">
              <a:solidFill>
                <a:schemeClr val="bg1"/>
              </a:solidFill>
              <a:latin typeface="Arial" charset="0"/>
            </a:endParaRPr>
          </a:p>
        </p:txBody>
      </p:sp>
      <p:sp>
        <p:nvSpPr>
          <p:cNvPr id="4" name="Rectangle 3"/>
          <p:cNvSpPr txBox="1">
            <a:spLocks noChangeArrowheads="1"/>
          </p:cNvSpPr>
          <p:nvPr/>
        </p:nvSpPr>
        <p:spPr bwMode="auto">
          <a:xfrm>
            <a:off x="457200" y="685800"/>
            <a:ext cx="8382000" cy="2362200"/>
          </a:xfrm>
          <a:prstGeom prst="rect">
            <a:avLst/>
          </a:prstGeom>
          <a:noFill/>
          <a:ln w="9525">
            <a:noFill/>
            <a:miter lim="800000"/>
            <a:headEnd/>
            <a:tailEnd/>
          </a:ln>
          <a:effectLst/>
        </p:spPr>
        <p:txBody>
          <a:bodyPr/>
          <a:lstStyle/>
          <a:p>
            <a:pPr marL="342900" indent="-342900">
              <a:buAutoNum type="arabicPeriod"/>
            </a:pPr>
            <a:r>
              <a:rPr lang="en-US" sz="1600" dirty="0" smtClean="0">
                <a:latin typeface="Arial" pitchFamily="34" charset="0"/>
                <a:cs typeface="Arial" pitchFamily="34" charset="0"/>
              </a:rPr>
              <a:t>Use the two trigger signals, Trig1 and Trig2 to change the mode of the flash board readout.  Presently the readout mode is selected when the User programs the module before starting a ‘run’.  Presently the mode does not change during a ‘run’.  Using the two Trigger bits, the trigger supervisor can issue a specific readout mode for a given trigger event type.  (Change mode for scaler readout data for example)</a:t>
            </a:r>
          </a:p>
          <a:p>
            <a:pPr marL="342900" indent="-342900">
              <a:buAutoNum type="arabicPeriod"/>
            </a:pPr>
            <a:endParaRPr lang="en-US" dirty="0" smtClean="0">
              <a:latin typeface="Arial" pitchFamily="34" charset="0"/>
              <a:cs typeface="Arial" pitchFamily="34" charset="0"/>
            </a:endParaRPr>
          </a:p>
          <a:p>
            <a:pPr marL="342900" lvl="0" indent="-342900">
              <a:buAutoNum type="arabicPeriod" startAt="2"/>
            </a:pPr>
            <a:r>
              <a:rPr lang="en-US" sz="1600" dirty="0" smtClean="0">
                <a:latin typeface="Arial" pitchFamily="34" charset="0"/>
                <a:cs typeface="Arial" pitchFamily="34" charset="0"/>
              </a:rPr>
              <a:t>Dedicate a VXS differential pair from the TI to CTP and from the TI to the SD.  Keep the I^2C link, but a differential pair will be needed to transfer data from the two switch cards at a higher rate than the I^2C allows.  (The dedicated pair is not required to be a gigabit serial link.)</a:t>
            </a:r>
          </a:p>
          <a:p>
            <a:pPr marL="342900" lvl="0" indent="-342900">
              <a:buAutoNum type="arabicPeriod" startAt="2"/>
            </a:pPr>
            <a:endParaRPr lang="en-US" dirty="0" smtClean="0">
              <a:latin typeface="Arial" pitchFamily="34" charset="0"/>
              <a:cs typeface="Arial" pitchFamily="34" charset="0"/>
            </a:endParaRPr>
          </a:p>
          <a:p>
            <a:pPr marL="342900" lvl="0" indent="-342900">
              <a:buAutoNum type="arabicPeriod" startAt="3"/>
            </a:pPr>
            <a:r>
              <a:rPr lang="en-US" sz="1600" dirty="0" smtClean="0">
                <a:latin typeface="Arial" pitchFamily="34" charset="0"/>
                <a:cs typeface="Arial" pitchFamily="34" charset="0"/>
              </a:rPr>
              <a:t>Add input/output signaling capabilities to the CTP and TI front panels.  The number and type of signaling levels were not defined, but I/O signals will be required and allow for a number of useful features.</a:t>
            </a:r>
          </a:p>
          <a:p>
            <a:pPr marL="342900" lvl="0" indent="-342900">
              <a:buAutoNum type="arabicPeriod" startAt="3"/>
            </a:pPr>
            <a:endParaRPr lang="en-US" dirty="0" smtClean="0">
              <a:latin typeface="Arial" pitchFamily="34" charset="0"/>
              <a:cs typeface="Arial" pitchFamily="34" charset="0"/>
            </a:endParaRPr>
          </a:p>
          <a:p>
            <a:pPr marL="342900" lvl="0" indent="-342900">
              <a:buAutoNum type="arabicPeriod" startAt="4"/>
            </a:pPr>
            <a:r>
              <a:rPr lang="en-US" sz="1600" dirty="0" smtClean="0">
                <a:latin typeface="Arial" pitchFamily="34" charset="0"/>
                <a:cs typeface="Arial" pitchFamily="34" charset="0"/>
              </a:rPr>
              <a:t>Global Trigger -- Implement multiple trigger partitioning “sessions”.  Ed and David A. outlined a simple idea for up to 4 concurrent trigger sessions using CODA3.</a:t>
            </a:r>
          </a:p>
          <a:p>
            <a:pPr marL="342900" lvl="0" indent="-342900">
              <a:buAutoNum type="arabicPeriod" startAt="4"/>
            </a:pPr>
            <a:endParaRPr lang="en-US" dirty="0" smtClean="0">
              <a:latin typeface="Arial" pitchFamily="34" charset="0"/>
              <a:cs typeface="Arial" pitchFamily="34" charset="0"/>
            </a:endParaRPr>
          </a:p>
          <a:p>
            <a:pPr marL="287338" lvl="0" indent="-287338"/>
            <a:r>
              <a:rPr lang="en-US" sz="1600" dirty="0" smtClean="0">
                <a:latin typeface="Arial" pitchFamily="34" charset="0"/>
                <a:cs typeface="Arial" pitchFamily="34" charset="0"/>
              </a:rPr>
              <a:t>5.  Global Trigger – The Trigger Supervisor will need to manage external signals for calibration systems.  Presently the TS is specified to connect directly to the Global Trigger Processor and the additional input/output to pulsers or other hardware will need to be managed.</a:t>
            </a:r>
          </a:p>
          <a:p>
            <a:pPr marL="342900" indent="-342900" eaLnBrk="0" hangingPunct="0">
              <a:lnSpc>
                <a:spcPct val="90000"/>
              </a:lnSpc>
              <a:spcBef>
                <a:spcPct val="20000"/>
              </a:spcBef>
              <a:buFontTx/>
              <a:buChar char="•"/>
            </a:pPr>
            <a:endParaRPr lang="en-US" sz="1800" dirty="0"/>
          </a:p>
        </p:txBody>
      </p:sp>
      <p:sp>
        <p:nvSpPr>
          <p:cNvPr id="5" name="TextBox 4"/>
          <p:cNvSpPr txBox="1"/>
          <p:nvPr/>
        </p:nvSpPr>
        <p:spPr>
          <a:xfrm>
            <a:off x="8805446" y="5715000"/>
            <a:ext cx="274434" cy="276999"/>
          </a:xfrm>
          <a:prstGeom prst="rect">
            <a:avLst/>
          </a:prstGeom>
          <a:noFill/>
        </p:spPr>
        <p:txBody>
          <a:bodyPr wrap="none" rtlCol="0">
            <a:spAutoFit/>
          </a:bodyPr>
          <a:lstStyle/>
          <a:p>
            <a:r>
              <a:rPr lang="en-US" sz="1200" b="1" dirty="0" smtClean="0"/>
              <a:t>4</a:t>
            </a:r>
            <a:endParaRPr lang="en-US" sz="1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Gluex_detector_3d.jpg"/>
          <p:cNvPicPr>
            <a:picLocks noChangeAspect="1"/>
          </p:cNvPicPr>
          <p:nvPr/>
        </p:nvPicPr>
        <p:blipFill>
          <a:blip r:embed="rId2" cstate="print"/>
          <a:srcRect/>
          <a:stretch>
            <a:fillRect/>
          </a:stretch>
        </p:blipFill>
        <p:spPr bwMode="auto">
          <a:xfrm>
            <a:off x="0" y="1028700"/>
            <a:ext cx="4394200" cy="3467100"/>
          </a:xfrm>
          <a:prstGeom prst="rect">
            <a:avLst/>
          </a:prstGeom>
          <a:noFill/>
          <a:ln w="9525">
            <a:noFill/>
            <a:miter lim="800000"/>
            <a:headEnd/>
            <a:tailEnd/>
          </a:ln>
        </p:spPr>
      </p:pic>
      <p:sp>
        <p:nvSpPr>
          <p:cNvPr id="6147" name="TextBox 29"/>
          <p:cNvSpPr txBox="1">
            <a:spLocks noChangeArrowheads="1"/>
          </p:cNvSpPr>
          <p:nvPr/>
        </p:nvSpPr>
        <p:spPr bwMode="auto">
          <a:xfrm>
            <a:off x="762000" y="152400"/>
            <a:ext cx="7467600" cy="646331"/>
          </a:xfrm>
          <a:prstGeom prst="rect">
            <a:avLst/>
          </a:prstGeom>
          <a:noFill/>
          <a:ln w="9525">
            <a:noFill/>
            <a:miter lim="800000"/>
            <a:headEnd/>
            <a:tailEnd/>
          </a:ln>
        </p:spPr>
        <p:txBody>
          <a:bodyPr wrap="square">
            <a:spAutoFit/>
          </a:bodyPr>
          <a:lstStyle/>
          <a:p>
            <a:pPr algn="ctr" eaLnBrk="0" hangingPunct="0"/>
            <a:r>
              <a:rPr lang="en-US" sz="3600" b="1" dirty="0" smtClean="0">
                <a:latin typeface="Calibri" pitchFamily="34" charset="0"/>
              </a:rPr>
              <a:t>Brief review of 12GeV </a:t>
            </a:r>
            <a:r>
              <a:rPr lang="en-US" sz="3600" b="1" dirty="0">
                <a:latin typeface="Calibri" pitchFamily="34" charset="0"/>
              </a:rPr>
              <a:t>Trigger </a:t>
            </a:r>
            <a:r>
              <a:rPr lang="en-US" sz="3600" b="1" dirty="0" smtClean="0">
                <a:latin typeface="Calibri" pitchFamily="34" charset="0"/>
              </a:rPr>
              <a:t>Systems </a:t>
            </a:r>
            <a:endParaRPr lang="en-US" sz="3600" b="1" dirty="0">
              <a:latin typeface="Calibri" pitchFamily="34" charset="0"/>
            </a:endParaRPr>
          </a:p>
        </p:txBody>
      </p:sp>
      <p:sp>
        <p:nvSpPr>
          <p:cNvPr id="6148" name="TextBox 33"/>
          <p:cNvSpPr txBox="1">
            <a:spLocks noChangeArrowheads="1"/>
          </p:cNvSpPr>
          <p:nvPr/>
        </p:nvSpPr>
        <p:spPr bwMode="auto">
          <a:xfrm>
            <a:off x="1295400" y="4495800"/>
            <a:ext cx="6858000" cy="1847850"/>
          </a:xfrm>
          <a:prstGeom prst="rect">
            <a:avLst/>
          </a:prstGeom>
          <a:noFill/>
          <a:ln w="9525">
            <a:noFill/>
            <a:miter lim="800000"/>
            <a:headEnd/>
            <a:tailEnd/>
          </a:ln>
        </p:spPr>
        <p:txBody>
          <a:bodyPr>
            <a:spAutoFit/>
          </a:bodyPr>
          <a:lstStyle/>
          <a:p>
            <a:pPr eaLnBrk="0" hangingPunct="0"/>
            <a:r>
              <a:rPr lang="en-US" b="1" dirty="0"/>
              <a:t>		</a:t>
            </a:r>
            <a:r>
              <a:rPr lang="en-US" sz="1800" b="1" dirty="0"/>
              <a:t>Hall D-GlueX		Hall B-CLAS</a:t>
            </a:r>
          </a:p>
          <a:p>
            <a:pPr eaLnBrk="0" hangingPunct="0"/>
            <a:r>
              <a:rPr lang="en-US" sz="1800" b="1" dirty="0"/>
              <a:t>Channel Count:</a:t>
            </a:r>
            <a:r>
              <a:rPr lang="en-US" sz="1800" dirty="0"/>
              <a:t>	~20k			~40k</a:t>
            </a:r>
          </a:p>
          <a:p>
            <a:pPr eaLnBrk="0" hangingPunct="0"/>
            <a:r>
              <a:rPr lang="en-US" sz="1800" b="1" dirty="0"/>
              <a:t>Event Size:</a:t>
            </a:r>
            <a:r>
              <a:rPr lang="en-US" sz="1800" dirty="0"/>
              <a:t>	~15kB			~6kB</a:t>
            </a:r>
          </a:p>
          <a:p>
            <a:pPr eaLnBrk="0" hangingPunct="0"/>
            <a:r>
              <a:rPr lang="en-US" sz="1800" b="1" dirty="0"/>
              <a:t>L1 Rate:	</a:t>
            </a:r>
            <a:r>
              <a:rPr lang="en-US" sz="1800" dirty="0"/>
              <a:t>	</a:t>
            </a:r>
            <a:r>
              <a:rPr lang="en-US" sz="1800" b="1" dirty="0">
                <a:solidFill>
                  <a:srgbClr val="FF0000"/>
                </a:solidFill>
              </a:rPr>
              <a:t>200kHz			10kHz</a:t>
            </a:r>
          </a:p>
          <a:p>
            <a:pPr eaLnBrk="0" hangingPunct="0"/>
            <a:r>
              <a:rPr lang="en-US" sz="1800" b="1" dirty="0"/>
              <a:t>L1 Data:		</a:t>
            </a:r>
            <a:r>
              <a:rPr lang="en-US" sz="1800" b="1" dirty="0">
                <a:solidFill>
                  <a:srgbClr val="FF0000"/>
                </a:solidFill>
              </a:rPr>
              <a:t>3GB/s</a:t>
            </a:r>
            <a:r>
              <a:rPr lang="en-US" sz="1800" dirty="0"/>
              <a:t>			</a:t>
            </a:r>
            <a:r>
              <a:rPr lang="en-US" sz="1800" b="1" dirty="0">
                <a:solidFill>
                  <a:srgbClr val="FF0000"/>
                </a:solidFill>
              </a:rPr>
              <a:t>60MB/s</a:t>
            </a:r>
          </a:p>
          <a:p>
            <a:pPr eaLnBrk="0" hangingPunct="0"/>
            <a:r>
              <a:rPr lang="en-US" sz="1800" b="1" dirty="0"/>
              <a:t>To Disk:</a:t>
            </a:r>
            <a:r>
              <a:rPr lang="en-US" sz="1800" b="1" dirty="0">
                <a:solidFill>
                  <a:srgbClr val="FF0000"/>
                </a:solidFill>
              </a:rPr>
              <a:t>		L3, 20kHz, 300MB/s	L2, 10kHz, 60MB/s</a:t>
            </a:r>
          </a:p>
        </p:txBody>
      </p:sp>
      <p:pic>
        <p:nvPicPr>
          <p:cNvPr id="6149" name="Picture 14" descr="Detector side view 1"/>
          <p:cNvPicPr>
            <a:picLocks noChangeAspect="1" noChangeArrowheads="1"/>
          </p:cNvPicPr>
          <p:nvPr/>
        </p:nvPicPr>
        <p:blipFill>
          <a:blip r:embed="rId3" cstate="print"/>
          <a:srcRect/>
          <a:stretch>
            <a:fillRect/>
          </a:stretch>
        </p:blipFill>
        <p:spPr bwMode="auto">
          <a:xfrm>
            <a:off x="5257800" y="762000"/>
            <a:ext cx="3886200" cy="3490913"/>
          </a:xfrm>
          <a:prstGeom prst="rect">
            <a:avLst/>
          </a:prstGeom>
          <a:noFill/>
          <a:ln w="9525">
            <a:noFill/>
            <a:miter lim="800000"/>
            <a:headEnd/>
            <a:tailEnd/>
          </a:ln>
        </p:spPr>
      </p:pic>
      <p:sp>
        <p:nvSpPr>
          <p:cNvPr id="6" name="TextBox 5"/>
          <p:cNvSpPr txBox="1"/>
          <p:nvPr/>
        </p:nvSpPr>
        <p:spPr>
          <a:xfrm>
            <a:off x="8610600" y="6096000"/>
            <a:ext cx="274434" cy="276999"/>
          </a:xfrm>
          <a:prstGeom prst="rect">
            <a:avLst/>
          </a:prstGeom>
          <a:noFill/>
        </p:spPr>
        <p:txBody>
          <a:bodyPr wrap="none" rtlCol="0">
            <a:spAutoFit/>
          </a:bodyPr>
          <a:lstStyle/>
          <a:p>
            <a:r>
              <a:rPr lang="en-US" sz="1200" b="1" dirty="0" smtClean="0"/>
              <a:t>5</a:t>
            </a:r>
            <a:endParaRPr lang="en-US" sz="1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9"/>
          <p:cNvSpPr txBox="1">
            <a:spLocks noChangeArrowheads="1"/>
          </p:cNvSpPr>
          <p:nvPr/>
        </p:nvSpPr>
        <p:spPr bwMode="auto">
          <a:xfrm>
            <a:off x="762000" y="152400"/>
            <a:ext cx="7467600" cy="646331"/>
          </a:xfrm>
          <a:prstGeom prst="rect">
            <a:avLst/>
          </a:prstGeom>
          <a:noFill/>
          <a:ln w="9525">
            <a:noFill/>
            <a:miter lim="800000"/>
            <a:headEnd/>
            <a:tailEnd/>
          </a:ln>
        </p:spPr>
        <p:txBody>
          <a:bodyPr wrap="square">
            <a:spAutoFit/>
          </a:bodyPr>
          <a:lstStyle/>
          <a:p>
            <a:pPr algn="ctr" eaLnBrk="0" hangingPunct="0"/>
            <a:r>
              <a:rPr lang="en-US" sz="3600" b="1" dirty="0" smtClean="0">
                <a:latin typeface="Calibri" pitchFamily="34" charset="0"/>
              </a:rPr>
              <a:t>Hall D Construction</a:t>
            </a:r>
            <a:endParaRPr lang="en-US" sz="3600" b="1" dirty="0">
              <a:latin typeface="Calibri" pitchFamily="34" charset="0"/>
            </a:endParaRPr>
          </a:p>
        </p:txBody>
      </p:sp>
      <p:sp>
        <p:nvSpPr>
          <p:cNvPr id="6" name="TextBox 5"/>
          <p:cNvSpPr txBox="1"/>
          <p:nvPr/>
        </p:nvSpPr>
        <p:spPr>
          <a:xfrm>
            <a:off x="8610600" y="6096000"/>
            <a:ext cx="261610" cy="276999"/>
          </a:xfrm>
          <a:prstGeom prst="rect">
            <a:avLst/>
          </a:prstGeom>
          <a:noFill/>
        </p:spPr>
        <p:txBody>
          <a:bodyPr wrap="none" rtlCol="0">
            <a:spAutoFit/>
          </a:bodyPr>
          <a:lstStyle/>
          <a:p>
            <a:r>
              <a:rPr lang="en-US" sz="1200" b="1" dirty="0" smtClean="0"/>
              <a:t>6</a:t>
            </a:r>
            <a:endParaRPr lang="en-US" sz="1200" b="1" dirty="0"/>
          </a:p>
        </p:txBody>
      </p:sp>
      <p:pic>
        <p:nvPicPr>
          <p:cNvPr id="7" name="Picture 6" descr="Hall-D 6_18_10_Aerial-Snapshot.jpg"/>
          <p:cNvPicPr>
            <a:picLocks noChangeAspect="1"/>
          </p:cNvPicPr>
          <p:nvPr/>
        </p:nvPicPr>
        <p:blipFill>
          <a:blip r:embed="rId2" cstate="print"/>
          <a:stretch>
            <a:fillRect/>
          </a:stretch>
        </p:blipFill>
        <p:spPr>
          <a:xfrm>
            <a:off x="990600" y="838200"/>
            <a:ext cx="6858000" cy="5143500"/>
          </a:xfrm>
          <a:prstGeom prst="rect">
            <a:avLst/>
          </a:prstGeom>
        </p:spPr>
      </p:pic>
      <p:sp>
        <p:nvSpPr>
          <p:cNvPr id="8" name="TextBox 7"/>
          <p:cNvSpPr txBox="1"/>
          <p:nvPr/>
        </p:nvSpPr>
        <p:spPr>
          <a:xfrm>
            <a:off x="3505200" y="6019800"/>
            <a:ext cx="869149" cy="246221"/>
          </a:xfrm>
          <a:prstGeom prst="rect">
            <a:avLst/>
          </a:prstGeom>
          <a:noFill/>
        </p:spPr>
        <p:txBody>
          <a:bodyPr wrap="none" rtlCol="0">
            <a:spAutoFit/>
          </a:bodyPr>
          <a:lstStyle/>
          <a:p>
            <a:r>
              <a:rPr lang="en-US" dirty="0" smtClean="0"/>
              <a:t>18 June 2010</a:t>
            </a:r>
            <a:endParaRPr lang="en-US" dirty="0"/>
          </a:p>
        </p:txBody>
      </p:sp>
      <p:pic>
        <p:nvPicPr>
          <p:cNvPr id="6146" name="Picture 15" descr="Gluex_detector_3d.jpg"/>
          <p:cNvPicPr>
            <a:picLocks noChangeAspect="1"/>
          </p:cNvPicPr>
          <p:nvPr/>
        </p:nvPicPr>
        <p:blipFill>
          <a:blip r:embed="rId3" cstate="print"/>
          <a:srcRect/>
          <a:stretch>
            <a:fillRect/>
          </a:stretch>
        </p:blipFill>
        <p:spPr bwMode="auto">
          <a:xfrm rot="10800000">
            <a:off x="3429000" y="2133600"/>
            <a:ext cx="2362200" cy="1863817"/>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2000" fill="hold"/>
                                        <p:tgtEl>
                                          <p:spTgt spid="6146"/>
                                        </p:tgtEl>
                                        <p:attrNameLst>
                                          <p:attrName>ppt_x</p:attrName>
                                        </p:attrNameLst>
                                      </p:cBhvr>
                                      <p:tavLst>
                                        <p:tav tm="0">
                                          <p:val>
                                            <p:strVal val="#ppt_x"/>
                                          </p:val>
                                        </p:tav>
                                        <p:tav tm="100000">
                                          <p:val>
                                            <p:strVal val="#ppt_x"/>
                                          </p:val>
                                        </p:tav>
                                      </p:tavLst>
                                    </p:anim>
                                    <p:anim calcmode="lin" valueType="num">
                                      <p:cBhvr additive="base">
                                        <p:cTn id="8" dur="20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2209800" y="0"/>
            <a:ext cx="4749800" cy="553998"/>
          </a:xfrm>
          <a:prstGeom prst="rect">
            <a:avLst/>
          </a:prstGeom>
          <a:solidFill>
            <a:schemeClr val="tx1"/>
          </a:solidFill>
          <a:ln w="9525">
            <a:noFill/>
            <a:miter lim="800000"/>
            <a:headEnd/>
            <a:tailEnd/>
          </a:ln>
        </p:spPr>
        <p:txBody>
          <a:bodyPr lIns="0" tIns="0" rIns="0" bIns="0" anchor="b">
            <a:spAutoFit/>
          </a:bodyPr>
          <a:lstStyle/>
          <a:p>
            <a:pPr algn="ctr" eaLnBrk="0" hangingPunct="0"/>
            <a:r>
              <a:rPr lang="en-US" sz="1800" u="sng" dirty="0" smtClean="0">
                <a:solidFill>
                  <a:schemeClr val="bg1"/>
                </a:solidFill>
                <a:latin typeface="Arial" charset="0"/>
              </a:rPr>
              <a:t>Trigger Requirements Review</a:t>
            </a:r>
          </a:p>
          <a:p>
            <a:pPr algn="ctr" eaLnBrk="0" hangingPunct="0"/>
            <a:r>
              <a:rPr lang="en-US" sz="1800" u="sng" dirty="0" smtClean="0">
                <a:solidFill>
                  <a:schemeClr val="bg1"/>
                </a:solidFill>
                <a:latin typeface="Arial" charset="0"/>
              </a:rPr>
              <a:t>Halls B &amp; D</a:t>
            </a:r>
            <a:endParaRPr lang="en-US" sz="1800" u="sng" dirty="0">
              <a:solidFill>
                <a:schemeClr val="bg1"/>
              </a:solidFill>
              <a:latin typeface="Arial" charset="0"/>
            </a:endParaRPr>
          </a:p>
        </p:txBody>
      </p:sp>
      <p:sp>
        <p:nvSpPr>
          <p:cNvPr id="5" name="Rectangle 3"/>
          <p:cNvSpPr txBox="1">
            <a:spLocks noChangeArrowheads="1"/>
          </p:cNvSpPr>
          <p:nvPr/>
        </p:nvSpPr>
        <p:spPr bwMode="auto">
          <a:xfrm>
            <a:off x="457200" y="912813"/>
            <a:ext cx="8382000" cy="5297487"/>
          </a:xfrm>
          <a:prstGeom prst="rect">
            <a:avLst/>
          </a:prstGeom>
          <a:noFill/>
          <a:ln w="9525">
            <a:noFill/>
            <a:miter lim="800000"/>
            <a:headEnd/>
            <a:tailEnd/>
          </a:ln>
          <a:effectLst/>
        </p:spPr>
        <p:txBody>
          <a:bodyPr/>
          <a:lstStyle/>
          <a:p>
            <a:pPr marL="342900" indent="-342900" eaLnBrk="0" hangingPunct="0">
              <a:lnSpc>
                <a:spcPct val="90000"/>
              </a:lnSpc>
              <a:spcBef>
                <a:spcPct val="20000"/>
              </a:spcBef>
              <a:buFontTx/>
              <a:buChar char="•"/>
            </a:pPr>
            <a:r>
              <a:rPr lang="en-US" sz="1800" dirty="0">
                <a:latin typeface="Arial" charset="0"/>
                <a:cs typeface="Arial" charset="0"/>
              </a:rPr>
              <a:t>200kHz average L1 Trigger Rate, Dead-timeless, Pipelined, 2ns bunch crossing (CW Beam</a:t>
            </a:r>
            <a:r>
              <a:rPr lang="en-US" sz="1800" dirty="0" smtClean="0">
                <a:latin typeface="Arial" charset="0"/>
                <a:cs typeface="Arial" charset="0"/>
              </a:rPr>
              <a:t>)  -- Hall D</a:t>
            </a:r>
          </a:p>
          <a:p>
            <a:pPr marL="342900" indent="-342900" eaLnBrk="0" hangingPunct="0">
              <a:lnSpc>
                <a:spcPct val="90000"/>
              </a:lnSpc>
              <a:spcBef>
                <a:spcPct val="20000"/>
              </a:spcBef>
              <a:buFontTx/>
              <a:buChar char="•"/>
            </a:pPr>
            <a:endParaRPr lang="en-US" sz="1100" dirty="0">
              <a:latin typeface="Arial" charset="0"/>
              <a:cs typeface="Arial" charset="0"/>
            </a:endParaRPr>
          </a:p>
          <a:p>
            <a:pPr marL="342900" indent="-342900" eaLnBrk="0" hangingPunct="0">
              <a:lnSpc>
                <a:spcPct val="90000"/>
              </a:lnSpc>
              <a:spcBef>
                <a:spcPct val="20000"/>
              </a:spcBef>
              <a:buFontTx/>
              <a:buChar char="•"/>
            </a:pPr>
            <a:r>
              <a:rPr lang="en-US" sz="1800" dirty="0" smtClean="0">
                <a:latin typeface="Arial" pitchFamily="34" charset="0"/>
                <a:cs typeface="Arial" pitchFamily="34" charset="0"/>
              </a:rPr>
              <a:t>Data Acquisition: at least 10kHz event rate, at least 100MB/s data rate, ‘dead-timeless’  -- Hall B</a:t>
            </a:r>
          </a:p>
          <a:p>
            <a:pPr marL="342900" indent="-342900" eaLnBrk="0" hangingPunct="0">
              <a:lnSpc>
                <a:spcPct val="90000"/>
              </a:lnSpc>
              <a:spcBef>
                <a:spcPct val="20000"/>
              </a:spcBef>
              <a:buFontTx/>
              <a:buChar char="•"/>
            </a:pPr>
            <a:endParaRPr lang="en-US" sz="1100" dirty="0" smtClean="0">
              <a:latin typeface="Arial" pitchFamily="34" charset="0"/>
              <a:cs typeface="Arial" pitchFamily="34" charset="0"/>
            </a:endParaRPr>
          </a:p>
          <a:p>
            <a:pPr marL="342900" indent="-342900" eaLnBrk="0" hangingPunct="0">
              <a:lnSpc>
                <a:spcPct val="90000"/>
              </a:lnSpc>
              <a:spcBef>
                <a:spcPct val="20000"/>
              </a:spcBef>
              <a:buFontTx/>
              <a:buChar char="•"/>
            </a:pPr>
            <a:r>
              <a:rPr lang="en-US" sz="1800" dirty="0" smtClean="0">
                <a:latin typeface="Arial" pitchFamily="34" charset="0"/>
                <a:cs typeface="Arial" pitchFamily="34" charset="0"/>
              </a:rPr>
              <a:t>Electronics: all new equipment to achieve required performance</a:t>
            </a:r>
          </a:p>
          <a:p>
            <a:pPr marL="342900" indent="-342900" eaLnBrk="0" hangingPunct="0">
              <a:lnSpc>
                <a:spcPct val="90000"/>
              </a:lnSpc>
              <a:spcBef>
                <a:spcPct val="20000"/>
              </a:spcBef>
              <a:buFontTx/>
              <a:buChar char="•"/>
            </a:pPr>
            <a:endParaRPr lang="en-US" sz="1100" dirty="0" smtClean="0">
              <a:latin typeface="Arial" pitchFamily="34" charset="0"/>
              <a:cs typeface="Arial" pitchFamily="34" charset="0"/>
            </a:endParaRPr>
          </a:p>
          <a:p>
            <a:pPr marL="342900" indent="-342900" eaLnBrk="0" hangingPunct="0">
              <a:lnSpc>
                <a:spcPct val="90000"/>
              </a:lnSpc>
              <a:spcBef>
                <a:spcPct val="20000"/>
              </a:spcBef>
              <a:buFontTx/>
              <a:buChar char="•"/>
            </a:pPr>
            <a:r>
              <a:rPr lang="en-US" sz="1800" dirty="0" smtClean="0">
                <a:latin typeface="Arial" charset="0"/>
                <a:cs typeface="Arial" charset="0"/>
              </a:rPr>
              <a:t>L1 </a:t>
            </a:r>
            <a:r>
              <a:rPr lang="en-US" sz="1800" dirty="0">
                <a:latin typeface="Arial" charset="0"/>
                <a:cs typeface="Arial" charset="0"/>
              </a:rPr>
              <a:t>trigger supporting streaming subsystem hit patterns and energy summing with low threshold suppression</a:t>
            </a:r>
          </a:p>
          <a:p>
            <a:pPr marL="342900" indent="-342900" eaLnBrk="0" hangingPunct="0">
              <a:lnSpc>
                <a:spcPct val="90000"/>
              </a:lnSpc>
              <a:spcBef>
                <a:spcPct val="20000"/>
              </a:spcBef>
            </a:pPr>
            <a:endParaRPr lang="en-US" sz="1100" dirty="0">
              <a:latin typeface="Arial" charset="0"/>
              <a:cs typeface="Arial" charset="0"/>
            </a:endParaRPr>
          </a:p>
          <a:p>
            <a:pPr marL="342900" indent="-342900" eaLnBrk="0" hangingPunct="0">
              <a:lnSpc>
                <a:spcPct val="90000"/>
              </a:lnSpc>
              <a:spcBef>
                <a:spcPct val="20000"/>
              </a:spcBef>
              <a:buFont typeface="Arial" pitchFamily="34" charset="0"/>
              <a:buChar char="•"/>
            </a:pPr>
            <a:r>
              <a:rPr lang="en-US" sz="1800" dirty="0" smtClean="0">
                <a:latin typeface="Arial" pitchFamily="34" charset="0"/>
                <a:cs typeface="Arial" pitchFamily="34" charset="0"/>
              </a:rPr>
              <a:t>Trigger System: reliable electron identification, multi-particle events</a:t>
            </a:r>
          </a:p>
          <a:p>
            <a:pPr marL="342900" indent="-342900" eaLnBrk="0" hangingPunct="0">
              <a:lnSpc>
                <a:spcPct val="90000"/>
              </a:lnSpc>
              <a:spcBef>
                <a:spcPct val="20000"/>
              </a:spcBef>
            </a:pPr>
            <a:endParaRPr lang="en-US" sz="1100" dirty="0">
              <a:latin typeface="Arial" charset="0"/>
              <a:cs typeface="Arial" charset="0"/>
            </a:endParaRPr>
          </a:p>
          <a:p>
            <a:pPr marL="342900" indent="-342900" eaLnBrk="0" hangingPunct="0">
              <a:lnSpc>
                <a:spcPct val="90000"/>
              </a:lnSpc>
              <a:spcBef>
                <a:spcPct val="20000"/>
              </a:spcBef>
              <a:buFontTx/>
              <a:buChar char="•"/>
            </a:pPr>
            <a:r>
              <a:rPr lang="en-US" sz="1800" dirty="0">
                <a:latin typeface="Arial" charset="0"/>
                <a:cs typeface="Arial" charset="0"/>
              </a:rPr>
              <a:t>Scalable trigger distribution scheme (GlueX: ~30 L1 crates, ~50 total readout crates)</a:t>
            </a:r>
          </a:p>
          <a:p>
            <a:pPr marL="342900" indent="-342900" eaLnBrk="0" hangingPunct="0">
              <a:lnSpc>
                <a:spcPct val="90000"/>
              </a:lnSpc>
              <a:spcBef>
                <a:spcPct val="20000"/>
              </a:spcBef>
              <a:buFontTx/>
              <a:buChar char="•"/>
            </a:pPr>
            <a:r>
              <a:rPr lang="en-US" sz="1800" dirty="0" smtClean="0">
                <a:latin typeface="Arial" charset="0"/>
                <a:cs typeface="Arial" charset="0"/>
              </a:rPr>
              <a:t>Low </a:t>
            </a:r>
            <a:r>
              <a:rPr lang="en-US" sz="1800" dirty="0">
                <a:latin typeface="Arial" charset="0"/>
                <a:cs typeface="Arial" charset="0"/>
              </a:rPr>
              <a:t>cost front-end &amp; trigger electronics solution</a:t>
            </a:r>
          </a:p>
          <a:p>
            <a:pPr marL="342900" indent="-342900" eaLnBrk="0" hangingPunct="0">
              <a:lnSpc>
                <a:spcPct val="90000"/>
              </a:lnSpc>
              <a:spcBef>
                <a:spcPct val="20000"/>
              </a:spcBef>
              <a:buFontTx/>
              <a:buChar char="•"/>
            </a:pPr>
            <a:endParaRPr lang="en-US" sz="1100" dirty="0">
              <a:latin typeface="Arial" charset="0"/>
              <a:cs typeface="Arial" charset="0"/>
            </a:endParaRPr>
          </a:p>
          <a:p>
            <a:pPr marL="342900" indent="-342900" eaLnBrk="0" hangingPunct="0">
              <a:lnSpc>
                <a:spcPct val="90000"/>
              </a:lnSpc>
              <a:spcBef>
                <a:spcPct val="20000"/>
              </a:spcBef>
              <a:buFontTx/>
              <a:buChar char="•"/>
            </a:pPr>
            <a:r>
              <a:rPr lang="en-US" sz="1800" dirty="0">
                <a:latin typeface="Arial" charset="0"/>
                <a:cs typeface="Arial" charset="0"/>
              </a:rPr>
              <a:t>Reconfigurable firmware – CLAS12 (Hall B) will use different programmable features than Hall D</a:t>
            </a:r>
          </a:p>
          <a:p>
            <a:pPr marL="342900" indent="-342900" eaLnBrk="0" hangingPunct="0">
              <a:lnSpc>
                <a:spcPct val="90000"/>
              </a:lnSpc>
              <a:spcBef>
                <a:spcPct val="20000"/>
              </a:spcBef>
              <a:buFontTx/>
              <a:buChar char="•"/>
            </a:pPr>
            <a:endParaRPr lang="en-US" sz="1800" dirty="0"/>
          </a:p>
        </p:txBody>
      </p:sp>
      <p:sp>
        <p:nvSpPr>
          <p:cNvPr id="4" name="TextBox 3"/>
          <p:cNvSpPr txBox="1"/>
          <p:nvPr/>
        </p:nvSpPr>
        <p:spPr>
          <a:xfrm>
            <a:off x="8686800" y="5715000"/>
            <a:ext cx="261610" cy="276999"/>
          </a:xfrm>
          <a:prstGeom prst="rect">
            <a:avLst/>
          </a:prstGeom>
          <a:noFill/>
        </p:spPr>
        <p:txBody>
          <a:bodyPr wrap="none" rtlCol="0">
            <a:spAutoFit/>
          </a:bodyPr>
          <a:lstStyle/>
          <a:p>
            <a:r>
              <a:rPr lang="en-US" sz="1200" b="1" dirty="0" smtClean="0"/>
              <a:t>7</a:t>
            </a:r>
            <a:endParaRPr lang="en-US" sz="1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981200" y="0"/>
            <a:ext cx="4749800" cy="738188"/>
          </a:xfrm>
          <a:prstGeom prst="rect">
            <a:avLst/>
          </a:prstGeom>
          <a:solidFill>
            <a:schemeClr val="tx1"/>
          </a:solidFill>
          <a:ln w="9525">
            <a:noFill/>
            <a:miter lim="800000"/>
            <a:headEnd/>
            <a:tailEnd/>
          </a:ln>
        </p:spPr>
        <p:txBody>
          <a:bodyPr lIns="0" tIns="0" rIns="0" bIns="0" anchor="b">
            <a:spAutoFit/>
          </a:bodyPr>
          <a:lstStyle/>
          <a:p>
            <a:pPr algn="ctr" eaLnBrk="0" hangingPunct="0"/>
            <a:r>
              <a:rPr lang="en-US" sz="2400" u="sng" dirty="0">
                <a:solidFill>
                  <a:schemeClr val="bg1"/>
                </a:solidFill>
                <a:latin typeface="Arial" charset="0"/>
              </a:rPr>
              <a:t>Module Definitions </a:t>
            </a:r>
          </a:p>
          <a:p>
            <a:pPr algn="ctr" eaLnBrk="0" hangingPunct="0"/>
            <a:r>
              <a:rPr lang="en-US" sz="2400" u="sng" dirty="0">
                <a:solidFill>
                  <a:schemeClr val="bg1"/>
                </a:solidFill>
                <a:latin typeface="Arial" charset="0"/>
              </a:rPr>
              <a:t>From CD3 Review</a:t>
            </a:r>
          </a:p>
        </p:txBody>
      </p:sp>
      <p:sp>
        <p:nvSpPr>
          <p:cNvPr id="5" name="Rectangle 3"/>
          <p:cNvSpPr txBox="1">
            <a:spLocks noChangeArrowheads="1"/>
          </p:cNvSpPr>
          <p:nvPr/>
        </p:nvSpPr>
        <p:spPr bwMode="auto">
          <a:xfrm>
            <a:off x="457200" y="838200"/>
            <a:ext cx="8382000" cy="5297488"/>
          </a:xfrm>
          <a:prstGeom prst="rect">
            <a:avLst/>
          </a:prstGeom>
          <a:noFill/>
          <a:ln w="9525">
            <a:noFill/>
            <a:miter lim="800000"/>
            <a:headEnd/>
            <a:tailEnd/>
          </a:ln>
          <a:effectLst/>
        </p:spPr>
        <p:txBody>
          <a:bodyPr/>
          <a:lstStyle/>
          <a:p>
            <a:pPr marL="342900" indent="-342900" eaLnBrk="0" hangingPunct="0">
              <a:lnSpc>
                <a:spcPct val="90000"/>
              </a:lnSpc>
              <a:spcBef>
                <a:spcPct val="20000"/>
              </a:spcBef>
              <a:buFontTx/>
              <a:buChar char="•"/>
            </a:pPr>
            <a:r>
              <a:rPr lang="en-US" sz="1800" b="1" i="1" dirty="0">
                <a:latin typeface="Arial" charset="0"/>
                <a:cs typeface="Arial" charset="0"/>
              </a:rPr>
              <a:t>Decision to use VXS (VITA 41) high speed serial backplanes </a:t>
            </a:r>
          </a:p>
          <a:p>
            <a:pPr marL="342900" indent="-342900" eaLnBrk="0" hangingPunct="0">
              <a:lnSpc>
                <a:spcPct val="90000"/>
              </a:lnSpc>
              <a:spcBef>
                <a:spcPct val="20000"/>
              </a:spcBef>
              <a:buFontTx/>
              <a:buChar char="•"/>
            </a:pPr>
            <a:r>
              <a:rPr lang="en-US" sz="1800" b="1" u="sng" dirty="0">
                <a:latin typeface="Arial" charset="0"/>
                <a:cs typeface="Arial" charset="0"/>
              </a:rPr>
              <a:t>F</a:t>
            </a:r>
            <a:r>
              <a:rPr lang="en-US" sz="1800" dirty="0">
                <a:latin typeface="Arial" charset="0"/>
                <a:cs typeface="Arial" charset="0"/>
              </a:rPr>
              <a:t>lash </a:t>
            </a:r>
            <a:r>
              <a:rPr lang="en-US" sz="1800" b="1" u="sng" dirty="0">
                <a:latin typeface="Arial" charset="0"/>
                <a:cs typeface="Arial" charset="0"/>
              </a:rPr>
              <a:t>ADC</a:t>
            </a:r>
            <a:r>
              <a:rPr lang="en-US" sz="1800" dirty="0">
                <a:latin typeface="Arial" charset="0"/>
                <a:cs typeface="Arial" charset="0"/>
              </a:rPr>
              <a:t> 250Msps  ( </a:t>
            </a:r>
            <a:r>
              <a:rPr lang="en-US" sz="1800" b="1" dirty="0" smtClean="0">
                <a:latin typeface="Arial" charset="0"/>
                <a:cs typeface="Arial" charset="0"/>
              </a:rPr>
              <a:t>FADC250 </a:t>
            </a:r>
            <a:r>
              <a:rPr lang="en-US" sz="1800" dirty="0" smtClean="0">
                <a:latin typeface="Arial" charset="0"/>
                <a:cs typeface="Arial" charset="0"/>
              </a:rPr>
              <a:t>)	</a:t>
            </a:r>
            <a:r>
              <a:rPr lang="en-US" sz="1800" i="1" dirty="0" smtClean="0">
                <a:solidFill>
                  <a:srgbClr val="00B050"/>
                </a:solidFill>
                <a:latin typeface="Arial" charset="0"/>
                <a:cs typeface="Arial" charset="0"/>
              </a:rPr>
              <a:t>** Version 2 nearly complete **</a:t>
            </a:r>
            <a:endParaRPr lang="en-US" sz="1800" i="1" dirty="0">
              <a:solidFill>
                <a:srgbClr val="00B050"/>
              </a:solidFill>
              <a:latin typeface="Arial" charset="0"/>
              <a:cs typeface="Arial" charset="0"/>
            </a:endParaRPr>
          </a:p>
          <a:p>
            <a:pPr marL="800100" lvl="1" indent="-342900" eaLnBrk="0" hangingPunct="0">
              <a:lnSpc>
                <a:spcPct val="90000"/>
              </a:lnSpc>
              <a:spcBef>
                <a:spcPct val="20000"/>
              </a:spcBef>
              <a:buFont typeface="Wingdings" pitchFamily="2" charset="2"/>
              <a:buChar char="ü"/>
            </a:pPr>
            <a:r>
              <a:rPr lang="en-US" sz="1800" dirty="0">
                <a:latin typeface="Arial" charset="0"/>
                <a:cs typeface="Arial" charset="0"/>
              </a:rPr>
              <a:t>This is where the trigger ‘data’ begins</a:t>
            </a:r>
            <a:endParaRPr lang="en-US" sz="1800" dirty="0"/>
          </a:p>
          <a:p>
            <a:pPr marL="342900" indent="-342900" eaLnBrk="0" hangingPunct="0">
              <a:lnSpc>
                <a:spcPct val="90000"/>
              </a:lnSpc>
              <a:spcBef>
                <a:spcPct val="20000"/>
              </a:spcBef>
              <a:buFontTx/>
              <a:buChar char="•"/>
            </a:pPr>
            <a:endParaRPr lang="en-US" sz="1800" dirty="0"/>
          </a:p>
          <a:p>
            <a:pPr marL="342900" indent="-342900" eaLnBrk="0" hangingPunct="0">
              <a:lnSpc>
                <a:spcPct val="90000"/>
              </a:lnSpc>
              <a:spcBef>
                <a:spcPct val="20000"/>
              </a:spcBef>
              <a:buFontTx/>
              <a:buChar char="•"/>
            </a:pPr>
            <a:r>
              <a:rPr lang="en-US" sz="1800" b="1" u="sng" dirty="0">
                <a:latin typeface="Arial" charset="0"/>
                <a:cs typeface="Arial" charset="0"/>
              </a:rPr>
              <a:t>C</a:t>
            </a:r>
            <a:r>
              <a:rPr lang="en-US" sz="1800" dirty="0">
                <a:latin typeface="Arial" charset="0"/>
                <a:cs typeface="Arial" charset="0"/>
              </a:rPr>
              <a:t>rate </a:t>
            </a:r>
            <a:r>
              <a:rPr lang="en-US" sz="1800" b="1" u="sng" dirty="0">
                <a:latin typeface="Arial" charset="0"/>
                <a:cs typeface="Arial" charset="0"/>
              </a:rPr>
              <a:t>T</a:t>
            </a:r>
            <a:r>
              <a:rPr lang="en-US" sz="1800" dirty="0">
                <a:latin typeface="Arial" charset="0"/>
                <a:cs typeface="Arial" charset="0"/>
              </a:rPr>
              <a:t>rigger </a:t>
            </a:r>
            <a:r>
              <a:rPr lang="en-US" sz="1800" b="1" u="sng" dirty="0">
                <a:latin typeface="Arial" charset="0"/>
                <a:cs typeface="Arial" charset="0"/>
              </a:rPr>
              <a:t>P</a:t>
            </a:r>
            <a:r>
              <a:rPr lang="en-US" sz="1800" dirty="0">
                <a:latin typeface="Arial" charset="0"/>
                <a:cs typeface="Arial" charset="0"/>
              </a:rPr>
              <a:t>rocessor ( </a:t>
            </a:r>
            <a:r>
              <a:rPr lang="en-US" sz="1800" b="1" dirty="0">
                <a:latin typeface="Arial" charset="0"/>
                <a:cs typeface="Arial" charset="0"/>
              </a:rPr>
              <a:t>CTP</a:t>
            </a:r>
            <a:r>
              <a:rPr lang="en-US" sz="1800" dirty="0">
                <a:latin typeface="Arial" charset="0"/>
                <a:cs typeface="Arial" charset="0"/>
              </a:rPr>
              <a:t> </a:t>
            </a:r>
            <a:r>
              <a:rPr lang="en-US" sz="1800" dirty="0" smtClean="0">
                <a:latin typeface="Arial" charset="0"/>
                <a:cs typeface="Arial" charset="0"/>
              </a:rPr>
              <a:t>)		</a:t>
            </a:r>
            <a:r>
              <a:rPr lang="en-US" sz="1800" i="1" dirty="0" smtClean="0">
                <a:solidFill>
                  <a:srgbClr val="00B050"/>
                </a:solidFill>
                <a:latin typeface="Arial" charset="0"/>
                <a:cs typeface="Arial" charset="0"/>
              </a:rPr>
              <a:t>** 2 units tested in 2009 **</a:t>
            </a:r>
            <a:endParaRPr lang="en-US" sz="1800" i="1" dirty="0">
              <a:solidFill>
                <a:srgbClr val="00B050"/>
              </a:solidFill>
              <a:latin typeface="Arial" charset="0"/>
              <a:cs typeface="Arial" charset="0"/>
            </a:endParaRPr>
          </a:p>
          <a:p>
            <a:pPr marL="800100" lvl="1" indent="-342900" eaLnBrk="0" hangingPunct="0">
              <a:lnSpc>
                <a:spcPct val="90000"/>
              </a:lnSpc>
              <a:spcBef>
                <a:spcPct val="20000"/>
              </a:spcBef>
              <a:buFont typeface="Wingdings" pitchFamily="2" charset="2"/>
              <a:buChar char="ü"/>
            </a:pPr>
            <a:r>
              <a:rPr lang="en-US" sz="1800" dirty="0">
                <a:latin typeface="Arial" charset="0"/>
                <a:cs typeface="Arial" charset="0"/>
              </a:rPr>
              <a:t>Collects trigger data (SUM) from 16 FADC250 modules within one crate</a:t>
            </a:r>
          </a:p>
          <a:p>
            <a:pPr marL="800100" lvl="1" indent="-342900" eaLnBrk="0" hangingPunct="0">
              <a:lnSpc>
                <a:spcPct val="90000"/>
              </a:lnSpc>
              <a:spcBef>
                <a:spcPct val="20000"/>
              </a:spcBef>
              <a:buFont typeface="Wingdings" pitchFamily="2" charset="2"/>
              <a:buChar char="ü"/>
            </a:pPr>
            <a:r>
              <a:rPr lang="en-US" sz="1800" dirty="0">
                <a:latin typeface="Arial" charset="0"/>
                <a:cs typeface="Arial" charset="0"/>
              </a:rPr>
              <a:t>Transports trigger data over fiber to Global Trigger crate</a:t>
            </a:r>
          </a:p>
          <a:p>
            <a:pPr marL="1257300" lvl="2" indent="-342900" eaLnBrk="0" hangingPunct="0">
              <a:lnSpc>
                <a:spcPct val="90000"/>
              </a:lnSpc>
              <a:spcBef>
                <a:spcPct val="20000"/>
              </a:spcBef>
              <a:buFont typeface="Wingdings" pitchFamily="2" charset="2"/>
              <a:buChar char="§"/>
            </a:pPr>
            <a:r>
              <a:rPr lang="en-US" sz="1800" dirty="0">
                <a:latin typeface="Arial" charset="0"/>
                <a:cs typeface="Arial" charset="0"/>
              </a:rPr>
              <a:t>10Gbps capability ( 8Gbps successfully tested )</a:t>
            </a:r>
          </a:p>
          <a:p>
            <a:pPr marL="342900" indent="-342900" eaLnBrk="0" hangingPunct="0">
              <a:lnSpc>
                <a:spcPct val="90000"/>
              </a:lnSpc>
              <a:spcBef>
                <a:spcPct val="20000"/>
              </a:spcBef>
              <a:buFontTx/>
              <a:buChar char="•"/>
            </a:pPr>
            <a:endParaRPr lang="en-US" sz="1800" dirty="0">
              <a:latin typeface="Arial" charset="0"/>
              <a:cs typeface="Arial" charset="0"/>
            </a:endParaRPr>
          </a:p>
          <a:p>
            <a:pPr marL="342900" indent="-342900" eaLnBrk="0" hangingPunct="0">
              <a:lnSpc>
                <a:spcPct val="90000"/>
              </a:lnSpc>
              <a:spcBef>
                <a:spcPct val="20000"/>
              </a:spcBef>
              <a:buFontTx/>
              <a:buChar char="•"/>
            </a:pPr>
            <a:r>
              <a:rPr lang="en-US" sz="1800" b="1" u="sng" dirty="0">
                <a:latin typeface="Arial" charset="0"/>
                <a:cs typeface="Arial" charset="0"/>
              </a:rPr>
              <a:t>S</a:t>
            </a:r>
            <a:r>
              <a:rPr lang="en-US" sz="1800" dirty="0">
                <a:latin typeface="Arial" charset="0"/>
                <a:cs typeface="Arial" charset="0"/>
              </a:rPr>
              <a:t>ignal </a:t>
            </a:r>
            <a:r>
              <a:rPr lang="en-US" sz="1800" b="1" u="sng" dirty="0">
                <a:latin typeface="Arial" charset="0"/>
                <a:cs typeface="Arial" charset="0"/>
              </a:rPr>
              <a:t>D</a:t>
            </a:r>
            <a:r>
              <a:rPr lang="en-US" sz="1800" dirty="0">
                <a:latin typeface="Arial" charset="0"/>
                <a:cs typeface="Arial" charset="0"/>
              </a:rPr>
              <a:t>istribution ( </a:t>
            </a:r>
            <a:r>
              <a:rPr lang="en-US" sz="1800" b="1" dirty="0">
                <a:latin typeface="Arial" charset="0"/>
                <a:cs typeface="Arial" charset="0"/>
              </a:rPr>
              <a:t>SD</a:t>
            </a:r>
            <a:r>
              <a:rPr lang="en-US" sz="1800" dirty="0">
                <a:latin typeface="Arial" charset="0"/>
                <a:cs typeface="Arial" charset="0"/>
              </a:rPr>
              <a:t> </a:t>
            </a:r>
            <a:r>
              <a:rPr lang="en-US" sz="1800" dirty="0" smtClean="0">
                <a:latin typeface="Arial" charset="0"/>
                <a:cs typeface="Arial" charset="0"/>
              </a:rPr>
              <a:t>)		</a:t>
            </a:r>
            <a:r>
              <a:rPr lang="en-US" sz="1800" i="1" dirty="0" smtClean="0">
                <a:solidFill>
                  <a:srgbClr val="00B050"/>
                </a:solidFill>
                <a:latin typeface="Arial" charset="0"/>
                <a:cs typeface="Arial" charset="0"/>
              </a:rPr>
              <a:t> ** 2 units tested in 2009 **</a:t>
            </a:r>
            <a:endParaRPr lang="en-US" sz="1800" dirty="0">
              <a:latin typeface="Arial" charset="0"/>
              <a:cs typeface="Arial" charset="0"/>
            </a:endParaRPr>
          </a:p>
          <a:p>
            <a:pPr marL="800100" lvl="1" indent="-342900" eaLnBrk="0" hangingPunct="0">
              <a:lnSpc>
                <a:spcPct val="90000"/>
              </a:lnSpc>
              <a:spcBef>
                <a:spcPct val="20000"/>
              </a:spcBef>
              <a:buFont typeface="Wingdings" pitchFamily="2" charset="2"/>
              <a:buChar char="ü"/>
            </a:pPr>
            <a:r>
              <a:rPr lang="en-US" sz="1800" dirty="0">
                <a:latin typeface="Arial" charset="0"/>
                <a:cs typeface="Arial" charset="0"/>
              </a:rPr>
              <a:t>Precision low jitter fanout of ADC clock, trigger and synch signals over VXS backplane to FADC250 modules</a:t>
            </a:r>
          </a:p>
          <a:p>
            <a:pPr marL="342900" indent="-342900" eaLnBrk="0" hangingPunct="0">
              <a:lnSpc>
                <a:spcPct val="90000"/>
              </a:lnSpc>
              <a:spcBef>
                <a:spcPct val="20000"/>
              </a:spcBef>
              <a:buFontTx/>
              <a:buChar char="•"/>
            </a:pPr>
            <a:endParaRPr lang="en-US" sz="1800" dirty="0">
              <a:latin typeface="Arial" charset="0"/>
              <a:cs typeface="Arial" charset="0"/>
            </a:endParaRPr>
          </a:p>
          <a:p>
            <a:pPr marL="342900" indent="-342900" eaLnBrk="0" hangingPunct="0">
              <a:lnSpc>
                <a:spcPct val="90000"/>
              </a:lnSpc>
              <a:spcBef>
                <a:spcPct val="20000"/>
              </a:spcBef>
              <a:buFontTx/>
              <a:buChar char="•"/>
            </a:pPr>
            <a:r>
              <a:rPr lang="en-US" sz="1800" b="1" u="sng" dirty="0">
                <a:latin typeface="Arial" charset="0"/>
                <a:cs typeface="Arial" charset="0"/>
              </a:rPr>
              <a:t>T</a:t>
            </a:r>
            <a:r>
              <a:rPr lang="en-US" sz="1800" dirty="0">
                <a:latin typeface="Arial" charset="0"/>
                <a:cs typeface="Arial" charset="0"/>
              </a:rPr>
              <a:t>rigger </a:t>
            </a:r>
            <a:r>
              <a:rPr lang="en-US" sz="1800" b="1" u="sng" dirty="0" smtClean="0">
                <a:latin typeface="Arial" charset="0"/>
                <a:cs typeface="Arial" charset="0"/>
              </a:rPr>
              <a:t>I</a:t>
            </a:r>
            <a:r>
              <a:rPr lang="en-US" sz="1800" dirty="0" smtClean="0">
                <a:latin typeface="Arial" charset="0"/>
                <a:cs typeface="Arial" charset="0"/>
              </a:rPr>
              <a:t>nterface – </a:t>
            </a:r>
            <a:r>
              <a:rPr lang="en-US" sz="1800" b="1" u="sng" dirty="0" smtClean="0">
                <a:latin typeface="Arial" charset="0"/>
                <a:cs typeface="Arial" charset="0"/>
              </a:rPr>
              <a:t>T</a:t>
            </a:r>
            <a:r>
              <a:rPr lang="en-US" sz="1800" dirty="0" smtClean="0">
                <a:latin typeface="Arial" charset="0"/>
                <a:cs typeface="Arial" charset="0"/>
              </a:rPr>
              <a:t>rigger </a:t>
            </a:r>
            <a:r>
              <a:rPr lang="en-US" sz="1800" b="1" u="sng" dirty="0" smtClean="0">
                <a:latin typeface="Arial" charset="0"/>
                <a:cs typeface="Arial" charset="0"/>
              </a:rPr>
              <a:t>D</a:t>
            </a:r>
            <a:r>
              <a:rPr lang="en-US" sz="1800" dirty="0" smtClean="0">
                <a:latin typeface="Arial" charset="0"/>
                <a:cs typeface="Arial" charset="0"/>
              </a:rPr>
              <a:t>istribution </a:t>
            </a:r>
            <a:r>
              <a:rPr lang="en-US" sz="1800" dirty="0">
                <a:latin typeface="Arial" charset="0"/>
                <a:cs typeface="Arial" charset="0"/>
              </a:rPr>
              <a:t>( </a:t>
            </a:r>
            <a:r>
              <a:rPr lang="en-US" sz="1800" b="1" dirty="0" smtClean="0">
                <a:latin typeface="Arial" charset="0"/>
                <a:cs typeface="Arial" charset="0"/>
              </a:rPr>
              <a:t>TI - TD </a:t>
            </a:r>
            <a:r>
              <a:rPr lang="en-US" sz="1800" dirty="0" smtClean="0">
                <a:latin typeface="Arial" charset="0"/>
                <a:cs typeface="Arial" charset="0"/>
              </a:rPr>
              <a:t>) </a:t>
            </a:r>
            <a:r>
              <a:rPr lang="en-US" sz="1800" i="1" dirty="0" smtClean="0">
                <a:solidFill>
                  <a:srgbClr val="00B050"/>
                </a:solidFill>
                <a:latin typeface="Arial" charset="0"/>
                <a:cs typeface="Arial" charset="0"/>
              </a:rPr>
              <a:t>** 2 units at assembly **</a:t>
            </a:r>
            <a:endParaRPr lang="en-US" sz="1800" dirty="0">
              <a:latin typeface="Arial" charset="0"/>
              <a:cs typeface="Arial" charset="0"/>
            </a:endParaRPr>
          </a:p>
          <a:p>
            <a:pPr marL="800100" lvl="1" indent="-342900" eaLnBrk="0" hangingPunct="0">
              <a:lnSpc>
                <a:spcPct val="90000"/>
              </a:lnSpc>
              <a:spcBef>
                <a:spcPct val="20000"/>
              </a:spcBef>
              <a:buFont typeface="Wingdings" pitchFamily="2" charset="2"/>
              <a:buChar char="ü"/>
            </a:pPr>
            <a:r>
              <a:rPr lang="en-US" sz="1800" dirty="0">
                <a:latin typeface="Arial" charset="0"/>
                <a:cs typeface="Arial" charset="0"/>
              </a:rPr>
              <a:t>Direct link to Trigger Supervisor crate</a:t>
            </a:r>
          </a:p>
          <a:p>
            <a:pPr marL="800100" lvl="1" indent="-342900" eaLnBrk="0" hangingPunct="0">
              <a:lnSpc>
                <a:spcPct val="90000"/>
              </a:lnSpc>
              <a:spcBef>
                <a:spcPct val="20000"/>
              </a:spcBef>
              <a:buFont typeface="Wingdings" pitchFamily="2" charset="2"/>
              <a:buChar char="ü"/>
            </a:pPr>
            <a:r>
              <a:rPr lang="en-US" sz="1800" dirty="0">
                <a:latin typeface="Arial" charset="0"/>
                <a:cs typeface="Arial" charset="0"/>
              </a:rPr>
              <a:t>Distributes precision clock, triggers, and sync to crate SD</a:t>
            </a:r>
          </a:p>
          <a:p>
            <a:pPr marL="800100" lvl="1" indent="-342900" eaLnBrk="0" hangingPunct="0">
              <a:lnSpc>
                <a:spcPct val="90000"/>
              </a:lnSpc>
              <a:spcBef>
                <a:spcPct val="20000"/>
              </a:spcBef>
              <a:buFont typeface="Wingdings" pitchFamily="2" charset="2"/>
              <a:buChar char="ü"/>
            </a:pPr>
            <a:r>
              <a:rPr lang="en-US" sz="1800" dirty="0">
                <a:latin typeface="Arial" charset="0"/>
                <a:cs typeface="Arial" charset="0"/>
              </a:rPr>
              <a:t>Manages crate triggers and ReadOut Controller events</a:t>
            </a:r>
          </a:p>
          <a:p>
            <a:pPr marL="342900" indent="-342900" eaLnBrk="0" hangingPunct="0">
              <a:lnSpc>
                <a:spcPct val="90000"/>
              </a:lnSpc>
              <a:spcBef>
                <a:spcPct val="20000"/>
              </a:spcBef>
              <a:buFontTx/>
              <a:buChar char="•"/>
            </a:pPr>
            <a:endParaRPr lang="en-US" sz="1800" dirty="0"/>
          </a:p>
        </p:txBody>
      </p:sp>
      <p:sp>
        <p:nvSpPr>
          <p:cNvPr id="4" name="TextBox 3"/>
          <p:cNvSpPr txBox="1"/>
          <p:nvPr/>
        </p:nvSpPr>
        <p:spPr>
          <a:xfrm>
            <a:off x="8805446" y="5715000"/>
            <a:ext cx="261610" cy="276999"/>
          </a:xfrm>
          <a:prstGeom prst="rect">
            <a:avLst/>
          </a:prstGeom>
          <a:noFill/>
        </p:spPr>
        <p:txBody>
          <a:bodyPr wrap="none" rtlCol="0">
            <a:spAutoFit/>
          </a:bodyPr>
          <a:lstStyle/>
          <a:p>
            <a:r>
              <a:rPr lang="en-US" sz="1200" b="1" dirty="0" smtClean="0"/>
              <a:t>8</a:t>
            </a:r>
            <a:endParaRPr lang="en-US" sz="1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2133600" y="76200"/>
            <a:ext cx="4749800" cy="553998"/>
          </a:xfrm>
          <a:prstGeom prst="rect">
            <a:avLst/>
          </a:prstGeom>
          <a:solidFill>
            <a:schemeClr val="tx1"/>
          </a:solidFill>
          <a:ln w="9525">
            <a:noFill/>
            <a:miter lim="800000"/>
            <a:headEnd/>
            <a:tailEnd/>
          </a:ln>
        </p:spPr>
        <p:txBody>
          <a:bodyPr lIns="0" tIns="0" rIns="0" bIns="0" anchor="b">
            <a:spAutoFit/>
          </a:bodyPr>
          <a:lstStyle/>
          <a:p>
            <a:pPr algn="ctr" eaLnBrk="0" hangingPunct="0"/>
            <a:r>
              <a:rPr lang="en-US" sz="1800" u="sng" dirty="0">
                <a:solidFill>
                  <a:schemeClr val="bg1"/>
                </a:solidFill>
                <a:latin typeface="Arial" charset="0"/>
              </a:rPr>
              <a:t>Module Definitions </a:t>
            </a:r>
          </a:p>
          <a:p>
            <a:pPr algn="ctr" eaLnBrk="0" hangingPunct="0"/>
            <a:r>
              <a:rPr lang="en-US" sz="1800" u="sng" dirty="0">
                <a:solidFill>
                  <a:schemeClr val="bg1"/>
                </a:solidFill>
                <a:latin typeface="Arial" charset="0"/>
              </a:rPr>
              <a:t>From CD3 Review</a:t>
            </a:r>
          </a:p>
        </p:txBody>
      </p:sp>
      <p:sp>
        <p:nvSpPr>
          <p:cNvPr id="5" name="Rectangle 3"/>
          <p:cNvSpPr txBox="1">
            <a:spLocks noChangeArrowheads="1"/>
          </p:cNvSpPr>
          <p:nvPr/>
        </p:nvSpPr>
        <p:spPr bwMode="auto">
          <a:xfrm>
            <a:off x="457200" y="838200"/>
            <a:ext cx="8382000" cy="5297488"/>
          </a:xfrm>
          <a:prstGeom prst="rect">
            <a:avLst/>
          </a:prstGeom>
          <a:noFill/>
          <a:ln w="9525">
            <a:noFill/>
            <a:miter lim="800000"/>
            <a:headEnd/>
            <a:tailEnd/>
          </a:ln>
          <a:effectLst/>
        </p:spPr>
        <p:txBody>
          <a:bodyPr/>
          <a:lstStyle/>
          <a:p>
            <a:pPr marL="342900" indent="-342900" eaLnBrk="0" hangingPunct="0">
              <a:lnSpc>
                <a:spcPct val="90000"/>
              </a:lnSpc>
              <a:spcBef>
                <a:spcPct val="20000"/>
              </a:spcBef>
              <a:buFontTx/>
              <a:buChar char="•"/>
            </a:pPr>
            <a:r>
              <a:rPr lang="en-US" sz="1800" b="1" u="sng" dirty="0" smtClean="0">
                <a:latin typeface="Arial" charset="0"/>
                <a:cs typeface="Arial" charset="0"/>
              </a:rPr>
              <a:t>S</a:t>
            </a:r>
            <a:r>
              <a:rPr lang="en-US" sz="1800" dirty="0" smtClean="0">
                <a:latin typeface="Arial" charset="0"/>
                <a:cs typeface="Arial" charset="0"/>
              </a:rPr>
              <a:t>ub</a:t>
            </a:r>
            <a:r>
              <a:rPr lang="en-US" sz="1800" b="1" u="sng" dirty="0" smtClean="0">
                <a:latin typeface="Arial" charset="0"/>
                <a:cs typeface="Arial" charset="0"/>
              </a:rPr>
              <a:t>S</a:t>
            </a:r>
            <a:r>
              <a:rPr lang="en-US" sz="1800" dirty="0" smtClean="0">
                <a:latin typeface="Arial" charset="0"/>
                <a:cs typeface="Arial" charset="0"/>
              </a:rPr>
              <a:t>ystem</a:t>
            </a:r>
            <a:r>
              <a:rPr lang="en-US" sz="1800" b="1" dirty="0" smtClean="0">
                <a:latin typeface="Arial" charset="0"/>
                <a:cs typeface="Arial" charset="0"/>
              </a:rPr>
              <a:t> </a:t>
            </a:r>
            <a:r>
              <a:rPr lang="en-US" sz="1800" b="1" u="sng" dirty="0" smtClean="0">
                <a:latin typeface="Arial" charset="0"/>
                <a:cs typeface="Arial" charset="0"/>
              </a:rPr>
              <a:t>P</a:t>
            </a:r>
            <a:r>
              <a:rPr lang="en-US" sz="1800" dirty="0" smtClean="0">
                <a:latin typeface="Arial" charset="0"/>
                <a:cs typeface="Arial" charset="0"/>
              </a:rPr>
              <a:t>rocessor ( </a:t>
            </a:r>
            <a:r>
              <a:rPr lang="en-US" sz="1800" b="1" dirty="0" smtClean="0">
                <a:latin typeface="Arial" charset="0"/>
                <a:cs typeface="Arial" charset="0"/>
              </a:rPr>
              <a:t>SSP</a:t>
            </a:r>
            <a:r>
              <a:rPr lang="en-US" sz="1800" dirty="0" smtClean="0">
                <a:latin typeface="Arial" charset="0"/>
                <a:cs typeface="Arial" charset="0"/>
              </a:rPr>
              <a:t> )		</a:t>
            </a:r>
            <a:r>
              <a:rPr lang="en-US" sz="1800" i="1" dirty="0" smtClean="0">
                <a:solidFill>
                  <a:srgbClr val="00B050"/>
                </a:solidFill>
                <a:latin typeface="Arial" charset="0"/>
                <a:cs typeface="Arial" charset="0"/>
              </a:rPr>
              <a:t> ** 1 unit assembled  **</a:t>
            </a:r>
            <a:endParaRPr lang="en-US" sz="1800" dirty="0" smtClean="0">
              <a:latin typeface="Arial" charset="0"/>
              <a:cs typeface="Arial" charset="0"/>
            </a:endParaRPr>
          </a:p>
          <a:p>
            <a:pPr marL="800100" lvl="1" indent="-342900" eaLnBrk="0" hangingPunct="0">
              <a:lnSpc>
                <a:spcPct val="90000"/>
              </a:lnSpc>
              <a:spcBef>
                <a:spcPct val="20000"/>
              </a:spcBef>
              <a:buFont typeface="Wingdings" pitchFamily="2" charset="2"/>
              <a:buChar char="ü"/>
            </a:pPr>
            <a:r>
              <a:rPr lang="en-US" sz="1800" dirty="0" smtClean="0">
                <a:latin typeface="Arial" charset="0"/>
                <a:cs typeface="Arial" charset="0"/>
              </a:rPr>
              <a:t>Collects trigger data from up to 8 front end crates. (2048 channels!) </a:t>
            </a:r>
          </a:p>
          <a:p>
            <a:pPr marL="800100" lvl="1" indent="-342900" eaLnBrk="0" hangingPunct="0">
              <a:lnSpc>
                <a:spcPct val="90000"/>
              </a:lnSpc>
              <a:spcBef>
                <a:spcPct val="20000"/>
              </a:spcBef>
              <a:buFont typeface="Wingdings" pitchFamily="2" charset="2"/>
              <a:buChar char="ü"/>
            </a:pPr>
            <a:r>
              <a:rPr lang="en-US" sz="1800" dirty="0" smtClean="0">
                <a:latin typeface="Arial" charset="0"/>
                <a:cs typeface="Arial" charset="0"/>
              </a:rPr>
              <a:t>Trigger data received on front panel with fiber transceivers </a:t>
            </a:r>
          </a:p>
          <a:p>
            <a:pPr marL="800100" lvl="1" indent="-342900" eaLnBrk="0" hangingPunct="0">
              <a:lnSpc>
                <a:spcPct val="90000"/>
              </a:lnSpc>
              <a:spcBef>
                <a:spcPct val="20000"/>
              </a:spcBef>
              <a:buFont typeface="Wingdings" pitchFamily="2" charset="2"/>
              <a:buChar char="ü"/>
            </a:pPr>
            <a:r>
              <a:rPr lang="en-US" sz="1800" dirty="0" smtClean="0">
                <a:latin typeface="Arial" charset="0"/>
                <a:cs typeface="Arial" charset="0"/>
              </a:rPr>
              <a:t>10Gbps input capability ( 4 lanes @3.125Gbps*(8/10b) )</a:t>
            </a:r>
          </a:p>
          <a:p>
            <a:pPr marL="800100" lvl="1" indent="-342900" eaLnBrk="0" hangingPunct="0">
              <a:lnSpc>
                <a:spcPct val="90000"/>
              </a:lnSpc>
              <a:spcBef>
                <a:spcPct val="20000"/>
              </a:spcBef>
              <a:buFont typeface="Wingdings" pitchFamily="2" charset="2"/>
              <a:buChar char="ü"/>
            </a:pPr>
            <a:r>
              <a:rPr lang="en-US" sz="1800" dirty="0" smtClean="0">
                <a:latin typeface="Arial" charset="0"/>
                <a:cs typeface="Arial" charset="0"/>
              </a:rPr>
              <a:t>10Gpbs output stream to GTP</a:t>
            </a:r>
          </a:p>
          <a:p>
            <a:pPr marL="342900" indent="-342900" eaLnBrk="0" hangingPunct="0">
              <a:lnSpc>
                <a:spcPct val="90000"/>
              </a:lnSpc>
              <a:spcBef>
                <a:spcPct val="20000"/>
              </a:spcBef>
              <a:buFontTx/>
              <a:buChar char="•"/>
            </a:pPr>
            <a:endParaRPr lang="en-US" sz="1800" b="1" u="sng" dirty="0" smtClean="0">
              <a:latin typeface="Arial" charset="0"/>
              <a:cs typeface="Arial" charset="0"/>
            </a:endParaRPr>
          </a:p>
          <a:p>
            <a:pPr marL="342900" indent="-342900" eaLnBrk="0" hangingPunct="0">
              <a:lnSpc>
                <a:spcPct val="90000"/>
              </a:lnSpc>
              <a:spcBef>
                <a:spcPct val="20000"/>
              </a:spcBef>
              <a:buFontTx/>
              <a:buChar char="•"/>
            </a:pPr>
            <a:r>
              <a:rPr lang="en-US" sz="1800" b="1" u="sng" dirty="0" smtClean="0">
                <a:latin typeface="Arial" charset="0"/>
                <a:cs typeface="Arial" charset="0"/>
              </a:rPr>
              <a:t>G</a:t>
            </a:r>
            <a:r>
              <a:rPr lang="en-US" sz="1800" dirty="0" smtClean="0">
                <a:latin typeface="Arial" charset="0"/>
                <a:cs typeface="Arial" charset="0"/>
              </a:rPr>
              <a:t>lobal </a:t>
            </a:r>
            <a:r>
              <a:rPr lang="en-US" sz="1800" b="1" u="sng" dirty="0">
                <a:latin typeface="Arial" charset="0"/>
                <a:cs typeface="Arial" charset="0"/>
              </a:rPr>
              <a:t>T</a:t>
            </a:r>
            <a:r>
              <a:rPr lang="en-US" sz="1800" dirty="0">
                <a:latin typeface="Arial" charset="0"/>
                <a:cs typeface="Arial" charset="0"/>
              </a:rPr>
              <a:t>rigger </a:t>
            </a:r>
            <a:r>
              <a:rPr lang="en-US" sz="1800" b="1" u="sng" dirty="0">
                <a:latin typeface="Arial" charset="0"/>
                <a:cs typeface="Arial" charset="0"/>
              </a:rPr>
              <a:t>P</a:t>
            </a:r>
            <a:r>
              <a:rPr lang="en-US" sz="1800" dirty="0">
                <a:latin typeface="Arial" charset="0"/>
                <a:cs typeface="Arial" charset="0"/>
              </a:rPr>
              <a:t>rocessor ( </a:t>
            </a:r>
            <a:r>
              <a:rPr lang="en-US" sz="1800" b="1" dirty="0" smtClean="0">
                <a:latin typeface="Arial" charset="0"/>
                <a:cs typeface="Arial" charset="0"/>
              </a:rPr>
              <a:t>GTP</a:t>
            </a:r>
            <a:r>
              <a:rPr lang="en-US" sz="1800" dirty="0" smtClean="0">
                <a:latin typeface="Arial" charset="0"/>
                <a:cs typeface="Arial" charset="0"/>
              </a:rPr>
              <a:t> ) (FY11-12)	</a:t>
            </a:r>
            <a:r>
              <a:rPr lang="en-US" sz="1800" i="1" dirty="0" smtClean="0">
                <a:solidFill>
                  <a:srgbClr val="00B050"/>
                </a:solidFill>
                <a:latin typeface="Arial" charset="0"/>
                <a:cs typeface="Arial" charset="0"/>
              </a:rPr>
              <a:t> ** Schematic phase **</a:t>
            </a:r>
            <a:endParaRPr lang="en-US" sz="1800" dirty="0">
              <a:latin typeface="Arial" charset="0"/>
              <a:cs typeface="Arial" charset="0"/>
            </a:endParaRPr>
          </a:p>
          <a:p>
            <a:pPr marL="800100" lvl="1" indent="-342900" eaLnBrk="0" hangingPunct="0">
              <a:lnSpc>
                <a:spcPct val="90000"/>
              </a:lnSpc>
              <a:spcBef>
                <a:spcPct val="20000"/>
              </a:spcBef>
              <a:buFont typeface="Wingdings" pitchFamily="2" charset="2"/>
              <a:buChar char="ü"/>
            </a:pPr>
            <a:r>
              <a:rPr lang="en-US" sz="1800" dirty="0">
                <a:latin typeface="Arial" charset="0"/>
                <a:cs typeface="Arial" charset="0"/>
              </a:rPr>
              <a:t>Collects trigger data </a:t>
            </a:r>
            <a:r>
              <a:rPr lang="en-US" sz="1800" dirty="0" smtClean="0">
                <a:latin typeface="Arial" charset="0"/>
                <a:cs typeface="Arial" charset="0"/>
              </a:rPr>
              <a:t>from 8 SSP </a:t>
            </a:r>
            <a:r>
              <a:rPr lang="en-US" sz="1800" dirty="0">
                <a:latin typeface="Arial" charset="0"/>
                <a:cs typeface="Arial" charset="0"/>
              </a:rPr>
              <a:t>modules within </a:t>
            </a:r>
            <a:r>
              <a:rPr lang="en-US" sz="1800" dirty="0" smtClean="0">
                <a:latin typeface="Arial" charset="0"/>
                <a:cs typeface="Arial" charset="0"/>
              </a:rPr>
              <a:t>global trigger crate</a:t>
            </a:r>
            <a:endParaRPr lang="en-US" sz="1800" dirty="0">
              <a:latin typeface="Arial" charset="0"/>
              <a:cs typeface="Arial" charset="0"/>
            </a:endParaRPr>
          </a:p>
          <a:p>
            <a:pPr marL="1257300" lvl="2" indent="-342900" eaLnBrk="0" hangingPunct="0">
              <a:lnSpc>
                <a:spcPct val="90000"/>
              </a:lnSpc>
              <a:spcBef>
                <a:spcPct val="20000"/>
              </a:spcBef>
              <a:buFont typeface="Wingdings" pitchFamily="2" charset="2"/>
              <a:buChar char="§"/>
            </a:pPr>
            <a:r>
              <a:rPr lang="en-US" sz="1800" dirty="0" smtClean="0">
                <a:latin typeface="Arial" charset="0"/>
                <a:cs typeface="Arial" charset="0"/>
              </a:rPr>
              <a:t>Requirement for more than 8 SSP?? </a:t>
            </a:r>
          </a:p>
          <a:p>
            <a:pPr marL="1714500" lvl="3" indent="-342900" eaLnBrk="0" hangingPunct="0">
              <a:lnSpc>
                <a:spcPct val="90000"/>
              </a:lnSpc>
              <a:spcBef>
                <a:spcPct val="20000"/>
              </a:spcBef>
              <a:buFont typeface="Arial" pitchFamily="34" charset="0"/>
              <a:buChar char="•"/>
            </a:pPr>
            <a:r>
              <a:rPr lang="en-US" sz="1800" dirty="0" smtClean="0">
                <a:latin typeface="Arial" charset="0"/>
                <a:cs typeface="Arial" charset="0"/>
              </a:rPr>
              <a:t>8 SSP allows 64 crates to participate in trigger </a:t>
            </a:r>
          </a:p>
          <a:p>
            <a:pPr marL="1714500" lvl="3" indent="-342900" eaLnBrk="0" hangingPunct="0">
              <a:lnSpc>
                <a:spcPct val="90000"/>
              </a:lnSpc>
              <a:spcBef>
                <a:spcPct val="20000"/>
              </a:spcBef>
              <a:buFont typeface="Arial" pitchFamily="34" charset="0"/>
              <a:buChar char="•"/>
            </a:pPr>
            <a:r>
              <a:rPr lang="en-US" sz="1800" dirty="0" smtClean="0">
                <a:latin typeface="Arial" charset="0"/>
                <a:cs typeface="Arial" charset="0"/>
              </a:rPr>
              <a:t>CLAS12 may need support for at least 13 SSP</a:t>
            </a:r>
          </a:p>
          <a:p>
            <a:pPr marL="1714500" lvl="3" indent="-342900" eaLnBrk="0" hangingPunct="0">
              <a:lnSpc>
                <a:spcPct val="90000"/>
              </a:lnSpc>
              <a:spcBef>
                <a:spcPct val="20000"/>
              </a:spcBef>
              <a:buFont typeface="Arial" pitchFamily="34" charset="0"/>
              <a:buChar char="•"/>
            </a:pPr>
            <a:r>
              <a:rPr lang="en-US" sz="1800" dirty="0" smtClean="0">
                <a:latin typeface="Arial" charset="0"/>
                <a:cs typeface="Arial" charset="0"/>
              </a:rPr>
              <a:t>Need to design prototype to support 8 SSP</a:t>
            </a:r>
            <a:endParaRPr lang="en-US" sz="1800" dirty="0">
              <a:latin typeface="Arial" charset="0"/>
              <a:cs typeface="Arial" charset="0"/>
            </a:endParaRPr>
          </a:p>
          <a:p>
            <a:pPr marL="342900" indent="-342900" eaLnBrk="0" hangingPunct="0">
              <a:lnSpc>
                <a:spcPct val="90000"/>
              </a:lnSpc>
              <a:spcBef>
                <a:spcPct val="20000"/>
              </a:spcBef>
              <a:buFontTx/>
              <a:buChar char="•"/>
            </a:pPr>
            <a:endParaRPr lang="en-US" sz="1800" dirty="0">
              <a:latin typeface="Arial" charset="0"/>
              <a:cs typeface="Arial" charset="0"/>
            </a:endParaRPr>
          </a:p>
          <a:p>
            <a:pPr marL="342900" indent="-342900" eaLnBrk="0" hangingPunct="0">
              <a:lnSpc>
                <a:spcPct val="90000"/>
              </a:lnSpc>
              <a:spcBef>
                <a:spcPct val="20000"/>
              </a:spcBef>
              <a:buFontTx/>
              <a:buChar char="•"/>
            </a:pPr>
            <a:r>
              <a:rPr lang="en-US" sz="1800" b="1" u="sng" dirty="0">
                <a:latin typeface="Arial" charset="0"/>
                <a:cs typeface="Arial" charset="0"/>
              </a:rPr>
              <a:t>T</a:t>
            </a:r>
            <a:r>
              <a:rPr lang="en-US" sz="1800" dirty="0">
                <a:latin typeface="Arial" charset="0"/>
                <a:cs typeface="Arial" charset="0"/>
              </a:rPr>
              <a:t>rigger </a:t>
            </a:r>
            <a:r>
              <a:rPr lang="en-US" sz="1800" b="1" u="sng" dirty="0" smtClean="0">
                <a:latin typeface="Arial" charset="0"/>
                <a:cs typeface="Arial" charset="0"/>
              </a:rPr>
              <a:t>S</a:t>
            </a:r>
            <a:r>
              <a:rPr lang="en-US" sz="1800" dirty="0" smtClean="0">
                <a:latin typeface="Arial" charset="0"/>
                <a:cs typeface="Arial" charset="0"/>
              </a:rPr>
              <a:t>upervisor </a:t>
            </a:r>
            <a:r>
              <a:rPr lang="en-US" sz="1800" dirty="0">
                <a:latin typeface="Arial" charset="0"/>
                <a:cs typeface="Arial" charset="0"/>
              </a:rPr>
              <a:t>( </a:t>
            </a:r>
            <a:r>
              <a:rPr lang="en-US" sz="1800" b="1" dirty="0" smtClean="0">
                <a:latin typeface="Arial" charset="0"/>
                <a:cs typeface="Arial" charset="0"/>
              </a:rPr>
              <a:t>TS</a:t>
            </a:r>
            <a:r>
              <a:rPr lang="en-US" sz="1800" dirty="0" smtClean="0">
                <a:latin typeface="Arial" charset="0"/>
                <a:cs typeface="Arial" charset="0"/>
              </a:rPr>
              <a:t> )  (FY11-12)		</a:t>
            </a:r>
            <a:r>
              <a:rPr lang="en-US" sz="1800" i="1" dirty="0" smtClean="0">
                <a:solidFill>
                  <a:srgbClr val="00B050"/>
                </a:solidFill>
                <a:latin typeface="Arial" charset="0"/>
                <a:cs typeface="Arial" charset="0"/>
              </a:rPr>
              <a:t>** Specification complete**</a:t>
            </a:r>
            <a:endParaRPr lang="en-US" sz="1800" dirty="0">
              <a:latin typeface="Arial" charset="0"/>
              <a:cs typeface="Arial" charset="0"/>
            </a:endParaRPr>
          </a:p>
          <a:p>
            <a:pPr marL="800100" lvl="1" indent="-342900" eaLnBrk="0" hangingPunct="0">
              <a:lnSpc>
                <a:spcPct val="90000"/>
              </a:lnSpc>
              <a:spcBef>
                <a:spcPct val="20000"/>
              </a:spcBef>
              <a:buFont typeface="Wingdings" pitchFamily="2" charset="2"/>
              <a:buChar char="ü"/>
            </a:pPr>
            <a:r>
              <a:rPr lang="en-US" sz="1800" dirty="0" smtClean="0">
                <a:latin typeface="Arial" charset="0"/>
                <a:cs typeface="Arial" charset="0"/>
              </a:rPr>
              <a:t>New board format – VXS Payload module</a:t>
            </a:r>
            <a:endParaRPr lang="en-US" sz="1800" dirty="0">
              <a:latin typeface="Arial" charset="0"/>
              <a:cs typeface="Arial" charset="0"/>
            </a:endParaRPr>
          </a:p>
          <a:p>
            <a:pPr marL="800100" lvl="1" indent="-342900" eaLnBrk="0" hangingPunct="0">
              <a:lnSpc>
                <a:spcPct val="90000"/>
              </a:lnSpc>
              <a:spcBef>
                <a:spcPct val="20000"/>
              </a:spcBef>
              <a:buFont typeface="Wingdings" pitchFamily="2" charset="2"/>
              <a:buChar char="ü"/>
            </a:pPr>
            <a:r>
              <a:rPr lang="en-US" sz="1800" dirty="0">
                <a:latin typeface="Arial" charset="0"/>
                <a:cs typeface="Arial" charset="0"/>
              </a:rPr>
              <a:t>Distributes precision clock, triggers, and sync to crate </a:t>
            </a:r>
            <a:r>
              <a:rPr lang="en-US" sz="1800" dirty="0" smtClean="0">
                <a:latin typeface="Arial" charset="0"/>
                <a:cs typeface="Arial" charset="0"/>
              </a:rPr>
              <a:t>TI-TD</a:t>
            </a:r>
            <a:endParaRPr lang="en-US" sz="1800" dirty="0">
              <a:latin typeface="Arial" charset="0"/>
              <a:cs typeface="Arial" charset="0"/>
            </a:endParaRPr>
          </a:p>
          <a:p>
            <a:pPr marL="800100" lvl="1" indent="-342900" eaLnBrk="0" hangingPunct="0">
              <a:lnSpc>
                <a:spcPct val="90000"/>
              </a:lnSpc>
              <a:spcBef>
                <a:spcPct val="20000"/>
              </a:spcBef>
              <a:buFont typeface="Wingdings" pitchFamily="2" charset="2"/>
              <a:buChar char="ü"/>
            </a:pPr>
            <a:r>
              <a:rPr lang="en-US" sz="1800" dirty="0">
                <a:latin typeface="Arial" charset="0"/>
                <a:cs typeface="Arial" charset="0"/>
              </a:rPr>
              <a:t>Manages crate triggers and ReadOut Controller events</a:t>
            </a:r>
          </a:p>
          <a:p>
            <a:pPr marL="342900" indent="-342900" eaLnBrk="0" hangingPunct="0">
              <a:lnSpc>
                <a:spcPct val="90000"/>
              </a:lnSpc>
              <a:spcBef>
                <a:spcPct val="20000"/>
              </a:spcBef>
              <a:buFontTx/>
              <a:buChar char="•"/>
            </a:pPr>
            <a:endParaRPr lang="en-US" sz="1800" dirty="0"/>
          </a:p>
        </p:txBody>
      </p:sp>
      <p:sp>
        <p:nvSpPr>
          <p:cNvPr id="4" name="TextBox 3"/>
          <p:cNvSpPr txBox="1"/>
          <p:nvPr/>
        </p:nvSpPr>
        <p:spPr>
          <a:xfrm>
            <a:off x="8686800" y="5715000"/>
            <a:ext cx="261610" cy="276999"/>
          </a:xfrm>
          <a:prstGeom prst="rect">
            <a:avLst/>
          </a:prstGeom>
          <a:noFill/>
        </p:spPr>
        <p:txBody>
          <a:bodyPr wrap="none" rtlCol="0">
            <a:spAutoFit/>
          </a:bodyPr>
          <a:lstStyle/>
          <a:p>
            <a:r>
              <a:rPr lang="en-US" sz="1200" b="1" dirty="0" smtClean="0"/>
              <a:t>9</a:t>
            </a:r>
            <a:endParaRPr lang="en-US" sz="12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JLab_PowerPoint1">
  <a:themeElements>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Lab_PowerPoint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JLab_PowerPoint1</Template>
  <TotalTime>1000</TotalTime>
  <Words>2661</Words>
  <Application>Microsoft Office PowerPoint</Application>
  <PresentationFormat>On-screen Show (4:3)</PresentationFormat>
  <Paragraphs>563</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JLab_PowerPoint1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TID</vt:lpstr>
      <vt:lpstr>SSP PCB Module Overview</vt:lpstr>
      <vt:lpstr>SSP Block Diagram</vt:lpstr>
      <vt:lpstr>Slide 22</vt:lpstr>
      <vt:lpstr>Slide 23</vt:lpstr>
      <vt:lpstr>Slide 24</vt:lpstr>
      <vt:lpstr>Slide 25</vt:lpstr>
      <vt:lpstr>Slide 26</vt:lpstr>
      <vt:lpstr>Slide 27</vt:lpstr>
      <vt:lpstr>Slide 28</vt:lpstr>
      <vt:lpstr>Slide 29</vt:lpstr>
      <vt:lpstr>Slide 30</vt:lpstr>
    </vt:vector>
  </TitlesOfParts>
  <Company>Jefferson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cuevas</dc:creator>
  <cp:lastModifiedBy>Chris Cuevas</cp:lastModifiedBy>
  <cp:revision>119</cp:revision>
  <dcterms:created xsi:type="dcterms:W3CDTF">2007-01-18T13:38:33Z</dcterms:created>
  <dcterms:modified xsi:type="dcterms:W3CDTF">2010-07-07T20:35:05Z</dcterms:modified>
</cp:coreProperties>
</file>