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1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0386F-0B0A-6A48-BA54-9F6738666DC6}" type="datetimeFigureOut">
              <a:rPr lang="en-US" smtClean="0"/>
              <a:t>9/7/10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B7D1-D9DF-3448-8A14-C12E761988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8CD18-344C-D84B-B291-5CB26A3F8BCB}" type="datetimeFigureOut">
              <a:rPr lang="en-US" smtClean="0"/>
              <a:t>9/7/10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6F248-E96D-F74A-913F-4F76D776CF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29"/>
          <p:cNvPicPr>
            <a:picLocks noChangeAspect="1" noChangeArrowheads="1"/>
          </p:cNvPicPr>
          <p:nvPr userDrawn="1"/>
        </p:nvPicPr>
        <p:blipFill>
          <a:blip r:embed="rId13">
            <a:alphaModFix amt="51000"/>
          </a:blip>
          <a:srcRect/>
          <a:stretch>
            <a:fillRect/>
          </a:stretch>
        </p:blipFill>
        <p:spPr bwMode="auto">
          <a:xfrm>
            <a:off x="0" y="0"/>
            <a:ext cx="665480" cy="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14">
            <a:alphaModFix amt="51000"/>
          </a:blip>
          <a:srcRect/>
          <a:stretch>
            <a:fillRect/>
          </a:stretch>
        </p:blipFill>
        <p:spPr bwMode="auto">
          <a:xfrm>
            <a:off x="7451725" y="0"/>
            <a:ext cx="1692275" cy="1096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BF9F5-9739-2B44-87A4-8B088EE4C2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75000"/>
            </a:schemeClr>
          </a:solidFill>
          <a:latin typeface="Apple Casual"/>
          <a:ea typeface="+mj-ea"/>
          <a:cs typeface="Apple Casu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1">
              <a:lumMod val="75000"/>
            </a:schemeClr>
          </a:solidFill>
          <a:latin typeface="Apple Casual"/>
          <a:ea typeface="+mn-ea"/>
          <a:cs typeface="Apple Casu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1">
              <a:lumMod val="75000"/>
            </a:schemeClr>
          </a:solidFill>
          <a:latin typeface="Apple Casual"/>
          <a:ea typeface="+mn-ea"/>
          <a:cs typeface="Apple Casu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007" y="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The GlueX CDC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038" y="1186811"/>
            <a:ext cx="6400800" cy="1424129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Curtis A. Meyer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Carnegie Mellon University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September 9, 2010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3370" y="3055262"/>
            <a:ext cx="53499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pple Casual"/>
                <a:cs typeface="Apple Casual"/>
              </a:rPr>
              <a:t>GlueX Collaboration Meeting</a:t>
            </a:r>
          </a:p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pple Casual"/>
                <a:cs typeface="Apple Casual"/>
              </a:rPr>
              <a:t>September 2010</a:t>
            </a:r>
          </a:p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pple Casual"/>
                <a:cs typeface="Apple Casual"/>
              </a:rPr>
              <a:t>University of Regina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6094" y="0"/>
            <a:ext cx="4169809" cy="8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Frame Assembly</a:t>
            </a:r>
          </a:p>
        </p:txBody>
      </p:sp>
      <p:pic>
        <p:nvPicPr>
          <p:cNvPr id="7" name="Picture 6" descr="on_mandril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9" y="867664"/>
            <a:ext cx="3474720" cy="2606040"/>
          </a:xfrm>
          <a:prstGeom prst="rect">
            <a:avLst/>
          </a:prstGeom>
        </p:spPr>
      </p:pic>
      <p:pic>
        <p:nvPicPr>
          <p:cNvPr id="8" name="Picture 7" descr="on_mandril_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08" y="867664"/>
            <a:ext cx="3474720" cy="2606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9842" y="3704914"/>
            <a:ext cx="255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 support rods in place.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6094" y="0"/>
            <a:ext cx="4169809" cy="8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Frame Assembly</a:t>
            </a:r>
          </a:p>
        </p:txBody>
      </p:sp>
      <p:pic>
        <p:nvPicPr>
          <p:cNvPr id="7" name="Picture 6" descr="survey_marks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4" y="867664"/>
            <a:ext cx="3474720" cy="2606040"/>
          </a:xfrm>
          <a:prstGeom prst="rect">
            <a:avLst/>
          </a:prstGeom>
        </p:spPr>
      </p:pic>
      <p:pic>
        <p:nvPicPr>
          <p:cNvPr id="8" name="Picture 7" descr="survey_marks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09" y="716766"/>
            <a:ext cx="3474720" cy="2606040"/>
          </a:xfrm>
          <a:prstGeom prst="rect">
            <a:avLst/>
          </a:prstGeom>
        </p:spPr>
      </p:pic>
      <p:pic>
        <p:nvPicPr>
          <p:cNvPr id="9" name="Picture 8" descr="survey_rods_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57" y="3924046"/>
            <a:ext cx="1824228" cy="2432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7371" y="3554714"/>
            <a:ext cx="22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 survey features</a:t>
            </a:r>
            <a:endParaRPr lang="en-US" dirty="0"/>
          </a:p>
        </p:txBody>
      </p:sp>
      <p:pic>
        <p:nvPicPr>
          <p:cNvPr id="11" name="Picture 10" descr="survey_marks_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781" y="3924046"/>
            <a:ext cx="1824228" cy="2432304"/>
          </a:xfrm>
          <a:prstGeom prst="rect">
            <a:avLst/>
          </a:prstGeom>
        </p:spPr>
      </p:pic>
      <p:pic>
        <p:nvPicPr>
          <p:cNvPr id="12" name="Picture 11" descr="survey_marks_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903" y="3924046"/>
            <a:ext cx="3127248" cy="234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54" y="0"/>
            <a:ext cx="4886492" cy="63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Check Straw Tubes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check_straight_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892812"/>
            <a:ext cx="3474720" cy="2606040"/>
          </a:xfrm>
          <a:prstGeom prst="rect">
            <a:avLst/>
          </a:prstGeom>
        </p:spPr>
      </p:pic>
      <p:pic>
        <p:nvPicPr>
          <p:cNvPr id="7" name="Picture 6" descr="check_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40" y="1043711"/>
            <a:ext cx="3474720" cy="260604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8" name="Picture 7" descr="check_stra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" y="3750310"/>
            <a:ext cx="3474720" cy="260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75" y="0"/>
            <a:ext cx="5603176" cy="63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Check and Clean Parts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ultra_bask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3750310"/>
            <a:ext cx="3474720" cy="2606040"/>
          </a:xfrm>
          <a:prstGeom prst="rect">
            <a:avLst/>
          </a:prstGeom>
        </p:spPr>
      </p:pic>
      <p:pic>
        <p:nvPicPr>
          <p:cNvPr id="7" name="Picture 6" descr="check_0506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43" y="630750"/>
            <a:ext cx="3474720" cy="2606040"/>
          </a:xfrm>
          <a:prstGeom prst="rect">
            <a:avLst/>
          </a:prstGeom>
        </p:spPr>
      </p:pic>
      <p:pic>
        <p:nvPicPr>
          <p:cNvPr id="8" name="Picture 7" descr="check_05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40" y="993412"/>
            <a:ext cx="3474720" cy="2606040"/>
          </a:xfrm>
          <a:prstGeom prst="rect">
            <a:avLst/>
          </a:prstGeom>
        </p:spPr>
      </p:pic>
      <p:pic>
        <p:nvPicPr>
          <p:cNvPr id="9" name="Picture 8" descr="check_0506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7" y="3750310"/>
            <a:ext cx="3474720" cy="260604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Parts in Straws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glu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74720" cy="2606040"/>
          </a:xfrm>
          <a:prstGeom prst="rect">
            <a:avLst/>
          </a:prstGeom>
        </p:spPr>
      </p:pic>
      <p:pic>
        <p:nvPicPr>
          <p:cNvPr id="7" name="Picture 6" descr="glu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40" y="1417638"/>
            <a:ext cx="3474720" cy="2606040"/>
          </a:xfrm>
          <a:prstGeom prst="rect">
            <a:avLst/>
          </a:prstGeom>
        </p:spPr>
      </p:pic>
      <p:pic>
        <p:nvPicPr>
          <p:cNvPr id="8" name="Picture 7" descr="glue_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15435"/>
            <a:ext cx="3474720" cy="2606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20" y="0"/>
            <a:ext cx="5442576" cy="943113"/>
          </a:xfrm>
        </p:spPr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4120" y="943113"/>
            <a:ext cx="5253737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Endplates checked, cleaned and touched up.</a:t>
            </a:r>
          </a:p>
          <a:p>
            <a:r>
              <a:rPr lang="en-US" dirty="0" smtClean="0"/>
              <a:t>Inner shell ready to be glued.</a:t>
            </a:r>
          </a:p>
          <a:p>
            <a:r>
              <a:rPr lang="en-US" dirty="0" smtClean="0"/>
              <a:t>Shell assembly set up and waiting for final bolts.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Will be aligned and fixed in place with final bolts.</a:t>
            </a:r>
          </a:p>
          <a:p>
            <a:r>
              <a:rPr lang="en-US" dirty="0" smtClean="0"/>
              <a:t>Chamber will then move to vertical assembly position.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  ---  Completes Phase One ---</a:t>
            </a:r>
          </a:p>
          <a:p>
            <a:endParaRPr lang="en-US" dirty="0" smtClean="0"/>
          </a:p>
          <a:p>
            <a:r>
              <a:rPr lang="en-US" dirty="0" smtClean="0"/>
              <a:t>250/ 4200 Straws at CMU &amp; Checked.</a:t>
            </a:r>
          </a:p>
          <a:p>
            <a:r>
              <a:rPr lang="en-US" dirty="0" smtClean="0"/>
              <a:t>1600/4200 Straws shipped.</a:t>
            </a:r>
          </a:p>
          <a:p>
            <a:r>
              <a:rPr lang="en-US" dirty="0" smtClean="0"/>
              <a:t>8000 Al. Parts checked, cleaned and in storage.</a:t>
            </a:r>
          </a:p>
          <a:p>
            <a:r>
              <a:rPr lang="en-US" dirty="0" smtClean="0"/>
              <a:t>9% of conducting epoxy at CMU.</a:t>
            </a:r>
          </a:p>
          <a:p>
            <a:r>
              <a:rPr lang="en-US" dirty="0" smtClean="0"/>
              <a:t>23% of conducting epoxy on order. </a:t>
            </a:r>
          </a:p>
          <a:p>
            <a:endParaRPr lang="en-US" dirty="0" smtClean="0"/>
          </a:p>
          <a:p>
            <a:r>
              <a:rPr lang="en-US" dirty="0" smtClean="0"/>
              <a:t>Waiting for 16000 </a:t>
            </a:r>
            <a:r>
              <a:rPr lang="en-US" dirty="0" err="1" smtClean="0"/>
              <a:t>Noryl</a:t>
            </a:r>
            <a:r>
              <a:rPr lang="en-US" dirty="0" smtClean="0"/>
              <a:t> parts to come in.</a:t>
            </a:r>
          </a:p>
          <a:p>
            <a:r>
              <a:rPr lang="en-US" dirty="0" smtClean="0"/>
              <a:t>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--- Start Installation of Straw Tubes, Phase Two ---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4345" y="5628864"/>
            <a:ext cx="71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Two technicians have now been hired. Students will be taken on as needed.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27" y="0"/>
            <a:ext cx="4660171" cy="618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ASIC Preamplifier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00" y="1178503"/>
            <a:ext cx="3286125" cy="313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614" y="1178503"/>
            <a:ext cx="501678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version of the ASIC arrived in May. Our initial work was confusing at best. It appeared that the gain had gone up, rather than down.</a:t>
            </a:r>
          </a:p>
          <a:p>
            <a:endParaRPr lang="en-US" dirty="0" smtClean="0"/>
          </a:p>
          <a:p>
            <a:r>
              <a:rPr lang="en-US" dirty="0" smtClean="0"/>
              <a:t>After a lot of time-consuming work with </a:t>
            </a:r>
            <a:r>
              <a:rPr lang="en-US" dirty="0" err="1" smtClean="0"/>
              <a:t>cosmics</a:t>
            </a:r>
            <a:r>
              <a:rPr lang="en-US" dirty="0" smtClean="0"/>
              <a:t>, we finally realized that out gas mixing system was not providing the correct mixture. Switching to a premixed cylinder, things made sense.</a:t>
            </a:r>
          </a:p>
          <a:p>
            <a:endParaRPr lang="en-US" dirty="0" smtClean="0"/>
          </a:p>
          <a:p>
            <a:r>
              <a:rPr lang="en-US" dirty="0" smtClean="0"/>
              <a:t>Detailed studies showed that while the gain had gone down, the actual increase in dynamic range had not been achieved. It was still the same as the older version.</a:t>
            </a:r>
          </a:p>
          <a:p>
            <a:endParaRPr lang="en-US" dirty="0" smtClean="0"/>
          </a:p>
          <a:p>
            <a:r>
              <a:rPr lang="en-US" dirty="0" smtClean="0"/>
              <a:t>Fernando has modified the HVB to attenuate the signal going into the preamplifier. This change as achieved the desired increase in dynamic range.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7284" y="435484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50/50 Ar-CO2 premix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6" y="1891950"/>
            <a:ext cx="4389120" cy="3137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56" y="1891950"/>
            <a:ext cx="4389120" cy="3137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4179" y="52814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2000V 50/50 Mix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1657" y="531053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2050V  50/50  Mix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69" y="0"/>
            <a:ext cx="7199996" cy="857097"/>
          </a:xfrm>
        </p:spPr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Asic</a:t>
            </a:r>
            <a:r>
              <a:rPr lang="en-US" dirty="0" smtClean="0"/>
              <a:t> with Attenuation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54" y="1226429"/>
            <a:ext cx="4389120" cy="3137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74" y="1226429"/>
            <a:ext cx="4389120" cy="3137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8353" y="857097"/>
            <a:ext cx="438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Fe-55 Source runs with several high voltages.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1018" y="4778437"/>
            <a:ext cx="216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Amplitude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2880" y="4778437"/>
            <a:ext cx="128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Sum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Ready to go into full production of the CDC as soon as the parts arrive and are checked and cleaned.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Readiness review after straw installation has started.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New ASIC with attenuation in HVB satisfies the needs of the CDC.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Staffing for the project.</a:t>
            </a:r>
          </a:p>
          <a:p>
            <a:r>
              <a:rPr lang="en-US" dirty="0" smtClean="0"/>
              <a:t>Status of the CDC.</a:t>
            </a:r>
          </a:p>
          <a:p>
            <a:r>
              <a:rPr lang="en-US" dirty="0" smtClean="0"/>
              <a:t>Work with the ASIC preamplifiers.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986470"/>
            <a:ext cx="785381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The GlueX Central Drift Chamber: Design and Performance , </a:t>
            </a:r>
          </a:p>
          <a:p>
            <a:r>
              <a:rPr lang="en-US" dirty="0" smtClean="0"/>
              <a:t>Y. Van Haarlem, C. A. Meyer, F. </a:t>
            </a:r>
            <a:r>
              <a:rPr lang="en-US" dirty="0" err="1" smtClean="0"/>
              <a:t>Barbosa</a:t>
            </a:r>
            <a:r>
              <a:rPr lang="en-US" dirty="0" smtClean="0"/>
              <a:t>, B. </a:t>
            </a:r>
            <a:r>
              <a:rPr lang="en-US" dirty="0" err="1" smtClean="0"/>
              <a:t>Dey</a:t>
            </a:r>
            <a:r>
              <a:rPr lang="en-US" dirty="0" smtClean="0"/>
              <a:t>, D. Lawrence, V. </a:t>
            </a:r>
            <a:r>
              <a:rPr lang="en-US" dirty="0" err="1" smtClean="0"/>
              <a:t>Razmyslovich</a:t>
            </a:r>
            <a:r>
              <a:rPr lang="en-US" dirty="0" smtClean="0"/>
              <a:t>, E. Smith, G. </a:t>
            </a:r>
            <a:r>
              <a:rPr lang="en-US" dirty="0" err="1" smtClean="0"/>
              <a:t>Visser</a:t>
            </a:r>
            <a:r>
              <a:rPr lang="en-US" dirty="0" smtClean="0"/>
              <a:t>, T. </a:t>
            </a:r>
            <a:r>
              <a:rPr lang="en-US" dirty="0" err="1" smtClean="0"/>
              <a:t>Whitlatch</a:t>
            </a:r>
            <a:r>
              <a:rPr lang="en-US" dirty="0" smtClean="0"/>
              <a:t>, G. Wilkin and B. </a:t>
            </a:r>
            <a:r>
              <a:rPr lang="en-US" dirty="0" err="1" smtClean="0"/>
              <a:t>Zihlmann</a:t>
            </a:r>
            <a:r>
              <a:rPr lang="en-US" dirty="0" smtClean="0"/>
              <a:t>, </a:t>
            </a:r>
          </a:p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Nucl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Instrum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. Methods 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622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, 142, (2010).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/>
              <a:t>The Status of Exotic-quantum-number Mesons,</a:t>
            </a:r>
            <a:r>
              <a:rPr lang="en-US" sz="2000" dirty="0" smtClean="0"/>
              <a:t> </a:t>
            </a:r>
          </a:p>
          <a:p>
            <a:r>
              <a:rPr lang="en-US" dirty="0" smtClean="0"/>
              <a:t>C. A. Meyer and Y. Van Haarlem, </a:t>
            </a:r>
            <a:endParaRPr lang="en-US" dirty="0"/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Phys. Rev. 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82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, 025208 (2010).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77" y="0"/>
            <a:ext cx="6096000" cy="704191"/>
          </a:xfrm>
        </p:spPr>
        <p:txBody>
          <a:bodyPr/>
          <a:lstStyle/>
          <a:p>
            <a:r>
              <a:rPr lang="en-US" dirty="0" smtClean="0"/>
              <a:t>CDC Construction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4175" y="1194609"/>
            <a:ext cx="6096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Dr. Naomi Jarvis		Scientific Lead</a:t>
            </a:r>
          </a:p>
          <a:p>
            <a:r>
              <a:rPr lang="en-US" sz="2400" dirty="0" smtClean="0"/>
              <a:t>Gary Wilkin			Construction Manager</a:t>
            </a:r>
          </a:p>
          <a:p>
            <a:r>
              <a:rPr lang="en-US" sz="2400" dirty="0" smtClean="0"/>
              <a:t>Amy </a:t>
            </a:r>
            <a:r>
              <a:rPr lang="en-US" sz="2400" dirty="0" err="1" smtClean="0"/>
              <a:t>Woodhall</a:t>
            </a:r>
            <a:r>
              <a:rPr lang="en-US" sz="2400" dirty="0" smtClean="0"/>
              <a:t>		Technician</a:t>
            </a:r>
          </a:p>
          <a:p>
            <a:r>
              <a:rPr lang="en-US" sz="2400" dirty="0" err="1" smtClean="0"/>
              <a:t>Kaitlyn</a:t>
            </a:r>
            <a:r>
              <a:rPr lang="en-US" sz="2400" dirty="0" smtClean="0"/>
              <a:t> Mueller		Technician</a:t>
            </a:r>
          </a:p>
          <a:p>
            <a:r>
              <a:rPr lang="en-US" sz="2400" dirty="0" smtClean="0"/>
              <a:t>Curtis Meyer			</a:t>
            </a:r>
          </a:p>
          <a:p>
            <a:endParaRPr lang="en-US" sz="2400" dirty="0" smtClean="0"/>
          </a:p>
          <a:p>
            <a:r>
              <a:rPr lang="en-US" sz="2400" dirty="0" smtClean="0"/>
              <a:t>Dr Yves </a:t>
            </a:r>
            <a:r>
              <a:rPr lang="en-US" sz="2400" dirty="0" err="1" smtClean="0"/>
              <a:t>VanHaarlem</a:t>
            </a:r>
            <a:r>
              <a:rPr lang="en-US" sz="2400" dirty="0" smtClean="0"/>
              <a:t>	Left end of August for AU</a:t>
            </a:r>
          </a:p>
          <a:p>
            <a:endParaRPr lang="en-US" sz="2400" dirty="0" smtClean="0"/>
          </a:p>
          <a:p>
            <a:r>
              <a:rPr lang="en-US" sz="2400" dirty="0" smtClean="0"/>
              <a:t>Undergraduate Students as work picks up.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gas_line_assemb_04.jpg"/>
          <p:cNvPicPr>
            <a:picLocks noChangeAspect="1"/>
          </p:cNvPicPr>
          <p:nvPr/>
        </p:nvPicPr>
        <p:blipFill>
          <a:blip r:embed="rId2"/>
          <a:srcRect l="52632"/>
          <a:stretch>
            <a:fillRect/>
          </a:stretch>
        </p:blipFill>
        <p:spPr>
          <a:xfrm>
            <a:off x="6547122" y="1158893"/>
            <a:ext cx="2139678" cy="3387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7539" y="4609306"/>
            <a:ext cx="1855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Kaitlyn</a:t>
            </a:r>
            <a:r>
              <a:rPr lang="en-US" dirty="0" smtClean="0"/>
              <a:t> Mueller</a:t>
            </a:r>
          </a:p>
          <a:p>
            <a:pPr algn="ctr"/>
            <a:r>
              <a:rPr lang="en-US" dirty="0" smtClean="0"/>
              <a:t>Technician</a:t>
            </a:r>
          </a:p>
          <a:p>
            <a:pPr algn="ctr"/>
            <a:r>
              <a:rPr lang="en-US" dirty="0" smtClean="0"/>
              <a:t>Started August 15</a:t>
            </a:r>
            <a:endParaRPr lang="en-US" dirty="0"/>
          </a:p>
        </p:txBody>
      </p:sp>
      <p:pic>
        <p:nvPicPr>
          <p:cNvPr id="8" name="Picture 7" descr="mandril_turning_02_s.jpg"/>
          <p:cNvPicPr>
            <a:picLocks noChangeAspect="1"/>
          </p:cNvPicPr>
          <p:nvPr/>
        </p:nvPicPr>
        <p:blipFill>
          <a:blip r:embed="rId3"/>
          <a:srcRect r="26316"/>
          <a:stretch>
            <a:fillRect/>
          </a:stretch>
        </p:blipFill>
        <p:spPr>
          <a:xfrm>
            <a:off x="226322" y="1158893"/>
            <a:ext cx="3072375" cy="3127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609306"/>
            <a:ext cx="2280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Gary Wilkin</a:t>
            </a:r>
          </a:p>
          <a:p>
            <a:pPr algn="ctr"/>
            <a:r>
              <a:rPr lang="en-US" dirty="0" smtClean="0"/>
              <a:t>Construction Manager</a:t>
            </a:r>
            <a:endParaRPr lang="en-US" dirty="0"/>
          </a:p>
        </p:txBody>
      </p:sp>
      <p:pic>
        <p:nvPicPr>
          <p:cNvPr id="10" name="Picture 9" descr="on_mandril_06.jpg"/>
          <p:cNvPicPr>
            <a:picLocks noChangeAspect="1"/>
          </p:cNvPicPr>
          <p:nvPr/>
        </p:nvPicPr>
        <p:blipFill>
          <a:blip r:embed="rId4"/>
          <a:srcRect t="21053" r="65789" b="14035"/>
          <a:stretch>
            <a:fillRect/>
          </a:stretch>
        </p:blipFill>
        <p:spPr>
          <a:xfrm>
            <a:off x="3404580" y="1158893"/>
            <a:ext cx="2615220" cy="3721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9571" y="4932471"/>
            <a:ext cx="155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Amy </a:t>
            </a:r>
            <a:r>
              <a:rPr lang="en-US" dirty="0" err="1" smtClean="0"/>
              <a:t>Woodhall</a:t>
            </a:r>
            <a:endParaRPr lang="en-US" dirty="0" smtClean="0"/>
          </a:p>
          <a:p>
            <a:pPr algn="ctr"/>
            <a:r>
              <a:rPr lang="en-US" dirty="0" smtClean="0"/>
              <a:t>Technician</a:t>
            </a:r>
          </a:p>
          <a:p>
            <a:pPr algn="ctr"/>
            <a:r>
              <a:rPr lang="en-US" dirty="0" smtClean="0"/>
              <a:t>Started June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59" y="0"/>
            <a:ext cx="4999281" cy="892814"/>
          </a:xfrm>
        </p:spPr>
        <p:txBody>
          <a:bodyPr>
            <a:normAutofit/>
          </a:bodyPr>
          <a:lstStyle/>
          <a:p>
            <a:r>
              <a:rPr lang="en-US" dirty="0" smtClean="0"/>
              <a:t>Undergraduate Students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finished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8" y="1232334"/>
            <a:ext cx="4517136" cy="3387852"/>
          </a:xfrm>
          <a:prstGeom prst="rect">
            <a:avLst/>
          </a:prstGeom>
        </p:spPr>
      </p:pic>
      <p:pic>
        <p:nvPicPr>
          <p:cNvPr id="10" name="Picture 9" descr="check_al_parts_9_apr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71" y="892814"/>
            <a:ext cx="3822192" cy="2866644"/>
          </a:xfrm>
          <a:prstGeom prst="rect">
            <a:avLst/>
          </a:prstGeom>
        </p:spPr>
      </p:pic>
      <p:pic>
        <p:nvPicPr>
          <p:cNvPr id="12" name="Picture 11" descr="check_al_parts_02_9_apr_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3750310"/>
            <a:ext cx="3474720" cy="260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Clean Room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cleanroom2_0401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0" y="1303020"/>
            <a:ext cx="3474720" cy="2606040"/>
          </a:xfrm>
          <a:prstGeom prst="rect">
            <a:avLst/>
          </a:prstGeom>
        </p:spPr>
      </p:pic>
      <p:pic>
        <p:nvPicPr>
          <p:cNvPr id="10" name="Picture 9" descr="a_bre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3020"/>
            <a:ext cx="3474720" cy="2606040"/>
          </a:xfrm>
          <a:prstGeom prst="rect">
            <a:avLst/>
          </a:prstGeom>
        </p:spPr>
      </p:pic>
      <p:pic>
        <p:nvPicPr>
          <p:cNvPr id="14" name="Picture 13" descr="fume_hood_0310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0" y="4070350"/>
            <a:ext cx="3048000" cy="2286000"/>
          </a:xfrm>
          <a:prstGeom prst="rect">
            <a:avLst/>
          </a:prstGeom>
        </p:spPr>
      </p:pic>
      <p:pic>
        <p:nvPicPr>
          <p:cNvPr id="15" name="Picture 14" descr="pass_thru_0310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" y="407035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class 4000 clean room. </a:t>
            </a:r>
          </a:p>
          <a:p>
            <a:r>
              <a:rPr lang="en-US" dirty="0" smtClean="0"/>
              <a:t>18 by 24 high-bay space.</a:t>
            </a:r>
          </a:p>
          <a:p>
            <a:r>
              <a:rPr lang="en-US" dirty="0" smtClean="0"/>
              <a:t>Hood, gas, filtered air, water, phone, …</a:t>
            </a:r>
          </a:p>
          <a:p>
            <a:r>
              <a:rPr lang="en-US" dirty="0" smtClean="0"/>
              <a:t>Vestibule entrance.</a:t>
            </a:r>
          </a:p>
          <a:p>
            <a:endParaRPr lang="en-US" dirty="0" smtClean="0"/>
          </a:p>
          <a:p>
            <a:r>
              <a:rPr lang="en-US" dirty="0" smtClean="0"/>
              <a:t>Preparation space is about 18 by 24 high-bay.</a:t>
            </a:r>
          </a:p>
          <a:p>
            <a:r>
              <a:rPr lang="en-US" dirty="0" smtClean="0"/>
              <a:t>All needed utilities.</a:t>
            </a:r>
          </a:p>
          <a:p>
            <a:r>
              <a:rPr lang="en-US" dirty="0" smtClean="0"/>
              <a:t>Pass through into clean area.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33" y="0"/>
            <a:ext cx="4169809" cy="867664"/>
          </a:xfrm>
        </p:spPr>
        <p:txBody>
          <a:bodyPr/>
          <a:lstStyle/>
          <a:p>
            <a:r>
              <a:rPr lang="en-US" dirty="0" smtClean="0"/>
              <a:t>Frame 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on_mandril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3020"/>
            <a:ext cx="3474720" cy="2606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413767"/>
            <a:ext cx="286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plate on mandrill.</a:t>
            </a:r>
          </a:p>
          <a:p>
            <a:r>
              <a:rPr lang="en-US" dirty="0" smtClean="0"/>
              <a:t>Inner shell on mandrill</a:t>
            </a:r>
            <a:endParaRPr lang="en-US" dirty="0"/>
          </a:p>
        </p:txBody>
      </p:sp>
      <p:pic>
        <p:nvPicPr>
          <p:cNvPr id="12" name="Picture 11" descr="mandrill_cla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42" y="301194"/>
            <a:ext cx="3474720" cy="2606040"/>
          </a:xfrm>
          <a:prstGeom prst="rect">
            <a:avLst/>
          </a:prstGeom>
        </p:spPr>
      </p:pic>
      <p:pic>
        <p:nvPicPr>
          <p:cNvPr id="13" name="Picture 12" descr="on_mandril_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60" y="3246755"/>
            <a:ext cx="2606040" cy="347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F9F5-9739-2B44-87A4-8B088EE4C2F1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6094" y="0"/>
            <a:ext cx="4169809" cy="86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ple Casual"/>
                <a:ea typeface="+mj-ea"/>
                <a:cs typeface="Apple Casual"/>
              </a:rPr>
              <a:t>Frame Assembly</a:t>
            </a:r>
          </a:p>
        </p:txBody>
      </p:sp>
      <p:pic>
        <p:nvPicPr>
          <p:cNvPr id="8" name="Picture 7" descr="on_mandril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5" y="867664"/>
            <a:ext cx="3474720" cy="2606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395" y="3734726"/>
            <a:ext cx="3061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fiber plate on mandrill.</a:t>
            </a:r>
          </a:p>
          <a:p>
            <a:r>
              <a:rPr lang="en-US" dirty="0" smtClean="0"/>
              <a:t>Install support rods.</a:t>
            </a:r>
            <a:endParaRPr lang="en-US" dirty="0"/>
          </a:p>
        </p:txBody>
      </p:sp>
      <p:pic>
        <p:nvPicPr>
          <p:cNvPr id="10" name="Picture 9" descr="inner_shell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350" y="619177"/>
            <a:ext cx="3474720" cy="2606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5903" y="3935923"/>
            <a:ext cx="297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shell dry fit at each end.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741</Words>
  <Application>Microsoft Macintosh PowerPoint</Application>
  <PresentationFormat>On-screen Show (4:3)</PresentationFormat>
  <Paragraphs>138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The GlueX CDC</vt:lpstr>
      <vt:lpstr>Outline</vt:lpstr>
      <vt:lpstr>CDC Construction Team</vt:lpstr>
      <vt:lpstr>Staffing</vt:lpstr>
      <vt:lpstr>Undergraduate Students</vt:lpstr>
      <vt:lpstr>The Clean Room</vt:lpstr>
      <vt:lpstr>Construction Space</vt:lpstr>
      <vt:lpstr>Frame Assembly</vt:lpstr>
      <vt:lpstr>Slide 9</vt:lpstr>
      <vt:lpstr>Slide 10</vt:lpstr>
      <vt:lpstr>Slide 11</vt:lpstr>
      <vt:lpstr>Check Straw Tubes</vt:lpstr>
      <vt:lpstr>Check and Clean Parts</vt:lpstr>
      <vt:lpstr>Glue Parts in Straws</vt:lpstr>
      <vt:lpstr>Where are we?</vt:lpstr>
      <vt:lpstr>ASIC Preamplifier</vt:lpstr>
      <vt:lpstr>Cosmic Rays</vt:lpstr>
      <vt:lpstr>The New Asic with Attenuation</vt:lpstr>
      <vt:lpstr>Summary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GlueX CDC</dc:title>
  <dc:creator>Curtis Meyer</dc:creator>
  <cp:lastModifiedBy>Curtis Meyer</cp:lastModifiedBy>
  <cp:revision>9</cp:revision>
  <dcterms:created xsi:type="dcterms:W3CDTF">2010-09-07T12:39:40Z</dcterms:created>
  <dcterms:modified xsi:type="dcterms:W3CDTF">2010-09-07T16:40:57Z</dcterms:modified>
</cp:coreProperties>
</file>