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62" r:id="rId3"/>
  </p:sldMasterIdLst>
  <p:notesMasterIdLst>
    <p:notesMasterId r:id="rId37"/>
  </p:notesMasterIdLst>
  <p:sldIdLst>
    <p:sldId id="256" r:id="rId4"/>
    <p:sldId id="345" r:id="rId5"/>
    <p:sldId id="346" r:id="rId6"/>
    <p:sldId id="347" r:id="rId7"/>
    <p:sldId id="356" r:id="rId8"/>
    <p:sldId id="357" r:id="rId9"/>
    <p:sldId id="327" r:id="rId10"/>
    <p:sldId id="348" r:id="rId11"/>
    <p:sldId id="358" r:id="rId12"/>
    <p:sldId id="349" r:id="rId13"/>
    <p:sldId id="350" r:id="rId14"/>
    <p:sldId id="351" r:id="rId15"/>
    <p:sldId id="360" r:id="rId16"/>
    <p:sldId id="361" r:id="rId17"/>
    <p:sldId id="352" r:id="rId18"/>
    <p:sldId id="353" r:id="rId19"/>
    <p:sldId id="354" r:id="rId20"/>
    <p:sldId id="355" r:id="rId21"/>
    <p:sldId id="305" r:id="rId22"/>
    <p:sldId id="364" r:id="rId23"/>
    <p:sldId id="363" r:id="rId24"/>
    <p:sldId id="365" r:id="rId25"/>
    <p:sldId id="322" r:id="rId26"/>
    <p:sldId id="366" r:id="rId27"/>
    <p:sldId id="313" r:id="rId28"/>
    <p:sldId id="326" r:id="rId29"/>
    <p:sldId id="293" r:id="rId30"/>
    <p:sldId id="307" r:id="rId31"/>
    <p:sldId id="299" r:id="rId32"/>
    <p:sldId id="291" r:id="rId33"/>
    <p:sldId id="309" r:id="rId34"/>
    <p:sldId id="297" r:id="rId35"/>
    <p:sldId id="310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 autoAdjust="0"/>
    <p:restoredTop sz="94660"/>
  </p:normalViewPr>
  <p:slideViewPr>
    <p:cSldViewPr>
      <p:cViewPr varScale="1">
        <p:scale>
          <a:sx n="123" d="100"/>
          <a:sy n="123" d="100"/>
        </p:scale>
        <p:origin x="-7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EAB5151D-A3F7-4759-8D8C-ECF350602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89D4-37A4-4CCE-A8B6-618CA75B19B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7288"/>
            <a:fld id="{7F32C1E4-81AD-4289-B3E5-B15019730E2B}" type="slidenum">
              <a:rPr lang="en-US" smtClean="0">
                <a:latin typeface="Times"/>
              </a:rPr>
              <a:pPr defTabSz="967288"/>
              <a:t>27</a:t>
            </a:fld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D352-1AFD-4196-9AF5-5A8BF9792E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8E4F-F248-48F7-851E-7C46959B2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A444-4C0C-4B04-832B-2C536AC84C0B}" type="datetimeFigureOut">
              <a:rPr lang="en-US" smtClean="0"/>
              <a:pPr/>
              <a:t>2/2/2011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3977-BB9F-4382-A3AC-0C5E01717F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4D9D352-1AFD-4196-9AF5-5A8BF9792EE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2/2/2011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4EE8E4F-F248-48F7-851E-7C46959B2A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4D9D352-1AFD-4196-9AF5-5A8BF9792EE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2/2/2011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4EE8E4F-F248-48F7-851E-7C46959B2A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133600" y="762001"/>
            <a:ext cx="5181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GlueX Collaboration Meeting</a:t>
            </a:r>
          </a:p>
          <a:p>
            <a:pPr algn="ctr"/>
            <a:endParaRPr lang="en-US" sz="1200" dirty="0" smtClean="0">
              <a:latin typeface="Arial" charset="0"/>
            </a:endParaRPr>
          </a:p>
          <a:p>
            <a:pPr algn="ctr"/>
            <a:r>
              <a:rPr lang="en-US" sz="2000" u="sng" dirty="0" smtClean="0">
                <a:latin typeface="Arial" charset="0"/>
              </a:rPr>
              <a:t>12GeV Trigger Electronics</a:t>
            </a:r>
          </a:p>
          <a:p>
            <a:pPr algn="ctr"/>
            <a:endParaRPr lang="en-US" sz="1200" dirty="0" smtClean="0">
              <a:latin typeface="Arial" charset="0"/>
            </a:endParaRPr>
          </a:p>
          <a:p>
            <a:pPr algn="ctr"/>
            <a:r>
              <a:rPr lang="en-US" sz="1800" dirty="0" smtClean="0">
                <a:latin typeface="Arial" charset="0"/>
              </a:rPr>
              <a:t>2-4 February 2011 </a:t>
            </a:r>
            <a:endParaRPr lang="en-US" sz="1800" dirty="0">
              <a:latin typeface="Arial" charset="0"/>
            </a:endParaRPr>
          </a:p>
          <a:p>
            <a:pPr algn="ctr"/>
            <a:endParaRPr lang="en-US" sz="18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R</a:t>
            </a:r>
            <a:r>
              <a:rPr lang="en-US" sz="1600" dirty="0">
                <a:latin typeface="Arial" charset="0"/>
              </a:rPr>
              <a:t>. Chris </a:t>
            </a:r>
            <a:r>
              <a:rPr lang="en-US" sz="1600" dirty="0" smtClean="0">
                <a:latin typeface="Arial" charset="0"/>
              </a:rPr>
              <a:t>Cuevas</a:t>
            </a:r>
            <a:endParaRPr lang="en-US" sz="1600" dirty="0">
              <a:latin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3124200"/>
            <a:ext cx="4251100" cy="268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dirty="0" smtClean="0">
                <a:latin typeface="Arial" charset="0"/>
              </a:rPr>
              <a:t>Hardware Design Status Updates</a:t>
            </a:r>
            <a:endParaRPr lang="en-US" sz="1400" dirty="0">
              <a:latin typeface="Arial" charset="0"/>
            </a:endParaRP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The regular list of acronyms</a:t>
            </a:r>
          </a:p>
          <a:p>
            <a:pPr marL="1828800" lvl="3" indent="-457200">
              <a:lnSpc>
                <a:spcPct val="90000"/>
              </a:lnSpc>
            </a:pPr>
            <a:r>
              <a:rPr lang="en-US" sz="1400" dirty="0" smtClean="0">
                <a:latin typeface="Arial" charset="0"/>
              </a:rPr>
              <a:t>SD;  TI-D;  SSP;  CTP;  GTP;  TS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Trigger System – Fiber Optics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Arial" charset="0"/>
              </a:rPr>
              <a:t>Preparation for full crate testing</a:t>
            </a:r>
          </a:p>
          <a:p>
            <a:pPr marL="1828800" lvl="3" indent="-457200">
              <a:lnSpc>
                <a:spcPct val="90000"/>
              </a:lnSpc>
            </a:pPr>
            <a:endParaRPr lang="en-US" sz="1400" dirty="0" smtClean="0">
              <a:latin typeface="Arial" charset="0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dirty="0" smtClean="0">
                <a:latin typeface="Arial" charset="0"/>
              </a:rPr>
              <a:t>1</a:t>
            </a:r>
            <a:r>
              <a:rPr lang="en-US" sz="1400" baseline="30000" dirty="0" smtClean="0">
                <a:latin typeface="Arial" charset="0"/>
              </a:rPr>
              <a:t>st</a:t>
            </a:r>
            <a:r>
              <a:rPr lang="en-US" sz="1400" dirty="0" smtClean="0">
                <a:latin typeface="Arial" charset="0"/>
              </a:rPr>
              <a:t> Article VXS Crate Testing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1400" dirty="0" smtClean="0">
              <a:latin typeface="Arial" charset="0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1400" dirty="0" smtClean="0">
              <a:latin typeface="Arial" charset="0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dirty="0" smtClean="0">
                <a:latin typeface="Arial" charset="0"/>
              </a:rPr>
              <a:t>Summary  </a:t>
            </a:r>
          </a:p>
          <a:p>
            <a:pPr marL="914400" lvl="1" indent="-457200">
              <a:lnSpc>
                <a:spcPct val="95000"/>
              </a:lnSpc>
            </a:pPr>
            <a:r>
              <a:rPr lang="en-US" sz="2000" dirty="0"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	   	     </a:t>
            </a:r>
          </a:p>
          <a:p>
            <a:pPr marL="457200" indent="-457200"/>
            <a:endParaRPr lang="en-US" sz="2000" dirty="0">
              <a:latin typeface="Arial" charset="0"/>
            </a:endParaRPr>
          </a:p>
        </p:txBody>
      </p:sp>
      <p:pic>
        <p:nvPicPr>
          <p:cNvPr id="4" name="Picture 3" descr="Trigger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4191000"/>
            <a:ext cx="1600200" cy="1830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29"/>
          <p:cNvSpPr txBox="1">
            <a:spLocks noChangeArrowheads="1"/>
          </p:cNvSpPr>
          <p:nvPr/>
        </p:nvSpPr>
        <p:spPr bwMode="auto">
          <a:xfrm>
            <a:off x="914400" y="192088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Calibri" pitchFamily="34" charset="0"/>
              </a:rPr>
              <a:t>Crate Level – Signal </a:t>
            </a:r>
            <a:r>
              <a:rPr lang="en-US" sz="2800" b="1" dirty="0" smtClean="0">
                <a:latin typeface="Calibri" pitchFamily="34" charset="0"/>
              </a:rPr>
              <a:t>Distribution (SD)  -Rev 1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3810000" y="838200"/>
            <a:ext cx="51816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Arial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New power regulation scheme tested</a:t>
            </a:r>
          </a:p>
          <a:p>
            <a:pPr algn="just" eaLnBrk="0" hangingPunct="0">
              <a:buFont typeface="Arial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Arial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New (final) front panel complete</a:t>
            </a:r>
          </a:p>
          <a:p>
            <a:pPr algn="just" eaLnBrk="0" hangingPunct="0">
              <a:buFont typeface="Arial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Arial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Token In/Out tested</a:t>
            </a:r>
          </a:p>
          <a:p>
            <a:pPr algn="just" eaLnBrk="0" hangingPunct="0">
              <a:buFont typeface="Arial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Arial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Latest I^2C firmware has been tested with TI-D.</a:t>
            </a:r>
          </a:p>
          <a:p>
            <a:pPr algn="just" eaLnBrk="0" hangingPunct="0"/>
            <a:r>
              <a:rPr lang="en-US" sz="1800" dirty="0" smtClean="0">
                <a:latin typeface="Arial" pitchFamily="34" charset="0"/>
                <a:cs typeface="Arial" pitchFamily="34" charset="0"/>
              </a:rPr>
              <a:t>Supports the control of the on board PLLs from </a:t>
            </a:r>
          </a:p>
          <a:p>
            <a:pPr algn="just" eaLnBrk="0" hangingPunct="0"/>
            <a:r>
              <a:rPr lang="en-US" sz="1800" dirty="0" smtClean="0">
                <a:latin typeface="Arial" pitchFamily="34" charset="0"/>
                <a:cs typeface="Arial" pitchFamily="34" charset="0"/>
              </a:rPr>
              <a:t>the FPGA via SPI.  Users can select Jitter Attenuation mode (PLL) or non-PLL mode.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Arial" charset="0"/>
              <a:buChar char="•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Arial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All common signals from TI ( i.e. Busy, Sync, Trig1, Trig2 have been tested.</a:t>
            </a:r>
          </a:p>
          <a:p>
            <a:pPr algn="just" eaLnBrk="0" hangingPunct="0">
              <a:buFont typeface="Arial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Arial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Final results from PLL jitter attenuation tests will be completed before 15-Feb-2011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5800" y="152400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r"/>
            <a:r>
              <a:rPr lang="en-US" dirty="0" smtClean="0"/>
              <a:t>N. Nganga</a:t>
            </a:r>
          </a:p>
          <a:p>
            <a:pPr marL="228600" indent="-228600" algn="r"/>
            <a:r>
              <a:rPr lang="en-US" dirty="0" smtClean="0"/>
              <a:t>M. Taylor</a:t>
            </a:r>
          </a:p>
          <a:p>
            <a:pPr marL="228600" indent="-228600" algn="r"/>
            <a:r>
              <a:rPr lang="en-US" dirty="0" smtClean="0"/>
              <a:t>C. Cuevas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6096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pic>
        <p:nvPicPr>
          <p:cNvPr id="18" name="Picture 17" descr="SD_test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38862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47627" y="1790973"/>
            <a:ext cx="5258346" cy="3962400"/>
          </a:xfrm>
          <a:prstGeom prst="rect">
            <a:avLst/>
          </a:prstGeom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895600" y="762000"/>
            <a:ext cx="2262479" cy="461665"/>
          </a:xfrm>
          <a:prstGeom prst="rect">
            <a:avLst/>
          </a:prstGeom>
          <a:solidFill>
            <a:srgbClr val="0000FF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TID Components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124200"/>
            <a:ext cx="1295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81000" y="3124200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Eight</a:t>
            </a:r>
          </a:p>
          <a:p>
            <a:r>
              <a:rPr lang="en-US" sz="1200" dirty="0" smtClean="0">
                <a:latin typeface="Calibri" pitchFamily="34" charset="0"/>
              </a:rPr>
              <a:t>Optical Transceivers</a:t>
            </a:r>
            <a:endParaRPr lang="en-US" sz="1200" dirty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HFBR-7924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1600200"/>
            <a:ext cx="1981200" cy="16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47800" y="2133600"/>
            <a:ext cx="1905000" cy="1295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2514600"/>
            <a:ext cx="1981200" cy="1066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47800" y="2971800"/>
            <a:ext cx="1981200" cy="723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47800" y="3581400"/>
            <a:ext cx="19050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1600" y="3962400"/>
            <a:ext cx="1981200" cy="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4191000"/>
            <a:ext cx="19812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71600" y="4267200"/>
            <a:ext cx="19812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62000" y="15240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‘Legacy’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Trigger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Supervisor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Interface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1676400" y="1905000"/>
            <a:ext cx="2514600" cy="1588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43000" y="53340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External I/O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(trg, clk…)</a:t>
            </a: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2286000" y="5715000"/>
            <a:ext cx="838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181600" y="1371600"/>
            <a:ext cx="1066800" cy="1143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91400" y="7620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VME</a:t>
            </a: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PROM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(FPGA firmware)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Emergency/remote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sym typeface="Wingdings" pitchFamily="2" charset="2"/>
              </a:rPr>
              <a:t>re-programming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9" idx="1"/>
            <a:endCxn id="18" idx="6"/>
          </p:cNvCxnSpPr>
          <p:nvPr/>
        </p:nvCxnSpPr>
        <p:spPr>
          <a:xfrm rot="10800000" flipV="1">
            <a:off x="6248400" y="1181100"/>
            <a:ext cx="11430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91400" y="31242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VXS P0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TD mode: from SD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TI/TS mode: to SD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rot="10800000" flipV="1">
            <a:off x="6657976" y="3581400"/>
            <a:ext cx="733424" cy="2365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467600" y="2438400"/>
            <a:ext cx="99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VME 64x</a:t>
            </a: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rot="10800000">
            <a:off x="6553200" y="2667000"/>
            <a:ext cx="914400" cy="38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1"/>
          </p:cNvCxnSpPr>
          <p:nvPr/>
        </p:nvCxnSpPr>
        <p:spPr>
          <a:xfrm rot="10800000" flipV="1">
            <a:off x="6553200" y="2705100"/>
            <a:ext cx="914400" cy="2247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6200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One dedicated link for redundant data collection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rot="10800000">
            <a:off x="6629400" y="4038600"/>
            <a:ext cx="9906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772400" y="53340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Trg/Clk/Syc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outputs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On row_C</a:t>
            </a: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rot="10800000">
            <a:off x="6553200" y="5638800"/>
            <a:ext cx="1219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67600" y="16764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Xilinx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VirtexV</a:t>
            </a: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LX30T-FG665</a:t>
            </a:r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rot="10800000" flipV="1">
            <a:off x="4800600" y="1943100"/>
            <a:ext cx="2667000" cy="1181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1"/>
          <p:cNvSpPr>
            <a:spLocks noGrp="1"/>
          </p:cNvSpPr>
          <p:nvPr>
            <p:ph type="dt" sz="quarter" idx="4294967295"/>
          </p:nvPr>
        </p:nvSpPr>
        <p:spPr>
          <a:xfrm>
            <a:off x="762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F1095E-7AF1-43D8-B259-719B57B3801D}" type="datetime1">
              <a:rPr lang="en-US"/>
              <a:pPr>
                <a:defRPr/>
              </a:pPr>
              <a:t>2/2/2011</a:t>
            </a:fld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2CBBB7-67C6-4C15-9381-EC3F5DC0CAAB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1219200" y="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Interface - Distribution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0600" y="6096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11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224046" y="15240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W. Gu</a:t>
            </a:r>
          </a:p>
          <a:p>
            <a:pPr marL="228600" indent="-228600" algn="ctr"/>
            <a:r>
              <a:rPr lang="en-US" dirty="0" smtClean="0"/>
              <a:t>DAQ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28600" y="889843"/>
            <a:ext cx="7543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</a:rPr>
              <a:t>What is tested: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  The power distribution for the board is tested and working.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  All the discrete components (drivers, buffers, receivers etc) </a:t>
            </a:r>
          </a:p>
          <a:p>
            <a:r>
              <a:rPr lang="en-US" sz="2000" dirty="0" smtClean="0">
                <a:latin typeface="Calibri" pitchFamily="34" charset="0"/>
              </a:rPr>
              <a:t>      are tested, and working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  The on-board clock distribution network is working.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  The on-board trigger distribution network is working.</a:t>
            </a:r>
          </a:p>
          <a:p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  Serialized trigger data re-sampling (ADN2805).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  FPGA firmware: 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 VME to I2C engine;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VME data readout;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VME remote firmware loading;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Customized the firmware for TI, TD, mini-TS mode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  Initial Jitter analysis results for 250MHz clock are low </a:t>
            </a:r>
            <a:r>
              <a:rPr lang="en-US" sz="2000" u="sng" dirty="0" smtClean="0">
                <a:latin typeface="Calibri" pitchFamily="34" charset="0"/>
              </a:rPr>
              <a:t>~2ps </a:t>
            </a:r>
          </a:p>
          <a:p>
            <a:pPr lvl="2"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  <a:p>
            <a:endParaRPr lang="en-US" sz="2000" b="1" i="1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09A343-FB75-4F33-8D55-2CE5909A5CD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1219200" y="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Interface - Distribution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6096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12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24046" y="15240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W. Gu</a:t>
            </a:r>
          </a:p>
          <a:p>
            <a:pPr marL="228600" indent="-228600" algn="ctr"/>
            <a:r>
              <a:rPr lang="en-US" dirty="0" smtClean="0"/>
              <a:t>DAQ Group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7200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9C3CEFA-308A-4B37-B322-9B4F2D134AE7}" type="datetime1">
              <a:rPr lang="en-US" smtClean="0">
                <a:solidFill>
                  <a:srgbClr val="000000"/>
                </a:solidFill>
              </a:rPr>
              <a:pPr/>
              <a:t>2/2/2011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14400"/>
            <a:ext cx="6392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scope used: Tek7254, probe: TDS3500 differential probe</a:t>
            </a:r>
          </a:p>
          <a:p>
            <a:r>
              <a:rPr lang="en-US" sz="1200" dirty="0" smtClean="0"/>
              <a:t>Scope setting: 40GS/sec </a:t>
            </a:r>
            <a:r>
              <a:rPr lang="en-US" sz="1200" dirty="0" smtClean="0">
                <a:sym typeface="Wingdings" pitchFamily="2" charset="2"/>
              </a:rPr>
              <a:t> 25 Ps/Pt, 2.5 GHz limited </a:t>
            </a:r>
          </a:p>
          <a:p>
            <a:r>
              <a:rPr lang="en-US" sz="1200" dirty="0" smtClean="0">
                <a:sym typeface="Wingdings" pitchFamily="2" charset="2"/>
              </a:rPr>
              <a:t>Measuring software: TDSJIT3 ADVANCED, 400K samples (auto set)</a:t>
            </a:r>
          </a:p>
          <a:p>
            <a:r>
              <a:rPr lang="en-US" sz="1200" dirty="0" smtClean="0">
                <a:sym typeface="Wingdings" pitchFamily="2" charset="2"/>
              </a:rPr>
              <a:t>or DPOJET ESSENTIAL, 50M samples.</a:t>
            </a:r>
          </a:p>
          <a:p>
            <a:r>
              <a:rPr lang="en-US" sz="1200" dirty="0" smtClean="0">
                <a:sym typeface="Wingdings" pitchFamily="2" charset="2"/>
              </a:rPr>
              <a:t>Measured on TID#2, TID#1 may be used as clock source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2286000"/>
            <a:ext cx="33528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2286000"/>
            <a:ext cx="38862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14400" y="33528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Clock Osc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Mux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57400" y="44196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Buffer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6600" y="3886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HFBR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05400" y="2514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HFBR #1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05400" y="4495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HFBR #5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81600" y="35052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Clock Osc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008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Mux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934200" y="46482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Buffer</a:t>
            </a:r>
          </a:p>
          <a:p>
            <a:pPr algn="ctr"/>
            <a:endParaRPr lang="en-US" sz="1200" dirty="0"/>
          </a:p>
        </p:txBody>
      </p:sp>
      <p:sp>
        <p:nvSpPr>
          <p:cNvPr id="22" name="Oval 21"/>
          <p:cNvSpPr/>
          <p:nvPr/>
        </p:nvSpPr>
        <p:spPr>
          <a:xfrm>
            <a:off x="7924800" y="34290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ClkC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ClkA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12" idx="6"/>
            <a:endCxn id="13" idx="2"/>
          </p:cNvCxnSpPr>
          <p:nvPr/>
        </p:nvCxnSpPr>
        <p:spPr>
          <a:xfrm flipV="1">
            <a:off x="1752600" y="3543300"/>
            <a:ext cx="3810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0"/>
          </p:cNvCxnSpPr>
          <p:nvPr/>
        </p:nvCxnSpPr>
        <p:spPr>
          <a:xfrm rot="16200000" flipH="1">
            <a:off x="2228850" y="417195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7"/>
            <a:endCxn id="15" idx="2"/>
          </p:cNvCxnSpPr>
          <p:nvPr/>
        </p:nvCxnSpPr>
        <p:spPr>
          <a:xfrm rot="5400000" flipH="1" flipV="1">
            <a:off x="2919669" y="4196580"/>
            <a:ext cx="210111" cy="50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6"/>
            <a:endCxn id="16" idx="2"/>
          </p:cNvCxnSpPr>
          <p:nvPr/>
        </p:nvCxnSpPr>
        <p:spPr>
          <a:xfrm flipV="1">
            <a:off x="4191000" y="2971800"/>
            <a:ext cx="914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6"/>
            <a:endCxn id="17" idx="2"/>
          </p:cNvCxnSpPr>
          <p:nvPr/>
        </p:nvCxnSpPr>
        <p:spPr>
          <a:xfrm>
            <a:off x="4191000" y="43434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5"/>
            <a:endCxn id="20" idx="1"/>
          </p:cNvCxnSpPr>
          <p:nvPr/>
        </p:nvCxnSpPr>
        <p:spPr>
          <a:xfrm rot="16200000" flipH="1">
            <a:off x="6038289" y="3142688"/>
            <a:ext cx="332862" cy="637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6"/>
            <a:endCxn id="20" idx="2"/>
          </p:cNvCxnSpPr>
          <p:nvPr/>
        </p:nvCxnSpPr>
        <p:spPr>
          <a:xfrm flipV="1">
            <a:off x="6019800" y="3924300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7"/>
            <a:endCxn id="20" idx="3"/>
          </p:cNvCxnSpPr>
          <p:nvPr/>
        </p:nvCxnSpPr>
        <p:spPr>
          <a:xfrm rot="5400000" flipH="1" flipV="1">
            <a:off x="6000189" y="4106349"/>
            <a:ext cx="409062" cy="637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5"/>
            <a:endCxn id="21" idx="0"/>
          </p:cNvCxnSpPr>
          <p:nvPr/>
        </p:nvCxnSpPr>
        <p:spPr>
          <a:xfrm rot="16200000" flipH="1">
            <a:off x="7020999" y="4315898"/>
            <a:ext cx="427551" cy="237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1" idx="7"/>
            <a:endCxn id="22" idx="3"/>
          </p:cNvCxnSpPr>
          <p:nvPr/>
        </p:nvCxnSpPr>
        <p:spPr>
          <a:xfrm rot="5400000" flipH="1" flipV="1">
            <a:off x="7562289" y="4296848"/>
            <a:ext cx="572622" cy="397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410200" y="58674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DPO7254, TDSJIT3, DPOJET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>
            <a:stCxn id="22" idx="5"/>
          </p:cNvCxnSpPr>
          <p:nvPr/>
        </p:nvCxnSpPr>
        <p:spPr>
          <a:xfrm rot="16200000" flipH="1">
            <a:off x="8672769" y="4176968"/>
            <a:ext cx="286311" cy="351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8115300" y="53721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6" idx="3"/>
          </p:cNvCxnSpPr>
          <p:nvPr/>
        </p:nvCxnSpPr>
        <p:spPr>
          <a:xfrm rot="10800000" flipV="1">
            <a:off x="7086600" y="6248400"/>
            <a:ext cx="1905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71800" y="251460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TID#1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7467600" y="251460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TID#2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219200" y="586740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Measurement diagram</a:t>
            </a:r>
            <a:endParaRPr lang="en-US" sz="1600" dirty="0"/>
          </a:p>
        </p:txBody>
      </p:sp>
      <p:sp>
        <p:nvSpPr>
          <p:cNvPr id="33" name="TextBox 29"/>
          <p:cNvSpPr txBox="1">
            <a:spLocks noChangeArrowheads="1"/>
          </p:cNvSpPr>
          <p:nvPr/>
        </p:nvSpPr>
        <p:spPr bwMode="auto">
          <a:xfrm>
            <a:off x="1219200" y="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TI-TD Testing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24046" y="15240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W. Gu</a:t>
            </a:r>
          </a:p>
          <a:p>
            <a:pPr marL="228600" indent="-228600" algn="ctr"/>
            <a:r>
              <a:rPr lang="en-US" dirty="0" smtClean="0"/>
              <a:t>DAQ Group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10600" y="6096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13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990600"/>
            <a:ext cx="792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Assuming that the oscillator has negligible jitters, the TID to P0 distribution has a jitter of less than 2ps, and the two HFBR_7924/34 distribution has a jitter of less than 2ps too ( sqrt(2.65*2.65-1.88*1.88)=1.87ps 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1" name="Picture 10" descr="ClkC_jitter_osc.jpg"/>
          <p:cNvPicPr>
            <a:picLocks noChangeAspect="1"/>
          </p:cNvPicPr>
          <p:nvPr/>
        </p:nvPicPr>
        <p:blipFill>
          <a:blip r:embed="rId2" cstate="print"/>
          <a:srcRect r="15118"/>
          <a:stretch>
            <a:fillRect/>
          </a:stretch>
        </p:blipFill>
        <p:spPr>
          <a:xfrm>
            <a:off x="457200" y="1524000"/>
            <a:ext cx="5638800" cy="24585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8400" y="19050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TID#2 on-board oscillator as clock source, the ClkC jitter measured: 1.88ps</a:t>
            </a:r>
            <a:endParaRPr lang="en-US" sz="1400" dirty="0"/>
          </a:p>
        </p:txBody>
      </p:sp>
      <p:pic>
        <p:nvPicPr>
          <p:cNvPr id="13" name="Picture 12" descr="ClkC_jitter_H5.jpg"/>
          <p:cNvPicPr>
            <a:picLocks noChangeAspect="1"/>
          </p:cNvPicPr>
          <p:nvPr/>
        </p:nvPicPr>
        <p:blipFill>
          <a:blip r:embed="rId3" cstate="print"/>
          <a:srcRect r="15118"/>
          <a:stretch>
            <a:fillRect/>
          </a:stretch>
        </p:blipFill>
        <p:spPr>
          <a:xfrm>
            <a:off x="457200" y="4038600"/>
            <a:ext cx="5638800" cy="24585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4600" y="4800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TID#2, HFBR#5 as clock source, the ClkC jitter measured: 2.65ps</a:t>
            </a:r>
            <a:endParaRPr lang="en-US" sz="1400" dirty="0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219200" y="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TI-TD Testing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4046" y="15240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W. Gu</a:t>
            </a:r>
          </a:p>
          <a:p>
            <a:pPr marL="228600" indent="-228600" algn="ctr"/>
            <a:r>
              <a:rPr lang="en-US" dirty="0" smtClean="0"/>
              <a:t>DAQ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0600" y="6096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14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New Folder\IMG_5815.jpg"/>
          <p:cNvPicPr>
            <a:picLocks noChangeAspect="1" noChangeArrowheads="1"/>
          </p:cNvPicPr>
          <p:nvPr/>
        </p:nvPicPr>
        <p:blipFill>
          <a:blip r:embed="rId2" cstate="print"/>
          <a:srcRect l="1703" t="18163" r="6350" b="19422"/>
          <a:stretch>
            <a:fillRect/>
          </a:stretch>
        </p:blipFill>
        <p:spPr bwMode="auto">
          <a:xfrm>
            <a:off x="457200" y="1524000"/>
            <a:ext cx="8082643" cy="4114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SSP Prototype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85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VME64x</a:t>
            </a:r>
          </a:p>
          <a:p>
            <a:pPr algn="ctr"/>
            <a:r>
              <a:rPr lang="en-US" sz="1400" dirty="0" smtClean="0"/>
              <a:t>(2eSST support)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5400000">
            <a:off x="3195318" y="1214118"/>
            <a:ext cx="467380" cy="457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 rot="16200000" flipH="1">
            <a:off x="4262113" y="604506"/>
            <a:ext cx="391175" cy="1600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86400" y="762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VXS-P0</a:t>
            </a:r>
          </a:p>
          <a:p>
            <a:pPr algn="ctr"/>
            <a:r>
              <a:rPr lang="en-US" sz="1600" dirty="0" smtClean="0"/>
              <a:t>(up to 16Gbps to each GTP)</a:t>
            </a:r>
            <a:endParaRPr lang="en-US" sz="1600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rot="5400000">
            <a:off x="5588287" y="482888"/>
            <a:ext cx="405827" cy="2133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1008967" y="1505632"/>
            <a:ext cx="1639666" cy="6096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" y="45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Optional DDR2 Memory Module (up to 4GByte)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191000" y="59436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8x Fiber Ports ( 10Gbps each to CTP )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rot="16200000" flipV="1">
            <a:off x="4019550" y="4286250"/>
            <a:ext cx="1143000" cy="2171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0"/>
          </p:cNvCxnSpPr>
          <p:nvPr/>
        </p:nvCxnSpPr>
        <p:spPr>
          <a:xfrm rot="16200000" flipV="1">
            <a:off x="4286250" y="4552950"/>
            <a:ext cx="1143000" cy="1638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0"/>
          </p:cNvCxnSpPr>
          <p:nvPr/>
        </p:nvCxnSpPr>
        <p:spPr>
          <a:xfrm rot="16200000" flipV="1">
            <a:off x="4552950" y="4819650"/>
            <a:ext cx="1143000" cy="1104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0"/>
          </p:cNvCxnSpPr>
          <p:nvPr/>
        </p:nvCxnSpPr>
        <p:spPr>
          <a:xfrm rot="16200000" flipV="1">
            <a:off x="4819650" y="5086350"/>
            <a:ext cx="1143000" cy="571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</p:cNvCxnSpPr>
          <p:nvPr/>
        </p:nvCxnSpPr>
        <p:spPr>
          <a:xfrm rot="16200000" flipV="1">
            <a:off x="5086350" y="5353050"/>
            <a:ext cx="11430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9" idx="0"/>
          </p:cNvCxnSpPr>
          <p:nvPr/>
        </p:nvCxnSpPr>
        <p:spPr>
          <a:xfrm rot="5400000" flipH="1" flipV="1">
            <a:off x="5391150" y="5086350"/>
            <a:ext cx="1143000" cy="571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0"/>
          </p:cNvCxnSpPr>
          <p:nvPr/>
        </p:nvCxnSpPr>
        <p:spPr>
          <a:xfrm rot="5400000" flipH="1" flipV="1">
            <a:off x="5657850" y="4819650"/>
            <a:ext cx="1143000" cy="1104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0"/>
          </p:cNvCxnSpPr>
          <p:nvPr/>
        </p:nvCxnSpPr>
        <p:spPr>
          <a:xfrm rot="5400000" flipH="1" flipV="1">
            <a:off x="5905500" y="4572000"/>
            <a:ext cx="1143000" cy="1600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" y="5715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2x NIM</a:t>
            </a:r>
          </a:p>
          <a:p>
            <a:pPr algn="ctr"/>
            <a:r>
              <a:rPr lang="en-US" sz="1400" b="1" dirty="0" smtClean="0"/>
              <a:t>(bidirectional)</a:t>
            </a: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rot="5400000" flipH="1" flipV="1">
            <a:off x="1123950" y="4933950"/>
            <a:ext cx="914400" cy="647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905000" y="5715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4</a:t>
            </a:r>
            <a:r>
              <a:rPr lang="en-US" sz="1200" b="1" dirty="0" smtClean="0"/>
              <a:t>x ECL/PECL/LVDS In         4x LVDS Out</a:t>
            </a:r>
          </a:p>
        </p:txBody>
      </p:sp>
      <p:cxnSp>
        <p:nvCxnSpPr>
          <p:cNvPr id="56" name="Straight Arrow Connector 55"/>
          <p:cNvCxnSpPr>
            <a:stCxn id="54" idx="0"/>
          </p:cNvCxnSpPr>
          <p:nvPr/>
        </p:nvCxnSpPr>
        <p:spPr>
          <a:xfrm rot="16200000" flipV="1">
            <a:off x="2266950" y="5010150"/>
            <a:ext cx="990600" cy="419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226451" y="152400"/>
            <a:ext cx="819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Ben Raydo</a:t>
            </a:r>
          </a:p>
          <a:p>
            <a:pPr marL="228600" indent="-228600" algn="ctr"/>
            <a:r>
              <a:rPr lang="en-US" dirty="0" smtClean="0"/>
              <a:t>9-Sept-2010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10600" y="64008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Temp\New Folder\IMG_5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735613" cy="5051522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SSP Working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CTP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943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SSP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943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CTP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924300" y="4686300"/>
            <a:ext cx="22860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2895602" y="5334001"/>
            <a:ext cx="1142999" cy="761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6" idx="0"/>
          </p:cNvCxnSpPr>
          <p:nvPr/>
        </p:nvCxnSpPr>
        <p:spPr>
          <a:xfrm rot="16200000" flipV="1">
            <a:off x="5715000" y="5181600"/>
            <a:ext cx="12192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000" y="5943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10Gbps ‘Ribbon’ Fiber</a:t>
            </a:r>
          </a:p>
          <a:p>
            <a:pPr algn="ctr"/>
            <a:r>
              <a:rPr lang="en-US" sz="1600" b="1" dirty="0" smtClean="0"/>
              <a:t>4Tx  4Rx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26453" y="152400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Ben Raydo</a:t>
            </a:r>
          </a:p>
          <a:p>
            <a:pPr marL="228600" indent="-228600" algn="ctr"/>
            <a:r>
              <a:rPr lang="en-US" dirty="0" smtClean="0"/>
              <a:t>9-Sept-2010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4400" y="62484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16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raydo.JLAB\Desktop\FiberMeasure\FX70_2_FiberD\100830_145358_FX70_2_FiberD_Ch0_PRBS31\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7198767" cy="26431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16764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62200" y="1805065"/>
            <a:ext cx="533400" cy="45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377190" y="1773835"/>
            <a:ext cx="533400" cy="45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402175" y="1828800"/>
            <a:ext cx="533400" cy="45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>
          <a:xfrm rot="16200000" flipV="1">
            <a:off x="2378128" y="1508073"/>
            <a:ext cx="21235" cy="51029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 flipV="1">
            <a:off x="3097030" y="1298835"/>
            <a:ext cx="31230" cy="104369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57600" y="16764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“Optic Probe”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5410200" y="1828800"/>
            <a:ext cx="762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172200" y="16764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8GHz Scope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876800" y="1981200"/>
            <a:ext cx="2133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098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Fiber optics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144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24600" y="2209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Eye analysis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57800" y="579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400ps Bit Width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181600" y="5789612"/>
            <a:ext cx="1524000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" y="5638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Very wide receiver eye (0.8UI) at 1E-12 BER.</a:t>
            </a:r>
          </a:p>
          <a:p>
            <a:r>
              <a:rPr lang="en-US" sz="1400" dirty="0" smtClean="0"/>
              <a:t>UI = Unit Interval = 1/Bit Rate</a:t>
            </a:r>
          </a:p>
        </p:txBody>
      </p:sp>
      <p:cxnSp>
        <p:nvCxnSpPr>
          <p:cNvPr id="34" name="Straight Connector 33"/>
          <p:cNvCxnSpPr>
            <a:stCxn id="32" idx="0"/>
          </p:cNvCxnSpPr>
          <p:nvPr/>
        </p:nvCxnSpPr>
        <p:spPr>
          <a:xfrm rot="16200000" flipV="1">
            <a:off x="2228850" y="5467350"/>
            <a:ext cx="304800" cy="38100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" y="6096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Gigabit transceivers &amp; optics are performing much better than device specifications – further testing will reveal accurate bit-error rate estimates.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447800" y="251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Crossing Jitter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133600" y="2971800"/>
            <a:ext cx="381000" cy="76200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SSP 2.5Gbps Fiber Eye (1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32 shown)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7239000" y="4724400"/>
            <a:ext cx="533400" cy="1588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96200" y="413367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Single Ended Capture (amplitude is really double what’s seen).</a:t>
            </a:r>
          </a:p>
          <a:p>
            <a:r>
              <a:rPr lang="en-US" sz="1200" b="1" dirty="0" smtClean="0"/>
              <a:t>Reflections mainly due to test fixture.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12954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Tektronix DSA70000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24545" y="0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Ben Raydo</a:t>
            </a:r>
          </a:p>
          <a:p>
            <a:pPr marL="228600" indent="-228600" algn="ctr"/>
            <a:r>
              <a:rPr lang="en-US" dirty="0" smtClean="0"/>
              <a:t>9-Sept-2010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86800" y="64008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17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" y="2743200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Time-Interval-Error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1295400"/>
            <a:ext cx="1540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 </a:t>
            </a:r>
            <a:r>
              <a:rPr lang="en-US" dirty="0" smtClean="0">
                <a:sym typeface="Wingdings" pitchFamily="2" charset="2"/>
              </a:rPr>
              <a:t> F/O </a:t>
            </a:r>
            <a:r>
              <a:rPr lang="en-US" dirty="0" smtClean="0">
                <a:sym typeface="Wingdings" pitchFamily="2" charset="2"/>
              </a:rPr>
              <a:t>Transceiver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SSP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BGA assembly issues have been resolved.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SSP will be used for two DAQ crate testing in spring.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Link quality tests remain between fibers and FPGAs, as well as FPGA and FPGA, but is looking very good so far.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DDR2 Memory testing needs to be completed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Testing with GTP will have to wait for GTP prototype. (June ‘11)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SSP Project ahead of schedule!</a:t>
            </a:r>
          </a:p>
          <a:p>
            <a:pPr marL="457200" indent="-457200">
              <a:buAutoNum type="arabicParenR"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42177" y="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Ben Raydo</a:t>
            </a:r>
          </a:p>
          <a:p>
            <a:pPr marL="228600" indent="-228600" algn="ctr"/>
            <a:r>
              <a:rPr lang="en-US" dirty="0" smtClean="0"/>
              <a:t>1-Feb-2011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0600" y="63246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18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1676400" y="192088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Global Trigger Processor: (GTP)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7315200" y="4876800"/>
            <a:ext cx="182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Trigger </a:t>
            </a:r>
            <a:r>
              <a:rPr lang="en-US" sz="1400" b="1" dirty="0"/>
              <a:t>Decisions</a:t>
            </a:r>
          </a:p>
          <a:p>
            <a:pPr algn="ctr"/>
            <a:r>
              <a:rPr lang="en-US" sz="1400" b="1" dirty="0"/>
              <a:t>to Trigger Distribution </a:t>
            </a:r>
            <a:r>
              <a:rPr lang="en-US" sz="1400" b="1" dirty="0" smtClean="0"/>
              <a:t>Crate</a:t>
            </a:r>
          </a:p>
          <a:p>
            <a:pPr algn="ctr"/>
            <a:r>
              <a:rPr lang="en-US" sz="1400" b="1" dirty="0" smtClean="0"/>
              <a:t>{Trigger Supervisor}</a:t>
            </a:r>
            <a:endParaRPr lang="en-US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04800" y="1141276"/>
            <a:ext cx="441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Global Trigger Processor (GTP) receives all subsystem Level 1 data streams from SSP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Trigger decisions made in GTP and distributed to all crates via the Trigger Distribution (TD) modules in the Trigger Supervisor Crate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Schematics and component selection activities are progressing well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Preliminary component placement and layout strategies have been completed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Xilinx’s ‘Aurora’ Gigabit protocol has been ported to Altera device successfully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42974"/>
            <a:ext cx="4494504" cy="35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610600" y="6096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19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cs typeface="Arial" charset="0"/>
              </a:rPr>
              <a:t>lash </a:t>
            </a:r>
            <a:r>
              <a:rPr lang="en-US" sz="1800" b="1" u="sng" dirty="0">
                <a:latin typeface="Arial" charset="0"/>
                <a:cs typeface="Arial" charset="0"/>
              </a:rPr>
              <a:t>ADC</a:t>
            </a:r>
            <a:r>
              <a:rPr lang="en-US" sz="1800" dirty="0">
                <a:latin typeface="Arial" charset="0"/>
                <a:cs typeface="Arial" charset="0"/>
              </a:rPr>
              <a:t> 250Msps  ( </a:t>
            </a:r>
            <a:r>
              <a:rPr lang="en-US" sz="1800" b="1" dirty="0" smtClean="0">
                <a:latin typeface="Arial" charset="0"/>
                <a:cs typeface="Arial" charset="0"/>
              </a:rPr>
              <a:t>FADC250 </a:t>
            </a:r>
            <a:r>
              <a:rPr lang="en-US" sz="1800" dirty="0" smtClean="0">
                <a:latin typeface="Arial" charset="0"/>
                <a:cs typeface="Arial" charset="0"/>
              </a:rPr>
              <a:t>)	</a:t>
            </a:r>
            <a:endParaRPr lang="en-US" sz="1800" i="1" dirty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>
                <a:latin typeface="Arial" charset="0"/>
                <a:cs typeface="Arial" charset="0"/>
              </a:rPr>
              <a:t>This is where the trigger ‘data’ </a:t>
            </a:r>
            <a:r>
              <a:rPr lang="en-US" sz="1800" dirty="0" smtClean="0">
                <a:latin typeface="Arial" charset="0"/>
                <a:cs typeface="Arial" charset="0"/>
              </a:rPr>
              <a:t>begins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i="1" dirty="0" smtClean="0">
                <a:latin typeface="Arial" charset="0"/>
                <a:cs typeface="Arial" charset="0"/>
              </a:rPr>
              <a:t>** Version 2 design complete – See Fernando’s update **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Many tests have been completed!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Significant layout revision with consolidation of firmware and FPGA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9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>
                <a:latin typeface="Arial" charset="0"/>
                <a:cs typeface="Arial" charset="0"/>
              </a:rPr>
              <a:t>C</a:t>
            </a:r>
            <a:r>
              <a:rPr lang="en-US" sz="1800" dirty="0">
                <a:latin typeface="Arial" charset="0"/>
                <a:cs typeface="Arial" charset="0"/>
              </a:rPr>
              <a:t>rate </a:t>
            </a:r>
            <a:r>
              <a:rPr lang="en-US" sz="1800" b="1" u="sng" dirty="0">
                <a:latin typeface="Arial" charset="0"/>
                <a:cs typeface="Arial" charset="0"/>
              </a:rPr>
              <a:t>T</a:t>
            </a:r>
            <a:r>
              <a:rPr lang="en-US" sz="1800" dirty="0">
                <a:latin typeface="Arial" charset="0"/>
                <a:cs typeface="Arial" charset="0"/>
              </a:rPr>
              <a:t>rigger </a:t>
            </a:r>
            <a:r>
              <a:rPr lang="en-US" sz="1800" b="1" u="sng" dirty="0">
                <a:latin typeface="Arial" charset="0"/>
                <a:cs typeface="Arial" charset="0"/>
              </a:rPr>
              <a:t>P</a:t>
            </a:r>
            <a:r>
              <a:rPr lang="en-US" sz="1800" dirty="0">
                <a:latin typeface="Arial" charset="0"/>
                <a:cs typeface="Arial" charset="0"/>
              </a:rPr>
              <a:t>rocessor ( </a:t>
            </a:r>
            <a:r>
              <a:rPr lang="en-US" sz="1800" b="1" dirty="0">
                <a:latin typeface="Arial" charset="0"/>
                <a:cs typeface="Arial" charset="0"/>
              </a:rPr>
              <a:t>CTP</a:t>
            </a: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i="1" dirty="0" smtClean="0">
                <a:latin typeface="Arial" charset="0"/>
                <a:cs typeface="Arial" charset="0"/>
              </a:rPr>
              <a:t>** 2 units tested in 2009 **  2 more sent for assembly Sept-2010</a:t>
            </a:r>
            <a:r>
              <a:rPr lang="en-US" sz="1800" dirty="0" smtClean="0">
                <a:latin typeface="Arial" charset="0"/>
                <a:cs typeface="Arial" charset="0"/>
              </a:rPr>
              <a:t>	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2 new CTPs assembled and received.  New modules have different FPGA and support higher Gigabit speed (5Gbps)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Initial CTP used for verification of new WIENER VXS backplane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New boards will be thoroughly tested and used in full crate test plan</a:t>
            </a:r>
            <a:endParaRPr lang="en-US" sz="1800" dirty="0"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>
                <a:latin typeface="Arial" charset="0"/>
                <a:cs typeface="Arial" charset="0"/>
              </a:rPr>
              <a:t>Collects trigger data (SUM) from 16 FADC250 modules within one crate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>
                <a:latin typeface="Arial" charset="0"/>
                <a:cs typeface="Arial" charset="0"/>
              </a:rPr>
              <a:t>Transports trigger data over fiber to Global Trigger crate</a:t>
            </a:r>
          </a:p>
          <a:p>
            <a:pPr marL="1257300" lvl="2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10Gbps capability ( 8Gbps successfully tested 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9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096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5908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25908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smtClean="0"/>
              <a:t>GTP</a:t>
            </a:r>
          </a:p>
          <a:p>
            <a:pPr algn="ctr"/>
            <a:r>
              <a:rPr lang="en-US" sz="1800" b="1" i="1" dirty="0" smtClean="0"/>
              <a:t>Switch A</a:t>
            </a:r>
            <a:endParaRPr lang="en-US" sz="1800" b="1" i="1" dirty="0"/>
          </a:p>
        </p:txBody>
      </p:sp>
      <p:sp>
        <p:nvSpPr>
          <p:cNvPr id="6" name="Rectangle 5"/>
          <p:cNvSpPr/>
          <p:nvPr/>
        </p:nvSpPr>
        <p:spPr>
          <a:xfrm>
            <a:off x="3124200" y="53340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</a:t>
            </a:r>
          </a:p>
          <a:p>
            <a:pPr algn="ctr"/>
            <a:r>
              <a:rPr lang="en-US" sz="1000" dirty="0" smtClean="0"/>
              <a:t>Switch B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4953000" y="11430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SSP 1</a:t>
            </a:r>
          </a:p>
          <a:p>
            <a:pPr algn="ctr"/>
            <a:r>
              <a:rPr lang="en-US" sz="1000" dirty="0" smtClean="0"/>
              <a:t>Payload 1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7086600" y="3810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CTP</a:t>
            </a:r>
          </a:p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53000" y="53340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</a:t>
            </a:r>
          </a:p>
          <a:p>
            <a:pPr algn="ctr"/>
            <a:r>
              <a:rPr lang="en-US" sz="1000" dirty="0" smtClean="0"/>
              <a:t>Payload 18</a:t>
            </a:r>
            <a:endParaRPr lang="en-US" sz="1000" dirty="0"/>
          </a:p>
        </p:txBody>
      </p:sp>
      <p:cxnSp>
        <p:nvCxnSpPr>
          <p:cNvPr id="14" name="Straight Arrow Connector 13"/>
          <p:cNvCxnSpPr>
            <a:stCxn id="5" idx="1"/>
            <a:endCxn id="4" idx="3"/>
          </p:cNvCxnSpPr>
          <p:nvPr/>
        </p:nvCxnSpPr>
        <p:spPr>
          <a:xfrm rot="10800000">
            <a:off x="1752600" y="3048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086600" y="19050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CTP</a:t>
            </a:r>
          </a:p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77626" y="1219200"/>
            <a:ext cx="22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  <a:endParaRPr lang="en-US" sz="1200" dirty="0"/>
          </a:p>
        </p:txBody>
      </p:sp>
      <p:cxnSp>
        <p:nvCxnSpPr>
          <p:cNvPr id="22" name="Elbow Connector 21"/>
          <p:cNvCxnSpPr>
            <a:stCxn id="9" idx="1"/>
          </p:cNvCxnSpPr>
          <p:nvPr/>
        </p:nvCxnSpPr>
        <p:spPr>
          <a:xfrm rot="10800000" flipV="1">
            <a:off x="5867400" y="838200"/>
            <a:ext cx="1219200" cy="609600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9" idx="1"/>
          </p:cNvCxnSpPr>
          <p:nvPr/>
        </p:nvCxnSpPr>
        <p:spPr>
          <a:xfrm rot="10800000">
            <a:off x="5867400" y="1752600"/>
            <a:ext cx="1219200" cy="609600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3000" y="40386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SSP 16</a:t>
            </a:r>
          </a:p>
          <a:p>
            <a:pPr algn="ctr"/>
            <a:r>
              <a:rPr lang="en-US" sz="1000" dirty="0" smtClean="0"/>
              <a:t>Payload 16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7086600" y="32766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CTP 121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86600" y="48006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CTP 128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91400" y="4114800"/>
            <a:ext cx="22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  <a:endParaRPr lang="en-US" sz="1200" dirty="0"/>
          </a:p>
        </p:txBody>
      </p:sp>
      <p:cxnSp>
        <p:nvCxnSpPr>
          <p:cNvPr id="29" name="Elbow Connector 28"/>
          <p:cNvCxnSpPr>
            <a:stCxn id="26" idx="1"/>
          </p:cNvCxnSpPr>
          <p:nvPr/>
        </p:nvCxnSpPr>
        <p:spPr>
          <a:xfrm rot="10800000" flipV="1">
            <a:off x="5867400" y="3733800"/>
            <a:ext cx="1219200" cy="609600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7" idx="1"/>
          </p:cNvCxnSpPr>
          <p:nvPr/>
        </p:nvCxnSpPr>
        <p:spPr>
          <a:xfrm rot="10800000">
            <a:off x="5867400" y="4648200"/>
            <a:ext cx="1219200" cy="609600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10800000" flipV="1">
            <a:off x="4038600" y="1600200"/>
            <a:ext cx="914400" cy="1219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10800000">
            <a:off x="4038600" y="3276600"/>
            <a:ext cx="914400" cy="1219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257800" y="2590800"/>
            <a:ext cx="295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 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2819400" y="838200"/>
            <a:ext cx="3352800" cy="5715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895600" y="914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Global Trigger Crate</a:t>
            </a:r>
            <a:endParaRPr lang="en-US" sz="14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6426678" y="28956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Fiber</a:t>
            </a:r>
            <a:endParaRPr lang="en-US" sz="1200" dirty="0"/>
          </a:p>
        </p:txBody>
      </p:sp>
      <p:cxnSp>
        <p:nvCxnSpPr>
          <p:cNvPr id="117" name="Straight Arrow Connector 116"/>
          <p:cNvCxnSpPr>
            <a:stCxn id="12" idx="1"/>
            <a:endCxn id="6" idx="3"/>
          </p:cNvCxnSpPr>
          <p:nvPr/>
        </p:nvCxnSpPr>
        <p:spPr>
          <a:xfrm rot="10800000">
            <a:off x="4038600" y="5791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57200" y="2133600"/>
            <a:ext cx="1524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1066800" y="3048000"/>
            <a:ext cx="18288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>
            <a:off x="457200" y="3962400"/>
            <a:ext cx="1524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04800" y="1828800"/>
            <a:ext cx="2223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Trigger Distribution Crate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3124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32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553200" y="914401"/>
            <a:ext cx="26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553200" y="2052935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</a:p>
          <a:p>
            <a:r>
              <a:rPr lang="en-US" sz="1200" dirty="0" smtClean="0"/>
              <a:t>/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553200" y="3424535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</a:p>
          <a:p>
            <a:r>
              <a:rPr lang="en-US" sz="1200" dirty="0" smtClean="0"/>
              <a:t>/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4948535"/>
            <a:ext cx="26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</a:p>
          <a:p>
            <a:r>
              <a:rPr lang="en-US" sz="1200" dirty="0" smtClean="0"/>
              <a:t>/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896184" y="2514600"/>
            <a:ext cx="9957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4 x 8 LVPECL</a:t>
            </a:r>
          </a:p>
          <a:p>
            <a:pPr algn="ctr"/>
            <a:r>
              <a:rPr lang="en-US" sz="1050" dirty="0" smtClean="0"/>
              <a:t>‘Densishield’</a:t>
            </a:r>
            <a:endParaRPr lang="en-US" sz="1050" dirty="0"/>
          </a:p>
        </p:txBody>
      </p:sp>
      <p:cxnSp>
        <p:nvCxnSpPr>
          <p:cNvPr id="38" name="Straight Connector 37"/>
          <p:cNvCxnSpPr>
            <a:endCxn id="32" idx="0"/>
          </p:cNvCxnSpPr>
          <p:nvPr/>
        </p:nvCxnSpPr>
        <p:spPr>
          <a:xfrm rot="5400000">
            <a:off x="2305050" y="2990850"/>
            <a:ext cx="1524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311722" y="0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Scott Kaneta</a:t>
            </a:r>
          </a:p>
          <a:p>
            <a:pPr marL="228600" indent="-228600" algn="ctr"/>
            <a:r>
              <a:rPr lang="en-US" dirty="0" smtClean="0"/>
              <a:t>Jan-2011</a:t>
            </a:r>
          </a:p>
        </p:txBody>
      </p:sp>
      <p:cxnSp>
        <p:nvCxnSpPr>
          <p:cNvPr id="40" name="Straight Connector 39"/>
          <p:cNvCxnSpPr>
            <a:endCxn id="31" idx="0"/>
          </p:cNvCxnSpPr>
          <p:nvPr/>
        </p:nvCxnSpPr>
        <p:spPr bwMode="auto">
          <a:xfrm rot="5400000">
            <a:off x="6657104" y="865904"/>
            <a:ext cx="76201" cy="20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29"/>
          <p:cNvSpPr txBox="1">
            <a:spLocks noChangeArrowheads="1"/>
          </p:cNvSpPr>
          <p:nvPr/>
        </p:nvSpPr>
        <p:spPr bwMode="auto">
          <a:xfrm>
            <a:off x="228600" y="2286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Global Trigger - Block Diagram: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10600" y="6096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hape 68"/>
          <p:cNvCxnSpPr/>
          <p:nvPr/>
        </p:nvCxnSpPr>
        <p:spPr>
          <a:xfrm rot="10800000" flipV="1">
            <a:off x="1600200" y="3962400"/>
            <a:ext cx="3429000" cy="1143000"/>
          </a:xfrm>
          <a:prstGeom prst="bentConnector3">
            <a:avLst>
              <a:gd name="adj1" fmla="val -222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819400" y="3352800"/>
            <a:ext cx="1066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Configuration Controller CPLD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7200" y="2133600"/>
            <a:ext cx="18288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1100" b="1" dirty="0" smtClean="0"/>
              <a:t>Altera Stratix IV GX</a:t>
            </a:r>
          </a:p>
          <a:p>
            <a:pPr algn="ctr"/>
            <a:r>
              <a:rPr lang="en-US" sz="1100" b="1" dirty="0" smtClean="0"/>
              <a:t>180</a:t>
            </a:r>
          </a:p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1091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Front Panel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685800" y="20574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RJ45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667000" y="2057400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7" idx="3"/>
            <a:endCxn id="8" idx="1"/>
          </p:cNvCxnSpPr>
          <p:nvPr/>
        </p:nvCxnSpPr>
        <p:spPr>
          <a:xfrm>
            <a:off x="1600200" y="2286000"/>
            <a:ext cx="1066800" cy="1588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hape 79"/>
          <p:cNvCxnSpPr>
            <a:endCxn id="54" idx="3"/>
          </p:cNvCxnSpPr>
          <p:nvPr/>
        </p:nvCxnSpPr>
        <p:spPr>
          <a:xfrm rot="10800000" flipV="1">
            <a:off x="1600200" y="3962400"/>
            <a:ext cx="3962400" cy="2133600"/>
          </a:xfrm>
          <a:prstGeom prst="bentConnector3">
            <a:avLst>
              <a:gd name="adj1" fmla="val 0"/>
            </a:avLst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85800" y="55904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Trigger Out</a:t>
            </a:r>
            <a:endParaRPr lang="en-US" sz="1200" dirty="0"/>
          </a:p>
        </p:txBody>
      </p:sp>
      <p:cxnSp>
        <p:nvCxnSpPr>
          <p:cNvPr id="105" name="Shape 104"/>
          <p:cNvCxnSpPr/>
          <p:nvPr/>
        </p:nvCxnSpPr>
        <p:spPr>
          <a:xfrm flipV="1">
            <a:off x="5257800" y="1371600"/>
            <a:ext cx="1905000" cy="752474"/>
          </a:xfrm>
          <a:prstGeom prst="bentConnector3">
            <a:avLst>
              <a:gd name="adj1" fmla="val -52"/>
            </a:avLst>
          </a:prstGeom>
          <a:ln w="381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447800" y="3352800"/>
            <a:ext cx="1066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Multi-Image Configuration Flash</a:t>
            </a:r>
            <a:endParaRPr lang="en-US" sz="1200" dirty="0"/>
          </a:p>
        </p:txBody>
      </p:sp>
      <p:sp>
        <p:nvSpPr>
          <p:cNvPr id="114" name="Rectangle 113"/>
          <p:cNvSpPr/>
          <p:nvPr/>
        </p:nvSpPr>
        <p:spPr>
          <a:xfrm>
            <a:off x="4267200" y="1371600"/>
            <a:ext cx="609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DDR2</a:t>
            </a:r>
            <a:endParaRPr lang="en-US" sz="1200" dirty="0"/>
          </a:p>
        </p:txBody>
      </p:sp>
      <p:cxnSp>
        <p:nvCxnSpPr>
          <p:cNvPr id="122" name="Straight Arrow Connector 121"/>
          <p:cNvCxnSpPr/>
          <p:nvPr/>
        </p:nvCxnSpPr>
        <p:spPr>
          <a:xfrm rot="5400000">
            <a:off x="4418806" y="1980406"/>
            <a:ext cx="304800" cy="1588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</p:cNvCxnSpPr>
          <p:nvPr/>
        </p:nvCxnSpPr>
        <p:spPr>
          <a:xfrm>
            <a:off x="3124200" y="2286000"/>
            <a:ext cx="1143000" cy="158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71800" y="2743200"/>
            <a:ext cx="914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Code Flash</a:t>
            </a:r>
            <a:endParaRPr lang="en-US" sz="12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096000" y="2362200"/>
            <a:ext cx="1066800" cy="1588"/>
          </a:xfrm>
          <a:prstGeom prst="straightConnector1">
            <a:avLst/>
          </a:prstGeom>
          <a:ln w="3810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96000" y="2590800"/>
            <a:ext cx="1066800" cy="1588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86600" y="2438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 Up 0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553199" y="1905000"/>
            <a:ext cx="301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2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/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86600" y="22376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SSP Data 0</a:t>
            </a:r>
            <a:endParaRPr lang="en-US" sz="12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096000" y="3505200"/>
            <a:ext cx="1066800" cy="1588"/>
          </a:xfrm>
          <a:prstGeom prst="straightConnector1">
            <a:avLst/>
          </a:prstGeom>
          <a:ln w="3810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096000" y="3733800"/>
            <a:ext cx="1066800" cy="1588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10400" y="36092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Link Up 15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553200" y="3048000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2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/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10400" y="3352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SSP Data 15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543800" y="2667000"/>
            <a:ext cx="22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6858000" y="838200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VXS Backplane</a:t>
            </a:r>
            <a:endParaRPr lang="en-US" sz="1400" b="1" dirty="0"/>
          </a:p>
        </p:txBody>
      </p:sp>
      <p:cxnSp>
        <p:nvCxnSpPr>
          <p:cNvPr id="77" name="Elbow Connector 76"/>
          <p:cNvCxnSpPr/>
          <p:nvPr/>
        </p:nvCxnSpPr>
        <p:spPr>
          <a:xfrm rot="10800000">
            <a:off x="5867400" y="3962400"/>
            <a:ext cx="1295400" cy="685800"/>
          </a:xfrm>
          <a:prstGeom prst="bentConnector3">
            <a:avLst>
              <a:gd name="adj1" fmla="val 100000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010400" y="44151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Clock, Sync</a:t>
            </a:r>
          </a:p>
          <a:p>
            <a:pPr algn="ctr"/>
            <a:r>
              <a:rPr lang="en-US" sz="1200" dirty="0" smtClean="0"/>
              <a:t>Trig1, Trig2</a:t>
            </a:r>
          </a:p>
        </p:txBody>
      </p:sp>
      <p:cxnSp>
        <p:nvCxnSpPr>
          <p:cNvPr id="95" name="Straight Arrow Connector 94"/>
          <p:cNvCxnSpPr>
            <a:stCxn id="112" idx="3"/>
            <a:endCxn id="4" idx="1"/>
          </p:cNvCxnSpPr>
          <p:nvPr/>
        </p:nvCxnSpPr>
        <p:spPr>
          <a:xfrm>
            <a:off x="2514600" y="3657600"/>
            <a:ext cx="304800" cy="1588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hape 96"/>
          <p:cNvCxnSpPr>
            <a:stCxn id="4" idx="3"/>
          </p:cNvCxnSpPr>
          <p:nvPr/>
        </p:nvCxnSpPr>
        <p:spPr>
          <a:xfrm>
            <a:off x="3886200" y="3657600"/>
            <a:ext cx="381000" cy="1588"/>
          </a:xfrm>
          <a:prstGeom prst="bentConnector3">
            <a:avLst>
              <a:gd name="adj1" fmla="val 50000"/>
            </a:avLst>
          </a:prstGeom>
          <a:ln w="12700">
            <a:solidFill>
              <a:srgbClr val="FFC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3886200" y="2819400"/>
            <a:ext cx="381000" cy="1588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4267200" y="2133600"/>
            <a:ext cx="1371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Nios II</a:t>
            </a:r>
          </a:p>
          <a:p>
            <a:pPr algn="ctr"/>
            <a:r>
              <a:rPr lang="en-US" sz="1200" dirty="0" smtClean="0"/>
              <a:t>Processor(s)</a:t>
            </a:r>
            <a:endParaRPr lang="en-US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762000" y="1752600"/>
            <a:ext cx="727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Ethernet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7315200" y="1219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Ethernet</a:t>
            </a:r>
            <a:endParaRPr lang="en-US" sz="1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352800" y="1981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RGMII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685800" y="58674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4x Densishield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3390504" y="4648200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4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/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76600" y="5906869"/>
            <a:ext cx="49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32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85800" y="41910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JTAG</a:t>
            </a:r>
            <a:endParaRPr lang="en-US" sz="1200" dirty="0"/>
          </a:p>
        </p:txBody>
      </p:sp>
      <p:cxnSp>
        <p:nvCxnSpPr>
          <p:cNvPr id="87" name="Shape 86"/>
          <p:cNvCxnSpPr>
            <a:stCxn id="75" idx="3"/>
            <a:endCxn id="4" idx="2"/>
          </p:cNvCxnSpPr>
          <p:nvPr/>
        </p:nvCxnSpPr>
        <p:spPr>
          <a:xfrm flipV="1">
            <a:off x="1600200" y="3962400"/>
            <a:ext cx="1752600" cy="457200"/>
          </a:xfrm>
          <a:prstGeom prst="bentConnector2">
            <a:avLst/>
          </a:prstGeom>
          <a:ln w="12700">
            <a:solidFill>
              <a:srgbClr val="FFC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75" idx="3"/>
          </p:cNvCxnSpPr>
          <p:nvPr/>
        </p:nvCxnSpPr>
        <p:spPr>
          <a:xfrm flipV="1">
            <a:off x="1600200" y="3962400"/>
            <a:ext cx="3048000" cy="457200"/>
          </a:xfrm>
          <a:prstGeom prst="bentConnector3">
            <a:avLst>
              <a:gd name="adj1" fmla="val 100000"/>
            </a:avLst>
          </a:prstGeom>
          <a:ln w="12700">
            <a:solidFill>
              <a:srgbClr val="FFC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096000" y="5665784"/>
            <a:ext cx="609600" cy="1588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5943600" y="5181600"/>
            <a:ext cx="2514600" cy="1066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705600" y="551497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High Speed</a:t>
            </a:r>
            <a:endParaRPr lang="en-US" sz="1200" dirty="0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6096000" y="5895972"/>
            <a:ext cx="609600" cy="1588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705600" y="5743572"/>
            <a:ext cx="176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General Purpose</a:t>
            </a:r>
            <a:endParaRPr lang="en-US" sz="12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096000" y="6122984"/>
            <a:ext cx="609600" cy="1588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705600" y="597217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Configuration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943600" y="5181600"/>
            <a:ext cx="2514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Legend</a:t>
            </a:r>
            <a:endParaRPr lang="en-US" dirty="0"/>
          </a:p>
        </p:txBody>
      </p:sp>
      <p:cxnSp>
        <p:nvCxnSpPr>
          <p:cNvPr id="118" name="Shape 117"/>
          <p:cNvCxnSpPr/>
          <p:nvPr/>
        </p:nvCxnSpPr>
        <p:spPr>
          <a:xfrm rot="10800000" flipV="1">
            <a:off x="1600200" y="3962400"/>
            <a:ext cx="3733800" cy="1447800"/>
          </a:xfrm>
          <a:prstGeom prst="bentConnector3">
            <a:avLst>
              <a:gd name="adj1" fmla="val 0"/>
            </a:avLst>
          </a:prstGeom>
          <a:ln w="3810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390504" y="5221069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/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4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5800" y="50292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Fiber Transceiver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5257800" y="1447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LVDS</a:t>
            </a:r>
            <a:endParaRPr lang="en-US" sz="1200" dirty="0"/>
          </a:p>
        </p:txBody>
      </p:sp>
      <p:sp>
        <p:nvSpPr>
          <p:cNvPr id="60" name="TextBox 29"/>
          <p:cNvSpPr txBox="1">
            <a:spLocks noChangeArrowheads="1"/>
          </p:cNvSpPr>
          <p:nvPr/>
        </p:nvSpPr>
        <p:spPr bwMode="auto">
          <a:xfrm>
            <a:off x="1676400" y="192088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Global Trigger Processor: (GTP)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7400" y="1676400"/>
            <a:ext cx="17812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/>
              <a:t>36 Transceivers at 8.5 Gbps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11722" y="0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Scott Kaneta</a:t>
            </a:r>
          </a:p>
          <a:p>
            <a:pPr marL="228600" indent="-228600" algn="ctr"/>
            <a:r>
              <a:rPr lang="en-US" dirty="0" smtClean="0"/>
              <a:t>Jan-2011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10600" y="6096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21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3276600" y="5906869"/>
            <a:ext cx="49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32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0" name="TextBox 29"/>
          <p:cNvSpPr txBox="1">
            <a:spLocks noChangeArrowheads="1"/>
          </p:cNvSpPr>
          <p:nvPr/>
        </p:nvSpPr>
        <p:spPr bwMode="auto">
          <a:xfrm>
            <a:off x="1676400" y="192088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Global Trigger Processor: (GTP)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11722" y="0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Scott Kaneta</a:t>
            </a:r>
          </a:p>
          <a:p>
            <a:pPr marL="228600" indent="-228600" algn="ctr"/>
            <a:r>
              <a:rPr lang="en-US" dirty="0" smtClean="0"/>
              <a:t>Jan-2011</a:t>
            </a:r>
          </a:p>
        </p:txBody>
      </p:sp>
      <p:pic>
        <p:nvPicPr>
          <p:cNvPr id="64" name="Picture 63" descr="GTP_FrontPanel_Sp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4653264" cy="6019800"/>
          </a:xfrm>
          <a:prstGeom prst="rect">
            <a:avLst/>
          </a:prstGeom>
        </p:spPr>
      </p:pic>
      <p:pic>
        <p:nvPicPr>
          <p:cNvPr id="65" name="Picture 64" descr="gtp_pcb_preli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679" y="790414"/>
            <a:ext cx="4788321" cy="606758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562600" y="1600200"/>
            <a:ext cx="620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Ethernet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58000" y="2362200"/>
            <a:ext cx="865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Altera FPGA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91200" y="4648200"/>
            <a:ext cx="1109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MTP Fiber TxRx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05400" y="3810000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JTAG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96200" y="6248400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+5VDC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77200" y="1524000"/>
            <a:ext cx="5469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VXS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Switch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4000" y="6611779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LVPECL 4 x 8 pair to TS (P2)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5257800" y="6400800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8805446" y="6581001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1447800" y="17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latin typeface="Calibri" pitchFamily="34" charset="0"/>
              </a:rPr>
              <a:t>Other Trigger System Essentials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228600" y="990617"/>
            <a:ext cx="868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VXS and VME64x powered card enclosures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Crate specification complete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Multi-year contract awarded to W-IE-NE-R, Plein &amp; Baus, Ltd.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First article crates (VXS) received 24-Jan-2011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Acceptance tests nearly complete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(6) –&gt; VME64x &amp; (8) –&gt; VXS crates will be delivered before May-2011</a:t>
            </a:r>
          </a:p>
          <a:p>
            <a:pPr lvl="2"/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Will need storage location!!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5446" y="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23</a:t>
            </a:r>
            <a:endParaRPr lang="en-US" sz="1200" b="1" dirty="0"/>
          </a:p>
        </p:txBody>
      </p:sp>
      <p:pic>
        <p:nvPicPr>
          <p:cNvPr id="6" name="Picture 5" descr="CTP_PP6_Ma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0"/>
            <a:ext cx="3767138" cy="2686050"/>
          </a:xfrm>
          <a:prstGeom prst="rect">
            <a:avLst/>
          </a:prstGeom>
        </p:spPr>
      </p:pic>
      <p:pic>
        <p:nvPicPr>
          <p:cNvPr id="7" name="Picture 6" descr="P5V_150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733800"/>
            <a:ext cx="36576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3167390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+5VDC; Ripple Measurement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&lt;10mVp-p; 50A load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59668"/>
            <a:ext cx="3119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Hartman VXS 21 Slot Backplane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CTP @2.5Gbps to each payload port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Correctly mapped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0" y="0"/>
            <a:ext cx="4191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800" b="1" dirty="0" smtClean="0">
                <a:latin typeface="Calibri" pitchFamily="34" charset="0"/>
              </a:rPr>
              <a:t>Other Trigger System Essentials  Trigger System Fiber Optics  FY11 Work Plan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172217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23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943600" y="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System diagrams have been updated for Hall D installation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52400" y="16764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Preparing for procurement now! (Material and installation labor)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248400" y="2743200"/>
            <a:ext cx="2743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Final component specifications are complete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i.e.(Fiber patch panels, Fiber (trunk) cables, MTP patch cables, etc)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5446" y="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24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1143000" y="1524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Two DAQ Crate Testing: FY11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14799"/>
            <a:ext cx="3352800" cy="230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Arc 170"/>
          <p:cNvSpPr/>
          <p:nvPr/>
        </p:nvSpPr>
        <p:spPr>
          <a:xfrm>
            <a:off x="1600200" y="1371600"/>
            <a:ext cx="228600" cy="228600"/>
          </a:xfrm>
          <a:prstGeom prst="arc">
            <a:avLst>
              <a:gd name="adj1" fmla="val 11597944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Arc 171"/>
          <p:cNvSpPr/>
          <p:nvPr/>
        </p:nvSpPr>
        <p:spPr>
          <a:xfrm>
            <a:off x="1447800" y="1295400"/>
            <a:ext cx="381000" cy="381000"/>
          </a:xfrm>
          <a:prstGeom prst="arc">
            <a:avLst>
              <a:gd name="adj1" fmla="val 11103635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Arc 172"/>
          <p:cNvSpPr/>
          <p:nvPr/>
        </p:nvSpPr>
        <p:spPr>
          <a:xfrm>
            <a:off x="1219200" y="1219200"/>
            <a:ext cx="609600" cy="487131"/>
          </a:xfrm>
          <a:prstGeom prst="arc">
            <a:avLst>
              <a:gd name="adj1" fmla="val 10795301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Arc 173"/>
          <p:cNvSpPr/>
          <p:nvPr/>
        </p:nvSpPr>
        <p:spPr>
          <a:xfrm>
            <a:off x="1066800" y="1219200"/>
            <a:ext cx="762000" cy="563330"/>
          </a:xfrm>
          <a:prstGeom prst="arc">
            <a:avLst>
              <a:gd name="adj1" fmla="val 10921795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Arc 174"/>
          <p:cNvSpPr/>
          <p:nvPr/>
        </p:nvSpPr>
        <p:spPr>
          <a:xfrm>
            <a:off x="914400" y="1143000"/>
            <a:ext cx="990600" cy="715730"/>
          </a:xfrm>
          <a:prstGeom prst="arc">
            <a:avLst>
              <a:gd name="adj1" fmla="val 11049365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Arc 175"/>
          <p:cNvSpPr/>
          <p:nvPr/>
        </p:nvSpPr>
        <p:spPr>
          <a:xfrm>
            <a:off x="685800" y="1066800"/>
            <a:ext cx="1219200" cy="868130"/>
          </a:xfrm>
          <a:prstGeom prst="arc">
            <a:avLst>
              <a:gd name="adj1" fmla="val 11033289"/>
              <a:gd name="adj2" fmla="val 21599921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Arc 176"/>
          <p:cNvSpPr/>
          <p:nvPr/>
        </p:nvSpPr>
        <p:spPr>
          <a:xfrm>
            <a:off x="1905000" y="1325330"/>
            <a:ext cx="609600" cy="351660"/>
          </a:xfrm>
          <a:prstGeom prst="arc">
            <a:avLst>
              <a:gd name="adj1" fmla="val 11103635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Arc 177"/>
          <p:cNvSpPr/>
          <p:nvPr/>
        </p:nvSpPr>
        <p:spPr>
          <a:xfrm>
            <a:off x="1905000" y="1295400"/>
            <a:ext cx="762000" cy="381000"/>
          </a:xfrm>
          <a:prstGeom prst="arc">
            <a:avLst>
              <a:gd name="adj1" fmla="val 10795301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Arc 178"/>
          <p:cNvSpPr/>
          <p:nvPr/>
        </p:nvSpPr>
        <p:spPr>
          <a:xfrm>
            <a:off x="1905000" y="1219200"/>
            <a:ext cx="990600" cy="563330"/>
          </a:xfrm>
          <a:prstGeom prst="arc">
            <a:avLst>
              <a:gd name="adj1" fmla="val 10993560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Arc 179"/>
          <p:cNvSpPr/>
          <p:nvPr/>
        </p:nvSpPr>
        <p:spPr>
          <a:xfrm>
            <a:off x="1905000" y="1096730"/>
            <a:ext cx="1219200" cy="747920"/>
          </a:xfrm>
          <a:prstGeom prst="arc">
            <a:avLst>
              <a:gd name="adj1" fmla="val 11049365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Arc 180"/>
          <p:cNvSpPr/>
          <p:nvPr/>
        </p:nvSpPr>
        <p:spPr>
          <a:xfrm>
            <a:off x="1905000" y="1066800"/>
            <a:ext cx="1371600" cy="868130"/>
          </a:xfrm>
          <a:prstGeom prst="arc">
            <a:avLst>
              <a:gd name="adj1" fmla="val 10942143"/>
              <a:gd name="adj2" fmla="val 0"/>
            </a:avLst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3810000" y="914400"/>
            <a:ext cx="5334000" cy="55092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b="1" dirty="0" smtClean="0"/>
              <a:t>Several modules have been revised and will need to be thoroughly tested. (FADC250,  SD, TI-D)</a:t>
            </a:r>
          </a:p>
          <a:p>
            <a:pPr>
              <a:buFont typeface="Arial" pitchFamily="34" charset="0"/>
              <a:buChar char="•"/>
            </a:pPr>
            <a:endParaRPr lang="en-US" sz="9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 The initial SSP will be used to sum the trigger data from 2 CTP</a:t>
            </a:r>
          </a:p>
          <a:p>
            <a:pPr>
              <a:buFont typeface="Arial" pitchFamily="34" charset="0"/>
              <a:buChar char="•"/>
            </a:pPr>
            <a:endParaRPr lang="en-US" sz="9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 Multiple crate ‘system level’ testing is imperative before approving large quantity orders.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 Will verify Gigabit serial lanes from each slot</a:t>
            </a:r>
          </a:p>
          <a:p>
            <a:pPr lvl="2">
              <a:buFont typeface="Arial" pitchFamily="34" charset="0"/>
              <a:buChar char="•"/>
            </a:pPr>
            <a:r>
              <a:rPr lang="en-US" sz="1800" b="1" dirty="0" smtClean="0"/>
              <a:t> </a:t>
            </a:r>
            <a:r>
              <a:rPr lang="en-US" sz="1800" b="1" i="1" dirty="0" smtClean="0"/>
              <a:t>1</a:t>
            </a:r>
            <a:r>
              <a:rPr lang="en-US" sz="1800" b="1" i="1" baseline="30000" dirty="0" smtClean="0"/>
              <a:t>st</a:t>
            </a:r>
            <a:r>
              <a:rPr lang="en-US" sz="1800" b="1" i="1" dirty="0" smtClean="0"/>
              <a:t> Time for 16 boards!!!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  Will measure trigger latency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  Will measure trigger rates/VME data rate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  Will measure BitErrorRates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  Will test using “Playback” mode</a:t>
            </a:r>
          </a:p>
          <a:p>
            <a:pPr lvl="2">
              <a:buFont typeface="Arial" pitchFamily="34" charset="0"/>
              <a:buChar char="•"/>
            </a:pPr>
            <a:r>
              <a:rPr lang="en-US" sz="1800" b="1" dirty="0" smtClean="0"/>
              <a:t> (No input cables necessary)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  Perfect opportunity to fully test latest revision </a:t>
            </a:r>
          </a:p>
          <a:p>
            <a:r>
              <a:rPr lang="en-US" sz="1800" b="1" dirty="0" smtClean="0"/>
              <a:t>of CODA  board ‘libraries’</a:t>
            </a:r>
          </a:p>
          <a:p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  Plan to use latest CPU as proposed by DAQ group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04800" y="762017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Front End Crate: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805446" y="61722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25</a:t>
            </a:r>
            <a:endParaRPr lang="en-US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667000" y="762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2.5Gbps/</a:t>
            </a:r>
          </a:p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VXS lane</a:t>
            </a:r>
            <a:endParaRPr lang="en-US" sz="1100" b="1" dirty="0">
              <a:solidFill>
                <a:srgbClr val="0070C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 flipV="1">
            <a:off x="2763253" y="958516"/>
            <a:ext cx="2286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34242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43000" y="2286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Calibri" pitchFamily="34" charset="0"/>
              </a:rPr>
              <a:t>Summary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17"/>
            <a:ext cx="9123010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FY10 board design project goals have been achieved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FY11 plan includes aggressive test plans for all modules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GTP prototype and completion of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FINAL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revisions for trigger modules in FY11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High level of detailed design work is exemplary and board tests meet specification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Work activity schedule shows estimate to completion plan is reasonable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Production quantities for all halls have been considered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2 full DAQ crates with all trigger module units will be tested in spring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Time to think about 4th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annual 12GeV Trigger Workshop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Will have plenty of results from full crate testing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Plenty of other work remains for pre-commissioning ‘tools’ and test plans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Weekly 12GeV Trigger meeting continues to produce good discussions and ideas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for implementation of system level test programs and details of hardware designs.    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6800" y="61722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26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9" name="TextBox 29"/>
          <p:cNvSpPr txBox="1">
            <a:spLocks noChangeArrowheads="1"/>
          </p:cNvSpPr>
          <p:nvPr/>
        </p:nvSpPr>
        <p:spPr bwMode="auto">
          <a:xfrm>
            <a:off x="1066800" y="2819417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All sorts of good stuff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0123" y="762000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Backup Slides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 r="6824" b="15741"/>
          <a:stretch>
            <a:fillRect/>
          </a:stretch>
        </p:blipFill>
        <p:spPr bwMode="auto">
          <a:xfrm>
            <a:off x="609600" y="304816"/>
            <a:ext cx="8305800" cy="612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590800" y="192091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GlueX Level 1 Timing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5446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21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43000" y="2286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latin typeface="Calibri" pitchFamily="34" charset="0"/>
              </a:rPr>
              <a:t>Schedules, work plans for FY11 - FY13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8100231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FY10 design projects are at full resource pace!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FADC250 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	Latest revision at end of FY10.  TEST in FY11.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F1TDC-V2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	Work plan moved to FY11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SD 	Latest revisions virtually complete. Order, assemble, TEST in FY11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SSP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	Prototype received.  Initial testing is proceeding nicely.  </a:t>
            </a:r>
          </a:p>
          <a:p>
            <a:pPr lvl="4"/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Further testing in FY11.  	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TI-TD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	Prototype(s) received.  Initial testing is proceeding nicely.</a:t>
            </a:r>
          </a:p>
          <a:p>
            <a:pPr lvl="4"/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Firmware development and multi-crate testing in FY11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16 Channel LE Discriminator/Scaler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Hall B requirement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7 ‘production’ units under test now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VXS Crate Specification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Order should be awarded before Oct-10	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GTP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	Scott Kaneta joins the group! GTP slips to FY11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TS 	Specified, and planned for FY11-FY12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Baseline Improvement  Activities (BIA) review on 17-September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FY11 will be an intensive year of significant ‘system’ level testing to assure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that these boards are ready for final production quantity orders in early FY12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S</a:t>
            </a:r>
            <a:r>
              <a:rPr lang="en-US" sz="1800" dirty="0" smtClean="0">
                <a:latin typeface="Arial" charset="0"/>
                <a:cs typeface="Arial" charset="0"/>
              </a:rPr>
              <a:t>ignal </a:t>
            </a:r>
            <a:r>
              <a:rPr lang="en-US" sz="1800" b="1" u="sng" dirty="0" smtClean="0">
                <a:latin typeface="Arial" charset="0"/>
                <a:cs typeface="Arial" charset="0"/>
              </a:rPr>
              <a:t>D</a:t>
            </a:r>
            <a:r>
              <a:rPr lang="en-US" sz="1800" dirty="0" smtClean="0">
                <a:latin typeface="Arial" charset="0"/>
                <a:cs typeface="Arial" charset="0"/>
              </a:rPr>
              <a:t>istribution ( </a:t>
            </a:r>
            <a:r>
              <a:rPr lang="en-US" sz="1800" b="1" dirty="0" smtClean="0">
                <a:latin typeface="Arial" charset="0"/>
                <a:cs typeface="Arial" charset="0"/>
              </a:rPr>
              <a:t>SD</a:t>
            </a:r>
            <a:r>
              <a:rPr lang="en-US" sz="1800" dirty="0" smtClean="0">
                <a:latin typeface="Arial" charset="0"/>
                <a:cs typeface="Arial" charset="0"/>
              </a:rPr>
              <a:t> )		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i="1" dirty="0" smtClean="0">
                <a:latin typeface="Arial" charset="0"/>
                <a:cs typeface="Arial" charset="0"/>
              </a:rPr>
              <a:t>2 prototypes tested in 2009 ** Rev-1 ready to manufacturer Oct-2010 **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Precision low jitter </a:t>
            </a:r>
            <a:r>
              <a:rPr lang="en-US" sz="1800" dirty="0" smtClean="0">
                <a:latin typeface="Arial" charset="0"/>
                <a:cs typeface="Arial" charset="0"/>
              </a:rPr>
              <a:t>fan-out </a:t>
            </a:r>
            <a:r>
              <a:rPr lang="en-US" sz="1800" dirty="0" smtClean="0">
                <a:latin typeface="Arial" charset="0"/>
                <a:cs typeface="Arial" charset="0"/>
              </a:rPr>
              <a:t>of ADC clock, trigger and synch signals over VXS backplane to FADC250 modules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Minor revisions to include clock jitter attenuation PLL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2 Rev-1 boards have been assembled and received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A few power supply issues have been resolved, and updates to firmware have been completed to support jitter attenuation PLLs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I^2C communication with latest TI-D has been tested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We have components for at least six more units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Two boards will be used for full crate testing before ordering pre-production quantities. (June 2011)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805446" y="5715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1524000" y="192091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>
                <a:latin typeface="Calibri" pitchFamily="34" charset="0"/>
              </a:rPr>
              <a:t>Level 1 &amp; Trigger </a:t>
            </a:r>
            <a:r>
              <a:rPr lang="en-US" sz="3600" b="1" dirty="0" smtClean="0">
                <a:latin typeface="Calibri" pitchFamily="34" charset="0"/>
              </a:rPr>
              <a:t>Distribution 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4338" name="Line 137"/>
          <p:cNvSpPr>
            <a:spLocks noChangeShapeType="1"/>
          </p:cNvSpPr>
          <p:nvPr/>
        </p:nvSpPr>
        <p:spPr bwMode="auto">
          <a:xfrm>
            <a:off x="3679825" y="5435600"/>
            <a:ext cx="220980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39" name="Text Box 138"/>
          <p:cNvSpPr txBox="1">
            <a:spLocks noChangeArrowheads="1"/>
          </p:cNvSpPr>
          <p:nvPr/>
        </p:nvSpPr>
        <p:spPr bwMode="auto">
          <a:xfrm>
            <a:off x="3908425" y="5435617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Up to 128 front-end crates</a:t>
            </a:r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1698625" y="1320800"/>
            <a:ext cx="2362200" cy="1612900"/>
            <a:chOff x="2228849" y="1795461"/>
            <a:chExt cx="4587875" cy="3132138"/>
          </a:xfrm>
        </p:grpSpPr>
        <p:sp>
          <p:nvSpPr>
            <p:cNvPr id="14459" name="Rectangle 16"/>
            <p:cNvSpPr>
              <a:spLocks noChangeArrowheads="1"/>
            </p:cNvSpPr>
            <p:nvPr/>
          </p:nvSpPr>
          <p:spPr bwMode="auto">
            <a:xfrm>
              <a:off x="2312986" y="1897061"/>
              <a:ext cx="4435475" cy="245427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60" name="Rectangle 9"/>
            <p:cNvSpPr>
              <a:spLocks noChangeArrowheads="1"/>
            </p:cNvSpPr>
            <p:nvPr/>
          </p:nvSpPr>
          <p:spPr bwMode="auto">
            <a:xfrm>
              <a:off x="2228849" y="1795461"/>
              <a:ext cx="4587875" cy="3132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191" name="Rectangle 10"/>
            <p:cNvSpPr>
              <a:spLocks noChangeArrowheads="1"/>
            </p:cNvSpPr>
            <p:nvPr/>
          </p:nvSpPr>
          <p:spPr bwMode="auto">
            <a:xfrm>
              <a:off x="2330450" y="1912936"/>
              <a:ext cx="254000" cy="2422526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vert270" wrap="none" lIns="0" tIns="182880" rIns="0" bIns="182880"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14462" name="Rectangle 15"/>
            <p:cNvSpPr>
              <a:spLocks noChangeArrowheads="1"/>
            </p:cNvSpPr>
            <p:nvPr/>
          </p:nvSpPr>
          <p:spPr bwMode="auto">
            <a:xfrm>
              <a:off x="2330449" y="4402136"/>
              <a:ext cx="4402137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alibri" pitchFamily="34" charset="0"/>
                </a:rPr>
                <a:t>VXS-Crate</a:t>
              </a:r>
            </a:p>
          </p:txBody>
        </p:sp>
        <p:sp>
          <p:nvSpPr>
            <p:cNvPr id="14463" name="Rectangle 18"/>
            <p:cNvSpPr>
              <a:spLocks noChangeArrowheads="1"/>
            </p:cNvSpPr>
            <p:nvPr/>
          </p:nvSpPr>
          <p:spPr bwMode="auto">
            <a:xfrm>
              <a:off x="2328861" y="19303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64" name="Rectangle 23"/>
            <p:cNvSpPr>
              <a:spLocks noChangeArrowheads="1"/>
            </p:cNvSpPr>
            <p:nvPr/>
          </p:nvSpPr>
          <p:spPr bwMode="auto">
            <a:xfrm>
              <a:off x="2328861" y="41655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341" name="Text Box 307"/>
          <p:cNvSpPr txBox="1">
            <a:spLocks noChangeArrowheads="1"/>
          </p:cNvSpPr>
          <p:nvPr/>
        </p:nvSpPr>
        <p:spPr bwMode="auto">
          <a:xfrm>
            <a:off x="1546225" y="9398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Global Trigger Crate</a:t>
            </a:r>
          </a:p>
        </p:txBody>
      </p:sp>
      <p:sp>
        <p:nvSpPr>
          <p:cNvPr id="14342" name="Text Box 308"/>
          <p:cNvSpPr txBox="1">
            <a:spLocks noChangeArrowheads="1"/>
          </p:cNvSpPr>
          <p:nvPr/>
        </p:nvSpPr>
        <p:spPr bwMode="auto">
          <a:xfrm>
            <a:off x="5203825" y="93980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Trigger Distribution Crate</a:t>
            </a:r>
          </a:p>
        </p:txBody>
      </p:sp>
      <p:sp>
        <p:nvSpPr>
          <p:cNvPr id="14344" name="Text Box 356"/>
          <p:cNvSpPr txBox="1">
            <a:spLocks noChangeArrowheads="1"/>
          </p:cNvSpPr>
          <p:nvPr/>
        </p:nvSpPr>
        <p:spPr bwMode="auto">
          <a:xfrm>
            <a:off x="4038600" y="914417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Trigger Decisions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1" name="Text Box 365"/>
          <p:cNvSpPr txBox="1">
            <a:spLocks noChangeArrowheads="1"/>
          </p:cNvSpPr>
          <p:nvPr/>
        </p:nvSpPr>
        <p:spPr bwMode="auto">
          <a:xfrm>
            <a:off x="0" y="1600200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/>
              <a:t>L1 Subsystem Data Streams (hits &amp; energy)</a:t>
            </a:r>
          </a:p>
        </p:txBody>
      </p:sp>
      <p:sp>
        <p:nvSpPr>
          <p:cNvPr id="14353" name="Text Box 374"/>
          <p:cNvSpPr txBox="1">
            <a:spLocks noChangeArrowheads="1"/>
          </p:cNvSpPr>
          <p:nvPr/>
        </p:nvSpPr>
        <p:spPr bwMode="auto">
          <a:xfrm>
            <a:off x="3276600" y="3124200"/>
            <a:ext cx="137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/>
              <a:t>Fiber Optic</a:t>
            </a:r>
          </a:p>
          <a:p>
            <a:pPr eaLnBrk="0" hangingPunct="0"/>
            <a:r>
              <a:rPr lang="en-US" sz="1600" b="1" dirty="0" smtClean="0"/>
              <a:t>Links</a:t>
            </a:r>
          </a:p>
          <a:p>
            <a:pPr eaLnBrk="0" hangingPunct="0"/>
            <a:r>
              <a:rPr lang="en-US" sz="1600" b="1" dirty="0" smtClean="0"/>
              <a:t>SSP can manage</a:t>
            </a:r>
          </a:p>
          <a:p>
            <a:pPr eaLnBrk="0" hangingPunct="0"/>
            <a:r>
              <a:rPr lang="en-US" sz="1600" b="1" dirty="0" smtClean="0"/>
              <a:t>8 CTP </a:t>
            </a:r>
          </a:p>
          <a:p>
            <a:pPr eaLnBrk="0" hangingPunct="0"/>
            <a:r>
              <a:rPr lang="en-US" sz="1600" b="1" dirty="0" smtClean="0"/>
              <a:t>(Crates)</a:t>
            </a:r>
            <a:endParaRPr lang="en-US" sz="1600" b="1" dirty="0"/>
          </a:p>
        </p:txBody>
      </p:sp>
      <p:sp>
        <p:nvSpPr>
          <p:cNvPr id="209" name="Curved Left Arrow 208"/>
          <p:cNvSpPr/>
          <p:nvPr/>
        </p:nvSpPr>
        <p:spPr>
          <a:xfrm>
            <a:off x="7947025" y="2159000"/>
            <a:ext cx="762000" cy="320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2" name="Curved Left Arrow 211"/>
          <p:cNvSpPr/>
          <p:nvPr/>
        </p:nvSpPr>
        <p:spPr>
          <a:xfrm rot="10800000">
            <a:off x="936625" y="2082800"/>
            <a:ext cx="762000" cy="3200400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57" name="Text Box 308"/>
          <p:cNvSpPr txBox="1">
            <a:spLocks noChangeArrowheads="1"/>
          </p:cNvSpPr>
          <p:nvPr/>
        </p:nvSpPr>
        <p:spPr bwMode="auto">
          <a:xfrm>
            <a:off x="3603625" y="505460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/>
              <a:t>Front-End Crates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rot="10800000">
            <a:off x="1165225" y="5816600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9" name="Text Box 138"/>
          <p:cNvSpPr txBox="1">
            <a:spLocks noChangeArrowheads="1"/>
          </p:cNvSpPr>
          <p:nvPr/>
        </p:nvSpPr>
        <p:spPr bwMode="auto">
          <a:xfrm>
            <a:off x="-53975" y="52832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VME Readout to Gigabit Ethernet</a:t>
            </a:r>
          </a:p>
        </p:txBody>
      </p:sp>
      <p:sp>
        <p:nvSpPr>
          <p:cNvPr id="252" name="Rectangle 10"/>
          <p:cNvSpPr>
            <a:spLocks noChangeArrowheads="1"/>
          </p:cNvSpPr>
          <p:nvPr/>
        </p:nvSpPr>
        <p:spPr bwMode="auto">
          <a:xfrm>
            <a:off x="388469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TI</a:t>
            </a:r>
          </a:p>
        </p:txBody>
      </p:sp>
      <p:sp>
        <p:nvSpPr>
          <p:cNvPr id="14361" name="Rectangle 18"/>
          <p:cNvSpPr>
            <a:spLocks noChangeArrowheads="1"/>
          </p:cNvSpPr>
          <p:nvPr/>
        </p:nvSpPr>
        <p:spPr bwMode="auto">
          <a:xfrm>
            <a:off x="38846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3884613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55" name="Rectangle 10"/>
          <p:cNvSpPr>
            <a:spLocks noChangeArrowheads="1"/>
          </p:cNvSpPr>
          <p:nvPr/>
        </p:nvSpPr>
        <p:spPr bwMode="auto">
          <a:xfrm>
            <a:off x="3743579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64" name="Rectangle 18"/>
          <p:cNvSpPr>
            <a:spLocks noChangeArrowheads="1"/>
          </p:cNvSpPr>
          <p:nvPr/>
        </p:nvSpPr>
        <p:spPr bwMode="auto">
          <a:xfrm>
            <a:off x="374332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65" name="Rectangle 23"/>
          <p:cNvSpPr>
            <a:spLocks noChangeArrowheads="1"/>
          </p:cNvSpPr>
          <p:nvPr/>
        </p:nvSpPr>
        <p:spPr bwMode="auto">
          <a:xfrm>
            <a:off x="3743325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58" name="Rectangle 10"/>
          <p:cNvSpPr>
            <a:spLocks noChangeArrowheads="1"/>
          </p:cNvSpPr>
          <p:nvPr/>
        </p:nvSpPr>
        <p:spPr bwMode="auto">
          <a:xfrm>
            <a:off x="3603072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67" name="Rectangle 18"/>
          <p:cNvSpPr>
            <a:spLocks noChangeArrowheads="1"/>
          </p:cNvSpPr>
          <p:nvPr/>
        </p:nvSpPr>
        <p:spPr bwMode="auto">
          <a:xfrm>
            <a:off x="3602056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68" name="Rectangle 23"/>
          <p:cNvSpPr>
            <a:spLocks noChangeArrowheads="1"/>
          </p:cNvSpPr>
          <p:nvPr/>
        </p:nvSpPr>
        <p:spPr bwMode="auto">
          <a:xfrm>
            <a:off x="3602056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61" name="Rectangle 10"/>
          <p:cNvSpPr>
            <a:spLocks noChangeArrowheads="1"/>
          </p:cNvSpPr>
          <p:nvPr/>
        </p:nvSpPr>
        <p:spPr bwMode="auto">
          <a:xfrm>
            <a:off x="3463221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0" name="Rectangle 18"/>
          <p:cNvSpPr>
            <a:spLocks noChangeArrowheads="1"/>
          </p:cNvSpPr>
          <p:nvPr/>
        </p:nvSpPr>
        <p:spPr bwMode="auto">
          <a:xfrm>
            <a:off x="3462372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71" name="Rectangle 23"/>
          <p:cNvSpPr>
            <a:spLocks noChangeArrowheads="1"/>
          </p:cNvSpPr>
          <p:nvPr/>
        </p:nvSpPr>
        <p:spPr bwMode="auto">
          <a:xfrm>
            <a:off x="3462372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64" name="Rectangle 10"/>
          <p:cNvSpPr>
            <a:spLocks noChangeArrowheads="1"/>
          </p:cNvSpPr>
          <p:nvPr/>
        </p:nvSpPr>
        <p:spPr bwMode="auto">
          <a:xfrm>
            <a:off x="3322714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3" name="Rectangle 18"/>
          <p:cNvSpPr>
            <a:spLocks noChangeArrowheads="1"/>
          </p:cNvSpPr>
          <p:nvPr/>
        </p:nvSpPr>
        <p:spPr bwMode="auto">
          <a:xfrm>
            <a:off x="33226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74" name="Rectangle 23"/>
          <p:cNvSpPr>
            <a:spLocks noChangeArrowheads="1"/>
          </p:cNvSpPr>
          <p:nvPr/>
        </p:nvSpPr>
        <p:spPr bwMode="auto">
          <a:xfrm>
            <a:off x="33226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67" name="Rectangle 10"/>
          <p:cNvSpPr>
            <a:spLocks noChangeArrowheads="1"/>
          </p:cNvSpPr>
          <p:nvPr/>
        </p:nvSpPr>
        <p:spPr bwMode="auto">
          <a:xfrm>
            <a:off x="3179229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6" name="Rectangle 18"/>
          <p:cNvSpPr>
            <a:spLocks noChangeArrowheads="1"/>
          </p:cNvSpPr>
          <p:nvPr/>
        </p:nvSpPr>
        <p:spPr bwMode="auto">
          <a:xfrm>
            <a:off x="3178175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77" name="Rectangle 23"/>
          <p:cNvSpPr>
            <a:spLocks noChangeArrowheads="1"/>
          </p:cNvSpPr>
          <p:nvPr/>
        </p:nvSpPr>
        <p:spPr bwMode="auto">
          <a:xfrm>
            <a:off x="3178175" y="2540004"/>
            <a:ext cx="122238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0" name="Rectangle 10"/>
          <p:cNvSpPr>
            <a:spLocks noChangeArrowheads="1"/>
          </p:cNvSpPr>
          <p:nvPr/>
        </p:nvSpPr>
        <p:spPr bwMode="auto">
          <a:xfrm>
            <a:off x="303520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79" name="Rectangle 18"/>
          <p:cNvSpPr>
            <a:spLocks noChangeArrowheads="1"/>
          </p:cNvSpPr>
          <p:nvPr/>
        </p:nvSpPr>
        <p:spPr bwMode="auto">
          <a:xfrm>
            <a:off x="3033747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0" name="Rectangle 23"/>
          <p:cNvSpPr>
            <a:spLocks noChangeArrowheads="1"/>
          </p:cNvSpPr>
          <p:nvPr/>
        </p:nvSpPr>
        <p:spPr bwMode="auto">
          <a:xfrm>
            <a:off x="3033747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3" name="Rectangle 10"/>
          <p:cNvSpPr>
            <a:spLocks noChangeArrowheads="1"/>
          </p:cNvSpPr>
          <p:nvPr/>
        </p:nvSpPr>
        <p:spPr bwMode="auto">
          <a:xfrm>
            <a:off x="2894089" y="1380631"/>
            <a:ext cx="130779" cy="124748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GTP</a:t>
            </a:r>
          </a:p>
        </p:txBody>
      </p:sp>
      <p:sp>
        <p:nvSpPr>
          <p:cNvPr id="14382" name="Rectangle 18"/>
          <p:cNvSpPr>
            <a:spLocks noChangeArrowheads="1"/>
          </p:cNvSpPr>
          <p:nvPr/>
        </p:nvSpPr>
        <p:spPr bwMode="auto">
          <a:xfrm>
            <a:off x="28940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3" name="Rectangle 23"/>
          <p:cNvSpPr>
            <a:spLocks noChangeArrowheads="1"/>
          </p:cNvSpPr>
          <p:nvPr/>
        </p:nvSpPr>
        <p:spPr bwMode="auto">
          <a:xfrm>
            <a:off x="2894013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6" name="Rectangle 10"/>
          <p:cNvSpPr>
            <a:spLocks noChangeArrowheads="1"/>
          </p:cNvSpPr>
          <p:nvPr/>
        </p:nvSpPr>
        <p:spPr bwMode="auto">
          <a:xfrm>
            <a:off x="2751214" y="1380631"/>
            <a:ext cx="130779" cy="124748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GTP</a:t>
            </a:r>
          </a:p>
        </p:txBody>
      </p:sp>
      <p:sp>
        <p:nvSpPr>
          <p:cNvPr id="14385" name="Rectangle 18"/>
          <p:cNvSpPr>
            <a:spLocks noChangeArrowheads="1"/>
          </p:cNvSpPr>
          <p:nvPr/>
        </p:nvSpPr>
        <p:spPr bwMode="auto">
          <a:xfrm>
            <a:off x="27511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6" name="Rectangle 23"/>
          <p:cNvSpPr>
            <a:spLocks noChangeArrowheads="1"/>
          </p:cNvSpPr>
          <p:nvPr/>
        </p:nvSpPr>
        <p:spPr bwMode="auto">
          <a:xfrm>
            <a:off x="27511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79" name="Rectangle 10"/>
          <p:cNvSpPr>
            <a:spLocks noChangeArrowheads="1"/>
          </p:cNvSpPr>
          <p:nvPr/>
        </p:nvSpPr>
        <p:spPr bwMode="auto">
          <a:xfrm>
            <a:off x="2606581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88" name="Rectangle 18"/>
          <p:cNvSpPr>
            <a:spLocks noChangeArrowheads="1"/>
          </p:cNvSpPr>
          <p:nvPr/>
        </p:nvSpPr>
        <p:spPr bwMode="auto">
          <a:xfrm>
            <a:off x="2605122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89" name="Rectangle 23"/>
          <p:cNvSpPr>
            <a:spLocks noChangeArrowheads="1"/>
          </p:cNvSpPr>
          <p:nvPr/>
        </p:nvSpPr>
        <p:spPr bwMode="auto">
          <a:xfrm>
            <a:off x="2605122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82" name="Rectangle 10"/>
          <p:cNvSpPr>
            <a:spLocks noChangeArrowheads="1"/>
          </p:cNvSpPr>
          <p:nvPr/>
        </p:nvSpPr>
        <p:spPr bwMode="auto">
          <a:xfrm>
            <a:off x="246370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91" name="Rectangle 18"/>
          <p:cNvSpPr>
            <a:spLocks noChangeArrowheads="1"/>
          </p:cNvSpPr>
          <p:nvPr/>
        </p:nvSpPr>
        <p:spPr bwMode="auto">
          <a:xfrm>
            <a:off x="2462247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92" name="Rectangle 23"/>
          <p:cNvSpPr>
            <a:spLocks noChangeArrowheads="1"/>
          </p:cNvSpPr>
          <p:nvPr/>
        </p:nvSpPr>
        <p:spPr bwMode="auto">
          <a:xfrm>
            <a:off x="2462247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85" name="Rectangle 10"/>
          <p:cNvSpPr>
            <a:spLocks noChangeArrowheads="1"/>
          </p:cNvSpPr>
          <p:nvPr/>
        </p:nvSpPr>
        <p:spPr bwMode="auto">
          <a:xfrm>
            <a:off x="2322589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94" name="Rectangle 18"/>
          <p:cNvSpPr>
            <a:spLocks noChangeArrowheads="1"/>
          </p:cNvSpPr>
          <p:nvPr/>
        </p:nvSpPr>
        <p:spPr bwMode="auto">
          <a:xfrm>
            <a:off x="23225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95" name="Rectangle 23"/>
          <p:cNvSpPr>
            <a:spLocks noChangeArrowheads="1"/>
          </p:cNvSpPr>
          <p:nvPr/>
        </p:nvSpPr>
        <p:spPr bwMode="auto">
          <a:xfrm>
            <a:off x="2322513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88" name="Rectangle 10"/>
          <p:cNvSpPr>
            <a:spLocks noChangeArrowheads="1"/>
          </p:cNvSpPr>
          <p:nvPr/>
        </p:nvSpPr>
        <p:spPr bwMode="auto">
          <a:xfrm>
            <a:off x="217911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397" name="Rectangle 18"/>
          <p:cNvSpPr>
            <a:spLocks noChangeArrowheads="1"/>
          </p:cNvSpPr>
          <p:nvPr/>
        </p:nvSpPr>
        <p:spPr bwMode="auto">
          <a:xfrm>
            <a:off x="2178050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398" name="Rectangle 23"/>
          <p:cNvSpPr>
            <a:spLocks noChangeArrowheads="1"/>
          </p:cNvSpPr>
          <p:nvPr/>
        </p:nvSpPr>
        <p:spPr bwMode="auto">
          <a:xfrm>
            <a:off x="2178050" y="2540000"/>
            <a:ext cx="122238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91" name="Rectangle 10"/>
          <p:cNvSpPr>
            <a:spLocks noChangeArrowheads="1"/>
          </p:cNvSpPr>
          <p:nvPr/>
        </p:nvSpPr>
        <p:spPr bwMode="auto">
          <a:xfrm>
            <a:off x="2035622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400" name="Rectangle 18"/>
          <p:cNvSpPr>
            <a:spLocks noChangeArrowheads="1"/>
          </p:cNvSpPr>
          <p:nvPr/>
        </p:nvSpPr>
        <p:spPr bwMode="auto">
          <a:xfrm>
            <a:off x="203517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01" name="Rectangle 23"/>
          <p:cNvSpPr>
            <a:spLocks noChangeArrowheads="1"/>
          </p:cNvSpPr>
          <p:nvPr/>
        </p:nvSpPr>
        <p:spPr bwMode="auto">
          <a:xfrm>
            <a:off x="2035175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294" name="Rectangle 10"/>
          <p:cNvSpPr>
            <a:spLocks noChangeArrowheads="1"/>
          </p:cNvSpPr>
          <p:nvPr/>
        </p:nvSpPr>
        <p:spPr bwMode="auto">
          <a:xfrm>
            <a:off x="1893982" y="1380343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SSP</a:t>
            </a:r>
          </a:p>
        </p:txBody>
      </p:sp>
      <p:sp>
        <p:nvSpPr>
          <p:cNvPr id="14403" name="Rectangle 18"/>
          <p:cNvSpPr>
            <a:spLocks noChangeArrowheads="1"/>
          </p:cNvSpPr>
          <p:nvPr/>
        </p:nvSpPr>
        <p:spPr bwMode="auto">
          <a:xfrm>
            <a:off x="189388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04" name="Rectangle 23"/>
          <p:cNvSpPr>
            <a:spLocks noChangeArrowheads="1"/>
          </p:cNvSpPr>
          <p:nvPr/>
        </p:nvSpPr>
        <p:spPr bwMode="auto">
          <a:xfrm>
            <a:off x="1893888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5432425" y="1320800"/>
            <a:ext cx="2362200" cy="1612900"/>
            <a:chOff x="2228849" y="1795461"/>
            <a:chExt cx="4587875" cy="3132138"/>
          </a:xfrm>
        </p:grpSpPr>
        <p:sp>
          <p:nvSpPr>
            <p:cNvPr id="14453" name="Rectangle 16"/>
            <p:cNvSpPr>
              <a:spLocks noChangeArrowheads="1"/>
            </p:cNvSpPr>
            <p:nvPr/>
          </p:nvSpPr>
          <p:spPr bwMode="auto">
            <a:xfrm>
              <a:off x="2312986" y="1897061"/>
              <a:ext cx="4435475" cy="245427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54" name="Rectangle 9"/>
            <p:cNvSpPr>
              <a:spLocks noChangeArrowheads="1"/>
            </p:cNvSpPr>
            <p:nvPr/>
          </p:nvSpPr>
          <p:spPr bwMode="auto">
            <a:xfrm>
              <a:off x="2228849" y="1795461"/>
              <a:ext cx="4587875" cy="3132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07" name="Rectangle 10"/>
            <p:cNvSpPr>
              <a:spLocks noChangeArrowheads="1"/>
            </p:cNvSpPr>
            <p:nvPr/>
          </p:nvSpPr>
          <p:spPr bwMode="auto">
            <a:xfrm>
              <a:off x="2330450" y="1912936"/>
              <a:ext cx="254000" cy="2422526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vert270" wrap="none" lIns="0" tIns="182880" rIns="0" bIns="182880"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14456" name="Rectangle 15"/>
            <p:cNvSpPr>
              <a:spLocks noChangeArrowheads="1"/>
            </p:cNvSpPr>
            <p:nvPr/>
          </p:nvSpPr>
          <p:spPr bwMode="auto">
            <a:xfrm>
              <a:off x="2330449" y="4402136"/>
              <a:ext cx="4402137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alibri" pitchFamily="34" charset="0"/>
                </a:rPr>
                <a:t>VXS-Crate</a:t>
              </a:r>
            </a:p>
          </p:txBody>
        </p:sp>
        <p:sp>
          <p:nvSpPr>
            <p:cNvPr id="14457" name="Rectangle 18"/>
            <p:cNvSpPr>
              <a:spLocks noChangeArrowheads="1"/>
            </p:cNvSpPr>
            <p:nvPr/>
          </p:nvSpPr>
          <p:spPr bwMode="auto">
            <a:xfrm>
              <a:off x="2328861" y="19303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58" name="Rectangle 23"/>
            <p:cNvSpPr>
              <a:spLocks noChangeArrowheads="1"/>
            </p:cNvSpPr>
            <p:nvPr/>
          </p:nvSpPr>
          <p:spPr bwMode="auto">
            <a:xfrm>
              <a:off x="2328861" y="4165599"/>
              <a:ext cx="236538" cy="169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11" name="Rectangle 10"/>
          <p:cNvSpPr>
            <a:spLocks noChangeArrowheads="1"/>
          </p:cNvSpPr>
          <p:nvPr/>
        </p:nvSpPr>
        <p:spPr bwMode="auto">
          <a:xfrm>
            <a:off x="7618498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TS</a:t>
            </a:r>
          </a:p>
        </p:txBody>
      </p:sp>
      <p:sp>
        <p:nvSpPr>
          <p:cNvPr id="14407" name="Rectangle 18"/>
          <p:cNvSpPr>
            <a:spLocks noChangeArrowheads="1"/>
          </p:cNvSpPr>
          <p:nvPr/>
        </p:nvSpPr>
        <p:spPr bwMode="auto">
          <a:xfrm>
            <a:off x="76184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08" name="Rectangle 23"/>
          <p:cNvSpPr>
            <a:spLocks noChangeArrowheads="1"/>
          </p:cNvSpPr>
          <p:nvPr/>
        </p:nvSpPr>
        <p:spPr bwMode="auto">
          <a:xfrm>
            <a:off x="7618413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14" name="Rectangle 10"/>
          <p:cNvSpPr>
            <a:spLocks noChangeArrowheads="1"/>
          </p:cNvSpPr>
          <p:nvPr/>
        </p:nvSpPr>
        <p:spPr bwMode="auto">
          <a:xfrm>
            <a:off x="7477381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0" name="Rectangle 18"/>
          <p:cNvSpPr>
            <a:spLocks noChangeArrowheads="1"/>
          </p:cNvSpPr>
          <p:nvPr/>
        </p:nvSpPr>
        <p:spPr bwMode="auto">
          <a:xfrm>
            <a:off x="747712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11" name="Rectangle 23"/>
          <p:cNvSpPr>
            <a:spLocks noChangeArrowheads="1"/>
          </p:cNvSpPr>
          <p:nvPr/>
        </p:nvSpPr>
        <p:spPr bwMode="auto">
          <a:xfrm>
            <a:off x="7477125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17" name="Rectangle 10"/>
          <p:cNvSpPr>
            <a:spLocks noChangeArrowheads="1"/>
          </p:cNvSpPr>
          <p:nvPr/>
        </p:nvSpPr>
        <p:spPr bwMode="auto">
          <a:xfrm>
            <a:off x="7336894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3" name="Rectangle 18"/>
          <p:cNvSpPr>
            <a:spLocks noChangeArrowheads="1"/>
          </p:cNvSpPr>
          <p:nvPr/>
        </p:nvSpPr>
        <p:spPr bwMode="auto">
          <a:xfrm>
            <a:off x="7335858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14" name="Rectangle 23"/>
          <p:cNvSpPr>
            <a:spLocks noChangeArrowheads="1"/>
          </p:cNvSpPr>
          <p:nvPr/>
        </p:nvSpPr>
        <p:spPr bwMode="auto">
          <a:xfrm>
            <a:off x="7335858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0" name="Rectangle 10"/>
          <p:cNvSpPr>
            <a:spLocks noChangeArrowheads="1"/>
          </p:cNvSpPr>
          <p:nvPr/>
        </p:nvSpPr>
        <p:spPr bwMode="auto">
          <a:xfrm>
            <a:off x="7196997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6" name="Rectangle 18"/>
          <p:cNvSpPr>
            <a:spLocks noChangeArrowheads="1"/>
          </p:cNvSpPr>
          <p:nvPr/>
        </p:nvSpPr>
        <p:spPr bwMode="auto">
          <a:xfrm>
            <a:off x="7196145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17" name="Rectangle 23"/>
          <p:cNvSpPr>
            <a:spLocks noChangeArrowheads="1"/>
          </p:cNvSpPr>
          <p:nvPr/>
        </p:nvSpPr>
        <p:spPr bwMode="auto">
          <a:xfrm>
            <a:off x="7196145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3" name="Rectangle 10"/>
          <p:cNvSpPr>
            <a:spLocks noChangeArrowheads="1"/>
          </p:cNvSpPr>
          <p:nvPr/>
        </p:nvSpPr>
        <p:spPr bwMode="auto">
          <a:xfrm>
            <a:off x="7056503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19" name="Rectangle 18"/>
          <p:cNvSpPr>
            <a:spLocks noChangeArrowheads="1"/>
          </p:cNvSpPr>
          <p:nvPr/>
        </p:nvSpPr>
        <p:spPr bwMode="auto">
          <a:xfrm>
            <a:off x="70564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0" name="Rectangle 23"/>
          <p:cNvSpPr>
            <a:spLocks noChangeArrowheads="1"/>
          </p:cNvSpPr>
          <p:nvPr/>
        </p:nvSpPr>
        <p:spPr bwMode="auto">
          <a:xfrm>
            <a:off x="70564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6" name="Rectangle 10"/>
          <p:cNvSpPr>
            <a:spLocks noChangeArrowheads="1"/>
          </p:cNvSpPr>
          <p:nvPr/>
        </p:nvSpPr>
        <p:spPr bwMode="auto">
          <a:xfrm>
            <a:off x="6913031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22" name="Rectangle 18"/>
          <p:cNvSpPr>
            <a:spLocks noChangeArrowheads="1"/>
          </p:cNvSpPr>
          <p:nvPr/>
        </p:nvSpPr>
        <p:spPr bwMode="auto">
          <a:xfrm>
            <a:off x="6911975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3" name="Rectangle 23"/>
          <p:cNvSpPr>
            <a:spLocks noChangeArrowheads="1"/>
          </p:cNvSpPr>
          <p:nvPr/>
        </p:nvSpPr>
        <p:spPr bwMode="auto">
          <a:xfrm>
            <a:off x="6911975" y="2540004"/>
            <a:ext cx="122238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29" name="Rectangle 10"/>
          <p:cNvSpPr>
            <a:spLocks noChangeArrowheads="1"/>
          </p:cNvSpPr>
          <p:nvPr/>
        </p:nvSpPr>
        <p:spPr bwMode="auto">
          <a:xfrm>
            <a:off x="6769028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25" name="Rectangle 18"/>
          <p:cNvSpPr>
            <a:spLocks noChangeArrowheads="1"/>
          </p:cNvSpPr>
          <p:nvPr/>
        </p:nvSpPr>
        <p:spPr bwMode="auto">
          <a:xfrm>
            <a:off x="6767520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6" name="Rectangle 23"/>
          <p:cNvSpPr>
            <a:spLocks noChangeArrowheads="1"/>
          </p:cNvSpPr>
          <p:nvPr/>
        </p:nvSpPr>
        <p:spPr bwMode="auto">
          <a:xfrm>
            <a:off x="6767520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35" name="Rectangle 10"/>
          <p:cNvSpPr>
            <a:spLocks noChangeArrowheads="1"/>
          </p:cNvSpPr>
          <p:nvPr/>
        </p:nvSpPr>
        <p:spPr bwMode="auto">
          <a:xfrm>
            <a:off x="6484951" y="1381125"/>
            <a:ext cx="130175" cy="12477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428" name="Rectangle 18"/>
          <p:cNvSpPr>
            <a:spLocks noChangeArrowheads="1"/>
          </p:cNvSpPr>
          <p:nvPr/>
        </p:nvSpPr>
        <p:spPr bwMode="auto">
          <a:xfrm>
            <a:off x="648493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29" name="Rectangle 23"/>
          <p:cNvSpPr>
            <a:spLocks noChangeArrowheads="1"/>
          </p:cNvSpPr>
          <p:nvPr/>
        </p:nvSpPr>
        <p:spPr bwMode="auto">
          <a:xfrm>
            <a:off x="6484938" y="2540000"/>
            <a:ext cx="120650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38" name="Rectangle 10"/>
          <p:cNvSpPr>
            <a:spLocks noChangeArrowheads="1"/>
          </p:cNvSpPr>
          <p:nvPr/>
        </p:nvSpPr>
        <p:spPr bwMode="auto">
          <a:xfrm>
            <a:off x="6340403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31" name="Rectangle 18"/>
          <p:cNvSpPr>
            <a:spLocks noChangeArrowheads="1"/>
          </p:cNvSpPr>
          <p:nvPr/>
        </p:nvSpPr>
        <p:spPr bwMode="auto">
          <a:xfrm>
            <a:off x="6338895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32" name="Rectangle 23"/>
          <p:cNvSpPr>
            <a:spLocks noChangeArrowheads="1"/>
          </p:cNvSpPr>
          <p:nvPr/>
        </p:nvSpPr>
        <p:spPr bwMode="auto">
          <a:xfrm>
            <a:off x="6338895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41" name="Rectangle 10"/>
          <p:cNvSpPr>
            <a:spLocks noChangeArrowheads="1"/>
          </p:cNvSpPr>
          <p:nvPr/>
        </p:nvSpPr>
        <p:spPr bwMode="auto">
          <a:xfrm>
            <a:off x="6197528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34" name="Rectangle 18"/>
          <p:cNvSpPr>
            <a:spLocks noChangeArrowheads="1"/>
          </p:cNvSpPr>
          <p:nvPr/>
        </p:nvSpPr>
        <p:spPr bwMode="auto">
          <a:xfrm>
            <a:off x="6196020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35" name="Rectangle 23"/>
          <p:cNvSpPr>
            <a:spLocks noChangeArrowheads="1"/>
          </p:cNvSpPr>
          <p:nvPr/>
        </p:nvSpPr>
        <p:spPr bwMode="auto">
          <a:xfrm>
            <a:off x="6196020" y="2540000"/>
            <a:ext cx="122237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44" name="Rectangle 10"/>
          <p:cNvSpPr>
            <a:spLocks noChangeArrowheads="1"/>
          </p:cNvSpPr>
          <p:nvPr/>
        </p:nvSpPr>
        <p:spPr bwMode="auto">
          <a:xfrm>
            <a:off x="6056411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37" name="Rectangle 18"/>
          <p:cNvSpPr>
            <a:spLocks noChangeArrowheads="1"/>
          </p:cNvSpPr>
          <p:nvPr/>
        </p:nvSpPr>
        <p:spPr bwMode="auto">
          <a:xfrm>
            <a:off x="6056313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38" name="Rectangle 23"/>
          <p:cNvSpPr>
            <a:spLocks noChangeArrowheads="1"/>
          </p:cNvSpPr>
          <p:nvPr/>
        </p:nvSpPr>
        <p:spPr bwMode="auto">
          <a:xfrm>
            <a:off x="6056313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47" name="Rectangle 10"/>
          <p:cNvSpPr>
            <a:spLocks noChangeArrowheads="1"/>
          </p:cNvSpPr>
          <p:nvPr/>
        </p:nvSpPr>
        <p:spPr bwMode="auto">
          <a:xfrm>
            <a:off x="5912906" y="1380631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40" name="Rectangle 18"/>
          <p:cNvSpPr>
            <a:spLocks noChangeArrowheads="1"/>
          </p:cNvSpPr>
          <p:nvPr/>
        </p:nvSpPr>
        <p:spPr bwMode="auto">
          <a:xfrm>
            <a:off x="5911850" y="1389063"/>
            <a:ext cx="122238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41" name="Rectangle 23"/>
          <p:cNvSpPr>
            <a:spLocks noChangeArrowheads="1"/>
          </p:cNvSpPr>
          <p:nvPr/>
        </p:nvSpPr>
        <p:spPr bwMode="auto">
          <a:xfrm>
            <a:off x="5911850" y="2540000"/>
            <a:ext cx="122238" cy="8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50" name="Rectangle 10"/>
          <p:cNvSpPr>
            <a:spLocks noChangeArrowheads="1"/>
          </p:cNvSpPr>
          <p:nvPr/>
        </p:nvSpPr>
        <p:spPr bwMode="auto">
          <a:xfrm>
            <a:off x="5769408" y="1380335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43" name="Rectangle 18"/>
          <p:cNvSpPr>
            <a:spLocks noChangeArrowheads="1"/>
          </p:cNvSpPr>
          <p:nvPr/>
        </p:nvSpPr>
        <p:spPr bwMode="auto">
          <a:xfrm>
            <a:off x="5768975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44" name="Rectangle 23"/>
          <p:cNvSpPr>
            <a:spLocks noChangeArrowheads="1"/>
          </p:cNvSpPr>
          <p:nvPr/>
        </p:nvSpPr>
        <p:spPr bwMode="auto">
          <a:xfrm>
            <a:off x="5768975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53" name="Rectangle 10"/>
          <p:cNvSpPr>
            <a:spLocks noChangeArrowheads="1"/>
          </p:cNvSpPr>
          <p:nvPr/>
        </p:nvSpPr>
        <p:spPr bwMode="auto">
          <a:xfrm>
            <a:off x="5627786" y="1380343"/>
            <a:ext cx="130779" cy="124748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TD</a:t>
            </a:r>
          </a:p>
        </p:txBody>
      </p:sp>
      <p:sp>
        <p:nvSpPr>
          <p:cNvPr id="14446" name="Rectangle 18"/>
          <p:cNvSpPr>
            <a:spLocks noChangeArrowheads="1"/>
          </p:cNvSpPr>
          <p:nvPr/>
        </p:nvSpPr>
        <p:spPr bwMode="auto">
          <a:xfrm>
            <a:off x="5627688" y="1389063"/>
            <a:ext cx="120650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47" name="Rectangle 23"/>
          <p:cNvSpPr>
            <a:spLocks noChangeArrowheads="1"/>
          </p:cNvSpPr>
          <p:nvPr/>
        </p:nvSpPr>
        <p:spPr bwMode="auto">
          <a:xfrm>
            <a:off x="5627688" y="2540004"/>
            <a:ext cx="120650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405" name="Rectangle 10"/>
          <p:cNvSpPr>
            <a:spLocks noChangeArrowheads="1"/>
          </p:cNvSpPr>
          <p:nvPr/>
        </p:nvSpPr>
        <p:spPr bwMode="auto">
          <a:xfrm>
            <a:off x="6625884" y="1380890"/>
            <a:ext cx="130779" cy="124748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vert270" wrap="none" lIns="0" tIns="182880" rIns="0" bIns="182880" anchor="ctr"/>
          <a:lstStyle/>
          <a:p>
            <a:pPr algn="ctr" eaLnBrk="0" hangingPunct="0">
              <a:defRPr/>
            </a:pPr>
            <a:r>
              <a:rPr lang="en-US" sz="1400" dirty="0">
                <a:latin typeface="Calibri" pitchFamily="34" charset="0"/>
              </a:rPr>
              <a:t>SD</a:t>
            </a:r>
          </a:p>
        </p:txBody>
      </p:sp>
      <p:sp>
        <p:nvSpPr>
          <p:cNvPr id="14449" name="Rectangle 18"/>
          <p:cNvSpPr>
            <a:spLocks noChangeArrowheads="1"/>
          </p:cNvSpPr>
          <p:nvPr/>
        </p:nvSpPr>
        <p:spPr bwMode="auto">
          <a:xfrm>
            <a:off x="6630988" y="1389063"/>
            <a:ext cx="122237" cy="87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4450" name="Rectangle 23"/>
          <p:cNvSpPr>
            <a:spLocks noChangeArrowheads="1"/>
          </p:cNvSpPr>
          <p:nvPr/>
        </p:nvSpPr>
        <p:spPr bwMode="auto">
          <a:xfrm>
            <a:off x="6630988" y="2540004"/>
            <a:ext cx="122237" cy="87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pic>
        <p:nvPicPr>
          <p:cNvPr id="1445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825" y="4902203"/>
            <a:ext cx="1905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425" y="4902203"/>
            <a:ext cx="1905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Line 359"/>
          <p:cNvSpPr>
            <a:spLocks noChangeShapeType="1"/>
          </p:cNvSpPr>
          <p:nvPr/>
        </p:nvSpPr>
        <p:spPr bwMode="auto">
          <a:xfrm>
            <a:off x="7531779" y="2310063"/>
            <a:ext cx="256673" cy="28635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7" name="Line 361"/>
          <p:cNvSpPr>
            <a:spLocks noChangeShapeType="1"/>
          </p:cNvSpPr>
          <p:nvPr/>
        </p:nvSpPr>
        <p:spPr bwMode="auto">
          <a:xfrm flipH="1">
            <a:off x="3810017" y="2294025"/>
            <a:ext cx="1892969" cy="28635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8" name="Line 362"/>
          <p:cNvSpPr>
            <a:spLocks noChangeShapeType="1"/>
          </p:cNvSpPr>
          <p:nvPr/>
        </p:nvSpPr>
        <p:spPr bwMode="auto">
          <a:xfrm>
            <a:off x="1973179" y="2406316"/>
            <a:ext cx="946484" cy="279132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oval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50" name="Line 364"/>
          <p:cNvSpPr>
            <a:spLocks noChangeShapeType="1"/>
          </p:cNvSpPr>
          <p:nvPr/>
        </p:nvSpPr>
        <p:spPr bwMode="auto">
          <a:xfrm>
            <a:off x="3801985" y="2221832"/>
            <a:ext cx="3056021" cy="28956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stealth" w="med" len="med"/>
            <a:tailEnd type="oval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3" name="Line 355"/>
          <p:cNvSpPr>
            <a:spLocks noChangeShapeType="1"/>
          </p:cNvSpPr>
          <p:nvPr/>
        </p:nvSpPr>
        <p:spPr bwMode="auto">
          <a:xfrm>
            <a:off x="2951747" y="1554481"/>
            <a:ext cx="4764506" cy="45719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diamond"/>
            <a:tailEnd type="diamond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0" name="Line 371"/>
          <p:cNvSpPr>
            <a:spLocks noChangeShapeType="1"/>
          </p:cNvSpPr>
          <p:nvPr/>
        </p:nvSpPr>
        <p:spPr bwMode="auto">
          <a:xfrm flipV="1">
            <a:off x="4419606" y="2819417"/>
            <a:ext cx="385011" cy="40907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2" name="Donut 131"/>
          <p:cNvSpPr/>
          <p:nvPr/>
        </p:nvSpPr>
        <p:spPr bwMode="auto">
          <a:xfrm>
            <a:off x="2438400" y="3657600"/>
            <a:ext cx="228600" cy="228600"/>
          </a:xfrm>
          <a:prstGeom prst="donu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3" name="Donut 132"/>
          <p:cNvSpPr/>
          <p:nvPr/>
        </p:nvSpPr>
        <p:spPr bwMode="auto">
          <a:xfrm>
            <a:off x="5181600" y="3657600"/>
            <a:ext cx="228600" cy="228600"/>
          </a:xfrm>
          <a:prstGeom prst="donu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2209800" y="3429000"/>
            <a:ext cx="10668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8153400" y="3200400"/>
            <a:ext cx="538930" cy="93871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Clock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Trig1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Trig2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Sync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Busy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Donut 136"/>
          <p:cNvSpPr/>
          <p:nvPr/>
        </p:nvSpPr>
        <p:spPr bwMode="auto">
          <a:xfrm>
            <a:off x="4572000" y="3886200"/>
            <a:ext cx="228600" cy="228600"/>
          </a:xfrm>
          <a:prstGeom prst="donu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8" name="Donut 137"/>
          <p:cNvSpPr/>
          <p:nvPr/>
        </p:nvSpPr>
        <p:spPr bwMode="auto">
          <a:xfrm>
            <a:off x="7467600" y="3810000"/>
            <a:ext cx="228600" cy="228600"/>
          </a:xfrm>
          <a:prstGeom prst="donu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40" name="Straight Connector 139"/>
          <p:cNvCxnSpPr>
            <a:stCxn id="14351" idx="2"/>
          </p:cNvCxnSpPr>
          <p:nvPr/>
        </p:nvCxnSpPr>
        <p:spPr bwMode="auto">
          <a:xfrm rot="16200000" flipH="1">
            <a:off x="655082" y="2483881"/>
            <a:ext cx="556736" cy="2667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 Box 374"/>
          <p:cNvSpPr txBox="1">
            <a:spLocks noChangeArrowheads="1"/>
          </p:cNvSpPr>
          <p:nvPr/>
        </p:nvSpPr>
        <p:spPr bwMode="auto">
          <a:xfrm>
            <a:off x="5943600" y="3048004"/>
            <a:ext cx="160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/>
              <a:t>Fiber Optic</a:t>
            </a:r>
          </a:p>
          <a:p>
            <a:pPr eaLnBrk="0" hangingPunct="0"/>
            <a:r>
              <a:rPr lang="en-US" sz="1600" b="1" dirty="0" smtClean="0"/>
              <a:t>Links</a:t>
            </a:r>
          </a:p>
          <a:p>
            <a:pPr eaLnBrk="0" hangingPunct="0"/>
            <a:r>
              <a:rPr lang="en-US" sz="1600" b="1" dirty="0" smtClean="0"/>
              <a:t>TD  can manage</a:t>
            </a:r>
          </a:p>
          <a:p>
            <a:pPr eaLnBrk="0" hangingPunct="0"/>
            <a:r>
              <a:rPr lang="en-US" sz="1600" b="1" dirty="0" smtClean="0"/>
              <a:t>8 TI</a:t>
            </a:r>
          </a:p>
          <a:p>
            <a:pPr eaLnBrk="0" hangingPunct="0"/>
            <a:r>
              <a:rPr lang="en-US" sz="1600" b="1" dirty="0" smtClean="0"/>
              <a:t>(Crates)</a:t>
            </a:r>
            <a:endParaRPr lang="en-US" sz="1600" b="1" dirty="0"/>
          </a:p>
        </p:txBody>
      </p:sp>
      <p:cxnSp>
        <p:nvCxnSpPr>
          <p:cNvPr id="143" name="Straight Connector 142"/>
          <p:cNvCxnSpPr/>
          <p:nvPr/>
        </p:nvCxnSpPr>
        <p:spPr bwMode="auto">
          <a:xfrm rot="10800000" flipV="1">
            <a:off x="7086600" y="3124200"/>
            <a:ext cx="6858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5181600" y="2895600"/>
            <a:ext cx="7620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>
            <a:stCxn id="14344" idx="2"/>
          </p:cNvCxnSpPr>
          <p:nvPr/>
        </p:nvCxnSpPr>
        <p:spPr bwMode="auto">
          <a:xfrm rot="5400000">
            <a:off x="4597720" y="1549730"/>
            <a:ext cx="177219" cy="76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8686800" y="60960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13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Synchronized Multi-Crate Readout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914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CTP #2 is also acting as an SSP (by summing the local crate + CTP#1 sum over fiber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A programmable threshold is set in CTP, which creates a trigger when the global sum (6 FADC boards =&gt; 96 channels) is over threshold.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Example test with a burst of 3 pulses into 16 channels across 2 crates/6 FADC modules</a:t>
            </a:r>
          </a:p>
        </p:txBody>
      </p:sp>
      <p:pic>
        <p:nvPicPr>
          <p:cNvPr id="3074" name="Picture 2" descr="C:\Documents and Settings\braydo.JLAB\Desktop\TestStandPosterImages\final\global_sum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4367658" cy="30194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04800" y="2667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 2</a:t>
            </a:r>
            <a:r>
              <a:rPr lang="el-GR" sz="1400" b="1" dirty="0" smtClean="0"/>
              <a:t>μ</a:t>
            </a:r>
            <a:r>
              <a:rPr lang="en-US" sz="1400" b="1" dirty="0" smtClean="0"/>
              <a:t>s global sum window is recorded around the trigger to see how the trigger was formed: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876800" y="2743217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 Raw Event Data for 1 FADC Channel:</a:t>
            </a:r>
            <a:endParaRPr lang="en-US" sz="1400" b="1" dirty="0"/>
          </a:p>
        </p:txBody>
      </p:sp>
      <p:pic>
        <p:nvPicPr>
          <p:cNvPr id="3078" name="Picture 6" descr="C:\Documents and Settings\braydo.JLAB\Desktop\TestStandPosterImages\final\ev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1776846" cy="1447800"/>
          </a:xfrm>
          <a:prstGeom prst="rect">
            <a:avLst/>
          </a:prstGeom>
          <a:noFill/>
        </p:spPr>
      </p:pic>
      <p:pic>
        <p:nvPicPr>
          <p:cNvPr id="3079" name="Picture 7" descr="C:\Documents and Settings\braydo.JLAB\Desktop\TestStandPosterImages\final\ev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200400"/>
            <a:ext cx="1752600" cy="1430644"/>
          </a:xfrm>
          <a:prstGeom prst="rect">
            <a:avLst/>
          </a:prstGeom>
          <a:noFill/>
        </p:spPr>
      </p:pic>
      <p:pic>
        <p:nvPicPr>
          <p:cNvPr id="3080" name="Picture 8" descr="C:\Documents and Settings\braydo.JLAB\Desktop\TestStandPosterImages\final\evt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876800"/>
            <a:ext cx="1768716" cy="1447800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 flipV="1">
            <a:off x="1828800" y="4267200"/>
            <a:ext cx="3276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057400" y="4267200"/>
            <a:ext cx="50292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209800" y="5181600"/>
            <a:ext cx="3886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8616" y="6172217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Raydo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C:\Documents and Settings\braydo.JLAB\Desktop\TestStandPosterImages\New Folder\eq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1"/>
            <a:ext cx="2667000" cy="191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4" name="Picture 4" descr="C:\Documents and Settings\braydo.JLAB\Desktop\TestStandPosterImages\New Folder\evt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538" y="4724400"/>
            <a:ext cx="2133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5" name="Picture 2" descr="C:\Documents and Settings\braydo.JLAB\Desktop\TestStandPosterImages\New Folder\ev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134" y="1828800"/>
            <a:ext cx="215582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3" descr="C:\Documents and Settings\braydo.JLAB\Desktop\TestStandPosterImages\New Folder\global_sum2.PNG"/>
          <p:cNvPicPr>
            <a:picLocks noChangeAspect="1" noChangeArrowheads="1"/>
          </p:cNvPicPr>
          <p:nvPr/>
        </p:nvPicPr>
        <p:blipFill>
          <a:blip r:embed="rId5" cstate="print"/>
          <a:srcRect t="8824" r="5539"/>
          <a:stretch>
            <a:fillRect/>
          </a:stretch>
        </p:blipFill>
        <p:spPr bwMode="auto">
          <a:xfrm>
            <a:off x="5943600" y="990600"/>
            <a:ext cx="3011488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7" name="TextBox 14"/>
          <p:cNvSpPr txBox="1">
            <a:spLocks noChangeArrowheads="1"/>
          </p:cNvSpPr>
          <p:nvPr/>
        </p:nvSpPr>
        <p:spPr bwMode="auto">
          <a:xfrm>
            <a:off x="152400" y="914417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Input </a:t>
            </a:r>
            <a:r>
              <a:rPr lang="en-US" sz="1200" b="1" dirty="0" smtClean="0"/>
              <a:t>Signal to </a:t>
            </a:r>
            <a:r>
              <a:rPr lang="en-US" sz="1200" b="1" dirty="0"/>
              <a:t>16 FADC250 </a:t>
            </a:r>
            <a:r>
              <a:rPr lang="en-US" sz="1200" b="1" dirty="0" smtClean="0"/>
              <a:t>Channels:</a:t>
            </a:r>
            <a:endParaRPr lang="en-US" sz="1200" b="1" dirty="0"/>
          </a:p>
        </p:txBody>
      </p: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3048000" y="1219216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Raw Mode Triggered Data (single channel shown only):</a:t>
            </a:r>
          </a:p>
        </p:txBody>
      </p:sp>
      <p:sp>
        <p:nvSpPr>
          <p:cNvPr id="28679" name="TextBox 20"/>
          <p:cNvSpPr txBox="1">
            <a:spLocks noChangeArrowheads="1"/>
          </p:cNvSpPr>
          <p:nvPr/>
        </p:nvSpPr>
        <p:spPr bwMode="auto">
          <a:xfrm>
            <a:off x="5867400" y="762017"/>
            <a:ext cx="3124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/>
              <a:t>Global Sum Capture (at “SSP”):</a:t>
            </a:r>
          </a:p>
        </p:txBody>
      </p:sp>
      <p:sp>
        <p:nvSpPr>
          <p:cNvPr id="28680" name="TextBox 21"/>
          <p:cNvSpPr txBox="1">
            <a:spLocks noChangeArrowheads="1"/>
          </p:cNvSpPr>
          <p:nvPr/>
        </p:nvSpPr>
        <p:spPr bwMode="auto">
          <a:xfrm>
            <a:off x="152400" y="4986349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2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Runs at 250kHz in charge mode</a:t>
            </a:r>
          </a:p>
          <a:p>
            <a:pPr eaLnBrk="0" hangingPunct="0">
              <a:buFont typeface="Arial" charset="0"/>
              <a:buChar char="•"/>
            </a:pPr>
            <a:endParaRPr lang="en-US" sz="16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</a:t>
            </a:r>
            <a:r>
              <a:rPr lang="en-US" sz="1600" b="1" i="1" u="sng" dirty="0">
                <a:cs typeface="Arial" charset="0"/>
              </a:rPr>
              <a:t>Latency: 2.3µs(measured) + 660ns(GTP estimate) &lt; 3µs</a:t>
            </a:r>
          </a:p>
        </p:txBody>
      </p:sp>
      <p:sp>
        <p:nvSpPr>
          <p:cNvPr id="28681" name="TextBox 29"/>
          <p:cNvSpPr txBox="1">
            <a:spLocks noChangeArrowheads="1"/>
          </p:cNvSpPr>
          <p:nvPr/>
        </p:nvSpPr>
        <p:spPr bwMode="auto">
          <a:xfrm>
            <a:off x="1676400" y="192091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latin typeface="Calibri" pitchFamily="34" charset="0"/>
              </a:rPr>
              <a:t>2 Crate Energy Sum Testing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5410200" y="2514600"/>
            <a:ext cx="2103438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3" name="Picture 3" descr="C:\Documents and Settings\braydo.JLAB\Desktop\TestStandPosterImages\New Folder\evt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3917" y="3276600"/>
            <a:ext cx="214947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5400000">
            <a:off x="6760369" y="2536031"/>
            <a:ext cx="914400" cy="871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455569" y="3221831"/>
            <a:ext cx="2133600" cy="566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943101" y="2324117"/>
            <a:ext cx="2209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48000" y="3429000"/>
            <a:ext cx="1371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695701" y="4152917"/>
            <a:ext cx="1447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19600" y="4876800"/>
            <a:ext cx="152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257801" y="5562617"/>
            <a:ext cx="13716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43600" y="6248400"/>
            <a:ext cx="2438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48000" y="1219200"/>
            <a:ext cx="2438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533901" y="2171717"/>
            <a:ext cx="19050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86400" y="3124200"/>
            <a:ext cx="1371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7543801" y="5410217"/>
            <a:ext cx="16764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6858000" y="4572000"/>
            <a:ext cx="152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6134101" y="3848117"/>
            <a:ext cx="1447800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8" name="TextBox 21"/>
          <p:cNvSpPr txBox="1">
            <a:spLocks noChangeArrowheads="1"/>
          </p:cNvSpPr>
          <p:nvPr/>
        </p:nvSpPr>
        <p:spPr bwMode="auto">
          <a:xfrm>
            <a:off x="152400" y="3581417"/>
            <a:ext cx="4191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2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Threshold applied to global sum </a:t>
            </a:r>
            <a:r>
              <a:rPr lang="en-US" sz="1600" b="1" dirty="0" smtClean="0">
                <a:cs typeface="Arial" charset="0"/>
              </a:rPr>
              <a:t>(96 </a:t>
            </a:r>
            <a:r>
              <a:rPr lang="en-US" sz="1600" b="1" dirty="0">
                <a:cs typeface="Arial" charset="0"/>
              </a:rPr>
              <a:t>digitized channels) produces 3 triggers.</a:t>
            </a:r>
          </a:p>
          <a:p>
            <a:pPr eaLnBrk="0" hangingPunct="0">
              <a:buFont typeface="Arial" charset="0"/>
              <a:buChar char="•"/>
            </a:pPr>
            <a:endParaRPr lang="en-US" sz="1600" b="1" dirty="0"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1600" b="1" dirty="0">
                <a:cs typeface="Arial" charset="0"/>
              </a:rPr>
              <a:t> Raw channel samples extracted from pipeline shown for 1 channel.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7830" y="6096017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B. Raydo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Synchronized Multi-Crate Readout Rates</a:t>
            </a:r>
            <a:endParaRPr lang="en-US" sz="2400" dirty="0"/>
          </a:p>
        </p:txBody>
      </p:sp>
      <p:pic>
        <p:nvPicPr>
          <p:cNvPr id="4098" name="Picture 2" descr="C:\Documents and Settings\braydo.JLAB\Desktop\TestStandPosterImages\final\datar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34" y="3352800"/>
            <a:ext cx="4543425" cy="3114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14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FADC event synchronization has been stable for several billion events @ ~150kHz trigger rate.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Have run up to 140kHz trigger rate in raw window mode, up to 170kHz in Pulse/Time mode.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Ed Jastrzembski has completed the 2eSST VME Interface on FADC allowing ~200MB/s readout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6172217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Raydo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13" y="3581402"/>
            <a:ext cx="2109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Single Crate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12 signals distributed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 four FADC250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9" y="441960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18%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Occupancy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T</a:t>
            </a:r>
            <a:r>
              <a:rPr lang="en-US" sz="1800" dirty="0" smtClean="0">
                <a:latin typeface="Arial" charset="0"/>
                <a:cs typeface="Arial" charset="0"/>
              </a:rPr>
              <a:t>rigger </a:t>
            </a:r>
            <a:r>
              <a:rPr lang="en-US" sz="1800" b="1" u="sng" dirty="0" smtClean="0">
                <a:latin typeface="Arial" charset="0"/>
                <a:cs typeface="Arial" charset="0"/>
              </a:rPr>
              <a:t>I</a:t>
            </a:r>
            <a:r>
              <a:rPr lang="en-US" sz="1800" dirty="0" smtClean="0">
                <a:latin typeface="Arial" charset="0"/>
                <a:cs typeface="Arial" charset="0"/>
              </a:rPr>
              <a:t>nterface – </a:t>
            </a:r>
            <a:r>
              <a:rPr lang="en-US" sz="1800" b="1" u="sng" dirty="0" smtClean="0">
                <a:latin typeface="Arial" charset="0"/>
                <a:cs typeface="Arial" charset="0"/>
              </a:rPr>
              <a:t>T</a:t>
            </a:r>
            <a:r>
              <a:rPr lang="en-US" sz="1800" dirty="0" smtClean="0">
                <a:latin typeface="Arial" charset="0"/>
                <a:cs typeface="Arial" charset="0"/>
              </a:rPr>
              <a:t>rigger </a:t>
            </a:r>
            <a:r>
              <a:rPr lang="en-US" sz="1800" b="1" u="sng" dirty="0" smtClean="0">
                <a:latin typeface="Arial" charset="0"/>
                <a:cs typeface="Arial" charset="0"/>
              </a:rPr>
              <a:t>D</a:t>
            </a:r>
            <a:r>
              <a:rPr lang="en-US" sz="1800" dirty="0" smtClean="0">
                <a:latin typeface="Arial" charset="0"/>
                <a:cs typeface="Arial" charset="0"/>
              </a:rPr>
              <a:t>istribution ( </a:t>
            </a:r>
            <a:r>
              <a:rPr lang="en-US" sz="1800" b="1" dirty="0" smtClean="0">
                <a:latin typeface="Arial" charset="0"/>
                <a:cs typeface="Arial" charset="0"/>
              </a:rPr>
              <a:t>TI - TD 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FY10 Goals achieved.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FY11 test goals are ahead of schedule and firmware has been completed.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Design changes have been recorded and peripheral modules for TI-D have been completed. (i.e. </a:t>
            </a:r>
            <a:r>
              <a:rPr lang="en-US" sz="1800" dirty="0" smtClean="0">
                <a:latin typeface="Arial" charset="0"/>
                <a:cs typeface="Arial" charset="0"/>
              </a:rPr>
              <a:t>Fan-out </a:t>
            </a:r>
            <a:r>
              <a:rPr lang="en-US" sz="1800" dirty="0" smtClean="0">
                <a:latin typeface="Arial" charset="0"/>
                <a:cs typeface="Arial" charset="0"/>
              </a:rPr>
              <a:t>board for CAEN V1290 TDC)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CODA library has been updated for latest TI-D revision.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After full crate testing, pre-production quantities will be ordered.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Direct link to Trigger Supervisor crate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Distributes precision clock, triggers, and sync to crate SD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Manages crate triggers and ReadOut Controller events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5715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4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S</a:t>
            </a:r>
            <a:r>
              <a:rPr lang="en-US" sz="1800" dirty="0" smtClean="0">
                <a:latin typeface="Arial" charset="0"/>
                <a:cs typeface="Arial" charset="0"/>
              </a:rPr>
              <a:t>ub</a:t>
            </a:r>
            <a:r>
              <a:rPr lang="en-US" sz="1800" b="1" u="sng" dirty="0" smtClean="0">
                <a:latin typeface="Arial" charset="0"/>
                <a:cs typeface="Arial" charset="0"/>
              </a:rPr>
              <a:t>S</a:t>
            </a:r>
            <a:r>
              <a:rPr lang="en-US" sz="1800" dirty="0" smtClean="0">
                <a:latin typeface="Arial" charset="0"/>
                <a:cs typeface="Arial" charset="0"/>
              </a:rPr>
              <a:t>ystem</a:t>
            </a:r>
            <a:r>
              <a:rPr lang="en-US" sz="1800" b="1" dirty="0" smtClean="0">
                <a:latin typeface="Arial" charset="0"/>
                <a:cs typeface="Arial" charset="0"/>
              </a:rPr>
              <a:t> </a:t>
            </a:r>
            <a:r>
              <a:rPr lang="en-US" sz="1800" b="1" u="sng" dirty="0" smtClean="0">
                <a:latin typeface="Arial" charset="0"/>
                <a:cs typeface="Arial" charset="0"/>
              </a:rPr>
              <a:t>P</a:t>
            </a:r>
            <a:r>
              <a:rPr lang="en-US" sz="1800" dirty="0" smtClean="0">
                <a:latin typeface="Arial" charset="0"/>
                <a:cs typeface="Arial" charset="0"/>
              </a:rPr>
              <a:t>rocessor ( </a:t>
            </a:r>
            <a:r>
              <a:rPr lang="en-US" sz="1800" b="1" dirty="0" smtClean="0">
                <a:latin typeface="Arial" charset="0"/>
                <a:cs typeface="Arial" charset="0"/>
              </a:rPr>
              <a:t>SSP</a:t>
            </a:r>
            <a:r>
              <a:rPr lang="en-US" sz="1800" dirty="0" smtClean="0">
                <a:latin typeface="Arial" charset="0"/>
                <a:cs typeface="Arial" charset="0"/>
              </a:rPr>
              <a:t> )		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Prototype received and is undergoing detailed functional testing!!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FY10 goals achieved and FY11 test activities will continue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i="1" dirty="0" smtClean="0">
                <a:latin typeface="Arial" charset="0"/>
                <a:cs typeface="Arial" charset="0"/>
              </a:rPr>
              <a:t>Will use SSP during full crate testing in the spring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Collects trigger data from up to 8 front end crates. (2048 channels!)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Trigger data received on front panel with fiber transceivers 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10Gbps input capability ( 4 lanes @3.125Gbps*(8/10b) 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10Gpbs output stream to GTP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G</a:t>
            </a:r>
            <a:r>
              <a:rPr lang="en-US" sz="1800" dirty="0" smtClean="0">
                <a:latin typeface="Arial" charset="0"/>
                <a:cs typeface="Arial" charset="0"/>
              </a:rPr>
              <a:t>lobal </a:t>
            </a:r>
            <a:r>
              <a:rPr lang="en-US" sz="1800" b="1" u="sng" dirty="0">
                <a:latin typeface="Arial" charset="0"/>
                <a:cs typeface="Arial" charset="0"/>
              </a:rPr>
              <a:t>T</a:t>
            </a:r>
            <a:r>
              <a:rPr lang="en-US" sz="1800" dirty="0">
                <a:latin typeface="Arial" charset="0"/>
                <a:cs typeface="Arial" charset="0"/>
              </a:rPr>
              <a:t>rigger </a:t>
            </a:r>
            <a:r>
              <a:rPr lang="en-US" sz="1800" b="1" u="sng" dirty="0">
                <a:latin typeface="Arial" charset="0"/>
                <a:cs typeface="Arial" charset="0"/>
              </a:rPr>
              <a:t>P</a:t>
            </a:r>
            <a:r>
              <a:rPr lang="en-US" sz="1800" dirty="0">
                <a:latin typeface="Arial" charset="0"/>
                <a:cs typeface="Arial" charset="0"/>
              </a:rPr>
              <a:t>rocessor ( </a:t>
            </a:r>
            <a:r>
              <a:rPr lang="en-US" sz="1800" b="1" dirty="0" smtClean="0">
                <a:latin typeface="Arial" charset="0"/>
                <a:cs typeface="Arial" charset="0"/>
              </a:rPr>
              <a:t>GTP</a:t>
            </a:r>
            <a:r>
              <a:rPr lang="en-US" sz="1800" dirty="0" smtClean="0">
                <a:latin typeface="Arial" charset="0"/>
                <a:cs typeface="Arial" charset="0"/>
              </a:rPr>
              <a:t> ) (FY10-11)	</a:t>
            </a:r>
            <a:endParaRPr lang="en-US" sz="1800" dirty="0"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i="1" dirty="0" smtClean="0">
                <a:latin typeface="Arial" charset="0"/>
                <a:cs typeface="Arial" charset="0"/>
              </a:rPr>
              <a:t>Schematic work is back on schedule (Scott Kaneta ) 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FY11 goal is to build initial prototype and test with SSP and TI-D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Revisions to initial specification has been updated and finalized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Interface requirements to SSP and TS have been finalized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Large scale FPGA has been selected and Xilinx Aurora protocol has been tested with Altera FPGA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5715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382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b="1" u="sng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57150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</a:t>
            </a:r>
            <a:endParaRPr lang="en-US" sz="1200" b="1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Calibri" pitchFamily="34" charset="0"/>
              </a:rPr>
              <a:t>Trigger Hardware Status 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990600"/>
            <a:ext cx="70866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1" u="sng" dirty="0" smtClean="0">
                <a:latin typeface="Arial" charset="0"/>
                <a:cs typeface="Arial" charset="0"/>
              </a:rPr>
              <a:t>T</a:t>
            </a:r>
            <a:r>
              <a:rPr lang="en-US" sz="1800" dirty="0" smtClean="0">
                <a:latin typeface="Arial" charset="0"/>
                <a:cs typeface="Arial" charset="0"/>
              </a:rPr>
              <a:t>rigger </a:t>
            </a:r>
            <a:r>
              <a:rPr lang="en-US" sz="1800" b="1" u="sng" dirty="0" smtClean="0">
                <a:latin typeface="Arial" charset="0"/>
                <a:cs typeface="Arial" charset="0"/>
              </a:rPr>
              <a:t>S</a:t>
            </a:r>
            <a:r>
              <a:rPr lang="en-US" sz="1800" dirty="0" smtClean="0">
                <a:latin typeface="Arial" charset="0"/>
                <a:cs typeface="Arial" charset="0"/>
              </a:rPr>
              <a:t>upervisor ( </a:t>
            </a:r>
            <a:r>
              <a:rPr lang="en-US" sz="1800" b="1" dirty="0" smtClean="0">
                <a:latin typeface="Arial" charset="0"/>
                <a:cs typeface="Arial" charset="0"/>
              </a:rPr>
              <a:t>TS</a:t>
            </a:r>
            <a:r>
              <a:rPr lang="en-US" sz="1800" dirty="0" smtClean="0">
                <a:latin typeface="Arial" charset="0"/>
                <a:cs typeface="Arial" charset="0"/>
              </a:rPr>
              <a:t> )  (FY11-12)	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New board format – VXS Payload module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Distributes precision clock, triggers, and sync to crate TI-TD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Manages crate triggers and ReadOut Controller events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Direct cable link to Global Trigger Processor (32 trigger bits)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Specification has been updated to match GTP output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latin typeface="Arial" charset="0"/>
                <a:cs typeface="Arial" charset="0"/>
              </a:rPr>
              <a:t>Schematic and board layout activities can begin after full DAQ crate testing is complete and pre-production orders for TI-D and other boards have been completed.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0"/>
          <p:cNvSpPr txBox="1">
            <a:spLocks/>
          </p:cNvSpPr>
          <p:nvPr/>
        </p:nvSpPr>
        <p:spPr>
          <a:xfrm>
            <a:off x="685800" y="76200"/>
            <a:ext cx="7315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200" dirty="0" smtClean="0">
                <a:solidFill>
                  <a:prstClr val="black"/>
                </a:solidFill>
                <a:latin typeface="Calibri"/>
              </a:rPr>
              <a:t>Discriminator Status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(Not  truly trigger system hardware, but very nice new development)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1143004"/>
            <a:ext cx="4114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16 Pre-Production modules have been assembled and received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Significantly cheaper than V895: 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-cost &lt; $2,000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Provides several features not found on V895: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32bit scalers on all channels at both thresholds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Calibrated pulse widths: from 8 to 40ns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Trimmed input offset (&lt;2mV error)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Second 34pin output connector is fully programmable.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Able to perform logic based on all channels at both thresholds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Final revision has VME64x J1-J2 connector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Full test stand developed by Pedro Toledo(USM – Chile) will be re-used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Hall Groups will test with detectors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3400" y="0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 smtClean="0">
                <a:solidFill>
                  <a:prstClr val="black"/>
                </a:solidFill>
                <a:latin typeface="Calibri"/>
              </a:rPr>
              <a:t>Ben Raydo</a:t>
            </a:r>
            <a:endParaRPr lang="en-US" sz="1200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658100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</a:t>
            </a:r>
            <a:endParaRPr lang="en-US" sz="1200" b="1" dirty="0"/>
          </a:p>
        </p:txBody>
      </p:sp>
      <p:pic>
        <p:nvPicPr>
          <p:cNvPr id="8" name="Picture 7" descr="Discriminator_Cr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2921774" cy="2719701"/>
          </a:xfrm>
          <a:prstGeom prst="rect">
            <a:avLst/>
          </a:prstGeom>
        </p:spPr>
      </p:pic>
      <p:pic>
        <p:nvPicPr>
          <p:cNvPr id="9" name="Picture 8" descr="Discriminator_Mod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6317" y="2895600"/>
            <a:ext cx="3065966" cy="396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12954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16 modules in crate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96161" y="4953000"/>
            <a:ext cx="188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Pre-Production version</a:t>
            </a:r>
          </a:p>
          <a:p>
            <a:pPr algn="r"/>
            <a:r>
              <a:rPr lang="en-US" sz="1200" dirty="0" smtClean="0"/>
              <a:t>Note:  VME64x connectors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300" y="823913"/>
            <a:ext cx="3957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0" y="35052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/>
              <a:t>CTP Prototype:</a:t>
            </a:r>
          </a:p>
        </p:txBody>
      </p:sp>
      <p:sp>
        <p:nvSpPr>
          <p:cNvPr id="13316" name="TextBox 29"/>
          <p:cNvSpPr txBox="1">
            <a:spLocks noChangeArrowheads="1"/>
          </p:cNvSpPr>
          <p:nvPr/>
        </p:nvSpPr>
        <p:spPr bwMode="auto">
          <a:xfrm>
            <a:off x="1752600" y="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latin typeface="Calibri" pitchFamily="34" charset="0"/>
              </a:rPr>
              <a:t>Crate Trigger Processor </a:t>
            </a:r>
          </a:p>
        </p:txBody>
      </p:sp>
      <p:pic>
        <p:nvPicPr>
          <p:cNvPr id="13317" name="Picture 5" descr="C:\Jlab\HallD\Status\Collaboration_May09\Images\ctp_pro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76600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28600" y="762000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1600" dirty="0" smtClean="0"/>
              <a:t> 4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Fully assembled units are in the lab!!</a:t>
            </a:r>
          </a:p>
          <a:p>
            <a:pPr eaLnBrk="0" hangingPunct="0">
              <a:buFont typeface="Arial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15888" indent="-115888" eaLnBrk="0" hangingPunct="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2 newest units include VirtexV FX70T that supports higher serial speeds.  (5Gbps)  Matches FX70T on FADC250</a:t>
            </a:r>
          </a:p>
          <a:p>
            <a:pPr marL="115888" indent="-115888" eaLnBrk="0" hangingPunct="0">
              <a:buFont typeface="Arial" pitchFamily="34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Initial CTP unit used to verify new WIENER VXS backplane map</a:t>
            </a:r>
          </a:p>
          <a:p>
            <a:pPr marL="115888" indent="-115888" eaLnBrk="0" hangingPunct="0">
              <a:buFont typeface="Arial" charset="0"/>
              <a:buChar char="•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Crate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Trigger Processor computes a crate-level energy sum (or hit pattern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15888" indent="-115888" eaLnBrk="0" hangingPunct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Computed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crate-level value sent via 10Gbps fiber optics to Global Trigger Crate (32bits every 4ns)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1163" y="3662363"/>
            <a:ext cx="34242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Arc 58"/>
          <p:cNvSpPr/>
          <p:nvPr/>
        </p:nvSpPr>
        <p:spPr>
          <a:xfrm>
            <a:off x="6862763" y="3576638"/>
            <a:ext cx="228600" cy="228600"/>
          </a:xfrm>
          <a:prstGeom prst="arc">
            <a:avLst>
              <a:gd name="adj1" fmla="val 11597944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sp>
        <p:nvSpPr>
          <p:cNvPr id="62" name="Arc 61"/>
          <p:cNvSpPr/>
          <p:nvPr/>
        </p:nvSpPr>
        <p:spPr>
          <a:xfrm>
            <a:off x="6710363" y="3500438"/>
            <a:ext cx="381000" cy="381000"/>
          </a:xfrm>
          <a:prstGeom prst="arc">
            <a:avLst>
              <a:gd name="adj1" fmla="val 11103635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6481763" y="3424238"/>
            <a:ext cx="609600" cy="485775"/>
          </a:xfrm>
          <a:prstGeom prst="arc">
            <a:avLst>
              <a:gd name="adj1" fmla="val 10795301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sp>
        <p:nvSpPr>
          <p:cNvPr id="64" name="Arc 63"/>
          <p:cNvSpPr/>
          <p:nvPr/>
        </p:nvSpPr>
        <p:spPr>
          <a:xfrm>
            <a:off x="6329363" y="3395663"/>
            <a:ext cx="762000" cy="563562"/>
          </a:xfrm>
          <a:prstGeom prst="arc">
            <a:avLst>
              <a:gd name="adj1" fmla="val 10921795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sp>
        <p:nvSpPr>
          <p:cNvPr id="65" name="Arc 64"/>
          <p:cNvSpPr/>
          <p:nvPr/>
        </p:nvSpPr>
        <p:spPr>
          <a:xfrm>
            <a:off x="6100763" y="3348038"/>
            <a:ext cx="990600" cy="714375"/>
          </a:xfrm>
          <a:prstGeom prst="arc">
            <a:avLst>
              <a:gd name="adj1" fmla="val 11049365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sp>
        <p:nvSpPr>
          <p:cNvPr id="66" name="Arc 65"/>
          <p:cNvSpPr/>
          <p:nvPr/>
        </p:nvSpPr>
        <p:spPr>
          <a:xfrm>
            <a:off x="5872163" y="3271838"/>
            <a:ext cx="1219200" cy="866775"/>
          </a:xfrm>
          <a:prstGeom prst="arc">
            <a:avLst>
              <a:gd name="adj1" fmla="val 11033289"/>
              <a:gd name="adj2" fmla="val 21599921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sp>
        <p:nvSpPr>
          <p:cNvPr id="68" name="Arc 67"/>
          <p:cNvSpPr/>
          <p:nvPr/>
        </p:nvSpPr>
        <p:spPr>
          <a:xfrm>
            <a:off x="7167563" y="3529013"/>
            <a:ext cx="381000" cy="352425"/>
          </a:xfrm>
          <a:prstGeom prst="arc">
            <a:avLst>
              <a:gd name="adj1" fmla="val 11103635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sp>
        <p:nvSpPr>
          <p:cNvPr id="69" name="Arc 68"/>
          <p:cNvSpPr/>
          <p:nvPr/>
        </p:nvSpPr>
        <p:spPr>
          <a:xfrm>
            <a:off x="7167563" y="3452813"/>
            <a:ext cx="533400" cy="477837"/>
          </a:xfrm>
          <a:prstGeom prst="arc">
            <a:avLst>
              <a:gd name="adj1" fmla="val 10795301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sp>
        <p:nvSpPr>
          <p:cNvPr id="70" name="Arc 69"/>
          <p:cNvSpPr/>
          <p:nvPr/>
        </p:nvSpPr>
        <p:spPr>
          <a:xfrm>
            <a:off x="7167563" y="3394075"/>
            <a:ext cx="762000" cy="563563"/>
          </a:xfrm>
          <a:prstGeom prst="arc">
            <a:avLst>
              <a:gd name="adj1" fmla="val 10921795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sp>
        <p:nvSpPr>
          <p:cNvPr id="71" name="Arc 70"/>
          <p:cNvSpPr/>
          <p:nvPr/>
        </p:nvSpPr>
        <p:spPr>
          <a:xfrm>
            <a:off x="7167563" y="3300413"/>
            <a:ext cx="990600" cy="749300"/>
          </a:xfrm>
          <a:prstGeom prst="arc">
            <a:avLst>
              <a:gd name="adj1" fmla="val 11049365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sp>
        <p:nvSpPr>
          <p:cNvPr id="72" name="Arc 71"/>
          <p:cNvSpPr/>
          <p:nvPr/>
        </p:nvSpPr>
        <p:spPr>
          <a:xfrm>
            <a:off x="7167563" y="3248025"/>
            <a:ext cx="1143000" cy="866775"/>
          </a:xfrm>
          <a:prstGeom prst="arc">
            <a:avLst>
              <a:gd name="adj1" fmla="val 11033289"/>
              <a:gd name="adj2" fmla="val 0"/>
            </a:avLst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sp>
        <p:nvSpPr>
          <p:cNvPr id="73" name="Arc 72"/>
          <p:cNvSpPr/>
          <p:nvPr/>
        </p:nvSpPr>
        <p:spPr>
          <a:xfrm>
            <a:off x="7167563" y="3170238"/>
            <a:ext cx="1371600" cy="1020762"/>
          </a:xfrm>
          <a:prstGeom prst="arc">
            <a:avLst>
              <a:gd name="adj1" fmla="val 10676805"/>
              <a:gd name="adj2" fmla="val 0"/>
            </a:avLst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en-US" dirty="0"/>
          </a:p>
        </p:txBody>
      </p:sp>
      <p:cxnSp>
        <p:nvCxnSpPr>
          <p:cNvPr id="75" name="Elbow Connector 74"/>
          <p:cNvCxnSpPr/>
          <p:nvPr/>
        </p:nvCxnSpPr>
        <p:spPr>
          <a:xfrm rot="5400000">
            <a:off x="6472238" y="5524500"/>
            <a:ext cx="685800" cy="609600"/>
          </a:xfrm>
          <a:prstGeom prst="bentConnector3">
            <a:avLst>
              <a:gd name="adj1" fmla="val 100000"/>
            </a:avLst>
          </a:prstGeom>
          <a:ln w="317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3" name="TextBox 8"/>
          <p:cNvSpPr txBox="1">
            <a:spLocks noChangeArrowheads="1"/>
          </p:cNvSpPr>
          <p:nvPr/>
        </p:nvSpPr>
        <p:spPr bwMode="auto">
          <a:xfrm>
            <a:off x="3886200" y="59436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/>
              <a:t>Crate Sum/Hits</a:t>
            </a:r>
          </a:p>
          <a:p>
            <a:pPr algn="ctr" eaLnBrk="0" hangingPunct="0"/>
            <a:r>
              <a:rPr lang="en-US" sz="1400" b="1" dirty="0"/>
              <a:t>10Gbps Fiber to </a:t>
            </a:r>
            <a:r>
              <a:rPr lang="en-US" sz="1400" b="1" dirty="0" smtClean="0"/>
              <a:t>SSP in global trigger crate </a:t>
            </a:r>
            <a:endParaRPr lang="en-US" sz="1400" b="1" dirty="0"/>
          </a:p>
        </p:txBody>
      </p:sp>
      <p:sp>
        <p:nvSpPr>
          <p:cNvPr id="13334" name="TextBox 8"/>
          <p:cNvSpPr txBox="1">
            <a:spLocks noChangeArrowheads="1"/>
          </p:cNvSpPr>
          <p:nvPr/>
        </p:nvSpPr>
        <p:spPr bwMode="auto">
          <a:xfrm>
            <a:off x="3733800" y="39624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/>
              <a:t>Board Energy/Hits</a:t>
            </a:r>
          </a:p>
          <a:p>
            <a:pPr algn="ctr" eaLnBrk="0" hangingPunct="0"/>
            <a:r>
              <a:rPr lang="en-US" sz="1400" b="1" dirty="0" smtClean="0"/>
              <a:t>Up to 10Gbps </a:t>
            </a:r>
            <a:r>
              <a:rPr lang="en-US" sz="1400" b="1" dirty="0"/>
              <a:t>to CTP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10800000" flipV="1">
            <a:off x="5334000" y="3429000"/>
            <a:ext cx="609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6" name="TextBox 8"/>
          <p:cNvSpPr txBox="1">
            <a:spLocks noChangeArrowheads="1"/>
          </p:cNvSpPr>
          <p:nvPr/>
        </p:nvSpPr>
        <p:spPr bwMode="auto">
          <a:xfrm>
            <a:off x="0" y="44196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>
                <a:latin typeface="Arial" pitchFamily="34" charset="0"/>
                <a:cs typeface="Arial" pitchFamily="34" charset="0"/>
              </a:rPr>
              <a:t>Fiber Optics Transceiver</a:t>
            </a:r>
          </a:p>
        </p:txBody>
      </p:sp>
      <p:cxnSp>
        <p:nvCxnSpPr>
          <p:cNvPr id="93" name="Straight Arrow Connector 92"/>
          <p:cNvCxnSpPr>
            <a:stCxn id="13336" idx="3"/>
          </p:cNvCxnSpPr>
          <p:nvPr/>
        </p:nvCxnSpPr>
        <p:spPr>
          <a:xfrm>
            <a:off x="1143000" y="4681537"/>
            <a:ext cx="609600" cy="1095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10244" idx="3"/>
          </p:cNvCxnSpPr>
          <p:nvPr/>
        </p:nvCxnSpPr>
        <p:spPr>
          <a:xfrm rot="10800000">
            <a:off x="3736975" y="4603750"/>
            <a:ext cx="682625" cy="4111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9" name="TextBox 8"/>
          <p:cNvSpPr txBox="1">
            <a:spLocks noChangeArrowheads="1"/>
          </p:cNvSpPr>
          <p:nvPr/>
        </p:nvSpPr>
        <p:spPr bwMode="auto">
          <a:xfrm>
            <a:off x="3886200" y="4953000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latin typeface="Arial" pitchFamily="34" charset="0"/>
                <a:cs typeface="Arial" pitchFamily="34" charset="0"/>
              </a:rPr>
              <a:t>VXS Connectors</a:t>
            </a:r>
          </a:p>
          <a:p>
            <a:pPr eaLnBrk="0" hangingPunct="0"/>
            <a:r>
              <a:rPr lang="en-US" sz="1400" dirty="0" smtClean="0">
                <a:latin typeface="Arial" pitchFamily="34" charset="0"/>
                <a:cs typeface="Arial" pitchFamily="34" charset="0"/>
              </a:rPr>
              <a:t>Collect serial data from 16 FADC-250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0600" y="60960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8215231" y="152400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dirty="0" smtClean="0"/>
              <a:t>N. Nganga</a:t>
            </a:r>
          </a:p>
          <a:p>
            <a:pPr marL="228600" indent="-228600" algn="ctr"/>
            <a:r>
              <a:rPr lang="en-US" dirty="0" smtClean="0"/>
              <a:t>10-Oct-2010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10600" y="64008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14</a:t>
            </a:r>
            <a:endParaRPr lang="en-US" sz="1200" b="1" dirty="0"/>
          </a:p>
        </p:txBody>
      </p:sp>
      <p:pic>
        <p:nvPicPr>
          <p:cNvPr id="27" name="Picture 26" descr="SD_Rev1Pr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248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10600" y="60960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</a:t>
            </a:r>
            <a:endParaRPr lang="en-US" sz="1200" b="1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914400" y="192088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Calibri" pitchFamily="34" charset="0"/>
              </a:rPr>
              <a:t>Crate Level – Signal </a:t>
            </a:r>
            <a:r>
              <a:rPr lang="en-US" sz="2800" b="1" dirty="0" smtClean="0">
                <a:latin typeface="Calibri" pitchFamily="34" charset="0"/>
              </a:rPr>
              <a:t>Distribution (SD)  -Rev 1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276600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VITA 41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Switch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Slot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Connectors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219200"/>
            <a:ext cx="393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Two boards fully assembled and almost completely tested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2353</TotalTime>
  <Words>2239</Words>
  <Application>Microsoft Office PowerPoint</Application>
  <PresentationFormat>On-screen Show (4:3)</PresentationFormat>
  <Paragraphs>601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JLab_PowerPoint1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SSP Prototype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Synchronized Multi-Crate Readout </vt:lpstr>
      <vt:lpstr>Slide 32</vt:lpstr>
      <vt:lpstr>Synchronized Multi-Crate Readout Rates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cuevas</dc:creator>
  <cp:lastModifiedBy>Chris Cuevas</cp:lastModifiedBy>
  <cp:revision>278</cp:revision>
  <dcterms:created xsi:type="dcterms:W3CDTF">2007-01-18T13:38:33Z</dcterms:created>
  <dcterms:modified xsi:type="dcterms:W3CDTF">2011-02-02T13:16:02Z</dcterms:modified>
</cp:coreProperties>
</file>