
<file path=[Content_Types].xml><?xml version="1.0" encoding="utf-8"?>
<Types xmlns="http://schemas.openxmlformats.org/package/2006/content-types">
  <Override PartName="/ppt/tags/tag1.xml" ContentType="application/vnd.openxmlformats-officedocument.presentationml.tags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Default Extension="wmf" ContentType="image/x-wmf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df" ContentType="application/pdf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969" r:id="rId1"/>
  </p:sldMasterIdLst>
  <p:notesMasterIdLst>
    <p:notesMasterId r:id="rId3"/>
  </p:notesMasterIdLst>
  <p:sldIdLst>
    <p:sldId id="271" r:id="rId2"/>
  </p:sldIdLst>
  <p:sldSz cx="43891200" cy="329184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CD00"/>
    <a:srgbClr val="C208F8"/>
    <a:srgbClr val="145BF8"/>
    <a:srgbClr val="E1B0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vertBarState="minimized" horzBarState="maximized">
    <p:restoredLeft sz="32787"/>
    <p:restoredTop sz="90929"/>
  </p:normalViewPr>
  <p:slideViewPr>
    <p:cSldViewPr>
      <p:cViewPr varScale="1">
        <p:scale>
          <a:sx n="33" d="100"/>
          <a:sy n="33" d="100"/>
        </p:scale>
        <p:origin x="-1320" y="-120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A7D1853-E3F2-3546-A286-EBEDE567B2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1803C-6436-8B47-BBA0-5E9B687DFEF1}" type="slidenum">
              <a:rPr lang="en-US"/>
              <a:pPr/>
              <a:t>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94560" y="17759059"/>
            <a:ext cx="39867840" cy="5486400"/>
          </a:xfrm>
        </p:spPr>
        <p:txBody>
          <a:bodyPr>
            <a:noAutofit/>
          </a:bodyPr>
          <a:lstStyle>
            <a:lvl1pPr marL="0" indent="0" algn="ctr">
              <a:buNone/>
              <a:defRPr sz="10600" spc="480" baseline="0">
                <a:solidFill>
                  <a:schemeClr val="tx2"/>
                </a:solidFill>
              </a:defRPr>
            </a:lvl1pPr>
            <a:lvl2pPr marL="2194560" indent="0" algn="ctr">
              <a:buNone/>
            </a:lvl2pPr>
            <a:lvl3pPr marL="4389120" indent="0" algn="ctr">
              <a:buNone/>
            </a:lvl3pPr>
            <a:lvl4pPr marL="6583680" indent="0" algn="ctr">
              <a:buNone/>
            </a:lvl4pPr>
            <a:lvl5pPr marL="8778240" indent="0" algn="ctr">
              <a:buNone/>
            </a:lvl5pPr>
            <a:lvl6pPr marL="10972800" indent="0" algn="ctr">
              <a:buNone/>
            </a:lvl6pPr>
            <a:lvl7pPr marL="13167360" indent="0" algn="ctr">
              <a:buNone/>
            </a:lvl7pPr>
            <a:lvl8pPr marL="15361920" indent="0" algn="ctr">
              <a:buNone/>
            </a:lvl8pPr>
            <a:lvl9pPr marL="1755648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2194560" y="6881914"/>
            <a:ext cx="39867840" cy="950976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230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025405" y="17040605"/>
            <a:ext cx="14264640" cy="7622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601155" y="17040605"/>
            <a:ext cx="14264640" cy="7622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1793670" y="16926250"/>
            <a:ext cx="219456" cy="219456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9B3-BC6D-4E56-93BC-B9B0EF1523FC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Jan. 19, 2005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GlueX/Exotics 2005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A2D1-2DD7-B34A-BF00-8138F18A5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Jan. 19, 2005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GlueX/Exotics 2005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9931-641E-A043-BB4E-15FC44F20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94560" y="7315200"/>
            <a:ext cx="39502080" cy="21945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Jan. 19, 2005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DB849B9-DD1E-E448-90E0-D18E6A366E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GlueX/Exotics 2005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16824960"/>
            <a:ext cx="38039040" cy="658368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230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0" y="23802547"/>
            <a:ext cx="38039040" cy="4726733"/>
          </a:xfrm>
        </p:spPr>
        <p:txBody>
          <a:bodyPr anchor="t"/>
          <a:lstStyle>
            <a:lvl1pPr marL="0" indent="0">
              <a:buNone/>
              <a:defRPr sz="9600" spc="480" baseline="0">
                <a:solidFill>
                  <a:schemeClr val="tx2"/>
                </a:solidFill>
              </a:defRPr>
            </a:lvl1pPr>
            <a:lvl2pPr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91840" y="23601564"/>
            <a:ext cx="38039040" cy="2064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Jan. 19, 2005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GlueX/Exotics 2005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845-D9C1-6B47-84A7-EE8F6F3C0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194560" y="7315200"/>
            <a:ext cx="19487693" cy="21945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2311360" y="7315200"/>
            <a:ext cx="19487693" cy="21945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610E-57DC-3F4D-80EC-6A16675BE2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GlueX/Exotics 2005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Jan. 19, 2005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6718046"/>
            <a:ext cx="19392902" cy="36576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438912" tIns="219456" rIns="438912" bIns="219456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2500" b="1">
                <a:solidFill>
                  <a:schemeClr val="tx2"/>
                </a:solidFill>
              </a:defRPr>
            </a:lvl1pPr>
            <a:lvl2pPr>
              <a:buNone/>
              <a:defRPr sz="9600" b="1"/>
            </a:lvl2pPr>
            <a:lvl3pPr>
              <a:buNone/>
              <a:defRPr sz="86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2194560" y="10569101"/>
            <a:ext cx="19385280" cy="1878543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22318982" y="10569101"/>
            <a:ext cx="19385280" cy="1878543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746150"/>
            <a:ext cx="39502080" cy="5486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22311360" y="6718046"/>
            <a:ext cx="19392902" cy="36576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438912" tIns="219456" rIns="438912" bIns="219456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2500" b="1" baseline="0">
                <a:solidFill>
                  <a:schemeClr val="tx2"/>
                </a:solidFill>
              </a:defRPr>
            </a:lvl1pPr>
            <a:lvl2pPr>
              <a:buNone/>
              <a:defRPr sz="9600" b="1"/>
            </a:lvl2pPr>
            <a:lvl3pPr>
              <a:buNone/>
              <a:defRPr sz="86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02136" y="10465051"/>
            <a:ext cx="17995392" cy="7622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23424" y="10465051"/>
            <a:ext cx="17995392" cy="7622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Jan. 19, 2005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GlueX/Exotics 2005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D1D66-2B1C-604D-A26D-544BA74F4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Jan. 19, 2005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GlueX/Exotics 2005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C57B-6936-0941-9224-44D763BF6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194560" y="2194560"/>
            <a:ext cx="29992320" cy="2743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2552640" y="7680960"/>
            <a:ext cx="9524390" cy="17922240"/>
          </a:xfrm>
        </p:spPr>
        <p:txBody>
          <a:bodyPr tIns="219456" bIns="219456" anchor="t" anchorCtr="0"/>
          <a:lstStyle>
            <a:lvl1pPr marL="0" indent="0">
              <a:lnSpc>
                <a:spcPct val="125000"/>
              </a:lnSpc>
              <a:spcAft>
                <a:spcPts val="4800"/>
              </a:spcAft>
              <a:buNone/>
              <a:defRPr sz="7700">
                <a:solidFill>
                  <a:schemeClr val="tx2"/>
                </a:solidFill>
              </a:defRPr>
            </a:lvl1pPr>
            <a:lvl2pPr>
              <a:buNone/>
              <a:defRPr sz="5800"/>
            </a:lvl2pPr>
            <a:lvl3pPr>
              <a:buNone/>
              <a:defRPr sz="4800"/>
            </a:lvl3pPr>
            <a:lvl4pPr>
              <a:buNone/>
              <a:defRPr sz="4300"/>
            </a:lvl4pPr>
            <a:lvl5pPr>
              <a:buNone/>
              <a:defRPr sz="4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2552640" y="2194560"/>
            <a:ext cx="9509760" cy="5120640"/>
          </a:xfrm>
        </p:spPr>
        <p:txBody>
          <a:bodyPr lIns="438912" tIns="438912" anchor="b" anchorCtr="0"/>
          <a:lstStyle>
            <a:lvl1pPr algn="l">
              <a:buNone/>
              <a:defRPr sz="8600" b="1" spc="-24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Jan. 19, 2005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A3EEC8-A53C-A549-87DE-D623F5E0CE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GlueX/Exotics 2005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1120" y="2194560"/>
            <a:ext cx="9875520" cy="5120640"/>
          </a:xfrm>
        </p:spPr>
        <p:txBody>
          <a:bodyPr lIns="438912" tIns="438912" anchor="b" anchorCtr="0"/>
          <a:lstStyle>
            <a:lvl1pPr algn="l">
              <a:buNone/>
              <a:defRPr sz="8600" b="1" spc="-24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94560" y="2194560"/>
            <a:ext cx="28895040" cy="2670048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15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21120" y="7680960"/>
            <a:ext cx="9875520" cy="2121408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4800"/>
              </a:spcAft>
              <a:buFontTx/>
              <a:buNone/>
              <a:defRPr sz="7700" b="0">
                <a:solidFill>
                  <a:schemeClr val="tx2"/>
                </a:solidFill>
              </a:defRPr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Jan. 19, 2005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CAAEA-4BCA-BE4B-A8B1-A299CCFBC5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GlueX/Exotics 2005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194560" y="6949443"/>
            <a:ext cx="39502080" cy="22456142"/>
          </a:xfrm>
          <a:prstGeom prst="rect">
            <a:avLst/>
          </a:prstGeom>
        </p:spPr>
        <p:txBody>
          <a:bodyPr vert="horz" lIns="438912" tIns="219456" rIns="438912" bIns="21945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7797760" y="29777602"/>
            <a:ext cx="12435840" cy="1843430"/>
          </a:xfrm>
          <a:prstGeom prst="rect">
            <a:avLst/>
          </a:prstGeom>
        </p:spPr>
        <p:txBody>
          <a:bodyPr vert="horz" lIns="438912" tIns="219456" rIns="438912" bIns="219456" anchor="ctr" anchorCtr="0"/>
          <a:lstStyle>
            <a:lvl1pPr algn="l" eaLnBrk="1" latinLnBrk="0" hangingPunct="1">
              <a:defRPr kumimoji="0" sz="5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Jan. 19, 2005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0241280" y="29777602"/>
            <a:ext cx="17190720" cy="1843430"/>
          </a:xfrm>
          <a:prstGeom prst="rect">
            <a:avLst/>
          </a:prstGeom>
        </p:spPr>
        <p:txBody>
          <a:bodyPr vert="horz" lIns="438912" tIns="219456" rIns="438912" bIns="219456" anchor="ctr" anchorCtr="0"/>
          <a:lstStyle>
            <a:lvl1pPr algn="r" eaLnBrk="1" latinLnBrk="0" hangingPunct="1">
              <a:defRPr kumimoji="0" sz="5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GlueX/Exotics 2005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40370760" y="29671349"/>
            <a:ext cx="2926080" cy="219456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7700" baseline="0">
                <a:solidFill>
                  <a:schemeClr val="tx2"/>
                </a:solidFill>
              </a:defRPr>
            </a:lvl1pPr>
          </a:lstStyle>
          <a:p>
            <a:fld id="{E16E549E-C92A-E64C-BA79-970C6F5B2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194560" y="731520"/>
            <a:ext cx="39502080" cy="5852160"/>
          </a:xfrm>
          <a:prstGeom prst="rect">
            <a:avLst/>
          </a:prstGeom>
          <a:ln w="6350" cap="rnd">
            <a:noFill/>
          </a:ln>
        </p:spPr>
        <p:txBody>
          <a:bodyPr vert="horz" lIns="438912" tIns="219456" rIns="438912" bIns="219456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20200" b="0" kern="1200" spc="-48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1316736" indent="-1316736" algn="l" rtl="0" eaLnBrk="1" latinLnBrk="0" hangingPunct="1">
        <a:spcBef>
          <a:spcPts val="2880"/>
        </a:spcBef>
        <a:buClr>
          <a:schemeClr val="accent2"/>
        </a:buClr>
        <a:buSzPct val="85000"/>
        <a:buFont typeface="Wingdings 2"/>
        <a:buChar char=""/>
        <a:defRPr kumimoji="0" sz="12500" kern="1200">
          <a:solidFill>
            <a:schemeClr val="tx1"/>
          </a:solidFill>
          <a:latin typeface="+mn-lt"/>
          <a:ea typeface="+mn-ea"/>
          <a:cs typeface="+mn-cs"/>
        </a:defRPr>
      </a:lvl1pPr>
      <a:lvl2pPr marL="3072384" indent="-1316736" algn="l" rtl="0" eaLnBrk="1" latinLnBrk="0" hangingPunct="1">
        <a:spcBef>
          <a:spcPts val="144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11500" kern="1200">
          <a:solidFill>
            <a:schemeClr val="tx2"/>
          </a:solidFill>
          <a:latin typeface="+mn-lt"/>
          <a:ea typeface="+mn-ea"/>
          <a:cs typeface="+mn-cs"/>
        </a:defRPr>
      </a:lvl2pPr>
      <a:lvl3pPr marL="4828032" indent="-1097280" algn="l" rtl="0" eaLnBrk="1" latinLnBrk="0" hangingPunct="1">
        <a:spcBef>
          <a:spcPts val="144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6144768" indent="-1097280" algn="l" rtl="0" eaLnBrk="1" latinLnBrk="0" hangingPunct="1">
        <a:spcBef>
          <a:spcPts val="14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7461504" indent="-1097280" algn="l" rtl="0" eaLnBrk="1" latinLnBrk="0" hangingPunct="1">
        <a:spcBef>
          <a:spcPts val="163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8778240" indent="-1097280" algn="l" rtl="0" eaLnBrk="1" latinLnBrk="0" hangingPunct="1">
        <a:spcBef>
          <a:spcPts val="163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9656064" indent="-877824" algn="l" rtl="0" eaLnBrk="1" latinLnBrk="0" hangingPunct="1">
        <a:spcBef>
          <a:spcPts val="163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7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877824" algn="l" rtl="0" eaLnBrk="1" latinLnBrk="0" hangingPunct="1">
        <a:spcBef>
          <a:spcPts val="163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2289536" indent="-877824" algn="l" rtl="0" eaLnBrk="1" latinLnBrk="0" hangingPunct="1">
        <a:spcBef>
          <a:spcPts val="163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jpeg"/><Relationship Id="rId22" Type="http://schemas.openxmlformats.org/officeDocument/2006/relationships/image" Target="../media/image21.pdf"/><Relationship Id="rId23" Type="http://schemas.openxmlformats.org/officeDocument/2006/relationships/image" Target="../media/image22.png"/><Relationship Id="rId24" Type="http://schemas.openxmlformats.org/officeDocument/2006/relationships/image" Target="../media/image23.jpeg"/><Relationship Id="rId25" Type="http://schemas.openxmlformats.org/officeDocument/2006/relationships/image" Target="../media/image24.png"/><Relationship Id="rId26" Type="http://schemas.openxmlformats.org/officeDocument/2006/relationships/image" Target="../media/image25.wmf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jpeg"/><Relationship Id="rId18" Type="http://schemas.openxmlformats.org/officeDocument/2006/relationships/image" Target="../media/image17.jpeg"/><Relationship Id="rId19" Type="http://schemas.openxmlformats.org/officeDocument/2006/relationships/image" Target="../media/image18.pd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63" name="Picture 151" descr="fuzzy_background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85400" y="0"/>
            <a:ext cx="9144000" cy="6502400"/>
          </a:xfrm>
          <a:prstGeom prst="rect">
            <a:avLst/>
          </a:prstGeom>
          <a:noFill/>
        </p:spPr>
      </p:pic>
      <p:pic>
        <p:nvPicPr>
          <p:cNvPr id="38994" name="Picture 82" descr="jlab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90200" y="29946600"/>
            <a:ext cx="4762500" cy="1803400"/>
          </a:xfrm>
          <a:prstGeom prst="rect">
            <a:avLst/>
          </a:prstGeom>
          <a:noFill/>
        </p:spPr>
      </p:pic>
      <p:pic>
        <p:nvPicPr>
          <p:cNvPr id="39070" name="Picture 158" descr="jlab-openhouse-poster-nov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988674" cy="4495800"/>
          </a:xfrm>
          <a:prstGeom prst="rect">
            <a:avLst/>
          </a:prstGeom>
          <a:noFill/>
          <a:effectLst>
            <a:softEdge rad="635000"/>
          </a:effectLst>
        </p:spPr>
      </p:pic>
      <p:grpSp>
        <p:nvGrpSpPr>
          <p:cNvPr id="39092" name="Group 180"/>
          <p:cNvGrpSpPr>
            <a:grpSpLocks/>
          </p:cNvGrpSpPr>
          <p:nvPr/>
        </p:nvGrpSpPr>
        <p:grpSpPr bwMode="auto">
          <a:xfrm>
            <a:off x="39166800" y="1"/>
            <a:ext cx="4724400" cy="4800600"/>
            <a:chOff x="624" y="163"/>
            <a:chExt cx="4224" cy="3688"/>
          </a:xfrm>
        </p:grpSpPr>
        <p:sp>
          <p:nvSpPr>
            <p:cNvPr id="39093" name="AutoShape 181"/>
            <p:cNvSpPr>
              <a:spLocks noChangeArrowheads="1"/>
            </p:cNvSpPr>
            <p:nvPr/>
          </p:nvSpPr>
          <p:spPr bwMode="auto">
            <a:xfrm rot="5400000">
              <a:off x="2876" y="1826"/>
              <a:ext cx="339" cy="240"/>
            </a:xfrm>
            <a:prstGeom prst="parallelogram">
              <a:avLst>
                <a:gd name="adj" fmla="val 48339"/>
              </a:avLst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39094" name="Picture 182" descr="6_GeV_Racetrack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4" y="864"/>
              <a:ext cx="4224" cy="2987"/>
            </a:xfrm>
            <a:prstGeom prst="rect">
              <a:avLst/>
            </a:prstGeom>
            <a:noFill/>
          </p:spPr>
        </p:pic>
        <p:pic>
          <p:nvPicPr>
            <p:cNvPr id="39095" name="Picture 183" descr="12_GeV_mods_NL-cryomodules_overlay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08" y="882"/>
              <a:ext cx="864" cy="774"/>
            </a:xfrm>
            <a:prstGeom prst="rect">
              <a:avLst/>
            </a:prstGeom>
            <a:noFill/>
          </p:spPr>
        </p:pic>
        <p:pic>
          <p:nvPicPr>
            <p:cNvPr id="39096" name="Picture 184" descr="12_GeV_mods_SL-cryomodules_overlay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67" y="2145"/>
              <a:ext cx="1174" cy="859"/>
            </a:xfrm>
            <a:prstGeom prst="rect">
              <a:avLst/>
            </a:prstGeom>
            <a:noFill/>
          </p:spPr>
        </p:pic>
        <p:grpSp>
          <p:nvGrpSpPr>
            <p:cNvPr id="39097" name="Group 185"/>
            <p:cNvGrpSpPr>
              <a:grpSpLocks/>
            </p:cNvGrpSpPr>
            <p:nvPr/>
          </p:nvGrpSpPr>
          <p:grpSpPr bwMode="auto">
            <a:xfrm>
              <a:off x="2906" y="1502"/>
              <a:ext cx="630" cy="535"/>
              <a:chOff x="3146" y="1439"/>
              <a:chExt cx="630" cy="535"/>
            </a:xfrm>
          </p:grpSpPr>
          <p:sp>
            <p:nvSpPr>
              <p:cNvPr id="39098" name="Text Box 186"/>
              <p:cNvSpPr txBox="1">
                <a:spLocks noChangeArrowheads="1"/>
              </p:cNvSpPr>
              <p:nvPr/>
            </p:nvSpPr>
            <p:spPr bwMode="auto">
              <a:xfrm>
                <a:off x="3358" y="1439"/>
                <a:ext cx="418" cy="14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992188">
                  <a:spcBef>
                    <a:spcPct val="50000"/>
                  </a:spcBef>
                </a:pPr>
                <a:r>
                  <a:rPr lang="en-US" sz="1700" i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rPr>
                  <a:t>CHL-2</a:t>
                </a:r>
              </a:p>
            </p:txBody>
          </p:sp>
          <p:grpSp>
            <p:nvGrpSpPr>
              <p:cNvPr id="39099" name="Group 187"/>
              <p:cNvGrpSpPr>
                <a:grpSpLocks/>
              </p:cNvGrpSpPr>
              <p:nvPr/>
            </p:nvGrpSpPr>
            <p:grpSpPr bwMode="auto">
              <a:xfrm>
                <a:off x="3146" y="1536"/>
                <a:ext cx="406" cy="438"/>
                <a:chOff x="3146" y="1536"/>
                <a:chExt cx="406" cy="438"/>
              </a:xfrm>
            </p:grpSpPr>
            <p:pic>
              <p:nvPicPr>
                <p:cNvPr id="39100" name="Picture 188" descr="12_GeV_mods_CHL_overlay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3146" y="1707"/>
                  <a:ext cx="184" cy="26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101" name="Picture 189" descr="12_GeV_mods_arrow_overlay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3329" y="1536"/>
                  <a:ext cx="223" cy="28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9102" name="Picture 190" descr="12_GeV_mods_Arc-10_overlay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24" y="1824"/>
              <a:ext cx="2134" cy="1182"/>
            </a:xfrm>
            <a:prstGeom prst="rect">
              <a:avLst/>
            </a:prstGeom>
            <a:noFill/>
          </p:spPr>
        </p:pic>
        <p:pic>
          <p:nvPicPr>
            <p:cNvPr id="39103" name="Picture 191" descr="12_GeV_mods_HallD-beamline_overlay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961" y="626"/>
              <a:ext cx="610" cy="843"/>
            </a:xfrm>
            <a:prstGeom prst="rect">
              <a:avLst/>
            </a:prstGeom>
            <a:noFill/>
          </p:spPr>
        </p:pic>
        <p:grpSp>
          <p:nvGrpSpPr>
            <p:cNvPr id="39104" name="Group 192"/>
            <p:cNvGrpSpPr>
              <a:grpSpLocks/>
            </p:cNvGrpSpPr>
            <p:nvPr/>
          </p:nvGrpSpPr>
          <p:grpSpPr bwMode="auto">
            <a:xfrm>
              <a:off x="3551" y="163"/>
              <a:ext cx="945" cy="606"/>
              <a:chOff x="3792" y="74"/>
              <a:chExt cx="945" cy="606"/>
            </a:xfrm>
          </p:grpSpPr>
          <p:pic>
            <p:nvPicPr>
              <p:cNvPr id="39105" name="Picture 193" descr="12_GeV_mods_Hall-D_overlay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792" y="74"/>
                <a:ext cx="945" cy="606"/>
              </a:xfrm>
              <a:prstGeom prst="rect">
                <a:avLst/>
              </a:prstGeom>
              <a:noFill/>
            </p:spPr>
          </p:pic>
          <p:sp>
            <p:nvSpPr>
              <p:cNvPr id="39106" name="AutoShape 194"/>
              <p:cNvSpPr>
                <a:spLocks noChangeArrowheads="1"/>
              </p:cNvSpPr>
              <p:nvPr/>
            </p:nvSpPr>
            <p:spPr bwMode="auto">
              <a:xfrm rot="5400000" flipV="1">
                <a:off x="4084" y="324"/>
                <a:ext cx="192" cy="240"/>
              </a:xfrm>
              <a:prstGeom prst="parallelogram">
                <a:avLst>
                  <a:gd name="adj" fmla="val 59023"/>
                </a:avLst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107" name="Freeform 195"/>
            <p:cNvSpPr>
              <a:spLocks/>
            </p:cNvSpPr>
            <p:nvPr/>
          </p:nvSpPr>
          <p:spPr bwMode="auto">
            <a:xfrm>
              <a:off x="3819" y="437"/>
              <a:ext cx="304" cy="130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14" y="108"/>
                </a:cxn>
                <a:cxn ang="0">
                  <a:pos x="28" y="122"/>
                </a:cxn>
                <a:cxn ang="0">
                  <a:pos x="44" y="128"/>
                </a:cxn>
                <a:cxn ang="0">
                  <a:pos x="53" y="107"/>
                </a:cxn>
                <a:cxn ang="0">
                  <a:pos x="72" y="99"/>
                </a:cxn>
                <a:cxn ang="0">
                  <a:pos x="88" y="106"/>
                </a:cxn>
                <a:cxn ang="0">
                  <a:pos x="94" y="88"/>
                </a:cxn>
                <a:cxn ang="0">
                  <a:pos x="96" y="82"/>
                </a:cxn>
                <a:cxn ang="0">
                  <a:pos x="112" y="84"/>
                </a:cxn>
                <a:cxn ang="0">
                  <a:pos x="128" y="88"/>
                </a:cxn>
                <a:cxn ang="0">
                  <a:pos x="146" y="60"/>
                </a:cxn>
                <a:cxn ang="0">
                  <a:pos x="152" y="62"/>
                </a:cxn>
                <a:cxn ang="0">
                  <a:pos x="158" y="66"/>
                </a:cxn>
                <a:cxn ang="0">
                  <a:pos x="170" y="70"/>
                </a:cxn>
                <a:cxn ang="0">
                  <a:pos x="192" y="38"/>
                </a:cxn>
                <a:cxn ang="0">
                  <a:pos x="214" y="54"/>
                </a:cxn>
                <a:cxn ang="0">
                  <a:pos x="236" y="24"/>
                </a:cxn>
                <a:cxn ang="0">
                  <a:pos x="254" y="34"/>
                </a:cxn>
                <a:cxn ang="0">
                  <a:pos x="266" y="38"/>
                </a:cxn>
                <a:cxn ang="0">
                  <a:pos x="286" y="10"/>
                </a:cxn>
                <a:cxn ang="0">
                  <a:pos x="304" y="0"/>
                </a:cxn>
              </a:cxnLst>
              <a:rect l="0" t="0" r="r" b="b"/>
              <a:pathLst>
                <a:path w="304" h="130">
                  <a:moveTo>
                    <a:pt x="0" y="130"/>
                  </a:moveTo>
                  <a:cubicBezTo>
                    <a:pt x="16" y="119"/>
                    <a:pt x="11" y="127"/>
                    <a:pt x="14" y="108"/>
                  </a:cubicBezTo>
                  <a:cubicBezTo>
                    <a:pt x="25" y="112"/>
                    <a:pt x="19" y="108"/>
                    <a:pt x="28" y="122"/>
                  </a:cubicBezTo>
                  <a:cubicBezTo>
                    <a:pt x="29" y="124"/>
                    <a:pt x="44" y="128"/>
                    <a:pt x="44" y="128"/>
                  </a:cubicBezTo>
                  <a:cubicBezTo>
                    <a:pt x="53" y="119"/>
                    <a:pt x="40" y="111"/>
                    <a:pt x="53" y="107"/>
                  </a:cubicBezTo>
                  <a:cubicBezTo>
                    <a:pt x="64" y="92"/>
                    <a:pt x="61" y="88"/>
                    <a:pt x="72" y="99"/>
                  </a:cubicBezTo>
                  <a:cubicBezTo>
                    <a:pt x="73" y="103"/>
                    <a:pt x="82" y="116"/>
                    <a:pt x="88" y="106"/>
                  </a:cubicBezTo>
                  <a:cubicBezTo>
                    <a:pt x="88" y="106"/>
                    <a:pt x="93" y="91"/>
                    <a:pt x="94" y="88"/>
                  </a:cubicBezTo>
                  <a:cubicBezTo>
                    <a:pt x="95" y="86"/>
                    <a:pt x="96" y="82"/>
                    <a:pt x="96" y="82"/>
                  </a:cubicBezTo>
                  <a:cubicBezTo>
                    <a:pt x="101" y="83"/>
                    <a:pt x="107" y="83"/>
                    <a:pt x="112" y="84"/>
                  </a:cubicBezTo>
                  <a:cubicBezTo>
                    <a:pt x="117" y="85"/>
                    <a:pt x="128" y="88"/>
                    <a:pt x="128" y="88"/>
                  </a:cubicBezTo>
                  <a:cubicBezTo>
                    <a:pt x="141" y="85"/>
                    <a:pt x="139" y="71"/>
                    <a:pt x="146" y="60"/>
                  </a:cubicBezTo>
                  <a:cubicBezTo>
                    <a:pt x="148" y="61"/>
                    <a:pt x="150" y="61"/>
                    <a:pt x="152" y="62"/>
                  </a:cubicBezTo>
                  <a:cubicBezTo>
                    <a:pt x="154" y="63"/>
                    <a:pt x="156" y="65"/>
                    <a:pt x="158" y="66"/>
                  </a:cubicBezTo>
                  <a:cubicBezTo>
                    <a:pt x="162" y="68"/>
                    <a:pt x="170" y="70"/>
                    <a:pt x="170" y="70"/>
                  </a:cubicBezTo>
                  <a:cubicBezTo>
                    <a:pt x="177" y="60"/>
                    <a:pt x="180" y="42"/>
                    <a:pt x="192" y="38"/>
                  </a:cubicBezTo>
                  <a:cubicBezTo>
                    <a:pt x="201" y="44"/>
                    <a:pt x="204" y="51"/>
                    <a:pt x="214" y="54"/>
                  </a:cubicBezTo>
                  <a:cubicBezTo>
                    <a:pt x="227" y="50"/>
                    <a:pt x="232" y="36"/>
                    <a:pt x="236" y="24"/>
                  </a:cubicBezTo>
                  <a:cubicBezTo>
                    <a:pt x="242" y="26"/>
                    <a:pt x="249" y="32"/>
                    <a:pt x="254" y="34"/>
                  </a:cubicBezTo>
                  <a:cubicBezTo>
                    <a:pt x="258" y="35"/>
                    <a:pt x="266" y="38"/>
                    <a:pt x="266" y="38"/>
                  </a:cubicBezTo>
                  <a:cubicBezTo>
                    <a:pt x="276" y="20"/>
                    <a:pt x="280" y="19"/>
                    <a:pt x="286" y="10"/>
                  </a:cubicBezTo>
                  <a:cubicBezTo>
                    <a:pt x="286" y="8"/>
                    <a:pt x="300" y="2"/>
                    <a:pt x="304" y="0"/>
                  </a:cubicBezTo>
                </a:path>
              </a:pathLst>
            </a:custGeom>
            <a:noFill/>
            <a:ln w="19050" cap="flat" cmpd="sng">
              <a:solidFill>
                <a:srgbClr val="FFB6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cxnSp>
        <p:nvCxnSpPr>
          <p:cNvPr id="72" name="Straight Connector 71"/>
          <p:cNvCxnSpPr/>
          <p:nvPr/>
        </p:nvCxnSpPr>
        <p:spPr>
          <a:xfrm rot="5400000">
            <a:off x="-2971006" y="9829006"/>
            <a:ext cx="10972006" cy="794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14897894" y="9867900"/>
            <a:ext cx="10895806" cy="794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514600" y="15316200"/>
            <a:ext cx="178308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5405100" y="4406900"/>
            <a:ext cx="4940300" cy="1587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514600" y="4343400"/>
            <a:ext cx="16002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16612394" y="10210800"/>
            <a:ext cx="11734006" cy="794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34709497" y="11010503"/>
            <a:ext cx="13335000" cy="794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5069800" y="17678400"/>
            <a:ext cx="163068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3164800" y="609600"/>
            <a:ext cx="13360126" cy="20206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2479000" y="4343400"/>
            <a:ext cx="16002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-4114006" y="23469600"/>
            <a:ext cx="13258006" cy="794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17449800" y="24231600"/>
            <a:ext cx="117348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514600" y="30099000"/>
            <a:ext cx="208026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734800" y="16841788"/>
            <a:ext cx="90678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514600" y="16840200"/>
            <a:ext cx="16002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25374600" y="19126200"/>
            <a:ext cx="16002000" cy="10974388"/>
            <a:chOff x="3962400" y="6934200"/>
            <a:chExt cx="16002000" cy="10974388"/>
          </a:xfrm>
        </p:grpSpPr>
        <p:cxnSp>
          <p:nvCxnSpPr>
            <p:cNvPr id="119" name="Straight Connector 118"/>
            <p:cNvCxnSpPr/>
            <p:nvPr/>
          </p:nvCxnSpPr>
          <p:spPr>
            <a:xfrm rot="5400000">
              <a:off x="-1523206" y="12420600"/>
              <a:ext cx="10972006" cy="794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14477206" y="12420600"/>
              <a:ext cx="10973594" cy="794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962400" y="17907000"/>
              <a:ext cx="15925800" cy="1588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3182600" y="6934200"/>
              <a:ext cx="6781800" cy="3176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962400" y="6934200"/>
              <a:ext cx="1600200" cy="1588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>
          <a:xfrm>
            <a:off x="4191000" y="16306800"/>
            <a:ext cx="730964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00" dirty="0" smtClean="0">
                <a:solidFill>
                  <a:srgbClr val="000000"/>
                </a:solidFill>
              </a:rPr>
              <a:t>Level 1 Trigger System</a:t>
            </a:r>
            <a:endParaRPr lang="en-US" sz="5100" dirty="0">
              <a:solidFill>
                <a:srgbClr val="00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191000" y="3886200"/>
            <a:ext cx="1112362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00" dirty="0" smtClean="0">
                <a:solidFill>
                  <a:srgbClr val="000000"/>
                </a:solidFill>
              </a:rPr>
              <a:t>Fully Pipelined Custom Electronics</a:t>
            </a:r>
            <a:endParaRPr lang="en-US" sz="5100" dirty="0">
              <a:solidFill>
                <a:srgbClr val="0000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4307800" y="3886200"/>
            <a:ext cx="370867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00" dirty="0" smtClean="0">
                <a:solidFill>
                  <a:srgbClr val="000000"/>
                </a:solidFill>
              </a:rPr>
              <a:t>Digitization</a:t>
            </a:r>
            <a:endParaRPr lang="en-US" sz="5100" dirty="0">
              <a:solidFill>
                <a:srgbClr val="00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7127200" y="18592800"/>
            <a:ext cx="756193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00" dirty="0" smtClean="0">
                <a:solidFill>
                  <a:srgbClr val="000000"/>
                </a:solidFill>
              </a:rPr>
              <a:t>Drift Chamber Pre-amp</a:t>
            </a:r>
            <a:endParaRPr lang="en-US" sz="5100" dirty="0">
              <a:solidFill>
                <a:srgbClr val="00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200400" y="5105400"/>
            <a:ext cx="1013460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 err="1" smtClean="0">
                <a:solidFill>
                  <a:srgbClr val="000000"/>
                </a:solidFill>
              </a:rPr>
              <a:t>GlueX</a:t>
            </a:r>
            <a:r>
              <a:rPr lang="en-US" sz="2800" dirty="0" smtClean="0">
                <a:solidFill>
                  <a:srgbClr val="000000"/>
                </a:solidFill>
              </a:rPr>
              <a:t> experiment will utilize fully pipelined front end digitization electronics. This means tha</a:t>
            </a:r>
            <a:r>
              <a:rPr lang="en-US" sz="2800" dirty="0" smtClean="0">
                <a:solidFill>
                  <a:srgbClr val="000000"/>
                </a:solidFill>
              </a:rPr>
              <a:t>t the detector signals will be continuously digitized in the front end boards, storing the values in on-board memory.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When a Level 1 trigger is received, the board will look back in time to the appropriate memory location and apply an FPGA-based algorithm. This will integrate the signal in a fixed time window as well as fit the leading edge of any signal to obtain the time.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Eventually, the integral and time values will be transported off the board through the VME backplane.</a:t>
            </a:r>
          </a:p>
        </p:txBody>
      </p:sp>
      <p:cxnSp>
        <p:nvCxnSpPr>
          <p:cNvPr id="179" name="Straight Connector 178"/>
          <p:cNvCxnSpPr/>
          <p:nvPr/>
        </p:nvCxnSpPr>
        <p:spPr>
          <a:xfrm>
            <a:off x="22479000" y="16078200"/>
            <a:ext cx="2590800" cy="1600200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20802600" y="16840200"/>
            <a:ext cx="2514600" cy="1524000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27813000" y="5334000"/>
            <a:ext cx="8382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0000"/>
                </a:solidFill>
              </a:rPr>
              <a:t>125 MHz Flash ADC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125 </a:t>
            </a:r>
            <a:r>
              <a:rPr lang="en-US" sz="2800" dirty="0" err="1" smtClean="0">
                <a:solidFill>
                  <a:srgbClr val="000000"/>
                </a:solidFill>
              </a:rPr>
              <a:t>Msps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12 bits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72 channels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VXS connection for clock synchronization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Used for Drift chambers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1797822" y="32472124"/>
            <a:ext cx="209337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 smtClean="0">
                <a:solidFill>
                  <a:schemeClr val="tx2">
                    <a:lumMod val="25000"/>
                  </a:schemeClr>
                </a:solidFill>
              </a:rPr>
              <a:t>DIS2011 tour: April13, 2011</a:t>
            </a:r>
          </a:p>
          <a:p>
            <a:r>
              <a:rPr lang="en-US" sz="1050" b="0" i="1" dirty="0" smtClean="0">
                <a:solidFill>
                  <a:schemeClr val="tx2">
                    <a:lumMod val="25000"/>
                  </a:schemeClr>
                </a:solidFill>
              </a:rPr>
              <a:t>D. Lawrence</a:t>
            </a:r>
            <a:endParaRPr lang="en-US" sz="1050" b="0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38" name="Picture 1066" descr="G:\TrigTestStand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059400" y="23012400"/>
            <a:ext cx="5105400" cy="5885391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</p:pic>
      <p:pic>
        <p:nvPicPr>
          <p:cNvPr id="139" name="Picture 138" descr="trig_dist_1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00400" y="17526000"/>
            <a:ext cx="4572000" cy="7117873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5600000" scaled="0"/>
              <a:tileRect/>
            </a:gradFill>
          </a:ln>
        </p:spPr>
      </p:pic>
      <p:pic>
        <p:nvPicPr>
          <p:cNvPr id="144" name="Picture 143" descr="PICT0546.JPG"/>
          <p:cNvPicPr>
            <a:picLocks noChangeAspect="1"/>
          </p:cNvPicPr>
          <p:nvPr/>
        </p:nvPicPr>
        <p:blipFill>
          <a:blip r:embed="rId17" cstate="print">
            <a:lum bright="-15000"/>
          </a:blip>
          <a:stretch>
            <a:fillRect/>
          </a:stretch>
        </p:blipFill>
        <p:spPr>
          <a:xfrm rot="16200000">
            <a:off x="23944076" y="5392924"/>
            <a:ext cx="3775448" cy="2743200"/>
          </a:xfrm>
          <a:prstGeom prst="rect">
            <a:avLst/>
          </a:prstGeom>
        </p:spPr>
      </p:pic>
      <p:pic>
        <p:nvPicPr>
          <p:cNvPr id="148" name="Picture 147" descr="P1240002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5400000">
            <a:off x="23926800" y="9448800"/>
            <a:ext cx="3657600" cy="2743200"/>
          </a:xfrm>
          <a:prstGeom prst="rect">
            <a:avLst/>
          </a:prstGeom>
        </p:spPr>
      </p:pic>
      <p:pic>
        <p:nvPicPr>
          <p:cNvPr id="149" name="Picture 148" descr="Picture 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13563600" y="24993600"/>
            <a:ext cx="2971800" cy="3797299"/>
          </a:xfrm>
          <a:prstGeom prst="rect">
            <a:avLst/>
          </a:prstGeom>
          <a:ln w="28575" cmpd="sng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</p:pic>
      <p:pic>
        <p:nvPicPr>
          <p:cNvPr id="150" name="Picture 149" descr="F1TDC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222200" y="13182600"/>
            <a:ext cx="1828800" cy="3797299"/>
          </a:xfrm>
          <a:prstGeom prst="rect">
            <a:avLst/>
          </a:prstGeom>
        </p:spPr>
      </p:pic>
      <p:pic>
        <p:nvPicPr>
          <p:cNvPr id="152" name="Picture 151" descr="Picture 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9144000" y="24993600"/>
            <a:ext cx="3046754" cy="3794760"/>
          </a:xfrm>
          <a:prstGeom prst="rect">
            <a:avLst/>
          </a:prstGeom>
          <a:ln w="28575" cmpd="sng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</p:pic>
      <p:sp>
        <p:nvSpPr>
          <p:cNvPr id="164" name="TextBox 163"/>
          <p:cNvSpPr txBox="1"/>
          <p:nvPr/>
        </p:nvSpPr>
        <p:spPr>
          <a:xfrm>
            <a:off x="27813000" y="9372600"/>
            <a:ext cx="12573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0000"/>
                </a:solidFill>
              </a:rPr>
              <a:t>250 MHz Flash ADC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250 </a:t>
            </a:r>
            <a:r>
              <a:rPr lang="en-US" sz="2800" dirty="0" err="1" smtClean="0">
                <a:solidFill>
                  <a:srgbClr val="000000"/>
                </a:solidFill>
              </a:rPr>
              <a:t>Msps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12 bits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16channels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VXS connection for</a:t>
            </a:r>
            <a:r>
              <a:rPr lang="en-US" sz="2800" dirty="0" smtClean="0">
                <a:solidFill>
                  <a:srgbClr val="000000"/>
                </a:solidFill>
              </a:rPr>
              <a:t> digital sum (L1 trigger) and clock </a:t>
            </a:r>
            <a:r>
              <a:rPr lang="en-US" sz="2800" dirty="0" smtClean="0">
                <a:solidFill>
                  <a:srgbClr val="000000"/>
                </a:solidFill>
              </a:rPr>
              <a:t>synchronization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Used for</a:t>
            </a:r>
            <a:r>
              <a:rPr lang="en-US" sz="2800" dirty="0" smtClean="0">
                <a:solidFill>
                  <a:srgbClr val="000000"/>
                </a:solidFill>
              </a:rPr>
              <a:t> calorimeters and </a:t>
            </a:r>
            <a:r>
              <a:rPr lang="en-US" sz="2800" dirty="0" err="1" smtClean="0">
                <a:solidFill>
                  <a:srgbClr val="000000"/>
                </a:solidFill>
              </a:rPr>
              <a:t>scintillators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7813000" y="13868400"/>
            <a:ext cx="13030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0000"/>
                </a:solidFill>
              </a:rPr>
              <a:t>F1TDC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60ps or 115ps LSB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12 bits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32 or 48 channels (depends on desired resolution)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VXS connection for clock synchronization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Used for</a:t>
            </a:r>
            <a:r>
              <a:rPr lang="en-US" sz="2800" dirty="0" smtClean="0">
                <a:solidFill>
                  <a:srgbClr val="000000"/>
                </a:solidFill>
              </a:rPr>
              <a:t> Fast detectors (60ps mode) and Drift chambers (115ps mode)</a:t>
            </a:r>
          </a:p>
        </p:txBody>
      </p:sp>
      <p:grpSp>
        <p:nvGrpSpPr>
          <p:cNvPr id="205" name="Group 204"/>
          <p:cNvGrpSpPr/>
          <p:nvPr/>
        </p:nvGrpSpPr>
        <p:grpSpPr>
          <a:xfrm>
            <a:off x="14630400" y="4876800"/>
            <a:ext cx="4873752" cy="4876800"/>
            <a:chOff x="14325600" y="8991600"/>
            <a:chExt cx="4873752" cy="4876800"/>
          </a:xfrm>
        </p:grpSpPr>
        <p:sp>
          <p:nvSpPr>
            <p:cNvPr id="168" name="Donut 167"/>
            <p:cNvSpPr>
              <a:spLocks noChangeAspect="1"/>
            </p:cNvSpPr>
            <p:nvPr/>
          </p:nvSpPr>
          <p:spPr>
            <a:xfrm>
              <a:off x="14325600" y="8991600"/>
              <a:ext cx="4873752" cy="4876800"/>
            </a:xfrm>
            <a:prstGeom prst="donut">
              <a:avLst>
                <a:gd name="adj" fmla="val 10303"/>
              </a:avLst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70" name="Straight Connector 169"/>
            <p:cNvCxnSpPr>
              <a:stCxn id="168" idx="0"/>
            </p:cNvCxnSpPr>
            <p:nvPr/>
          </p:nvCxnSpPr>
          <p:spPr>
            <a:xfrm rot="16200000" flipH="1">
              <a:off x="16512413" y="9241663"/>
              <a:ext cx="501650" cy="152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16200000" flipH="1">
              <a:off x="16537813" y="13616813"/>
              <a:ext cx="501650" cy="152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68" idx="6"/>
            </p:cNvCxnSpPr>
            <p:nvPr/>
          </p:nvCxnSpPr>
          <p:spPr>
            <a:xfrm flipH="1" flipV="1">
              <a:off x="18700750" y="11423650"/>
              <a:ext cx="498602" cy="635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14331950" y="11410950"/>
              <a:ext cx="498602" cy="635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endCxn id="168" idx="1"/>
            </p:cNvCxnSpPr>
            <p:nvPr/>
          </p:nvCxnSpPr>
          <p:spPr>
            <a:xfrm rot="16200000" flipV="1">
              <a:off x="15034869" y="9710267"/>
              <a:ext cx="358959" cy="35000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68" idx="7"/>
            </p:cNvCxnSpPr>
            <p:nvPr/>
          </p:nvCxnSpPr>
          <p:spPr>
            <a:xfrm rot="16200000" flipH="1" flipV="1">
              <a:off x="18121599" y="9700741"/>
              <a:ext cx="358959" cy="36905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endCxn id="168" idx="3"/>
            </p:cNvCxnSpPr>
            <p:nvPr/>
          </p:nvCxnSpPr>
          <p:spPr>
            <a:xfrm rot="5400000">
              <a:off x="15028519" y="12793375"/>
              <a:ext cx="371659" cy="35000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68" idx="5"/>
            </p:cNvCxnSpPr>
            <p:nvPr/>
          </p:nvCxnSpPr>
          <p:spPr>
            <a:xfrm rot="5400000" flipH="1">
              <a:off x="18124774" y="12793376"/>
              <a:ext cx="378009" cy="34365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4882205" flipH="1">
              <a:off x="15694409" y="9407681"/>
              <a:ext cx="501650" cy="152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4882205" flipH="1">
              <a:off x="17354324" y="13455800"/>
              <a:ext cx="501650" cy="152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20282205" flipH="1" flipV="1">
              <a:off x="18541027" y="10613239"/>
              <a:ext cx="498602" cy="635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20282205" flipH="1" flipV="1">
              <a:off x="14484548" y="12235444"/>
              <a:ext cx="498602" cy="635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4882205" flipV="1">
              <a:off x="14569710" y="10408933"/>
              <a:ext cx="358959" cy="35000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4882205" flipH="1" flipV="1">
              <a:off x="17432416" y="9244933"/>
              <a:ext cx="358959" cy="36905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4082205">
              <a:off x="15716478" y="13268281"/>
              <a:ext cx="371659" cy="35000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4082205" flipH="1">
              <a:off x="18586602" y="12109289"/>
              <a:ext cx="378009" cy="34365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Right Arrow 208"/>
          <p:cNvSpPr/>
          <p:nvPr/>
        </p:nvSpPr>
        <p:spPr>
          <a:xfrm rot="18506729">
            <a:off x="17396233" y="5939237"/>
            <a:ext cx="914400" cy="304800"/>
          </a:xfrm>
          <a:prstGeom prst="rightArrow">
            <a:avLst/>
          </a:prstGeom>
          <a:solidFill>
            <a:srgbClr val="66006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ight Arrow 210"/>
          <p:cNvSpPr/>
          <p:nvPr/>
        </p:nvSpPr>
        <p:spPr>
          <a:xfrm rot="9997848">
            <a:off x="15180498" y="7499249"/>
            <a:ext cx="701107" cy="21984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ight Arrow 211"/>
          <p:cNvSpPr/>
          <p:nvPr/>
        </p:nvSpPr>
        <p:spPr>
          <a:xfrm rot="13009170">
            <a:off x="15421016" y="6326476"/>
            <a:ext cx="701107" cy="2198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 227"/>
          <p:cNvSpPr/>
          <p:nvPr/>
        </p:nvSpPr>
        <p:spPr>
          <a:xfrm>
            <a:off x="14935200" y="7327900"/>
            <a:ext cx="266700" cy="825500"/>
          </a:xfrm>
          <a:custGeom>
            <a:avLst/>
            <a:gdLst>
              <a:gd name="connsiteX0" fmla="*/ 152400 w 609600"/>
              <a:gd name="connsiteY0" fmla="*/ 850900 h 850900"/>
              <a:gd name="connsiteX1" fmla="*/ 609600 w 609600"/>
              <a:gd name="connsiteY1" fmla="*/ 673100 h 850900"/>
              <a:gd name="connsiteX2" fmla="*/ 469900 w 609600"/>
              <a:gd name="connsiteY2" fmla="*/ 12700 h 850900"/>
              <a:gd name="connsiteX3" fmla="*/ 0 w 609600"/>
              <a:gd name="connsiteY3" fmla="*/ 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850900">
                <a:moveTo>
                  <a:pt x="152400" y="850900"/>
                </a:moveTo>
                <a:lnTo>
                  <a:pt x="609600" y="673100"/>
                </a:lnTo>
                <a:lnTo>
                  <a:pt x="469900" y="1270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Freeform 228"/>
          <p:cNvSpPr/>
          <p:nvPr/>
        </p:nvSpPr>
        <p:spPr>
          <a:xfrm rot="1331880">
            <a:off x="14643100" y="6477000"/>
            <a:ext cx="571500" cy="825500"/>
          </a:xfrm>
          <a:custGeom>
            <a:avLst/>
            <a:gdLst>
              <a:gd name="connsiteX0" fmla="*/ 152400 w 609600"/>
              <a:gd name="connsiteY0" fmla="*/ 850900 h 850900"/>
              <a:gd name="connsiteX1" fmla="*/ 609600 w 609600"/>
              <a:gd name="connsiteY1" fmla="*/ 673100 h 850900"/>
              <a:gd name="connsiteX2" fmla="*/ 469900 w 609600"/>
              <a:gd name="connsiteY2" fmla="*/ 12700 h 850900"/>
              <a:gd name="connsiteX3" fmla="*/ 0 w 609600"/>
              <a:gd name="connsiteY3" fmla="*/ 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850900">
                <a:moveTo>
                  <a:pt x="152400" y="850900"/>
                </a:moveTo>
                <a:lnTo>
                  <a:pt x="609600" y="673100"/>
                </a:lnTo>
                <a:lnTo>
                  <a:pt x="469900" y="1270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 229"/>
          <p:cNvSpPr/>
          <p:nvPr/>
        </p:nvSpPr>
        <p:spPr>
          <a:xfrm rot="2492248">
            <a:off x="15286177" y="5857823"/>
            <a:ext cx="162339" cy="758098"/>
          </a:xfrm>
          <a:custGeom>
            <a:avLst/>
            <a:gdLst>
              <a:gd name="connsiteX0" fmla="*/ 152400 w 609600"/>
              <a:gd name="connsiteY0" fmla="*/ 850900 h 850900"/>
              <a:gd name="connsiteX1" fmla="*/ 609600 w 609600"/>
              <a:gd name="connsiteY1" fmla="*/ 673100 h 850900"/>
              <a:gd name="connsiteX2" fmla="*/ 469900 w 609600"/>
              <a:gd name="connsiteY2" fmla="*/ 12700 h 850900"/>
              <a:gd name="connsiteX3" fmla="*/ 0 w 609600"/>
              <a:gd name="connsiteY3" fmla="*/ 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850900">
                <a:moveTo>
                  <a:pt x="152400" y="850900"/>
                </a:moveTo>
                <a:lnTo>
                  <a:pt x="609600" y="673100"/>
                </a:lnTo>
                <a:lnTo>
                  <a:pt x="469900" y="1270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3200400" y="11125200"/>
            <a:ext cx="157734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The ring buffers used to hold the samples for each channel are large enough to contain the last 3</a:t>
            </a:r>
            <a:r>
              <a:rPr lang="en-US" sz="2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s of sample data. This eliminates the need for the long, expensive delay cables used in previous generations of Nuclear Physics experiments.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Certain flash ADC modules are also equipped to sum the samples over all channels and transmit the sum via VXS (a high speed point to point connection system) to a central module to be used in the L1 trigger. A total digital sum of an entire 2800 channel calorimeter can therefore be update every 4ns. (See below)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5929642" y="10021452"/>
            <a:ext cx="233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000000"/>
                </a:solidFill>
              </a:rPr>
              <a:t>Memory ring buffer</a:t>
            </a: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8763000" y="17526000"/>
            <a:ext cx="134112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The level 1 trigger system (L1) will include both partial and total sums of the calorimeters. The  &gt;3500 calorimeter channels will be digitally summed every 4 ns and a threshold applied. This is done starting at the </a:t>
            </a:r>
            <a:r>
              <a:rPr lang="en-US" sz="2800" dirty="0" smtClean="0">
                <a:solidFill>
                  <a:srgbClr val="000000"/>
                </a:solidFill>
              </a:rPr>
              <a:t>Flash ADC </a:t>
            </a:r>
            <a:r>
              <a:rPr lang="en-US" sz="2800" dirty="0" smtClean="0">
                <a:solidFill>
                  <a:srgbClr val="000000"/>
                </a:solidFill>
              </a:rPr>
              <a:t>module level by summing all channels in the module and sending the sum over a high speed VXS connection to a dedicated Crate Trigger Processor (CTP) module.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The CTP will digitally sum the signals from all of the flash ADC modules in the crate and send the 32bit value over a high speed optical connection to a </a:t>
            </a:r>
            <a:r>
              <a:rPr lang="en-US" sz="2800" dirty="0" err="1" smtClean="0">
                <a:solidFill>
                  <a:srgbClr val="000000"/>
                </a:solidFill>
              </a:rPr>
              <a:t>SubSystem</a:t>
            </a:r>
            <a:r>
              <a:rPr lang="en-US" sz="2800" dirty="0" smtClean="0">
                <a:solidFill>
                  <a:srgbClr val="000000"/>
                </a:solidFill>
              </a:rPr>
              <a:t> Processor (SSP) module.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The SSP modules will each create a sum of the inputs from several crates and pass it over a VXS connection to the Global Trigger Processor (GTP) module.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8763000" y="230124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The GTP will create the final stage sum as well as include signals from the Tagger and Time Of Flight (TOF) detectors to form the Level 1 trigger. 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grpSp>
        <p:nvGrpSpPr>
          <p:cNvPr id="252" name="Group 251"/>
          <p:cNvGrpSpPr/>
          <p:nvPr/>
        </p:nvGrpSpPr>
        <p:grpSpPr>
          <a:xfrm>
            <a:off x="31855403" y="25527000"/>
            <a:ext cx="5177797" cy="4274088"/>
            <a:chOff x="25427940" y="19938529"/>
            <a:chExt cx="3458210" cy="2854629"/>
          </a:xfrm>
        </p:grpSpPr>
        <p:pic>
          <p:nvPicPr>
            <p:cNvPr id="143" name="Picture 142" descr="IMG_1742.JPG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427940" y="20193000"/>
              <a:ext cx="3458210" cy="2600158"/>
            </a:xfrm>
            <a:prstGeom prst="rect">
              <a:avLst/>
            </a:prstGeom>
          </p:spPr>
        </p:pic>
        <p:sp>
          <p:nvSpPr>
            <p:cNvPr id="237" name="TextBox 236"/>
            <p:cNvSpPr txBox="1"/>
            <p:nvPr/>
          </p:nvSpPr>
          <p:spPr>
            <a:xfrm>
              <a:off x="26036121" y="19938529"/>
              <a:ext cx="2257960" cy="226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</a:rPr>
                <a:t>GPC-II 24 channel Pre-amp Card</a:t>
              </a:r>
              <a:endParaRPr lang="en-US" sz="16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38" name="TextBox 237"/>
          <p:cNvSpPr txBox="1"/>
          <p:nvPr/>
        </p:nvSpPr>
        <p:spPr>
          <a:xfrm>
            <a:off x="3429000" y="24765000"/>
            <a:ext cx="412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</a:rPr>
              <a:t>Illustration of the Level 1 trigger system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13106400" y="28803600"/>
            <a:ext cx="3901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</a:rPr>
              <a:t>CTP: Crate Trigger Processor module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9042400" y="28803600"/>
            <a:ext cx="3254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</a:rPr>
              <a:t>SD: Signal Distribution module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2819400" y="25374600"/>
            <a:ext cx="6019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A Trigger Supervisor (TS) module manages the L1 trigger and communication with all of the crates.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A Trigger </a:t>
            </a:r>
            <a:r>
              <a:rPr lang="en-US" sz="2800" dirty="0" err="1" smtClean="0">
                <a:solidFill>
                  <a:srgbClr val="000000"/>
                </a:solidFill>
              </a:rPr>
              <a:t>Interface(TI</a:t>
            </a:r>
            <a:r>
              <a:rPr lang="en-US" sz="2800" dirty="0" smtClean="0">
                <a:solidFill>
                  <a:srgbClr val="000000"/>
                </a:solidFill>
              </a:rPr>
              <a:t>) board and Signal </a:t>
            </a:r>
            <a:r>
              <a:rPr lang="en-US" sz="2800" dirty="0" err="1" smtClean="0">
                <a:solidFill>
                  <a:srgbClr val="000000"/>
                </a:solidFill>
              </a:rPr>
              <a:t>Distribution(SD</a:t>
            </a:r>
            <a:r>
              <a:rPr lang="en-US" sz="2800" dirty="0" smtClean="0">
                <a:solidFill>
                  <a:srgbClr val="000000"/>
                </a:solidFill>
              </a:rPr>
              <a:t>) board are used to distribute trigger and clock synchronization information to all of the modules in a crate.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25755600" y="20193000"/>
            <a:ext cx="5603198" cy="3984976"/>
            <a:chOff x="5110634" y="2457450"/>
            <a:chExt cx="3692231" cy="2911341"/>
          </a:xfrm>
        </p:grpSpPr>
        <p:pic>
          <p:nvPicPr>
            <p:cNvPr id="243" name="Picture 53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6048375" y="2457450"/>
              <a:ext cx="2203450" cy="2303463"/>
            </a:xfrm>
            <a:prstGeom prst="rect">
              <a:avLst/>
            </a:prstGeom>
            <a:noFill/>
          </p:spPr>
        </p:pic>
        <p:sp>
          <p:nvSpPr>
            <p:cNvPr id="244" name="Text Box 55"/>
            <p:cNvSpPr txBox="1">
              <a:spLocks noChangeArrowheads="1"/>
            </p:cNvSpPr>
            <p:nvPr/>
          </p:nvSpPr>
          <p:spPr bwMode="auto">
            <a:xfrm>
              <a:off x="5512330" y="4795596"/>
              <a:ext cx="1601787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buClr>
                  <a:srgbClr val="0033CC"/>
                </a:buClr>
                <a:buSzPct val="200000"/>
              </a:pPr>
              <a:r>
                <a:rPr lang="en-US" sz="1400" b="1" i="1" dirty="0">
                  <a:solidFill>
                    <a:srgbClr val="CC3300"/>
                  </a:solidFill>
                </a:rPr>
                <a:t>GAS-1 Die</a:t>
              </a:r>
            </a:p>
            <a:p>
              <a:pPr algn="l">
                <a:buClr>
                  <a:srgbClr val="0033CC"/>
                </a:buClr>
                <a:buSzPct val="200000"/>
              </a:pPr>
              <a:r>
                <a:rPr lang="en-US" sz="1400" b="1" i="1" dirty="0">
                  <a:solidFill>
                    <a:srgbClr val="CC3300"/>
                  </a:solidFill>
                </a:rPr>
                <a:t>(0.25 </a:t>
              </a:r>
              <a:r>
                <a:rPr lang="el-GR" sz="1400" b="1" i="1" dirty="0">
                  <a:solidFill>
                    <a:srgbClr val="CC3300"/>
                  </a:solidFill>
                  <a:ea typeface="Arial" charset="0"/>
                  <a:cs typeface="Arial" charset="0"/>
                </a:rPr>
                <a:t>μ</a:t>
              </a:r>
              <a:r>
                <a:rPr lang="en-US" sz="1400" b="1" i="1" dirty="0" err="1">
                  <a:solidFill>
                    <a:srgbClr val="CC3300"/>
                  </a:solidFill>
                  <a:ea typeface="Arial" charset="0"/>
                  <a:cs typeface="Arial" charset="0"/>
                </a:rPr>
                <a:t>m</a:t>
              </a:r>
              <a:r>
                <a:rPr lang="en-US" sz="1400" b="1" i="1" dirty="0">
                  <a:solidFill>
                    <a:srgbClr val="CC3300"/>
                  </a:solidFill>
                  <a:ea typeface="Arial" charset="0"/>
                  <a:cs typeface="Arial" charset="0"/>
                </a:rPr>
                <a:t> CMOS)</a:t>
              </a:r>
              <a:r>
                <a:rPr lang="en-US" sz="1600" dirty="0">
                  <a:solidFill>
                    <a:srgbClr val="0066FF"/>
                  </a:solidFill>
                </a:rPr>
                <a:t> </a:t>
              </a:r>
            </a:p>
          </p:txBody>
        </p:sp>
        <p:sp>
          <p:nvSpPr>
            <p:cNvPr id="245" name="Text Box 56"/>
            <p:cNvSpPr txBox="1">
              <a:spLocks noChangeArrowheads="1"/>
            </p:cNvSpPr>
            <p:nvPr/>
          </p:nvSpPr>
          <p:spPr bwMode="auto">
            <a:xfrm>
              <a:off x="5110634" y="3960544"/>
              <a:ext cx="853605" cy="40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buClr>
                  <a:srgbClr val="0033CC"/>
                </a:buClr>
                <a:buSzPct val="200000"/>
              </a:pPr>
              <a:r>
                <a:rPr lang="en-US" sz="1400" b="1" i="1" dirty="0">
                  <a:solidFill>
                    <a:srgbClr val="CC3300"/>
                  </a:solidFill>
                </a:rPr>
                <a:t>Wire-bonds</a:t>
              </a:r>
            </a:p>
            <a:p>
              <a:pPr algn="l">
                <a:buClr>
                  <a:srgbClr val="0033CC"/>
                </a:buClr>
                <a:buSzPct val="200000"/>
              </a:pPr>
              <a:r>
                <a:rPr lang="en-US" sz="1400" b="1" i="1" dirty="0">
                  <a:solidFill>
                    <a:srgbClr val="CC3300"/>
                  </a:solidFill>
                </a:rPr>
                <a:t>(Au)</a:t>
              </a:r>
              <a:r>
                <a:rPr lang="en-US" sz="1600" dirty="0">
                  <a:solidFill>
                    <a:srgbClr val="0066FF"/>
                  </a:solidFill>
                </a:rPr>
                <a:t> </a:t>
              </a:r>
            </a:p>
          </p:txBody>
        </p:sp>
        <p:sp>
          <p:nvSpPr>
            <p:cNvPr id="246" name="Text Box 57"/>
            <p:cNvSpPr txBox="1">
              <a:spLocks noChangeArrowheads="1"/>
            </p:cNvSpPr>
            <p:nvPr/>
          </p:nvSpPr>
          <p:spPr bwMode="auto">
            <a:xfrm>
              <a:off x="7169327" y="4851266"/>
              <a:ext cx="163353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buClr>
                  <a:srgbClr val="0033CC"/>
                </a:buClr>
                <a:buSzPct val="200000"/>
              </a:pPr>
              <a:r>
                <a:rPr lang="en-US" sz="1400" b="1" i="1" dirty="0">
                  <a:solidFill>
                    <a:srgbClr val="CC3300"/>
                  </a:solidFill>
                </a:rPr>
                <a:t>Lead-frame</a:t>
              </a:r>
            </a:p>
            <a:p>
              <a:pPr algn="l">
                <a:buClr>
                  <a:srgbClr val="0033CC"/>
                </a:buClr>
                <a:buSzPct val="200000"/>
              </a:pPr>
              <a:r>
                <a:rPr lang="en-US" sz="1400" b="1" i="1" dirty="0">
                  <a:solidFill>
                    <a:srgbClr val="CC3300"/>
                  </a:solidFill>
                </a:rPr>
                <a:t>(QFN 64 9x9 mm)</a:t>
              </a:r>
              <a:endParaRPr lang="en-US" sz="1600" dirty="0">
                <a:solidFill>
                  <a:srgbClr val="CC3300"/>
                </a:solidFill>
              </a:endParaRPr>
            </a:p>
          </p:txBody>
        </p:sp>
        <p:sp>
          <p:nvSpPr>
            <p:cNvPr id="247" name="Text Box 61"/>
            <p:cNvSpPr txBox="1">
              <a:spLocks noChangeArrowheads="1"/>
            </p:cNvSpPr>
            <p:nvPr/>
          </p:nvSpPr>
          <p:spPr bwMode="auto">
            <a:xfrm rot="16200000">
              <a:off x="8103394" y="3390107"/>
              <a:ext cx="8016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buClr>
                  <a:srgbClr val="0033CC"/>
                </a:buClr>
                <a:buSzPct val="200000"/>
              </a:pPr>
              <a:r>
                <a:rPr lang="en-US" sz="1400" b="1" i="1">
                  <a:solidFill>
                    <a:srgbClr val="CC3300"/>
                  </a:solidFill>
                </a:rPr>
                <a:t>~ 4 mm</a:t>
              </a:r>
              <a:endParaRPr lang="en-US" sz="1600">
                <a:solidFill>
                  <a:srgbClr val="CC3300"/>
                </a:solidFill>
              </a:endParaRPr>
            </a:p>
          </p:txBody>
        </p:sp>
        <p:sp>
          <p:nvSpPr>
            <p:cNvPr id="248" name="Line 62"/>
            <p:cNvSpPr>
              <a:spLocks noChangeShapeType="1"/>
            </p:cNvSpPr>
            <p:nvPr/>
          </p:nvSpPr>
          <p:spPr bwMode="auto">
            <a:xfrm>
              <a:off x="7667625" y="2960688"/>
              <a:ext cx="10080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Line 63"/>
            <p:cNvSpPr>
              <a:spLocks noChangeShapeType="1"/>
            </p:cNvSpPr>
            <p:nvPr/>
          </p:nvSpPr>
          <p:spPr bwMode="auto">
            <a:xfrm>
              <a:off x="7704138" y="41132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64"/>
            <p:cNvSpPr>
              <a:spLocks noChangeShapeType="1"/>
            </p:cNvSpPr>
            <p:nvPr/>
          </p:nvSpPr>
          <p:spPr bwMode="auto">
            <a:xfrm>
              <a:off x="8496300" y="252888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Line 65"/>
            <p:cNvSpPr>
              <a:spLocks noChangeShapeType="1"/>
            </p:cNvSpPr>
            <p:nvPr/>
          </p:nvSpPr>
          <p:spPr bwMode="auto">
            <a:xfrm flipV="1">
              <a:off x="8496300" y="411321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3" name="TextBox 252"/>
          <p:cNvSpPr txBox="1"/>
          <p:nvPr/>
        </p:nvSpPr>
        <p:spPr>
          <a:xfrm>
            <a:off x="31470600" y="20726400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0000"/>
                </a:solidFill>
              </a:rPr>
              <a:t>ASIC (Application Specific Integrated Circuit)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Pre-amplifier and shaper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Discriminator mode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8 channels per chip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Custom design for </a:t>
            </a:r>
            <a:r>
              <a:rPr lang="en-US" sz="2800" dirty="0" err="1" smtClean="0">
                <a:solidFill>
                  <a:srgbClr val="000000"/>
                </a:solidFill>
              </a:rPr>
              <a:t>GlueX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grpSp>
        <p:nvGrpSpPr>
          <p:cNvPr id="278" name="Group 277"/>
          <p:cNvGrpSpPr/>
          <p:nvPr/>
        </p:nvGrpSpPr>
        <p:grpSpPr>
          <a:xfrm>
            <a:off x="36652200" y="22479000"/>
            <a:ext cx="4724400" cy="2590800"/>
            <a:chOff x="25069800" y="26974800"/>
            <a:chExt cx="4724400" cy="2590800"/>
          </a:xfrm>
        </p:grpSpPr>
        <p:pic>
          <p:nvPicPr>
            <p:cNvPr id="255" name="Picture 13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26974800" y="27279600"/>
              <a:ext cx="2570574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6" name="Right Arrow 255"/>
            <p:cNvSpPr/>
            <p:nvPr/>
          </p:nvSpPr>
          <p:spPr>
            <a:xfrm>
              <a:off x="26365200" y="27965400"/>
              <a:ext cx="457200" cy="22860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ight Arrow 256"/>
            <p:cNvSpPr/>
            <p:nvPr/>
          </p:nvSpPr>
          <p:spPr>
            <a:xfrm>
              <a:off x="26365200" y="28803600"/>
              <a:ext cx="457200" cy="22860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ight Arrow 257"/>
            <p:cNvSpPr/>
            <p:nvPr/>
          </p:nvSpPr>
          <p:spPr>
            <a:xfrm>
              <a:off x="26365200" y="28346400"/>
              <a:ext cx="457200" cy="2286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ight Arrow 258"/>
            <p:cNvSpPr/>
            <p:nvPr/>
          </p:nvSpPr>
          <p:spPr>
            <a:xfrm>
              <a:off x="26365200" y="27584400"/>
              <a:ext cx="457200" cy="2286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25527000" y="27508200"/>
              <a:ext cx="734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</a:rPr>
                <a:t>input</a:t>
              </a:r>
              <a:endParaRPr lang="en-US" sz="1600" i="1" dirty="0">
                <a:solidFill>
                  <a:srgbClr val="000000"/>
                </a:solidFill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25527000" y="28244800"/>
              <a:ext cx="734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</a:rPr>
                <a:t>input</a:t>
              </a:r>
              <a:endParaRPr lang="en-US" sz="1600" i="1" dirty="0">
                <a:solidFill>
                  <a:srgbClr val="000000"/>
                </a:solidFill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25450800" y="27914600"/>
              <a:ext cx="871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</a:rPr>
                <a:t>output</a:t>
              </a:r>
              <a:endParaRPr lang="en-US" sz="1600" i="1" dirty="0">
                <a:solidFill>
                  <a:srgbClr val="000000"/>
                </a:solidFill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25450800" y="28752800"/>
              <a:ext cx="871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</a:rPr>
                <a:t>output</a:t>
              </a:r>
              <a:endParaRPr lang="en-US" sz="1600" i="1" dirty="0">
                <a:solidFill>
                  <a:srgbClr val="000000"/>
                </a:solidFill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25069800" y="26974800"/>
              <a:ext cx="472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</a:rPr>
                <a:t>Performance of the shaper circuit in the ASIC</a:t>
              </a:r>
              <a:endParaRPr lang="en-US" sz="16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5" name="TextBox 264"/>
          <p:cNvSpPr txBox="1"/>
          <p:nvPr/>
        </p:nvSpPr>
        <p:spPr>
          <a:xfrm>
            <a:off x="28879800" y="19812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</a:rPr>
              <a:t>ASIC chip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14706600" y="1295400"/>
            <a:ext cx="1316563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i="1" dirty="0" err="1" smtClean="0"/>
              <a:t>GlueX</a:t>
            </a:r>
            <a:r>
              <a:rPr lang="en-US" sz="11500" i="1" dirty="0" smtClean="0"/>
              <a:t> Electronics</a:t>
            </a:r>
            <a:endParaRPr lang="en-US" sz="11500" i="1" dirty="0"/>
          </a:p>
        </p:txBody>
      </p:sp>
      <p:sp>
        <p:nvSpPr>
          <p:cNvPr id="274" name="Line 60"/>
          <p:cNvSpPr>
            <a:spLocks noChangeShapeType="1"/>
          </p:cNvSpPr>
          <p:nvPr/>
        </p:nvSpPr>
        <p:spPr bwMode="auto">
          <a:xfrm flipV="1">
            <a:off x="30022800" y="23241000"/>
            <a:ext cx="0" cy="252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Line 58"/>
          <p:cNvSpPr>
            <a:spLocks noChangeShapeType="1"/>
          </p:cNvSpPr>
          <p:nvPr/>
        </p:nvSpPr>
        <p:spPr bwMode="auto">
          <a:xfrm flipV="1">
            <a:off x="27508200" y="21945599"/>
            <a:ext cx="990600" cy="334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Line 59"/>
          <p:cNvSpPr>
            <a:spLocks noChangeShapeType="1"/>
          </p:cNvSpPr>
          <p:nvPr/>
        </p:nvSpPr>
        <p:spPr bwMode="auto">
          <a:xfrm flipV="1">
            <a:off x="27660600" y="22326599"/>
            <a:ext cx="1600200" cy="1147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TextBox 276"/>
          <p:cNvSpPr txBox="1"/>
          <p:nvPr/>
        </p:nvSpPr>
        <p:spPr>
          <a:xfrm>
            <a:off x="25603200" y="259080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0000"/>
                </a:solidFill>
              </a:rPr>
              <a:t>GPC-II (</a:t>
            </a:r>
            <a:r>
              <a:rPr lang="en-US" sz="3200" u="sng" dirty="0" err="1" smtClean="0">
                <a:solidFill>
                  <a:srgbClr val="000000"/>
                </a:solidFill>
              </a:rPr>
              <a:t>GlueX</a:t>
            </a:r>
            <a:r>
              <a:rPr lang="en-US" sz="3200" u="sng" dirty="0" smtClean="0">
                <a:solidFill>
                  <a:srgbClr val="000000"/>
                </a:solidFill>
              </a:rPr>
              <a:t> Pre-amp Card)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3 ASIC chips (one underneath)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24 channels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Drift Chambers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Custom design for </a:t>
            </a:r>
            <a:r>
              <a:rPr lang="en-US" sz="2800" dirty="0" err="1" smtClean="0">
                <a:solidFill>
                  <a:srgbClr val="000000"/>
                </a:solidFill>
              </a:rPr>
              <a:t>GlueX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1.1|2.1|2.7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18551</TotalTime>
  <Words>667</Words>
  <Application>Microsoft PowerPoint</Application>
  <PresentationFormat>Custom</PresentationFormat>
  <Paragraphs>72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Paper</vt:lpstr>
      <vt:lpstr>Slide 1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GlueX: Search for Gluonic Excitations at JLab</dc:title>
  <dc:creator>Andy Kowalski</dc:creator>
  <cp:keywords/>
  <cp:lastModifiedBy>David Lawrence</cp:lastModifiedBy>
  <cp:revision>299</cp:revision>
  <cp:lastPrinted>2010-04-16T17:02:06Z</cp:lastPrinted>
  <dcterms:created xsi:type="dcterms:W3CDTF">2011-03-29T18:18:25Z</dcterms:created>
  <dcterms:modified xsi:type="dcterms:W3CDTF">2011-03-31T16:12:00Z</dcterms:modified>
</cp:coreProperties>
</file>