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2" r:id="rId3"/>
  </p:sldMasterIdLst>
  <p:notesMasterIdLst>
    <p:notesMasterId r:id="rId33"/>
  </p:notesMasterIdLst>
  <p:sldIdLst>
    <p:sldId id="256" r:id="rId4"/>
    <p:sldId id="345" r:id="rId5"/>
    <p:sldId id="346" r:id="rId6"/>
    <p:sldId id="347" r:id="rId7"/>
    <p:sldId id="356" r:id="rId8"/>
    <p:sldId id="366" r:id="rId9"/>
    <p:sldId id="357" r:id="rId10"/>
    <p:sldId id="348" r:id="rId11"/>
    <p:sldId id="358" r:id="rId12"/>
    <p:sldId id="350" r:id="rId13"/>
    <p:sldId id="351" r:id="rId14"/>
    <p:sldId id="371" r:id="rId15"/>
    <p:sldId id="352" r:id="rId16"/>
    <p:sldId id="370" r:id="rId17"/>
    <p:sldId id="305" r:id="rId18"/>
    <p:sldId id="365" r:id="rId19"/>
    <p:sldId id="364" r:id="rId20"/>
    <p:sldId id="322" r:id="rId21"/>
    <p:sldId id="369" r:id="rId22"/>
    <p:sldId id="367" r:id="rId23"/>
    <p:sldId id="326" r:id="rId24"/>
    <p:sldId id="293" r:id="rId25"/>
    <p:sldId id="307" r:id="rId26"/>
    <p:sldId id="299" r:id="rId27"/>
    <p:sldId id="291" r:id="rId28"/>
    <p:sldId id="327" r:id="rId29"/>
    <p:sldId id="309" r:id="rId30"/>
    <p:sldId id="297" r:id="rId31"/>
    <p:sldId id="310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4660"/>
  </p:normalViewPr>
  <p:slideViewPr>
    <p:cSldViewPr>
      <p:cViewPr varScale="1">
        <p:scale>
          <a:sx n="79" d="100"/>
          <a:sy n="79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AB5151D-A3F7-4759-8D8C-ECF350602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89D4-37A4-4CCE-A8B6-618CA75B19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288"/>
            <a:fld id="{7F32C1E4-81AD-4289-B3E5-B15019730E2B}" type="slidenum">
              <a:rPr lang="en-US" smtClean="0">
                <a:latin typeface="Times"/>
              </a:rPr>
              <a:pPr defTabSz="967288"/>
              <a:t>22</a:t>
            </a:fld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A444-4C0C-4B04-832B-2C536AC84C0B}" type="datetimeFigureOut">
              <a:rPr lang="en-US" smtClean="0"/>
              <a:pPr/>
              <a:t>5/6/2011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3977-BB9F-4382-A3AC-0C5E01717F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5/6/2011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5/6/2011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33600" y="762001"/>
            <a:ext cx="5181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GlueX Collaboration Meeting</a:t>
            </a:r>
          </a:p>
          <a:p>
            <a:pPr algn="ctr"/>
            <a:endParaRPr lang="en-US" sz="1200" dirty="0" smtClean="0">
              <a:latin typeface="Arial" charset="0"/>
            </a:endParaRPr>
          </a:p>
          <a:p>
            <a:pPr algn="ctr"/>
            <a:r>
              <a:rPr lang="en-US" sz="2000" u="sng" dirty="0" smtClean="0">
                <a:latin typeface="Arial" charset="0"/>
              </a:rPr>
              <a:t>12GeV Trigger Electronics</a:t>
            </a:r>
          </a:p>
          <a:p>
            <a:pPr algn="ctr"/>
            <a:endParaRPr lang="en-US" sz="1200" dirty="0" smtClean="0">
              <a:latin typeface="Arial" charset="0"/>
            </a:endParaRPr>
          </a:p>
          <a:p>
            <a:pPr algn="ctr"/>
            <a:r>
              <a:rPr lang="en-US" sz="1800" dirty="0" smtClean="0">
                <a:latin typeface="Arial" charset="0"/>
              </a:rPr>
              <a:t>9 – 10 May 2011 </a:t>
            </a:r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R</a:t>
            </a:r>
            <a:r>
              <a:rPr lang="en-US" sz="1600" dirty="0">
                <a:latin typeface="Arial" charset="0"/>
              </a:rPr>
              <a:t>. Chris </a:t>
            </a:r>
            <a:r>
              <a:rPr lang="en-US" sz="1600" dirty="0" smtClean="0">
                <a:latin typeface="Arial" charset="0"/>
              </a:rPr>
              <a:t>Cuevas</a:t>
            </a:r>
            <a:endParaRPr lang="en-US" sz="1600" dirty="0"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124200"/>
            <a:ext cx="4572000" cy="3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Hardware Design Status Updates</a:t>
            </a:r>
            <a:endParaRPr lang="en-US" sz="1400" dirty="0">
              <a:latin typeface="Arial" charset="0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Trigger Interface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Signal Distribution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Crate Trigger Processor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Sub-System Processor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Global Trigger Processor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DAq ‘crate’ status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Parallel Fiber Optics</a:t>
            </a:r>
          </a:p>
          <a:p>
            <a:pPr marL="1828800" lvl="3" indent="-457200">
              <a:lnSpc>
                <a:spcPct val="90000"/>
              </a:lnSpc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Two full crates </a:t>
            </a:r>
            <a:r>
              <a:rPr lang="en-US" sz="1400" dirty="0" smtClean="0">
                <a:latin typeface="Arial" charset="0"/>
                <a:sym typeface="Wingdings" pitchFamily="2" charset="2"/>
              </a:rPr>
              <a:t> DAq and Trigger Testing</a:t>
            </a: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Summary  </a:t>
            </a:r>
          </a:p>
          <a:p>
            <a:pPr marL="914400" lvl="1" indent="-457200">
              <a:lnSpc>
                <a:spcPct val="95000"/>
              </a:lnSpc>
            </a:pPr>
            <a:r>
              <a:rPr lang="en-US" sz="20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	   	     </a:t>
            </a:r>
          </a:p>
          <a:p>
            <a:pPr marL="457200" indent="-457200"/>
            <a:endParaRPr lang="en-US" sz="2000" dirty="0">
              <a:latin typeface="Arial" charset="0"/>
            </a:endParaRPr>
          </a:p>
        </p:txBody>
      </p:sp>
      <p:pic>
        <p:nvPicPr>
          <p:cNvPr id="4" name="Picture 3" descr="Trigger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191000"/>
            <a:ext cx="1600200" cy="183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47627" y="1790973"/>
            <a:ext cx="5258346" cy="3962400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95600" y="762000"/>
            <a:ext cx="2262479" cy="461665"/>
          </a:xfrm>
          <a:prstGeom prst="rect">
            <a:avLst/>
          </a:prstGeom>
          <a:solidFill>
            <a:srgbClr val="0000FF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TID Components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1000" y="31242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Eight</a:t>
            </a:r>
          </a:p>
          <a:p>
            <a:r>
              <a:rPr lang="en-US" sz="1200" dirty="0" smtClean="0">
                <a:latin typeface="Calibri" pitchFamily="34" charset="0"/>
              </a:rPr>
              <a:t>Optical Transceivers</a:t>
            </a:r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HFBR-7924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1600200"/>
            <a:ext cx="19812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47800" y="2133600"/>
            <a:ext cx="1905000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514600"/>
            <a:ext cx="198120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7800" y="2971800"/>
            <a:ext cx="1981200" cy="723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7800" y="3581400"/>
            <a:ext cx="1905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3962400"/>
            <a:ext cx="19812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4191000"/>
            <a:ext cx="1981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4267200"/>
            <a:ext cx="19812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000" y="15240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‘Legacy’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Trigger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Supervisor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Interface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676400" y="1905000"/>
            <a:ext cx="2514600" cy="158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0" y="53340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External I/O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(trg, clk…)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286000" y="5715000"/>
            <a:ext cx="838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81600" y="1371600"/>
            <a:ext cx="1066800" cy="1143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91400" y="7620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VME</a:t>
            </a: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PROM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(FPGA firmware)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Emergency/remote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re-programming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  <a:endCxn id="18" idx="6"/>
          </p:cNvCxnSpPr>
          <p:nvPr/>
        </p:nvCxnSpPr>
        <p:spPr>
          <a:xfrm rot="10800000" flipV="1">
            <a:off x="6248400" y="1181100"/>
            <a:ext cx="11430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91400" y="3124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VXS P0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TD mode: from SD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TI/TS mode: to SD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rot="10800000" flipV="1">
            <a:off x="6657976" y="3581400"/>
            <a:ext cx="733424" cy="2365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67600" y="24384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VME 64x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rot="10800000">
            <a:off x="6553200" y="2667000"/>
            <a:ext cx="91440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6553200" y="2705100"/>
            <a:ext cx="914400" cy="2247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200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One dedicated link for redundant data collection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>
            <a:off x="6629400" y="4038600"/>
            <a:ext cx="990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772400" y="53340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Trg/Clk/Syc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outputs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On row_C</a:t>
            </a: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rot="10800000">
            <a:off x="6553200" y="56388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67600" y="1676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Xilinx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VirtexV</a:t>
            </a: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LX30T-FG665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rot="10800000" flipV="1">
            <a:off x="4800600" y="1943100"/>
            <a:ext cx="2667000" cy="1181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1"/>
          <p:cNvSpPr>
            <a:spLocks noGrp="1"/>
          </p:cNvSpPr>
          <p:nvPr>
            <p:ph type="dt" sz="quarter" idx="4294967295"/>
          </p:nvPr>
        </p:nvSpPr>
        <p:spPr>
          <a:xfrm>
            <a:off x="76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F1095E-7AF1-43D8-B259-719B57B3801D}" type="datetime1">
              <a:rPr lang="en-US"/>
              <a:pPr>
                <a:defRPr/>
              </a:pPr>
              <a:t>5/6/2011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2CBBB7-67C6-4C15-9381-EC3F5DC0CAA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9600" y="838200"/>
            <a:ext cx="7543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Testing is complete and this TI revision is ready for a pre- production order.  Order will be placed as soon as two crate DAq testing is verified.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Minor circuit modifications (ECO) have been completed and the circuit board files updated in preparation for the pre-production order.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Ten pre-production units will be ordered and tested by end of summer.  Final production quantities as follows: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Hall D:  56 units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Other Halls:  35+ units</a:t>
            </a:r>
          </a:p>
          <a:p>
            <a:pPr algn="just"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Procedure to align (de-skew) trigger signal has been completed and verified with two crates in the lab.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9A343-FB75-4F33-8D55-2CE5909A5CD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096000"/>
            <a:ext cx="330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11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C3CEFA-308A-4B37-B322-9B4F2D134AE7}" type="datetime1">
              <a:rPr lang="en-US" smtClean="0">
                <a:solidFill>
                  <a:srgbClr val="000000"/>
                </a:solidFill>
              </a:rPr>
              <a:pPr/>
              <a:t>5/6/2011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0" y="990600"/>
            <a:ext cx="2209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Trigger signal aligned for two crates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Trigger pulse width is programmable from 4ns to 128ns via TI</a:t>
            </a:r>
          </a:p>
          <a:p>
            <a:pPr>
              <a:buFont typeface="Wingdings" pitchFamily="2" charset="2"/>
              <a:buChar char="ü"/>
            </a:pPr>
            <a:endParaRPr lang="en-US" sz="2000" b="1" i="1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100m is fiber optic length difference that has been ‘de-skewed’ in this photo</a:t>
            </a:r>
            <a:endParaRPr lang="en-US" sz="2000" b="1" i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9A343-FB75-4F33-8D55-2CE5909A5CD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C3CEFA-308A-4B37-B322-9B4F2D134AE7}" type="datetime1">
              <a:rPr lang="en-US" smtClean="0">
                <a:solidFill>
                  <a:srgbClr val="000000"/>
                </a:solidFill>
              </a:rPr>
              <a:pPr/>
              <a:t>5/6/2011</a:t>
            </a:fld>
            <a:endParaRPr lang="en-US" dirty="0"/>
          </a:p>
        </p:txBody>
      </p:sp>
      <p:pic>
        <p:nvPicPr>
          <p:cNvPr id="11" name="Picture 10" descr="trigg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457200" y="1524000"/>
            <a:ext cx="8082643" cy="4114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SSP Prototype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VME64x</a:t>
            </a:r>
          </a:p>
          <a:p>
            <a:pPr algn="ctr"/>
            <a:r>
              <a:rPr lang="en-US" sz="1400" dirty="0" smtClean="0"/>
              <a:t>(2eSST support)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3195318" y="1214118"/>
            <a:ext cx="467380" cy="457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rot="16200000" flipH="1">
            <a:off x="4262113" y="604506"/>
            <a:ext cx="391175" cy="1600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6400" y="762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VXS-P0</a:t>
            </a:r>
          </a:p>
          <a:p>
            <a:pPr algn="ctr"/>
            <a:r>
              <a:rPr lang="en-US" sz="1600" dirty="0" smtClean="0"/>
              <a:t>(up to 16Gbps to each GTP)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5400000">
            <a:off x="5588287" y="482888"/>
            <a:ext cx="405827" cy="2133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008967" y="1505632"/>
            <a:ext cx="1639666" cy="609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Optional DDR2 Memory Module (up to 4GByte)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59436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8x Fiber Ports ( 10Gbps each to CTP )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16200000" flipV="1">
            <a:off x="4019550" y="4286250"/>
            <a:ext cx="1143000" cy="2171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0"/>
          </p:cNvCxnSpPr>
          <p:nvPr/>
        </p:nvCxnSpPr>
        <p:spPr>
          <a:xfrm rot="16200000" flipV="1">
            <a:off x="4286250" y="4552950"/>
            <a:ext cx="1143000" cy="1638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0"/>
          </p:cNvCxnSpPr>
          <p:nvPr/>
        </p:nvCxnSpPr>
        <p:spPr>
          <a:xfrm rot="16200000" flipV="1">
            <a:off x="4552950" y="4819650"/>
            <a:ext cx="1143000" cy="1104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0"/>
          </p:cNvCxnSpPr>
          <p:nvPr/>
        </p:nvCxnSpPr>
        <p:spPr>
          <a:xfrm rot="16200000" flipV="1">
            <a:off x="4819650" y="5086350"/>
            <a:ext cx="11430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 rot="16200000" flipV="1">
            <a:off x="5086350" y="5353050"/>
            <a:ext cx="11430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0"/>
          </p:cNvCxnSpPr>
          <p:nvPr/>
        </p:nvCxnSpPr>
        <p:spPr>
          <a:xfrm rot="5400000" flipH="1" flipV="1">
            <a:off x="5391150" y="5086350"/>
            <a:ext cx="11430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0"/>
          </p:cNvCxnSpPr>
          <p:nvPr/>
        </p:nvCxnSpPr>
        <p:spPr>
          <a:xfrm rot="5400000" flipH="1" flipV="1">
            <a:off x="5657850" y="4819650"/>
            <a:ext cx="1143000" cy="1104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0"/>
          </p:cNvCxnSpPr>
          <p:nvPr/>
        </p:nvCxnSpPr>
        <p:spPr>
          <a:xfrm rot="5400000" flipH="1" flipV="1">
            <a:off x="5905500" y="4572000"/>
            <a:ext cx="1143000" cy="16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2x NIM</a:t>
            </a:r>
          </a:p>
          <a:p>
            <a:pPr algn="ctr"/>
            <a:r>
              <a:rPr lang="en-US" sz="1400" b="1" dirty="0" smtClean="0"/>
              <a:t>(bidirectional)</a:t>
            </a: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rot="5400000" flipH="1" flipV="1">
            <a:off x="1123950" y="4933950"/>
            <a:ext cx="914400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05000" y="571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</a:t>
            </a:r>
            <a:r>
              <a:rPr lang="en-US" sz="1200" b="1" dirty="0" smtClean="0"/>
              <a:t>x ECL/PECL/LVDS In         4x LVDS Out</a:t>
            </a:r>
          </a:p>
        </p:txBody>
      </p:sp>
      <p:cxnSp>
        <p:nvCxnSpPr>
          <p:cNvPr id="56" name="Straight Arrow Connector 55"/>
          <p:cNvCxnSpPr>
            <a:stCxn id="54" idx="0"/>
          </p:cNvCxnSpPr>
          <p:nvPr/>
        </p:nvCxnSpPr>
        <p:spPr>
          <a:xfrm rot="16200000" flipV="1">
            <a:off x="2266950" y="5010150"/>
            <a:ext cx="990600" cy="419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226451" y="152400"/>
            <a:ext cx="81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9-Sept-2010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10600" y="64008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9600" y="838200"/>
            <a:ext cx="75438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SSP prototype has been thoroughly tested and has been ahead of schedule. 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SSP will be used in the two crate DAq testing to demonstrate crate summing and other features, plus will source the final trigger output to the TI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Very minor circuit modifications (ECO) have been identified on the prototype and the circuit board files updated in preparation for the production order.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Relatively low quantity for all 12GeV experimental Halls, so pre-production order may not make sense.  Final production quantities as follows:</a:t>
            </a:r>
          </a:p>
          <a:p>
            <a:pPr lvl="1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 D:  8 units</a:t>
            </a:r>
          </a:p>
          <a:p>
            <a:pPr lvl="1"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Other Halls:  &lt;20 units</a:t>
            </a:r>
          </a:p>
          <a:p>
            <a:pPr algn="just"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On track to order by end of fiscal year 2011</a:t>
            </a:r>
            <a:endParaRPr lang="en-US" sz="2000" b="1" i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9A343-FB75-4F33-8D55-2CE5909A5CD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Sub-System Processor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C3CEFA-308A-4B37-B322-9B4F2D134AE7}" type="datetime1">
              <a:rPr lang="en-US" smtClean="0">
                <a:solidFill>
                  <a:srgbClr val="000000"/>
                </a:solidFill>
              </a:rPr>
              <a:pPr/>
              <a:t>5/6/2011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6451" y="152400"/>
            <a:ext cx="81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9-Sept-2010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54453" y="675960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GTP_SchBloc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28601"/>
            <a:ext cx="9152021" cy="5943599"/>
          </a:xfrm>
          <a:prstGeom prst="rect">
            <a:avLst/>
          </a:prstGeom>
        </p:spPr>
      </p:pic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752600" y="152400"/>
            <a:ext cx="5638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Processor: (GTP)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421" y="15240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Scott Kaneta</a:t>
            </a:r>
          </a:p>
          <a:p>
            <a:pPr marL="228600" indent="-228600" algn="ctr"/>
            <a:r>
              <a:rPr lang="en-US" dirty="0" smtClean="0"/>
              <a:t>May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4648200"/>
            <a:ext cx="3207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Schematic Complete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Layout essentially complete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FPGA purchased and received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Other long lead items received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276600" y="5906869"/>
            <a:ext cx="49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32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1676400" y="19208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Processor: (GTP)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11722" y="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Scott Kaneta</a:t>
            </a:r>
          </a:p>
          <a:p>
            <a:pPr marL="228600" indent="-228600" algn="ctr"/>
            <a:r>
              <a:rPr lang="en-US" dirty="0" smtClean="0"/>
              <a:t>Jan-2011</a:t>
            </a:r>
          </a:p>
        </p:txBody>
      </p:sp>
      <p:pic>
        <p:nvPicPr>
          <p:cNvPr id="64" name="Picture 63" descr="GTP_FrontPanel_Sp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953000" cy="61722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562600" y="1600200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Ethernet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58000" y="2362200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Altera FPGA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1200" y="4648200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MTP Fiber TxRx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05400" y="3810000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JTAG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6200" y="6248400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+5VDC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77200" y="1524000"/>
            <a:ext cx="546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VXS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Switch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805446" y="6581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  <p:pic>
        <p:nvPicPr>
          <p:cNvPr id="16" name="Picture 15" descr="gtp_3d_5_1_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685800"/>
            <a:ext cx="4191000" cy="6172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191000" y="6477000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1371600"/>
            <a:ext cx="527799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MTP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Fiber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8200" y="3152001"/>
            <a:ext cx="527799" cy="101566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VXS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Gigabit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Serial</a:t>
            </a:r>
          </a:p>
          <a:p>
            <a:pPr marL="228600" indent="-228600"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From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SSP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5867400"/>
            <a:ext cx="527799" cy="24622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Power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5268" y="3162946"/>
            <a:ext cx="685800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Altera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FPGA</a:t>
            </a:r>
          </a:p>
          <a:p>
            <a:pPr marL="228600" indent="-228600"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EP4SGX180K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2209800"/>
            <a:ext cx="527799" cy="24622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Ethernet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9600" y="4876800"/>
            <a:ext cx="527799" cy="86177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4 x 8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PECL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Trigger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Bits</a:t>
            </a:r>
          </a:p>
          <a:p>
            <a:pPr marL="228600" indent="-228600" algn="ctr"/>
            <a:r>
              <a:rPr lang="en-US" dirty="0" smtClean="0">
                <a:latin typeface="Arial" pitchFamily="34" charset="0"/>
                <a:cs typeface="Arial" pitchFamily="34" charset="0"/>
              </a:rPr>
              <a:t>To TS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4838700" y="4533900"/>
            <a:ext cx="45720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4876800" y="5791200"/>
            <a:ext cx="38100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6200000" flipH="1">
            <a:off x="8117237" y="2499101"/>
            <a:ext cx="984147" cy="3874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8349069" y="4254935"/>
            <a:ext cx="578603" cy="36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686800" y="6477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16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311722" y="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Scott Kaneta</a:t>
            </a:r>
          </a:p>
          <a:p>
            <a:pPr marL="228600" indent="-228600" algn="ctr"/>
            <a:r>
              <a:rPr lang="en-US" dirty="0" smtClean="0"/>
              <a:t>Jan-2011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914400"/>
            <a:ext cx="5867400" cy="5486400"/>
            <a:chOff x="99568" y="381000"/>
            <a:chExt cx="7901432" cy="6172200"/>
          </a:xfrm>
        </p:grpSpPr>
        <p:sp>
          <p:nvSpPr>
            <p:cNvPr id="4" name="Rectangle 3"/>
            <p:cNvSpPr/>
            <p:nvPr/>
          </p:nvSpPr>
          <p:spPr>
            <a:xfrm>
              <a:off x="838200" y="25908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4200" y="25908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/>
                <a:t>GTP</a:t>
              </a:r>
            </a:p>
            <a:p>
              <a:pPr algn="ctr"/>
              <a:r>
                <a:rPr lang="en-US" sz="1200" b="1" i="1" dirty="0" smtClean="0"/>
                <a:t>Switch A</a:t>
              </a:r>
              <a:endParaRPr lang="en-US" sz="1200" b="1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4200" y="53340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SD</a:t>
              </a:r>
            </a:p>
            <a:p>
              <a:pPr algn="ctr"/>
              <a:r>
                <a:rPr lang="en-US" sz="1000" dirty="0" smtClean="0"/>
                <a:t>Switch B</a:t>
              </a:r>
              <a:endParaRPr lang="en-US" sz="1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3000" y="11430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SSP 1</a:t>
              </a:r>
            </a:p>
            <a:p>
              <a:pPr algn="ctr"/>
              <a:r>
                <a:rPr lang="en-US" sz="1000" b="1" dirty="0" smtClean="0"/>
                <a:t>Payload 1</a:t>
              </a:r>
              <a:endParaRPr lang="en-US" sz="10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86600" y="3810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CTP</a:t>
              </a:r>
            </a:p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53340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</a:t>
              </a:r>
            </a:p>
            <a:p>
              <a:pPr algn="ctr"/>
              <a:r>
                <a:rPr lang="en-US" sz="1000" dirty="0" smtClean="0"/>
                <a:t>Payload 18</a:t>
              </a:r>
              <a:endParaRPr lang="en-US" sz="1000" dirty="0"/>
            </a:p>
          </p:txBody>
        </p:sp>
        <p:cxnSp>
          <p:nvCxnSpPr>
            <p:cNvPr id="14" name="Straight Arrow Connector 13"/>
            <p:cNvCxnSpPr>
              <a:stCxn id="5" idx="1"/>
              <a:endCxn id="4" idx="3"/>
            </p:cNvCxnSpPr>
            <p:nvPr/>
          </p:nvCxnSpPr>
          <p:spPr>
            <a:xfrm rot="10800000">
              <a:off x="1752600" y="3048000"/>
              <a:ext cx="1371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086600" y="19050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CTP</a:t>
              </a:r>
            </a:p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77626" y="1219200"/>
              <a:ext cx="223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.</a:t>
              </a:r>
            </a:p>
            <a:p>
              <a:r>
                <a:rPr lang="en-US" sz="1200" dirty="0" smtClean="0"/>
                <a:t>.</a:t>
              </a:r>
            </a:p>
            <a:p>
              <a:r>
                <a:rPr lang="en-US" sz="1200" dirty="0" smtClean="0"/>
                <a:t>.</a:t>
              </a:r>
              <a:endParaRPr lang="en-US" sz="1200" dirty="0"/>
            </a:p>
          </p:txBody>
        </p:sp>
        <p:cxnSp>
          <p:nvCxnSpPr>
            <p:cNvPr id="22" name="Elbow Connector 21"/>
            <p:cNvCxnSpPr>
              <a:stCxn id="9" idx="1"/>
            </p:cNvCxnSpPr>
            <p:nvPr/>
          </p:nvCxnSpPr>
          <p:spPr>
            <a:xfrm rot="10800000" flipV="1">
              <a:off x="5867400" y="838200"/>
              <a:ext cx="1219200" cy="609600"/>
            </a:xfrm>
            <a:prstGeom prst="bent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9" idx="1"/>
            </p:cNvCxnSpPr>
            <p:nvPr/>
          </p:nvCxnSpPr>
          <p:spPr>
            <a:xfrm rot="10800000">
              <a:off x="5867400" y="1752600"/>
              <a:ext cx="1219200" cy="609600"/>
            </a:xfrm>
            <a:prstGeom prst="bent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953000" y="40386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SSP 16</a:t>
              </a:r>
            </a:p>
            <a:p>
              <a:pPr algn="ctr"/>
              <a:r>
                <a:rPr lang="en-US" sz="1000" dirty="0" smtClean="0"/>
                <a:t>Payload 16</a:t>
              </a:r>
              <a:endParaRPr lang="en-US" sz="1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6600" y="32766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CTP 121</a:t>
              </a:r>
              <a:endParaRPr lang="en-US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4800600"/>
              <a:ext cx="914400" cy="914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CTP 128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91400" y="4114800"/>
              <a:ext cx="223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.</a:t>
              </a:r>
            </a:p>
            <a:p>
              <a:r>
                <a:rPr lang="en-US" sz="1200" dirty="0" smtClean="0"/>
                <a:t>.</a:t>
              </a:r>
            </a:p>
            <a:p>
              <a:r>
                <a:rPr lang="en-US" sz="1200" dirty="0" smtClean="0"/>
                <a:t>.</a:t>
              </a:r>
              <a:endParaRPr lang="en-US" sz="1200" dirty="0"/>
            </a:p>
          </p:txBody>
        </p:sp>
        <p:cxnSp>
          <p:nvCxnSpPr>
            <p:cNvPr id="29" name="Elbow Connector 28"/>
            <p:cNvCxnSpPr>
              <a:stCxn id="26" idx="1"/>
            </p:cNvCxnSpPr>
            <p:nvPr/>
          </p:nvCxnSpPr>
          <p:spPr>
            <a:xfrm rot="10800000" flipV="1">
              <a:off x="5867400" y="3733800"/>
              <a:ext cx="1219200" cy="609600"/>
            </a:xfrm>
            <a:prstGeom prst="bent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7" idx="1"/>
            </p:cNvCxnSpPr>
            <p:nvPr/>
          </p:nvCxnSpPr>
          <p:spPr>
            <a:xfrm rot="10800000">
              <a:off x="5867400" y="4648200"/>
              <a:ext cx="1219200" cy="609600"/>
            </a:xfrm>
            <a:prstGeom prst="bent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/>
            <p:nvPr/>
          </p:nvCxnSpPr>
          <p:spPr>
            <a:xfrm rot="10800000" flipV="1">
              <a:off x="4038600" y="1600200"/>
              <a:ext cx="914400" cy="1219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rot="10800000">
              <a:off x="4038600" y="3276600"/>
              <a:ext cx="914400" cy="1219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257800" y="2590800"/>
              <a:ext cx="295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</a:p>
            <a:p>
              <a:r>
                <a:rPr lang="en-US" dirty="0" smtClean="0"/>
                <a:t>. </a:t>
              </a:r>
            </a:p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19400" y="838200"/>
              <a:ext cx="3352800" cy="5715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95600" y="91440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Global Trigger Crate</a:t>
              </a:r>
              <a:endParaRPr lang="en-US" sz="14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26678" y="2895600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Fiber</a:t>
              </a:r>
              <a:endParaRPr lang="en-US" sz="1200" dirty="0"/>
            </a:p>
          </p:txBody>
        </p:sp>
        <p:cxnSp>
          <p:nvCxnSpPr>
            <p:cNvPr id="117" name="Straight Arrow Connector 116"/>
            <p:cNvCxnSpPr>
              <a:stCxn id="12" idx="1"/>
              <a:endCxn id="6" idx="3"/>
            </p:cNvCxnSpPr>
            <p:nvPr/>
          </p:nvCxnSpPr>
          <p:spPr>
            <a:xfrm rot="10800000">
              <a:off x="4038600" y="5791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57200" y="2133600"/>
              <a:ext cx="15240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1066800" y="3048000"/>
              <a:ext cx="18288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457200" y="3962400"/>
              <a:ext cx="15240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99568" y="1581150"/>
              <a:ext cx="2257552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Trigger Distribution Crate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51888" y="2524125"/>
              <a:ext cx="531368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32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4376" y="895350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6992" y="2009775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  <a:p>
              <a:r>
                <a:rPr lang="en-US" sz="1200" dirty="0" smtClean="0"/>
                <a:t>/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53200" y="3424535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  <a:p>
              <a:r>
                <a:rPr lang="en-US" sz="1200" dirty="0" smtClean="0"/>
                <a:t>/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53200" y="4948535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  <a:p>
              <a:r>
                <a:rPr lang="en-US" sz="1200" dirty="0" smtClean="0"/>
                <a:t>/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71438" y="3467100"/>
              <a:ext cx="1340990" cy="4674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4 x 8 LVPECL</a:t>
              </a:r>
            </a:p>
            <a:p>
              <a:pPr algn="ctr"/>
              <a:r>
                <a:rPr lang="en-US" sz="1050" dirty="0" smtClean="0"/>
                <a:t>‘Densishield’</a:t>
              </a:r>
              <a:endParaRPr lang="en-US" sz="1050" dirty="0"/>
            </a:p>
          </p:txBody>
        </p:sp>
        <p:cxnSp>
          <p:nvCxnSpPr>
            <p:cNvPr id="38" name="Straight Connector 37"/>
            <p:cNvCxnSpPr>
              <a:stCxn id="32" idx="2"/>
            </p:cNvCxnSpPr>
            <p:nvPr/>
          </p:nvCxnSpPr>
          <p:spPr>
            <a:xfrm rot="5400000">
              <a:off x="1926191" y="3061446"/>
              <a:ext cx="717078" cy="265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1" idx="0"/>
            </p:cNvCxnSpPr>
            <p:nvPr/>
          </p:nvCxnSpPr>
          <p:spPr bwMode="auto">
            <a:xfrm rot="5400000">
              <a:off x="6668280" y="846853"/>
              <a:ext cx="76201" cy="207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29"/>
          <p:cNvSpPr txBox="1">
            <a:spLocks noChangeArrowheads="1"/>
          </p:cNvSpPr>
          <p:nvPr/>
        </p:nvSpPr>
        <p:spPr bwMode="auto">
          <a:xfrm>
            <a:off x="1752600" y="1524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- Block Diagram: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06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43600" y="990600"/>
            <a:ext cx="3048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Global Trigger Processor (GTP) receives all subsystem Level 1 data streams from SSP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Trigger decisions made in GTP and distributed to all crates via the Trigger Distribution (TD) modules in the Trigger Supervisor Crate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Schematics and component selection activities are progressing well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Preliminary component placement and layout strategies have been completed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Xilinx’s ‘Aurora’ Gigabit protocol has been ported to Altera device successfully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1447800" y="17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latin typeface="Calibri" pitchFamily="34" charset="0"/>
              </a:rPr>
              <a:t>Specification  Status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28600" y="990617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VXS and VME64x powered card enclosures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Multi-year contract awarded to W-IE-NE-R, Plein &amp; Baus, Ltd.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First article crates (VXS) accepted February 2011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12 VME64x crates received 8-Feb-2011.  Test when needed. 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Slight delay for remainder of FY11 order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16 VXS due 8-May-2011 ( Original plan was 10-March )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56 VXS due in FY-12 (Date To Be Determined)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17 VME64x due in FY-12 (Date to Be Determined)</a:t>
            </a:r>
          </a:p>
          <a:p>
            <a:pPr lvl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Trigger System Fiber Optics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(FY11 work plan)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System diagrams have updated for Hall D installation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Pre-Procurement Plan in draft form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Received budgetary pricing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from two companies for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Hall D quantities (lengths) including labor for installation and post installation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testing.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Draft specification for parallel fiber optic cable and required peripheral components will be complete before June.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Hall B will use the same specification, and the quantities (lengths) will be the only difference.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9200" y="617221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ate1_DAqTri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818" y="304800"/>
            <a:ext cx="4512364" cy="2514600"/>
          </a:xfrm>
          <a:prstGeom prst="rect">
            <a:avLst/>
          </a:prstGeom>
        </p:spPr>
      </p:pic>
      <p:pic>
        <p:nvPicPr>
          <p:cNvPr id="5" name="Picture 4" descr="Crate2_DAqTri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1" y="3258513"/>
            <a:ext cx="4572000" cy="26632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15200" y="1219200"/>
            <a:ext cx="228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91400" y="2971800"/>
            <a:ext cx="228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7086600" y="3733800"/>
            <a:ext cx="76200" cy="152400"/>
            <a:chOff x="7010400" y="1524000"/>
            <a:chExt cx="76200" cy="1524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7010400" y="15240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010400" y="16002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7162800" y="3810000"/>
            <a:ext cx="2286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6386513" y="2805113"/>
            <a:ext cx="2005012" cy="476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081838" y="1804988"/>
            <a:ext cx="304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1"/>
          <p:cNvGrpSpPr/>
          <p:nvPr/>
        </p:nvGrpSpPr>
        <p:grpSpPr>
          <a:xfrm>
            <a:off x="7005638" y="1728788"/>
            <a:ext cx="76200" cy="152400"/>
            <a:chOff x="7010400" y="1524000"/>
            <a:chExt cx="76200" cy="152400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7010400" y="15240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010400" y="16002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6629400" y="837751"/>
            <a:ext cx="369858" cy="449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67500" y="1600200"/>
            <a:ext cx="407958" cy="1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67600" y="1066800"/>
            <a:ext cx="1265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150m fiber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through MTP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patch panel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667500" y="1804988"/>
            <a:ext cx="407958" cy="1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0"/>
          <p:cNvGrpSpPr/>
          <p:nvPr/>
        </p:nvGrpSpPr>
        <p:grpSpPr>
          <a:xfrm>
            <a:off x="7010400" y="1524000"/>
            <a:ext cx="76200" cy="152400"/>
            <a:chOff x="7010400" y="1524000"/>
            <a:chExt cx="76200" cy="152400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7010400" y="15240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010400" y="16002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7086600" y="1600200"/>
            <a:ext cx="2286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934200" y="1219200"/>
            <a:ext cx="762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7010400" y="838200"/>
            <a:ext cx="304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1"/>
          <p:cNvGrpSpPr/>
          <p:nvPr/>
        </p:nvGrpSpPr>
        <p:grpSpPr>
          <a:xfrm>
            <a:off x="6934200" y="762000"/>
            <a:ext cx="76200" cy="152400"/>
            <a:chOff x="7010400" y="1524000"/>
            <a:chExt cx="76200" cy="152400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7010400" y="15240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7010400" y="16002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6629400" y="3810000"/>
            <a:ext cx="504825" cy="4763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0" y="2819400"/>
            <a:ext cx="1265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50m fiber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through MTP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patch panel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2798780" y="2001826"/>
            <a:ext cx="1878433" cy="1684786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2895600" y="1676400"/>
            <a:ext cx="1677194" cy="381794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962400" y="2895600"/>
            <a:ext cx="1524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505200" y="1828800"/>
            <a:ext cx="1524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066800" cy="108907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152400" y="15240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CODA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8068" y="246207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“DSC8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3296" y="554573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“DSC9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97853" y="4289571"/>
            <a:ext cx="150362" cy="844142"/>
          </a:xfrm>
          <a:prstGeom prst="rect">
            <a:avLst/>
          </a:prstGeom>
          <a:noFill/>
        </p:spPr>
        <p:txBody>
          <a:bodyPr vert="wordArtVert" wrap="none" lIns="0" rIns="0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LINUX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6941" y="1284215"/>
            <a:ext cx="150362" cy="844142"/>
          </a:xfrm>
          <a:prstGeom prst="rect">
            <a:avLst/>
          </a:prstGeom>
          <a:noFill/>
        </p:spPr>
        <p:txBody>
          <a:bodyPr vert="wordArtVert" wrap="none" lIns="0" rIns="0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LINUX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modem"/>
          <p:cNvSpPr>
            <a:spLocks noEditPoints="1" noChangeArrowheads="1"/>
          </p:cNvSpPr>
          <p:nvPr/>
        </p:nvSpPr>
        <p:spPr bwMode="auto">
          <a:xfrm>
            <a:off x="228600" y="2743200"/>
            <a:ext cx="1371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TextBox 29"/>
          <p:cNvSpPr txBox="1">
            <a:spLocks noChangeArrowheads="1"/>
          </p:cNvSpPr>
          <p:nvPr/>
        </p:nvSpPr>
        <p:spPr bwMode="auto">
          <a:xfrm>
            <a:off x="1295400" y="60960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Two DAQ Crate Testing: FY11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026" name="tower"/>
          <p:cNvSpPr>
            <a:spLocks noEditPoints="1" noChangeArrowheads="1"/>
          </p:cNvSpPr>
          <p:nvPr/>
        </p:nvSpPr>
        <p:spPr bwMode="auto">
          <a:xfrm rot="16200000">
            <a:off x="842964" y="1290637"/>
            <a:ext cx="290512" cy="1671639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" y="1600200"/>
            <a:ext cx="12843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Dell 2GHz Xeon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Dual core 1U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4538" y="3031958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Network Switch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61" idx="2"/>
            <a:endCxn id="1028" idx="3"/>
          </p:cNvCxnSpPr>
          <p:nvPr/>
        </p:nvCxnSpPr>
        <p:spPr>
          <a:xfrm rot="5400000">
            <a:off x="1697390" y="2031167"/>
            <a:ext cx="687543" cy="881922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028" idx="4"/>
          </p:cNvCxnSpPr>
          <p:nvPr/>
        </p:nvCxnSpPr>
        <p:spPr>
          <a:xfrm rot="16200000" flipV="1">
            <a:off x="1600200" y="3048000"/>
            <a:ext cx="838200" cy="838200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76400" y="2819400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Ethernet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6200000" flipH="1">
            <a:off x="1905000" y="25146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1638300" y="32385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496094" y="2551906"/>
            <a:ext cx="533400" cy="1588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-76200" y="1600200"/>
            <a:ext cx="762000" cy="1588"/>
          </a:xfrm>
          <a:prstGeom prst="straightConnector1">
            <a:avLst/>
          </a:prstGeom>
          <a:ln w="15875">
            <a:solidFill>
              <a:srgbClr val="00B0F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 flipH="1" flipV="1">
            <a:off x="2552700" y="495300"/>
            <a:ext cx="6858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2895600" y="152400"/>
            <a:ext cx="37338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5400000">
            <a:off x="6477000" y="304800"/>
            <a:ext cx="3048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58000" y="76200"/>
            <a:ext cx="214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Two crate Trigger Signal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From SSP to TI(TS)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705600" y="228600"/>
            <a:ext cx="248653" cy="11630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534400" y="6477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cs typeface="Arial" charset="0"/>
              </a:rPr>
              <a:t>lash </a:t>
            </a:r>
            <a:r>
              <a:rPr lang="en-US" sz="1800" b="1" u="sng" dirty="0">
                <a:latin typeface="Arial" charset="0"/>
                <a:cs typeface="Arial" charset="0"/>
              </a:rPr>
              <a:t>ADC</a:t>
            </a:r>
            <a:r>
              <a:rPr lang="en-US" sz="1800" dirty="0">
                <a:latin typeface="Arial" charset="0"/>
                <a:cs typeface="Arial" charset="0"/>
              </a:rPr>
              <a:t> 250Msps  ( </a:t>
            </a:r>
            <a:r>
              <a:rPr lang="en-US" sz="1800" b="1" dirty="0" smtClean="0">
                <a:latin typeface="Arial" charset="0"/>
                <a:cs typeface="Arial" charset="0"/>
              </a:rPr>
              <a:t>FADC250 </a:t>
            </a:r>
            <a:r>
              <a:rPr lang="en-US" sz="1800" dirty="0" smtClean="0">
                <a:latin typeface="Arial" charset="0"/>
                <a:cs typeface="Arial" charset="0"/>
              </a:rPr>
              <a:t>)	</a:t>
            </a:r>
            <a:endParaRPr lang="en-US" sz="1800" i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Initial version 2 boards have been thoroughly tested and are working in the lab</a:t>
            </a:r>
            <a:r>
              <a:rPr lang="en-US" sz="1800" i="1" dirty="0" smtClean="0">
                <a:latin typeface="Arial" charset="0"/>
                <a:cs typeface="Arial" charset="0"/>
              </a:rPr>
              <a:t>. – See Fernando’s update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Will receive 35 pre-production boards in May!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Automatic board level verification test station is complete.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CODA library ‘driver’ updated and will be used for two full crate DAq testing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9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>
                <a:latin typeface="Arial" charset="0"/>
                <a:cs typeface="Arial" charset="0"/>
              </a:rPr>
              <a:t>C</a:t>
            </a:r>
            <a:r>
              <a:rPr lang="en-US" sz="1800" dirty="0">
                <a:latin typeface="Arial" charset="0"/>
                <a:cs typeface="Arial" charset="0"/>
              </a:rPr>
              <a:t>rate </a:t>
            </a:r>
            <a:r>
              <a:rPr lang="en-US" sz="1800" b="1" u="sng" dirty="0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rigger </a:t>
            </a:r>
            <a:r>
              <a:rPr lang="en-US" sz="1800" b="1" u="sng" dirty="0">
                <a:latin typeface="Arial" charset="0"/>
                <a:cs typeface="Arial" charset="0"/>
              </a:rPr>
              <a:t>P</a:t>
            </a:r>
            <a:r>
              <a:rPr lang="en-US" sz="1800" dirty="0">
                <a:latin typeface="Arial" charset="0"/>
                <a:cs typeface="Arial" charset="0"/>
              </a:rPr>
              <a:t>rocessor ( </a:t>
            </a:r>
            <a:r>
              <a:rPr lang="en-US" sz="1800" b="1" dirty="0">
                <a:latin typeface="Arial" charset="0"/>
                <a:cs typeface="Arial" charset="0"/>
              </a:rPr>
              <a:t>CTP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We have 4 fully functional CTP modules	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2 latest CTPs include FPGA that support higher Gigabit speed (5Gbp/s)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 new CTP was used for verification of new WIENER VXS backplane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FADC250-V2 Gigabit outputs verified with CTP @2.5Gb/s per lane!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100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Collects trigger data (SUM) from 16 FADC250 modules within one </a:t>
            </a:r>
            <a:r>
              <a:rPr lang="en-US" sz="1800" dirty="0" smtClean="0">
                <a:latin typeface="Arial" charset="0"/>
                <a:cs typeface="Arial" charset="0"/>
              </a:rPr>
              <a:t>crate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	</a:t>
            </a:r>
            <a:r>
              <a:rPr lang="en-US" sz="1600" i="1" dirty="0" smtClean="0">
                <a:latin typeface="Arial" charset="0"/>
                <a:cs typeface="Arial" charset="0"/>
              </a:rPr>
              <a:t>( 16 bit sum every 4ns from 16 boards equals </a:t>
            </a:r>
            <a:r>
              <a:rPr lang="en-US" sz="1600" b="1" i="1" dirty="0" smtClean="0">
                <a:latin typeface="Arial" charset="0"/>
                <a:cs typeface="Arial" charset="0"/>
              </a:rPr>
              <a:t>64Gb/s!</a:t>
            </a:r>
            <a:r>
              <a:rPr lang="en-US" sz="1600" i="1" dirty="0" smtClean="0">
                <a:latin typeface="Arial" charset="0"/>
                <a:cs typeface="Arial" charset="0"/>
              </a:rPr>
              <a:t>)</a:t>
            </a:r>
            <a:endParaRPr lang="en-US" sz="1600" i="1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Transports trigger data over fiber to Global Trigger </a:t>
            </a:r>
            <a:r>
              <a:rPr lang="en-US" sz="1800" dirty="0" smtClean="0">
                <a:latin typeface="Arial" charset="0"/>
                <a:cs typeface="Arial" charset="0"/>
              </a:rPr>
              <a:t>crate (SSP)</a:t>
            </a:r>
            <a:endParaRPr lang="en-US" sz="1800" dirty="0">
              <a:latin typeface="Arial" charset="0"/>
              <a:cs typeface="Arial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10Gbp/s </a:t>
            </a:r>
            <a:r>
              <a:rPr lang="en-US" sz="1800" dirty="0">
                <a:latin typeface="Arial" charset="0"/>
                <a:cs typeface="Arial" charset="0"/>
              </a:rPr>
              <a:t>capability ( </a:t>
            </a:r>
            <a:r>
              <a:rPr lang="en-US" sz="1800" dirty="0" smtClean="0">
                <a:latin typeface="Arial" charset="0"/>
                <a:cs typeface="Arial" charset="0"/>
              </a:rPr>
              <a:t>8Gbp/s </a:t>
            </a:r>
            <a:r>
              <a:rPr lang="en-US" sz="1800" dirty="0">
                <a:latin typeface="Arial" charset="0"/>
                <a:cs typeface="Arial" charset="0"/>
              </a:rPr>
              <a:t>successfully tested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9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1143000" y="1524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Two DAQ Crate Testing: FY11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0075" y="928607"/>
            <a:ext cx="4724400" cy="5257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Activities are progressing well for the two full crate DAq test station.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This test station is an essential infrastructure element needed to test and verify the front end and trigger hardware/software before installation in the Halls.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After commissioning and CD4 the test stand will be vital to troubleshoot and repair the plethora of custom front end and trigger modules.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Multiple crate ‘system level’ testing is imperative before approving large quantity orders.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Will verify Gigabit serial lanes from each slot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i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Time for 16 boards/crate!!!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Will measure total trigger latency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Will measure trigger rates/VME data rate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Will measure BitErrorRates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Will test using “Playback” mode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No input cables necessary 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805446" y="6172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914400"/>
            <a:ext cx="4114800" cy="5257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Fully verify Trigger Interface features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Test station used for firmware and software development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Commissioning “tools” can be developed and tested with the front end hardware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Minor Re-configuration of two crate test station will allow for Global Trigger module testing in the near future. 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SSP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GTP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TS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TD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Calibri" pitchFamily="34" charset="0"/>
              </a:rPr>
              <a:t>Summary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17"/>
            <a:ext cx="858869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FY11 board design project goals are on track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Small pre-production orders will be completed this year for TI, and SD to support detector test plans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Possible to order pre-production quantity for CTP and SSP by end of FY11 but immediate detector test plans do not require CTP and SSP functions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i="1" u="sng" dirty="0" smtClean="0">
                <a:latin typeface="Arial" pitchFamily="34" charset="0"/>
                <a:cs typeface="Arial" pitchFamily="34" charset="0"/>
              </a:rPr>
              <a:t>Can never give enough credit to the exemplary work efforts of the design team!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Weekly 12GeV Trigger meeting continues to produce good discussions and implementation reports.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Two full crate DAq testing is imminent and will produce essential test results to fully qualify the existing board designs.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172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9" name="TextBox 29"/>
          <p:cNvSpPr txBox="1">
            <a:spLocks noChangeArrowheads="1"/>
          </p:cNvSpPr>
          <p:nvPr/>
        </p:nvSpPr>
        <p:spPr bwMode="auto">
          <a:xfrm>
            <a:off x="1066800" y="2819417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All sorts of good stuff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123" y="76200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 Slides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 r="6824" b="15741"/>
          <a:stretch>
            <a:fillRect/>
          </a:stretch>
        </p:blipFill>
        <p:spPr bwMode="auto">
          <a:xfrm>
            <a:off x="609600" y="304816"/>
            <a:ext cx="8305800" cy="61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590800" y="192091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GlueX Level 1 Timing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446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</a:rPr>
              <a:t>Schedules, work plans for FY11 - FY13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810023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FY10 design projects are at full resource pace!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FADC250 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	Latest revision at end of FY10.  TEST in FY11.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F1TDC-V2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Work plan moved to FY11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SD 	Latest revisions virtually complete. Order, assemble, TEST in FY11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SSP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Prototype received.  Initial testing is proceeding nicely.  </a:t>
            </a:r>
          </a:p>
          <a:p>
            <a:pPr lvl="4"/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Further testing in FY11.  	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TI-TD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Prototype(s) received.  Initial testing is proceeding nicely.</a:t>
            </a:r>
          </a:p>
          <a:p>
            <a:pPr lvl="4"/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Firmware development and multi-crate testing in FY11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16 Channel LE Discriminator/Scaler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Hall B requirement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7 ‘production’ units under test now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VXS Crate Specification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Order should be awarded before Oct-10	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GTP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Scott Kaneta joins the group! GTP slips to FY11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TS 	Specified, and planned for FY11-FY12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Baseline Improvement  Activities (BIA) review on 17-September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FY11 will be an intensive year of significant ‘system’ level testing to assure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that these boards are ready for final production quantity orders in early FY12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524000" y="192091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</a:rPr>
              <a:t>Level 1 &amp; Trigger </a:t>
            </a:r>
            <a:r>
              <a:rPr lang="en-US" sz="3600" b="1" dirty="0" smtClean="0">
                <a:latin typeface="Calibri" pitchFamily="34" charset="0"/>
              </a:rPr>
              <a:t>Distribution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4338" name="Line 137"/>
          <p:cNvSpPr>
            <a:spLocks noChangeShapeType="1"/>
          </p:cNvSpPr>
          <p:nvPr/>
        </p:nvSpPr>
        <p:spPr bwMode="auto">
          <a:xfrm>
            <a:off x="3679825" y="5435600"/>
            <a:ext cx="22098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39" name="Text Box 138"/>
          <p:cNvSpPr txBox="1">
            <a:spLocks noChangeArrowheads="1"/>
          </p:cNvSpPr>
          <p:nvPr/>
        </p:nvSpPr>
        <p:spPr bwMode="auto">
          <a:xfrm>
            <a:off x="3908425" y="5435617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Up to 128 front-end crates</a:t>
            </a: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698625" y="1320800"/>
            <a:ext cx="2362200" cy="1612900"/>
            <a:chOff x="2228849" y="1795461"/>
            <a:chExt cx="4587875" cy="3132138"/>
          </a:xfrm>
        </p:grpSpPr>
        <p:sp>
          <p:nvSpPr>
            <p:cNvPr id="14459" name="Rectangle 16"/>
            <p:cNvSpPr>
              <a:spLocks noChangeArrowheads="1"/>
            </p:cNvSpPr>
            <p:nvPr/>
          </p:nvSpPr>
          <p:spPr bwMode="auto">
            <a:xfrm>
              <a:off x="2312986" y="1897061"/>
              <a:ext cx="4435475" cy="2454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60" name="Rectangle 9"/>
            <p:cNvSpPr>
              <a:spLocks noChangeArrowheads="1"/>
            </p:cNvSpPr>
            <p:nvPr/>
          </p:nvSpPr>
          <p:spPr bwMode="auto">
            <a:xfrm>
              <a:off x="2228849" y="1795461"/>
              <a:ext cx="4587875" cy="3132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191" name="Rectangle 10"/>
            <p:cNvSpPr>
              <a:spLocks noChangeArrowheads="1"/>
            </p:cNvSpPr>
            <p:nvPr/>
          </p:nvSpPr>
          <p:spPr bwMode="auto">
            <a:xfrm>
              <a:off x="2330450" y="1912936"/>
              <a:ext cx="254000" cy="242252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vert270" wrap="none" lIns="0" tIns="182880" rIns="0" bIns="18288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4462" name="Rectangle 15"/>
            <p:cNvSpPr>
              <a:spLocks noChangeArrowheads="1"/>
            </p:cNvSpPr>
            <p:nvPr/>
          </p:nvSpPr>
          <p:spPr bwMode="auto">
            <a:xfrm>
              <a:off x="2330449" y="4402136"/>
              <a:ext cx="4402137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VXS-Crate</a:t>
              </a:r>
            </a:p>
          </p:txBody>
        </p:sp>
        <p:sp>
          <p:nvSpPr>
            <p:cNvPr id="14463" name="Rectangle 18"/>
            <p:cNvSpPr>
              <a:spLocks noChangeArrowheads="1"/>
            </p:cNvSpPr>
            <p:nvPr/>
          </p:nvSpPr>
          <p:spPr bwMode="auto">
            <a:xfrm>
              <a:off x="2328861" y="19303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64" name="Rectangle 23"/>
            <p:cNvSpPr>
              <a:spLocks noChangeArrowheads="1"/>
            </p:cNvSpPr>
            <p:nvPr/>
          </p:nvSpPr>
          <p:spPr bwMode="auto">
            <a:xfrm>
              <a:off x="2328861" y="41655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341" name="Text Box 307"/>
          <p:cNvSpPr txBox="1">
            <a:spLocks noChangeArrowheads="1"/>
          </p:cNvSpPr>
          <p:nvPr/>
        </p:nvSpPr>
        <p:spPr bwMode="auto">
          <a:xfrm>
            <a:off x="1546225" y="9398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Global Trigger Crate</a:t>
            </a:r>
          </a:p>
        </p:txBody>
      </p:sp>
      <p:sp>
        <p:nvSpPr>
          <p:cNvPr id="14342" name="Text Box 308"/>
          <p:cNvSpPr txBox="1">
            <a:spLocks noChangeArrowheads="1"/>
          </p:cNvSpPr>
          <p:nvPr/>
        </p:nvSpPr>
        <p:spPr bwMode="auto">
          <a:xfrm>
            <a:off x="5203825" y="9398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Trigger Distribution Crate</a:t>
            </a:r>
          </a:p>
        </p:txBody>
      </p:sp>
      <p:sp>
        <p:nvSpPr>
          <p:cNvPr id="14344" name="Text Box 356"/>
          <p:cNvSpPr txBox="1">
            <a:spLocks noChangeArrowheads="1"/>
          </p:cNvSpPr>
          <p:nvPr/>
        </p:nvSpPr>
        <p:spPr bwMode="auto">
          <a:xfrm>
            <a:off x="4038600" y="914417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Trigger Decisions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Text Box 365"/>
          <p:cNvSpPr txBox="1">
            <a:spLocks noChangeArrowheads="1"/>
          </p:cNvSpPr>
          <p:nvPr/>
        </p:nvSpPr>
        <p:spPr bwMode="auto">
          <a:xfrm>
            <a:off x="0" y="16002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/>
              <a:t>L1 Subsystem Data Streams (hits &amp; energy)</a:t>
            </a:r>
          </a:p>
        </p:txBody>
      </p:sp>
      <p:sp>
        <p:nvSpPr>
          <p:cNvPr id="14353" name="Text Box 374"/>
          <p:cNvSpPr txBox="1">
            <a:spLocks noChangeArrowheads="1"/>
          </p:cNvSpPr>
          <p:nvPr/>
        </p:nvSpPr>
        <p:spPr bwMode="auto">
          <a:xfrm>
            <a:off x="3276600" y="3124200"/>
            <a:ext cx="137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Fiber Optic</a:t>
            </a:r>
          </a:p>
          <a:p>
            <a:pPr eaLnBrk="0" hangingPunct="0"/>
            <a:r>
              <a:rPr lang="en-US" sz="1600" b="1" dirty="0" smtClean="0"/>
              <a:t>Links</a:t>
            </a:r>
          </a:p>
          <a:p>
            <a:pPr eaLnBrk="0" hangingPunct="0"/>
            <a:r>
              <a:rPr lang="en-US" sz="1600" b="1" dirty="0" smtClean="0"/>
              <a:t>SSP can manage</a:t>
            </a:r>
          </a:p>
          <a:p>
            <a:pPr eaLnBrk="0" hangingPunct="0"/>
            <a:r>
              <a:rPr lang="en-US" sz="1600" b="1" dirty="0" smtClean="0"/>
              <a:t>8 CTP </a:t>
            </a:r>
          </a:p>
          <a:p>
            <a:pPr eaLnBrk="0" hangingPunct="0"/>
            <a:r>
              <a:rPr lang="en-US" sz="1600" b="1" dirty="0" smtClean="0"/>
              <a:t>(Crates)</a:t>
            </a:r>
            <a:endParaRPr lang="en-US" sz="1600" b="1" dirty="0"/>
          </a:p>
        </p:txBody>
      </p:sp>
      <p:sp>
        <p:nvSpPr>
          <p:cNvPr id="209" name="Curved Left Arrow 208"/>
          <p:cNvSpPr/>
          <p:nvPr/>
        </p:nvSpPr>
        <p:spPr>
          <a:xfrm>
            <a:off x="7947025" y="2159000"/>
            <a:ext cx="762000" cy="320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2" name="Curved Left Arrow 211"/>
          <p:cNvSpPr/>
          <p:nvPr/>
        </p:nvSpPr>
        <p:spPr>
          <a:xfrm rot="10800000">
            <a:off x="936625" y="2082800"/>
            <a:ext cx="762000" cy="320040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57" name="Text Box 308"/>
          <p:cNvSpPr txBox="1">
            <a:spLocks noChangeArrowheads="1"/>
          </p:cNvSpPr>
          <p:nvPr/>
        </p:nvSpPr>
        <p:spPr bwMode="auto">
          <a:xfrm>
            <a:off x="3603625" y="50546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Front-End Crates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rot="10800000">
            <a:off x="1165225" y="58166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9" name="Text Box 138"/>
          <p:cNvSpPr txBox="1">
            <a:spLocks noChangeArrowheads="1"/>
          </p:cNvSpPr>
          <p:nvPr/>
        </p:nvSpPr>
        <p:spPr bwMode="auto">
          <a:xfrm>
            <a:off x="-53975" y="5283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VME Readout to Gigabit Ethernet</a:t>
            </a:r>
          </a:p>
        </p:txBody>
      </p:sp>
      <p:sp>
        <p:nvSpPr>
          <p:cNvPr id="252" name="Rectangle 10"/>
          <p:cNvSpPr>
            <a:spLocks noChangeArrowheads="1"/>
          </p:cNvSpPr>
          <p:nvPr/>
        </p:nvSpPr>
        <p:spPr bwMode="auto">
          <a:xfrm>
            <a:off x="388469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TI</a:t>
            </a:r>
          </a:p>
        </p:txBody>
      </p:sp>
      <p:sp>
        <p:nvSpPr>
          <p:cNvPr id="14361" name="Rectangle 18"/>
          <p:cNvSpPr>
            <a:spLocks noChangeArrowheads="1"/>
          </p:cNvSpPr>
          <p:nvPr/>
        </p:nvSpPr>
        <p:spPr bwMode="auto">
          <a:xfrm>
            <a:off x="38846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38846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55" name="Rectangle 10"/>
          <p:cNvSpPr>
            <a:spLocks noChangeArrowheads="1"/>
          </p:cNvSpPr>
          <p:nvPr/>
        </p:nvSpPr>
        <p:spPr bwMode="auto">
          <a:xfrm>
            <a:off x="3743579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64" name="Rectangle 18"/>
          <p:cNvSpPr>
            <a:spLocks noChangeArrowheads="1"/>
          </p:cNvSpPr>
          <p:nvPr/>
        </p:nvSpPr>
        <p:spPr bwMode="auto">
          <a:xfrm>
            <a:off x="374332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5" name="Rectangle 23"/>
          <p:cNvSpPr>
            <a:spLocks noChangeArrowheads="1"/>
          </p:cNvSpPr>
          <p:nvPr/>
        </p:nvSpPr>
        <p:spPr bwMode="auto">
          <a:xfrm>
            <a:off x="3743325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58" name="Rectangle 10"/>
          <p:cNvSpPr>
            <a:spLocks noChangeArrowheads="1"/>
          </p:cNvSpPr>
          <p:nvPr/>
        </p:nvSpPr>
        <p:spPr bwMode="auto">
          <a:xfrm>
            <a:off x="3603072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67" name="Rectangle 18"/>
          <p:cNvSpPr>
            <a:spLocks noChangeArrowheads="1"/>
          </p:cNvSpPr>
          <p:nvPr/>
        </p:nvSpPr>
        <p:spPr bwMode="auto">
          <a:xfrm>
            <a:off x="3602056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8" name="Rectangle 23"/>
          <p:cNvSpPr>
            <a:spLocks noChangeArrowheads="1"/>
          </p:cNvSpPr>
          <p:nvPr/>
        </p:nvSpPr>
        <p:spPr bwMode="auto">
          <a:xfrm>
            <a:off x="3602056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1" name="Rectangle 10"/>
          <p:cNvSpPr>
            <a:spLocks noChangeArrowheads="1"/>
          </p:cNvSpPr>
          <p:nvPr/>
        </p:nvSpPr>
        <p:spPr bwMode="auto">
          <a:xfrm>
            <a:off x="346322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0" name="Rectangle 18"/>
          <p:cNvSpPr>
            <a:spLocks noChangeArrowheads="1"/>
          </p:cNvSpPr>
          <p:nvPr/>
        </p:nvSpPr>
        <p:spPr bwMode="auto">
          <a:xfrm>
            <a:off x="3462372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1" name="Rectangle 23"/>
          <p:cNvSpPr>
            <a:spLocks noChangeArrowheads="1"/>
          </p:cNvSpPr>
          <p:nvPr/>
        </p:nvSpPr>
        <p:spPr bwMode="auto">
          <a:xfrm>
            <a:off x="3462372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4" name="Rectangle 10"/>
          <p:cNvSpPr>
            <a:spLocks noChangeArrowheads="1"/>
          </p:cNvSpPr>
          <p:nvPr/>
        </p:nvSpPr>
        <p:spPr bwMode="auto">
          <a:xfrm>
            <a:off x="3322714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3" name="Rectangle 18"/>
          <p:cNvSpPr>
            <a:spLocks noChangeArrowheads="1"/>
          </p:cNvSpPr>
          <p:nvPr/>
        </p:nvSpPr>
        <p:spPr bwMode="auto">
          <a:xfrm>
            <a:off x="33226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4" name="Rectangle 23"/>
          <p:cNvSpPr>
            <a:spLocks noChangeArrowheads="1"/>
          </p:cNvSpPr>
          <p:nvPr/>
        </p:nvSpPr>
        <p:spPr bwMode="auto">
          <a:xfrm>
            <a:off x="33226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7" name="Rectangle 10"/>
          <p:cNvSpPr>
            <a:spLocks noChangeArrowheads="1"/>
          </p:cNvSpPr>
          <p:nvPr/>
        </p:nvSpPr>
        <p:spPr bwMode="auto">
          <a:xfrm>
            <a:off x="3179229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6" name="Rectangle 18"/>
          <p:cNvSpPr>
            <a:spLocks noChangeArrowheads="1"/>
          </p:cNvSpPr>
          <p:nvPr/>
        </p:nvSpPr>
        <p:spPr bwMode="auto">
          <a:xfrm>
            <a:off x="3178175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7" name="Rectangle 23"/>
          <p:cNvSpPr>
            <a:spLocks noChangeArrowheads="1"/>
          </p:cNvSpPr>
          <p:nvPr/>
        </p:nvSpPr>
        <p:spPr bwMode="auto">
          <a:xfrm>
            <a:off x="3178175" y="2540004"/>
            <a:ext cx="122238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0" name="Rectangle 10"/>
          <p:cNvSpPr>
            <a:spLocks noChangeArrowheads="1"/>
          </p:cNvSpPr>
          <p:nvPr/>
        </p:nvSpPr>
        <p:spPr bwMode="auto">
          <a:xfrm>
            <a:off x="30352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9" name="Rectangle 18"/>
          <p:cNvSpPr>
            <a:spLocks noChangeArrowheads="1"/>
          </p:cNvSpPr>
          <p:nvPr/>
        </p:nvSpPr>
        <p:spPr bwMode="auto">
          <a:xfrm>
            <a:off x="3033747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0" name="Rectangle 23"/>
          <p:cNvSpPr>
            <a:spLocks noChangeArrowheads="1"/>
          </p:cNvSpPr>
          <p:nvPr/>
        </p:nvSpPr>
        <p:spPr bwMode="auto">
          <a:xfrm>
            <a:off x="3033747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3" name="Rectangle 10"/>
          <p:cNvSpPr>
            <a:spLocks noChangeArrowheads="1"/>
          </p:cNvSpPr>
          <p:nvPr/>
        </p:nvSpPr>
        <p:spPr bwMode="auto">
          <a:xfrm>
            <a:off x="2894089" y="1380631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GTP</a:t>
            </a:r>
          </a:p>
        </p:txBody>
      </p:sp>
      <p:sp>
        <p:nvSpPr>
          <p:cNvPr id="14382" name="Rectangle 18"/>
          <p:cNvSpPr>
            <a:spLocks noChangeArrowheads="1"/>
          </p:cNvSpPr>
          <p:nvPr/>
        </p:nvSpPr>
        <p:spPr bwMode="auto">
          <a:xfrm>
            <a:off x="28940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3" name="Rectangle 23"/>
          <p:cNvSpPr>
            <a:spLocks noChangeArrowheads="1"/>
          </p:cNvSpPr>
          <p:nvPr/>
        </p:nvSpPr>
        <p:spPr bwMode="auto">
          <a:xfrm>
            <a:off x="28940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6" name="Rectangle 10"/>
          <p:cNvSpPr>
            <a:spLocks noChangeArrowheads="1"/>
          </p:cNvSpPr>
          <p:nvPr/>
        </p:nvSpPr>
        <p:spPr bwMode="auto">
          <a:xfrm>
            <a:off x="2751214" y="1380631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GTP</a:t>
            </a:r>
          </a:p>
        </p:txBody>
      </p:sp>
      <p:sp>
        <p:nvSpPr>
          <p:cNvPr id="14385" name="Rectangle 18"/>
          <p:cNvSpPr>
            <a:spLocks noChangeArrowheads="1"/>
          </p:cNvSpPr>
          <p:nvPr/>
        </p:nvSpPr>
        <p:spPr bwMode="auto">
          <a:xfrm>
            <a:off x="27511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6" name="Rectangle 23"/>
          <p:cNvSpPr>
            <a:spLocks noChangeArrowheads="1"/>
          </p:cNvSpPr>
          <p:nvPr/>
        </p:nvSpPr>
        <p:spPr bwMode="auto">
          <a:xfrm>
            <a:off x="27511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9" name="Rectangle 10"/>
          <p:cNvSpPr>
            <a:spLocks noChangeArrowheads="1"/>
          </p:cNvSpPr>
          <p:nvPr/>
        </p:nvSpPr>
        <p:spPr bwMode="auto">
          <a:xfrm>
            <a:off x="260658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88" name="Rectangle 18"/>
          <p:cNvSpPr>
            <a:spLocks noChangeArrowheads="1"/>
          </p:cNvSpPr>
          <p:nvPr/>
        </p:nvSpPr>
        <p:spPr bwMode="auto">
          <a:xfrm>
            <a:off x="2605122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9" name="Rectangle 23"/>
          <p:cNvSpPr>
            <a:spLocks noChangeArrowheads="1"/>
          </p:cNvSpPr>
          <p:nvPr/>
        </p:nvSpPr>
        <p:spPr bwMode="auto">
          <a:xfrm>
            <a:off x="2605122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2" name="Rectangle 10"/>
          <p:cNvSpPr>
            <a:spLocks noChangeArrowheads="1"/>
          </p:cNvSpPr>
          <p:nvPr/>
        </p:nvSpPr>
        <p:spPr bwMode="auto">
          <a:xfrm>
            <a:off x="24637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1" name="Rectangle 18"/>
          <p:cNvSpPr>
            <a:spLocks noChangeArrowheads="1"/>
          </p:cNvSpPr>
          <p:nvPr/>
        </p:nvSpPr>
        <p:spPr bwMode="auto">
          <a:xfrm>
            <a:off x="2462247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2" name="Rectangle 23"/>
          <p:cNvSpPr>
            <a:spLocks noChangeArrowheads="1"/>
          </p:cNvSpPr>
          <p:nvPr/>
        </p:nvSpPr>
        <p:spPr bwMode="auto">
          <a:xfrm>
            <a:off x="2462247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5" name="Rectangle 10"/>
          <p:cNvSpPr>
            <a:spLocks noChangeArrowheads="1"/>
          </p:cNvSpPr>
          <p:nvPr/>
        </p:nvSpPr>
        <p:spPr bwMode="auto">
          <a:xfrm>
            <a:off x="2322589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4" name="Rectangle 18"/>
          <p:cNvSpPr>
            <a:spLocks noChangeArrowheads="1"/>
          </p:cNvSpPr>
          <p:nvPr/>
        </p:nvSpPr>
        <p:spPr bwMode="auto">
          <a:xfrm>
            <a:off x="23225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5" name="Rectangle 23"/>
          <p:cNvSpPr>
            <a:spLocks noChangeArrowheads="1"/>
          </p:cNvSpPr>
          <p:nvPr/>
        </p:nvSpPr>
        <p:spPr bwMode="auto">
          <a:xfrm>
            <a:off x="2322513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8" name="Rectangle 10"/>
          <p:cNvSpPr>
            <a:spLocks noChangeArrowheads="1"/>
          </p:cNvSpPr>
          <p:nvPr/>
        </p:nvSpPr>
        <p:spPr bwMode="auto">
          <a:xfrm>
            <a:off x="217911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7" name="Rectangle 18"/>
          <p:cNvSpPr>
            <a:spLocks noChangeArrowheads="1"/>
          </p:cNvSpPr>
          <p:nvPr/>
        </p:nvSpPr>
        <p:spPr bwMode="auto">
          <a:xfrm>
            <a:off x="2178050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8" name="Rectangle 23"/>
          <p:cNvSpPr>
            <a:spLocks noChangeArrowheads="1"/>
          </p:cNvSpPr>
          <p:nvPr/>
        </p:nvSpPr>
        <p:spPr bwMode="auto">
          <a:xfrm>
            <a:off x="2178050" y="2540000"/>
            <a:ext cx="122238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91" name="Rectangle 10"/>
          <p:cNvSpPr>
            <a:spLocks noChangeArrowheads="1"/>
          </p:cNvSpPr>
          <p:nvPr/>
        </p:nvSpPr>
        <p:spPr bwMode="auto">
          <a:xfrm>
            <a:off x="2035622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400" name="Rectangle 18"/>
          <p:cNvSpPr>
            <a:spLocks noChangeArrowheads="1"/>
          </p:cNvSpPr>
          <p:nvPr/>
        </p:nvSpPr>
        <p:spPr bwMode="auto">
          <a:xfrm>
            <a:off x="203517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1" name="Rectangle 23"/>
          <p:cNvSpPr>
            <a:spLocks noChangeArrowheads="1"/>
          </p:cNvSpPr>
          <p:nvPr/>
        </p:nvSpPr>
        <p:spPr bwMode="auto">
          <a:xfrm>
            <a:off x="2035175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94" name="Rectangle 10"/>
          <p:cNvSpPr>
            <a:spLocks noChangeArrowheads="1"/>
          </p:cNvSpPr>
          <p:nvPr/>
        </p:nvSpPr>
        <p:spPr bwMode="auto">
          <a:xfrm>
            <a:off x="1893982" y="1380343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403" name="Rectangle 18"/>
          <p:cNvSpPr>
            <a:spLocks noChangeArrowheads="1"/>
          </p:cNvSpPr>
          <p:nvPr/>
        </p:nvSpPr>
        <p:spPr bwMode="auto">
          <a:xfrm>
            <a:off x="189388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4" name="Rectangle 23"/>
          <p:cNvSpPr>
            <a:spLocks noChangeArrowheads="1"/>
          </p:cNvSpPr>
          <p:nvPr/>
        </p:nvSpPr>
        <p:spPr bwMode="auto">
          <a:xfrm>
            <a:off x="1893888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432425" y="1320800"/>
            <a:ext cx="2362200" cy="1612900"/>
            <a:chOff x="2228849" y="1795461"/>
            <a:chExt cx="4587875" cy="3132138"/>
          </a:xfrm>
        </p:grpSpPr>
        <p:sp>
          <p:nvSpPr>
            <p:cNvPr id="14453" name="Rectangle 16"/>
            <p:cNvSpPr>
              <a:spLocks noChangeArrowheads="1"/>
            </p:cNvSpPr>
            <p:nvPr/>
          </p:nvSpPr>
          <p:spPr bwMode="auto">
            <a:xfrm>
              <a:off x="2312986" y="1897061"/>
              <a:ext cx="4435475" cy="2454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54" name="Rectangle 9"/>
            <p:cNvSpPr>
              <a:spLocks noChangeArrowheads="1"/>
            </p:cNvSpPr>
            <p:nvPr/>
          </p:nvSpPr>
          <p:spPr bwMode="auto">
            <a:xfrm>
              <a:off x="2228849" y="1795461"/>
              <a:ext cx="4587875" cy="3132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07" name="Rectangle 10"/>
            <p:cNvSpPr>
              <a:spLocks noChangeArrowheads="1"/>
            </p:cNvSpPr>
            <p:nvPr/>
          </p:nvSpPr>
          <p:spPr bwMode="auto">
            <a:xfrm>
              <a:off x="2330450" y="1912936"/>
              <a:ext cx="254000" cy="242252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vert270" wrap="none" lIns="0" tIns="182880" rIns="0" bIns="18288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4456" name="Rectangle 15"/>
            <p:cNvSpPr>
              <a:spLocks noChangeArrowheads="1"/>
            </p:cNvSpPr>
            <p:nvPr/>
          </p:nvSpPr>
          <p:spPr bwMode="auto">
            <a:xfrm>
              <a:off x="2330449" y="4402136"/>
              <a:ext cx="4402137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VXS-Crate</a:t>
              </a:r>
            </a:p>
          </p:txBody>
        </p:sp>
        <p:sp>
          <p:nvSpPr>
            <p:cNvPr id="14457" name="Rectangle 18"/>
            <p:cNvSpPr>
              <a:spLocks noChangeArrowheads="1"/>
            </p:cNvSpPr>
            <p:nvPr/>
          </p:nvSpPr>
          <p:spPr bwMode="auto">
            <a:xfrm>
              <a:off x="2328861" y="19303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58" name="Rectangle 23"/>
            <p:cNvSpPr>
              <a:spLocks noChangeArrowheads="1"/>
            </p:cNvSpPr>
            <p:nvPr/>
          </p:nvSpPr>
          <p:spPr bwMode="auto">
            <a:xfrm>
              <a:off x="2328861" y="41655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11" name="Rectangle 10"/>
          <p:cNvSpPr>
            <a:spLocks noChangeArrowheads="1"/>
          </p:cNvSpPr>
          <p:nvPr/>
        </p:nvSpPr>
        <p:spPr bwMode="auto">
          <a:xfrm>
            <a:off x="761849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TS</a:t>
            </a:r>
          </a:p>
        </p:txBody>
      </p:sp>
      <p:sp>
        <p:nvSpPr>
          <p:cNvPr id="14407" name="Rectangle 18"/>
          <p:cNvSpPr>
            <a:spLocks noChangeArrowheads="1"/>
          </p:cNvSpPr>
          <p:nvPr/>
        </p:nvSpPr>
        <p:spPr bwMode="auto">
          <a:xfrm>
            <a:off x="76184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8" name="Rectangle 23"/>
          <p:cNvSpPr>
            <a:spLocks noChangeArrowheads="1"/>
          </p:cNvSpPr>
          <p:nvPr/>
        </p:nvSpPr>
        <p:spPr bwMode="auto">
          <a:xfrm>
            <a:off x="76184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14" name="Rectangle 10"/>
          <p:cNvSpPr>
            <a:spLocks noChangeArrowheads="1"/>
          </p:cNvSpPr>
          <p:nvPr/>
        </p:nvSpPr>
        <p:spPr bwMode="auto">
          <a:xfrm>
            <a:off x="747738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0" name="Rectangle 18"/>
          <p:cNvSpPr>
            <a:spLocks noChangeArrowheads="1"/>
          </p:cNvSpPr>
          <p:nvPr/>
        </p:nvSpPr>
        <p:spPr bwMode="auto">
          <a:xfrm>
            <a:off x="747712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1" name="Rectangle 23"/>
          <p:cNvSpPr>
            <a:spLocks noChangeArrowheads="1"/>
          </p:cNvSpPr>
          <p:nvPr/>
        </p:nvSpPr>
        <p:spPr bwMode="auto">
          <a:xfrm>
            <a:off x="7477125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17" name="Rectangle 10"/>
          <p:cNvSpPr>
            <a:spLocks noChangeArrowheads="1"/>
          </p:cNvSpPr>
          <p:nvPr/>
        </p:nvSpPr>
        <p:spPr bwMode="auto">
          <a:xfrm>
            <a:off x="7336894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3" name="Rectangle 18"/>
          <p:cNvSpPr>
            <a:spLocks noChangeArrowheads="1"/>
          </p:cNvSpPr>
          <p:nvPr/>
        </p:nvSpPr>
        <p:spPr bwMode="auto">
          <a:xfrm>
            <a:off x="7335858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4" name="Rectangle 23"/>
          <p:cNvSpPr>
            <a:spLocks noChangeArrowheads="1"/>
          </p:cNvSpPr>
          <p:nvPr/>
        </p:nvSpPr>
        <p:spPr bwMode="auto">
          <a:xfrm>
            <a:off x="7335858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0" name="Rectangle 10"/>
          <p:cNvSpPr>
            <a:spLocks noChangeArrowheads="1"/>
          </p:cNvSpPr>
          <p:nvPr/>
        </p:nvSpPr>
        <p:spPr bwMode="auto">
          <a:xfrm>
            <a:off x="7196997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6" name="Rectangle 18"/>
          <p:cNvSpPr>
            <a:spLocks noChangeArrowheads="1"/>
          </p:cNvSpPr>
          <p:nvPr/>
        </p:nvSpPr>
        <p:spPr bwMode="auto">
          <a:xfrm>
            <a:off x="7196145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7" name="Rectangle 23"/>
          <p:cNvSpPr>
            <a:spLocks noChangeArrowheads="1"/>
          </p:cNvSpPr>
          <p:nvPr/>
        </p:nvSpPr>
        <p:spPr bwMode="auto">
          <a:xfrm>
            <a:off x="7196145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3" name="Rectangle 10"/>
          <p:cNvSpPr>
            <a:spLocks noChangeArrowheads="1"/>
          </p:cNvSpPr>
          <p:nvPr/>
        </p:nvSpPr>
        <p:spPr bwMode="auto">
          <a:xfrm>
            <a:off x="7056503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9" name="Rectangle 18"/>
          <p:cNvSpPr>
            <a:spLocks noChangeArrowheads="1"/>
          </p:cNvSpPr>
          <p:nvPr/>
        </p:nvSpPr>
        <p:spPr bwMode="auto">
          <a:xfrm>
            <a:off x="70564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0" name="Rectangle 23"/>
          <p:cNvSpPr>
            <a:spLocks noChangeArrowheads="1"/>
          </p:cNvSpPr>
          <p:nvPr/>
        </p:nvSpPr>
        <p:spPr bwMode="auto">
          <a:xfrm>
            <a:off x="70564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6" name="Rectangle 10"/>
          <p:cNvSpPr>
            <a:spLocks noChangeArrowheads="1"/>
          </p:cNvSpPr>
          <p:nvPr/>
        </p:nvSpPr>
        <p:spPr bwMode="auto">
          <a:xfrm>
            <a:off x="6913031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22" name="Rectangle 18"/>
          <p:cNvSpPr>
            <a:spLocks noChangeArrowheads="1"/>
          </p:cNvSpPr>
          <p:nvPr/>
        </p:nvSpPr>
        <p:spPr bwMode="auto">
          <a:xfrm>
            <a:off x="6911975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3" name="Rectangle 23"/>
          <p:cNvSpPr>
            <a:spLocks noChangeArrowheads="1"/>
          </p:cNvSpPr>
          <p:nvPr/>
        </p:nvSpPr>
        <p:spPr bwMode="auto">
          <a:xfrm>
            <a:off x="6911975" y="2540004"/>
            <a:ext cx="122238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9" name="Rectangle 10"/>
          <p:cNvSpPr>
            <a:spLocks noChangeArrowheads="1"/>
          </p:cNvSpPr>
          <p:nvPr/>
        </p:nvSpPr>
        <p:spPr bwMode="auto">
          <a:xfrm>
            <a:off x="676902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25" name="Rectangle 18"/>
          <p:cNvSpPr>
            <a:spLocks noChangeArrowheads="1"/>
          </p:cNvSpPr>
          <p:nvPr/>
        </p:nvSpPr>
        <p:spPr bwMode="auto">
          <a:xfrm>
            <a:off x="6767520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6" name="Rectangle 23"/>
          <p:cNvSpPr>
            <a:spLocks noChangeArrowheads="1"/>
          </p:cNvSpPr>
          <p:nvPr/>
        </p:nvSpPr>
        <p:spPr bwMode="auto">
          <a:xfrm>
            <a:off x="6767520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5" name="Rectangle 10"/>
          <p:cNvSpPr>
            <a:spLocks noChangeArrowheads="1"/>
          </p:cNvSpPr>
          <p:nvPr/>
        </p:nvSpPr>
        <p:spPr bwMode="auto">
          <a:xfrm>
            <a:off x="6484951" y="1381125"/>
            <a:ext cx="130175" cy="1247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428" name="Rectangle 18"/>
          <p:cNvSpPr>
            <a:spLocks noChangeArrowheads="1"/>
          </p:cNvSpPr>
          <p:nvPr/>
        </p:nvSpPr>
        <p:spPr bwMode="auto">
          <a:xfrm>
            <a:off x="64849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9" name="Rectangle 23"/>
          <p:cNvSpPr>
            <a:spLocks noChangeArrowheads="1"/>
          </p:cNvSpPr>
          <p:nvPr/>
        </p:nvSpPr>
        <p:spPr bwMode="auto">
          <a:xfrm>
            <a:off x="64849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8" name="Rectangle 10"/>
          <p:cNvSpPr>
            <a:spLocks noChangeArrowheads="1"/>
          </p:cNvSpPr>
          <p:nvPr/>
        </p:nvSpPr>
        <p:spPr bwMode="auto">
          <a:xfrm>
            <a:off x="6340403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1" name="Rectangle 18"/>
          <p:cNvSpPr>
            <a:spLocks noChangeArrowheads="1"/>
          </p:cNvSpPr>
          <p:nvPr/>
        </p:nvSpPr>
        <p:spPr bwMode="auto">
          <a:xfrm>
            <a:off x="6338895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2" name="Rectangle 23"/>
          <p:cNvSpPr>
            <a:spLocks noChangeArrowheads="1"/>
          </p:cNvSpPr>
          <p:nvPr/>
        </p:nvSpPr>
        <p:spPr bwMode="auto">
          <a:xfrm>
            <a:off x="6338895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1" name="Rectangle 10"/>
          <p:cNvSpPr>
            <a:spLocks noChangeArrowheads="1"/>
          </p:cNvSpPr>
          <p:nvPr/>
        </p:nvSpPr>
        <p:spPr bwMode="auto">
          <a:xfrm>
            <a:off x="619752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4" name="Rectangle 18"/>
          <p:cNvSpPr>
            <a:spLocks noChangeArrowheads="1"/>
          </p:cNvSpPr>
          <p:nvPr/>
        </p:nvSpPr>
        <p:spPr bwMode="auto">
          <a:xfrm>
            <a:off x="6196020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5" name="Rectangle 23"/>
          <p:cNvSpPr>
            <a:spLocks noChangeArrowheads="1"/>
          </p:cNvSpPr>
          <p:nvPr/>
        </p:nvSpPr>
        <p:spPr bwMode="auto">
          <a:xfrm>
            <a:off x="6196020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4" name="Rectangle 10"/>
          <p:cNvSpPr>
            <a:spLocks noChangeArrowheads="1"/>
          </p:cNvSpPr>
          <p:nvPr/>
        </p:nvSpPr>
        <p:spPr bwMode="auto">
          <a:xfrm>
            <a:off x="6056411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7" name="Rectangle 18"/>
          <p:cNvSpPr>
            <a:spLocks noChangeArrowheads="1"/>
          </p:cNvSpPr>
          <p:nvPr/>
        </p:nvSpPr>
        <p:spPr bwMode="auto">
          <a:xfrm>
            <a:off x="60563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8" name="Rectangle 23"/>
          <p:cNvSpPr>
            <a:spLocks noChangeArrowheads="1"/>
          </p:cNvSpPr>
          <p:nvPr/>
        </p:nvSpPr>
        <p:spPr bwMode="auto">
          <a:xfrm>
            <a:off x="6056313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7" name="Rectangle 10"/>
          <p:cNvSpPr>
            <a:spLocks noChangeArrowheads="1"/>
          </p:cNvSpPr>
          <p:nvPr/>
        </p:nvSpPr>
        <p:spPr bwMode="auto">
          <a:xfrm>
            <a:off x="59129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0" name="Rectangle 18"/>
          <p:cNvSpPr>
            <a:spLocks noChangeArrowheads="1"/>
          </p:cNvSpPr>
          <p:nvPr/>
        </p:nvSpPr>
        <p:spPr bwMode="auto">
          <a:xfrm>
            <a:off x="5911850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1" name="Rectangle 23"/>
          <p:cNvSpPr>
            <a:spLocks noChangeArrowheads="1"/>
          </p:cNvSpPr>
          <p:nvPr/>
        </p:nvSpPr>
        <p:spPr bwMode="auto">
          <a:xfrm>
            <a:off x="5911850" y="2540000"/>
            <a:ext cx="122238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50" name="Rectangle 10"/>
          <p:cNvSpPr>
            <a:spLocks noChangeArrowheads="1"/>
          </p:cNvSpPr>
          <p:nvPr/>
        </p:nvSpPr>
        <p:spPr bwMode="auto">
          <a:xfrm>
            <a:off x="5769408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3" name="Rectangle 18"/>
          <p:cNvSpPr>
            <a:spLocks noChangeArrowheads="1"/>
          </p:cNvSpPr>
          <p:nvPr/>
        </p:nvSpPr>
        <p:spPr bwMode="auto">
          <a:xfrm>
            <a:off x="576897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4" name="Rectangle 23"/>
          <p:cNvSpPr>
            <a:spLocks noChangeArrowheads="1"/>
          </p:cNvSpPr>
          <p:nvPr/>
        </p:nvSpPr>
        <p:spPr bwMode="auto">
          <a:xfrm>
            <a:off x="5768975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53" name="Rectangle 10"/>
          <p:cNvSpPr>
            <a:spLocks noChangeArrowheads="1"/>
          </p:cNvSpPr>
          <p:nvPr/>
        </p:nvSpPr>
        <p:spPr bwMode="auto">
          <a:xfrm>
            <a:off x="5627786" y="1380343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6" name="Rectangle 18"/>
          <p:cNvSpPr>
            <a:spLocks noChangeArrowheads="1"/>
          </p:cNvSpPr>
          <p:nvPr/>
        </p:nvSpPr>
        <p:spPr bwMode="auto">
          <a:xfrm>
            <a:off x="562768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7" name="Rectangle 23"/>
          <p:cNvSpPr>
            <a:spLocks noChangeArrowheads="1"/>
          </p:cNvSpPr>
          <p:nvPr/>
        </p:nvSpPr>
        <p:spPr bwMode="auto">
          <a:xfrm>
            <a:off x="5627688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405" name="Rectangle 10"/>
          <p:cNvSpPr>
            <a:spLocks noChangeArrowheads="1"/>
          </p:cNvSpPr>
          <p:nvPr/>
        </p:nvSpPr>
        <p:spPr bwMode="auto">
          <a:xfrm>
            <a:off x="6625884" y="1380890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SD</a:t>
            </a:r>
          </a:p>
        </p:txBody>
      </p:sp>
      <p:sp>
        <p:nvSpPr>
          <p:cNvPr id="14449" name="Rectangle 18"/>
          <p:cNvSpPr>
            <a:spLocks noChangeArrowheads="1"/>
          </p:cNvSpPr>
          <p:nvPr/>
        </p:nvSpPr>
        <p:spPr bwMode="auto">
          <a:xfrm>
            <a:off x="6630988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50" name="Rectangle 23"/>
          <p:cNvSpPr>
            <a:spLocks noChangeArrowheads="1"/>
          </p:cNvSpPr>
          <p:nvPr/>
        </p:nvSpPr>
        <p:spPr bwMode="auto">
          <a:xfrm>
            <a:off x="6630988" y="2540004"/>
            <a:ext cx="122237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pic>
        <p:nvPicPr>
          <p:cNvPr id="144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825" y="4902203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4902203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359"/>
          <p:cNvSpPr>
            <a:spLocks noChangeShapeType="1"/>
          </p:cNvSpPr>
          <p:nvPr/>
        </p:nvSpPr>
        <p:spPr bwMode="auto">
          <a:xfrm>
            <a:off x="7531779" y="2310063"/>
            <a:ext cx="256673" cy="2863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7" name="Line 361"/>
          <p:cNvSpPr>
            <a:spLocks noChangeShapeType="1"/>
          </p:cNvSpPr>
          <p:nvPr/>
        </p:nvSpPr>
        <p:spPr bwMode="auto">
          <a:xfrm flipH="1">
            <a:off x="3810017" y="2294025"/>
            <a:ext cx="1892969" cy="2863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8" name="Line 362"/>
          <p:cNvSpPr>
            <a:spLocks noChangeShapeType="1"/>
          </p:cNvSpPr>
          <p:nvPr/>
        </p:nvSpPr>
        <p:spPr bwMode="auto">
          <a:xfrm>
            <a:off x="1973179" y="2406316"/>
            <a:ext cx="946484" cy="279132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oval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50" name="Line 364"/>
          <p:cNvSpPr>
            <a:spLocks noChangeShapeType="1"/>
          </p:cNvSpPr>
          <p:nvPr/>
        </p:nvSpPr>
        <p:spPr bwMode="auto">
          <a:xfrm>
            <a:off x="3801985" y="2221832"/>
            <a:ext cx="3056021" cy="28956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stealth" w="med" len="med"/>
            <a:tailEnd type="oval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3" name="Line 355"/>
          <p:cNvSpPr>
            <a:spLocks noChangeShapeType="1"/>
          </p:cNvSpPr>
          <p:nvPr/>
        </p:nvSpPr>
        <p:spPr bwMode="auto">
          <a:xfrm>
            <a:off x="2951747" y="1554481"/>
            <a:ext cx="4764506" cy="4571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diamond"/>
            <a:tailEnd type="diamond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0" name="Line 371"/>
          <p:cNvSpPr>
            <a:spLocks noChangeShapeType="1"/>
          </p:cNvSpPr>
          <p:nvPr/>
        </p:nvSpPr>
        <p:spPr bwMode="auto">
          <a:xfrm flipV="1">
            <a:off x="4419606" y="2819417"/>
            <a:ext cx="385011" cy="40907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2" name="Donut 131"/>
          <p:cNvSpPr/>
          <p:nvPr/>
        </p:nvSpPr>
        <p:spPr bwMode="auto">
          <a:xfrm>
            <a:off x="2438400" y="3657600"/>
            <a:ext cx="228600" cy="2286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3" name="Donut 132"/>
          <p:cNvSpPr/>
          <p:nvPr/>
        </p:nvSpPr>
        <p:spPr bwMode="auto">
          <a:xfrm>
            <a:off x="5181600" y="3657600"/>
            <a:ext cx="228600" cy="2286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2209800" y="3429000"/>
            <a:ext cx="10668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8153400" y="3200400"/>
            <a:ext cx="538930" cy="9387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Clock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Trig1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Trig2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Sync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Busy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Donut 136"/>
          <p:cNvSpPr/>
          <p:nvPr/>
        </p:nvSpPr>
        <p:spPr bwMode="auto">
          <a:xfrm>
            <a:off x="4572000" y="3886200"/>
            <a:ext cx="228600" cy="228600"/>
          </a:xfrm>
          <a:prstGeom prst="don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8" name="Donut 137"/>
          <p:cNvSpPr/>
          <p:nvPr/>
        </p:nvSpPr>
        <p:spPr bwMode="auto">
          <a:xfrm>
            <a:off x="7467600" y="3810000"/>
            <a:ext cx="228600" cy="228600"/>
          </a:xfrm>
          <a:prstGeom prst="don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0" name="Straight Connector 139"/>
          <p:cNvCxnSpPr>
            <a:stCxn id="14351" idx="2"/>
          </p:cNvCxnSpPr>
          <p:nvPr/>
        </p:nvCxnSpPr>
        <p:spPr bwMode="auto">
          <a:xfrm rot="16200000" flipH="1">
            <a:off x="655082" y="2483881"/>
            <a:ext cx="556736" cy="2667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374"/>
          <p:cNvSpPr txBox="1">
            <a:spLocks noChangeArrowheads="1"/>
          </p:cNvSpPr>
          <p:nvPr/>
        </p:nvSpPr>
        <p:spPr bwMode="auto">
          <a:xfrm>
            <a:off x="5943600" y="3048004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Fiber Optic</a:t>
            </a:r>
          </a:p>
          <a:p>
            <a:pPr eaLnBrk="0" hangingPunct="0"/>
            <a:r>
              <a:rPr lang="en-US" sz="1600" b="1" dirty="0" smtClean="0"/>
              <a:t>Links</a:t>
            </a:r>
          </a:p>
          <a:p>
            <a:pPr eaLnBrk="0" hangingPunct="0"/>
            <a:r>
              <a:rPr lang="en-US" sz="1600" b="1" dirty="0" smtClean="0"/>
              <a:t>TD  can manage</a:t>
            </a:r>
          </a:p>
          <a:p>
            <a:pPr eaLnBrk="0" hangingPunct="0"/>
            <a:r>
              <a:rPr lang="en-US" sz="1600" b="1" dirty="0" smtClean="0"/>
              <a:t>8 TI</a:t>
            </a:r>
          </a:p>
          <a:p>
            <a:pPr eaLnBrk="0" hangingPunct="0"/>
            <a:r>
              <a:rPr lang="en-US" sz="1600" b="1" dirty="0" smtClean="0"/>
              <a:t>(Crates)</a:t>
            </a:r>
            <a:endParaRPr lang="en-US" sz="1600" b="1" dirty="0"/>
          </a:p>
        </p:txBody>
      </p:sp>
      <p:cxnSp>
        <p:nvCxnSpPr>
          <p:cNvPr id="143" name="Straight Connector 142"/>
          <p:cNvCxnSpPr/>
          <p:nvPr/>
        </p:nvCxnSpPr>
        <p:spPr bwMode="auto">
          <a:xfrm rot="10800000" flipV="1">
            <a:off x="7086600" y="3124200"/>
            <a:ext cx="685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5181600" y="2895600"/>
            <a:ext cx="7620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4344" idx="2"/>
          </p:cNvCxnSpPr>
          <p:nvPr/>
        </p:nvCxnSpPr>
        <p:spPr bwMode="auto">
          <a:xfrm rot="5400000">
            <a:off x="4597720" y="1549730"/>
            <a:ext cx="177219" cy="76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86868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0"/>
          <p:cNvSpPr txBox="1">
            <a:spLocks/>
          </p:cNvSpPr>
          <p:nvPr/>
        </p:nvSpPr>
        <p:spPr>
          <a:xfrm>
            <a:off x="685800" y="76200"/>
            <a:ext cx="7315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200" dirty="0" smtClean="0">
                <a:solidFill>
                  <a:prstClr val="black"/>
                </a:solidFill>
                <a:latin typeface="Calibri"/>
              </a:rPr>
              <a:t>Discriminator Status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(Not  truly trigger system hardware, but very nice new development)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143004"/>
            <a:ext cx="4114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16 Pre-Production modules have been assembled and received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Significantly cheaper than V895: 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-cost &lt; $2,000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Provides several features not found on V895: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32bit scalers on all channels at both thresholds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Calibrated pulse widths: from 8 to 40ns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Trimmed input offset (&lt;2mV error)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Second 34pin output connector is fully programmable.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Able to perform logic based on all channels at both thresholds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Final revision has VME64x J1-J2 connector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Full test stand developed by Pedro Toledo(USM – Chile) will be re-used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Hall Groups will test with detectors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Calibri"/>
              </a:rPr>
              <a:t>Ben Raydo</a:t>
            </a:r>
            <a:endParaRPr lang="en-US" sz="12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581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</a:t>
            </a:r>
            <a:endParaRPr lang="en-US" sz="1200" b="1" dirty="0"/>
          </a:p>
        </p:txBody>
      </p:sp>
      <p:pic>
        <p:nvPicPr>
          <p:cNvPr id="8" name="Picture 7" descr="Discriminator_C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2921774" cy="2719701"/>
          </a:xfrm>
          <a:prstGeom prst="rect">
            <a:avLst/>
          </a:prstGeom>
        </p:spPr>
      </p:pic>
      <p:pic>
        <p:nvPicPr>
          <p:cNvPr id="9" name="Picture 8" descr="Discriminator_Mod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6317" y="2895600"/>
            <a:ext cx="3065966" cy="396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12954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 modules in crate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96161" y="4953000"/>
            <a:ext cx="188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Pre-Production version</a:t>
            </a:r>
          </a:p>
          <a:p>
            <a:pPr algn="r"/>
            <a:r>
              <a:rPr lang="en-US" sz="1200" dirty="0" smtClean="0"/>
              <a:t>Note:  VME64x connectors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Synchronized Multi-Crate Readout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914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CTP #2 is also acting as an SSP (by summing the local crate + CTP#1 sum over fiber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A programmable threshold is set in CTP, which creates a trigger when the global sum (6 FADC boards =&gt; 96 channels) is over threshold.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Example test with a burst of 3 pulses into 16 channels across 2 crates/6 FADC modules</a:t>
            </a:r>
          </a:p>
        </p:txBody>
      </p:sp>
      <p:pic>
        <p:nvPicPr>
          <p:cNvPr id="3074" name="Picture 2" descr="C:\Documents and Settings\braydo.JLAB\Desktop\TestStandPosterImages\final\global_su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367658" cy="30194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04800" y="2667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2</a:t>
            </a:r>
            <a:r>
              <a:rPr lang="el-GR" sz="1400" b="1" dirty="0" smtClean="0"/>
              <a:t>μ</a:t>
            </a:r>
            <a:r>
              <a:rPr lang="en-US" sz="1400" b="1" dirty="0" smtClean="0"/>
              <a:t>s global sum window is recorded around the trigger to see how the trigger was formed: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274321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 Raw Event Data for 1 FADC Channel:</a:t>
            </a:r>
            <a:endParaRPr lang="en-US" sz="1400" b="1" dirty="0"/>
          </a:p>
        </p:txBody>
      </p:sp>
      <p:pic>
        <p:nvPicPr>
          <p:cNvPr id="3078" name="Picture 6" descr="C:\Documents and Settings\braydo.JLAB\Desktop\TestStandPosterImages\final\ev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1776846" cy="1447800"/>
          </a:xfrm>
          <a:prstGeom prst="rect">
            <a:avLst/>
          </a:prstGeom>
          <a:noFill/>
        </p:spPr>
      </p:pic>
      <p:pic>
        <p:nvPicPr>
          <p:cNvPr id="3079" name="Picture 7" descr="C:\Documents and Settings\braydo.JLAB\Desktop\TestStandPosterImages\final\ev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1752600" cy="1430644"/>
          </a:xfrm>
          <a:prstGeom prst="rect">
            <a:avLst/>
          </a:prstGeom>
          <a:noFill/>
        </p:spPr>
      </p:pic>
      <p:pic>
        <p:nvPicPr>
          <p:cNvPr id="3080" name="Picture 8" descr="C:\Documents and Settings\braydo.JLAB\Desktop\TestStandPosterImages\final\evt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76800"/>
            <a:ext cx="1768716" cy="1447800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V="1">
            <a:off x="1828800" y="4267200"/>
            <a:ext cx="3276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057400" y="4267200"/>
            <a:ext cx="5029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09800" y="5181600"/>
            <a:ext cx="3886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16" y="61722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Raydo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C:\Documents and Settings\braydo.JLAB\Desktop\TestStandPosterImages\New Folder\eq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2667000" cy="191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4" descr="C:\Documents and Settings\braydo.JLAB\Desktop\TestStandPosterImages\New Folder\ev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4724400"/>
            <a:ext cx="2133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2" descr="C:\Documents and Settings\braydo.JLAB\Desktop\TestStandPosterImages\New Folder\ev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34" y="1828800"/>
            <a:ext cx="215582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3" descr="C:\Documents and Settings\braydo.JLAB\Desktop\TestStandPosterImages\New Folder\global_sum2.PNG"/>
          <p:cNvPicPr>
            <a:picLocks noChangeAspect="1" noChangeArrowheads="1"/>
          </p:cNvPicPr>
          <p:nvPr/>
        </p:nvPicPr>
        <p:blipFill>
          <a:blip r:embed="rId5" cstate="print"/>
          <a:srcRect t="8824" r="5539"/>
          <a:stretch>
            <a:fillRect/>
          </a:stretch>
        </p:blipFill>
        <p:spPr bwMode="auto">
          <a:xfrm>
            <a:off x="5943600" y="990600"/>
            <a:ext cx="30114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152400" y="914417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Input </a:t>
            </a:r>
            <a:r>
              <a:rPr lang="en-US" sz="1200" b="1" dirty="0" smtClean="0"/>
              <a:t>Signal to </a:t>
            </a:r>
            <a:r>
              <a:rPr lang="en-US" sz="1200" b="1" dirty="0"/>
              <a:t>16 FADC250 </a:t>
            </a:r>
            <a:r>
              <a:rPr lang="en-US" sz="1200" b="1" dirty="0" smtClean="0"/>
              <a:t>Channels:</a:t>
            </a:r>
            <a:endParaRPr lang="en-US" sz="1200" b="1" dirty="0"/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3048000" y="1219216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Raw Mode Triggered Data (single channel shown only):</a:t>
            </a:r>
          </a:p>
        </p:txBody>
      </p:sp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5867400" y="762017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Global Sum Capture (at “SSP”):</a:t>
            </a:r>
          </a:p>
        </p:txBody>
      </p:sp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152400" y="4986349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Runs at 250kHz in charge mode</a:t>
            </a:r>
          </a:p>
          <a:p>
            <a:pPr eaLnBrk="0" hangingPunct="0">
              <a:buFont typeface="Arial" charset="0"/>
              <a:buChar char="•"/>
            </a:pPr>
            <a:endParaRPr lang="en-US" sz="16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</a:t>
            </a:r>
            <a:r>
              <a:rPr lang="en-US" sz="1600" b="1" i="1" u="sng" dirty="0">
                <a:cs typeface="Arial" charset="0"/>
              </a:rPr>
              <a:t>Latency: 2.3µs(measured) + 660ns(GTP estimate) &lt; 3µs</a:t>
            </a:r>
          </a:p>
        </p:txBody>
      </p:sp>
      <p:sp>
        <p:nvSpPr>
          <p:cNvPr id="28681" name="TextBox 29"/>
          <p:cNvSpPr txBox="1">
            <a:spLocks noChangeArrowheads="1"/>
          </p:cNvSpPr>
          <p:nvPr/>
        </p:nvSpPr>
        <p:spPr bwMode="auto">
          <a:xfrm>
            <a:off x="1676400" y="19209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</a:rPr>
              <a:t>2 Crate Energy Sum Testing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410200" y="2514600"/>
            <a:ext cx="2103438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3" name="Picture 3" descr="C:\Documents and Settings\braydo.JLAB\Desktop\TestStandPosterImages\New Folder\ev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17" y="3276600"/>
            <a:ext cx="2149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>
            <a:off x="6760369" y="2536031"/>
            <a:ext cx="914400" cy="87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455569" y="3221831"/>
            <a:ext cx="2133600" cy="566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943101" y="2324117"/>
            <a:ext cx="2209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3429000"/>
            <a:ext cx="1371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95701" y="4152917"/>
            <a:ext cx="1447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4876800"/>
            <a:ext cx="152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257801" y="5562617"/>
            <a:ext cx="13716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43600" y="62484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12192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533901" y="2171717"/>
            <a:ext cx="19050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86400" y="3124200"/>
            <a:ext cx="1371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7543801" y="5410217"/>
            <a:ext cx="16764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6858000" y="4572000"/>
            <a:ext cx="152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6134101" y="3848117"/>
            <a:ext cx="1447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8" name="TextBox 21"/>
          <p:cNvSpPr txBox="1">
            <a:spLocks noChangeArrowheads="1"/>
          </p:cNvSpPr>
          <p:nvPr/>
        </p:nvSpPr>
        <p:spPr bwMode="auto">
          <a:xfrm>
            <a:off x="152400" y="3581417"/>
            <a:ext cx="4191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Threshold applied to global sum </a:t>
            </a:r>
            <a:r>
              <a:rPr lang="en-US" sz="1600" b="1" dirty="0" smtClean="0">
                <a:cs typeface="Arial" charset="0"/>
              </a:rPr>
              <a:t>(96 </a:t>
            </a:r>
            <a:r>
              <a:rPr lang="en-US" sz="1600" b="1" dirty="0">
                <a:cs typeface="Arial" charset="0"/>
              </a:rPr>
              <a:t>digitized channels) produces 3 triggers.</a:t>
            </a:r>
          </a:p>
          <a:p>
            <a:pPr eaLnBrk="0" hangingPunct="0">
              <a:buFont typeface="Arial" charset="0"/>
              <a:buChar char="•"/>
            </a:pPr>
            <a:endParaRPr lang="en-US" sz="16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Raw channel samples extracted from pipeline shown for 1 channel.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30" y="60960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B. Raydo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Synchronized Multi-Crate Readout Rates</a:t>
            </a:r>
            <a:endParaRPr lang="en-US" sz="2400" dirty="0"/>
          </a:p>
        </p:txBody>
      </p:sp>
      <p:pic>
        <p:nvPicPr>
          <p:cNvPr id="4098" name="Picture 2" descr="C:\Documents and Settings\braydo.JLAB\Desktop\TestStandPosterImages\final\datar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34" y="3352800"/>
            <a:ext cx="4543425" cy="3114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FADC event synchronization has been stable for several billion events @ ~150kHz trigger rate.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Have run up to 140kHz trigger rate in raw window mode, up to 170kHz in Pulse/Time mode.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Ed Jastrzembski has completed the 2eSST VME Interface on FADC allowing ~200MB/s readout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1722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Raydo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13" y="3581402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Single Crate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12 signals distributed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four FADC250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9" y="44196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18%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Occupancy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ignal </a:t>
            </a:r>
            <a:r>
              <a:rPr lang="en-US" sz="1800" b="1" u="sng" dirty="0" smtClean="0"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latin typeface="Arial" charset="0"/>
                <a:cs typeface="Arial" charset="0"/>
              </a:rPr>
              <a:t>istribution ( </a:t>
            </a:r>
            <a:r>
              <a:rPr lang="en-US" sz="1800" b="1" dirty="0" smtClean="0">
                <a:latin typeface="Arial" charset="0"/>
                <a:cs typeface="Arial" charset="0"/>
              </a:rPr>
              <a:t>SD</a:t>
            </a:r>
            <a:r>
              <a:rPr lang="en-US" sz="1800" dirty="0" smtClean="0">
                <a:latin typeface="Arial" charset="0"/>
                <a:cs typeface="Arial" charset="0"/>
              </a:rPr>
              <a:t> )		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Precision low jitter fan-out of ADC clock, trigger and synch signals over VXS backplane to FADC250 modules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Revisions include clock jitter attenuation PLL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Two Rev-2 boards have been tested with Trigger Interface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 few power supply issues have been resolved, and updates to firmware have been completed to support PLL for jitter attenuation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I^2C communication with latest Trigger Interface is complete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Two boards will be used for full crate testing before ordering pre-production quantities.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Pre-production quantity of six boards will be ordered as soon as two crate DAq test verifications are complete. (June, 2011)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We have components and front panels for at least six more units</a:t>
            </a:r>
          </a:p>
          <a:p>
            <a:pPr marL="800100" lvl="1" indent="-342900">
              <a:spcBef>
                <a:spcPct val="20000"/>
              </a:spcBef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805446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cs typeface="Arial" charset="0"/>
              </a:rPr>
              <a:t>rigger </a:t>
            </a:r>
            <a:r>
              <a:rPr lang="en-US" sz="1800" b="1" u="sng" dirty="0" smtClean="0">
                <a:latin typeface="Arial" charset="0"/>
                <a:cs typeface="Arial" charset="0"/>
              </a:rPr>
              <a:t>I</a:t>
            </a:r>
            <a:r>
              <a:rPr lang="en-US" sz="1800" dirty="0" smtClean="0">
                <a:latin typeface="Arial" charset="0"/>
                <a:cs typeface="Arial" charset="0"/>
              </a:rPr>
              <a:t>nterface – </a:t>
            </a:r>
            <a:r>
              <a:rPr lang="en-US" sz="1800" b="1" u="sng" dirty="0" smtClean="0">
                <a:latin typeface="Arial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cs typeface="Arial" charset="0"/>
              </a:rPr>
              <a:t>rigger </a:t>
            </a:r>
            <a:r>
              <a:rPr lang="en-US" sz="1800" b="1" u="sng" dirty="0" smtClean="0"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latin typeface="Arial" charset="0"/>
                <a:cs typeface="Arial" charset="0"/>
              </a:rPr>
              <a:t>istribution ( </a:t>
            </a:r>
            <a:r>
              <a:rPr lang="en-US" sz="1800" b="1" dirty="0" smtClean="0">
                <a:latin typeface="Arial" charset="0"/>
                <a:cs typeface="Arial" charset="0"/>
              </a:rPr>
              <a:t>TI - TD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FY11 test goals have been achieved and two units have been configured and installed in two crate DAq test station.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Minor design changes have been recorded and schematics and board layout changes have been implemented for pre-production order.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Plan is to order ten units after two crate DAq tests are verified.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Peripheral modules for TI-D have been completed.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	(i.e. Fan-out board for CAEN V1290 TDC)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CODA library has been updated for latest TI-D revision.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Direct link to Trigger Supervisor crate via parallel fiber optic cable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Distributes precision clock, triggers, and sync to crate SD modules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Board design supports both TI and TD functions, plus can supervise up to eight front end crates.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Manages crate triggers and ReadOut Controller events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ub</a:t>
            </a: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ystem</a:t>
            </a:r>
            <a:r>
              <a:rPr lang="en-US" sz="1800" b="1" dirty="0" smtClean="0">
                <a:latin typeface="Arial" charset="0"/>
                <a:cs typeface="Arial" charset="0"/>
              </a:rPr>
              <a:t> </a:t>
            </a:r>
            <a:r>
              <a:rPr lang="en-US" sz="1800" b="1" u="sng" dirty="0" smtClean="0">
                <a:latin typeface="Arial" charset="0"/>
                <a:cs typeface="Arial" charset="0"/>
              </a:rPr>
              <a:t>P</a:t>
            </a:r>
            <a:r>
              <a:rPr lang="en-US" sz="1800" dirty="0" smtClean="0">
                <a:latin typeface="Arial" charset="0"/>
                <a:cs typeface="Arial" charset="0"/>
              </a:rPr>
              <a:t>rocessor ( </a:t>
            </a:r>
            <a:r>
              <a:rPr lang="en-US" sz="1800" b="1" dirty="0" smtClean="0">
                <a:latin typeface="Arial" charset="0"/>
                <a:cs typeface="Arial" charset="0"/>
              </a:rPr>
              <a:t>SSP</a:t>
            </a:r>
            <a:r>
              <a:rPr lang="en-US" sz="1800" dirty="0" smtClean="0">
                <a:latin typeface="Arial" charset="0"/>
                <a:cs typeface="Arial" charset="0"/>
              </a:rPr>
              <a:t> )		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Prototype board has been tested and is ahead of schedule.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New applications have been proposed for the SSP (CLAS12)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Will use SSP during two crate DAq testing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Firmware to handle trigger information from two CTP streams will be completed soon.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SSP will collect trigger data from the two full crates and deliver the final trigger signal to the Trigger Interface.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SSP to GTP serial link definitions have been fully specified and implemented for VXS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Manages trigger information from up to 8 front end crates.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	(2048 channels!)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Trigger data received on front panel with fiber transceivers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10Gbp/s input capability ( 4 lanes @3.125Gbps*(8/10b) 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10Gpb/s output stream to GTP on VXS backplane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G</a:t>
            </a:r>
            <a:r>
              <a:rPr lang="en-US" sz="1800" dirty="0" smtClean="0">
                <a:latin typeface="Arial" charset="0"/>
                <a:cs typeface="Arial" charset="0"/>
              </a:rPr>
              <a:t>lobal </a:t>
            </a:r>
            <a:r>
              <a:rPr lang="en-US" sz="1800" b="1" u="sng" dirty="0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rigger </a:t>
            </a:r>
            <a:r>
              <a:rPr lang="en-US" sz="1800" b="1" u="sng" dirty="0">
                <a:latin typeface="Arial" charset="0"/>
                <a:cs typeface="Arial" charset="0"/>
              </a:rPr>
              <a:t>P</a:t>
            </a:r>
            <a:r>
              <a:rPr lang="en-US" sz="1800" dirty="0">
                <a:latin typeface="Arial" charset="0"/>
                <a:cs typeface="Arial" charset="0"/>
              </a:rPr>
              <a:t>rocessor ( </a:t>
            </a:r>
            <a:r>
              <a:rPr lang="en-US" sz="1800" b="1" dirty="0" smtClean="0">
                <a:latin typeface="Arial" charset="0"/>
                <a:cs typeface="Arial" charset="0"/>
              </a:rPr>
              <a:t>GTP</a:t>
            </a:r>
            <a:r>
              <a:rPr lang="en-US" sz="1800" dirty="0" smtClean="0">
                <a:latin typeface="Arial" charset="0"/>
                <a:cs typeface="Arial" charset="0"/>
              </a:rPr>
              <a:t> ) (FY - 11) 	</a:t>
            </a:r>
            <a:endParaRPr lang="en-US" sz="1800" dirty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Schematic is complete and board layout activities are nearly complete!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Significant activity for checking board fabrication files and assembly data before ordering prototype unit.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On track for FY11 goal to build initial prototype and test with SSP for global crate functions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Revisions to initial specification has been updated and finalized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Interface requirements to SSP and TS have been finalized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Large scale FPGA has been purchased and received including other long lead items. 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Xilinx’s Aurora protocol has been tested with Altera FPGA.  Will be verified when prototype is received. 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Great deal of firmware and verification activity after prototype is received from assembly company’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990600"/>
            <a:ext cx="7086600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cs typeface="Arial" charset="0"/>
              </a:rPr>
              <a:t>rigger </a:t>
            </a: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upervisor ( </a:t>
            </a:r>
            <a:r>
              <a:rPr lang="en-US" sz="1800" b="1" dirty="0" smtClean="0">
                <a:latin typeface="Arial" charset="0"/>
                <a:cs typeface="Arial" charset="0"/>
              </a:rPr>
              <a:t>TS</a:t>
            </a:r>
            <a:r>
              <a:rPr lang="en-US" sz="1800" dirty="0" smtClean="0">
                <a:latin typeface="Arial" charset="0"/>
                <a:cs typeface="Arial" charset="0"/>
              </a:rPr>
              <a:t> )  (FY-12 activity)	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New board format – VXS Payload module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Distributes precision clock, triggers, and sync to front end crates via the Trigger Distribution modules.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Manages global triggers and ReadOut Controller events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Global Trigger Processor drives 32 bit trigger word to TS over copper cables.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Specification has been updated to match GTP output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Schematic and board layout activities will become full time activity after full DAQ crate testing is complete and pre-production orders for TI-TD and other boards have been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0" y="35052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/>
              <a:t>CTP Prototype:</a:t>
            </a:r>
          </a:p>
        </p:txBody>
      </p:sp>
      <p:sp>
        <p:nvSpPr>
          <p:cNvPr id="13316" name="TextBox 29"/>
          <p:cNvSpPr txBox="1">
            <a:spLocks noChangeArrowheads="1"/>
          </p:cNvSpPr>
          <p:nvPr/>
        </p:nvSpPr>
        <p:spPr bwMode="auto">
          <a:xfrm>
            <a:off x="1752600" y="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latin typeface="Calibri" pitchFamily="34" charset="0"/>
              </a:rPr>
              <a:t>Crate Trigger Processor </a:t>
            </a:r>
          </a:p>
        </p:txBody>
      </p:sp>
      <p:pic>
        <p:nvPicPr>
          <p:cNvPr id="13317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28600" y="762000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Fully assembled are tested and in the lab!!</a:t>
            </a:r>
          </a:p>
          <a:p>
            <a:pPr eaLnBrk="0" hangingPunct="0">
              <a:buFont typeface="Arial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2 newest units include VirtexV FX70T that supports higher serial speeds.  (5Gbps)  Matches FX70T on FADC250</a:t>
            </a:r>
          </a:p>
          <a:p>
            <a:pPr marL="115888" indent="-115888" eaLnBrk="0" hangingPunct="0"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Initial CTP unit used to verify new WIENER VXS backplane map</a:t>
            </a:r>
          </a:p>
          <a:p>
            <a:pPr marL="115888" indent="-115888" eaLnBrk="0" hangingPunct="0">
              <a:buFont typeface="Arial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Crate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Trigger Processor computes a crate-level energy sum (or hit pattern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15888" indent="-115888" eaLnBrk="0" hangingPunct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Computed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crate-level value sent via 10Gbps fiber optics to Global Trigger Crate (32bits every 4ns)</a:t>
            </a:r>
          </a:p>
        </p:txBody>
      </p:sp>
      <p:sp>
        <p:nvSpPr>
          <p:cNvPr id="13336" name="TextBox 8"/>
          <p:cNvSpPr txBox="1">
            <a:spLocks noChangeArrowheads="1"/>
          </p:cNvSpPr>
          <p:nvPr/>
        </p:nvSpPr>
        <p:spPr bwMode="auto">
          <a:xfrm>
            <a:off x="0" y="4419600"/>
            <a:ext cx="114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latin typeface="Arial" pitchFamily="34" charset="0"/>
                <a:cs typeface="Arial" pitchFamily="34" charset="0"/>
              </a:rPr>
              <a:t>MTP Parallel Optics</a:t>
            </a:r>
          </a:p>
          <a:p>
            <a:pPr eaLnBrk="0" hangingPunct="0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 smtClean="0">
                <a:latin typeface="Arial" pitchFamily="34" charset="0"/>
                <a:cs typeface="Arial" pitchFamily="34" charset="0"/>
              </a:rPr>
              <a:t>10Gb/s to SSP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 flipV="1">
            <a:off x="838200" y="5029200"/>
            <a:ext cx="914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3657600" y="5638800"/>
            <a:ext cx="30480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9" name="TextBox 8"/>
          <p:cNvSpPr txBox="1">
            <a:spLocks noChangeArrowheads="1"/>
          </p:cNvSpPr>
          <p:nvPr/>
        </p:nvSpPr>
        <p:spPr bwMode="auto">
          <a:xfrm>
            <a:off x="3886200" y="49530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VXS Connectors</a:t>
            </a:r>
          </a:p>
          <a:p>
            <a:pPr eaLnBrk="0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Collect serial data from 16 FADC-250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6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</a:t>
            </a:r>
            <a:endParaRPr lang="en-US" sz="1200" b="1" dirty="0"/>
          </a:p>
        </p:txBody>
      </p:sp>
      <p:pic>
        <p:nvPicPr>
          <p:cNvPr id="13" name="Picture 12" descr="21SlotDAqCr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9444" y="990600"/>
            <a:ext cx="3974556" cy="295275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rot="10800000" flipV="1">
            <a:off x="3962400" y="2438400"/>
            <a:ext cx="3200400" cy="1828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029200" y="3886200"/>
            <a:ext cx="4114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Minor circuit modifications (ECO) needed before ordering production units.  Goal is to order pre-production quantity by fall.</a:t>
            </a:r>
          </a:p>
          <a:p>
            <a:pPr eaLnBrk="0" hangingPunct="0"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Significant verification testing will be performed with 2 crate DAq station.</a:t>
            </a:r>
          </a:p>
          <a:p>
            <a:pPr eaLnBrk="0" hangingPunct="0"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Hall D requires 23 units </a:t>
            </a:r>
          </a:p>
          <a:p>
            <a:pPr eaLnBrk="0" hangingPunct="0"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Hall B requires 21 units</a:t>
            </a:r>
          </a:p>
          <a:p>
            <a:pPr eaLnBrk="0" hangingPunct="0">
              <a:buFont typeface="Arial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215231" y="15240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N. Nganga</a:t>
            </a:r>
          </a:p>
          <a:p>
            <a:pPr marL="228600" indent="-228600" algn="ctr"/>
            <a:r>
              <a:rPr lang="en-US" dirty="0" smtClean="0"/>
              <a:t>10-Oct-2010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10600" y="64008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6106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</a:t>
            </a:r>
            <a:endParaRPr lang="en-US" sz="1200" b="1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914400" y="192088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Calibri" pitchFamily="34" charset="0"/>
              </a:rPr>
              <a:t>Crate Level – Signal </a:t>
            </a:r>
            <a:r>
              <a:rPr lang="en-US" sz="2800" b="1" dirty="0" smtClean="0">
                <a:latin typeface="Calibri" pitchFamily="34" charset="0"/>
              </a:rPr>
              <a:t>Distribution (SD)  -Rev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075057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VITA 41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Switch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Connectors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914400"/>
            <a:ext cx="39387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Two boards fully assembled and essential functions have been tested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Rev_1 includes jitter attenuation PLL circuit that significantly reduces clock jitter to final payload (FADC250) slots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Jitter Attenuation achieves 1.5ps rms measured at payload slots.  </a:t>
            </a:r>
          </a:p>
          <a:p>
            <a:pPr>
              <a:buFont typeface="Arial" pitchFamily="34" charset="0"/>
              <a:buChar char="•"/>
            </a:pP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I^2C programming functions via TI have been tested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Circuit corrections (ECO) have been identified and implemented in schematic and circuit board in preparation for pre-production order.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We have the components and front panels required for a pre-production order of 6 units.  Order by late summer.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Production quantities: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Hall D needs 49 SD units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Hall B (and other Halls) need 30 units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3486150" cy="5334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 flipV="1">
            <a:off x="3276601" y="3417376"/>
            <a:ext cx="427495" cy="392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2687</TotalTime>
  <Words>2109</Words>
  <Application>Microsoft Office PowerPoint</Application>
  <PresentationFormat>On-screen Show (4:3)</PresentationFormat>
  <Paragraphs>567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JLab_PowerPoint1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SSP Prototype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Synchronized Multi-Crate Readout </vt:lpstr>
      <vt:lpstr>Slide 28</vt:lpstr>
      <vt:lpstr>Synchronized Multi-Crate Readout Rates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cuevas</dc:creator>
  <cp:lastModifiedBy>Chris Cuevas</cp:lastModifiedBy>
  <cp:revision>322</cp:revision>
  <dcterms:created xsi:type="dcterms:W3CDTF">2007-01-18T13:38:33Z</dcterms:created>
  <dcterms:modified xsi:type="dcterms:W3CDTF">2011-05-06T19:32:12Z</dcterms:modified>
</cp:coreProperties>
</file>