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82" r:id="rId3"/>
    <p:sldId id="283" r:id="rId4"/>
    <p:sldId id="287" r:id="rId5"/>
    <p:sldId id="288" r:id="rId6"/>
    <p:sldId id="289" r:id="rId7"/>
    <p:sldId id="290" r:id="rId8"/>
    <p:sldId id="285" r:id="rId9"/>
    <p:sldId id="291" r:id="rId10"/>
    <p:sldId id="286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0000"/>
    <a:srgbClr val="7B99D5"/>
    <a:srgbClr val="800000"/>
    <a:srgbClr val="008100"/>
    <a:srgbClr val="0000FF"/>
    <a:srgbClr val="008000"/>
    <a:srgbClr val="FF0000"/>
    <a:srgbClr val="E3C6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30" d="100"/>
          <a:sy n="130" d="100"/>
        </p:scale>
        <p:origin x="-1800" y="32"/>
      </p:cViewPr>
      <p:guideLst>
        <p:guide orient="horz" pos="384"/>
        <p:guide orient="horz" pos="768"/>
        <p:guide orient="horz" pos="1248"/>
        <p:guide pos="4368"/>
        <p:guide pos="16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pitchFamily="-8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pitchFamily="-80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ED5259D1-3D12-CB4B-8D0B-CC6EB5120457}" type="datetime1">
              <a:rPr lang="en-US"/>
              <a:pPr>
                <a:defRPr/>
              </a:pPr>
              <a:t>5/9/11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pitchFamily="-8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pitchFamily="-80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FCD3B2EE-F848-7A45-B478-C84FD3D006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2942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pitchFamily="-8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itchFamily="-8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pitchFamily="-8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itchFamily="-80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9ABA4FAC-606E-8140-ADD7-C0928AB1B1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1866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80" charset="0"/>
        <a:ea typeface="ＭＳ Ｐゴシック" pitchFamily="-80" charset="-128"/>
        <a:cs typeface="ＭＳ Ｐゴシック" pitchFamily="-80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80" charset="0"/>
        <a:ea typeface="ＭＳ Ｐゴシック" pitchFamily="-8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80" charset="0"/>
        <a:ea typeface="ＭＳ Ｐゴシック" pitchFamily="-8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80" charset="0"/>
        <a:ea typeface="ＭＳ Ｐゴシック" pitchFamily="-8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80" charset="0"/>
        <a:ea typeface="ＭＳ Ｐゴシック" pitchFamily="-8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3D431A-1FE0-264C-858A-FA258669D63A}" type="datetime1">
              <a:rPr lang="en-US" smtClean="0"/>
              <a:t>5/9/11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Collaboration Meeting May 2011 Start Counter</a:t>
            </a:r>
            <a:endParaRPr lang="en-US" dirty="0">
              <a:latin typeface="Times" pitchFamily="-80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359147-3473-1340-9678-43DC3E08C8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959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7C3EF1-80D2-D743-86FD-8257362D7C2A}" type="datetime1">
              <a:rPr lang="en-US" smtClean="0"/>
              <a:t>5/9/11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Collaboration Meeting May 2011 Start Counter</a:t>
            </a:r>
            <a:endParaRPr lang="en-US" dirty="0">
              <a:latin typeface="Times" pitchFamily="-80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32C240-63DB-F944-8768-1A273F28B1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563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6E092A-BAFE-5246-93F4-BE81A7C060A8}" type="datetime1">
              <a:rPr lang="en-US" smtClean="0"/>
              <a:t>5/9/11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Collaboration Meeting May 2011 Start Counter</a:t>
            </a:r>
            <a:endParaRPr lang="en-US" dirty="0">
              <a:latin typeface="Times" pitchFamily="-80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2D53B-F6E1-FF4D-8FAF-F58BF593F3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78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82F32-6EE7-674C-B3E1-A483F0F25936}" type="datetime1">
              <a:rPr lang="en-US" smtClean="0"/>
              <a:t>5/9/11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Collaboration Meeting May 2011 Start Counter</a:t>
            </a:r>
            <a:endParaRPr lang="en-US" dirty="0">
              <a:latin typeface="Times" pitchFamily="-80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6F983-CB8A-884B-9591-F77258F8D5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243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2887B5-43BD-C143-A6AC-7A2973D533F6}" type="datetime1">
              <a:rPr lang="en-US" smtClean="0"/>
              <a:t>5/9/11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Collaboration Meeting May 2011 Start Counter</a:t>
            </a:r>
            <a:endParaRPr lang="en-US" dirty="0">
              <a:latin typeface="Times" pitchFamily="-80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950015-2B96-2B4E-B0F3-9F6B66BE46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180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E6DC2C-D4DD-AD44-A909-C9D888FBEE18}" type="datetime1">
              <a:rPr lang="en-US" smtClean="0"/>
              <a:t>5/9/11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Collaboration Meeting May 2011 Start Counter</a:t>
            </a:r>
            <a:endParaRPr lang="en-US" dirty="0">
              <a:latin typeface="Times" pitchFamily="-80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D5A841-243F-6B46-9FD0-7C5AB7A4B0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243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2A0BC-2FFD-6A4B-9A4B-0E169D8CCF7B}" type="datetime1">
              <a:rPr lang="en-US" smtClean="0"/>
              <a:t>5/9/11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Collaboration Meeting May 2011 Start Counter</a:t>
            </a:r>
            <a:endParaRPr lang="en-US" dirty="0">
              <a:latin typeface="Times" pitchFamily="-80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BBDA4-E16B-1E4E-8884-0392A59ECD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319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BAE0D8-B12A-814F-BD11-C56AE02832D0}" type="datetime1">
              <a:rPr lang="en-US" smtClean="0"/>
              <a:t>5/9/11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Collaboration Meeting May 2011 Start Counter</a:t>
            </a:r>
            <a:endParaRPr lang="en-US" dirty="0">
              <a:latin typeface="Times" pitchFamily="-80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A81CE9-C334-2641-B152-4A4DCF712F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423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A344FB-CF8F-F944-9CDB-400F3FA87286}" type="datetime1">
              <a:rPr lang="en-US" smtClean="0"/>
              <a:t>5/9/11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Collaboration Meeting May 2011 Start Counter</a:t>
            </a:r>
            <a:endParaRPr lang="en-US" dirty="0">
              <a:latin typeface="Times" pitchFamily="-80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35BAF3-9BEF-1A42-8E1B-34EBE24DC7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078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87B67D-196D-ED44-B6B6-5BE6DB47425C}" type="datetime1">
              <a:rPr lang="en-US" smtClean="0"/>
              <a:t>5/9/11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Collaboration Meeting May 2011 Start Counter</a:t>
            </a:r>
            <a:endParaRPr lang="en-US" dirty="0">
              <a:latin typeface="Times" pitchFamily="-80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87E0BD-AACC-674D-B050-6C7B193F6E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244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38168-42D3-3741-8CFA-5020402F43DF}" type="datetime1">
              <a:rPr lang="en-US" smtClean="0"/>
              <a:t>5/9/11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Collaboration Meeting May 2011 Start Counter</a:t>
            </a:r>
            <a:endParaRPr lang="en-US" dirty="0">
              <a:latin typeface="Times" pitchFamily="-80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56EEB8-4433-874C-B204-EABC055D2F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230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050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Arial" pitchFamily="-80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BE6CBA66-CD7E-294E-8AC1-897F01ED5FB8}" type="datetime1">
              <a:rPr lang="en-US" smtClean="0"/>
              <a:t>5/9/11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pitchFamily="-80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Collaboration Meeting May 2011 Start Counter</a:t>
            </a:r>
            <a:endParaRPr lang="en-US" dirty="0">
              <a:latin typeface="Times" pitchFamily="-80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Arial" pitchFamily="-80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CDE038F2-6F71-1046-940C-4FF84749A9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1" name="Picture 7" descr="smaller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92275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80"/>
          </a:solidFill>
          <a:latin typeface="+mj-lt"/>
          <a:ea typeface="ＭＳ Ｐゴシック" pitchFamily="-80" charset="-128"/>
          <a:cs typeface="ＭＳ Ｐゴシック" pitchFamily="-80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80"/>
          </a:solidFill>
          <a:latin typeface="Arial" pitchFamily="-80" charset="0"/>
          <a:ea typeface="ＭＳ Ｐゴシック" pitchFamily="-80" charset="-128"/>
          <a:cs typeface="ＭＳ Ｐゴシック" pitchFamily="-8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80"/>
          </a:solidFill>
          <a:latin typeface="Arial" pitchFamily="-80" charset="0"/>
          <a:ea typeface="ＭＳ Ｐゴシック" pitchFamily="-80" charset="-128"/>
          <a:cs typeface="ＭＳ Ｐゴシック" pitchFamily="-8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80"/>
          </a:solidFill>
          <a:latin typeface="Arial" pitchFamily="-80" charset="0"/>
          <a:ea typeface="ＭＳ Ｐゴシック" pitchFamily="-80" charset="-128"/>
          <a:cs typeface="ＭＳ Ｐゴシック" pitchFamily="-8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80"/>
          </a:solidFill>
          <a:latin typeface="Arial" pitchFamily="-80" charset="0"/>
          <a:ea typeface="ＭＳ Ｐゴシック" pitchFamily="-80" charset="-128"/>
          <a:cs typeface="ＭＳ Ｐゴシック" pitchFamily="-8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0080"/>
          </a:solidFill>
          <a:latin typeface="Arial" pitchFamily="-8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0080"/>
          </a:solidFill>
          <a:latin typeface="Arial" pitchFamily="-8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0080"/>
          </a:solidFill>
          <a:latin typeface="Arial" pitchFamily="-8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0080"/>
          </a:solidFill>
          <a:latin typeface="Arial" pitchFamily="-8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0000FF"/>
          </a:solidFill>
          <a:latin typeface="+mn-lt"/>
          <a:ea typeface="ＭＳ Ｐゴシック" pitchFamily="-80" charset="-128"/>
          <a:cs typeface="ＭＳ Ｐゴシック" pitchFamily="-80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0080FF"/>
          </a:solidFill>
          <a:latin typeface="+mn-lt"/>
          <a:ea typeface="ＭＳ Ｐゴシック" pitchFamily="-8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FF00"/>
          </a:solidFill>
          <a:latin typeface="+mn-lt"/>
          <a:ea typeface="ＭＳ Ｐゴシック" pitchFamily="-8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80FF00"/>
          </a:solidFill>
          <a:latin typeface="+mn-lt"/>
          <a:ea typeface="ＭＳ Ｐゴシック" pitchFamily="-8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FF8000"/>
          </a:solidFill>
          <a:latin typeface="+mn-lt"/>
          <a:ea typeface="ＭＳ Ｐゴシック" pitchFamily="-8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FF8000"/>
          </a:solidFill>
          <a:latin typeface="+mn-lt"/>
          <a:ea typeface="ＭＳ Ｐゴシック" pitchFamily="-80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FF8000"/>
          </a:solidFill>
          <a:latin typeface="+mn-lt"/>
          <a:ea typeface="ＭＳ Ｐゴシック" pitchFamily="-80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FF8000"/>
          </a:solidFill>
          <a:latin typeface="+mn-lt"/>
          <a:ea typeface="ＭＳ Ｐゴシック" pitchFamily="-80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FF8000"/>
          </a:solidFill>
          <a:latin typeface="+mn-lt"/>
          <a:ea typeface="ＭＳ Ｐゴシック" pitchFamily="-8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5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emf"/><Relationship Id="rId3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D98ED15-3E26-3247-8DE7-5A3A7D04FA50}" type="datetime1">
              <a:rPr lang="en-US" sz="1400" smtClean="0"/>
              <a:t>5/9/11</a:t>
            </a:fld>
            <a:endParaRPr lang="en-US" sz="1400"/>
          </a:p>
        </p:txBody>
      </p:sp>
      <p:sp>
        <p:nvSpPr>
          <p:cNvPr id="1536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smtClean="0"/>
              <a:t>Collaboration Meeting May 2011 Start Counter</a:t>
            </a:r>
            <a:endParaRPr lang="en-US" sz="1400">
              <a:latin typeface="Times" charset="0"/>
            </a:endParaRPr>
          </a:p>
        </p:txBody>
      </p:sp>
      <p:sp>
        <p:nvSpPr>
          <p:cNvPr id="153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2ECD6BC-1F6F-CC43-802C-7D19FD0D0B4D}" type="slidenum">
              <a:rPr lang="en-US" sz="1400"/>
              <a:pPr/>
              <a:t>1</a:t>
            </a:fld>
            <a:endParaRPr lang="en-US" sz="1400"/>
          </a:p>
        </p:txBody>
      </p:sp>
      <p:sp>
        <p:nvSpPr>
          <p:cNvPr id="15364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533400" y="6096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Start Counter Update</a:t>
            </a:r>
          </a:p>
        </p:txBody>
      </p:sp>
      <p:sp>
        <p:nvSpPr>
          <p:cNvPr id="15365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1905000"/>
            <a:ext cx="6400800" cy="5334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W. U. Boeglin, L. Guo, E. Pooser</a:t>
            </a:r>
          </a:p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905000" y="2895600"/>
            <a:ext cx="5257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800" kern="0" dirty="0">
                <a:solidFill>
                  <a:srgbClr val="0000FF"/>
                </a:solidFill>
                <a:latin typeface="Arial" pitchFamily="112" charset="0"/>
                <a:ea typeface="ＭＳ Ｐゴシック" pitchFamily="-80" charset="-128"/>
                <a:cs typeface="ＭＳ Ｐゴシック" pitchFamily="-80" charset="-128"/>
              </a:rPr>
              <a:t>Prototype production</a:t>
            </a:r>
          </a:p>
          <a:p>
            <a:pPr marL="457200" indent="-4572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800" kern="0" dirty="0">
                <a:solidFill>
                  <a:srgbClr val="0000FF"/>
                </a:solidFill>
                <a:latin typeface="Arial" pitchFamily="112" charset="0"/>
                <a:ea typeface="ＭＳ Ｐゴシック" pitchFamily="-80" charset="-128"/>
                <a:cs typeface="ＭＳ Ｐゴシック" pitchFamily="-80" charset="-128"/>
              </a:rPr>
              <a:t>Timing studies </a:t>
            </a:r>
            <a:r>
              <a:rPr lang="en-US" sz="2800" kern="0" dirty="0" err="1" smtClean="0">
                <a:solidFill>
                  <a:srgbClr val="0000FF"/>
                </a:solidFill>
                <a:latin typeface="Arial" pitchFamily="112" charset="0"/>
                <a:ea typeface="ＭＳ Ｐゴシック" pitchFamily="-80" charset="-128"/>
                <a:cs typeface="ＭＳ Ｐゴシック" pitchFamily="-80" charset="-128"/>
              </a:rPr>
              <a:t>SiPM</a:t>
            </a:r>
            <a:r>
              <a:rPr lang="en-US" sz="2800" kern="0" dirty="0" smtClean="0">
                <a:solidFill>
                  <a:srgbClr val="0000FF"/>
                </a:solidFill>
                <a:latin typeface="Arial" pitchFamily="112" charset="0"/>
                <a:ea typeface="ＭＳ Ｐゴシック" pitchFamily="-80" charset="-128"/>
                <a:cs typeface="ＭＳ Ｐゴシック" pitchFamily="-80" charset="-128"/>
              </a:rPr>
              <a:t> </a:t>
            </a:r>
          </a:p>
          <a:p>
            <a:pPr marL="457200" indent="-4572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800" kern="0" dirty="0" smtClean="0">
                <a:solidFill>
                  <a:srgbClr val="0000FF"/>
                </a:solidFill>
                <a:latin typeface="Arial" pitchFamily="112" charset="0"/>
                <a:ea typeface="ＭＳ Ｐゴシック" pitchFamily="-80" charset="-128"/>
                <a:cs typeface="ＭＳ Ｐゴシック" pitchFamily="-80" charset="-128"/>
              </a:rPr>
              <a:t>Summary and Plans</a:t>
            </a:r>
            <a:endParaRPr lang="en-US" sz="2800" kern="0" dirty="0">
              <a:solidFill>
                <a:srgbClr val="0000FF"/>
              </a:solidFill>
              <a:latin typeface="Arial" pitchFamily="112" charset="0"/>
              <a:ea typeface="ＭＳ Ｐゴシック" pitchFamily="-80" charset="-128"/>
              <a:cs typeface="ＭＳ Ｐゴシック" pitchFamily="-80" charset="-128"/>
            </a:endParaRPr>
          </a:p>
          <a:p>
            <a:pPr marL="457200" indent="-457200">
              <a:spcBef>
                <a:spcPct val="20000"/>
              </a:spcBef>
              <a:buFont typeface="Arial"/>
              <a:buChar char="•"/>
              <a:defRPr/>
            </a:pPr>
            <a:endParaRPr lang="en-US" sz="2800" kern="0" dirty="0">
              <a:solidFill>
                <a:srgbClr val="0000FF"/>
              </a:solidFill>
              <a:latin typeface="Arial" pitchFamily="112" charset="0"/>
              <a:ea typeface="ＭＳ Ｐゴシック" pitchFamily="-80" charset="-128"/>
              <a:cs typeface="ＭＳ Ｐゴシック" pitchFamily="-80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79AA1D6-CA57-394A-99C1-B23D098A5085}" type="datetime1">
              <a:rPr lang="en-US" sz="1400" smtClean="0"/>
              <a:t>5/9/11</a:t>
            </a:fld>
            <a:endParaRPr lang="en-US" sz="1400"/>
          </a:p>
        </p:txBody>
      </p:sp>
      <p:sp>
        <p:nvSpPr>
          <p:cNvPr id="20482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smtClean="0"/>
              <a:t>Collaboration Meeting May 2011 Start Counter</a:t>
            </a:r>
            <a:endParaRPr lang="en-US" sz="1400">
              <a:latin typeface="Times" charset="0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36B5892-0747-6441-8650-ACAC77ED2C5A}" type="slidenum">
              <a:rPr lang="en-US" sz="1400"/>
              <a:pPr/>
              <a:t>10</a:t>
            </a:fld>
            <a:endParaRPr lang="en-US" sz="1400"/>
          </a:p>
        </p:txBody>
      </p:sp>
      <p:grpSp>
        <p:nvGrpSpPr>
          <p:cNvPr id="20484" name="Group 9"/>
          <p:cNvGrpSpPr>
            <a:grpSpLocks/>
          </p:cNvGrpSpPr>
          <p:nvPr/>
        </p:nvGrpSpPr>
        <p:grpSpPr bwMode="auto">
          <a:xfrm>
            <a:off x="762000" y="685800"/>
            <a:ext cx="7620000" cy="5334000"/>
            <a:chOff x="685800" y="1676400"/>
            <a:chExt cx="7620000" cy="5334000"/>
          </a:xfrm>
        </p:grpSpPr>
        <p:pic>
          <p:nvPicPr>
            <p:cNvPr id="20491" name="Picture 5" descr="time_resol_0.35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1676400"/>
              <a:ext cx="3657600" cy="274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2" name="Picture 6" descr="time_resol_0.45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200" y="1676400"/>
              <a:ext cx="3657600" cy="274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3" name="Picture 7" descr="time_resol_0.55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4267200"/>
              <a:ext cx="3657600" cy="274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4" name="Picture 8" descr="time_resol_0.65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200" y="4267200"/>
              <a:ext cx="3657600" cy="274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20485" name="Straight Arrow Connector 12"/>
          <p:cNvCxnSpPr>
            <a:cxnSpLocks noChangeShapeType="1"/>
          </p:cNvCxnSpPr>
          <p:nvPr/>
        </p:nvCxnSpPr>
        <p:spPr bwMode="auto">
          <a:xfrm flipV="1">
            <a:off x="3962400" y="2895600"/>
            <a:ext cx="1524000" cy="914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486" name="TextBox 14"/>
          <p:cNvSpPr txBox="1">
            <a:spLocks noChangeArrowheads="1"/>
          </p:cNvSpPr>
          <p:nvPr/>
        </p:nvSpPr>
        <p:spPr bwMode="auto">
          <a:xfrm rot="-1867644">
            <a:off x="3863975" y="2938463"/>
            <a:ext cx="12890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achievable</a:t>
            </a:r>
          </a:p>
        </p:txBody>
      </p:sp>
      <p:sp>
        <p:nvSpPr>
          <p:cNvPr id="20487" name="TextBox 16"/>
          <p:cNvSpPr txBox="1">
            <a:spLocks noChangeArrowheads="1"/>
          </p:cNvSpPr>
          <p:nvPr/>
        </p:nvSpPr>
        <p:spPr bwMode="auto">
          <a:xfrm>
            <a:off x="8229600" y="4419600"/>
            <a:ext cx="6461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13%</a:t>
            </a:r>
          </a:p>
        </p:txBody>
      </p:sp>
      <p:sp>
        <p:nvSpPr>
          <p:cNvPr id="20488" name="TextBox 17"/>
          <p:cNvSpPr txBox="1">
            <a:spLocks noChangeArrowheads="1"/>
          </p:cNvSpPr>
          <p:nvPr/>
        </p:nvSpPr>
        <p:spPr bwMode="auto">
          <a:xfrm>
            <a:off x="381000" y="4419600"/>
            <a:ext cx="517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7%</a:t>
            </a:r>
          </a:p>
        </p:txBody>
      </p:sp>
      <p:sp>
        <p:nvSpPr>
          <p:cNvPr id="20489" name="TextBox 18"/>
          <p:cNvSpPr txBox="1">
            <a:spLocks noChangeArrowheads="1"/>
          </p:cNvSpPr>
          <p:nvPr/>
        </p:nvSpPr>
        <p:spPr bwMode="auto">
          <a:xfrm>
            <a:off x="8229600" y="2057400"/>
            <a:ext cx="517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3%</a:t>
            </a:r>
          </a:p>
        </p:txBody>
      </p:sp>
      <p:sp>
        <p:nvSpPr>
          <p:cNvPr id="20490" name="TextBox 19"/>
          <p:cNvSpPr txBox="1">
            <a:spLocks noChangeArrowheads="1"/>
          </p:cNvSpPr>
          <p:nvPr/>
        </p:nvSpPr>
        <p:spPr bwMode="auto">
          <a:xfrm>
            <a:off x="381000" y="1981200"/>
            <a:ext cx="6524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&lt;1%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Prototype Production</a:t>
            </a:r>
          </a:p>
        </p:txBody>
      </p:sp>
      <p:sp>
        <p:nvSpPr>
          <p:cNvPr id="18434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F4A3139-67E5-974D-8F61-17A9DFC528CA}" type="datetime1">
              <a:rPr lang="en-US" sz="1400" smtClean="0"/>
              <a:t>5/9/11</a:t>
            </a:fld>
            <a:endParaRPr lang="en-US" sz="1400"/>
          </a:p>
        </p:txBody>
      </p:sp>
      <p:sp>
        <p:nvSpPr>
          <p:cNvPr id="18435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smtClean="0"/>
              <a:t>Collaboration Meeting May 2011 Start Counter</a:t>
            </a:r>
            <a:endParaRPr lang="en-US" sz="1400">
              <a:latin typeface="Times" charset="0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6EB4831-6546-E045-B41A-AC1937E61059}" type="slidenum">
              <a:rPr lang="en-US" sz="1400"/>
              <a:pPr/>
              <a:t>2</a:t>
            </a:fld>
            <a:endParaRPr lang="en-US" sz="1400"/>
          </a:p>
        </p:txBody>
      </p:sp>
      <p:sp>
        <p:nvSpPr>
          <p:cNvPr id="18437" name="TextBox 5"/>
          <p:cNvSpPr txBox="1">
            <a:spLocks noChangeArrowheads="1"/>
          </p:cNvSpPr>
          <p:nvPr/>
        </p:nvSpPr>
        <p:spPr bwMode="auto">
          <a:xfrm>
            <a:off x="728640" y="2077759"/>
            <a:ext cx="750096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 typeface="Arial" charset="0"/>
              <a:buChar char="•"/>
            </a:pPr>
            <a:r>
              <a:rPr lang="en-US" dirty="0">
                <a:solidFill>
                  <a:srgbClr val="0000FF"/>
                </a:solidFill>
              </a:rPr>
              <a:t>Material </a:t>
            </a:r>
            <a:r>
              <a:rPr lang="en-US" dirty="0" smtClean="0">
                <a:solidFill>
                  <a:srgbClr val="0000FF"/>
                </a:solidFill>
              </a:rPr>
              <a:t>bought from </a:t>
            </a:r>
            <a:r>
              <a:rPr lang="en-US" dirty="0" err="1">
                <a:solidFill>
                  <a:srgbClr val="0000FF"/>
                </a:solidFill>
              </a:rPr>
              <a:t>Eljen</a:t>
            </a:r>
            <a:r>
              <a:rPr lang="en-US" dirty="0">
                <a:solidFill>
                  <a:srgbClr val="0000FF"/>
                </a:solidFill>
              </a:rPr>
              <a:t>: </a:t>
            </a:r>
            <a:r>
              <a:rPr lang="en-US" dirty="0" smtClean="0">
                <a:solidFill>
                  <a:srgbClr val="0000FF"/>
                </a:solidFill>
              </a:rPr>
              <a:t>EJ-2123x </a:t>
            </a:r>
            <a:r>
              <a:rPr lang="en-US" dirty="0">
                <a:solidFill>
                  <a:srgbClr val="0000FF"/>
                </a:solidFill>
              </a:rPr>
              <a:t>15 x 600 </a:t>
            </a:r>
            <a:r>
              <a:rPr lang="en-US" dirty="0" smtClean="0">
                <a:solidFill>
                  <a:srgbClr val="0000FF"/>
                </a:solidFill>
              </a:rPr>
              <a:t>mm</a:t>
            </a:r>
            <a:r>
              <a:rPr lang="en-US" baseline="30000" dirty="0" smtClean="0">
                <a:solidFill>
                  <a:srgbClr val="0000FF"/>
                </a:solidFill>
              </a:rPr>
              <a:t>2</a:t>
            </a:r>
            <a:r>
              <a:rPr lang="en-US" dirty="0" smtClean="0">
                <a:solidFill>
                  <a:srgbClr val="0000FF"/>
                </a:solidFill>
              </a:rPr>
              <a:t>, 5 pieces</a:t>
            </a:r>
            <a:endParaRPr lang="en-US" baseline="30000" dirty="0">
              <a:solidFill>
                <a:srgbClr val="0000FF"/>
              </a:solidFill>
            </a:endParaRPr>
          </a:p>
          <a:p>
            <a:pPr>
              <a:buFont typeface="Arial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Sent to </a:t>
            </a:r>
            <a:r>
              <a:rPr lang="en-US" dirty="0">
                <a:solidFill>
                  <a:srgbClr val="0000FF"/>
                </a:solidFill>
              </a:rPr>
              <a:t>Plastic Craft (PC)</a:t>
            </a:r>
          </a:p>
          <a:p>
            <a:pPr>
              <a:buFont typeface="Arial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Sample </a:t>
            </a:r>
            <a:r>
              <a:rPr lang="en-US" dirty="0">
                <a:solidFill>
                  <a:srgbClr val="0000FF"/>
                </a:solidFill>
              </a:rPr>
              <a:t>of 5 </a:t>
            </a:r>
            <a:r>
              <a:rPr lang="en-US" dirty="0" smtClean="0">
                <a:solidFill>
                  <a:srgbClr val="0000FF"/>
                </a:solidFill>
              </a:rPr>
              <a:t>machined elements ordered</a:t>
            </a:r>
          </a:p>
          <a:p>
            <a:pPr>
              <a:buFont typeface="Arial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Production delayed due to flooding this spring </a:t>
            </a:r>
            <a:endParaRPr lang="en-US" dirty="0">
              <a:solidFill>
                <a:srgbClr val="0000FF"/>
              </a:solidFill>
            </a:endParaRPr>
          </a:p>
          <a:p>
            <a:pPr>
              <a:buFont typeface="Arial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Price for initial setup ~5K, order confirmed</a:t>
            </a:r>
          </a:p>
          <a:p>
            <a:pPr>
              <a:buFont typeface="Arial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Ordered sample of 1mm clear fibers from Kuraray (they do not make 3x3mm</a:t>
            </a:r>
            <a:r>
              <a:rPr lang="en-US" baseline="30000" dirty="0" smtClean="0">
                <a:solidFill>
                  <a:srgbClr val="0000FF"/>
                </a:solidFill>
              </a:rPr>
              <a:t>2</a:t>
            </a:r>
            <a:r>
              <a:rPr lang="en-US" dirty="0" smtClean="0">
                <a:solidFill>
                  <a:srgbClr val="0000FF"/>
                </a:solidFill>
              </a:rPr>
              <a:t> and do not have samples of 2x2mm</a:t>
            </a:r>
            <a:r>
              <a:rPr lang="en-US" baseline="30000" dirty="0" smtClean="0">
                <a:solidFill>
                  <a:srgbClr val="0000FF"/>
                </a:solidFill>
              </a:rPr>
              <a:t>2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endParaRPr lang="en-US" dirty="0">
              <a:solidFill>
                <a:srgbClr val="0000FF"/>
              </a:solidFill>
            </a:endParaRPr>
          </a:p>
          <a:p>
            <a:pPr>
              <a:buFont typeface="Arial" charset="0"/>
              <a:buChar char="•"/>
            </a:pP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Timing Studies</a:t>
            </a:r>
          </a:p>
        </p:txBody>
      </p:sp>
      <p:sp>
        <p:nvSpPr>
          <p:cNvPr id="1945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4A9F7BC-9FAB-1C4E-A20A-62F1CBABAF64}" type="datetime1">
              <a:rPr lang="en-US" sz="1400" smtClean="0"/>
              <a:t>5/9/11</a:t>
            </a:fld>
            <a:endParaRPr lang="en-US" sz="1400"/>
          </a:p>
        </p:txBody>
      </p:sp>
      <p:sp>
        <p:nvSpPr>
          <p:cNvPr id="1945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smtClean="0"/>
              <a:t>Collaboration Meeting May 2011 Start Counter</a:t>
            </a:r>
            <a:endParaRPr lang="en-US" sz="1400">
              <a:latin typeface="Times" charset="0"/>
            </a:endParaRPr>
          </a:p>
        </p:txBody>
      </p:sp>
      <p:sp>
        <p:nvSpPr>
          <p:cNvPr id="1946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CD4388D-3C19-9043-8C59-70D30ADB53D6}" type="slidenum">
              <a:rPr lang="en-US" sz="1400"/>
              <a:pPr/>
              <a:t>3</a:t>
            </a:fld>
            <a:endParaRPr lang="en-US" sz="1400"/>
          </a:p>
        </p:txBody>
      </p:sp>
      <p:sp>
        <p:nvSpPr>
          <p:cNvPr id="19461" name="TextBox 5"/>
          <p:cNvSpPr txBox="1">
            <a:spLocks noChangeArrowheads="1"/>
          </p:cNvSpPr>
          <p:nvPr/>
        </p:nvSpPr>
        <p:spPr bwMode="auto">
          <a:xfrm>
            <a:off x="304800" y="1752600"/>
            <a:ext cx="8266806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dirty="0" smtClean="0">
                <a:solidFill>
                  <a:srgbClr val="0000FF"/>
                </a:solidFill>
              </a:rPr>
              <a:t>Further studies:</a:t>
            </a:r>
            <a:br>
              <a:rPr lang="en-US" sz="2800" dirty="0" smtClean="0">
                <a:solidFill>
                  <a:srgbClr val="0000FF"/>
                </a:solidFill>
              </a:rPr>
            </a:br>
            <a:endParaRPr lang="en-US" sz="2800" dirty="0" smtClean="0">
              <a:solidFill>
                <a:srgbClr val="0000FF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Moved source to the end of the scintillator bar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smtClean="0">
                <a:solidFill>
                  <a:srgbClr val="0000FF"/>
                </a:solidFill>
              </a:rPr>
              <a:t>to study the worst case scenario (~55mm from detector)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2 x 15 mm</a:t>
            </a:r>
            <a:r>
              <a:rPr lang="en-US" baseline="30000" dirty="0" smtClean="0">
                <a:solidFill>
                  <a:srgbClr val="0000FF"/>
                </a:solidFill>
              </a:rPr>
              <a:t>2</a:t>
            </a:r>
            <a:r>
              <a:rPr lang="en-US" dirty="0" smtClean="0">
                <a:solidFill>
                  <a:srgbClr val="0000FF"/>
                </a:solidFill>
              </a:rPr>
              <a:t> scintillator, no wrapping, VM2000 at end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‘Standard’ </a:t>
            </a:r>
            <a:r>
              <a:rPr lang="en-US" dirty="0" err="1" smtClean="0">
                <a:solidFill>
                  <a:srgbClr val="0000FF"/>
                </a:solidFill>
              </a:rPr>
              <a:t>SiPM</a:t>
            </a:r>
            <a:r>
              <a:rPr lang="en-US" dirty="0" smtClean="0">
                <a:solidFill>
                  <a:srgbClr val="0000FF"/>
                </a:solidFill>
              </a:rPr>
              <a:t> array (4x4 element each 3x3mm</a:t>
            </a:r>
            <a:r>
              <a:rPr lang="en-US" baseline="30000" dirty="0" smtClean="0">
                <a:solidFill>
                  <a:srgbClr val="0000FF"/>
                </a:solidFill>
              </a:rPr>
              <a:t>2</a:t>
            </a:r>
            <a:r>
              <a:rPr lang="en-US" dirty="0" smtClean="0">
                <a:solidFill>
                  <a:srgbClr val="0000FF"/>
                </a:solidFill>
              </a:rPr>
              <a:t>)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Improvised cooling using dry ice in dark box</a:t>
            </a:r>
          </a:p>
          <a:p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SIPM Signals (Single Trig.)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BAE0D8-B12A-814F-BD11-C56AE02832D0}" type="datetime1">
              <a:rPr lang="en-US" smtClean="0"/>
              <a:t>5/9/11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Collaboration Meeting May 2011 Start Counter</a:t>
            </a:r>
            <a:endParaRPr lang="en-US" dirty="0">
              <a:latin typeface="Times" pitchFamily="-80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A81CE9-C334-2641-B152-4A4DCF712F2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6" name="Picture 5" descr="TEK0001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593" y="1981200"/>
            <a:ext cx="3657600" cy="2743200"/>
          </a:xfrm>
          <a:prstGeom prst="rect">
            <a:avLst/>
          </a:prstGeom>
        </p:spPr>
      </p:pic>
      <p:pic>
        <p:nvPicPr>
          <p:cNvPr id="7" name="Picture 6" descr="TEK0001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981200"/>
            <a:ext cx="3657600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58306" y="5105400"/>
            <a:ext cx="20649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Amplified signal:</a:t>
            </a:r>
          </a:p>
          <a:p>
            <a:r>
              <a:rPr lang="en-US" sz="2000" dirty="0"/>
              <a:t>r</a:t>
            </a:r>
            <a:r>
              <a:rPr lang="en-US" sz="2000" dirty="0" smtClean="0"/>
              <a:t>ise time ~20ns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5029200" y="5181600"/>
            <a:ext cx="33010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Amplified and differentiated </a:t>
            </a:r>
          </a:p>
          <a:p>
            <a:r>
              <a:rPr lang="en-US" sz="2000" dirty="0" smtClean="0">
                <a:latin typeface="Symbol" charset="2"/>
                <a:cs typeface="Symbol" charset="2"/>
              </a:rPr>
              <a:t>t </a:t>
            </a:r>
            <a:r>
              <a:rPr lang="en-US" sz="2000" dirty="0" smtClean="0"/>
              <a:t>=10ns, rise time ~11ns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59534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me_res_comp_geom_SiPM_VM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86609"/>
            <a:ext cx="48006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 Result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BAE0D8-B12A-814F-BD11-C56AE02832D0}" type="datetime1">
              <a:rPr lang="en-US" smtClean="0"/>
              <a:t>5/9/11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Collaboration Meeting May 2011 Start Counter</a:t>
            </a:r>
            <a:endParaRPr lang="en-US" dirty="0">
              <a:latin typeface="Times" pitchFamily="-80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A81CE9-C334-2641-B152-4A4DCF712F2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 bwMode="auto">
          <a:xfrm>
            <a:off x="1143000" y="2819400"/>
            <a:ext cx="6858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80" charset="0"/>
            </a:endParaRPr>
          </a:p>
        </p:txBody>
      </p: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1600200" y="1958009"/>
            <a:ext cx="2286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SiPM</a:t>
            </a:r>
          </a:p>
        </p:txBody>
      </p:sp>
      <p:cxnSp>
        <p:nvCxnSpPr>
          <p:cNvPr id="9" name="Straight Arrow Connector 14"/>
          <p:cNvCxnSpPr>
            <a:cxnSpLocks noChangeShapeType="1"/>
          </p:cNvCxnSpPr>
          <p:nvPr/>
        </p:nvCxnSpPr>
        <p:spPr bwMode="auto">
          <a:xfrm>
            <a:off x="1828800" y="3024809"/>
            <a:ext cx="685800" cy="777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TextBox 20"/>
          <p:cNvSpPr txBox="1">
            <a:spLocks noChangeArrowheads="1"/>
          </p:cNvSpPr>
          <p:nvPr/>
        </p:nvSpPr>
        <p:spPr bwMode="auto">
          <a:xfrm>
            <a:off x="1143000" y="2796209"/>
            <a:ext cx="99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/>
              <a:t>2x15</a:t>
            </a:r>
          </a:p>
        </p:txBody>
      </p:sp>
      <p:cxnSp>
        <p:nvCxnSpPr>
          <p:cNvPr id="11" name="Straight Arrow Connector 25"/>
          <p:cNvCxnSpPr>
            <a:cxnSpLocks noChangeShapeType="1"/>
          </p:cNvCxnSpPr>
          <p:nvPr/>
        </p:nvCxnSpPr>
        <p:spPr bwMode="auto">
          <a:xfrm>
            <a:off x="2438400" y="4167809"/>
            <a:ext cx="3810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Arrow Connector 27"/>
          <p:cNvCxnSpPr>
            <a:cxnSpLocks noChangeShapeType="1"/>
          </p:cNvCxnSpPr>
          <p:nvPr/>
        </p:nvCxnSpPr>
        <p:spPr bwMode="auto">
          <a:xfrm rot="5400000" flipH="1" flipV="1">
            <a:off x="3276600" y="4701209"/>
            <a:ext cx="3048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TextBox 30"/>
          <p:cNvSpPr txBox="1">
            <a:spLocks noChangeArrowheads="1"/>
          </p:cNvSpPr>
          <p:nvPr/>
        </p:nvSpPr>
        <p:spPr bwMode="auto">
          <a:xfrm>
            <a:off x="2743200" y="4853609"/>
            <a:ext cx="99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3x15</a:t>
            </a:r>
          </a:p>
        </p:txBody>
      </p:sp>
      <p:sp>
        <p:nvSpPr>
          <p:cNvPr id="14" name="TextBox 31"/>
          <p:cNvSpPr txBox="1">
            <a:spLocks noChangeArrowheads="1"/>
          </p:cNvSpPr>
          <p:nvPr/>
        </p:nvSpPr>
        <p:spPr bwMode="auto">
          <a:xfrm>
            <a:off x="1676400" y="3863009"/>
            <a:ext cx="99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3x12</a:t>
            </a:r>
          </a:p>
        </p:txBody>
      </p:sp>
      <p:cxnSp>
        <p:nvCxnSpPr>
          <p:cNvPr id="17" name="Straight Arrow Connector 16"/>
          <p:cNvCxnSpPr/>
          <p:nvPr/>
        </p:nvCxnSpPr>
        <p:spPr bwMode="auto">
          <a:xfrm flipH="1" flipV="1">
            <a:off x="4648200" y="2590800"/>
            <a:ext cx="6096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5268194" y="3048000"/>
            <a:ext cx="2887479" cy="461665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Last measurements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 bwMode="auto">
          <a:xfrm>
            <a:off x="4416584" y="4252762"/>
            <a:ext cx="76200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80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99538" y="4542692"/>
            <a:ext cx="2685351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Best current result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 bwMode="auto">
          <a:xfrm flipH="1" flipV="1">
            <a:off x="4552462" y="4298462"/>
            <a:ext cx="476738" cy="19733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686912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BAE0D8-B12A-814F-BD11-C56AE02832D0}" type="datetime1">
              <a:rPr lang="en-US" smtClean="0"/>
              <a:t>5/9/11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Collaboration Meeting May 2011 Start Counter</a:t>
            </a:r>
            <a:endParaRPr lang="en-US" dirty="0">
              <a:latin typeface="Times" pitchFamily="-80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A81CE9-C334-2641-B152-4A4DCF712F2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1154498"/>
              </p:ext>
            </p:extLst>
          </p:nvPr>
        </p:nvGraphicFramePr>
        <p:xfrm>
          <a:off x="914400" y="1590041"/>
          <a:ext cx="7467600" cy="404875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2743200"/>
                <a:gridCol w="990600"/>
                <a:gridCol w="1866900"/>
                <a:gridCol w="18669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Temperature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ymbol"/>
                        </a:rPr>
                        <a:t>s</a:t>
                      </a:r>
                      <a:endParaRPr lang="en-US" dirty="0">
                        <a:latin typeface="Symbo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Amplifier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Comment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Room</a:t>
                      </a:r>
                      <a:r>
                        <a:rPr lang="en-US" baseline="0" dirty="0" smtClean="0"/>
                        <a:t> temp. ~20</a:t>
                      </a:r>
                      <a:r>
                        <a:rPr lang="en-US" baseline="30000" dirty="0" smtClean="0"/>
                        <a:t>o</a:t>
                      </a:r>
                      <a:r>
                        <a:rPr lang="en-US" baseline="0" dirty="0" smtClean="0"/>
                        <a:t>C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1075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LeCroy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 Shaping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Room</a:t>
                      </a:r>
                      <a:r>
                        <a:rPr lang="en-US" baseline="0" dirty="0" smtClean="0"/>
                        <a:t> temp. ~20</a:t>
                      </a:r>
                      <a:r>
                        <a:rPr lang="en-US" baseline="30000" dirty="0" smtClean="0"/>
                        <a:t>o</a:t>
                      </a:r>
                      <a:r>
                        <a:rPr lang="en-US" baseline="0" dirty="0" smtClean="0"/>
                        <a:t>C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875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LeCroy</a:t>
                      </a:r>
                      <a:r>
                        <a:rPr lang="en-US" dirty="0" smtClean="0"/>
                        <a:t> &amp; 1711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10ns diff.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~ -2</a:t>
                      </a:r>
                      <a:r>
                        <a:rPr lang="en-US" baseline="30000" dirty="0" smtClean="0"/>
                        <a:t>o</a:t>
                      </a:r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810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LeCroy</a:t>
                      </a:r>
                      <a:r>
                        <a:rPr lang="en-US" dirty="0" smtClean="0"/>
                        <a:t> &amp; 1711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10ns diff.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~ -5</a:t>
                      </a:r>
                      <a:r>
                        <a:rPr lang="en-US" baseline="30000" dirty="0" smtClean="0"/>
                        <a:t>o</a:t>
                      </a:r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780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1711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10ns diff., removed the </a:t>
                      </a:r>
                      <a:r>
                        <a:rPr lang="en-US" dirty="0" err="1" smtClean="0"/>
                        <a:t>LeCroy</a:t>
                      </a:r>
                      <a:r>
                        <a:rPr lang="en-US" dirty="0" smtClean="0"/>
                        <a:t> amp.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~</a:t>
                      </a:r>
                      <a:r>
                        <a:rPr lang="en-US" baseline="0" dirty="0" smtClean="0"/>
                        <a:t> -5</a:t>
                      </a:r>
                      <a:r>
                        <a:rPr lang="en-US" baseline="30000" dirty="0" smtClean="0"/>
                        <a:t>o</a:t>
                      </a:r>
                      <a:r>
                        <a:rPr lang="en-US" baseline="0" dirty="0" smtClean="0"/>
                        <a:t>C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580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1711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Optimized</a:t>
                      </a:r>
                      <a:r>
                        <a:rPr lang="en-US" baseline="0" dirty="0" smtClean="0"/>
                        <a:t> CFD</a:t>
                      </a:r>
                      <a:endParaRPr lang="en-US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~ -5</a:t>
                      </a:r>
                      <a:r>
                        <a:rPr lang="en-US" baseline="30000" dirty="0" smtClean="0"/>
                        <a:t>o</a:t>
                      </a:r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753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1711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Leading edge, software corr.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132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~ -5</a:t>
                      </a:r>
                      <a:r>
                        <a:rPr lang="en-US" baseline="30000" dirty="0" smtClean="0"/>
                        <a:t>o</a:t>
                      </a:r>
                      <a:r>
                        <a:rPr lang="en-US" dirty="0" smtClean="0"/>
                        <a:t>C</a:t>
                      </a: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930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1711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No diff., leading edge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095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BAE0D8-B12A-814F-BD11-C56AE02832D0}" type="datetime1">
              <a:rPr lang="en-US" smtClean="0"/>
              <a:t>5/9/11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Collaboration Meeting May 2011 Start Counter</a:t>
            </a:r>
            <a:endParaRPr lang="en-US" dirty="0">
              <a:latin typeface="Times" pitchFamily="-80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A81CE9-C334-2641-B152-4A4DCF712F2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6" name="Picture 5" descr="run_4452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87"/>
          <a:stretch/>
        </p:blipFill>
        <p:spPr>
          <a:xfrm>
            <a:off x="4495800" y="1219200"/>
            <a:ext cx="4648200" cy="3657600"/>
          </a:xfrm>
          <a:prstGeom prst="rect">
            <a:avLst/>
          </a:prstGeom>
        </p:spPr>
      </p:pic>
      <p:pic>
        <p:nvPicPr>
          <p:cNvPr id="7" name="Picture 6" descr="run_4451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6" r="6132"/>
          <a:stretch/>
        </p:blipFill>
        <p:spPr>
          <a:xfrm>
            <a:off x="76200" y="1219200"/>
            <a:ext cx="4429252" cy="3657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63797" y="1750367"/>
            <a:ext cx="12345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ymbol" charset="2"/>
                <a:cs typeface="Symbol" charset="2"/>
              </a:rPr>
              <a:t>s</a:t>
            </a:r>
            <a:r>
              <a:rPr lang="en-US" dirty="0" smtClean="0"/>
              <a:t> = 753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960329" y="1750367"/>
            <a:ext cx="12345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ymbol" charset="2"/>
                <a:cs typeface="Symbol" charset="2"/>
              </a:rPr>
              <a:t>s</a:t>
            </a:r>
            <a:r>
              <a:rPr lang="en-US" dirty="0" smtClean="0"/>
              <a:t> = 930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021644" y="4876800"/>
            <a:ext cx="3825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Symbol" charset="2"/>
                <a:cs typeface="Symbol" charset="2"/>
              </a:rPr>
              <a:t>s</a:t>
            </a:r>
            <a:r>
              <a:rPr lang="en-US" sz="2000" dirty="0" smtClean="0"/>
              <a:t> does not improve if ADC&gt; 500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869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Summary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53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E4D83C9-1E8C-5D4D-BC11-4B7B9ED7ABC2}" type="datetime1">
              <a:rPr lang="en-US" sz="1400" smtClean="0"/>
              <a:t>5/9/11</a:t>
            </a:fld>
            <a:endParaRPr lang="en-US" sz="1400"/>
          </a:p>
        </p:txBody>
      </p:sp>
      <p:sp>
        <p:nvSpPr>
          <p:cNvPr id="2253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smtClean="0"/>
              <a:t>Collaboration Meeting May 2011 Start Counter</a:t>
            </a:r>
            <a:endParaRPr lang="en-US" sz="1400">
              <a:latin typeface="Times" charset="0"/>
            </a:endParaRPr>
          </a:p>
        </p:txBody>
      </p:sp>
      <p:sp>
        <p:nvSpPr>
          <p:cNvPr id="2253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2C122B0-D7ED-DD49-BDCF-AAED412B7281}" type="slidenum">
              <a:rPr lang="en-US" sz="1400"/>
              <a:pPr/>
              <a:t>8</a:t>
            </a:fld>
            <a:endParaRPr lang="en-US" sz="1400"/>
          </a:p>
        </p:txBody>
      </p:sp>
      <p:sp>
        <p:nvSpPr>
          <p:cNvPr id="22533" name="TextBox 5"/>
          <p:cNvSpPr txBox="1">
            <a:spLocks noChangeArrowheads="1"/>
          </p:cNvSpPr>
          <p:nvPr/>
        </p:nvSpPr>
        <p:spPr bwMode="auto">
          <a:xfrm>
            <a:off x="609600" y="1600200"/>
            <a:ext cx="8229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/>
            <a:r>
              <a:rPr lang="en-US" sz="2800" dirty="0" smtClean="0">
                <a:solidFill>
                  <a:srgbClr val="0000FF"/>
                </a:solidFill>
              </a:rPr>
              <a:t> </a:t>
            </a:r>
            <a:endParaRPr lang="en-US" sz="2800" dirty="0">
              <a:solidFill>
                <a:srgbClr val="0000FF"/>
              </a:solidFill>
            </a:endParaRPr>
          </a:p>
          <a:p>
            <a:pPr>
              <a:buFont typeface="Arial" charset="0"/>
              <a:buChar char="•"/>
            </a:pP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52600" y="1676400"/>
            <a:ext cx="7032845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Cooling of </a:t>
            </a:r>
            <a:r>
              <a:rPr lang="en-US" dirty="0" err="1" smtClean="0"/>
              <a:t>SiPM</a:t>
            </a:r>
            <a:r>
              <a:rPr lang="en-US" dirty="0" smtClean="0"/>
              <a:t> in a reproducible manner </a:t>
            </a:r>
            <a:br>
              <a:rPr lang="en-US" dirty="0" smtClean="0"/>
            </a:br>
            <a:r>
              <a:rPr lang="en-US" dirty="0" smtClean="0"/>
              <a:t>seems to be important, more testing necessary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Time resolution very sensitive on signal size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Rise time is crucial for good timing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Best resolution of 580ns for 2mm material</a:t>
            </a:r>
            <a:br>
              <a:rPr lang="en-US" dirty="0" smtClean="0"/>
            </a:br>
            <a:r>
              <a:rPr lang="en-US" dirty="0" smtClean="0"/>
              <a:t>implies that 400ns at the end should be feasible</a:t>
            </a:r>
            <a:br>
              <a:rPr lang="en-US" dirty="0" smtClean="0"/>
            </a:br>
            <a:r>
              <a:rPr lang="en-US" dirty="0" smtClean="0"/>
              <a:t>with 3mm material and wrapping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BAE0D8-B12A-814F-BD11-C56AE02832D0}" type="datetime1">
              <a:rPr lang="en-US" smtClean="0"/>
              <a:t>5/9/11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Collaboration Meeting May 2011 Start Counter</a:t>
            </a:r>
            <a:endParaRPr lang="en-US" dirty="0">
              <a:latin typeface="Times" pitchFamily="-80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A81CE9-C334-2641-B152-4A4DCF712F2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66800" y="2209800"/>
            <a:ext cx="749435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Get faster detector 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Test PC manufactured paddles with PM and </a:t>
            </a:r>
            <a:r>
              <a:rPr lang="en-US" dirty="0" err="1" smtClean="0"/>
              <a:t>SiPM</a:t>
            </a:r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Wrap detector with reflective material: need to </a:t>
            </a:r>
            <a:br>
              <a:rPr lang="en-US" dirty="0" smtClean="0"/>
            </a:br>
            <a:r>
              <a:rPr lang="en-US" dirty="0" smtClean="0"/>
              <a:t>be able to get VM2000 like material!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Build small light guide to connect to photo detector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Test fiber light guide with PMT for fall back </a:t>
            </a:r>
            <a:br>
              <a:rPr lang="en-US" dirty="0" smtClean="0"/>
            </a:br>
            <a:r>
              <a:rPr lang="en-US" dirty="0" smtClean="0"/>
              <a:t>solution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046222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8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80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9792</TotalTime>
  <Words>344</Words>
  <Application>Microsoft Macintosh PowerPoint</Application>
  <PresentationFormat>On-screen Show (4:3)</PresentationFormat>
  <Paragraphs>113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Blank Presentation</vt:lpstr>
      <vt:lpstr>Start Counter Update</vt:lpstr>
      <vt:lpstr>Prototype Production</vt:lpstr>
      <vt:lpstr>Timing Studies</vt:lpstr>
      <vt:lpstr>SIPM Signals (Single Trig.)</vt:lpstr>
      <vt:lpstr>Previous Result</vt:lpstr>
      <vt:lpstr>Results</vt:lpstr>
      <vt:lpstr>PowerPoint Presentation</vt:lpstr>
      <vt:lpstr>Summary</vt:lpstr>
      <vt:lpstr>Plans</vt:lpstr>
      <vt:lpstr>PowerPoint Presentation</vt:lpstr>
    </vt:vector>
  </TitlesOfParts>
  <Company>Physics Department, FIU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 Counter</dc:title>
  <dc:creator>Werner Boeglin</dc:creator>
  <cp:lastModifiedBy>Werner Boeglin</cp:lastModifiedBy>
  <cp:revision>198</cp:revision>
  <cp:lastPrinted>2008-09-18T22:57:25Z</cp:lastPrinted>
  <dcterms:created xsi:type="dcterms:W3CDTF">2010-09-09T15:04:45Z</dcterms:created>
  <dcterms:modified xsi:type="dcterms:W3CDTF">2011-05-09T14:52:44Z</dcterms:modified>
</cp:coreProperties>
</file>