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s/slide16.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9.xml" ContentType="application/vnd.openxmlformats-officedocument.presentationml.slideLayout+xml"/>
  <Override PartName="/ppt/handoutMasters/handoutMaster1.xml" ContentType="application/vnd.openxmlformats-officedocument.presentationml.handoutMaster+xml"/>
  <Override PartName="/ppt/slides/slide6.xml" ContentType="application/vnd.openxmlformats-officedocument.presentationml.slide+xml"/>
  <Override PartName="/ppt/slideLayouts/slideLayout7.xml" ContentType="application/vnd.openxmlformats-officedocument.presentationml.slideLayout+xml"/>
  <Override PartName="/ppt/slides/slide17.xml" ContentType="application/vnd.openxmlformats-officedocument.presentationml.slide+xml"/>
  <Override PartName="/ppt/theme/theme3.xml" ContentType="application/vnd.openxmlformats-officedocument.theme+xml"/>
  <Override PartName="/ppt/notesMasters/notesMaster1.xml" ContentType="application/vnd.openxmlformats-officedocument.presentationml.notesMaster+xml"/>
  <Default Extension="pdf" ContentType="application/pdf"/>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presProps.xml" ContentType="application/vnd.openxmlformats-officedocument.presentationml.presProps+xml"/>
  <Default Extension="gif" ContentType="image/gif"/>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20"/>
  </p:notesMasterIdLst>
  <p:handoutMasterIdLst>
    <p:handoutMasterId r:id="rId21"/>
  </p:handoutMasterIdLst>
  <p:sldIdLst>
    <p:sldId id="256" r:id="rId2"/>
    <p:sldId id="262" r:id="rId3"/>
    <p:sldId id="258" r:id="rId4"/>
    <p:sldId id="266" r:id="rId5"/>
    <p:sldId id="267" r:id="rId6"/>
    <p:sldId id="265" r:id="rId7"/>
    <p:sldId id="259" r:id="rId8"/>
    <p:sldId id="260" r:id="rId9"/>
    <p:sldId id="261" r:id="rId10"/>
    <p:sldId id="263" r:id="rId11"/>
    <p:sldId id="264" r:id="rId12"/>
    <p:sldId id="271" r:id="rId13"/>
    <p:sldId id="269" r:id="rId14"/>
    <p:sldId id="268" r:id="rId15"/>
    <p:sldId id="270" r:id="rId16"/>
    <p:sldId id="273" r:id="rId17"/>
    <p:sldId id="274" r:id="rId18"/>
    <p:sldId id="272"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hiddenSlides="1"/>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620"/>
    <p:restoredTop sz="94660"/>
  </p:normalViewPr>
  <p:slideViewPr>
    <p:cSldViewPr snapToObjects="1">
      <p:cViewPr varScale="1">
        <p:scale>
          <a:sx n="150" d="100"/>
          <a:sy n="150" d="100"/>
        </p:scale>
        <p:origin x="-1128" y="-104"/>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handoutMaster" Target="handoutMasters/handout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E38FB20-9636-834E-97BA-CD7C44A78EB1}" type="datetimeFigureOut">
              <a:rPr lang="en-US" smtClean="0"/>
              <a:t>2/15/12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0849B57-11B3-DF4C-9A0D-0CD3BF2E6CC8}" type="slidenum">
              <a:rPr lang="en-US" smtClean="0"/>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845B84-65E7-8046-84C3-BD9AFE316128}" type="datetimeFigureOut">
              <a:rPr lang="en-US" smtClean="0"/>
              <a:t>2/15/12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03DCB5-343B-C54D-B724-22F9BD528DE7}" type="slidenum">
              <a:rPr lang="en-US" smtClean="0"/>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2/16/12</a:t>
            </a:r>
            <a:endParaRPr lang="en-US"/>
          </a:p>
        </p:txBody>
      </p:sp>
      <p:sp>
        <p:nvSpPr>
          <p:cNvPr id="5" name="Footer Placeholder 4"/>
          <p:cNvSpPr>
            <a:spLocks noGrp="1"/>
          </p:cNvSpPr>
          <p:nvPr>
            <p:ph type="ftr" sz="quarter" idx="11"/>
          </p:nvPr>
        </p:nvSpPr>
        <p:spPr/>
        <p:txBody>
          <a:bodyPr/>
          <a:lstStyle/>
          <a:p>
            <a:r>
              <a:rPr lang="en-US" smtClean="0"/>
              <a:t>Preparations for June Software Review   David Lawrence</a:t>
            </a:r>
            <a:endParaRPr lang="en-US"/>
          </a:p>
        </p:txBody>
      </p:sp>
      <p:sp>
        <p:nvSpPr>
          <p:cNvPr id="6" name="Slide Number Placeholder 5"/>
          <p:cNvSpPr>
            <a:spLocks noGrp="1"/>
          </p:cNvSpPr>
          <p:nvPr>
            <p:ph type="sldNum" sz="quarter" idx="12"/>
          </p:nvPr>
        </p:nvSpPr>
        <p:spPr/>
        <p:txBody>
          <a:bodyPr/>
          <a:lstStyle/>
          <a:p>
            <a:fld id="{1FB3E25F-9230-EA47-9436-30089AB4C6B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2/16/12</a:t>
            </a:r>
            <a:endParaRPr lang="en-US"/>
          </a:p>
        </p:txBody>
      </p:sp>
      <p:sp>
        <p:nvSpPr>
          <p:cNvPr id="5" name="Footer Placeholder 4"/>
          <p:cNvSpPr>
            <a:spLocks noGrp="1"/>
          </p:cNvSpPr>
          <p:nvPr>
            <p:ph type="ftr" sz="quarter" idx="11"/>
          </p:nvPr>
        </p:nvSpPr>
        <p:spPr/>
        <p:txBody>
          <a:bodyPr/>
          <a:lstStyle/>
          <a:p>
            <a:r>
              <a:rPr lang="en-US" smtClean="0"/>
              <a:t>Preparations for June Software Review   David Lawrence</a:t>
            </a:r>
            <a:endParaRPr lang="en-US"/>
          </a:p>
        </p:txBody>
      </p:sp>
      <p:sp>
        <p:nvSpPr>
          <p:cNvPr id="6" name="Slide Number Placeholder 5"/>
          <p:cNvSpPr>
            <a:spLocks noGrp="1"/>
          </p:cNvSpPr>
          <p:nvPr>
            <p:ph type="sldNum" sz="quarter" idx="12"/>
          </p:nvPr>
        </p:nvSpPr>
        <p:spPr/>
        <p:txBody>
          <a:bodyPr/>
          <a:lstStyle/>
          <a:p>
            <a:fld id="{1FB3E25F-9230-EA47-9436-30089AB4C6B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2/16/12</a:t>
            </a:r>
            <a:endParaRPr lang="en-US"/>
          </a:p>
        </p:txBody>
      </p:sp>
      <p:sp>
        <p:nvSpPr>
          <p:cNvPr id="5" name="Footer Placeholder 4"/>
          <p:cNvSpPr>
            <a:spLocks noGrp="1"/>
          </p:cNvSpPr>
          <p:nvPr>
            <p:ph type="ftr" sz="quarter" idx="11"/>
          </p:nvPr>
        </p:nvSpPr>
        <p:spPr/>
        <p:txBody>
          <a:bodyPr/>
          <a:lstStyle/>
          <a:p>
            <a:r>
              <a:rPr lang="en-US" smtClean="0"/>
              <a:t>Preparations for June Software Review   David Lawrence</a:t>
            </a:r>
            <a:endParaRPr lang="en-US"/>
          </a:p>
        </p:txBody>
      </p:sp>
      <p:sp>
        <p:nvSpPr>
          <p:cNvPr id="6" name="Slide Number Placeholder 5"/>
          <p:cNvSpPr>
            <a:spLocks noGrp="1"/>
          </p:cNvSpPr>
          <p:nvPr>
            <p:ph type="sldNum" sz="quarter" idx="12"/>
          </p:nvPr>
        </p:nvSpPr>
        <p:spPr/>
        <p:txBody>
          <a:bodyPr/>
          <a:lstStyle/>
          <a:p>
            <a:fld id="{1FB3E25F-9230-EA47-9436-30089AB4C6B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2/16/12</a:t>
            </a:r>
            <a:endParaRPr lang="en-US"/>
          </a:p>
        </p:txBody>
      </p:sp>
      <p:sp>
        <p:nvSpPr>
          <p:cNvPr id="5" name="Footer Placeholder 4"/>
          <p:cNvSpPr>
            <a:spLocks noGrp="1"/>
          </p:cNvSpPr>
          <p:nvPr>
            <p:ph type="ftr" sz="quarter" idx="11"/>
          </p:nvPr>
        </p:nvSpPr>
        <p:spPr/>
        <p:txBody>
          <a:bodyPr/>
          <a:lstStyle/>
          <a:p>
            <a:r>
              <a:rPr lang="en-US" smtClean="0"/>
              <a:t>Preparations for June Software Review   David Lawrence</a:t>
            </a:r>
            <a:endParaRPr lang="en-US"/>
          </a:p>
        </p:txBody>
      </p:sp>
      <p:sp>
        <p:nvSpPr>
          <p:cNvPr id="6" name="Slide Number Placeholder 5"/>
          <p:cNvSpPr>
            <a:spLocks noGrp="1"/>
          </p:cNvSpPr>
          <p:nvPr>
            <p:ph type="sldNum" sz="quarter" idx="12"/>
          </p:nvPr>
        </p:nvSpPr>
        <p:spPr/>
        <p:txBody>
          <a:bodyPr/>
          <a:lstStyle/>
          <a:p>
            <a:fld id="{1FB3E25F-9230-EA47-9436-30089AB4C6B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2/16/12</a:t>
            </a:r>
            <a:endParaRPr lang="en-US"/>
          </a:p>
        </p:txBody>
      </p:sp>
      <p:sp>
        <p:nvSpPr>
          <p:cNvPr id="5" name="Footer Placeholder 4"/>
          <p:cNvSpPr>
            <a:spLocks noGrp="1"/>
          </p:cNvSpPr>
          <p:nvPr>
            <p:ph type="ftr" sz="quarter" idx="11"/>
          </p:nvPr>
        </p:nvSpPr>
        <p:spPr/>
        <p:txBody>
          <a:bodyPr/>
          <a:lstStyle/>
          <a:p>
            <a:r>
              <a:rPr lang="en-US" smtClean="0"/>
              <a:t>Preparations for June Software Review   David Lawrence</a:t>
            </a:r>
            <a:endParaRPr lang="en-US"/>
          </a:p>
        </p:txBody>
      </p:sp>
      <p:sp>
        <p:nvSpPr>
          <p:cNvPr id="6" name="Slide Number Placeholder 5"/>
          <p:cNvSpPr>
            <a:spLocks noGrp="1"/>
          </p:cNvSpPr>
          <p:nvPr>
            <p:ph type="sldNum" sz="quarter" idx="12"/>
          </p:nvPr>
        </p:nvSpPr>
        <p:spPr/>
        <p:txBody>
          <a:bodyPr/>
          <a:lstStyle/>
          <a:p>
            <a:fld id="{1FB3E25F-9230-EA47-9436-30089AB4C6B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2/16/12</a:t>
            </a:r>
            <a:endParaRPr lang="en-US"/>
          </a:p>
        </p:txBody>
      </p:sp>
      <p:sp>
        <p:nvSpPr>
          <p:cNvPr id="6" name="Footer Placeholder 5"/>
          <p:cNvSpPr>
            <a:spLocks noGrp="1"/>
          </p:cNvSpPr>
          <p:nvPr>
            <p:ph type="ftr" sz="quarter" idx="11"/>
          </p:nvPr>
        </p:nvSpPr>
        <p:spPr/>
        <p:txBody>
          <a:bodyPr/>
          <a:lstStyle/>
          <a:p>
            <a:r>
              <a:rPr lang="en-US" smtClean="0"/>
              <a:t>Preparations for June Software Review   David Lawrence</a:t>
            </a:r>
            <a:endParaRPr lang="en-US"/>
          </a:p>
        </p:txBody>
      </p:sp>
      <p:sp>
        <p:nvSpPr>
          <p:cNvPr id="7" name="Slide Number Placeholder 6"/>
          <p:cNvSpPr>
            <a:spLocks noGrp="1"/>
          </p:cNvSpPr>
          <p:nvPr>
            <p:ph type="sldNum" sz="quarter" idx="12"/>
          </p:nvPr>
        </p:nvSpPr>
        <p:spPr/>
        <p:txBody>
          <a:bodyPr/>
          <a:lstStyle/>
          <a:p>
            <a:fld id="{1FB3E25F-9230-EA47-9436-30089AB4C6B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2/16/12</a:t>
            </a:r>
            <a:endParaRPr lang="en-US"/>
          </a:p>
        </p:txBody>
      </p:sp>
      <p:sp>
        <p:nvSpPr>
          <p:cNvPr id="8" name="Footer Placeholder 7"/>
          <p:cNvSpPr>
            <a:spLocks noGrp="1"/>
          </p:cNvSpPr>
          <p:nvPr>
            <p:ph type="ftr" sz="quarter" idx="11"/>
          </p:nvPr>
        </p:nvSpPr>
        <p:spPr/>
        <p:txBody>
          <a:bodyPr/>
          <a:lstStyle/>
          <a:p>
            <a:r>
              <a:rPr lang="en-US" smtClean="0"/>
              <a:t>Preparations for June Software Review   David Lawrence</a:t>
            </a:r>
            <a:endParaRPr lang="en-US"/>
          </a:p>
        </p:txBody>
      </p:sp>
      <p:sp>
        <p:nvSpPr>
          <p:cNvPr id="9" name="Slide Number Placeholder 8"/>
          <p:cNvSpPr>
            <a:spLocks noGrp="1"/>
          </p:cNvSpPr>
          <p:nvPr>
            <p:ph type="sldNum" sz="quarter" idx="12"/>
          </p:nvPr>
        </p:nvSpPr>
        <p:spPr/>
        <p:txBody>
          <a:bodyPr/>
          <a:lstStyle/>
          <a:p>
            <a:fld id="{1FB3E25F-9230-EA47-9436-30089AB4C6B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2/16/12</a:t>
            </a:r>
            <a:endParaRPr lang="en-US"/>
          </a:p>
        </p:txBody>
      </p:sp>
      <p:sp>
        <p:nvSpPr>
          <p:cNvPr id="4" name="Footer Placeholder 3"/>
          <p:cNvSpPr>
            <a:spLocks noGrp="1"/>
          </p:cNvSpPr>
          <p:nvPr>
            <p:ph type="ftr" sz="quarter" idx="11"/>
          </p:nvPr>
        </p:nvSpPr>
        <p:spPr/>
        <p:txBody>
          <a:bodyPr/>
          <a:lstStyle/>
          <a:p>
            <a:r>
              <a:rPr lang="en-US" smtClean="0"/>
              <a:t>Preparations for June Software Review   David Lawrence</a:t>
            </a:r>
            <a:endParaRPr lang="en-US"/>
          </a:p>
        </p:txBody>
      </p:sp>
      <p:sp>
        <p:nvSpPr>
          <p:cNvPr id="5" name="Slide Number Placeholder 4"/>
          <p:cNvSpPr>
            <a:spLocks noGrp="1"/>
          </p:cNvSpPr>
          <p:nvPr>
            <p:ph type="sldNum" sz="quarter" idx="12"/>
          </p:nvPr>
        </p:nvSpPr>
        <p:spPr/>
        <p:txBody>
          <a:bodyPr/>
          <a:lstStyle/>
          <a:p>
            <a:fld id="{1FB3E25F-9230-EA47-9436-30089AB4C6B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2/16/12</a:t>
            </a:r>
            <a:endParaRPr lang="en-US"/>
          </a:p>
        </p:txBody>
      </p:sp>
      <p:sp>
        <p:nvSpPr>
          <p:cNvPr id="3" name="Footer Placeholder 2"/>
          <p:cNvSpPr>
            <a:spLocks noGrp="1"/>
          </p:cNvSpPr>
          <p:nvPr>
            <p:ph type="ftr" sz="quarter" idx="11"/>
          </p:nvPr>
        </p:nvSpPr>
        <p:spPr/>
        <p:txBody>
          <a:bodyPr/>
          <a:lstStyle/>
          <a:p>
            <a:r>
              <a:rPr lang="en-US" smtClean="0"/>
              <a:t>Preparations for June Software Review   David Lawrence</a:t>
            </a:r>
            <a:endParaRPr lang="en-US"/>
          </a:p>
        </p:txBody>
      </p:sp>
      <p:sp>
        <p:nvSpPr>
          <p:cNvPr id="4" name="Slide Number Placeholder 3"/>
          <p:cNvSpPr>
            <a:spLocks noGrp="1"/>
          </p:cNvSpPr>
          <p:nvPr>
            <p:ph type="sldNum" sz="quarter" idx="12"/>
          </p:nvPr>
        </p:nvSpPr>
        <p:spPr/>
        <p:txBody>
          <a:bodyPr/>
          <a:lstStyle/>
          <a:p>
            <a:fld id="{1FB3E25F-9230-EA47-9436-30089AB4C6B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2/16/12</a:t>
            </a:r>
            <a:endParaRPr lang="en-US"/>
          </a:p>
        </p:txBody>
      </p:sp>
      <p:sp>
        <p:nvSpPr>
          <p:cNvPr id="6" name="Footer Placeholder 5"/>
          <p:cNvSpPr>
            <a:spLocks noGrp="1"/>
          </p:cNvSpPr>
          <p:nvPr>
            <p:ph type="ftr" sz="quarter" idx="11"/>
          </p:nvPr>
        </p:nvSpPr>
        <p:spPr/>
        <p:txBody>
          <a:bodyPr/>
          <a:lstStyle/>
          <a:p>
            <a:r>
              <a:rPr lang="en-US" smtClean="0"/>
              <a:t>Preparations for June Software Review   David Lawrence</a:t>
            </a:r>
            <a:endParaRPr lang="en-US"/>
          </a:p>
        </p:txBody>
      </p:sp>
      <p:sp>
        <p:nvSpPr>
          <p:cNvPr id="7" name="Slide Number Placeholder 6"/>
          <p:cNvSpPr>
            <a:spLocks noGrp="1"/>
          </p:cNvSpPr>
          <p:nvPr>
            <p:ph type="sldNum" sz="quarter" idx="12"/>
          </p:nvPr>
        </p:nvSpPr>
        <p:spPr/>
        <p:txBody>
          <a:bodyPr/>
          <a:lstStyle/>
          <a:p>
            <a:fld id="{1FB3E25F-9230-EA47-9436-30089AB4C6B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2/16/12</a:t>
            </a:r>
            <a:endParaRPr lang="en-US"/>
          </a:p>
        </p:txBody>
      </p:sp>
      <p:sp>
        <p:nvSpPr>
          <p:cNvPr id="6" name="Footer Placeholder 5"/>
          <p:cNvSpPr>
            <a:spLocks noGrp="1"/>
          </p:cNvSpPr>
          <p:nvPr>
            <p:ph type="ftr" sz="quarter" idx="11"/>
          </p:nvPr>
        </p:nvSpPr>
        <p:spPr/>
        <p:txBody>
          <a:bodyPr/>
          <a:lstStyle/>
          <a:p>
            <a:r>
              <a:rPr lang="en-US" smtClean="0"/>
              <a:t>Preparations for June Software Review   David Lawrence</a:t>
            </a:r>
            <a:endParaRPr lang="en-US"/>
          </a:p>
        </p:txBody>
      </p:sp>
      <p:sp>
        <p:nvSpPr>
          <p:cNvPr id="7" name="Slide Number Placeholder 6"/>
          <p:cNvSpPr>
            <a:spLocks noGrp="1"/>
          </p:cNvSpPr>
          <p:nvPr>
            <p:ph type="sldNum" sz="quarter" idx="12"/>
          </p:nvPr>
        </p:nvSpPr>
        <p:spPr/>
        <p:txBody>
          <a:bodyPr/>
          <a:lstStyle/>
          <a:p>
            <a:fld id="{1FB3E25F-9230-EA47-9436-30089AB4C6B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73379" y="6518142"/>
            <a:ext cx="914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t>2/16/12</a:t>
            </a:r>
            <a:endParaRPr lang="en-US" dirty="0"/>
          </a:p>
        </p:txBody>
      </p:sp>
      <p:sp>
        <p:nvSpPr>
          <p:cNvPr id="5" name="Footer Placeholder 4"/>
          <p:cNvSpPr>
            <a:spLocks noGrp="1"/>
          </p:cNvSpPr>
          <p:nvPr>
            <p:ph type="ftr" sz="quarter" idx="3"/>
          </p:nvPr>
        </p:nvSpPr>
        <p:spPr>
          <a:xfrm>
            <a:off x="1616379" y="6518142"/>
            <a:ext cx="49530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Preparations for June Software Review   David Lawrence</a:t>
            </a:r>
            <a:endParaRPr lang="en-US" dirty="0"/>
          </a:p>
        </p:txBody>
      </p:sp>
      <p:sp>
        <p:nvSpPr>
          <p:cNvPr id="6" name="Slide Number Placeholder 5"/>
          <p:cNvSpPr>
            <a:spLocks noGrp="1"/>
          </p:cNvSpPr>
          <p:nvPr>
            <p:ph type="sldNum" sz="quarter" idx="4"/>
          </p:nvPr>
        </p:nvSpPr>
        <p:spPr>
          <a:xfrm>
            <a:off x="6569379" y="651814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B3E25F-9230-EA47-9436-30089AB4C6B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9.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df"/><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df"/><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June Software Review</a:t>
            </a:r>
          </a:p>
        </p:txBody>
      </p:sp>
      <p:sp>
        <p:nvSpPr>
          <p:cNvPr id="3" name="Subtitle 2"/>
          <p:cNvSpPr>
            <a:spLocks noGrp="1"/>
          </p:cNvSpPr>
          <p:nvPr>
            <p:ph type="subTitle" idx="1"/>
          </p:nvPr>
        </p:nvSpPr>
        <p:spPr/>
        <p:txBody>
          <a:bodyPr/>
          <a:lstStyle/>
          <a:p>
            <a:r>
              <a:rPr lang="en-US" dirty="0" smtClean="0"/>
              <a:t>David Lawrence, </a:t>
            </a:r>
            <a:r>
              <a:rPr lang="en-US" dirty="0" err="1" smtClean="0"/>
              <a:t>JLab</a:t>
            </a:r>
            <a:endParaRPr lang="en-US" dirty="0" smtClean="0"/>
          </a:p>
          <a:p>
            <a:r>
              <a:rPr lang="en-US" dirty="0" smtClean="0"/>
              <a:t>Feb. 16, 2012</a:t>
            </a:r>
            <a:endParaRPr lang="en-US" dirty="0"/>
          </a:p>
        </p:txBody>
      </p:sp>
      <p:sp>
        <p:nvSpPr>
          <p:cNvPr id="4" name="Date Placeholder 3"/>
          <p:cNvSpPr>
            <a:spLocks noGrp="1"/>
          </p:cNvSpPr>
          <p:nvPr>
            <p:ph type="dt" sz="half" idx="10"/>
          </p:nvPr>
        </p:nvSpPr>
        <p:spPr/>
        <p:txBody>
          <a:bodyPr/>
          <a:lstStyle/>
          <a:p>
            <a:r>
              <a:rPr lang="en-US" smtClean="0"/>
              <a:t>2/16/12</a:t>
            </a:r>
            <a:endParaRPr lang="en-US"/>
          </a:p>
        </p:txBody>
      </p:sp>
      <p:sp>
        <p:nvSpPr>
          <p:cNvPr id="5" name="Slide Number Placeholder 4"/>
          <p:cNvSpPr>
            <a:spLocks noGrp="1"/>
          </p:cNvSpPr>
          <p:nvPr>
            <p:ph type="sldNum" sz="quarter" idx="12"/>
          </p:nvPr>
        </p:nvSpPr>
        <p:spPr/>
        <p:txBody>
          <a:bodyPr/>
          <a:lstStyle/>
          <a:p>
            <a:fld id="{1FB3E25F-9230-EA47-9436-30089AB4C6B8}" type="slidenum">
              <a:rPr lang="en-US" smtClean="0"/>
              <a:pPr/>
              <a:t>1</a:t>
            </a:fld>
            <a:endParaRPr lang="en-US"/>
          </a:p>
        </p:txBody>
      </p:sp>
      <p:sp>
        <p:nvSpPr>
          <p:cNvPr id="6" name="Footer Placeholder 5"/>
          <p:cNvSpPr>
            <a:spLocks noGrp="1"/>
          </p:cNvSpPr>
          <p:nvPr>
            <p:ph type="ftr" sz="quarter" idx="11"/>
          </p:nvPr>
        </p:nvSpPr>
        <p:spPr/>
        <p:txBody>
          <a:bodyPr/>
          <a:lstStyle/>
          <a:p>
            <a:r>
              <a:rPr lang="en-US" smtClean="0"/>
              <a:t>Preparations for June Software Review   David Lawrence</a:t>
            </a: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r>
              <a:rPr lang="en-US" dirty="0" smtClean="0"/>
              <a:t>Preparations for June Software Review   David Lawrence</a:t>
            </a:r>
            <a:endParaRPr lang="en-US" dirty="0"/>
          </a:p>
        </p:txBody>
      </p:sp>
      <p:pic>
        <p:nvPicPr>
          <p:cNvPr id="4" name="Picture 3" descr="Screen shot 2012-02-13 at 2.02.19 PM.png"/>
          <p:cNvPicPr>
            <a:picLocks noChangeAspect="1"/>
          </p:cNvPicPr>
          <p:nvPr/>
        </p:nvPicPr>
        <p:blipFill>
          <a:blip r:embed="rId2"/>
          <a:stretch>
            <a:fillRect/>
          </a:stretch>
        </p:blipFill>
        <p:spPr>
          <a:xfrm>
            <a:off x="1209348" y="0"/>
            <a:ext cx="7934652" cy="6858000"/>
          </a:xfrm>
          <a:prstGeom prst="rect">
            <a:avLst/>
          </a:prstGeom>
        </p:spPr>
      </p:pic>
      <p:sp>
        <p:nvSpPr>
          <p:cNvPr id="2" name="Title 1"/>
          <p:cNvSpPr>
            <a:spLocks noGrp="1"/>
          </p:cNvSpPr>
          <p:nvPr>
            <p:ph type="title"/>
          </p:nvPr>
        </p:nvSpPr>
        <p:spPr>
          <a:xfrm rot="16200000">
            <a:off x="-2270919" y="2956719"/>
            <a:ext cx="5638800" cy="639762"/>
          </a:xfrm>
        </p:spPr>
        <p:txBody>
          <a:bodyPr>
            <a:normAutofit fontScale="90000"/>
          </a:bodyPr>
          <a:lstStyle/>
          <a:p>
            <a:r>
              <a:rPr lang="en-US" sz="2400" dirty="0" smtClean="0"/>
              <a:t>Estimated Resource Requirements</a:t>
            </a:r>
            <a:br>
              <a:rPr lang="en-US" sz="2400" dirty="0" smtClean="0"/>
            </a:br>
            <a:r>
              <a:rPr lang="en-US" sz="1800" dirty="0" smtClean="0"/>
              <a:t>(from Mark’s spreadsheet prepared for May 2011 IT review)</a:t>
            </a:r>
            <a:endParaRPr lang="en-US" sz="1800" dirty="0"/>
          </a:p>
        </p:txBody>
      </p:sp>
      <p:sp>
        <p:nvSpPr>
          <p:cNvPr id="5" name="Date Placeholder 4"/>
          <p:cNvSpPr>
            <a:spLocks noGrp="1"/>
          </p:cNvSpPr>
          <p:nvPr>
            <p:ph type="dt" sz="half" idx="10"/>
          </p:nvPr>
        </p:nvSpPr>
        <p:spPr/>
        <p:txBody>
          <a:bodyPr/>
          <a:lstStyle/>
          <a:p>
            <a:r>
              <a:rPr lang="en-US" smtClean="0"/>
              <a:t>2/16/12</a:t>
            </a:r>
            <a:endParaRPr lang="en-US"/>
          </a:p>
        </p:txBody>
      </p:sp>
      <p:sp>
        <p:nvSpPr>
          <p:cNvPr id="6" name="Slide Number Placeholder 5"/>
          <p:cNvSpPr>
            <a:spLocks noGrp="1"/>
          </p:cNvSpPr>
          <p:nvPr>
            <p:ph type="sldNum" sz="quarter" idx="12"/>
          </p:nvPr>
        </p:nvSpPr>
        <p:spPr/>
        <p:txBody>
          <a:bodyPr/>
          <a:lstStyle/>
          <a:p>
            <a:fld id="{1FB3E25F-9230-EA47-9436-30089AB4C6B8}" type="slidenum">
              <a:rPr lang="en-US" smtClean="0"/>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Footer Placeholder 8"/>
          <p:cNvSpPr>
            <a:spLocks noGrp="1"/>
          </p:cNvSpPr>
          <p:nvPr>
            <p:ph type="ftr" sz="quarter" idx="11"/>
          </p:nvPr>
        </p:nvSpPr>
        <p:spPr/>
        <p:txBody>
          <a:bodyPr/>
          <a:lstStyle/>
          <a:p>
            <a:r>
              <a:rPr lang="en-US" dirty="0" smtClean="0"/>
              <a:t>Preparations for June Software Review   David Lawrence</a:t>
            </a:r>
            <a:endParaRPr lang="en-US" dirty="0"/>
          </a:p>
        </p:txBody>
      </p:sp>
      <p:pic>
        <p:nvPicPr>
          <p:cNvPr id="4" name="Picture 3" descr="Screen shot 2012-02-13 at 2.02.19 PM.png"/>
          <p:cNvPicPr>
            <a:picLocks noChangeAspect="1"/>
          </p:cNvPicPr>
          <p:nvPr/>
        </p:nvPicPr>
        <p:blipFill>
          <a:blip r:embed="rId2"/>
          <a:stretch>
            <a:fillRect/>
          </a:stretch>
        </p:blipFill>
        <p:spPr>
          <a:xfrm>
            <a:off x="1209348" y="0"/>
            <a:ext cx="7934652" cy="6858000"/>
          </a:xfrm>
          <a:prstGeom prst="rect">
            <a:avLst/>
          </a:prstGeom>
        </p:spPr>
      </p:pic>
      <p:sp>
        <p:nvSpPr>
          <p:cNvPr id="2" name="Title 1"/>
          <p:cNvSpPr>
            <a:spLocks noGrp="1"/>
          </p:cNvSpPr>
          <p:nvPr>
            <p:ph type="title"/>
          </p:nvPr>
        </p:nvSpPr>
        <p:spPr>
          <a:xfrm rot="16200000">
            <a:off x="-2270919" y="2956719"/>
            <a:ext cx="5638800" cy="639762"/>
          </a:xfrm>
        </p:spPr>
        <p:txBody>
          <a:bodyPr>
            <a:normAutofit fontScale="90000"/>
          </a:bodyPr>
          <a:lstStyle/>
          <a:p>
            <a:r>
              <a:rPr lang="en-US" sz="2400" dirty="0" smtClean="0"/>
              <a:t>Estimated Resource Requirements</a:t>
            </a:r>
            <a:br>
              <a:rPr lang="en-US" sz="2400" dirty="0" smtClean="0"/>
            </a:br>
            <a:r>
              <a:rPr lang="en-US" sz="1800" dirty="0" smtClean="0"/>
              <a:t>(from Mark’s spreadsheet prepared for May 2011 IT review)</a:t>
            </a:r>
            <a:endParaRPr lang="en-US" sz="1800" dirty="0"/>
          </a:p>
        </p:txBody>
      </p:sp>
      <p:sp>
        <p:nvSpPr>
          <p:cNvPr id="5" name="Oval 4"/>
          <p:cNvSpPr/>
          <p:nvPr/>
        </p:nvSpPr>
        <p:spPr>
          <a:xfrm>
            <a:off x="1192415" y="4258733"/>
            <a:ext cx="3438852" cy="381000"/>
          </a:xfrm>
          <a:prstGeom prst="ellipse">
            <a:avLst/>
          </a:prstGeom>
          <a:noFill/>
          <a:ln w="28575" cmpd="sng">
            <a:solidFill>
              <a:srgbClr val="FF0000">
                <a:alpha val="8500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6548862" y="4080240"/>
            <a:ext cx="2595138" cy="1815882"/>
          </a:xfrm>
          <a:prstGeom prst="rect">
            <a:avLst/>
          </a:prstGeom>
          <a:solidFill>
            <a:schemeClr val="bg1">
              <a:alpha val="77000"/>
            </a:schemeClr>
          </a:solidFill>
          <a:ln>
            <a:solidFill>
              <a:schemeClr val="tx1"/>
            </a:solidFill>
          </a:ln>
        </p:spPr>
        <p:txBody>
          <a:bodyPr wrap="square" rtlCol="0">
            <a:spAutoFit/>
          </a:bodyPr>
          <a:lstStyle/>
          <a:p>
            <a:r>
              <a:rPr lang="en-US" sz="1400" b="1" dirty="0" smtClean="0"/>
              <a:t>About 115 computers with 32 cores each will be needed just to keep up with time-averaged data acquisition + calibration</a:t>
            </a:r>
          </a:p>
          <a:p>
            <a:endParaRPr lang="en-US" sz="1400" b="1" dirty="0" smtClean="0"/>
          </a:p>
          <a:p>
            <a:r>
              <a:rPr lang="en-US" sz="1400" b="1" dirty="0" smtClean="0"/>
              <a:t>Another 170 will be needed for simulation (+recon.)</a:t>
            </a:r>
            <a:endParaRPr lang="en-US" sz="1400" b="1" dirty="0"/>
          </a:p>
        </p:txBody>
      </p:sp>
      <p:sp>
        <p:nvSpPr>
          <p:cNvPr id="7" name="Date Placeholder 6"/>
          <p:cNvSpPr>
            <a:spLocks noGrp="1"/>
          </p:cNvSpPr>
          <p:nvPr>
            <p:ph type="dt" sz="half" idx="10"/>
          </p:nvPr>
        </p:nvSpPr>
        <p:spPr/>
        <p:txBody>
          <a:bodyPr/>
          <a:lstStyle/>
          <a:p>
            <a:r>
              <a:rPr lang="en-US" smtClean="0"/>
              <a:t>2/16/12</a:t>
            </a:r>
            <a:endParaRPr lang="en-US"/>
          </a:p>
        </p:txBody>
      </p:sp>
      <p:sp>
        <p:nvSpPr>
          <p:cNvPr id="8" name="Slide Number Placeholder 7"/>
          <p:cNvSpPr>
            <a:spLocks noGrp="1"/>
          </p:cNvSpPr>
          <p:nvPr>
            <p:ph type="sldNum" sz="quarter" idx="12"/>
          </p:nvPr>
        </p:nvSpPr>
        <p:spPr/>
        <p:txBody>
          <a:bodyPr/>
          <a:lstStyle/>
          <a:p>
            <a:fld id="{1FB3E25F-9230-EA47-9436-30089AB4C6B8}"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sz="3600" dirty="0" smtClean="0"/>
              <a:t>Software Sharing Among Halls</a:t>
            </a:r>
            <a:endParaRPr lang="en-US" sz="3600" dirty="0"/>
          </a:p>
        </p:txBody>
      </p:sp>
      <p:sp>
        <p:nvSpPr>
          <p:cNvPr id="3" name="Content Placeholder 2"/>
          <p:cNvSpPr>
            <a:spLocks noGrp="1"/>
          </p:cNvSpPr>
          <p:nvPr>
            <p:ph idx="1"/>
          </p:nvPr>
        </p:nvSpPr>
        <p:spPr>
          <a:xfrm>
            <a:off x="457200" y="1066800"/>
            <a:ext cx="8229600" cy="5257800"/>
          </a:xfrm>
        </p:spPr>
        <p:txBody>
          <a:bodyPr>
            <a:normAutofit fontScale="70000" lnSpcReduction="20000"/>
          </a:bodyPr>
          <a:lstStyle/>
          <a:p>
            <a:r>
              <a:rPr lang="en-US" dirty="0" smtClean="0"/>
              <a:t>Meeting was held on Jan. 26</a:t>
            </a:r>
            <a:r>
              <a:rPr lang="en-US" baseline="30000" dirty="0" smtClean="0"/>
              <a:t>th</a:t>
            </a:r>
            <a:r>
              <a:rPr lang="en-US" dirty="0" smtClean="0"/>
              <a:t> to discuss areas where halls could share software, minimizing duplication of effort.</a:t>
            </a:r>
            <a:br>
              <a:rPr lang="en-US" dirty="0" smtClean="0"/>
            </a:br>
            <a:endParaRPr lang="en-US" dirty="0" smtClean="0"/>
          </a:p>
          <a:p>
            <a:r>
              <a:rPr lang="en-US" dirty="0" smtClean="0"/>
              <a:t>All halls were represented</a:t>
            </a:r>
            <a:br>
              <a:rPr lang="en-US" dirty="0" smtClean="0"/>
            </a:br>
            <a:endParaRPr lang="en-US" dirty="0" smtClean="0"/>
          </a:p>
          <a:p>
            <a:r>
              <a:rPr lang="en-US" dirty="0" smtClean="0"/>
              <a:t>Rolf </a:t>
            </a:r>
            <a:r>
              <a:rPr lang="en-US" dirty="0" err="1" smtClean="0"/>
              <a:t>Ent</a:t>
            </a:r>
            <a:r>
              <a:rPr lang="en-US" dirty="0" smtClean="0"/>
              <a:t> asked halls to get together to discuss specific topics and explore sharing opportunities</a:t>
            </a:r>
            <a:br>
              <a:rPr lang="en-US" dirty="0" smtClean="0"/>
            </a:br>
            <a:endParaRPr lang="en-US" dirty="0" smtClean="0"/>
          </a:p>
          <a:p>
            <a:r>
              <a:rPr lang="en-US" dirty="0" smtClean="0"/>
              <a:t>Two items were given to Halls B and D to </a:t>
            </a:r>
            <a:r>
              <a:rPr lang="en-US" dirty="0" smtClean="0"/>
              <a:t>discuss </a:t>
            </a:r>
            <a:r>
              <a:rPr lang="en-US" sz="2581" dirty="0" smtClean="0"/>
              <a:t>(a few others for all halls)</a:t>
            </a:r>
            <a:r>
              <a:rPr lang="en-US" dirty="0" smtClean="0"/>
              <a:t>:</a:t>
            </a:r>
          </a:p>
          <a:p>
            <a:pPr lvl="1"/>
            <a:r>
              <a:rPr lang="en-US" dirty="0" smtClean="0"/>
              <a:t>Tracking Algorithms</a:t>
            </a:r>
          </a:p>
          <a:p>
            <a:pPr lvl="2"/>
            <a:r>
              <a:rPr lang="en-US" dirty="0" smtClean="0"/>
              <a:t>Multiple, organized discussions have taken place between primaries</a:t>
            </a:r>
          </a:p>
          <a:p>
            <a:pPr lvl="2"/>
            <a:r>
              <a:rPr lang="en-US" dirty="0" smtClean="0"/>
              <a:t>Hall-B has read-access to our repository and is using it as a reference as they develop their own tracking package</a:t>
            </a:r>
          </a:p>
          <a:p>
            <a:pPr lvl="1"/>
            <a:r>
              <a:rPr lang="en-US" dirty="0" smtClean="0"/>
              <a:t>CLARA </a:t>
            </a:r>
            <a:r>
              <a:rPr lang="en-US" dirty="0" smtClean="0"/>
              <a:t>and </a:t>
            </a:r>
            <a:r>
              <a:rPr lang="en-US" dirty="0" smtClean="0"/>
              <a:t>JANA</a:t>
            </a:r>
          </a:p>
          <a:p>
            <a:pPr lvl="2"/>
            <a:r>
              <a:rPr lang="en-US" dirty="0" smtClean="0"/>
              <a:t>(see next few slides)</a:t>
            </a:r>
          </a:p>
        </p:txBody>
      </p:sp>
      <p:sp>
        <p:nvSpPr>
          <p:cNvPr id="5" name="Date Placeholder 4"/>
          <p:cNvSpPr>
            <a:spLocks noGrp="1"/>
          </p:cNvSpPr>
          <p:nvPr>
            <p:ph type="dt" sz="half" idx="10"/>
          </p:nvPr>
        </p:nvSpPr>
        <p:spPr/>
        <p:txBody>
          <a:bodyPr/>
          <a:lstStyle/>
          <a:p>
            <a:r>
              <a:rPr lang="en-US" smtClean="0"/>
              <a:t>2/16/12</a:t>
            </a:r>
            <a:endParaRPr lang="en-US"/>
          </a:p>
        </p:txBody>
      </p:sp>
      <p:sp>
        <p:nvSpPr>
          <p:cNvPr id="6" name="Slide Number Placeholder 5"/>
          <p:cNvSpPr>
            <a:spLocks noGrp="1"/>
          </p:cNvSpPr>
          <p:nvPr>
            <p:ph type="sldNum" sz="quarter" idx="12"/>
          </p:nvPr>
        </p:nvSpPr>
        <p:spPr/>
        <p:txBody>
          <a:bodyPr/>
          <a:lstStyle/>
          <a:p>
            <a:fld id="{1FB3E25F-9230-EA47-9436-30089AB4C6B8}" type="slidenum">
              <a:rPr lang="en-US" smtClean="0"/>
              <a:pPr/>
              <a:t>12</a:t>
            </a:fld>
            <a:endParaRPr lang="en-US"/>
          </a:p>
        </p:txBody>
      </p:sp>
      <p:sp>
        <p:nvSpPr>
          <p:cNvPr id="7" name="Footer Placeholder 6"/>
          <p:cNvSpPr>
            <a:spLocks noGrp="1"/>
          </p:cNvSpPr>
          <p:nvPr>
            <p:ph type="ftr" sz="quarter" idx="11"/>
          </p:nvPr>
        </p:nvSpPr>
        <p:spPr/>
        <p:txBody>
          <a:bodyPr/>
          <a:lstStyle/>
          <a:p>
            <a:r>
              <a:rPr lang="en-US" smtClean="0"/>
              <a:t>Preparations for June Software Review   David Lawrence</a:t>
            </a: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541867" y="1295400"/>
            <a:ext cx="3810000" cy="2462213"/>
          </a:xfrm>
          <a:prstGeom prst="rect">
            <a:avLst/>
          </a:prstGeom>
          <a:noFill/>
        </p:spPr>
        <p:txBody>
          <a:bodyPr wrap="square" rtlCol="0">
            <a:spAutoFit/>
          </a:bodyPr>
          <a:lstStyle/>
          <a:p>
            <a:pPr>
              <a:buFont typeface="Arial"/>
              <a:buChar char="•"/>
            </a:pPr>
            <a:r>
              <a:rPr lang="en-US" sz="1400" dirty="0" smtClean="0"/>
              <a:t> “Loosely Coupled”:</a:t>
            </a:r>
          </a:p>
          <a:p>
            <a:pPr lvl="1">
              <a:buFont typeface="Arial"/>
              <a:buChar char="•"/>
            </a:pPr>
            <a:r>
              <a:rPr lang="en-US" sz="1400" dirty="0"/>
              <a:t> </a:t>
            </a:r>
            <a:r>
              <a:rPr lang="en-US" sz="1400" dirty="0" smtClean="0"/>
              <a:t>Allows multiple languages to be combined since each module is a separate process</a:t>
            </a:r>
            <a:br>
              <a:rPr lang="en-US" sz="1400" dirty="0" smtClean="0"/>
            </a:br>
            <a:endParaRPr lang="en-US" sz="1400" dirty="0" smtClean="0"/>
          </a:p>
          <a:p>
            <a:pPr lvl="1">
              <a:buFont typeface="Arial"/>
              <a:buChar char="•"/>
            </a:pPr>
            <a:r>
              <a:rPr lang="en-US" sz="1400" dirty="0" smtClean="0"/>
              <a:t> Data passed between modules by value</a:t>
            </a:r>
            <a:br>
              <a:rPr lang="en-US" sz="1400" dirty="0" smtClean="0"/>
            </a:br>
            <a:endParaRPr lang="en-US" sz="1400" dirty="0" smtClean="0"/>
          </a:p>
          <a:p>
            <a:pPr lvl="1">
              <a:buFont typeface="Arial"/>
              <a:buChar char="•"/>
            </a:pPr>
            <a:r>
              <a:rPr lang="en-US" sz="1400" dirty="0" smtClean="0"/>
              <a:t> Built-in ability to distribute reconstruction job over multiple computers (cloud)</a:t>
            </a:r>
            <a:endParaRPr lang="en-US" sz="1400" dirty="0"/>
          </a:p>
        </p:txBody>
      </p:sp>
      <p:sp>
        <p:nvSpPr>
          <p:cNvPr id="6" name="TextBox 5"/>
          <p:cNvSpPr txBox="1"/>
          <p:nvPr/>
        </p:nvSpPr>
        <p:spPr>
          <a:xfrm>
            <a:off x="4428067" y="1295400"/>
            <a:ext cx="3810000" cy="2246769"/>
          </a:xfrm>
          <a:prstGeom prst="rect">
            <a:avLst/>
          </a:prstGeom>
          <a:noFill/>
        </p:spPr>
        <p:txBody>
          <a:bodyPr wrap="square" rtlCol="0">
            <a:spAutoFit/>
          </a:bodyPr>
          <a:lstStyle/>
          <a:p>
            <a:pPr>
              <a:buFont typeface="Arial"/>
              <a:buChar char="•"/>
            </a:pPr>
            <a:r>
              <a:rPr lang="en-US" sz="1400" dirty="0" smtClean="0"/>
              <a:t> “Tightly Coupled”:</a:t>
            </a:r>
          </a:p>
          <a:p>
            <a:pPr lvl="1">
              <a:buFont typeface="Arial"/>
              <a:buChar char="•"/>
            </a:pPr>
            <a:r>
              <a:rPr lang="en-US" sz="1400" dirty="0" smtClean="0"/>
              <a:t> Single language, all modules contained within a single process</a:t>
            </a:r>
            <a:br>
              <a:rPr lang="en-US" sz="1400" dirty="0" smtClean="0"/>
            </a:br>
            <a:r>
              <a:rPr lang="en-US" sz="1400" dirty="0" smtClean="0"/>
              <a:t/>
            </a:r>
            <a:br>
              <a:rPr lang="en-US" sz="1400" dirty="0" smtClean="0"/>
            </a:br>
            <a:endParaRPr lang="en-US" sz="1400" dirty="0" smtClean="0"/>
          </a:p>
          <a:p>
            <a:pPr lvl="1">
              <a:buFont typeface="Arial"/>
              <a:buChar char="•"/>
            </a:pPr>
            <a:r>
              <a:rPr lang="en-US" sz="1400" dirty="0" smtClean="0"/>
              <a:t> Data passed between modules by reference</a:t>
            </a:r>
            <a:br>
              <a:rPr lang="en-US" sz="1400" dirty="0" smtClean="0"/>
            </a:br>
            <a:endParaRPr lang="en-US" sz="1400" dirty="0" smtClean="0"/>
          </a:p>
          <a:p>
            <a:pPr lvl="1">
              <a:buFont typeface="Arial"/>
              <a:buChar char="•"/>
            </a:pPr>
            <a:r>
              <a:rPr lang="en-US" sz="1400" dirty="0" smtClean="0"/>
              <a:t> Utilizes external distributed computing mechanisms like the GRID and Auger</a:t>
            </a:r>
          </a:p>
        </p:txBody>
      </p:sp>
      <p:sp>
        <p:nvSpPr>
          <p:cNvPr id="7" name="TextBox 6"/>
          <p:cNvSpPr txBox="1"/>
          <p:nvPr/>
        </p:nvSpPr>
        <p:spPr>
          <a:xfrm>
            <a:off x="1066800" y="260235"/>
            <a:ext cx="7176338" cy="461665"/>
          </a:xfrm>
          <a:prstGeom prst="rect">
            <a:avLst/>
          </a:prstGeom>
          <a:noFill/>
        </p:spPr>
        <p:txBody>
          <a:bodyPr wrap="none" rtlCol="0">
            <a:spAutoFit/>
          </a:bodyPr>
          <a:lstStyle/>
          <a:p>
            <a:r>
              <a:rPr lang="en-US" sz="2400" b="1" i="1" dirty="0" smtClean="0"/>
              <a:t>Primary Differences between JANA and CLARA</a:t>
            </a:r>
            <a:endParaRPr lang="en-US" sz="2400" b="1" i="1" dirty="0"/>
          </a:p>
        </p:txBody>
      </p:sp>
      <p:sp>
        <p:nvSpPr>
          <p:cNvPr id="8" name="TextBox 7"/>
          <p:cNvSpPr txBox="1"/>
          <p:nvPr/>
        </p:nvSpPr>
        <p:spPr>
          <a:xfrm>
            <a:off x="1219200" y="4539734"/>
            <a:ext cx="5791200" cy="1754327"/>
          </a:xfrm>
          <a:prstGeom prst="rect">
            <a:avLst/>
          </a:prstGeom>
          <a:noFill/>
        </p:spPr>
        <p:txBody>
          <a:bodyPr wrap="square" rtlCol="0">
            <a:spAutoFit/>
          </a:bodyPr>
          <a:lstStyle/>
          <a:p>
            <a:r>
              <a:rPr lang="en-US" dirty="0" smtClean="0"/>
              <a:t>CLARA is designed to provide interactive access to a system of services hosted either on a single node or distributed over a cloud</a:t>
            </a:r>
          </a:p>
          <a:p>
            <a:endParaRPr lang="en-US" dirty="0" smtClean="0"/>
          </a:p>
          <a:p>
            <a:r>
              <a:rPr lang="en-US" dirty="0" smtClean="0"/>
              <a:t>JANA is designed to make maximal use of a local, multi-core resource </a:t>
            </a:r>
            <a:endParaRPr lang="en-US" dirty="0"/>
          </a:p>
        </p:txBody>
      </p:sp>
      <p:sp>
        <p:nvSpPr>
          <p:cNvPr id="9" name="TextBox 8"/>
          <p:cNvSpPr txBox="1"/>
          <p:nvPr/>
        </p:nvSpPr>
        <p:spPr>
          <a:xfrm>
            <a:off x="1676400" y="926068"/>
            <a:ext cx="954107" cy="369332"/>
          </a:xfrm>
          <a:prstGeom prst="rect">
            <a:avLst/>
          </a:prstGeom>
          <a:noFill/>
        </p:spPr>
        <p:txBody>
          <a:bodyPr wrap="none" rtlCol="0">
            <a:spAutoFit/>
          </a:bodyPr>
          <a:lstStyle/>
          <a:p>
            <a:r>
              <a:rPr lang="en-US" dirty="0" smtClean="0"/>
              <a:t>CLARA</a:t>
            </a:r>
            <a:endParaRPr lang="en-US" dirty="0"/>
          </a:p>
        </p:txBody>
      </p:sp>
      <p:sp>
        <p:nvSpPr>
          <p:cNvPr id="10" name="TextBox 9"/>
          <p:cNvSpPr txBox="1"/>
          <p:nvPr/>
        </p:nvSpPr>
        <p:spPr>
          <a:xfrm>
            <a:off x="5334000" y="926068"/>
            <a:ext cx="774571" cy="369332"/>
          </a:xfrm>
          <a:prstGeom prst="rect">
            <a:avLst/>
          </a:prstGeom>
          <a:noFill/>
        </p:spPr>
        <p:txBody>
          <a:bodyPr wrap="none" rtlCol="0">
            <a:spAutoFit/>
          </a:bodyPr>
          <a:lstStyle/>
          <a:p>
            <a:r>
              <a:rPr lang="en-US" dirty="0" smtClean="0"/>
              <a:t>JANA</a:t>
            </a:r>
            <a:endParaRPr lang="en-US" dirty="0"/>
          </a:p>
        </p:txBody>
      </p:sp>
      <p:sp>
        <p:nvSpPr>
          <p:cNvPr id="11" name="Date Placeholder 10"/>
          <p:cNvSpPr>
            <a:spLocks noGrp="1"/>
          </p:cNvSpPr>
          <p:nvPr>
            <p:ph type="dt" sz="half" idx="10"/>
          </p:nvPr>
        </p:nvSpPr>
        <p:spPr/>
        <p:txBody>
          <a:bodyPr/>
          <a:lstStyle/>
          <a:p>
            <a:r>
              <a:rPr lang="en-US" smtClean="0"/>
              <a:t>2/16/12</a:t>
            </a:r>
            <a:endParaRPr lang="en-US"/>
          </a:p>
        </p:txBody>
      </p:sp>
      <p:sp>
        <p:nvSpPr>
          <p:cNvPr id="12" name="Slide Number Placeholder 11"/>
          <p:cNvSpPr>
            <a:spLocks noGrp="1"/>
          </p:cNvSpPr>
          <p:nvPr>
            <p:ph type="sldNum" sz="quarter" idx="12"/>
          </p:nvPr>
        </p:nvSpPr>
        <p:spPr/>
        <p:txBody>
          <a:bodyPr/>
          <a:lstStyle/>
          <a:p>
            <a:fld id="{1FB3E25F-9230-EA47-9436-30089AB4C6B8}" type="slidenum">
              <a:rPr lang="en-US" smtClean="0"/>
              <a:pPr/>
              <a:t>13</a:t>
            </a:fld>
            <a:endParaRPr lang="en-US"/>
          </a:p>
        </p:txBody>
      </p:sp>
      <p:sp>
        <p:nvSpPr>
          <p:cNvPr id="13" name="Footer Placeholder 12"/>
          <p:cNvSpPr>
            <a:spLocks noGrp="1"/>
          </p:cNvSpPr>
          <p:nvPr>
            <p:ph type="ftr" sz="quarter" idx="11"/>
          </p:nvPr>
        </p:nvSpPr>
        <p:spPr/>
        <p:txBody>
          <a:bodyPr/>
          <a:lstStyle/>
          <a:p>
            <a:r>
              <a:rPr lang="en-US" smtClean="0"/>
              <a:t>Preparations for June Software Review   David Lawrence</a:t>
            </a: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685800" y="1524000"/>
            <a:ext cx="6477000" cy="3139321"/>
          </a:xfrm>
          <a:prstGeom prst="rect">
            <a:avLst/>
          </a:prstGeom>
          <a:noFill/>
        </p:spPr>
        <p:txBody>
          <a:bodyPr wrap="square" rtlCol="0">
            <a:spAutoFit/>
          </a:bodyPr>
          <a:lstStyle/>
          <a:p>
            <a:pPr>
              <a:buFont typeface="Arial"/>
              <a:buChar char="•"/>
            </a:pPr>
            <a:r>
              <a:rPr lang="en-US" dirty="0" smtClean="0"/>
              <a:t> Framework for event reconstruction</a:t>
            </a:r>
          </a:p>
          <a:p>
            <a:pPr lvl="1">
              <a:buFont typeface="Arial"/>
              <a:buChar char="•"/>
            </a:pPr>
            <a:r>
              <a:rPr lang="en-US" dirty="0" smtClean="0"/>
              <a:t> Modular:</a:t>
            </a:r>
          </a:p>
          <a:p>
            <a:pPr lvl="2">
              <a:buFont typeface="Arial"/>
              <a:buChar char="•"/>
            </a:pPr>
            <a:r>
              <a:rPr lang="en-US" dirty="0"/>
              <a:t> </a:t>
            </a:r>
            <a:r>
              <a:rPr lang="en-US" dirty="0" smtClean="0"/>
              <a:t>allow easy replacement of one or more algorithms</a:t>
            </a:r>
          </a:p>
          <a:p>
            <a:pPr lvl="2">
              <a:buFont typeface="Arial"/>
              <a:buChar char="•"/>
            </a:pPr>
            <a:r>
              <a:rPr lang="en-US" dirty="0" smtClean="0"/>
              <a:t> allow independent development of modules by separate groups</a:t>
            </a:r>
            <a:br>
              <a:rPr lang="en-US" dirty="0" smtClean="0"/>
            </a:br>
            <a:endParaRPr lang="en-US" dirty="0" smtClean="0"/>
          </a:p>
          <a:p>
            <a:pPr lvl="1">
              <a:buFont typeface="Arial"/>
              <a:buChar char="•"/>
            </a:pPr>
            <a:r>
              <a:rPr lang="en-US" dirty="0" smtClean="0"/>
              <a:t> Provides mechanism to parallelize reconstruction using multiple cores on the same computer</a:t>
            </a:r>
            <a:br>
              <a:rPr lang="en-US" dirty="0" smtClean="0"/>
            </a:br>
            <a:endParaRPr lang="en-US" dirty="0" smtClean="0"/>
          </a:p>
          <a:p>
            <a:pPr lvl="1">
              <a:buFont typeface="Arial"/>
              <a:buChar char="•"/>
            </a:pPr>
            <a:r>
              <a:rPr lang="en-US" dirty="0" smtClean="0"/>
              <a:t> </a:t>
            </a:r>
            <a:r>
              <a:rPr lang="en-US" dirty="0" err="1" smtClean="0"/>
              <a:t>Plugin</a:t>
            </a:r>
            <a:r>
              <a:rPr lang="en-US" dirty="0" smtClean="0"/>
              <a:t> mechanism to allow extension of existing functionality at run time</a:t>
            </a:r>
            <a:endParaRPr lang="en-US" dirty="0"/>
          </a:p>
        </p:txBody>
      </p:sp>
      <p:sp>
        <p:nvSpPr>
          <p:cNvPr id="7" name="TextBox 6"/>
          <p:cNvSpPr txBox="1"/>
          <p:nvPr/>
        </p:nvSpPr>
        <p:spPr>
          <a:xfrm>
            <a:off x="838200" y="759767"/>
            <a:ext cx="7367796" cy="461665"/>
          </a:xfrm>
          <a:prstGeom prst="rect">
            <a:avLst/>
          </a:prstGeom>
          <a:noFill/>
        </p:spPr>
        <p:txBody>
          <a:bodyPr wrap="none" rtlCol="0">
            <a:spAutoFit/>
          </a:bodyPr>
          <a:lstStyle/>
          <a:p>
            <a:r>
              <a:rPr lang="en-US" sz="2400" b="1" i="1" dirty="0" smtClean="0"/>
              <a:t>Functionality common to both JANA and CLARA</a:t>
            </a:r>
            <a:endParaRPr lang="en-US" sz="2400" b="1" i="1" dirty="0"/>
          </a:p>
        </p:txBody>
      </p:sp>
      <p:sp>
        <p:nvSpPr>
          <p:cNvPr id="5" name="Date Placeholder 4"/>
          <p:cNvSpPr>
            <a:spLocks noGrp="1"/>
          </p:cNvSpPr>
          <p:nvPr>
            <p:ph type="dt" sz="half" idx="10"/>
          </p:nvPr>
        </p:nvSpPr>
        <p:spPr/>
        <p:txBody>
          <a:bodyPr/>
          <a:lstStyle/>
          <a:p>
            <a:r>
              <a:rPr lang="en-US" smtClean="0"/>
              <a:t>2/16/12</a:t>
            </a:r>
            <a:endParaRPr lang="en-US"/>
          </a:p>
        </p:txBody>
      </p:sp>
      <p:sp>
        <p:nvSpPr>
          <p:cNvPr id="6" name="Slide Number Placeholder 5"/>
          <p:cNvSpPr>
            <a:spLocks noGrp="1"/>
          </p:cNvSpPr>
          <p:nvPr>
            <p:ph type="sldNum" sz="quarter" idx="12"/>
          </p:nvPr>
        </p:nvSpPr>
        <p:spPr/>
        <p:txBody>
          <a:bodyPr/>
          <a:lstStyle/>
          <a:p>
            <a:fld id="{1FB3E25F-9230-EA47-9436-30089AB4C6B8}" type="slidenum">
              <a:rPr lang="en-US" smtClean="0"/>
              <a:pPr/>
              <a:t>14</a:t>
            </a:fld>
            <a:endParaRPr lang="en-US"/>
          </a:p>
        </p:txBody>
      </p:sp>
      <p:sp>
        <p:nvSpPr>
          <p:cNvPr id="8" name="Footer Placeholder 7"/>
          <p:cNvSpPr>
            <a:spLocks noGrp="1"/>
          </p:cNvSpPr>
          <p:nvPr>
            <p:ph type="ftr" sz="quarter" idx="11"/>
          </p:nvPr>
        </p:nvSpPr>
        <p:spPr/>
        <p:txBody>
          <a:bodyPr/>
          <a:lstStyle/>
          <a:p>
            <a:r>
              <a:rPr lang="en-US" smtClean="0"/>
              <a:t>Preparations for June Software Review   David Lawrence</a:t>
            </a: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914400" y="528935"/>
            <a:ext cx="7521835" cy="461665"/>
          </a:xfrm>
          <a:prstGeom prst="rect">
            <a:avLst/>
          </a:prstGeom>
          <a:noFill/>
        </p:spPr>
        <p:txBody>
          <a:bodyPr wrap="none" rtlCol="0">
            <a:spAutoFit/>
          </a:bodyPr>
          <a:lstStyle/>
          <a:p>
            <a:r>
              <a:rPr lang="en-US" sz="2400" b="1" i="1" dirty="0" smtClean="0"/>
              <a:t>How JANA and CLARA might used in conjunction</a:t>
            </a:r>
            <a:endParaRPr lang="en-US" sz="2400" b="1" i="1" dirty="0"/>
          </a:p>
        </p:txBody>
      </p:sp>
      <p:sp>
        <p:nvSpPr>
          <p:cNvPr id="5" name="TextBox 4"/>
          <p:cNvSpPr txBox="1"/>
          <p:nvPr/>
        </p:nvSpPr>
        <p:spPr>
          <a:xfrm>
            <a:off x="1295400" y="1519535"/>
            <a:ext cx="6248400" cy="4524316"/>
          </a:xfrm>
          <a:prstGeom prst="rect">
            <a:avLst/>
          </a:prstGeom>
          <a:noFill/>
        </p:spPr>
        <p:txBody>
          <a:bodyPr wrap="square" rtlCol="0">
            <a:spAutoFit/>
          </a:bodyPr>
          <a:lstStyle/>
          <a:p>
            <a:r>
              <a:rPr lang="en-US" dirty="0" smtClean="0"/>
              <a:t>JANA could be used to implement CLARA services that need to be highly efficient.</a:t>
            </a:r>
          </a:p>
          <a:p>
            <a:endParaRPr lang="en-US" dirty="0" smtClean="0"/>
          </a:p>
          <a:p>
            <a:r>
              <a:rPr lang="en-US" dirty="0" smtClean="0"/>
              <a:t>CLARA could be used to deploy JANA applications as shared services in a network distributed cloud computing environment.</a:t>
            </a:r>
          </a:p>
          <a:p>
            <a:endParaRPr lang="en-US" dirty="0" smtClean="0"/>
          </a:p>
          <a:p>
            <a:r>
              <a:rPr lang="en-US" dirty="0" smtClean="0"/>
              <a:t>The primary benefit to CLAS12 users of integrating JANA-based components into a CLARA-based system could be overall faster reconstruction for a fixed set of resources.</a:t>
            </a:r>
          </a:p>
          <a:p>
            <a:endParaRPr lang="en-US" dirty="0" smtClean="0"/>
          </a:p>
          <a:p>
            <a:r>
              <a:rPr lang="en-US" dirty="0" smtClean="0"/>
              <a:t>The primary benefit to Hall-D users of wrapping JANA-based programs as CLARA services would be gaining an interactive distributed computing environment that could provide a faster simulation/analysis cycle for specific studies.</a:t>
            </a:r>
            <a:endParaRPr lang="en-US" dirty="0"/>
          </a:p>
        </p:txBody>
      </p:sp>
      <p:sp>
        <p:nvSpPr>
          <p:cNvPr id="6" name="Date Placeholder 5"/>
          <p:cNvSpPr>
            <a:spLocks noGrp="1"/>
          </p:cNvSpPr>
          <p:nvPr>
            <p:ph type="dt" sz="half" idx="10"/>
          </p:nvPr>
        </p:nvSpPr>
        <p:spPr/>
        <p:txBody>
          <a:bodyPr/>
          <a:lstStyle/>
          <a:p>
            <a:r>
              <a:rPr lang="en-US" smtClean="0"/>
              <a:t>2/16/12</a:t>
            </a:r>
            <a:endParaRPr lang="en-US"/>
          </a:p>
        </p:txBody>
      </p:sp>
      <p:sp>
        <p:nvSpPr>
          <p:cNvPr id="7" name="Slide Number Placeholder 6"/>
          <p:cNvSpPr>
            <a:spLocks noGrp="1"/>
          </p:cNvSpPr>
          <p:nvPr>
            <p:ph type="sldNum" sz="quarter" idx="12"/>
          </p:nvPr>
        </p:nvSpPr>
        <p:spPr/>
        <p:txBody>
          <a:bodyPr/>
          <a:lstStyle/>
          <a:p>
            <a:fld id="{1FB3E25F-9230-EA47-9436-30089AB4C6B8}" type="slidenum">
              <a:rPr lang="en-US" smtClean="0"/>
              <a:pPr/>
              <a:t>15</a:t>
            </a:fld>
            <a:endParaRPr lang="en-US"/>
          </a:p>
        </p:txBody>
      </p:sp>
      <p:sp>
        <p:nvSpPr>
          <p:cNvPr id="8" name="Footer Placeholder 7"/>
          <p:cNvSpPr>
            <a:spLocks noGrp="1"/>
          </p:cNvSpPr>
          <p:nvPr>
            <p:ph type="ftr" sz="quarter" idx="11"/>
          </p:nvPr>
        </p:nvSpPr>
        <p:spPr/>
        <p:txBody>
          <a:bodyPr/>
          <a:lstStyle/>
          <a:p>
            <a:r>
              <a:rPr lang="en-US" smtClean="0"/>
              <a:t>Preparations for June Software Review   David Lawrence</a:t>
            </a: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 name="Date Placeholder 18"/>
          <p:cNvSpPr>
            <a:spLocks noGrp="1"/>
          </p:cNvSpPr>
          <p:nvPr>
            <p:ph type="dt" sz="half" idx="10"/>
          </p:nvPr>
        </p:nvSpPr>
        <p:spPr/>
        <p:txBody>
          <a:bodyPr/>
          <a:lstStyle/>
          <a:p>
            <a:r>
              <a:rPr lang="en-US" dirty="0" smtClean="0"/>
              <a:t>2/16/12</a:t>
            </a:r>
            <a:endParaRPr lang="en-US" dirty="0"/>
          </a:p>
        </p:txBody>
      </p:sp>
      <p:sp>
        <p:nvSpPr>
          <p:cNvPr id="21" name="Footer Placeholder 20"/>
          <p:cNvSpPr>
            <a:spLocks noGrp="1"/>
          </p:cNvSpPr>
          <p:nvPr>
            <p:ph type="ftr" sz="quarter" idx="11"/>
          </p:nvPr>
        </p:nvSpPr>
        <p:spPr>
          <a:xfrm>
            <a:off x="1828800" y="6843298"/>
            <a:ext cx="4953000" cy="365125"/>
          </a:xfrm>
        </p:spPr>
        <p:txBody>
          <a:bodyPr/>
          <a:lstStyle/>
          <a:p>
            <a:r>
              <a:rPr lang="en-US" dirty="0" smtClean="0"/>
              <a:t>Preparations for June Software Review   David Lawrence</a:t>
            </a:r>
            <a:endParaRPr lang="en-US" dirty="0"/>
          </a:p>
        </p:txBody>
      </p:sp>
      <p:sp>
        <p:nvSpPr>
          <p:cNvPr id="11" name="Rounded Rectangle 10"/>
          <p:cNvSpPr/>
          <p:nvPr/>
        </p:nvSpPr>
        <p:spPr>
          <a:xfrm>
            <a:off x="0" y="585845"/>
            <a:ext cx="3539066" cy="6257453"/>
          </a:xfrm>
          <a:prstGeom prst="roundRect">
            <a:avLst>
              <a:gd name="adj" fmla="val 4786"/>
            </a:avLst>
          </a:prstGeom>
          <a:gradFill>
            <a:gsLst>
              <a:gs pos="0">
                <a:schemeClr val="accent3">
                  <a:lumMod val="75000"/>
                </a:schemeClr>
              </a:gs>
              <a:gs pos="100000">
                <a:schemeClr val="accent3">
                  <a:lumMod val="40000"/>
                  <a:lumOff val="6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52400"/>
            <a:ext cx="8229600" cy="448146"/>
          </a:xfrm>
        </p:spPr>
        <p:txBody>
          <a:bodyPr>
            <a:noAutofit/>
          </a:bodyPr>
          <a:lstStyle/>
          <a:p>
            <a:r>
              <a:rPr lang="en-US" sz="3200" dirty="0" smtClean="0"/>
              <a:t>Manpower</a:t>
            </a:r>
            <a:endParaRPr lang="en-US" sz="3200" dirty="0"/>
          </a:p>
        </p:txBody>
      </p:sp>
      <p:grpSp>
        <p:nvGrpSpPr>
          <p:cNvPr id="17" name="Group 16"/>
          <p:cNvGrpSpPr/>
          <p:nvPr/>
        </p:nvGrpSpPr>
        <p:grpSpPr>
          <a:xfrm>
            <a:off x="3570466" y="639360"/>
            <a:ext cx="5643930" cy="2701454"/>
            <a:chOff x="0" y="600546"/>
            <a:chExt cx="5643930" cy="2701454"/>
          </a:xfrm>
        </p:grpSpPr>
        <p:sp>
          <p:nvSpPr>
            <p:cNvPr id="10" name="Rounded Rectangle 9"/>
            <p:cNvSpPr/>
            <p:nvPr/>
          </p:nvSpPr>
          <p:spPr>
            <a:xfrm>
              <a:off x="0" y="600546"/>
              <a:ext cx="5537200" cy="2701454"/>
            </a:xfrm>
            <a:prstGeom prst="roundRect">
              <a:avLst>
                <a:gd name="adj" fmla="val 6324"/>
              </a:avLst>
            </a:prstGeom>
            <a:gradFill>
              <a:gsLst>
                <a:gs pos="0">
                  <a:schemeClr val="accent1">
                    <a:lumMod val="60000"/>
                    <a:lumOff val="40000"/>
                  </a:schemeClr>
                </a:gs>
                <a:gs pos="100000">
                  <a:schemeClr val="accent1">
                    <a:lumMod val="20000"/>
                    <a:lumOff val="8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descr="sloccount.gif"/>
            <p:cNvPicPr>
              <a:picLocks noChangeAspect="1"/>
            </p:cNvPicPr>
            <p:nvPr/>
          </p:nvPicPr>
          <p:blipFill>
            <a:blip r:embed="rId2"/>
            <a:stretch>
              <a:fillRect/>
            </a:stretch>
          </p:blipFill>
          <p:spPr>
            <a:xfrm>
              <a:off x="17675" y="777600"/>
              <a:ext cx="2590800" cy="2484959"/>
            </a:xfrm>
            <a:prstGeom prst="rect">
              <a:avLst/>
            </a:prstGeom>
          </p:spPr>
        </p:pic>
        <p:sp>
          <p:nvSpPr>
            <p:cNvPr id="6" name="TextBox 5"/>
            <p:cNvSpPr txBox="1"/>
            <p:nvPr/>
          </p:nvSpPr>
          <p:spPr>
            <a:xfrm>
              <a:off x="2595930" y="826014"/>
              <a:ext cx="3048000" cy="2246769"/>
            </a:xfrm>
            <a:prstGeom prst="rect">
              <a:avLst/>
            </a:prstGeom>
            <a:noFill/>
          </p:spPr>
          <p:txBody>
            <a:bodyPr wrap="square" rtlCol="0">
              <a:spAutoFit/>
            </a:bodyPr>
            <a:lstStyle/>
            <a:p>
              <a:pPr>
                <a:buFont typeface="Arial"/>
                <a:buChar char="•"/>
              </a:pPr>
              <a:r>
                <a:rPr lang="en-US" sz="1400" dirty="0" smtClean="0"/>
                <a:t> Use standard COCOMO model to estimate man-years put into CLAS offline software</a:t>
              </a:r>
            </a:p>
            <a:p>
              <a:pPr>
                <a:buFont typeface="Arial"/>
                <a:buChar char="•"/>
              </a:pPr>
              <a:endParaRPr lang="en-US" sz="1400" dirty="0" smtClean="0"/>
            </a:p>
            <a:p>
              <a:pPr>
                <a:buFont typeface="Arial"/>
                <a:buChar char="•"/>
              </a:pPr>
              <a:r>
                <a:rPr lang="en-US" sz="1400" dirty="0" smtClean="0"/>
                <a:t> Estimate was ~53 man-years for core CLAS offline</a:t>
              </a:r>
            </a:p>
            <a:p>
              <a:pPr>
                <a:buFont typeface="Arial"/>
                <a:buChar char="•"/>
              </a:pPr>
              <a:endParaRPr lang="en-US" sz="1400" dirty="0" smtClean="0"/>
            </a:p>
            <a:p>
              <a:pPr>
                <a:buFont typeface="Arial"/>
                <a:buChar char="•"/>
              </a:pPr>
              <a:r>
                <a:rPr lang="en-US" sz="1400" dirty="0" smtClean="0"/>
                <a:t> </a:t>
              </a:r>
              <a:r>
                <a:rPr lang="en-US" sz="1400" dirty="0" err="1" smtClean="0"/>
                <a:t>GlueX</a:t>
              </a:r>
              <a:r>
                <a:rPr lang="en-US" sz="1400" dirty="0" smtClean="0"/>
                <a:t> was estimated to need ~</a:t>
              </a:r>
              <a:r>
                <a:rPr lang="en-US" sz="1400" b="1" dirty="0" smtClean="0"/>
                <a:t>40</a:t>
              </a:r>
              <a:r>
                <a:rPr lang="en-US" sz="1400" dirty="0" smtClean="0"/>
                <a:t> man-years to be ready for start of operations</a:t>
              </a:r>
            </a:p>
          </p:txBody>
        </p:sp>
        <p:sp>
          <p:nvSpPr>
            <p:cNvPr id="7" name="TextBox 6"/>
            <p:cNvSpPr txBox="1"/>
            <p:nvPr/>
          </p:nvSpPr>
          <p:spPr>
            <a:xfrm>
              <a:off x="0" y="600546"/>
              <a:ext cx="1616756" cy="230832"/>
            </a:xfrm>
            <a:prstGeom prst="rect">
              <a:avLst/>
            </a:prstGeom>
            <a:noFill/>
          </p:spPr>
          <p:txBody>
            <a:bodyPr wrap="none" rtlCol="0">
              <a:spAutoFit/>
            </a:bodyPr>
            <a:lstStyle/>
            <a:p>
              <a:r>
                <a:rPr lang="en-US" sz="900" i="1" dirty="0" smtClean="0"/>
                <a:t>from GlueX-doc-767 (2007)</a:t>
              </a:r>
              <a:endParaRPr lang="en-US" sz="900" i="1" dirty="0"/>
            </a:p>
          </p:txBody>
        </p:sp>
      </p:grpSp>
      <p:pic>
        <p:nvPicPr>
          <p:cNvPr id="8" name="Picture 7" descr="Screen shot 2012-02-14 at 1.35.54 PM.png"/>
          <p:cNvPicPr>
            <a:picLocks noChangeAspect="1"/>
          </p:cNvPicPr>
          <p:nvPr/>
        </p:nvPicPr>
        <p:blipFill>
          <a:blip r:embed="rId3"/>
          <a:stretch>
            <a:fillRect/>
          </a:stretch>
        </p:blipFill>
        <p:spPr>
          <a:xfrm>
            <a:off x="76200" y="2847033"/>
            <a:ext cx="3358703" cy="3928533"/>
          </a:xfrm>
          <a:prstGeom prst="rect">
            <a:avLst/>
          </a:prstGeom>
        </p:spPr>
      </p:pic>
      <p:pic>
        <p:nvPicPr>
          <p:cNvPr id="9" name="Picture 8" descr="Screen shot 2012-02-14 at 1.36.59 PM.png"/>
          <p:cNvPicPr>
            <a:picLocks noChangeAspect="1"/>
          </p:cNvPicPr>
          <p:nvPr/>
        </p:nvPicPr>
        <p:blipFill>
          <a:blip r:embed="rId4"/>
          <a:stretch>
            <a:fillRect/>
          </a:stretch>
        </p:blipFill>
        <p:spPr>
          <a:xfrm>
            <a:off x="76200" y="687376"/>
            <a:ext cx="3352800" cy="2159657"/>
          </a:xfrm>
          <a:prstGeom prst="rect">
            <a:avLst/>
          </a:prstGeom>
        </p:spPr>
      </p:pic>
      <p:sp>
        <p:nvSpPr>
          <p:cNvPr id="12" name="TextBox 11"/>
          <p:cNvSpPr txBox="1"/>
          <p:nvPr/>
        </p:nvSpPr>
        <p:spPr>
          <a:xfrm>
            <a:off x="457200" y="3146328"/>
            <a:ext cx="1146468" cy="261610"/>
          </a:xfrm>
          <a:prstGeom prst="rect">
            <a:avLst/>
          </a:prstGeom>
          <a:noFill/>
        </p:spPr>
        <p:txBody>
          <a:bodyPr wrap="none" rtlCol="0">
            <a:spAutoFit/>
          </a:bodyPr>
          <a:lstStyle/>
          <a:p>
            <a:r>
              <a:rPr lang="en-US" sz="1100" b="1" dirty="0" smtClean="0"/>
              <a:t>~28 FTE-years</a:t>
            </a:r>
            <a:endParaRPr lang="en-US" sz="1100" b="1" dirty="0"/>
          </a:p>
        </p:txBody>
      </p:sp>
      <p:sp>
        <p:nvSpPr>
          <p:cNvPr id="13" name="TextBox 12"/>
          <p:cNvSpPr txBox="1"/>
          <p:nvPr/>
        </p:nvSpPr>
        <p:spPr>
          <a:xfrm>
            <a:off x="457200" y="5186795"/>
            <a:ext cx="1146468" cy="261610"/>
          </a:xfrm>
          <a:prstGeom prst="rect">
            <a:avLst/>
          </a:prstGeom>
          <a:noFill/>
        </p:spPr>
        <p:txBody>
          <a:bodyPr wrap="none" rtlCol="0">
            <a:spAutoFit/>
          </a:bodyPr>
          <a:lstStyle/>
          <a:p>
            <a:r>
              <a:rPr lang="en-US" sz="1100" b="1" dirty="0" smtClean="0"/>
              <a:t>~23 FTE-years</a:t>
            </a:r>
            <a:endParaRPr lang="en-US" sz="1100" b="1" dirty="0"/>
          </a:p>
        </p:txBody>
      </p:sp>
      <p:sp>
        <p:nvSpPr>
          <p:cNvPr id="14" name="TextBox 13"/>
          <p:cNvSpPr txBox="1"/>
          <p:nvPr/>
        </p:nvSpPr>
        <p:spPr>
          <a:xfrm>
            <a:off x="3957270" y="3581400"/>
            <a:ext cx="4572000" cy="2862323"/>
          </a:xfrm>
          <a:prstGeom prst="rect">
            <a:avLst/>
          </a:prstGeom>
          <a:noFill/>
        </p:spPr>
        <p:txBody>
          <a:bodyPr wrap="square" rtlCol="0">
            <a:spAutoFit/>
          </a:bodyPr>
          <a:lstStyle/>
          <a:p>
            <a:pPr>
              <a:buFont typeface="Arial"/>
              <a:buChar char="•"/>
            </a:pPr>
            <a:r>
              <a:rPr lang="en-US" dirty="0" smtClean="0"/>
              <a:t> It is estimated that we will need approx. 40 FTE-years of offline software effort total for </a:t>
            </a:r>
            <a:r>
              <a:rPr lang="en-US" dirty="0" err="1" smtClean="0"/>
              <a:t>GlueX</a:t>
            </a:r>
            <a:r>
              <a:rPr lang="en-US" dirty="0" smtClean="0"/>
              <a:t>*</a:t>
            </a:r>
          </a:p>
          <a:p>
            <a:pPr>
              <a:buFont typeface="Arial"/>
              <a:buChar char="•"/>
            </a:pPr>
            <a:endParaRPr lang="en-US" dirty="0" smtClean="0"/>
          </a:p>
          <a:p>
            <a:pPr>
              <a:buFont typeface="Arial"/>
              <a:buChar char="•"/>
            </a:pPr>
            <a:r>
              <a:rPr lang="en-US" dirty="0" smtClean="0"/>
              <a:t> Estimate is that we have done ~ 50% of work for offline software*</a:t>
            </a:r>
          </a:p>
          <a:p>
            <a:pPr>
              <a:buFont typeface="Arial"/>
              <a:buChar char="•"/>
            </a:pPr>
            <a:endParaRPr lang="en-US" dirty="0" smtClean="0"/>
          </a:p>
          <a:p>
            <a:pPr>
              <a:buFont typeface="Arial"/>
              <a:buChar char="•"/>
            </a:pPr>
            <a:r>
              <a:rPr lang="en-US" dirty="0" smtClean="0"/>
              <a:t> Remaining 20 FTE-years of estimated work is well matched with manpower commitments from collaboration*</a:t>
            </a:r>
          </a:p>
        </p:txBody>
      </p:sp>
      <p:sp>
        <p:nvSpPr>
          <p:cNvPr id="15" name="TextBox 14"/>
          <p:cNvSpPr txBox="1"/>
          <p:nvPr/>
        </p:nvSpPr>
        <p:spPr>
          <a:xfrm>
            <a:off x="5633670" y="6612466"/>
            <a:ext cx="3130918" cy="230832"/>
          </a:xfrm>
          <a:prstGeom prst="rect">
            <a:avLst/>
          </a:prstGeom>
          <a:noFill/>
        </p:spPr>
        <p:txBody>
          <a:bodyPr wrap="none" rtlCol="0">
            <a:spAutoFit/>
          </a:bodyPr>
          <a:lstStyle/>
          <a:p>
            <a:r>
              <a:rPr lang="en-US" sz="900" i="1" dirty="0" smtClean="0"/>
              <a:t>*every one of these estimates could be completely wrong</a:t>
            </a:r>
            <a:endParaRPr lang="en-US" sz="900" i="1" dirty="0"/>
          </a:p>
        </p:txBody>
      </p:sp>
      <p:sp>
        <p:nvSpPr>
          <p:cNvPr id="20" name="Slide Number Placeholder 19"/>
          <p:cNvSpPr>
            <a:spLocks noGrp="1"/>
          </p:cNvSpPr>
          <p:nvPr>
            <p:ph type="sldNum" sz="quarter" idx="12"/>
          </p:nvPr>
        </p:nvSpPr>
        <p:spPr>
          <a:xfrm>
            <a:off x="6974066" y="6492875"/>
            <a:ext cx="2133600" cy="365125"/>
          </a:xfrm>
        </p:spPr>
        <p:txBody>
          <a:bodyPr/>
          <a:lstStyle/>
          <a:p>
            <a:fld id="{1FB3E25F-9230-EA47-9436-30089AB4C6B8}" type="slidenum">
              <a:rPr lang="en-US" smtClean="0"/>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Software review is scheduled for early June 2012.</a:t>
            </a:r>
          </a:p>
          <a:p>
            <a:r>
              <a:rPr lang="en-US" dirty="0" smtClean="0"/>
              <a:t>Focus will be on having offline software development on track to be ready for analysis by the start of data taking</a:t>
            </a:r>
          </a:p>
          <a:p>
            <a:r>
              <a:rPr lang="en-US" dirty="0" smtClean="0"/>
              <a:t>Integrated </a:t>
            </a:r>
            <a:r>
              <a:rPr lang="en-US" dirty="0" err="1" smtClean="0"/>
              <a:t>GlueX</a:t>
            </a:r>
            <a:r>
              <a:rPr lang="en-US" dirty="0" smtClean="0"/>
              <a:t> manpower seems to be well-matched with what is needed to meet this goal</a:t>
            </a:r>
            <a:endParaRPr lang="en-US" dirty="0"/>
          </a:p>
        </p:txBody>
      </p:sp>
      <p:sp>
        <p:nvSpPr>
          <p:cNvPr id="4" name="Date Placeholder 3"/>
          <p:cNvSpPr>
            <a:spLocks noGrp="1"/>
          </p:cNvSpPr>
          <p:nvPr>
            <p:ph type="dt" sz="half" idx="10"/>
          </p:nvPr>
        </p:nvSpPr>
        <p:spPr/>
        <p:txBody>
          <a:bodyPr/>
          <a:lstStyle/>
          <a:p>
            <a:r>
              <a:rPr lang="en-US" smtClean="0"/>
              <a:t>2/16/12</a:t>
            </a:r>
            <a:endParaRPr lang="en-US"/>
          </a:p>
        </p:txBody>
      </p:sp>
      <p:sp>
        <p:nvSpPr>
          <p:cNvPr id="5" name="Slide Number Placeholder 4"/>
          <p:cNvSpPr>
            <a:spLocks noGrp="1"/>
          </p:cNvSpPr>
          <p:nvPr>
            <p:ph type="sldNum" sz="quarter" idx="12"/>
          </p:nvPr>
        </p:nvSpPr>
        <p:spPr/>
        <p:txBody>
          <a:bodyPr/>
          <a:lstStyle/>
          <a:p>
            <a:fld id="{1FB3E25F-9230-EA47-9436-30089AB4C6B8}" type="slidenum">
              <a:rPr lang="en-US" smtClean="0"/>
              <a:pPr/>
              <a:t>17</a:t>
            </a:fld>
            <a:endParaRPr lang="en-US"/>
          </a:p>
        </p:txBody>
      </p:sp>
      <p:sp>
        <p:nvSpPr>
          <p:cNvPr id="6" name="Footer Placeholder 5"/>
          <p:cNvSpPr>
            <a:spLocks noGrp="1"/>
          </p:cNvSpPr>
          <p:nvPr>
            <p:ph type="ftr" sz="quarter" idx="11"/>
          </p:nvPr>
        </p:nvSpPr>
        <p:spPr/>
        <p:txBody>
          <a:bodyPr/>
          <a:lstStyle/>
          <a:p>
            <a:r>
              <a:rPr lang="en-US" smtClean="0"/>
              <a:t>Preparations for June Software Review   David Lawrence</a:t>
            </a: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667000"/>
            <a:ext cx="8229600" cy="1143000"/>
          </a:xfrm>
        </p:spPr>
        <p:txBody>
          <a:bodyPr/>
          <a:lstStyle/>
          <a:p>
            <a:r>
              <a:rPr lang="en-US" dirty="0" smtClean="0"/>
              <a:t>Backup Slides</a:t>
            </a:r>
            <a:endParaRPr lang="en-US" dirty="0"/>
          </a:p>
        </p:txBody>
      </p:sp>
      <p:sp>
        <p:nvSpPr>
          <p:cNvPr id="4" name="Date Placeholder 3"/>
          <p:cNvSpPr>
            <a:spLocks noGrp="1"/>
          </p:cNvSpPr>
          <p:nvPr>
            <p:ph type="dt" sz="half" idx="10"/>
          </p:nvPr>
        </p:nvSpPr>
        <p:spPr/>
        <p:txBody>
          <a:bodyPr/>
          <a:lstStyle/>
          <a:p>
            <a:r>
              <a:rPr lang="en-US" smtClean="0"/>
              <a:t>2/16/12</a:t>
            </a:r>
            <a:endParaRPr lang="en-US"/>
          </a:p>
        </p:txBody>
      </p:sp>
      <p:sp>
        <p:nvSpPr>
          <p:cNvPr id="5" name="Slide Number Placeholder 4"/>
          <p:cNvSpPr>
            <a:spLocks noGrp="1"/>
          </p:cNvSpPr>
          <p:nvPr>
            <p:ph type="sldNum" sz="quarter" idx="12"/>
          </p:nvPr>
        </p:nvSpPr>
        <p:spPr/>
        <p:txBody>
          <a:bodyPr/>
          <a:lstStyle/>
          <a:p>
            <a:fld id="{1FB3E25F-9230-EA47-9436-30089AB4C6B8}" type="slidenum">
              <a:rPr lang="en-US" smtClean="0"/>
              <a:pPr/>
              <a:t>18</a:t>
            </a:fld>
            <a:endParaRPr lang="en-US"/>
          </a:p>
        </p:txBody>
      </p:sp>
      <p:sp>
        <p:nvSpPr>
          <p:cNvPr id="6" name="Footer Placeholder 5"/>
          <p:cNvSpPr>
            <a:spLocks noGrp="1"/>
          </p:cNvSpPr>
          <p:nvPr>
            <p:ph type="ftr" sz="quarter" idx="11"/>
          </p:nvPr>
        </p:nvSpPr>
        <p:spPr/>
        <p:txBody>
          <a:bodyPr/>
          <a:lstStyle/>
          <a:p>
            <a:r>
              <a:rPr lang="en-US" smtClean="0"/>
              <a:t>Preparations for June Software Review   David Lawrence</a:t>
            </a: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710"/>
            <a:ext cx="8229600" cy="972148"/>
          </a:xfrm>
        </p:spPr>
        <p:txBody>
          <a:bodyPr>
            <a:normAutofit fontScale="90000"/>
          </a:bodyPr>
          <a:lstStyle/>
          <a:p>
            <a:r>
              <a:rPr lang="en-US" sz="2400" i="1" dirty="0" smtClean="0"/>
              <a:t>(some history)</a:t>
            </a:r>
            <a:r>
              <a:rPr lang="en-US" sz="3200" dirty="0" smtClean="0"/>
              <a:t/>
            </a:r>
            <a:br>
              <a:rPr lang="en-US" sz="3200" dirty="0" smtClean="0"/>
            </a:br>
            <a:r>
              <a:rPr lang="en-US" sz="3200" dirty="0" smtClean="0"/>
              <a:t>May </a:t>
            </a:r>
            <a:r>
              <a:rPr lang="en-US" sz="3200" dirty="0" smtClean="0"/>
              <a:t>10, 2011 IT Review</a:t>
            </a:r>
            <a:endParaRPr lang="en-US" sz="3200" dirty="0"/>
          </a:p>
        </p:txBody>
      </p:sp>
      <p:sp>
        <p:nvSpPr>
          <p:cNvPr id="3" name="Content Placeholder 2"/>
          <p:cNvSpPr>
            <a:spLocks noGrp="1"/>
          </p:cNvSpPr>
          <p:nvPr>
            <p:ph idx="1"/>
          </p:nvPr>
        </p:nvSpPr>
        <p:spPr>
          <a:xfrm>
            <a:off x="457200" y="1166421"/>
            <a:ext cx="8229600" cy="3809999"/>
          </a:xfrm>
        </p:spPr>
        <p:txBody>
          <a:bodyPr>
            <a:normAutofit fontScale="47500" lnSpcReduction="20000"/>
          </a:bodyPr>
          <a:lstStyle/>
          <a:p>
            <a:pPr>
              <a:buNone/>
            </a:pPr>
            <a:r>
              <a:rPr lang="en-US" dirty="0" smtClean="0"/>
              <a:t>An internal </a:t>
            </a:r>
            <a:r>
              <a:rPr lang="en-US" dirty="0" err="1" smtClean="0"/>
              <a:t>JLab</a:t>
            </a:r>
            <a:r>
              <a:rPr lang="en-US" dirty="0" smtClean="0"/>
              <a:t> review of IT readiness was done on May 10</a:t>
            </a:r>
            <a:r>
              <a:rPr lang="en-US" baseline="30000" dirty="0" smtClean="0"/>
              <a:t>th</a:t>
            </a:r>
            <a:r>
              <a:rPr lang="en-US" dirty="0" smtClean="0"/>
              <a:t>, 2011. This was intended as a “warm up” for the review coming this summer.</a:t>
            </a:r>
          </a:p>
          <a:p>
            <a:pPr>
              <a:buNone/>
            </a:pPr>
            <a:endParaRPr lang="en-US" dirty="0" smtClean="0"/>
          </a:p>
          <a:p>
            <a:pPr>
              <a:buNone/>
            </a:pPr>
            <a:r>
              <a:rPr lang="en-US" dirty="0" smtClean="0"/>
              <a:t>Charge to the review panel:</a:t>
            </a:r>
            <a:br>
              <a:rPr lang="en-US" dirty="0" smtClean="0"/>
            </a:br>
            <a:endParaRPr lang="en-US" dirty="0" smtClean="0"/>
          </a:p>
          <a:p>
            <a:pPr lvl="1">
              <a:buNone/>
            </a:pPr>
            <a:r>
              <a:rPr lang="en-US" sz="2509" i="1" dirty="0" smtClean="0"/>
              <a:t>We request that the review panel address the following points for IT in the 12 </a:t>
            </a:r>
            <a:r>
              <a:rPr lang="en-US" sz="2509" i="1" dirty="0" err="1" smtClean="0"/>
              <a:t>GeV</a:t>
            </a:r>
            <a:r>
              <a:rPr lang="en-US" sz="2509" i="1" dirty="0" smtClean="0"/>
              <a:t> era:</a:t>
            </a:r>
            <a:br>
              <a:rPr lang="en-US" sz="2509" i="1" dirty="0" smtClean="0"/>
            </a:br>
            <a:endParaRPr lang="en-US" sz="2509" i="1" dirty="0" smtClean="0"/>
          </a:p>
          <a:p>
            <a:pPr lvl="1"/>
            <a:r>
              <a:rPr lang="en-US" sz="2571" i="1" dirty="0" smtClean="0"/>
              <a:t>An assessment of the state of current software and systems developments An assessment of planning for bringing all software to a suitable level of maturity, including software testing for correctness and performance</a:t>
            </a:r>
            <a:br>
              <a:rPr lang="en-US" sz="2571" i="1" dirty="0" smtClean="0"/>
            </a:br>
            <a:endParaRPr lang="en-US" sz="2571" i="1" dirty="0" smtClean="0"/>
          </a:p>
          <a:p>
            <a:pPr lvl="1"/>
            <a:r>
              <a:rPr lang="en-US" sz="2571" i="1" dirty="0" smtClean="0"/>
              <a:t>An assessment of planning for an evolution of computing, networking and storage capacity and performance to address the needs of detector simulation and data analysis</a:t>
            </a:r>
            <a:br>
              <a:rPr lang="en-US" sz="2571" i="1" dirty="0" smtClean="0"/>
            </a:br>
            <a:endParaRPr lang="en-US" sz="2571" i="1" dirty="0" smtClean="0"/>
          </a:p>
          <a:p>
            <a:pPr lvl="1"/>
            <a:r>
              <a:rPr lang="en-US" sz="2571" i="1" dirty="0" smtClean="0"/>
              <a:t>An assessment of the IT infrastructure to meet requirements including support for other areas, e.g. accelerator, light source, theory, operations</a:t>
            </a:r>
            <a:br>
              <a:rPr lang="en-US" sz="2571" i="1" dirty="0" smtClean="0"/>
            </a:br>
            <a:endParaRPr lang="en-US" sz="2571" i="1" dirty="0" smtClean="0"/>
          </a:p>
          <a:p>
            <a:pPr lvl="1"/>
            <a:r>
              <a:rPr lang="en-US" sz="2571" i="1" dirty="0" smtClean="0"/>
              <a:t>An assessment of the quality and effectiveness of the management of the major efforts to prepare</a:t>
            </a:r>
            <a:br>
              <a:rPr lang="en-US" sz="2571" i="1" dirty="0" smtClean="0"/>
            </a:br>
            <a:endParaRPr lang="en-US" sz="2571" i="1" dirty="0" smtClean="0"/>
          </a:p>
          <a:p>
            <a:pPr lvl="1"/>
            <a:r>
              <a:rPr lang="en-US" sz="2571" i="1" dirty="0" smtClean="0"/>
              <a:t>As assessment of the resources, budget and staffing, to meet the needs of the program</a:t>
            </a:r>
          </a:p>
          <a:p>
            <a:pPr lvl="1"/>
            <a:endParaRPr lang="en-US" sz="2509" i="1" dirty="0"/>
          </a:p>
        </p:txBody>
      </p:sp>
      <p:sp>
        <p:nvSpPr>
          <p:cNvPr id="5" name="TextBox 4"/>
          <p:cNvSpPr txBox="1"/>
          <p:nvPr/>
        </p:nvSpPr>
        <p:spPr>
          <a:xfrm>
            <a:off x="553577" y="4888460"/>
            <a:ext cx="7467600" cy="1292662"/>
          </a:xfrm>
          <a:prstGeom prst="rect">
            <a:avLst/>
          </a:prstGeom>
          <a:noFill/>
        </p:spPr>
        <p:txBody>
          <a:bodyPr wrap="square" rtlCol="0">
            <a:spAutoFit/>
          </a:bodyPr>
          <a:lstStyle/>
          <a:p>
            <a:pPr>
              <a:buFont typeface="Arial"/>
              <a:buChar char="•"/>
            </a:pPr>
            <a:r>
              <a:rPr lang="en-US" sz="1400" dirty="0" smtClean="0"/>
              <a:t> one day review</a:t>
            </a:r>
          </a:p>
          <a:p>
            <a:pPr>
              <a:buFont typeface="Arial"/>
              <a:buChar char="•"/>
            </a:pPr>
            <a:r>
              <a:rPr lang="en-US" sz="1400" dirty="0" smtClean="0"/>
              <a:t> afternoon </a:t>
            </a:r>
            <a:r>
              <a:rPr lang="en-US" sz="1400" dirty="0" smtClean="0"/>
              <a:t>session focused on</a:t>
            </a:r>
            <a:r>
              <a:rPr lang="en-US" sz="1400" dirty="0" smtClean="0"/>
              <a:t> non-ENP* software</a:t>
            </a:r>
            <a:endParaRPr lang="en-US" sz="1400" dirty="0" smtClean="0"/>
          </a:p>
          <a:p>
            <a:pPr lvl="1">
              <a:buFont typeface="Arial"/>
              <a:buChar char="•"/>
            </a:pPr>
            <a:r>
              <a:rPr lang="en-US" sz="1200" dirty="0" smtClean="0"/>
              <a:t> Management </a:t>
            </a:r>
            <a:r>
              <a:rPr lang="en-US" sz="1200" dirty="0" smtClean="0"/>
              <a:t>Information </a:t>
            </a:r>
            <a:r>
              <a:rPr lang="en-US" sz="1200" dirty="0" smtClean="0"/>
              <a:t>Systems</a:t>
            </a:r>
          </a:p>
          <a:p>
            <a:pPr lvl="1">
              <a:buFont typeface="Arial"/>
              <a:buChar char="•"/>
            </a:pPr>
            <a:r>
              <a:rPr lang="en-US" sz="1200" dirty="0" smtClean="0"/>
              <a:t> Networking </a:t>
            </a:r>
            <a:r>
              <a:rPr lang="en-US" sz="1200" dirty="0" smtClean="0"/>
              <a:t>and </a:t>
            </a:r>
            <a:r>
              <a:rPr lang="en-US" sz="1200" dirty="0" smtClean="0"/>
              <a:t>Infrastructure</a:t>
            </a:r>
          </a:p>
          <a:p>
            <a:pPr lvl="1">
              <a:buFont typeface="Arial"/>
              <a:buChar char="•"/>
            </a:pPr>
            <a:r>
              <a:rPr lang="en-US" sz="1200" dirty="0" smtClean="0"/>
              <a:t> Accelerator Controls</a:t>
            </a:r>
          </a:p>
          <a:p>
            <a:pPr>
              <a:buFont typeface="Arial"/>
              <a:buChar char="•"/>
            </a:pPr>
            <a:r>
              <a:rPr lang="en-US" sz="1400" dirty="0" smtClean="0"/>
              <a:t> Hall</a:t>
            </a:r>
            <a:r>
              <a:rPr lang="en-US" sz="1400" dirty="0" smtClean="0"/>
              <a:t>-D had one 25-minute talk given by Mark Ito.</a:t>
            </a:r>
            <a:endParaRPr lang="en-US" sz="1400" dirty="0"/>
          </a:p>
        </p:txBody>
      </p:sp>
      <p:sp>
        <p:nvSpPr>
          <p:cNvPr id="6" name="TextBox 5"/>
          <p:cNvSpPr txBox="1"/>
          <p:nvPr/>
        </p:nvSpPr>
        <p:spPr>
          <a:xfrm>
            <a:off x="6084274" y="6167180"/>
            <a:ext cx="2094539" cy="230832"/>
          </a:xfrm>
          <a:prstGeom prst="rect">
            <a:avLst/>
          </a:prstGeom>
          <a:noFill/>
        </p:spPr>
        <p:txBody>
          <a:bodyPr wrap="none" rtlCol="0">
            <a:spAutoFit/>
          </a:bodyPr>
          <a:lstStyle/>
          <a:p>
            <a:r>
              <a:rPr lang="en-US" sz="900" i="1" dirty="0" smtClean="0"/>
              <a:t>*ENP=Experimental Nuclear Physics</a:t>
            </a:r>
            <a:endParaRPr lang="en-US" sz="900" i="1" dirty="0"/>
          </a:p>
        </p:txBody>
      </p:sp>
      <p:sp>
        <p:nvSpPr>
          <p:cNvPr id="7" name="Date Placeholder 6"/>
          <p:cNvSpPr>
            <a:spLocks noGrp="1"/>
          </p:cNvSpPr>
          <p:nvPr>
            <p:ph type="dt" sz="half" idx="10"/>
          </p:nvPr>
        </p:nvSpPr>
        <p:spPr/>
        <p:txBody>
          <a:bodyPr/>
          <a:lstStyle/>
          <a:p>
            <a:r>
              <a:rPr lang="en-US" smtClean="0"/>
              <a:t>2/16/12</a:t>
            </a:r>
            <a:endParaRPr lang="en-US"/>
          </a:p>
        </p:txBody>
      </p:sp>
      <p:sp>
        <p:nvSpPr>
          <p:cNvPr id="8" name="Slide Number Placeholder 7"/>
          <p:cNvSpPr>
            <a:spLocks noGrp="1"/>
          </p:cNvSpPr>
          <p:nvPr>
            <p:ph type="sldNum" sz="quarter" idx="12"/>
          </p:nvPr>
        </p:nvSpPr>
        <p:spPr/>
        <p:txBody>
          <a:bodyPr/>
          <a:lstStyle/>
          <a:p>
            <a:fld id="{1FB3E25F-9230-EA47-9436-30089AB4C6B8}" type="slidenum">
              <a:rPr lang="en-US" smtClean="0"/>
              <a:pPr/>
              <a:t>2</a:t>
            </a:fld>
            <a:endParaRPr lang="en-US"/>
          </a:p>
        </p:txBody>
      </p:sp>
      <p:sp>
        <p:nvSpPr>
          <p:cNvPr id="9" name="Footer Placeholder 8"/>
          <p:cNvSpPr>
            <a:spLocks noGrp="1"/>
          </p:cNvSpPr>
          <p:nvPr>
            <p:ph type="ftr" sz="quarter" idx="11"/>
          </p:nvPr>
        </p:nvSpPr>
        <p:spPr/>
        <p:txBody>
          <a:bodyPr/>
          <a:lstStyle/>
          <a:p>
            <a:r>
              <a:rPr lang="en-US" smtClean="0"/>
              <a:t>Preparations for June Software Review   David Lawrence</a:t>
            </a: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normAutofit/>
          </a:bodyPr>
          <a:lstStyle/>
          <a:p>
            <a:r>
              <a:rPr lang="en-US" sz="3600" dirty="0" smtClean="0"/>
              <a:t>From May IT Review closeout</a:t>
            </a:r>
            <a:endParaRPr lang="en-US" sz="3600" dirty="0"/>
          </a:p>
        </p:txBody>
      </p:sp>
      <p:sp>
        <p:nvSpPr>
          <p:cNvPr id="3" name="Content Placeholder 2"/>
          <p:cNvSpPr>
            <a:spLocks noGrp="1"/>
          </p:cNvSpPr>
          <p:nvPr>
            <p:ph idx="1"/>
          </p:nvPr>
        </p:nvSpPr>
        <p:spPr>
          <a:xfrm>
            <a:off x="457200" y="1371600"/>
            <a:ext cx="8229600" cy="4525963"/>
          </a:xfrm>
        </p:spPr>
        <p:txBody>
          <a:bodyPr>
            <a:noAutofit/>
          </a:bodyPr>
          <a:lstStyle/>
          <a:p>
            <a:r>
              <a:rPr lang="en-US" sz="1600" dirty="0" smtClean="0">
                <a:ea typeface="ＭＳ Ｐゴシック" charset="-128"/>
                <a:cs typeface="ＭＳ Ｐゴシック" charset="-128"/>
              </a:rPr>
              <a:t>Software: No common process for defining requirements, no common management structure</a:t>
            </a:r>
            <a:br>
              <a:rPr lang="en-US" sz="1600" dirty="0" smtClean="0">
                <a:ea typeface="ＭＳ Ｐゴシック" charset="-128"/>
                <a:cs typeface="ＭＳ Ｐゴシック" charset="-128"/>
              </a:rPr>
            </a:br>
            <a:endParaRPr lang="en-US" sz="1600" dirty="0" smtClean="0">
              <a:ea typeface="ＭＳ Ｐゴシック" charset="-128"/>
              <a:cs typeface="ＭＳ Ｐゴシック" charset="-128"/>
            </a:endParaRPr>
          </a:p>
          <a:p>
            <a:r>
              <a:rPr lang="en-US" sz="1600" dirty="0" smtClean="0">
                <a:ea typeface="ＭＳ Ｐゴシック" charset="-128"/>
                <a:cs typeface="ＭＳ Ｐゴシック" charset="-128"/>
              </a:rPr>
              <a:t>4 halls not sharing much software</a:t>
            </a:r>
            <a:br>
              <a:rPr lang="en-US" sz="1600" dirty="0" smtClean="0">
                <a:ea typeface="ＭＳ Ｐゴシック" charset="-128"/>
                <a:cs typeface="ＭＳ Ｐゴシック" charset="-128"/>
              </a:rPr>
            </a:br>
            <a:endParaRPr lang="en-US" sz="1600" dirty="0" smtClean="0">
              <a:ea typeface="ＭＳ Ｐゴシック" charset="-128"/>
              <a:cs typeface="ＭＳ Ｐゴシック" charset="-128"/>
            </a:endParaRPr>
          </a:p>
          <a:p>
            <a:pPr>
              <a:lnSpc>
                <a:spcPct val="90000"/>
              </a:lnSpc>
            </a:pPr>
            <a:r>
              <a:rPr lang="en-US" sz="1600" dirty="0" smtClean="0">
                <a:ea typeface="ＭＳ Ｐゴシック" charset="-128"/>
                <a:cs typeface="ＭＳ Ｐゴシック" charset="-128"/>
              </a:rPr>
              <a:t>Hall D:</a:t>
            </a:r>
          </a:p>
          <a:p>
            <a:pPr lvl="1">
              <a:lnSpc>
                <a:spcPct val="90000"/>
              </a:lnSpc>
            </a:pPr>
            <a:r>
              <a:rPr lang="en-US" sz="1400" dirty="0" smtClean="0"/>
              <a:t>D’s requirements not as well defined as other </a:t>
            </a:r>
            <a:r>
              <a:rPr lang="en-US" sz="1400" dirty="0" smtClean="0"/>
              <a:t>halls</a:t>
            </a:r>
          </a:p>
          <a:p>
            <a:pPr lvl="1">
              <a:lnSpc>
                <a:spcPct val="90000"/>
              </a:lnSpc>
            </a:pPr>
            <a:r>
              <a:rPr lang="en-US" sz="1400" dirty="0" smtClean="0"/>
              <a:t>Software head seems to have insufficient authority to direct software development priorities (i.e. software architect</a:t>
            </a:r>
            <a:r>
              <a:rPr lang="en-US" sz="1400" dirty="0" smtClean="0"/>
              <a:t>)</a:t>
            </a:r>
          </a:p>
          <a:p>
            <a:pPr lvl="1">
              <a:lnSpc>
                <a:spcPct val="90000"/>
              </a:lnSpc>
            </a:pPr>
            <a:r>
              <a:rPr lang="en-US" sz="1400" dirty="0" smtClean="0"/>
              <a:t>2 FTE seems too small for 40% of effort planned for Jefferson Lab</a:t>
            </a:r>
          </a:p>
          <a:p>
            <a:pPr lvl="1">
              <a:lnSpc>
                <a:spcPct val="90000"/>
              </a:lnSpc>
            </a:pPr>
            <a:r>
              <a:rPr lang="en-US" sz="1400" dirty="0" smtClean="0"/>
              <a:t>Hall D Offsite computing &amp; networking requirements nebulous</a:t>
            </a:r>
            <a:br>
              <a:rPr lang="en-US" sz="1400" dirty="0" smtClean="0"/>
            </a:br>
            <a:endParaRPr lang="en-US" sz="1400" dirty="0" smtClean="0"/>
          </a:p>
          <a:p>
            <a:pPr>
              <a:spcAft>
                <a:spcPts val="600"/>
              </a:spcAft>
            </a:pPr>
            <a:r>
              <a:rPr lang="en-US" sz="1600" dirty="0" smtClean="0">
                <a:ea typeface="ＭＳ Ｐゴシック" charset="-128"/>
                <a:cs typeface="ＭＳ Ｐゴシック" charset="-128"/>
              </a:rPr>
              <a:t>Halls do not yet have robust plans for testing and reviewing readiness to operate.</a:t>
            </a:r>
            <a:br>
              <a:rPr lang="en-US" sz="1600" dirty="0" smtClean="0">
                <a:ea typeface="ＭＳ Ｐゴシック" charset="-128"/>
                <a:cs typeface="ＭＳ Ｐゴシック" charset="-128"/>
              </a:rPr>
            </a:br>
            <a:endParaRPr lang="en-US" sz="1600" dirty="0" smtClean="0">
              <a:ea typeface="ＭＳ Ｐゴシック" charset="-128"/>
              <a:cs typeface="ＭＳ Ｐゴシック" charset="-128"/>
            </a:endParaRPr>
          </a:p>
          <a:p>
            <a:pPr>
              <a:spcAft>
                <a:spcPts val="600"/>
              </a:spcAft>
            </a:pPr>
            <a:r>
              <a:rPr lang="en-US" sz="1600" dirty="0" smtClean="0">
                <a:ea typeface="ＭＳ Ｐゴシック" charset="-128"/>
                <a:cs typeface="ＭＳ Ｐゴシック" charset="-128"/>
              </a:rPr>
              <a:t>Identification of risks, and addressing risks, still needs to be done</a:t>
            </a:r>
          </a:p>
          <a:p>
            <a:pPr>
              <a:buNone/>
            </a:pPr>
            <a:endParaRPr lang="en-US" sz="1600" dirty="0"/>
          </a:p>
        </p:txBody>
      </p:sp>
      <p:sp>
        <p:nvSpPr>
          <p:cNvPr id="4" name="TextBox 3"/>
          <p:cNvSpPr txBox="1"/>
          <p:nvPr/>
        </p:nvSpPr>
        <p:spPr>
          <a:xfrm>
            <a:off x="2133600" y="835095"/>
            <a:ext cx="5274173" cy="338554"/>
          </a:xfrm>
          <a:prstGeom prst="rect">
            <a:avLst/>
          </a:prstGeom>
          <a:noFill/>
        </p:spPr>
        <p:txBody>
          <a:bodyPr wrap="none" rtlCol="0">
            <a:spAutoFit/>
          </a:bodyPr>
          <a:lstStyle/>
          <a:p>
            <a:r>
              <a:rPr lang="en-US" sz="1600" i="1" dirty="0" smtClean="0"/>
              <a:t>… these items were specific to the experimental halls…</a:t>
            </a:r>
            <a:endParaRPr lang="en-US" sz="1600" i="1" dirty="0"/>
          </a:p>
        </p:txBody>
      </p:sp>
      <p:sp>
        <p:nvSpPr>
          <p:cNvPr id="6" name="TextBox 5"/>
          <p:cNvSpPr txBox="1"/>
          <p:nvPr/>
        </p:nvSpPr>
        <p:spPr>
          <a:xfrm>
            <a:off x="762000" y="5715000"/>
            <a:ext cx="7467600" cy="738664"/>
          </a:xfrm>
          <a:prstGeom prst="rect">
            <a:avLst/>
          </a:prstGeom>
          <a:noFill/>
        </p:spPr>
        <p:txBody>
          <a:bodyPr wrap="square" rtlCol="0">
            <a:spAutoFit/>
          </a:bodyPr>
          <a:lstStyle/>
          <a:p>
            <a:r>
              <a:rPr lang="en-US" sz="1400" i="1" dirty="0" smtClean="0"/>
              <a:t>-- We disagreed with some of the findings in the close-out and first draft of committee report. These were communicated to the committee but a final draft of the report was never publically released  --</a:t>
            </a:r>
          </a:p>
        </p:txBody>
      </p:sp>
      <p:sp>
        <p:nvSpPr>
          <p:cNvPr id="7" name="Date Placeholder 6"/>
          <p:cNvSpPr>
            <a:spLocks noGrp="1"/>
          </p:cNvSpPr>
          <p:nvPr>
            <p:ph type="dt" sz="half" idx="10"/>
          </p:nvPr>
        </p:nvSpPr>
        <p:spPr/>
        <p:txBody>
          <a:bodyPr/>
          <a:lstStyle/>
          <a:p>
            <a:r>
              <a:rPr lang="en-US" smtClean="0"/>
              <a:t>2/16/12</a:t>
            </a:r>
            <a:endParaRPr lang="en-US"/>
          </a:p>
        </p:txBody>
      </p:sp>
      <p:sp>
        <p:nvSpPr>
          <p:cNvPr id="8" name="Slide Number Placeholder 7"/>
          <p:cNvSpPr>
            <a:spLocks noGrp="1"/>
          </p:cNvSpPr>
          <p:nvPr>
            <p:ph type="sldNum" sz="quarter" idx="12"/>
          </p:nvPr>
        </p:nvSpPr>
        <p:spPr/>
        <p:txBody>
          <a:bodyPr/>
          <a:lstStyle/>
          <a:p>
            <a:fld id="{1FB3E25F-9230-EA47-9436-30089AB4C6B8}" type="slidenum">
              <a:rPr lang="en-US" smtClean="0"/>
              <a:pPr/>
              <a:t>3</a:t>
            </a:fld>
            <a:endParaRPr lang="en-US"/>
          </a:p>
        </p:txBody>
      </p:sp>
      <p:sp>
        <p:nvSpPr>
          <p:cNvPr id="9" name="Footer Placeholder 8"/>
          <p:cNvSpPr>
            <a:spLocks noGrp="1"/>
          </p:cNvSpPr>
          <p:nvPr>
            <p:ph type="ftr" sz="quarter" idx="11"/>
          </p:nvPr>
        </p:nvSpPr>
        <p:spPr/>
        <p:txBody>
          <a:bodyPr/>
          <a:lstStyle/>
          <a:p>
            <a:r>
              <a:rPr lang="en-US" smtClean="0"/>
              <a:t>Preparations for June Software Review   David Lawrence</a:t>
            </a: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cxnSp>
        <p:nvCxnSpPr>
          <p:cNvPr id="63" name="Straight Arrow Connector 62"/>
          <p:cNvCxnSpPr/>
          <p:nvPr/>
        </p:nvCxnSpPr>
        <p:spPr>
          <a:xfrm rot="5400000">
            <a:off x="1746200" y="2145367"/>
            <a:ext cx="317607" cy="1"/>
          </a:xfrm>
          <a:prstGeom prst="straightConnector1">
            <a:avLst/>
          </a:prstGeom>
          <a:ln w="50800">
            <a:solidFill>
              <a:srgbClr val="008000"/>
            </a:solidFill>
            <a:headEnd type="none"/>
            <a:tailEnd type="arrow"/>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rot="16200000" flipH="1">
            <a:off x="3562579" y="2035298"/>
            <a:ext cx="503876" cy="1"/>
          </a:xfrm>
          <a:prstGeom prst="straightConnector1">
            <a:avLst/>
          </a:prstGeom>
          <a:ln w="50800">
            <a:solidFill>
              <a:srgbClr val="008000"/>
            </a:solidFill>
            <a:headEnd type="none"/>
            <a:tailEnd type="arrow"/>
          </a:ln>
        </p:spPr>
        <p:style>
          <a:lnRef idx="2">
            <a:schemeClr val="accent1"/>
          </a:lnRef>
          <a:fillRef idx="0">
            <a:schemeClr val="accent1"/>
          </a:fillRef>
          <a:effectRef idx="1">
            <a:schemeClr val="accent1"/>
          </a:effectRef>
          <a:fontRef idx="minor">
            <a:schemeClr val="tx1"/>
          </a:fontRef>
        </p:style>
      </p:cxnSp>
      <p:grpSp>
        <p:nvGrpSpPr>
          <p:cNvPr id="2" name="Group 49"/>
          <p:cNvGrpSpPr/>
          <p:nvPr/>
        </p:nvGrpSpPr>
        <p:grpSpPr>
          <a:xfrm>
            <a:off x="1574800" y="3497861"/>
            <a:ext cx="4572000" cy="878589"/>
            <a:chOff x="1574800" y="3771900"/>
            <a:chExt cx="4572000" cy="878589"/>
          </a:xfrm>
        </p:grpSpPr>
        <p:sp>
          <p:nvSpPr>
            <p:cNvPr id="20" name="Rectangle 19"/>
            <p:cNvSpPr/>
            <p:nvPr/>
          </p:nvSpPr>
          <p:spPr>
            <a:xfrm>
              <a:off x="1574800" y="3771900"/>
              <a:ext cx="4572000" cy="838200"/>
            </a:xfrm>
            <a:prstGeom prst="rect">
              <a:avLst/>
            </a:prstGeom>
            <a:noFill/>
            <a:ln w="50800">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1692910" y="4000500"/>
              <a:ext cx="1123950"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Translation</a:t>
              </a:r>
              <a:endParaRPr lang="en-US" sz="1200" b="1" dirty="0"/>
            </a:p>
          </p:txBody>
        </p:sp>
        <p:sp>
          <p:nvSpPr>
            <p:cNvPr id="6" name="Rectangle 5"/>
            <p:cNvSpPr/>
            <p:nvPr/>
          </p:nvSpPr>
          <p:spPr>
            <a:xfrm>
              <a:off x="3239770" y="4000500"/>
              <a:ext cx="1333500"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Reconstruction</a:t>
              </a:r>
              <a:endParaRPr lang="en-US" sz="1200" b="1" dirty="0"/>
            </a:p>
          </p:txBody>
        </p:sp>
        <p:sp>
          <p:nvSpPr>
            <p:cNvPr id="7" name="Rectangle 6"/>
            <p:cNvSpPr/>
            <p:nvPr/>
          </p:nvSpPr>
          <p:spPr>
            <a:xfrm>
              <a:off x="4996180" y="4000500"/>
              <a:ext cx="990600"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DST Generator</a:t>
              </a:r>
              <a:endParaRPr lang="en-US" sz="1200" b="1" dirty="0"/>
            </a:p>
          </p:txBody>
        </p:sp>
        <p:sp>
          <p:nvSpPr>
            <p:cNvPr id="49" name="TextBox 48"/>
            <p:cNvSpPr txBox="1"/>
            <p:nvPr/>
          </p:nvSpPr>
          <p:spPr>
            <a:xfrm>
              <a:off x="3946831" y="4404268"/>
              <a:ext cx="2181643" cy="246221"/>
            </a:xfrm>
            <a:prstGeom prst="rect">
              <a:avLst/>
            </a:prstGeom>
            <a:noFill/>
          </p:spPr>
          <p:txBody>
            <a:bodyPr wrap="none" rtlCol="0">
              <a:spAutoFit/>
            </a:bodyPr>
            <a:lstStyle/>
            <a:p>
              <a:r>
                <a:rPr lang="en-US" sz="1000" b="1" i="1" dirty="0" smtClean="0"/>
                <a:t>primary reconstruction program</a:t>
              </a:r>
              <a:endParaRPr lang="en-US" sz="1000" b="1" i="1" dirty="0"/>
            </a:p>
          </p:txBody>
        </p:sp>
      </p:grpSp>
      <p:sp>
        <p:nvSpPr>
          <p:cNvPr id="5" name="Oval 4"/>
          <p:cNvSpPr/>
          <p:nvPr/>
        </p:nvSpPr>
        <p:spPr>
          <a:xfrm>
            <a:off x="482600" y="3671427"/>
            <a:ext cx="762000" cy="495300"/>
          </a:xfrm>
          <a:prstGeom prst="ellipse">
            <a:avLst/>
          </a:prstGeom>
          <a:gradFill>
            <a:gsLst>
              <a:gs pos="0">
                <a:schemeClr val="accent4">
                  <a:lumMod val="50000"/>
                </a:schemeClr>
              </a:gs>
              <a:gs pos="100000">
                <a:schemeClr val="accent4">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Raw Data</a:t>
            </a:r>
            <a:endParaRPr lang="en-US" sz="1200" b="1" dirty="0"/>
          </a:p>
        </p:txBody>
      </p:sp>
      <p:sp>
        <p:nvSpPr>
          <p:cNvPr id="8" name="Rectangle 7"/>
          <p:cNvSpPr/>
          <p:nvPr/>
        </p:nvSpPr>
        <p:spPr>
          <a:xfrm>
            <a:off x="7741993" y="3726461"/>
            <a:ext cx="990600"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Analysis</a:t>
            </a:r>
            <a:endParaRPr lang="en-US" sz="1200" b="1" dirty="0"/>
          </a:p>
        </p:txBody>
      </p:sp>
      <p:sp>
        <p:nvSpPr>
          <p:cNvPr id="14" name="Oval 13"/>
          <p:cNvSpPr/>
          <p:nvPr/>
        </p:nvSpPr>
        <p:spPr>
          <a:xfrm>
            <a:off x="6477000" y="3671427"/>
            <a:ext cx="762000" cy="495300"/>
          </a:xfrm>
          <a:prstGeom prst="ellipse">
            <a:avLst/>
          </a:prstGeom>
          <a:gradFill>
            <a:gsLst>
              <a:gs pos="0">
                <a:schemeClr val="accent4">
                  <a:lumMod val="50000"/>
                </a:schemeClr>
              </a:gs>
              <a:gs pos="100000">
                <a:schemeClr val="accent4">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DST</a:t>
            </a:r>
            <a:endParaRPr lang="en-US" sz="1200" b="1" dirty="0"/>
          </a:p>
        </p:txBody>
      </p:sp>
      <p:sp>
        <p:nvSpPr>
          <p:cNvPr id="15" name="Folded Corner 14"/>
          <p:cNvSpPr/>
          <p:nvPr/>
        </p:nvSpPr>
        <p:spPr>
          <a:xfrm>
            <a:off x="1625600" y="2278661"/>
            <a:ext cx="1066800" cy="533400"/>
          </a:xfrm>
          <a:prstGeom prst="foldedCorner">
            <a:avLst/>
          </a:prstGeom>
          <a:gradFill>
            <a:gsLst>
              <a:gs pos="0">
                <a:schemeClr val="accent6">
                  <a:lumMod val="50000"/>
                </a:schemeClr>
              </a:gs>
              <a:gs pos="100000">
                <a:schemeClr val="accent6">
                  <a:lumMod val="7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Translation</a:t>
            </a:r>
          </a:p>
          <a:p>
            <a:pPr algn="ctr"/>
            <a:r>
              <a:rPr lang="en-US" sz="1200" b="1" dirty="0" smtClean="0"/>
              <a:t>Table DB</a:t>
            </a:r>
          </a:p>
        </p:txBody>
      </p:sp>
      <p:sp>
        <p:nvSpPr>
          <p:cNvPr id="16" name="Folded Corner 15"/>
          <p:cNvSpPr/>
          <p:nvPr/>
        </p:nvSpPr>
        <p:spPr>
          <a:xfrm>
            <a:off x="3302000" y="2278661"/>
            <a:ext cx="1066800" cy="533400"/>
          </a:xfrm>
          <a:prstGeom prst="foldedCorner">
            <a:avLst/>
          </a:prstGeom>
          <a:gradFill>
            <a:gsLst>
              <a:gs pos="0">
                <a:schemeClr val="accent6">
                  <a:lumMod val="50000"/>
                </a:schemeClr>
              </a:gs>
              <a:gs pos="100000">
                <a:schemeClr val="accent6">
                  <a:lumMod val="7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err="1" smtClean="0"/>
              <a:t>CalibrationDB</a:t>
            </a:r>
            <a:endParaRPr lang="en-US" sz="1200" b="1" dirty="0" smtClean="0"/>
          </a:p>
        </p:txBody>
      </p:sp>
      <p:sp>
        <p:nvSpPr>
          <p:cNvPr id="17" name="Folded Corner 16"/>
          <p:cNvSpPr/>
          <p:nvPr/>
        </p:nvSpPr>
        <p:spPr>
          <a:xfrm>
            <a:off x="4970780" y="2278661"/>
            <a:ext cx="1066800" cy="533400"/>
          </a:xfrm>
          <a:prstGeom prst="foldedCorner">
            <a:avLst/>
          </a:prstGeom>
          <a:gradFill>
            <a:gsLst>
              <a:gs pos="0">
                <a:schemeClr val="accent6">
                  <a:lumMod val="50000"/>
                </a:schemeClr>
              </a:gs>
              <a:gs pos="100000">
                <a:schemeClr val="accent6">
                  <a:lumMod val="7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DST DB</a:t>
            </a:r>
          </a:p>
        </p:txBody>
      </p:sp>
      <p:sp>
        <p:nvSpPr>
          <p:cNvPr id="18" name="Folded Corner 17"/>
          <p:cNvSpPr/>
          <p:nvPr/>
        </p:nvSpPr>
        <p:spPr>
          <a:xfrm>
            <a:off x="146050" y="5841081"/>
            <a:ext cx="1128183" cy="228600"/>
          </a:xfrm>
          <a:prstGeom prst="foldedCorner">
            <a:avLst/>
          </a:prstGeom>
          <a:gradFill>
            <a:gsLst>
              <a:gs pos="0">
                <a:schemeClr val="accent6">
                  <a:lumMod val="50000"/>
                </a:schemeClr>
              </a:gs>
              <a:gs pos="100000">
                <a:schemeClr val="accent6">
                  <a:lumMod val="7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smtClean="0"/>
              <a:t>Configuration DB</a:t>
            </a:r>
          </a:p>
        </p:txBody>
      </p:sp>
      <p:sp>
        <p:nvSpPr>
          <p:cNvPr id="22" name="Oval 21"/>
          <p:cNvSpPr/>
          <p:nvPr/>
        </p:nvSpPr>
        <p:spPr>
          <a:xfrm>
            <a:off x="2544615" y="4897601"/>
            <a:ext cx="762000" cy="495300"/>
          </a:xfrm>
          <a:prstGeom prst="ellipse">
            <a:avLst/>
          </a:prstGeom>
          <a:gradFill>
            <a:gsLst>
              <a:gs pos="0">
                <a:schemeClr val="accent4">
                  <a:lumMod val="50000"/>
                </a:schemeClr>
              </a:gs>
              <a:gs pos="100000">
                <a:schemeClr val="accent4">
                  <a:lumMod val="60000"/>
                  <a:lumOff val="4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err="1" smtClean="0"/>
              <a:t>Sim.Data</a:t>
            </a:r>
            <a:endParaRPr lang="en-US" sz="1200" b="1" dirty="0"/>
          </a:p>
        </p:txBody>
      </p:sp>
      <p:cxnSp>
        <p:nvCxnSpPr>
          <p:cNvPr id="25" name="Straight Arrow Connector 24"/>
          <p:cNvCxnSpPr/>
          <p:nvPr/>
        </p:nvCxnSpPr>
        <p:spPr>
          <a:xfrm>
            <a:off x="1274233" y="3916961"/>
            <a:ext cx="418677" cy="1588"/>
          </a:xfrm>
          <a:prstGeom prst="straightConnector1">
            <a:avLst/>
          </a:prstGeom>
          <a:ln w="63500">
            <a:solidFill>
              <a:schemeClr val="bg2">
                <a:lumMod val="25000"/>
              </a:schemeClr>
            </a:solidFill>
            <a:tailEnd type="arrow" w="sm" len="sm"/>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6037580" y="3918549"/>
            <a:ext cx="418677" cy="1588"/>
          </a:xfrm>
          <a:prstGeom prst="straightConnector1">
            <a:avLst/>
          </a:prstGeom>
          <a:ln w="63500">
            <a:solidFill>
              <a:schemeClr val="bg2">
                <a:lumMod val="25000"/>
              </a:schemeClr>
            </a:solidFill>
            <a:tailEnd type="arrow" w="sm" len="sm"/>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a:off x="7274339" y="3912641"/>
            <a:ext cx="418677" cy="1588"/>
          </a:xfrm>
          <a:prstGeom prst="straightConnector1">
            <a:avLst/>
          </a:prstGeom>
          <a:ln w="63500">
            <a:solidFill>
              <a:schemeClr val="bg2">
                <a:lumMod val="25000"/>
              </a:schemeClr>
            </a:solidFill>
            <a:tailEnd type="arrow" w="sm" len="sm"/>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2925615" y="4055081"/>
            <a:ext cx="289376" cy="2788"/>
          </a:xfrm>
          <a:prstGeom prst="straightConnector1">
            <a:avLst/>
          </a:prstGeom>
          <a:ln w="63500">
            <a:solidFill>
              <a:schemeClr val="bg2">
                <a:lumMod val="25000"/>
              </a:schemeClr>
            </a:solidFill>
            <a:tailEnd type="arrow" w="sm" len="sm"/>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rot="5400000" flipH="1" flipV="1">
            <a:off x="2538267" y="4440402"/>
            <a:ext cx="835022" cy="3177"/>
          </a:xfrm>
          <a:prstGeom prst="straightConnector1">
            <a:avLst/>
          </a:prstGeom>
          <a:ln w="63500">
            <a:solidFill>
              <a:schemeClr val="bg2">
                <a:lumMod val="25000"/>
              </a:schemeClr>
            </a:solidFill>
            <a:tailEnd type="none" w="sm" len="sm"/>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a:off x="2821701" y="3865241"/>
            <a:ext cx="418677" cy="1588"/>
          </a:xfrm>
          <a:prstGeom prst="straightConnector1">
            <a:avLst/>
          </a:prstGeom>
          <a:ln w="63500">
            <a:solidFill>
              <a:schemeClr val="bg2">
                <a:lumMod val="25000"/>
              </a:schemeClr>
            </a:solidFill>
            <a:tailEnd type="arrow" w="sm" len="sm"/>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4583003" y="3915429"/>
            <a:ext cx="418677" cy="1588"/>
          </a:xfrm>
          <a:prstGeom prst="straightConnector1">
            <a:avLst/>
          </a:prstGeom>
          <a:ln w="63500">
            <a:solidFill>
              <a:schemeClr val="bg2">
                <a:lumMod val="25000"/>
              </a:schemeClr>
            </a:solidFill>
            <a:tailEnd type="arrow" w="sm" len="sm"/>
          </a:ln>
        </p:spPr>
        <p:style>
          <a:lnRef idx="2">
            <a:schemeClr val="accent1"/>
          </a:lnRef>
          <a:fillRef idx="0">
            <a:schemeClr val="accent1"/>
          </a:fillRef>
          <a:effectRef idx="1">
            <a:schemeClr val="accent1"/>
          </a:effectRef>
          <a:fontRef idx="minor">
            <a:schemeClr val="tx1"/>
          </a:fontRef>
        </p:style>
      </p:cxnSp>
      <p:sp>
        <p:nvSpPr>
          <p:cNvPr id="38" name="Rectangle 37"/>
          <p:cNvSpPr/>
          <p:nvPr/>
        </p:nvSpPr>
        <p:spPr>
          <a:xfrm>
            <a:off x="954423" y="4951841"/>
            <a:ext cx="1123950" cy="381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Simulation + Digitization</a:t>
            </a:r>
            <a:endParaRPr lang="en-US" sz="1200" b="1" dirty="0"/>
          </a:p>
        </p:txBody>
      </p:sp>
      <p:sp>
        <p:nvSpPr>
          <p:cNvPr id="40" name="Rectangle 39"/>
          <p:cNvSpPr/>
          <p:nvPr/>
        </p:nvSpPr>
        <p:spPr>
          <a:xfrm>
            <a:off x="812800" y="4859502"/>
            <a:ext cx="1391351" cy="616979"/>
          </a:xfrm>
          <a:prstGeom prst="rect">
            <a:avLst/>
          </a:prstGeom>
          <a:noFill/>
          <a:ln w="50800">
            <a:solidFill>
              <a:schemeClr val="tx1"/>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4" name="Straight Arrow Connector 43"/>
          <p:cNvCxnSpPr/>
          <p:nvPr/>
        </p:nvCxnSpPr>
        <p:spPr>
          <a:xfrm>
            <a:off x="2099183" y="5148161"/>
            <a:ext cx="418677" cy="1588"/>
          </a:xfrm>
          <a:prstGeom prst="straightConnector1">
            <a:avLst/>
          </a:prstGeom>
          <a:ln w="63500">
            <a:solidFill>
              <a:schemeClr val="bg2">
                <a:lumMod val="25000"/>
              </a:schemeClr>
            </a:solidFill>
            <a:tailEnd type="arrow" w="sm" len="sm"/>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rot="5400000">
            <a:off x="1708924" y="3276304"/>
            <a:ext cx="859366" cy="1588"/>
          </a:xfrm>
          <a:prstGeom prst="straightConnector1">
            <a:avLst/>
          </a:prstGeom>
          <a:ln w="50800">
            <a:solidFill>
              <a:srgbClr val="008000"/>
            </a:solidFill>
            <a:headEnd type="none"/>
            <a:tailEnd type="arrow"/>
          </a:ln>
        </p:spPr>
        <p:style>
          <a:lnRef idx="2">
            <a:schemeClr val="accent1"/>
          </a:lnRef>
          <a:fillRef idx="0">
            <a:schemeClr val="accent1"/>
          </a:fillRef>
          <a:effectRef idx="1">
            <a:schemeClr val="accent1"/>
          </a:effectRef>
          <a:fontRef idx="minor">
            <a:schemeClr val="tx1"/>
          </a:fontRef>
        </p:style>
      </p:cxnSp>
      <p:cxnSp>
        <p:nvCxnSpPr>
          <p:cNvPr id="47" name="Straight Arrow Connector 46"/>
          <p:cNvCxnSpPr/>
          <p:nvPr/>
        </p:nvCxnSpPr>
        <p:spPr>
          <a:xfrm rot="5400000">
            <a:off x="3425437" y="3265024"/>
            <a:ext cx="859366" cy="1588"/>
          </a:xfrm>
          <a:prstGeom prst="straightConnector1">
            <a:avLst/>
          </a:prstGeom>
          <a:ln w="50800">
            <a:solidFill>
              <a:srgbClr val="008000"/>
            </a:solidFill>
            <a:headEnd type="none"/>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rot="16200000" flipV="1">
            <a:off x="5083918" y="3264544"/>
            <a:ext cx="859366" cy="1588"/>
          </a:xfrm>
          <a:prstGeom prst="straightConnector1">
            <a:avLst/>
          </a:prstGeom>
          <a:ln w="50800">
            <a:solidFill>
              <a:srgbClr val="008000"/>
            </a:solidFill>
            <a:headEnd type="none"/>
            <a:tailEnd type="arrow"/>
          </a:ln>
        </p:spPr>
        <p:style>
          <a:lnRef idx="2">
            <a:schemeClr val="accent1"/>
          </a:lnRef>
          <a:fillRef idx="0">
            <a:schemeClr val="accent1"/>
          </a:fillRef>
          <a:effectRef idx="1">
            <a:schemeClr val="accent1"/>
          </a:effectRef>
          <a:fontRef idx="minor">
            <a:schemeClr val="tx1"/>
          </a:fontRef>
        </p:style>
      </p:cxnSp>
      <p:grpSp>
        <p:nvGrpSpPr>
          <p:cNvPr id="3" name="Group 54"/>
          <p:cNvGrpSpPr/>
          <p:nvPr/>
        </p:nvGrpSpPr>
        <p:grpSpPr>
          <a:xfrm>
            <a:off x="3129525" y="1102240"/>
            <a:ext cx="1239275" cy="681120"/>
            <a:chOff x="3306615" y="1447800"/>
            <a:chExt cx="1239275" cy="681120"/>
          </a:xfrm>
        </p:grpSpPr>
        <p:sp>
          <p:nvSpPr>
            <p:cNvPr id="51" name="Rectangle 50"/>
            <p:cNvSpPr/>
            <p:nvPr/>
          </p:nvSpPr>
          <p:spPr>
            <a:xfrm>
              <a:off x="3306615" y="1447800"/>
              <a:ext cx="1032625"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Calibration</a:t>
              </a:r>
            </a:p>
            <a:p>
              <a:pPr algn="ctr"/>
              <a:r>
                <a:rPr lang="en-US" sz="1200" b="1" dirty="0" smtClean="0"/>
                <a:t>Programs</a:t>
              </a:r>
              <a:endParaRPr lang="en-US" sz="1200" b="1" dirty="0"/>
            </a:p>
          </p:txBody>
        </p:sp>
        <p:sp>
          <p:nvSpPr>
            <p:cNvPr id="52" name="Rectangle 51"/>
            <p:cNvSpPr/>
            <p:nvPr/>
          </p:nvSpPr>
          <p:spPr>
            <a:xfrm>
              <a:off x="3362094" y="1524000"/>
              <a:ext cx="1032625"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Calibration</a:t>
              </a:r>
            </a:p>
            <a:p>
              <a:pPr algn="ctr"/>
              <a:r>
                <a:rPr lang="en-US" sz="1200" b="1" dirty="0" smtClean="0"/>
                <a:t>Programs</a:t>
              </a:r>
              <a:endParaRPr lang="en-US" sz="1200" b="1" dirty="0"/>
            </a:p>
          </p:txBody>
        </p:sp>
        <p:sp>
          <p:nvSpPr>
            <p:cNvPr id="53" name="Rectangle 52"/>
            <p:cNvSpPr/>
            <p:nvPr/>
          </p:nvSpPr>
          <p:spPr>
            <a:xfrm>
              <a:off x="3446702" y="1598640"/>
              <a:ext cx="1032625"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Calibration</a:t>
              </a:r>
            </a:p>
            <a:p>
              <a:pPr algn="ctr"/>
              <a:r>
                <a:rPr lang="en-US" sz="1200" b="1" dirty="0" smtClean="0"/>
                <a:t>Programs</a:t>
              </a:r>
              <a:endParaRPr lang="en-US" sz="1200" b="1" dirty="0"/>
            </a:p>
          </p:txBody>
        </p:sp>
        <p:sp>
          <p:nvSpPr>
            <p:cNvPr id="54" name="Rectangle 53"/>
            <p:cNvSpPr/>
            <p:nvPr/>
          </p:nvSpPr>
          <p:spPr>
            <a:xfrm>
              <a:off x="3513265" y="1671720"/>
              <a:ext cx="1032625" cy="4572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t>Calibration</a:t>
              </a:r>
            </a:p>
            <a:p>
              <a:pPr algn="ctr"/>
              <a:r>
                <a:rPr lang="en-US" sz="1200" b="1" dirty="0" smtClean="0"/>
                <a:t>Programs</a:t>
              </a:r>
              <a:endParaRPr lang="en-US" sz="1200" b="1" dirty="0"/>
            </a:p>
          </p:txBody>
        </p:sp>
      </p:grpSp>
      <p:sp>
        <p:nvSpPr>
          <p:cNvPr id="61" name="Rounded Rectangle 60"/>
          <p:cNvSpPr/>
          <p:nvPr/>
        </p:nvSpPr>
        <p:spPr>
          <a:xfrm>
            <a:off x="1370377" y="1102240"/>
            <a:ext cx="833774" cy="4572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Web Interface</a:t>
            </a:r>
            <a:endParaRPr lang="en-US" sz="1000" dirty="0"/>
          </a:p>
        </p:txBody>
      </p:sp>
      <p:sp>
        <p:nvSpPr>
          <p:cNvPr id="62" name="Rounded Rectangle 61"/>
          <p:cNvSpPr/>
          <p:nvPr/>
        </p:nvSpPr>
        <p:spPr>
          <a:xfrm>
            <a:off x="1710841" y="1495493"/>
            <a:ext cx="833774" cy="4572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t>scripts</a:t>
            </a:r>
            <a:endParaRPr lang="en-US" sz="1000" dirty="0"/>
          </a:p>
        </p:txBody>
      </p:sp>
      <p:sp>
        <p:nvSpPr>
          <p:cNvPr id="65" name="Folded Corner 64"/>
          <p:cNvSpPr/>
          <p:nvPr/>
        </p:nvSpPr>
        <p:spPr>
          <a:xfrm rot="10800000">
            <a:off x="6146800" y="152398"/>
            <a:ext cx="2692400" cy="3352801"/>
          </a:xfrm>
          <a:prstGeom prst="foldedCorner">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TextBox 65"/>
          <p:cNvSpPr txBox="1"/>
          <p:nvPr/>
        </p:nvSpPr>
        <p:spPr>
          <a:xfrm>
            <a:off x="6341276" y="315418"/>
            <a:ext cx="2391317" cy="3016210"/>
          </a:xfrm>
          <a:prstGeom prst="rect">
            <a:avLst/>
          </a:prstGeom>
          <a:noFill/>
        </p:spPr>
        <p:txBody>
          <a:bodyPr wrap="square" rtlCol="0">
            <a:spAutoFit/>
          </a:bodyPr>
          <a:lstStyle/>
          <a:p>
            <a:r>
              <a:rPr lang="en-US" sz="1000" dirty="0" smtClean="0"/>
              <a:t>     The software effort centers around </a:t>
            </a:r>
            <a:r>
              <a:rPr lang="en-US" sz="1000" i="1" dirty="0" smtClean="0"/>
              <a:t>reconstruction </a:t>
            </a:r>
            <a:r>
              <a:rPr lang="en-US" sz="1000" dirty="0" smtClean="0"/>
              <a:t>where a large fraction of the effort is spent.</a:t>
            </a:r>
            <a:br>
              <a:rPr lang="en-US" sz="1000" dirty="0" smtClean="0"/>
            </a:br>
            <a:endParaRPr lang="en-US" sz="1000" dirty="0" smtClean="0"/>
          </a:p>
          <a:p>
            <a:r>
              <a:rPr lang="en-US" sz="1000" dirty="0" smtClean="0"/>
              <a:t>Reconstruction requires inputs from databases to 1.) translate the geographic DAQ info into detector ids and 2.) convert digitized values into physical units.</a:t>
            </a:r>
          </a:p>
          <a:p>
            <a:endParaRPr lang="en-US" sz="1000" dirty="0" smtClean="0"/>
          </a:p>
          <a:p>
            <a:r>
              <a:rPr lang="en-US" sz="1000" dirty="0" smtClean="0"/>
              <a:t>Software is used to fill these databases with the bulk of that effort focused on the calibration programs.</a:t>
            </a:r>
          </a:p>
          <a:p>
            <a:endParaRPr lang="en-US" sz="1000" dirty="0" smtClean="0"/>
          </a:p>
          <a:p>
            <a:r>
              <a:rPr lang="en-US" sz="1000" dirty="0" smtClean="0"/>
              <a:t>Simulated data is required for the Amplitude Analysis. It does not require translation, but will be processed by the same reconstruction software as is used for the real data.</a:t>
            </a:r>
          </a:p>
        </p:txBody>
      </p:sp>
      <p:sp>
        <p:nvSpPr>
          <p:cNvPr id="67" name="TextBox 66"/>
          <p:cNvSpPr txBox="1"/>
          <p:nvPr/>
        </p:nvSpPr>
        <p:spPr>
          <a:xfrm>
            <a:off x="1270000" y="5738562"/>
            <a:ext cx="3736043" cy="707886"/>
          </a:xfrm>
          <a:prstGeom prst="rect">
            <a:avLst/>
          </a:prstGeom>
          <a:noFill/>
        </p:spPr>
        <p:txBody>
          <a:bodyPr wrap="square" rtlCol="0">
            <a:spAutoFit/>
          </a:bodyPr>
          <a:lstStyle/>
          <a:p>
            <a:r>
              <a:rPr lang="en-US" sz="1000" i="1" dirty="0" smtClean="0"/>
              <a:t>The configuration DB will hold information used to configure the online systems prior to data taking. The conditions DB will have values read from the online systems streamed into it during data taking.</a:t>
            </a:r>
            <a:endParaRPr lang="en-US" sz="1000" i="1" dirty="0"/>
          </a:p>
        </p:txBody>
      </p:sp>
      <p:sp>
        <p:nvSpPr>
          <p:cNvPr id="68" name="Folded Corner 67"/>
          <p:cNvSpPr/>
          <p:nvPr/>
        </p:nvSpPr>
        <p:spPr>
          <a:xfrm>
            <a:off x="141817" y="6107781"/>
            <a:ext cx="1128183" cy="228600"/>
          </a:xfrm>
          <a:prstGeom prst="foldedCorner">
            <a:avLst/>
          </a:prstGeom>
          <a:gradFill>
            <a:gsLst>
              <a:gs pos="0">
                <a:schemeClr val="accent6">
                  <a:lumMod val="50000"/>
                </a:schemeClr>
              </a:gs>
              <a:gs pos="100000">
                <a:schemeClr val="accent6">
                  <a:lumMod val="75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b="1" dirty="0" smtClean="0"/>
              <a:t>Conditions DB</a:t>
            </a:r>
          </a:p>
        </p:txBody>
      </p:sp>
      <p:sp>
        <p:nvSpPr>
          <p:cNvPr id="69" name="TextBox 68"/>
          <p:cNvSpPr txBox="1"/>
          <p:nvPr/>
        </p:nvSpPr>
        <p:spPr>
          <a:xfrm>
            <a:off x="5370978" y="5907726"/>
            <a:ext cx="3736043" cy="400110"/>
          </a:xfrm>
          <a:prstGeom prst="rect">
            <a:avLst/>
          </a:prstGeom>
          <a:noFill/>
        </p:spPr>
        <p:txBody>
          <a:bodyPr wrap="square" rtlCol="0">
            <a:spAutoFit/>
          </a:bodyPr>
          <a:lstStyle/>
          <a:p>
            <a:r>
              <a:rPr lang="en-US" sz="1000" i="1" dirty="0" smtClean="0"/>
              <a:t>For simplicity, not all connections are shown. (e.g. arrow from “Raw Data” to “Calibration Programs” )</a:t>
            </a:r>
            <a:endParaRPr lang="en-US" sz="1000" i="1" dirty="0"/>
          </a:p>
        </p:txBody>
      </p:sp>
      <p:sp>
        <p:nvSpPr>
          <p:cNvPr id="70" name="TextBox 69"/>
          <p:cNvSpPr txBox="1"/>
          <p:nvPr/>
        </p:nvSpPr>
        <p:spPr>
          <a:xfrm>
            <a:off x="812800" y="315418"/>
            <a:ext cx="4374264" cy="400110"/>
          </a:xfrm>
          <a:prstGeom prst="rect">
            <a:avLst/>
          </a:prstGeom>
          <a:noFill/>
        </p:spPr>
        <p:txBody>
          <a:bodyPr wrap="none" rtlCol="0">
            <a:spAutoFit/>
          </a:bodyPr>
          <a:lstStyle/>
          <a:p>
            <a:r>
              <a:rPr lang="en-US" sz="2000" b="1" dirty="0" smtClean="0"/>
              <a:t>Rough Diagram of </a:t>
            </a:r>
            <a:r>
              <a:rPr lang="en-US" sz="2000" b="1" dirty="0" err="1" smtClean="0"/>
              <a:t>GlueX</a:t>
            </a:r>
            <a:r>
              <a:rPr lang="en-US" sz="2000" b="1" dirty="0" smtClean="0"/>
              <a:t> Software</a:t>
            </a:r>
            <a:endParaRPr lang="en-US" sz="2000" b="1" dirty="0"/>
          </a:p>
        </p:txBody>
      </p:sp>
      <p:sp>
        <p:nvSpPr>
          <p:cNvPr id="45" name="Date Placeholder 44"/>
          <p:cNvSpPr>
            <a:spLocks noGrp="1"/>
          </p:cNvSpPr>
          <p:nvPr>
            <p:ph type="dt" sz="half" idx="10"/>
          </p:nvPr>
        </p:nvSpPr>
        <p:spPr/>
        <p:txBody>
          <a:bodyPr/>
          <a:lstStyle/>
          <a:p>
            <a:r>
              <a:rPr lang="en-US" smtClean="0"/>
              <a:t>2/16/12</a:t>
            </a:r>
            <a:endParaRPr lang="en-US"/>
          </a:p>
        </p:txBody>
      </p:sp>
      <p:sp>
        <p:nvSpPr>
          <p:cNvPr id="50" name="Slide Number Placeholder 49"/>
          <p:cNvSpPr>
            <a:spLocks noGrp="1"/>
          </p:cNvSpPr>
          <p:nvPr>
            <p:ph type="sldNum" sz="quarter" idx="12"/>
          </p:nvPr>
        </p:nvSpPr>
        <p:spPr/>
        <p:txBody>
          <a:bodyPr/>
          <a:lstStyle/>
          <a:p>
            <a:fld id="{1FB3E25F-9230-EA47-9436-30089AB4C6B8}" type="slidenum">
              <a:rPr lang="en-US" smtClean="0"/>
              <a:pPr/>
              <a:t>4</a:t>
            </a:fld>
            <a:endParaRPr lang="en-US"/>
          </a:p>
        </p:txBody>
      </p:sp>
      <p:sp>
        <p:nvSpPr>
          <p:cNvPr id="55" name="Footer Placeholder 54"/>
          <p:cNvSpPr>
            <a:spLocks noGrp="1"/>
          </p:cNvSpPr>
          <p:nvPr>
            <p:ph type="ftr" sz="quarter" idx="11"/>
          </p:nvPr>
        </p:nvSpPr>
        <p:spPr/>
        <p:txBody>
          <a:bodyPr/>
          <a:lstStyle/>
          <a:p>
            <a:r>
              <a:rPr lang="en-US" smtClean="0"/>
              <a:t>Preparations for June Software Review   David Lawrence</a:t>
            </a: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9057"/>
            <a:ext cx="7848600" cy="411162"/>
          </a:xfrm>
        </p:spPr>
        <p:txBody>
          <a:bodyPr>
            <a:noAutofit/>
          </a:bodyPr>
          <a:lstStyle/>
          <a:p>
            <a:r>
              <a:rPr lang="en-US" sz="2800" dirty="0" smtClean="0"/>
              <a:t>Hall-D Software Activity Schedule</a:t>
            </a:r>
            <a:endParaRPr lang="en-US" sz="2800" dirty="0"/>
          </a:p>
        </p:txBody>
      </p:sp>
      <p:pic>
        <p:nvPicPr>
          <p:cNvPr id="5" name="Picture 4" descr="OfflineComputingActivities2012.pdf"/>
          <p:cNvPicPr>
            <a:picLocks noChangeAspect="1"/>
          </p:cNvPicPr>
          <p:nvPr/>
        </p:nvPicPr>
        <mc:AlternateContent>
          <mc:Choice xmlns:ma="http://schemas.microsoft.com/office/mac/drawingml/2008/main" Requires="ma">
            <p:blipFill>
              <a:blip r:embed="rId2"/>
              <a:srcRect l="6364" t="8235" r="53000" b="29412"/>
              <a:stretch>
                <a:fillRect/>
              </a:stretch>
            </p:blipFill>
          </mc:Choice>
          <mc:Fallback>
            <p:blipFill>
              <a:blip r:embed="rId3"/>
              <a:srcRect l="6364" t="8235" r="53000" b="29412"/>
              <a:stretch>
                <a:fillRect/>
              </a:stretch>
            </p:blipFill>
          </mc:Fallback>
        </mc:AlternateContent>
        <p:spPr>
          <a:xfrm>
            <a:off x="152400" y="381000"/>
            <a:ext cx="5257800" cy="6234059"/>
          </a:xfrm>
          <a:prstGeom prst="rect">
            <a:avLst/>
          </a:prstGeom>
        </p:spPr>
      </p:pic>
      <p:sp>
        <p:nvSpPr>
          <p:cNvPr id="6" name="TextBox 5"/>
          <p:cNvSpPr txBox="1"/>
          <p:nvPr/>
        </p:nvSpPr>
        <p:spPr>
          <a:xfrm>
            <a:off x="5791200" y="990600"/>
            <a:ext cx="3352800" cy="5078314"/>
          </a:xfrm>
          <a:prstGeom prst="rect">
            <a:avLst/>
          </a:prstGeom>
          <a:noFill/>
        </p:spPr>
        <p:txBody>
          <a:bodyPr wrap="square" rtlCol="0">
            <a:spAutoFit/>
          </a:bodyPr>
          <a:lstStyle/>
          <a:p>
            <a:pPr>
              <a:buFont typeface="Arial"/>
              <a:buChar char="•"/>
            </a:pPr>
            <a:r>
              <a:rPr lang="en-US" dirty="0" smtClean="0"/>
              <a:t>Activity schedule adopted for BIA (Baseline Improvement Activity) schedule. </a:t>
            </a:r>
          </a:p>
          <a:p>
            <a:pPr>
              <a:buFont typeface="Arial"/>
              <a:buChar char="•"/>
            </a:pPr>
            <a:endParaRPr lang="en-US" dirty="0" smtClean="0"/>
          </a:p>
          <a:p>
            <a:pPr>
              <a:buFont typeface="Arial"/>
              <a:buChar char="•"/>
            </a:pPr>
            <a:r>
              <a:rPr lang="en-US" dirty="0" smtClean="0"/>
              <a:t>Tracking of BIA stopped in 2009</a:t>
            </a:r>
          </a:p>
          <a:p>
            <a:pPr>
              <a:buFont typeface="Arial"/>
              <a:buChar char="•"/>
            </a:pPr>
            <a:endParaRPr lang="en-US" dirty="0" smtClean="0"/>
          </a:p>
          <a:p>
            <a:pPr>
              <a:buFont typeface="Arial"/>
              <a:buChar char="•"/>
            </a:pPr>
            <a:r>
              <a:rPr lang="en-US" dirty="0" smtClean="0"/>
              <a:t>Minor tweaks including addition of a couple of lines (e.g. </a:t>
            </a:r>
            <a:r>
              <a:rPr lang="en-US" i="1" dirty="0" smtClean="0"/>
              <a:t>Data Format </a:t>
            </a:r>
            <a:r>
              <a:rPr lang="en-US" dirty="0" smtClean="0"/>
              <a:t>under </a:t>
            </a:r>
            <a:r>
              <a:rPr lang="en-US" i="1" dirty="0" smtClean="0"/>
              <a:t>DST Generation</a:t>
            </a:r>
            <a:r>
              <a:rPr lang="en-US" dirty="0" smtClean="0"/>
              <a:t>)</a:t>
            </a:r>
          </a:p>
          <a:p>
            <a:pPr>
              <a:buFont typeface="Arial"/>
              <a:buChar char="•"/>
            </a:pPr>
            <a:endParaRPr lang="en-US" dirty="0" smtClean="0"/>
          </a:p>
          <a:p>
            <a:pPr>
              <a:buFont typeface="Arial"/>
              <a:buChar char="•"/>
            </a:pPr>
            <a:r>
              <a:rPr lang="en-US" dirty="0" smtClean="0"/>
              <a:t>% complete column added and based purely on my “engineering</a:t>
            </a:r>
            <a:r>
              <a:rPr lang="en-US" dirty="0" smtClean="0"/>
              <a:t> judgment”</a:t>
            </a:r>
            <a:endParaRPr lang="en-US" dirty="0" smtClean="0"/>
          </a:p>
          <a:p>
            <a:pPr>
              <a:buFont typeface="Arial"/>
              <a:buChar char="•"/>
            </a:pPr>
            <a:endParaRPr lang="en-US" dirty="0" smtClean="0"/>
          </a:p>
          <a:p>
            <a:pPr>
              <a:buFont typeface="Arial"/>
              <a:buChar char="•"/>
            </a:pPr>
            <a:r>
              <a:rPr lang="en-US" dirty="0" smtClean="0"/>
              <a:t>Responsible Persons column added</a:t>
            </a:r>
          </a:p>
        </p:txBody>
      </p:sp>
      <p:sp>
        <p:nvSpPr>
          <p:cNvPr id="7" name="Date Placeholder 6"/>
          <p:cNvSpPr>
            <a:spLocks noGrp="1"/>
          </p:cNvSpPr>
          <p:nvPr>
            <p:ph type="dt" sz="half" idx="10"/>
          </p:nvPr>
        </p:nvSpPr>
        <p:spPr/>
        <p:txBody>
          <a:bodyPr/>
          <a:lstStyle/>
          <a:p>
            <a:r>
              <a:rPr lang="en-US" smtClean="0"/>
              <a:t>2/16/12</a:t>
            </a:r>
            <a:endParaRPr lang="en-US"/>
          </a:p>
        </p:txBody>
      </p:sp>
      <p:sp>
        <p:nvSpPr>
          <p:cNvPr id="8" name="Slide Number Placeholder 7"/>
          <p:cNvSpPr>
            <a:spLocks noGrp="1"/>
          </p:cNvSpPr>
          <p:nvPr>
            <p:ph type="sldNum" sz="quarter" idx="12"/>
          </p:nvPr>
        </p:nvSpPr>
        <p:spPr/>
        <p:txBody>
          <a:bodyPr/>
          <a:lstStyle/>
          <a:p>
            <a:fld id="{1FB3E25F-9230-EA47-9436-30089AB4C6B8}" type="slidenum">
              <a:rPr lang="en-US" smtClean="0"/>
              <a:pPr/>
              <a:t>5</a:t>
            </a:fld>
            <a:endParaRPr lang="en-US"/>
          </a:p>
        </p:txBody>
      </p:sp>
      <p:sp>
        <p:nvSpPr>
          <p:cNvPr id="9" name="Footer Placeholder 8"/>
          <p:cNvSpPr>
            <a:spLocks noGrp="1"/>
          </p:cNvSpPr>
          <p:nvPr>
            <p:ph type="ftr" sz="quarter" idx="11"/>
          </p:nvPr>
        </p:nvSpPr>
        <p:spPr/>
        <p:txBody>
          <a:bodyPr/>
          <a:lstStyle/>
          <a:p>
            <a:r>
              <a:rPr lang="en-US" smtClean="0"/>
              <a:t>Preparations for June Software Review   David Lawrence</a:t>
            </a: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OfflineComputingActivities2012_PieChart.pdf"/>
          <p:cNvPicPr>
            <a:picLocks noChangeAspect="1"/>
          </p:cNvPicPr>
          <p:nvPr/>
        </p:nvPicPr>
        <mc:AlternateContent>
          <mc:Choice xmlns:ma="http://schemas.microsoft.com/office/mac/drawingml/2008/main" Requires="ma">
            <p:blipFill>
              <a:blip r:embed="rId2"/>
              <a:srcRect l="6364" t="8235" r="9091" b="21176"/>
              <a:stretch>
                <a:fillRect/>
              </a:stretch>
            </p:blipFill>
          </mc:Choice>
          <mc:Fallback>
            <p:blipFill>
              <a:blip r:embed="rId3"/>
              <a:srcRect l="6364" t="8235" r="9091" b="21176"/>
              <a:stretch>
                <a:fillRect/>
              </a:stretch>
            </p:blipFill>
          </mc:Fallback>
        </mc:AlternateContent>
        <p:spPr>
          <a:xfrm>
            <a:off x="76200" y="762000"/>
            <a:ext cx="8858226" cy="5715000"/>
          </a:xfrm>
          <a:prstGeom prst="rect">
            <a:avLst/>
          </a:prstGeom>
        </p:spPr>
      </p:pic>
      <p:sp>
        <p:nvSpPr>
          <p:cNvPr id="6" name="Title 1"/>
          <p:cNvSpPr>
            <a:spLocks noGrp="1"/>
          </p:cNvSpPr>
          <p:nvPr>
            <p:ph type="title"/>
          </p:nvPr>
        </p:nvSpPr>
        <p:spPr>
          <a:xfrm>
            <a:off x="762000" y="274638"/>
            <a:ext cx="7848600" cy="411162"/>
          </a:xfrm>
        </p:spPr>
        <p:txBody>
          <a:bodyPr>
            <a:noAutofit/>
          </a:bodyPr>
          <a:lstStyle/>
          <a:p>
            <a:r>
              <a:rPr lang="en-US" sz="2800" dirty="0" smtClean="0"/>
              <a:t>Overall status of Hall-D Software Activities</a:t>
            </a:r>
            <a:endParaRPr lang="en-US" sz="2800" dirty="0"/>
          </a:p>
        </p:txBody>
      </p:sp>
      <p:sp>
        <p:nvSpPr>
          <p:cNvPr id="4" name="Date Placeholder 3"/>
          <p:cNvSpPr>
            <a:spLocks noGrp="1"/>
          </p:cNvSpPr>
          <p:nvPr>
            <p:ph type="dt" sz="half" idx="10"/>
          </p:nvPr>
        </p:nvSpPr>
        <p:spPr/>
        <p:txBody>
          <a:bodyPr/>
          <a:lstStyle/>
          <a:p>
            <a:r>
              <a:rPr lang="en-US" smtClean="0"/>
              <a:t>2/16/12</a:t>
            </a:r>
            <a:endParaRPr lang="en-US"/>
          </a:p>
        </p:txBody>
      </p:sp>
      <p:sp>
        <p:nvSpPr>
          <p:cNvPr id="7" name="Slide Number Placeholder 6"/>
          <p:cNvSpPr>
            <a:spLocks noGrp="1"/>
          </p:cNvSpPr>
          <p:nvPr>
            <p:ph type="sldNum" sz="quarter" idx="12"/>
          </p:nvPr>
        </p:nvSpPr>
        <p:spPr/>
        <p:txBody>
          <a:bodyPr/>
          <a:lstStyle/>
          <a:p>
            <a:fld id="{1FB3E25F-9230-EA47-9436-30089AB4C6B8}" type="slidenum">
              <a:rPr lang="en-US" smtClean="0"/>
              <a:pPr/>
              <a:t>6</a:t>
            </a:fld>
            <a:endParaRPr lang="en-US"/>
          </a:p>
        </p:txBody>
      </p:sp>
      <p:sp>
        <p:nvSpPr>
          <p:cNvPr id="8" name="Footer Placeholder 7"/>
          <p:cNvSpPr>
            <a:spLocks noGrp="1"/>
          </p:cNvSpPr>
          <p:nvPr>
            <p:ph type="ftr" sz="quarter" idx="11"/>
          </p:nvPr>
        </p:nvSpPr>
        <p:spPr/>
        <p:txBody>
          <a:bodyPr/>
          <a:lstStyle/>
          <a:p>
            <a:r>
              <a:rPr lang="en-US" smtClean="0"/>
              <a:t>Preparations for June Software Review   David Lawrence</a:t>
            </a: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Hall-D Software Development</a:t>
            </a:r>
            <a:endParaRPr lang="en-US" dirty="0"/>
          </a:p>
        </p:txBody>
      </p:sp>
      <p:grpSp>
        <p:nvGrpSpPr>
          <p:cNvPr id="8" name="Group 7"/>
          <p:cNvGrpSpPr/>
          <p:nvPr/>
        </p:nvGrpSpPr>
        <p:grpSpPr>
          <a:xfrm>
            <a:off x="269240" y="1593850"/>
            <a:ext cx="6522720" cy="4076700"/>
            <a:chOff x="457200" y="1676400"/>
            <a:chExt cx="6522720" cy="4076700"/>
          </a:xfrm>
        </p:grpSpPr>
        <p:pic>
          <p:nvPicPr>
            <p:cNvPr id="4" name="Picture 3"/>
            <p:cNvPicPr>
              <a:picLocks noChangeAspect="1"/>
            </p:cNvPicPr>
            <p:nvPr/>
          </p:nvPicPr>
          <p:blipFill>
            <a:blip r:embed="rId2"/>
            <a:stretch>
              <a:fillRect/>
            </a:stretch>
          </p:blipFill>
          <p:spPr>
            <a:xfrm>
              <a:off x="457200" y="1676400"/>
              <a:ext cx="6522720" cy="4076700"/>
            </a:xfrm>
            <a:prstGeom prst="rect">
              <a:avLst/>
            </a:prstGeom>
          </p:spPr>
        </p:pic>
        <p:cxnSp>
          <p:nvCxnSpPr>
            <p:cNvPr id="6" name="Straight Arrow Connector 5"/>
            <p:cNvCxnSpPr/>
            <p:nvPr/>
          </p:nvCxnSpPr>
          <p:spPr>
            <a:xfrm>
              <a:off x="1219200" y="3962400"/>
              <a:ext cx="5638800" cy="158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3530600" y="3632200"/>
              <a:ext cx="941634" cy="369332"/>
            </a:xfrm>
            <a:prstGeom prst="rect">
              <a:avLst/>
            </a:prstGeom>
            <a:noFill/>
          </p:spPr>
          <p:txBody>
            <a:bodyPr wrap="none" rtlCol="0">
              <a:spAutoFit/>
            </a:bodyPr>
            <a:lstStyle/>
            <a:p>
              <a:r>
                <a:rPr lang="en-US" dirty="0" smtClean="0"/>
                <a:t>2 years</a:t>
              </a:r>
              <a:endParaRPr lang="en-US" dirty="0"/>
            </a:p>
          </p:txBody>
        </p:sp>
      </p:grpSp>
      <p:sp>
        <p:nvSpPr>
          <p:cNvPr id="11" name="TextBox 10"/>
          <p:cNvSpPr txBox="1"/>
          <p:nvPr/>
        </p:nvSpPr>
        <p:spPr>
          <a:xfrm>
            <a:off x="6791960" y="1593850"/>
            <a:ext cx="2352040" cy="1754327"/>
          </a:xfrm>
          <a:prstGeom prst="rect">
            <a:avLst/>
          </a:prstGeom>
          <a:noFill/>
        </p:spPr>
        <p:txBody>
          <a:bodyPr wrap="square" rtlCol="0">
            <a:spAutoFit/>
          </a:bodyPr>
          <a:lstStyle/>
          <a:p>
            <a:r>
              <a:rPr lang="en-US" dirty="0" smtClean="0"/>
              <a:t>Steady development over the last few years. (Repository restructuring 2 years ago limits</a:t>
            </a:r>
            <a:r>
              <a:rPr lang="en-US" dirty="0" smtClean="0"/>
              <a:t> the reach of this plot). </a:t>
            </a:r>
            <a:endParaRPr lang="en-US" dirty="0"/>
          </a:p>
        </p:txBody>
      </p:sp>
      <p:sp>
        <p:nvSpPr>
          <p:cNvPr id="9" name="TextBox 8"/>
          <p:cNvSpPr txBox="1"/>
          <p:nvPr/>
        </p:nvSpPr>
        <p:spPr>
          <a:xfrm>
            <a:off x="6791960" y="3734316"/>
            <a:ext cx="2352040" cy="1477328"/>
          </a:xfrm>
          <a:prstGeom prst="rect">
            <a:avLst/>
          </a:prstGeom>
          <a:noFill/>
        </p:spPr>
        <p:txBody>
          <a:bodyPr wrap="square" rtlCol="0">
            <a:spAutoFit/>
          </a:bodyPr>
          <a:lstStyle/>
          <a:p>
            <a:r>
              <a:rPr lang="en-US" dirty="0" smtClean="0"/>
              <a:t>Includes </a:t>
            </a:r>
            <a:r>
              <a:rPr lang="en-US" dirty="0" err="1" smtClean="0"/>
              <a:t>GlueX</a:t>
            </a:r>
            <a:r>
              <a:rPr lang="en-US" dirty="0" smtClean="0"/>
              <a:t> simulation and reconstruction only (no </a:t>
            </a:r>
            <a:r>
              <a:rPr lang="en-US" dirty="0" err="1" smtClean="0"/>
              <a:t>CalibDB</a:t>
            </a:r>
            <a:r>
              <a:rPr lang="en-US" dirty="0" smtClean="0"/>
              <a:t> or JANA)</a:t>
            </a:r>
            <a:endParaRPr lang="en-US" dirty="0"/>
          </a:p>
        </p:txBody>
      </p:sp>
      <p:sp>
        <p:nvSpPr>
          <p:cNvPr id="10" name="Date Placeholder 9"/>
          <p:cNvSpPr>
            <a:spLocks noGrp="1"/>
          </p:cNvSpPr>
          <p:nvPr>
            <p:ph type="dt" sz="half" idx="10"/>
          </p:nvPr>
        </p:nvSpPr>
        <p:spPr/>
        <p:txBody>
          <a:bodyPr/>
          <a:lstStyle/>
          <a:p>
            <a:r>
              <a:rPr lang="en-US" smtClean="0"/>
              <a:t>2/16/12</a:t>
            </a:r>
            <a:endParaRPr lang="en-US"/>
          </a:p>
        </p:txBody>
      </p:sp>
      <p:sp>
        <p:nvSpPr>
          <p:cNvPr id="12" name="Slide Number Placeholder 11"/>
          <p:cNvSpPr>
            <a:spLocks noGrp="1"/>
          </p:cNvSpPr>
          <p:nvPr>
            <p:ph type="sldNum" sz="quarter" idx="12"/>
          </p:nvPr>
        </p:nvSpPr>
        <p:spPr/>
        <p:txBody>
          <a:bodyPr/>
          <a:lstStyle/>
          <a:p>
            <a:fld id="{1FB3E25F-9230-EA47-9436-30089AB4C6B8}" type="slidenum">
              <a:rPr lang="en-US" smtClean="0"/>
              <a:pPr/>
              <a:t>7</a:t>
            </a:fld>
            <a:endParaRPr lang="en-US"/>
          </a:p>
        </p:txBody>
      </p:sp>
      <p:sp>
        <p:nvSpPr>
          <p:cNvPr id="13" name="Footer Placeholder 12"/>
          <p:cNvSpPr>
            <a:spLocks noGrp="1"/>
          </p:cNvSpPr>
          <p:nvPr>
            <p:ph type="ftr" sz="quarter" idx="11"/>
          </p:nvPr>
        </p:nvSpPr>
        <p:spPr/>
        <p:txBody>
          <a:bodyPr/>
          <a:lstStyle/>
          <a:p>
            <a:r>
              <a:rPr lang="en-US" smtClean="0"/>
              <a:t>Preparations for June Software Review   David Lawrence</a:t>
            </a: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jana.png"/>
          <p:cNvPicPr>
            <a:picLocks noChangeAspect="1"/>
          </p:cNvPicPr>
          <p:nvPr/>
        </p:nvPicPr>
        <p:blipFill>
          <a:blip r:embed="rId2"/>
          <a:stretch>
            <a:fillRect/>
          </a:stretch>
        </p:blipFill>
        <p:spPr>
          <a:xfrm>
            <a:off x="0" y="0"/>
            <a:ext cx="5689208" cy="6858000"/>
          </a:xfrm>
          <a:prstGeom prst="rect">
            <a:avLst/>
          </a:prstGeom>
        </p:spPr>
      </p:pic>
      <p:sp>
        <p:nvSpPr>
          <p:cNvPr id="15" name="TextBox 14"/>
          <p:cNvSpPr txBox="1"/>
          <p:nvPr/>
        </p:nvSpPr>
        <p:spPr>
          <a:xfrm>
            <a:off x="5029200" y="990600"/>
            <a:ext cx="3657600" cy="1200328"/>
          </a:xfrm>
          <a:prstGeom prst="rect">
            <a:avLst/>
          </a:prstGeom>
          <a:noFill/>
        </p:spPr>
        <p:txBody>
          <a:bodyPr wrap="square" rtlCol="0">
            <a:spAutoFit/>
          </a:bodyPr>
          <a:lstStyle/>
          <a:p>
            <a:r>
              <a:rPr lang="en-US" sz="2400" dirty="0" smtClean="0"/>
              <a:t>Hall-D reconstruction factory call graph auto-generated by JANA</a:t>
            </a:r>
            <a:endParaRPr lang="en-US" sz="2400" dirty="0"/>
          </a:p>
        </p:txBody>
      </p:sp>
      <p:sp>
        <p:nvSpPr>
          <p:cNvPr id="16" name="TextBox 15"/>
          <p:cNvSpPr txBox="1"/>
          <p:nvPr/>
        </p:nvSpPr>
        <p:spPr>
          <a:xfrm>
            <a:off x="3429000" y="0"/>
            <a:ext cx="3415791" cy="338554"/>
          </a:xfrm>
          <a:prstGeom prst="rect">
            <a:avLst/>
          </a:prstGeom>
          <a:noFill/>
        </p:spPr>
        <p:txBody>
          <a:bodyPr wrap="none" rtlCol="0">
            <a:spAutoFit/>
          </a:bodyPr>
          <a:lstStyle/>
          <a:p>
            <a:r>
              <a:rPr lang="en-US" sz="1600" i="1" dirty="0" smtClean="0"/>
              <a:t>Requests for objects originate here</a:t>
            </a:r>
            <a:endParaRPr lang="en-US" sz="1600" i="1" dirty="0"/>
          </a:p>
        </p:txBody>
      </p:sp>
      <p:sp>
        <p:nvSpPr>
          <p:cNvPr id="17" name="TextBox 16"/>
          <p:cNvSpPr txBox="1"/>
          <p:nvPr/>
        </p:nvSpPr>
        <p:spPr>
          <a:xfrm>
            <a:off x="6172200" y="6550223"/>
            <a:ext cx="2802712" cy="307777"/>
          </a:xfrm>
          <a:prstGeom prst="rect">
            <a:avLst/>
          </a:prstGeom>
          <a:noFill/>
        </p:spPr>
        <p:txBody>
          <a:bodyPr wrap="none" rtlCol="0">
            <a:spAutoFit/>
          </a:bodyPr>
          <a:lstStyle/>
          <a:p>
            <a:r>
              <a:rPr lang="en-US" sz="1400" i="1" dirty="0" smtClean="0"/>
              <a:t>Objects read from file enter here</a:t>
            </a:r>
            <a:endParaRPr lang="en-US" sz="1400" i="1" dirty="0"/>
          </a:p>
        </p:txBody>
      </p:sp>
      <p:cxnSp>
        <p:nvCxnSpPr>
          <p:cNvPr id="19" name="Straight Arrow Connector 18"/>
          <p:cNvCxnSpPr/>
          <p:nvPr/>
        </p:nvCxnSpPr>
        <p:spPr>
          <a:xfrm rot="10800000">
            <a:off x="2030262" y="107332"/>
            <a:ext cx="1398739" cy="4506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17" idx="1"/>
          </p:cNvCxnSpPr>
          <p:nvPr/>
        </p:nvCxnSpPr>
        <p:spPr>
          <a:xfrm rot="10800000" flipV="1">
            <a:off x="5670420" y="6704111"/>
            <a:ext cx="501780" cy="3984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 name="Date Placeholder 7"/>
          <p:cNvSpPr>
            <a:spLocks noGrp="1"/>
          </p:cNvSpPr>
          <p:nvPr>
            <p:ph type="dt" sz="half" idx="10"/>
          </p:nvPr>
        </p:nvSpPr>
        <p:spPr/>
        <p:txBody>
          <a:bodyPr/>
          <a:lstStyle/>
          <a:p>
            <a:r>
              <a:rPr lang="en-US" smtClean="0"/>
              <a:t>2/16/12</a:t>
            </a:r>
            <a:endParaRPr lang="en-US"/>
          </a:p>
        </p:txBody>
      </p:sp>
      <p:sp>
        <p:nvSpPr>
          <p:cNvPr id="9" name="Slide Number Placeholder 8"/>
          <p:cNvSpPr>
            <a:spLocks noGrp="1"/>
          </p:cNvSpPr>
          <p:nvPr>
            <p:ph type="sldNum" sz="quarter" idx="12"/>
          </p:nvPr>
        </p:nvSpPr>
        <p:spPr/>
        <p:txBody>
          <a:bodyPr/>
          <a:lstStyle/>
          <a:p>
            <a:fld id="{1FB3E25F-9230-EA47-9436-30089AB4C6B8}" type="slidenum">
              <a:rPr lang="en-US" smtClean="0"/>
              <a:pPr/>
              <a:t>8</a:t>
            </a:fld>
            <a:endParaRPr lang="en-US"/>
          </a:p>
        </p:txBody>
      </p:sp>
      <p:sp>
        <p:nvSpPr>
          <p:cNvPr id="10" name="Footer Placeholder 9"/>
          <p:cNvSpPr>
            <a:spLocks noGrp="1"/>
          </p:cNvSpPr>
          <p:nvPr>
            <p:ph type="ftr" sz="quarter" idx="11"/>
          </p:nvPr>
        </p:nvSpPr>
        <p:spPr/>
        <p:txBody>
          <a:bodyPr/>
          <a:lstStyle/>
          <a:p>
            <a:r>
              <a:rPr lang="en-US" smtClean="0"/>
              <a:t>Preparations for June Software Review   David Lawrence</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jana.png"/>
          <p:cNvPicPr>
            <a:picLocks noChangeAspect="1"/>
          </p:cNvPicPr>
          <p:nvPr/>
        </p:nvPicPr>
        <p:blipFill>
          <a:blip r:embed="rId2"/>
          <a:stretch>
            <a:fillRect/>
          </a:stretch>
        </p:blipFill>
        <p:spPr>
          <a:xfrm>
            <a:off x="0" y="0"/>
            <a:ext cx="5689208" cy="6858000"/>
          </a:xfrm>
          <a:prstGeom prst="rect">
            <a:avLst/>
          </a:prstGeom>
        </p:spPr>
      </p:pic>
      <p:pic>
        <p:nvPicPr>
          <p:cNvPr id="6" name="Picture 5" descr="Picture 6.png"/>
          <p:cNvPicPr>
            <a:picLocks noChangeAspect="1"/>
          </p:cNvPicPr>
          <p:nvPr/>
        </p:nvPicPr>
        <p:blipFill>
          <a:blip r:embed="rId3"/>
          <a:stretch>
            <a:fillRect/>
          </a:stretch>
        </p:blipFill>
        <p:spPr>
          <a:xfrm>
            <a:off x="4953000" y="228600"/>
            <a:ext cx="3711999" cy="3737458"/>
          </a:xfrm>
          <a:prstGeom prst="rect">
            <a:avLst/>
          </a:prstGeom>
          <a:ln>
            <a:solidFill>
              <a:schemeClr val="tx1"/>
            </a:solidFill>
          </a:ln>
        </p:spPr>
      </p:pic>
      <p:sp>
        <p:nvSpPr>
          <p:cNvPr id="7" name="Frame 6"/>
          <p:cNvSpPr/>
          <p:nvPr/>
        </p:nvSpPr>
        <p:spPr>
          <a:xfrm>
            <a:off x="867104" y="2362200"/>
            <a:ext cx="1541518" cy="1544145"/>
          </a:xfrm>
          <a:prstGeom prst="frame">
            <a:avLst>
              <a:gd name="adj1" fmla="val 3305"/>
            </a:avLst>
          </a:prstGeom>
          <a:solidFill>
            <a:schemeClr val="tx2">
              <a:lumMod val="75000"/>
              <a:alpha val="51000"/>
            </a:schemeClr>
          </a:solidFill>
          <a:ln>
            <a:solidFill>
              <a:schemeClr val="accent1">
                <a:shade val="95000"/>
                <a:satMod val="105000"/>
                <a:alpha val="52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cxnSp>
        <p:nvCxnSpPr>
          <p:cNvPr id="9" name="Straight Connector 8"/>
          <p:cNvCxnSpPr/>
          <p:nvPr/>
        </p:nvCxnSpPr>
        <p:spPr>
          <a:xfrm rot="10800000" flipV="1">
            <a:off x="2408622" y="228600"/>
            <a:ext cx="2544378" cy="2133600"/>
          </a:xfrm>
          <a:prstGeom prst="line">
            <a:avLst/>
          </a:prstGeom>
          <a:ln>
            <a:solidFill>
              <a:schemeClr val="accent1">
                <a:alpha val="47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10800000">
            <a:off x="2408622" y="3906346"/>
            <a:ext cx="2544378" cy="59713"/>
          </a:xfrm>
          <a:prstGeom prst="line">
            <a:avLst/>
          </a:prstGeom>
          <a:ln>
            <a:solidFill>
              <a:schemeClr val="accent1">
                <a:alpha val="47000"/>
              </a:schemeClr>
            </a:solidFill>
            <a:prstDash val="dash"/>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5791200" y="4463534"/>
            <a:ext cx="3104837" cy="2062103"/>
          </a:xfrm>
          <a:prstGeom prst="rect">
            <a:avLst/>
          </a:prstGeom>
          <a:noFill/>
        </p:spPr>
        <p:txBody>
          <a:bodyPr wrap="square" rtlCol="0">
            <a:spAutoFit/>
          </a:bodyPr>
          <a:lstStyle/>
          <a:p>
            <a:r>
              <a:rPr lang="en-US" sz="1600" i="1" dirty="0" smtClean="0"/>
              <a:t>Detailed profiling of entire reconstruction chain provided by JANA framework for diagnosing where time is spent.</a:t>
            </a:r>
          </a:p>
          <a:p>
            <a:endParaRPr lang="en-US" sz="1600" i="1" dirty="0" smtClean="0"/>
          </a:p>
          <a:p>
            <a:r>
              <a:rPr lang="en-US" sz="1600" i="1" dirty="0" smtClean="0"/>
              <a:t>Profiling at subroutine level can be done using standard C/C++ debugging utilities.</a:t>
            </a:r>
            <a:endParaRPr lang="en-US" sz="1600" i="1" dirty="0"/>
          </a:p>
        </p:txBody>
      </p:sp>
      <p:sp>
        <p:nvSpPr>
          <p:cNvPr id="11" name="Date Placeholder 10"/>
          <p:cNvSpPr>
            <a:spLocks noGrp="1"/>
          </p:cNvSpPr>
          <p:nvPr>
            <p:ph type="dt" sz="half" idx="10"/>
          </p:nvPr>
        </p:nvSpPr>
        <p:spPr/>
        <p:txBody>
          <a:bodyPr/>
          <a:lstStyle/>
          <a:p>
            <a:r>
              <a:rPr lang="en-US" smtClean="0"/>
              <a:t>2/16/12</a:t>
            </a:r>
            <a:endParaRPr lang="en-US"/>
          </a:p>
        </p:txBody>
      </p:sp>
      <p:sp>
        <p:nvSpPr>
          <p:cNvPr id="12" name="Slide Number Placeholder 11"/>
          <p:cNvSpPr>
            <a:spLocks noGrp="1"/>
          </p:cNvSpPr>
          <p:nvPr>
            <p:ph type="sldNum" sz="quarter" idx="12"/>
          </p:nvPr>
        </p:nvSpPr>
        <p:spPr/>
        <p:txBody>
          <a:bodyPr/>
          <a:lstStyle/>
          <a:p>
            <a:fld id="{1FB3E25F-9230-EA47-9436-30089AB4C6B8}" type="slidenum">
              <a:rPr lang="en-US" smtClean="0"/>
              <a:pPr/>
              <a:t>9</a:t>
            </a:fld>
            <a:endParaRPr lang="en-US"/>
          </a:p>
        </p:txBody>
      </p:sp>
      <p:sp>
        <p:nvSpPr>
          <p:cNvPr id="13" name="Footer Placeholder 12"/>
          <p:cNvSpPr>
            <a:spLocks noGrp="1"/>
          </p:cNvSpPr>
          <p:nvPr>
            <p:ph type="ftr" sz="quarter" idx="11"/>
          </p:nvPr>
        </p:nvSpPr>
        <p:spPr/>
        <p:txBody>
          <a:bodyPr/>
          <a:lstStyle/>
          <a:p>
            <a:r>
              <a:rPr lang="en-US" smtClean="0"/>
              <a:t>Preparations for June Software Review   David Lawrence</a:t>
            </a: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2111</TotalTime>
  <Words>1656</Words>
  <Application>Microsoft Macintosh PowerPoint</Application>
  <PresentationFormat>On-screen Show (4:3)</PresentationFormat>
  <Paragraphs>205</Paragraphs>
  <Slides>18</Slides>
  <Notes>0</Notes>
  <HiddenSlides>0</HiddenSlides>
  <MMClips>0</MMClips>
  <ScaleCrop>false</ScaleCrop>
  <HeadingPairs>
    <vt:vector size="4" baseType="variant">
      <vt:variant>
        <vt:lpstr>Design Template</vt:lpstr>
      </vt:variant>
      <vt:variant>
        <vt:i4>1</vt:i4>
      </vt:variant>
      <vt:variant>
        <vt:lpstr>Slide Titles</vt:lpstr>
      </vt:variant>
      <vt:variant>
        <vt:i4>18</vt:i4>
      </vt:variant>
    </vt:vector>
  </HeadingPairs>
  <TitlesOfParts>
    <vt:vector size="19" baseType="lpstr">
      <vt:lpstr>Office Theme</vt:lpstr>
      <vt:lpstr>The June Software Review</vt:lpstr>
      <vt:lpstr>(some history) May 10, 2011 IT Review</vt:lpstr>
      <vt:lpstr>From May IT Review closeout</vt:lpstr>
      <vt:lpstr>Slide 4</vt:lpstr>
      <vt:lpstr>Hall-D Software Activity Schedule</vt:lpstr>
      <vt:lpstr>Overall status of Hall-D Software Activities</vt:lpstr>
      <vt:lpstr>Hall-D Software Development</vt:lpstr>
      <vt:lpstr>Slide 8</vt:lpstr>
      <vt:lpstr>Slide 9</vt:lpstr>
      <vt:lpstr>Estimated Resource Requirements (from Mark’s spreadsheet prepared for May 2011 IT review)</vt:lpstr>
      <vt:lpstr>Estimated Resource Requirements (from Mark’s spreadsheet prepared for May 2011 IT review)</vt:lpstr>
      <vt:lpstr>Software Sharing Among Halls</vt:lpstr>
      <vt:lpstr>Slide 13</vt:lpstr>
      <vt:lpstr>Slide 14</vt:lpstr>
      <vt:lpstr>Slide 15</vt:lpstr>
      <vt:lpstr>Manpower</vt:lpstr>
      <vt:lpstr>Summary</vt:lpstr>
      <vt:lpstr>Backup Slides</vt:lpstr>
    </vt:vector>
  </TitlesOfParts>
  <Company>Jefferson Lab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June Software Review</dc:title>
  <dc:creator>David</dc:creator>
  <cp:lastModifiedBy>David Lawrence</cp:lastModifiedBy>
  <cp:revision>20</cp:revision>
  <cp:lastPrinted>2012-02-14T20:51:53Z</cp:lastPrinted>
  <dcterms:created xsi:type="dcterms:W3CDTF">2012-02-14T14:05:25Z</dcterms:created>
  <dcterms:modified xsi:type="dcterms:W3CDTF">2012-02-15T20:04:02Z</dcterms:modified>
</cp:coreProperties>
</file>