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85" r:id="rId2"/>
    <p:sldId id="318" r:id="rId3"/>
    <p:sldId id="288" r:id="rId4"/>
    <p:sldId id="289" r:id="rId5"/>
    <p:sldId id="290" r:id="rId6"/>
    <p:sldId id="319" r:id="rId7"/>
    <p:sldId id="291" r:id="rId8"/>
    <p:sldId id="292" r:id="rId9"/>
    <p:sldId id="324" r:id="rId10"/>
    <p:sldId id="309" r:id="rId11"/>
    <p:sldId id="293" r:id="rId12"/>
    <p:sldId id="294" r:id="rId13"/>
    <p:sldId id="295" r:id="rId14"/>
    <p:sldId id="321" r:id="rId15"/>
    <p:sldId id="322" r:id="rId16"/>
    <p:sldId id="298" r:id="rId17"/>
    <p:sldId id="302" r:id="rId18"/>
    <p:sldId id="278" r:id="rId19"/>
    <p:sldId id="277" r:id="rId20"/>
    <p:sldId id="305" r:id="rId21"/>
    <p:sldId id="320" r:id="rId22"/>
    <p:sldId id="323" r:id="rId23"/>
    <p:sldId id="307" r:id="rId24"/>
    <p:sldId id="308" r:id="rId25"/>
    <p:sldId id="299" r:id="rId26"/>
    <p:sldId id="310" r:id="rId27"/>
    <p:sldId id="279" r:id="rId28"/>
    <p:sldId id="303" r:id="rId29"/>
    <p:sldId id="317" r:id="rId30"/>
    <p:sldId id="301"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0" d="100"/>
          <a:sy n="140" d="100"/>
        </p:scale>
        <p:origin x="-616" y="-9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 Id="rId2" Type="http://schemas.openxmlformats.org/officeDocument/2006/relationships/image" Target="../media/image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706F22-BA9B-924F-BC21-F88A6401BE24}" type="datetimeFigureOut">
              <a:rPr lang="en-US" smtClean="0"/>
              <a:t>4/12/12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BA6035-1B29-ED4F-8827-84ED4E763D61}" type="slidenum">
              <a:rPr lang="en-US" smtClean="0"/>
              <a:t>‹#›</a:t>
            </a:fld>
            <a:endParaRPr lang="en-US"/>
          </a:p>
        </p:txBody>
      </p:sp>
    </p:spTree>
    <p:extLst>
      <p:ext uri="{BB962C8B-B14F-4D97-AF65-F5344CB8AC3E}">
        <p14:creationId xmlns:p14="http://schemas.microsoft.com/office/powerpoint/2010/main" val="42809183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33C13D-E20F-1746-BF3D-D943943EE5F4}" type="datetimeFigureOut">
              <a:rPr lang="en-US" smtClean="0"/>
              <a:t>4/12/12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596B2E-200D-D949-8806-BB3DA6A1A604}" type="slidenum">
              <a:rPr lang="en-US" smtClean="0"/>
              <a:t>‹#›</a:t>
            </a:fld>
            <a:endParaRPr lang="en-US"/>
          </a:p>
        </p:txBody>
      </p:sp>
    </p:spTree>
    <p:extLst>
      <p:ext uri="{BB962C8B-B14F-4D97-AF65-F5344CB8AC3E}">
        <p14:creationId xmlns:p14="http://schemas.microsoft.com/office/powerpoint/2010/main" val="384951413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21FED1-3324-E34F-86C0-ECC28ED59510}" type="slidenum">
              <a:rPr lang="en-US"/>
              <a:pPr/>
              <a:t>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3F42FA-C8CE-714B-8056-303BD03973B7}" type="slidenum">
              <a:rPr lang="en-US"/>
              <a:pPr/>
              <a:t>4</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E01DD0-7F9E-4544-81FE-89F0DADDF635}" type="slidenum">
              <a:rPr lang="it-IT"/>
              <a:pPr/>
              <a:t>10</a:t>
            </a:fld>
            <a:endParaRPr lang="it-IT"/>
          </a:p>
        </p:txBody>
      </p:sp>
      <p:sp>
        <p:nvSpPr>
          <p:cNvPr id="730114" name="Rectangle 2"/>
          <p:cNvSpPr>
            <a:spLocks noGrp="1" noRot="1" noChangeAspect="1" noChangeArrowheads="1" noTextEdit="1"/>
          </p:cNvSpPr>
          <p:nvPr>
            <p:ph type="sldImg"/>
          </p:nvPr>
        </p:nvSpPr>
        <p:spPr>
          <a:xfrm>
            <a:off x="1136650" y="674688"/>
            <a:ext cx="4605338" cy="3454400"/>
          </a:xfrm>
          <a:ln/>
        </p:spPr>
      </p:sp>
      <p:sp>
        <p:nvSpPr>
          <p:cNvPr id="730115" name="Rectangle 3"/>
          <p:cNvSpPr>
            <a:spLocks noGrp="1" noChangeArrowheads="1"/>
          </p:cNvSpPr>
          <p:nvPr>
            <p:ph type="body" idx="1"/>
          </p:nvPr>
        </p:nvSpPr>
        <p:spPr>
          <a:xfrm>
            <a:off x="896938" y="4354513"/>
            <a:ext cx="5078412" cy="4124325"/>
          </a:xfrm>
        </p:spPr>
        <p:txBody>
          <a:bodyPr/>
          <a:lstStyle/>
          <a:p>
            <a:r>
              <a:rPr lang="en-US"/>
              <a:t>help me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A1F4E4-C517-364B-8003-E01CA4838661}" type="slidenum">
              <a:rPr lang="en-US"/>
              <a:pPr/>
              <a:t>25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A82726-63BC-BB49-BA69-B704D2C4307F}" type="slidenum">
              <a:rPr lang="en-US"/>
              <a:pPr/>
              <a:t>28</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276476-4C91-2245-BD8C-FD8A923D7E0D}" type="slidenum">
              <a:rPr lang="en-US"/>
              <a:pPr/>
              <a:t>29</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2019761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112549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217526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4169155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4294567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April 12, 2012</a:t>
            </a:r>
            <a:endParaRPr lang="en-US"/>
          </a:p>
        </p:txBody>
      </p:sp>
      <p:sp>
        <p:nvSpPr>
          <p:cNvPr id="6" name="Footer Placeholder 5"/>
          <p:cNvSpPr>
            <a:spLocks noGrp="1"/>
          </p:cNvSpPr>
          <p:nvPr>
            <p:ph type="ftr" sz="quarter" idx="11"/>
          </p:nvPr>
        </p:nvSpPr>
        <p:spPr/>
        <p:txBody>
          <a:bodyPr/>
          <a:lstStyle/>
          <a:p>
            <a:r>
              <a:rPr lang="en-US" smtClean="0"/>
              <a:t>GlueX  -  AVS 2012  -  David Lawrence</a:t>
            </a:r>
            <a:endParaRPr lang="en-US"/>
          </a:p>
        </p:txBody>
      </p:sp>
      <p:sp>
        <p:nvSpPr>
          <p:cNvPr id="7" name="Slide Number Placeholder 6"/>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1612684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April 12, 2012</a:t>
            </a:r>
            <a:endParaRPr lang="en-US"/>
          </a:p>
        </p:txBody>
      </p:sp>
      <p:sp>
        <p:nvSpPr>
          <p:cNvPr id="8" name="Footer Placeholder 7"/>
          <p:cNvSpPr>
            <a:spLocks noGrp="1"/>
          </p:cNvSpPr>
          <p:nvPr>
            <p:ph type="ftr" sz="quarter" idx="11"/>
          </p:nvPr>
        </p:nvSpPr>
        <p:spPr/>
        <p:txBody>
          <a:bodyPr/>
          <a:lstStyle/>
          <a:p>
            <a:r>
              <a:rPr lang="en-US" smtClean="0"/>
              <a:t>GlueX  -  AVS 2012  -  David Lawrence</a:t>
            </a:r>
            <a:endParaRPr lang="en-US"/>
          </a:p>
        </p:txBody>
      </p:sp>
      <p:sp>
        <p:nvSpPr>
          <p:cNvPr id="9" name="Slide Number Placeholder 8"/>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1342793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April 12, 2012</a:t>
            </a:r>
            <a:endParaRPr lang="en-US"/>
          </a:p>
        </p:txBody>
      </p:sp>
      <p:sp>
        <p:nvSpPr>
          <p:cNvPr id="4" name="Footer Placeholder 3"/>
          <p:cNvSpPr>
            <a:spLocks noGrp="1"/>
          </p:cNvSpPr>
          <p:nvPr>
            <p:ph type="ftr" sz="quarter" idx="11"/>
          </p:nvPr>
        </p:nvSpPr>
        <p:spPr/>
        <p:txBody>
          <a:bodyPr/>
          <a:lstStyle/>
          <a:p>
            <a:r>
              <a:rPr lang="en-US" smtClean="0"/>
              <a:t>GlueX  -  AVS 2012  -  David Lawrence</a:t>
            </a:r>
            <a:endParaRPr lang="en-US"/>
          </a:p>
        </p:txBody>
      </p:sp>
      <p:sp>
        <p:nvSpPr>
          <p:cNvPr id="5" name="Slide Number Placeholder 4"/>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2723437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April 12, 2012</a:t>
            </a:r>
            <a:endParaRPr lang="en-US"/>
          </a:p>
        </p:txBody>
      </p:sp>
      <p:sp>
        <p:nvSpPr>
          <p:cNvPr id="3" name="Footer Placeholder 2"/>
          <p:cNvSpPr>
            <a:spLocks noGrp="1"/>
          </p:cNvSpPr>
          <p:nvPr>
            <p:ph type="ftr" sz="quarter" idx="11"/>
          </p:nvPr>
        </p:nvSpPr>
        <p:spPr/>
        <p:txBody>
          <a:bodyPr/>
          <a:lstStyle/>
          <a:p>
            <a:r>
              <a:rPr lang="en-US" smtClean="0"/>
              <a:t>GlueX  -  AVS 2012  -  David Lawrence</a:t>
            </a:r>
            <a:endParaRPr lang="en-US"/>
          </a:p>
        </p:txBody>
      </p:sp>
      <p:sp>
        <p:nvSpPr>
          <p:cNvPr id="4" name="Slide Number Placeholder 3"/>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2966233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April 12, 2012</a:t>
            </a:r>
            <a:endParaRPr lang="en-US"/>
          </a:p>
        </p:txBody>
      </p:sp>
      <p:sp>
        <p:nvSpPr>
          <p:cNvPr id="6" name="Footer Placeholder 5"/>
          <p:cNvSpPr>
            <a:spLocks noGrp="1"/>
          </p:cNvSpPr>
          <p:nvPr>
            <p:ph type="ftr" sz="quarter" idx="11"/>
          </p:nvPr>
        </p:nvSpPr>
        <p:spPr/>
        <p:txBody>
          <a:bodyPr/>
          <a:lstStyle/>
          <a:p>
            <a:r>
              <a:rPr lang="en-US" smtClean="0"/>
              <a:t>GlueX  -  AVS 2012  -  David Lawrence</a:t>
            </a:r>
            <a:endParaRPr lang="en-US"/>
          </a:p>
        </p:txBody>
      </p:sp>
      <p:sp>
        <p:nvSpPr>
          <p:cNvPr id="7" name="Slide Number Placeholder 6"/>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3904179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April 12, 2012</a:t>
            </a:r>
            <a:endParaRPr lang="en-US"/>
          </a:p>
        </p:txBody>
      </p:sp>
      <p:sp>
        <p:nvSpPr>
          <p:cNvPr id="6" name="Footer Placeholder 5"/>
          <p:cNvSpPr>
            <a:spLocks noGrp="1"/>
          </p:cNvSpPr>
          <p:nvPr>
            <p:ph type="ftr" sz="quarter" idx="11"/>
          </p:nvPr>
        </p:nvSpPr>
        <p:spPr/>
        <p:txBody>
          <a:bodyPr/>
          <a:lstStyle/>
          <a:p>
            <a:r>
              <a:rPr lang="en-US" smtClean="0"/>
              <a:t>GlueX  -  AVS 2012  -  David Lawrence</a:t>
            </a:r>
            <a:endParaRPr lang="en-US"/>
          </a:p>
        </p:txBody>
      </p:sp>
      <p:sp>
        <p:nvSpPr>
          <p:cNvPr id="7" name="Slide Number Placeholder 6"/>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39170669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April 12, 2012</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GlueX  -  AVS 2012  -  David Lawrence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64A82-B032-E645-B5C1-F9309B107E38}" type="slidenum">
              <a:rPr lang="en-US" smtClean="0"/>
              <a:t>‹#›</a:t>
            </a:fld>
            <a:endParaRPr lang="en-US"/>
          </a:p>
        </p:txBody>
      </p:sp>
    </p:spTree>
    <p:extLst>
      <p:ext uri="{BB962C8B-B14F-4D97-AF65-F5344CB8AC3E}">
        <p14:creationId xmlns:p14="http://schemas.microsoft.com/office/powerpoint/2010/main" val="729281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g"/><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8.wmf"/><Relationship Id="rId5" Type="http://schemas.openxmlformats.org/officeDocument/2006/relationships/oleObject" Target="../embeddings/oleObject2.bin"/><Relationship Id="rId6" Type="http://schemas.openxmlformats.org/officeDocument/2006/relationships/image" Target="../media/image59.wmf"/><Relationship Id="rId7" Type="http://schemas.openxmlformats.org/officeDocument/2006/relationships/oleObject" Target="../embeddings/oleObject3.bin"/><Relationship Id="rId8" Type="http://schemas.openxmlformats.org/officeDocument/2006/relationships/oleObject" Target="../embeddings/oleObject4.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microsoft.com/office/2007/relationships/media" Target="file://localhost/Users/davidl/HallD/Presentations/2012_04_12_GlueX_AVS_seminar/fluxtube_excited.gif" TargetMode="External"/><Relationship Id="rId4" Type="http://schemas.openxmlformats.org/officeDocument/2006/relationships/video" Target="file://localhost/Users/davidl/HallD/Presentations/2012_04_12_GlueX_AVS_seminar/fluxtube_excited.gif" TargetMode="External"/><Relationship Id="rId5" Type="http://schemas.openxmlformats.org/officeDocument/2006/relationships/slideLayout" Target="../slideLayouts/slideLayout2.xml"/><Relationship Id="rId6" Type="http://schemas.openxmlformats.org/officeDocument/2006/relationships/image" Target="../media/image6.png"/><Relationship Id="rId7" Type="http://schemas.openxmlformats.org/officeDocument/2006/relationships/image" Target="../media/image7.png"/><Relationship Id="rId1" Type="http://schemas.microsoft.com/office/2007/relationships/media" Target="file://localhost/Users/davidl/HallD/Presentations/2012_04_12_GlueX_AVS_seminar/fluxtube_ground.gif" TargetMode="External"/><Relationship Id="rId2" Type="http://schemas.openxmlformats.org/officeDocument/2006/relationships/video" Target="file://localhost/Users/davidl/HallD/Presentations/2012_04_12_GlueX_AVS_seminar/fluxtube_ground.gi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1" Type="http://schemas.openxmlformats.org/officeDocument/2006/relationships/image" Target="../media/image18.emf"/><Relationship Id="rId12"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image" Target="../media/image9.gif"/><Relationship Id="rId3" Type="http://schemas.openxmlformats.org/officeDocument/2006/relationships/image" Target="../media/image10.gif"/><Relationship Id="rId4" Type="http://schemas.openxmlformats.org/officeDocument/2006/relationships/image" Target="../media/image11.gif"/><Relationship Id="rId5" Type="http://schemas.openxmlformats.org/officeDocument/2006/relationships/image" Target="../media/image12.emf"/><Relationship Id="rId6" Type="http://schemas.openxmlformats.org/officeDocument/2006/relationships/image" Target="../media/image13.emf"/><Relationship Id="rId7" Type="http://schemas.openxmlformats.org/officeDocument/2006/relationships/image" Target="../media/image14.emf"/><Relationship Id="rId8" Type="http://schemas.openxmlformats.org/officeDocument/2006/relationships/image" Target="../media/image15.emf"/><Relationship Id="rId9" Type="http://schemas.openxmlformats.org/officeDocument/2006/relationships/image" Target="../media/image16.emf"/><Relationship Id="rId10" Type="http://schemas.openxmlformats.org/officeDocument/2006/relationships/image" Target="../media/image1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1"/>
            <a:ext cx="7772400" cy="1219200"/>
          </a:xfrm>
        </p:spPr>
        <p:txBody>
          <a:bodyPr>
            <a:normAutofit/>
          </a:bodyPr>
          <a:lstStyle/>
          <a:p>
            <a:r>
              <a:rPr lang="en-US" sz="3200" dirty="0" smtClean="0"/>
              <a:t>The </a:t>
            </a:r>
            <a:r>
              <a:rPr lang="en-US" sz="3200" dirty="0" err="1" smtClean="0"/>
              <a:t>GlueX</a:t>
            </a:r>
            <a:r>
              <a:rPr lang="en-US" sz="3200" dirty="0" smtClean="0"/>
              <a:t> Experiment and the 12GeV Upgrade at Jefferson Lab</a:t>
            </a:r>
            <a:endParaRPr lang="en-US" sz="3200" dirty="0"/>
          </a:p>
        </p:txBody>
      </p:sp>
      <p:sp>
        <p:nvSpPr>
          <p:cNvPr id="3" name="Subtitle 2"/>
          <p:cNvSpPr>
            <a:spLocks noGrp="1"/>
          </p:cNvSpPr>
          <p:nvPr>
            <p:ph type="subTitle" idx="1"/>
          </p:nvPr>
        </p:nvSpPr>
        <p:spPr>
          <a:xfrm>
            <a:off x="1371600" y="2057401"/>
            <a:ext cx="6400800" cy="1221837"/>
          </a:xfrm>
        </p:spPr>
        <p:txBody>
          <a:bodyPr>
            <a:normAutofit/>
          </a:bodyPr>
          <a:lstStyle/>
          <a:p>
            <a:r>
              <a:rPr lang="en-US" sz="2400" dirty="0" smtClean="0"/>
              <a:t>April 12, 2012</a:t>
            </a:r>
          </a:p>
          <a:p>
            <a:r>
              <a:rPr lang="en-US" sz="2400" dirty="0" smtClean="0"/>
              <a:t>David Lawrence  </a:t>
            </a:r>
            <a:r>
              <a:rPr lang="en-US" sz="2400" dirty="0" err="1" smtClean="0"/>
              <a:t>JLab</a:t>
            </a:r>
            <a:endParaRPr lang="en-US" sz="2400" dirty="0"/>
          </a:p>
        </p:txBody>
      </p:sp>
      <p:sp>
        <p:nvSpPr>
          <p:cNvPr id="4" name="Date Placeholder 3"/>
          <p:cNvSpPr>
            <a:spLocks noGrp="1"/>
          </p:cNvSpPr>
          <p:nvPr>
            <p:ph type="dt" sz="half" idx="10"/>
          </p:nvPr>
        </p:nvSpPr>
        <p:spPr/>
        <p:txBody>
          <a:bodyPr/>
          <a:lstStyle/>
          <a:p>
            <a:r>
              <a:rPr lang="en-US" smtClean="0"/>
              <a:t>April 12, 2012</a:t>
            </a:r>
            <a:endParaRPr lang="en-US"/>
          </a:p>
        </p:txBody>
      </p:sp>
      <p:sp>
        <p:nvSpPr>
          <p:cNvPr id="6" name="Footer Placeholder 5"/>
          <p:cNvSpPr>
            <a:spLocks noGrp="1"/>
          </p:cNvSpPr>
          <p:nvPr>
            <p:ph type="ftr" sz="quarter" idx="11"/>
          </p:nvPr>
        </p:nvSpPr>
        <p:spPr/>
        <p:txBody>
          <a:bodyPr/>
          <a:lstStyle/>
          <a:p>
            <a:r>
              <a:rPr lang="en-US" smtClean="0"/>
              <a:t>GlueX  -  AVS 2012  -  David Lawrence</a:t>
            </a:r>
            <a:endParaRPr lang="en-US"/>
          </a:p>
        </p:txBody>
      </p:sp>
      <p:pic>
        <p:nvPicPr>
          <p:cNvPr id="7" name="Picture 6" descr="Picture 1.pdf"/>
          <p:cNvPicPr>
            <a:picLocks noChangeAspect="1"/>
          </p:cNvPicPr>
          <p:nvPr/>
        </p:nvPicPr>
        <p:blipFill>
          <a:blip r:embed="rId2"/>
          <a:stretch>
            <a:fillRect/>
          </a:stretch>
        </p:blipFill>
        <p:spPr>
          <a:xfrm>
            <a:off x="1143000" y="3334339"/>
            <a:ext cx="3095625" cy="2732599"/>
          </a:xfrm>
          <a:prstGeom prst="rect">
            <a:avLst/>
          </a:prstGeom>
          <a:ln>
            <a:solidFill>
              <a:srgbClr val="0000FF"/>
            </a:solidFill>
          </a:ln>
          <a:effectLst>
            <a:outerShdw blurRad="190500" dist="165100" dir="2700000" sx="103000" sy="103000" algn="tl" rotWithShape="0">
              <a:srgbClr val="000000">
                <a:alpha val="43000"/>
              </a:srgbClr>
            </a:outerShdw>
          </a:effectLst>
        </p:spPr>
      </p:pic>
      <p:cxnSp>
        <p:nvCxnSpPr>
          <p:cNvPr id="10" name="Straight Arrow Connector 9"/>
          <p:cNvCxnSpPr/>
          <p:nvPr/>
        </p:nvCxnSpPr>
        <p:spPr>
          <a:xfrm rot="5400000" flipH="1" flipV="1">
            <a:off x="2500154" y="4982702"/>
            <a:ext cx="598646" cy="41434"/>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0800000" flipV="1">
            <a:off x="2820194" y="3279238"/>
            <a:ext cx="2209006" cy="142485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0800000">
            <a:off x="2820194" y="4704096"/>
            <a:ext cx="2209006" cy="1362842"/>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a:stretch>
            <a:fillRect/>
          </a:stretch>
        </p:blipFill>
        <p:spPr>
          <a:xfrm>
            <a:off x="5029200" y="3279238"/>
            <a:ext cx="2590800" cy="2787700"/>
          </a:xfrm>
          <a:prstGeom prst="rect">
            <a:avLst/>
          </a:prstGeom>
          <a:ln>
            <a:solidFill>
              <a:srgbClr val="008000"/>
            </a:solidFill>
          </a:ln>
          <a:effectLst>
            <a:outerShdw blurRad="190500" dist="254000" dir="2700000" sx="103000" sy="103000" algn="tl" rotWithShape="0">
              <a:srgbClr val="000000">
                <a:alpha val="43000"/>
              </a:srgbClr>
            </a:outerShdw>
          </a:effectLst>
        </p:spPr>
      </p:pic>
      <p:sp>
        <p:nvSpPr>
          <p:cNvPr id="8" name="Rectangle 7"/>
          <p:cNvSpPr/>
          <p:nvPr/>
        </p:nvSpPr>
        <p:spPr>
          <a:xfrm>
            <a:off x="1371600" y="5236702"/>
            <a:ext cx="2595294" cy="369332"/>
          </a:xfrm>
          <a:prstGeom prst="rect">
            <a:avLst/>
          </a:prstGeom>
          <a:noFill/>
        </p:spPr>
        <p:txBody>
          <a:bodyPr wrap="none" lIns="91440" tIns="45720" rIns="91440" bIns="45720">
            <a:spAutoFit/>
          </a:bodyPr>
          <a:lstStyle/>
          <a:p>
            <a:pPr algn="ct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Newport News, Virginia</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13" name="Slide Number Placeholder 12"/>
          <p:cNvSpPr>
            <a:spLocks noGrp="1"/>
          </p:cNvSpPr>
          <p:nvPr>
            <p:ph type="sldNum" sz="quarter" idx="12"/>
          </p:nvPr>
        </p:nvSpPr>
        <p:spPr/>
        <p:txBody>
          <a:bodyPr/>
          <a:lstStyle/>
          <a:p>
            <a:fld id="{7102A44C-AAFF-5D4B-B305-D357479621B3}" type="slidenum">
              <a:rPr lang="en-US" smtClean="0"/>
              <a:pPr/>
              <a:t>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Line 2"/>
          <p:cNvSpPr>
            <a:spLocks noChangeShapeType="1"/>
          </p:cNvSpPr>
          <p:nvPr/>
        </p:nvSpPr>
        <p:spPr bwMode="auto">
          <a:xfrm>
            <a:off x="790222" y="1397000"/>
            <a:ext cx="2394479" cy="3527072"/>
          </a:xfrm>
          <a:prstGeom prst="line">
            <a:avLst/>
          </a:prstGeom>
          <a:noFill/>
          <a:ln w="38100">
            <a:solidFill>
              <a:srgbClr val="CC0066"/>
            </a:solidFill>
            <a:round/>
            <a:headEnd/>
            <a:tailEnd type="triangle" w="med" len="med"/>
          </a:ln>
          <a:effectLst/>
        </p:spPr>
        <p:txBody>
          <a:bodyPr wrap="square" anchor="ctr">
            <a:prstTxWarp prst="textNoShape">
              <a:avLst/>
            </a:prstTxWarp>
            <a:spAutoFit/>
          </a:bodyPr>
          <a:lstStyle/>
          <a:p>
            <a:endParaRPr lang="en-US"/>
          </a:p>
        </p:txBody>
      </p:sp>
      <p:sp>
        <p:nvSpPr>
          <p:cNvPr id="729094" name="Text Box 6"/>
          <p:cNvSpPr txBox="1">
            <a:spLocks noChangeArrowheads="1"/>
          </p:cNvSpPr>
          <p:nvPr/>
        </p:nvSpPr>
        <p:spPr bwMode="auto">
          <a:xfrm>
            <a:off x="403578" y="915282"/>
            <a:ext cx="2971800" cy="579437"/>
          </a:xfrm>
          <a:prstGeom prst="rect">
            <a:avLst/>
          </a:prstGeom>
          <a:noFill/>
          <a:ln w="19050">
            <a:noFill/>
            <a:miter lim="800000"/>
            <a:headEnd/>
            <a:tailEnd/>
          </a:ln>
          <a:effectLst/>
        </p:spPr>
        <p:txBody>
          <a:bodyPr>
            <a:prstTxWarp prst="textNoShape">
              <a:avLst/>
            </a:prstTxWarp>
            <a:spAutoFit/>
          </a:bodyPr>
          <a:lstStyle/>
          <a:p>
            <a:pPr eaLnBrk="0" hangingPunct="0">
              <a:spcBef>
                <a:spcPct val="50000"/>
              </a:spcBef>
            </a:pPr>
            <a:r>
              <a:rPr lang="en-US" sz="3200" i="0" dirty="0">
                <a:solidFill>
                  <a:schemeClr val="tx1"/>
                </a:solidFill>
                <a:effectLst>
                  <a:outerShdw blurRad="38100" dist="38100" dir="2700000" algn="tl">
                    <a:srgbClr val="DDDDDD"/>
                  </a:outerShdw>
                </a:effectLst>
              </a:rPr>
              <a:t>6 </a:t>
            </a:r>
            <a:r>
              <a:rPr lang="en-US" sz="3200" i="0" dirty="0" err="1">
                <a:solidFill>
                  <a:schemeClr val="tx1"/>
                </a:solidFill>
                <a:effectLst>
                  <a:outerShdw blurRad="38100" dist="38100" dir="2700000" algn="tl">
                    <a:srgbClr val="DDDDDD"/>
                  </a:outerShdw>
                </a:effectLst>
              </a:rPr>
              <a:t>GeV</a:t>
            </a:r>
            <a:r>
              <a:rPr lang="en-US" sz="3200" i="0" dirty="0">
                <a:solidFill>
                  <a:schemeClr val="tx1"/>
                </a:solidFill>
                <a:effectLst>
                  <a:outerShdw blurRad="38100" dist="38100" dir="2700000" algn="tl">
                    <a:srgbClr val="DDDDDD"/>
                  </a:outerShdw>
                </a:effectLst>
              </a:rPr>
              <a:t> CEBAF</a:t>
            </a:r>
          </a:p>
        </p:txBody>
      </p:sp>
      <p:pic>
        <p:nvPicPr>
          <p:cNvPr id="729095" name="Picture 7" descr="12_GeV_mods_Arc-10_overlay"/>
          <p:cNvPicPr>
            <a:picLocks noChangeAspect="1" noChangeArrowheads="1"/>
          </p:cNvPicPr>
          <p:nvPr/>
        </p:nvPicPr>
        <p:blipFill>
          <a:blip r:embed="rId3"/>
          <a:srcRect/>
          <a:stretch>
            <a:fillRect/>
          </a:stretch>
        </p:blipFill>
        <p:spPr bwMode="auto">
          <a:xfrm>
            <a:off x="1206500" y="3275013"/>
            <a:ext cx="3079750" cy="1876425"/>
          </a:xfrm>
          <a:prstGeom prst="rect">
            <a:avLst/>
          </a:prstGeom>
          <a:noFill/>
        </p:spPr>
      </p:pic>
      <p:pic>
        <p:nvPicPr>
          <p:cNvPr id="729096" name="Picture 8" descr="12_GeV_mods_HallD-beamline_overlay"/>
          <p:cNvPicPr>
            <a:picLocks noChangeAspect="1" noChangeArrowheads="1"/>
          </p:cNvPicPr>
          <p:nvPr/>
        </p:nvPicPr>
        <p:blipFill>
          <a:blip r:embed="rId4"/>
          <a:srcRect/>
          <a:stretch>
            <a:fillRect/>
          </a:stretch>
        </p:blipFill>
        <p:spPr bwMode="auto">
          <a:xfrm>
            <a:off x="4567238" y="1339850"/>
            <a:ext cx="879475" cy="1338263"/>
          </a:xfrm>
          <a:prstGeom prst="rect">
            <a:avLst/>
          </a:prstGeom>
          <a:noFill/>
        </p:spPr>
      </p:pic>
      <p:grpSp>
        <p:nvGrpSpPr>
          <p:cNvPr id="2" name="Group 30"/>
          <p:cNvGrpSpPr/>
          <p:nvPr/>
        </p:nvGrpSpPr>
        <p:grpSpPr>
          <a:xfrm>
            <a:off x="1189038" y="1771650"/>
            <a:ext cx="6096000" cy="4691063"/>
            <a:chOff x="1189038" y="1771650"/>
            <a:chExt cx="6096000" cy="4691063"/>
          </a:xfrm>
        </p:grpSpPr>
        <p:pic>
          <p:nvPicPr>
            <p:cNvPr id="729098" name="Picture 10" descr="6_GeV_Racetrack"/>
            <p:cNvPicPr>
              <a:picLocks noChangeAspect="1" noChangeArrowheads="1"/>
            </p:cNvPicPr>
            <p:nvPr/>
          </p:nvPicPr>
          <p:blipFill>
            <a:blip r:embed="rId5"/>
            <a:srcRect/>
            <a:stretch>
              <a:fillRect/>
            </a:stretch>
          </p:blipFill>
          <p:spPr bwMode="auto">
            <a:xfrm>
              <a:off x="1189038" y="1771650"/>
              <a:ext cx="6096000" cy="4691063"/>
            </a:xfrm>
            <a:prstGeom prst="rect">
              <a:avLst/>
            </a:prstGeom>
            <a:noFill/>
          </p:spPr>
        </p:pic>
        <p:sp>
          <p:nvSpPr>
            <p:cNvPr id="729099" name="AutoShape 11"/>
            <p:cNvSpPr>
              <a:spLocks noChangeArrowheads="1"/>
            </p:cNvSpPr>
            <p:nvPr/>
          </p:nvSpPr>
          <p:spPr bwMode="auto">
            <a:xfrm rot="5400000">
              <a:off x="4420611" y="3258993"/>
              <a:ext cx="533400" cy="346364"/>
            </a:xfrm>
            <a:prstGeom prst="parallelogram">
              <a:avLst>
                <a:gd name="adj" fmla="val 47911"/>
              </a:avLst>
            </a:prstGeom>
            <a:solidFill>
              <a:schemeClr val="bg1"/>
            </a:solidFill>
            <a:ln w="19050">
              <a:noFill/>
              <a:miter lim="800000"/>
              <a:headEnd/>
              <a:tailEnd/>
            </a:ln>
            <a:effectLst/>
          </p:spPr>
          <p:txBody>
            <a:bodyPr anchor="ctr">
              <a:prstTxWarp prst="textNoShape">
                <a:avLst/>
              </a:prstTxWarp>
              <a:spAutoFit/>
            </a:bodyPr>
            <a:lstStyle/>
            <a:p>
              <a:endParaRPr lang="en-US"/>
            </a:p>
          </p:txBody>
        </p:sp>
      </p:grpSp>
      <p:pic>
        <p:nvPicPr>
          <p:cNvPr id="729100" name="Picture 12" descr="12_GeV_mods_SL-cryomodules_overlay"/>
          <p:cNvPicPr>
            <a:picLocks noChangeAspect="1" noChangeArrowheads="1"/>
          </p:cNvPicPr>
          <p:nvPr/>
        </p:nvPicPr>
        <p:blipFill>
          <a:blip r:embed="rId6"/>
          <a:srcRect/>
          <a:stretch>
            <a:fillRect/>
          </a:stretch>
        </p:blipFill>
        <p:spPr bwMode="auto">
          <a:xfrm>
            <a:off x="4273727" y="3762552"/>
            <a:ext cx="1695450" cy="1363662"/>
          </a:xfrm>
          <a:prstGeom prst="rect">
            <a:avLst/>
          </a:prstGeom>
          <a:noFill/>
        </p:spPr>
      </p:pic>
      <p:sp>
        <p:nvSpPr>
          <p:cNvPr id="729101" name="Text Box 13"/>
          <p:cNvSpPr txBox="1">
            <a:spLocks noChangeArrowheads="1"/>
          </p:cNvSpPr>
          <p:nvPr/>
        </p:nvSpPr>
        <p:spPr bwMode="auto">
          <a:xfrm>
            <a:off x="253998" y="961144"/>
            <a:ext cx="3178175" cy="487362"/>
          </a:xfrm>
          <a:prstGeom prst="rect">
            <a:avLst/>
          </a:prstGeom>
          <a:noFill/>
          <a:ln w="19050">
            <a:noFill/>
            <a:miter lim="800000"/>
            <a:headEnd/>
            <a:tailEnd/>
          </a:ln>
          <a:effectLst/>
        </p:spPr>
        <p:txBody>
          <a:bodyPr lIns="0" tIns="0" rIns="0" bIns="0">
            <a:prstTxWarp prst="textNoShape">
              <a:avLst/>
            </a:prstTxWarp>
            <a:spAutoFit/>
          </a:bodyPr>
          <a:lstStyle/>
          <a:p>
            <a:pPr eaLnBrk="0" hangingPunct="0">
              <a:spcBef>
                <a:spcPct val="50000"/>
              </a:spcBef>
            </a:pPr>
            <a:r>
              <a:rPr lang="en-US" sz="3200" i="0" dirty="0">
                <a:solidFill>
                  <a:srgbClr val="CC0099"/>
                </a:solidFill>
                <a:effectLst>
                  <a:outerShdw blurRad="38100" dist="38100" dir="2700000" algn="tl">
                    <a:srgbClr val="DDDDDD"/>
                  </a:outerShdw>
                </a:effectLst>
              </a:rPr>
              <a:t>11 </a:t>
            </a:r>
            <a:r>
              <a:rPr lang="en-US" sz="3200" i="0" dirty="0" err="1">
                <a:solidFill>
                  <a:srgbClr val="CC0099"/>
                </a:solidFill>
                <a:effectLst>
                  <a:outerShdw blurRad="38100" dist="38100" dir="2700000" algn="tl">
                    <a:srgbClr val="DDDDDD"/>
                  </a:outerShdw>
                </a:effectLst>
              </a:rPr>
              <a:t>GeV</a:t>
            </a:r>
            <a:r>
              <a:rPr lang="en-US" sz="3200" i="0" dirty="0">
                <a:solidFill>
                  <a:srgbClr val="CC0099"/>
                </a:solidFill>
                <a:effectLst>
                  <a:outerShdw blurRad="38100" dist="38100" dir="2700000" algn="tl">
                    <a:srgbClr val="DDDDDD"/>
                  </a:outerShdw>
                </a:effectLst>
              </a:rPr>
              <a:t> CEBAF</a:t>
            </a:r>
            <a:r>
              <a:rPr lang="en-US" sz="3200" i="0" u="sng" dirty="0">
                <a:solidFill>
                  <a:srgbClr val="CC0099"/>
                </a:solidFill>
                <a:effectLst/>
                <a:latin typeface="Arial" pitchFamily="-65" charset="0"/>
              </a:rPr>
              <a:t> </a:t>
            </a:r>
          </a:p>
        </p:txBody>
      </p:sp>
      <p:grpSp>
        <p:nvGrpSpPr>
          <p:cNvPr id="3" name="Group 14"/>
          <p:cNvGrpSpPr>
            <a:grpSpLocks/>
          </p:cNvGrpSpPr>
          <p:nvPr/>
        </p:nvGrpSpPr>
        <p:grpSpPr bwMode="auto">
          <a:xfrm>
            <a:off x="4489449" y="2757488"/>
            <a:ext cx="1169309" cy="847725"/>
            <a:chOff x="3146" y="1440"/>
            <a:chExt cx="811" cy="534"/>
          </a:xfrm>
        </p:grpSpPr>
        <p:sp>
          <p:nvSpPr>
            <p:cNvPr id="729103" name="Text Box 15"/>
            <p:cNvSpPr txBox="1">
              <a:spLocks noChangeArrowheads="1"/>
            </p:cNvSpPr>
            <p:nvPr/>
          </p:nvSpPr>
          <p:spPr bwMode="auto">
            <a:xfrm>
              <a:off x="3360" y="1440"/>
              <a:ext cx="597" cy="155"/>
            </a:xfrm>
            <a:prstGeom prst="rect">
              <a:avLst/>
            </a:prstGeom>
            <a:noFill/>
            <a:ln w="19050">
              <a:noFill/>
              <a:miter lim="800000"/>
              <a:headEnd/>
              <a:tailEnd/>
            </a:ln>
            <a:effectLst/>
          </p:spPr>
          <p:txBody>
            <a:bodyPr wrap="square" lIns="0" tIns="0" rIns="0" bIns="0">
              <a:prstTxWarp prst="textNoShape">
                <a:avLst/>
              </a:prstTxWarp>
              <a:spAutoFit/>
            </a:bodyPr>
            <a:lstStyle/>
            <a:p>
              <a:pPr eaLnBrk="0" hangingPunct="0">
                <a:spcBef>
                  <a:spcPct val="50000"/>
                </a:spcBef>
              </a:pPr>
              <a:r>
                <a:rPr lang="en-US" sz="1600" dirty="0">
                  <a:solidFill>
                    <a:schemeClr val="tx1"/>
                  </a:solidFill>
                  <a:effectLst>
                    <a:outerShdw blurRad="38100" dist="38100" dir="2700000" algn="tl">
                      <a:srgbClr val="DDDDDD"/>
                    </a:outerShdw>
                  </a:effectLst>
                  <a:latin typeface="Times New Roman" pitchFamily="-65" charset="0"/>
                </a:rPr>
                <a:t>CHL-2</a:t>
              </a:r>
            </a:p>
          </p:txBody>
        </p:sp>
        <p:grpSp>
          <p:nvGrpSpPr>
            <p:cNvPr id="4" name="Group 16"/>
            <p:cNvGrpSpPr>
              <a:grpSpLocks/>
            </p:cNvGrpSpPr>
            <p:nvPr/>
          </p:nvGrpSpPr>
          <p:grpSpPr bwMode="auto">
            <a:xfrm>
              <a:off x="3146" y="1536"/>
              <a:ext cx="406" cy="438"/>
              <a:chOff x="3146" y="1536"/>
              <a:chExt cx="406" cy="438"/>
            </a:xfrm>
          </p:grpSpPr>
          <p:pic>
            <p:nvPicPr>
              <p:cNvPr id="729105" name="Picture 17" descr="12_GeV_mods_CHL_overlay"/>
              <p:cNvPicPr>
                <a:picLocks noChangeAspect="1" noChangeArrowheads="1"/>
              </p:cNvPicPr>
              <p:nvPr/>
            </p:nvPicPr>
            <p:blipFill>
              <a:blip r:embed="rId7"/>
              <a:srcRect/>
              <a:stretch>
                <a:fillRect/>
              </a:stretch>
            </p:blipFill>
            <p:spPr bwMode="auto">
              <a:xfrm>
                <a:off x="3146" y="1707"/>
                <a:ext cx="184" cy="267"/>
              </a:xfrm>
              <a:prstGeom prst="rect">
                <a:avLst/>
              </a:prstGeom>
              <a:noFill/>
            </p:spPr>
          </p:pic>
          <p:pic>
            <p:nvPicPr>
              <p:cNvPr id="729106" name="Picture 18" descr="12_GeV_mods_arrow_overlay"/>
              <p:cNvPicPr>
                <a:picLocks noChangeAspect="1" noChangeArrowheads="1"/>
              </p:cNvPicPr>
              <p:nvPr/>
            </p:nvPicPr>
            <p:blipFill>
              <a:blip r:embed="rId8"/>
              <a:srcRect/>
              <a:stretch>
                <a:fillRect/>
              </a:stretch>
            </p:blipFill>
            <p:spPr bwMode="auto">
              <a:xfrm>
                <a:off x="3329" y="1536"/>
                <a:ext cx="223" cy="288"/>
              </a:xfrm>
              <a:prstGeom prst="rect">
                <a:avLst/>
              </a:prstGeom>
              <a:noFill/>
            </p:spPr>
          </p:pic>
        </p:grpSp>
      </p:grpSp>
      <p:grpSp>
        <p:nvGrpSpPr>
          <p:cNvPr id="5" name="Group 19"/>
          <p:cNvGrpSpPr>
            <a:grpSpLocks/>
          </p:cNvGrpSpPr>
          <p:nvPr/>
        </p:nvGrpSpPr>
        <p:grpSpPr bwMode="auto">
          <a:xfrm>
            <a:off x="5418138" y="604838"/>
            <a:ext cx="1363662" cy="962025"/>
            <a:chOff x="3792" y="74"/>
            <a:chExt cx="945" cy="606"/>
          </a:xfrm>
        </p:grpSpPr>
        <p:pic>
          <p:nvPicPr>
            <p:cNvPr id="729108" name="Picture 20" descr="12_GeV_mods_Hall-D_overlay"/>
            <p:cNvPicPr>
              <a:picLocks noChangeAspect="1" noChangeArrowheads="1"/>
            </p:cNvPicPr>
            <p:nvPr/>
          </p:nvPicPr>
          <p:blipFill>
            <a:blip r:embed="rId9"/>
            <a:srcRect/>
            <a:stretch>
              <a:fillRect/>
            </a:stretch>
          </p:blipFill>
          <p:spPr bwMode="auto">
            <a:xfrm>
              <a:off x="3792" y="74"/>
              <a:ext cx="945" cy="606"/>
            </a:xfrm>
            <a:prstGeom prst="rect">
              <a:avLst/>
            </a:prstGeom>
            <a:noFill/>
          </p:spPr>
        </p:pic>
        <p:sp>
          <p:nvSpPr>
            <p:cNvPr id="729109" name="AutoShape 21"/>
            <p:cNvSpPr>
              <a:spLocks noChangeArrowheads="1"/>
            </p:cNvSpPr>
            <p:nvPr/>
          </p:nvSpPr>
          <p:spPr bwMode="auto">
            <a:xfrm rot="5400000" flipV="1">
              <a:off x="4084" y="324"/>
              <a:ext cx="192" cy="240"/>
            </a:xfrm>
            <a:prstGeom prst="parallelogram">
              <a:avLst>
                <a:gd name="adj" fmla="val 59023"/>
              </a:avLst>
            </a:prstGeom>
            <a:solidFill>
              <a:schemeClr val="bg1"/>
            </a:solidFill>
            <a:ln w="19050">
              <a:noFill/>
              <a:miter lim="800000"/>
              <a:headEnd/>
              <a:tailEnd/>
            </a:ln>
            <a:effectLst/>
          </p:spPr>
          <p:txBody>
            <a:bodyPr anchor="ctr">
              <a:prstTxWarp prst="textNoShape">
                <a:avLst/>
              </a:prstTxWarp>
              <a:spAutoFit/>
            </a:bodyPr>
            <a:lstStyle/>
            <a:p>
              <a:endParaRPr lang="en-US"/>
            </a:p>
          </p:txBody>
        </p:sp>
      </p:grpSp>
      <p:sp>
        <p:nvSpPr>
          <p:cNvPr id="729110" name="Freeform 22"/>
          <p:cNvSpPr>
            <a:spLocks/>
          </p:cNvSpPr>
          <p:nvPr/>
        </p:nvSpPr>
        <p:spPr bwMode="auto">
          <a:xfrm>
            <a:off x="5807075" y="1049338"/>
            <a:ext cx="438150" cy="206375"/>
          </a:xfrm>
          <a:custGeom>
            <a:avLst/>
            <a:gdLst/>
            <a:ahLst/>
            <a:cxnLst>
              <a:cxn ang="0">
                <a:pos x="0" y="130"/>
              </a:cxn>
              <a:cxn ang="0">
                <a:pos x="14" y="108"/>
              </a:cxn>
              <a:cxn ang="0">
                <a:pos x="28" y="122"/>
              </a:cxn>
              <a:cxn ang="0">
                <a:pos x="44" y="128"/>
              </a:cxn>
              <a:cxn ang="0">
                <a:pos x="53" y="107"/>
              </a:cxn>
              <a:cxn ang="0">
                <a:pos x="72" y="99"/>
              </a:cxn>
              <a:cxn ang="0">
                <a:pos x="88" y="106"/>
              </a:cxn>
              <a:cxn ang="0">
                <a:pos x="94" y="88"/>
              </a:cxn>
              <a:cxn ang="0">
                <a:pos x="96" y="82"/>
              </a:cxn>
              <a:cxn ang="0">
                <a:pos x="112" y="84"/>
              </a:cxn>
              <a:cxn ang="0">
                <a:pos x="128" y="88"/>
              </a:cxn>
              <a:cxn ang="0">
                <a:pos x="146" y="60"/>
              </a:cxn>
              <a:cxn ang="0">
                <a:pos x="152" y="62"/>
              </a:cxn>
              <a:cxn ang="0">
                <a:pos x="158" y="66"/>
              </a:cxn>
              <a:cxn ang="0">
                <a:pos x="170" y="70"/>
              </a:cxn>
              <a:cxn ang="0">
                <a:pos x="192" y="38"/>
              </a:cxn>
              <a:cxn ang="0">
                <a:pos x="214" y="54"/>
              </a:cxn>
              <a:cxn ang="0">
                <a:pos x="236" y="24"/>
              </a:cxn>
              <a:cxn ang="0">
                <a:pos x="254" y="34"/>
              </a:cxn>
              <a:cxn ang="0">
                <a:pos x="266" y="38"/>
              </a:cxn>
              <a:cxn ang="0">
                <a:pos x="286" y="10"/>
              </a:cxn>
              <a:cxn ang="0">
                <a:pos x="304" y="0"/>
              </a:cxn>
            </a:cxnLst>
            <a:rect l="0" t="0" r="r" b="b"/>
            <a:pathLst>
              <a:path w="304" h="130">
                <a:moveTo>
                  <a:pt x="0" y="130"/>
                </a:moveTo>
                <a:cubicBezTo>
                  <a:pt x="16" y="119"/>
                  <a:pt x="11" y="127"/>
                  <a:pt x="14" y="108"/>
                </a:cubicBezTo>
                <a:cubicBezTo>
                  <a:pt x="25" y="112"/>
                  <a:pt x="19" y="108"/>
                  <a:pt x="28" y="122"/>
                </a:cubicBezTo>
                <a:cubicBezTo>
                  <a:pt x="29" y="124"/>
                  <a:pt x="44" y="128"/>
                  <a:pt x="44" y="128"/>
                </a:cubicBezTo>
                <a:cubicBezTo>
                  <a:pt x="53" y="119"/>
                  <a:pt x="40" y="111"/>
                  <a:pt x="53" y="107"/>
                </a:cubicBezTo>
                <a:cubicBezTo>
                  <a:pt x="64" y="92"/>
                  <a:pt x="61" y="88"/>
                  <a:pt x="72" y="99"/>
                </a:cubicBezTo>
                <a:cubicBezTo>
                  <a:pt x="73" y="103"/>
                  <a:pt x="82" y="116"/>
                  <a:pt x="88" y="106"/>
                </a:cubicBezTo>
                <a:cubicBezTo>
                  <a:pt x="88" y="106"/>
                  <a:pt x="93" y="91"/>
                  <a:pt x="94" y="88"/>
                </a:cubicBezTo>
                <a:cubicBezTo>
                  <a:pt x="95" y="86"/>
                  <a:pt x="96" y="82"/>
                  <a:pt x="96" y="82"/>
                </a:cubicBezTo>
                <a:cubicBezTo>
                  <a:pt x="101" y="83"/>
                  <a:pt x="107" y="83"/>
                  <a:pt x="112" y="84"/>
                </a:cubicBezTo>
                <a:cubicBezTo>
                  <a:pt x="117" y="85"/>
                  <a:pt x="128" y="88"/>
                  <a:pt x="128" y="88"/>
                </a:cubicBezTo>
                <a:cubicBezTo>
                  <a:pt x="141" y="85"/>
                  <a:pt x="139" y="71"/>
                  <a:pt x="146" y="60"/>
                </a:cubicBezTo>
                <a:cubicBezTo>
                  <a:pt x="148" y="61"/>
                  <a:pt x="150" y="61"/>
                  <a:pt x="152" y="62"/>
                </a:cubicBezTo>
                <a:cubicBezTo>
                  <a:pt x="154" y="63"/>
                  <a:pt x="156" y="65"/>
                  <a:pt x="158" y="66"/>
                </a:cubicBezTo>
                <a:cubicBezTo>
                  <a:pt x="162" y="68"/>
                  <a:pt x="170" y="70"/>
                  <a:pt x="170" y="70"/>
                </a:cubicBezTo>
                <a:cubicBezTo>
                  <a:pt x="177" y="60"/>
                  <a:pt x="180" y="42"/>
                  <a:pt x="192" y="38"/>
                </a:cubicBezTo>
                <a:cubicBezTo>
                  <a:pt x="201" y="44"/>
                  <a:pt x="204" y="51"/>
                  <a:pt x="214" y="54"/>
                </a:cubicBezTo>
                <a:cubicBezTo>
                  <a:pt x="227" y="50"/>
                  <a:pt x="232" y="36"/>
                  <a:pt x="236" y="24"/>
                </a:cubicBezTo>
                <a:cubicBezTo>
                  <a:pt x="242" y="26"/>
                  <a:pt x="249" y="32"/>
                  <a:pt x="254" y="34"/>
                </a:cubicBezTo>
                <a:cubicBezTo>
                  <a:pt x="258" y="35"/>
                  <a:pt x="266" y="38"/>
                  <a:pt x="266" y="38"/>
                </a:cubicBezTo>
                <a:cubicBezTo>
                  <a:pt x="276" y="20"/>
                  <a:pt x="280" y="19"/>
                  <a:pt x="286" y="10"/>
                </a:cubicBezTo>
                <a:cubicBezTo>
                  <a:pt x="286" y="8"/>
                  <a:pt x="300" y="2"/>
                  <a:pt x="304" y="0"/>
                </a:cubicBezTo>
              </a:path>
            </a:pathLst>
          </a:custGeom>
          <a:noFill/>
          <a:ln w="31750" cap="flat" cmpd="sng">
            <a:solidFill>
              <a:srgbClr val="FF0000"/>
            </a:solidFill>
            <a:prstDash val="solid"/>
            <a:round/>
            <a:headEnd type="none" w="med" len="med"/>
            <a:tailEnd type="none" w="med" len="med"/>
          </a:ln>
          <a:effectLst/>
        </p:spPr>
        <p:txBody>
          <a:bodyPr wrap="none" anchor="ctr">
            <a:prstTxWarp prst="textNoShape">
              <a:avLst/>
            </a:prstTxWarp>
            <a:spAutoFit/>
          </a:bodyPr>
          <a:lstStyle/>
          <a:p>
            <a:endParaRPr lang="en-US"/>
          </a:p>
        </p:txBody>
      </p:sp>
      <p:sp>
        <p:nvSpPr>
          <p:cNvPr id="729111" name="Text Box 23"/>
          <p:cNvSpPr txBox="1">
            <a:spLocks noChangeArrowheads="1"/>
          </p:cNvSpPr>
          <p:nvPr/>
        </p:nvSpPr>
        <p:spPr bwMode="auto">
          <a:xfrm>
            <a:off x="239887" y="960789"/>
            <a:ext cx="3925888" cy="549275"/>
          </a:xfrm>
          <a:prstGeom prst="rect">
            <a:avLst/>
          </a:prstGeom>
          <a:noFill/>
          <a:ln w="19050">
            <a:noFill/>
            <a:miter lim="800000"/>
            <a:headEnd/>
            <a:tailEnd/>
          </a:ln>
          <a:effectLst/>
        </p:spPr>
        <p:txBody>
          <a:bodyPr lIns="0" tIns="0" rIns="0" bIns="0">
            <a:prstTxWarp prst="textNoShape">
              <a:avLst/>
            </a:prstTxWarp>
            <a:spAutoFit/>
          </a:bodyPr>
          <a:lstStyle/>
          <a:p>
            <a:pPr eaLnBrk="0" hangingPunct="0">
              <a:spcBef>
                <a:spcPct val="50000"/>
              </a:spcBef>
            </a:pPr>
            <a:r>
              <a:rPr lang="en-US" sz="3200" i="0" dirty="0">
                <a:effectLst>
                  <a:outerShdw blurRad="38100" dist="38100" dir="2700000" algn="tl">
                    <a:srgbClr val="DDDDDD"/>
                  </a:outerShdw>
                </a:effectLst>
              </a:rPr>
              <a:t>12 </a:t>
            </a:r>
            <a:r>
              <a:rPr lang="en-US" sz="3200" i="0" dirty="0" err="1">
                <a:effectLst>
                  <a:outerShdw blurRad="38100" dist="38100" dir="2700000" algn="tl">
                    <a:srgbClr val="DDDDDD"/>
                  </a:outerShdw>
                </a:effectLst>
              </a:rPr>
              <a:t>GeV</a:t>
            </a:r>
            <a:r>
              <a:rPr lang="en-US" sz="3200" i="0" dirty="0">
                <a:effectLst>
                  <a:outerShdw blurRad="38100" dist="38100" dir="2700000" algn="tl">
                    <a:srgbClr val="DDDDDD"/>
                  </a:outerShdw>
                </a:effectLst>
              </a:rPr>
              <a:t> CEBAF</a:t>
            </a:r>
            <a:r>
              <a:rPr lang="en-US" i="0" u="sng" dirty="0">
                <a:effectLst/>
                <a:latin typeface="Arial" pitchFamily="-65" charset="0"/>
              </a:rPr>
              <a:t> </a:t>
            </a:r>
          </a:p>
        </p:txBody>
      </p:sp>
      <p:grpSp>
        <p:nvGrpSpPr>
          <p:cNvPr id="6" name="Group 24"/>
          <p:cNvGrpSpPr>
            <a:grpSpLocks/>
          </p:cNvGrpSpPr>
          <p:nvPr/>
        </p:nvGrpSpPr>
        <p:grpSpPr bwMode="auto">
          <a:xfrm>
            <a:off x="6381928" y="1442154"/>
            <a:ext cx="2164832" cy="1231900"/>
            <a:chOff x="4560" y="484"/>
            <a:chExt cx="1499" cy="776"/>
          </a:xfrm>
        </p:grpSpPr>
        <p:sp>
          <p:nvSpPr>
            <p:cNvPr id="729113" name="Text Box 25"/>
            <p:cNvSpPr txBox="1">
              <a:spLocks noChangeArrowheads="1"/>
            </p:cNvSpPr>
            <p:nvPr/>
          </p:nvSpPr>
          <p:spPr bwMode="auto">
            <a:xfrm>
              <a:off x="4763" y="484"/>
              <a:ext cx="1296" cy="577"/>
            </a:xfrm>
            <a:prstGeom prst="rect">
              <a:avLst/>
            </a:prstGeom>
            <a:noFill/>
            <a:ln w="19050">
              <a:noFill/>
              <a:miter lim="800000"/>
              <a:headEnd/>
              <a:tailEnd/>
            </a:ln>
            <a:effectLst/>
          </p:spPr>
          <p:txBody>
            <a:bodyPr>
              <a:prstTxWarp prst="textNoShape">
                <a:avLst/>
              </a:prstTxWarp>
              <a:spAutoFit/>
            </a:bodyPr>
            <a:lstStyle/>
            <a:p>
              <a:pPr algn="ctr" eaLnBrk="0" hangingPunct="0">
                <a:spcBef>
                  <a:spcPct val="50000"/>
                </a:spcBef>
              </a:pPr>
              <a:r>
                <a:rPr lang="en-US" sz="1800" i="0" dirty="0">
                  <a:solidFill>
                    <a:schemeClr val="tx1"/>
                  </a:solidFill>
                  <a:effectLst>
                    <a:outerShdw blurRad="38100" dist="38100" dir="2700000" algn="tl">
                      <a:srgbClr val="DDDDDD"/>
                    </a:outerShdw>
                  </a:effectLst>
                </a:rPr>
                <a:t>Upgrade magnets and power supplies</a:t>
              </a:r>
            </a:p>
          </p:txBody>
        </p:sp>
        <p:pic>
          <p:nvPicPr>
            <p:cNvPr id="729114" name="Picture 26" descr="12_GeV_mods_arrow_overlay"/>
            <p:cNvPicPr>
              <a:picLocks noChangeAspect="1" noChangeArrowheads="1"/>
            </p:cNvPicPr>
            <p:nvPr/>
          </p:nvPicPr>
          <p:blipFill>
            <a:blip r:embed="rId8"/>
            <a:srcRect/>
            <a:stretch>
              <a:fillRect/>
            </a:stretch>
          </p:blipFill>
          <p:spPr bwMode="auto">
            <a:xfrm>
              <a:off x="4560" y="864"/>
              <a:ext cx="306" cy="396"/>
            </a:xfrm>
            <a:prstGeom prst="rect">
              <a:avLst/>
            </a:prstGeom>
            <a:noFill/>
          </p:spPr>
        </p:pic>
      </p:grpSp>
      <p:sp>
        <p:nvSpPr>
          <p:cNvPr id="729115" name="Text Box 27"/>
          <p:cNvSpPr txBox="1">
            <a:spLocks noChangeArrowheads="1"/>
          </p:cNvSpPr>
          <p:nvPr/>
        </p:nvSpPr>
        <p:spPr bwMode="auto">
          <a:xfrm>
            <a:off x="6146800" y="4675188"/>
            <a:ext cx="2882900" cy="457200"/>
          </a:xfrm>
          <a:prstGeom prst="rect">
            <a:avLst/>
          </a:prstGeom>
          <a:noFill/>
          <a:ln w="12700">
            <a:noFill/>
            <a:miter lim="800000"/>
            <a:headEnd/>
            <a:tailEnd/>
          </a:ln>
          <a:effectLst/>
        </p:spPr>
        <p:txBody>
          <a:bodyPr wrap="none">
            <a:prstTxWarp prst="textNoShape">
              <a:avLst/>
            </a:prstTxWarp>
            <a:spAutoFit/>
          </a:bodyPr>
          <a:lstStyle/>
          <a:p>
            <a:pPr eaLnBrk="0" hangingPunct="0"/>
            <a:r>
              <a:rPr lang="en-US" sz="2400" i="0">
                <a:solidFill>
                  <a:schemeClr val="accent2"/>
                </a:solidFill>
                <a:effectLst>
                  <a:outerShdw blurRad="38100" dist="38100" dir="2700000" algn="tl">
                    <a:srgbClr val="DDDDDD"/>
                  </a:outerShdw>
                </a:effectLst>
              </a:rPr>
              <a:t>Two 0.6 GV linacs</a:t>
            </a:r>
          </a:p>
        </p:txBody>
      </p:sp>
      <p:sp>
        <p:nvSpPr>
          <p:cNvPr id="729116" name="Text Box 28"/>
          <p:cNvSpPr txBox="1">
            <a:spLocks noChangeArrowheads="1"/>
          </p:cNvSpPr>
          <p:nvPr/>
        </p:nvSpPr>
        <p:spPr bwMode="auto">
          <a:xfrm>
            <a:off x="6200775" y="4657725"/>
            <a:ext cx="2613025" cy="457200"/>
          </a:xfrm>
          <a:prstGeom prst="rect">
            <a:avLst/>
          </a:prstGeom>
          <a:noFill/>
          <a:ln w="12700">
            <a:noFill/>
            <a:miter lim="800000"/>
            <a:headEnd/>
            <a:tailEnd/>
          </a:ln>
          <a:effectLst/>
        </p:spPr>
        <p:txBody>
          <a:bodyPr wrap="none" lIns="45720" rIns="0">
            <a:prstTxWarp prst="textNoShape">
              <a:avLst/>
            </a:prstTxWarp>
            <a:spAutoFit/>
          </a:bodyPr>
          <a:lstStyle/>
          <a:p>
            <a:pPr eaLnBrk="0" hangingPunct="0">
              <a:spcBef>
                <a:spcPct val="50000"/>
              </a:spcBef>
            </a:pPr>
            <a:r>
              <a:rPr lang="en-US" sz="2400" i="0">
                <a:effectLst>
                  <a:outerShdw blurRad="38100" dist="38100" dir="2700000" algn="tl">
                    <a:srgbClr val="DDDDDD"/>
                  </a:outerShdw>
                </a:effectLst>
              </a:rPr>
              <a:t>Two 1.1GV linacs</a:t>
            </a:r>
          </a:p>
        </p:txBody>
      </p:sp>
      <p:pic>
        <p:nvPicPr>
          <p:cNvPr id="729117" name="Picture 29" descr="12_GeV_mods_NL-cryomodules_overlay"/>
          <p:cNvPicPr>
            <a:picLocks noChangeAspect="1" noChangeArrowheads="1"/>
          </p:cNvPicPr>
          <p:nvPr/>
        </p:nvPicPr>
        <p:blipFill>
          <a:blip r:embed="rId10"/>
          <a:srcRect/>
          <a:stretch>
            <a:fillRect/>
          </a:stretch>
        </p:blipFill>
        <p:spPr bwMode="auto">
          <a:xfrm>
            <a:off x="3336925" y="1771650"/>
            <a:ext cx="1247775" cy="1228725"/>
          </a:xfrm>
          <a:prstGeom prst="rect">
            <a:avLst/>
          </a:prstGeom>
          <a:noFill/>
        </p:spPr>
      </p:pic>
      <p:sp>
        <p:nvSpPr>
          <p:cNvPr id="729118" name="Text Box 30"/>
          <p:cNvSpPr txBox="1">
            <a:spLocks noChangeArrowheads="1"/>
          </p:cNvSpPr>
          <p:nvPr/>
        </p:nvSpPr>
        <p:spPr bwMode="auto">
          <a:xfrm>
            <a:off x="0" y="5615164"/>
            <a:ext cx="2630488" cy="641350"/>
          </a:xfrm>
          <a:prstGeom prst="rect">
            <a:avLst/>
          </a:prstGeom>
          <a:noFill/>
          <a:ln w="12700">
            <a:noFill/>
            <a:miter lim="800000"/>
            <a:headEnd/>
            <a:tailEnd/>
          </a:ln>
          <a:effectLst/>
        </p:spPr>
        <p:txBody>
          <a:bodyPr wrap="none">
            <a:prstTxWarp prst="textNoShape">
              <a:avLst/>
            </a:prstTxWarp>
            <a:spAutoFit/>
          </a:bodyPr>
          <a:lstStyle/>
          <a:p>
            <a:pPr eaLnBrk="0" hangingPunct="0"/>
            <a:r>
              <a:rPr lang="en-US" sz="1800" i="0" dirty="0">
                <a:solidFill>
                  <a:schemeClr val="tx1"/>
                </a:solidFill>
                <a:effectLst>
                  <a:outerShdw blurRad="38100" dist="38100" dir="2700000" algn="tl">
                    <a:srgbClr val="DDDDDD"/>
                  </a:outerShdw>
                </a:effectLst>
              </a:rPr>
              <a:t>Enhanced capabilities </a:t>
            </a:r>
          </a:p>
          <a:p>
            <a:pPr eaLnBrk="0" hangingPunct="0"/>
            <a:r>
              <a:rPr lang="en-US" sz="1800" i="0" dirty="0">
                <a:solidFill>
                  <a:schemeClr val="tx1"/>
                </a:solidFill>
                <a:effectLst>
                  <a:outerShdw blurRad="38100" dist="38100" dir="2700000" algn="tl">
                    <a:srgbClr val="DDDDDD"/>
                  </a:outerShdw>
                </a:effectLst>
              </a:rPr>
              <a:t>in existing Halls</a:t>
            </a:r>
          </a:p>
        </p:txBody>
      </p:sp>
      <p:sp>
        <p:nvSpPr>
          <p:cNvPr id="729119" name="Line 31"/>
          <p:cNvSpPr>
            <a:spLocks noChangeShapeType="1"/>
          </p:cNvSpPr>
          <p:nvPr/>
        </p:nvSpPr>
        <p:spPr bwMode="auto">
          <a:xfrm>
            <a:off x="1157111" y="1439333"/>
            <a:ext cx="3397428" cy="1177925"/>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729120" name="Rectangle 32"/>
          <p:cNvSpPr>
            <a:spLocks noGrp="1" noChangeArrowheads="1"/>
          </p:cNvSpPr>
          <p:nvPr>
            <p:ph type="title"/>
          </p:nvPr>
        </p:nvSpPr>
        <p:spPr/>
        <p:txBody>
          <a:bodyPr/>
          <a:lstStyle/>
          <a:p>
            <a:r>
              <a:rPr lang="en-US" sz="2800"/>
              <a:t>The JLab 12GeV Upgrade</a:t>
            </a:r>
          </a:p>
        </p:txBody>
      </p:sp>
      <p:sp>
        <p:nvSpPr>
          <p:cNvPr id="31" name="Date Placeholder 30"/>
          <p:cNvSpPr>
            <a:spLocks noGrp="1"/>
          </p:cNvSpPr>
          <p:nvPr>
            <p:ph type="dt" sz="half" idx="10"/>
          </p:nvPr>
        </p:nvSpPr>
        <p:spPr/>
        <p:txBody>
          <a:bodyPr/>
          <a:lstStyle/>
          <a:p>
            <a:r>
              <a:rPr lang="en-US" smtClean="0"/>
              <a:t>April 12, 2012</a:t>
            </a:r>
            <a:endParaRPr lang="en-US"/>
          </a:p>
        </p:txBody>
      </p:sp>
      <p:sp>
        <p:nvSpPr>
          <p:cNvPr id="32" name="Footer Placeholder 31"/>
          <p:cNvSpPr>
            <a:spLocks noGrp="1"/>
          </p:cNvSpPr>
          <p:nvPr>
            <p:ph type="ftr" sz="quarter" idx="11"/>
          </p:nvPr>
        </p:nvSpPr>
        <p:spPr/>
        <p:txBody>
          <a:bodyPr/>
          <a:lstStyle/>
          <a:p>
            <a:r>
              <a:rPr lang="en-US" smtClean="0"/>
              <a:t>GlueX  -  AVS 2012  -  David Lawrence</a:t>
            </a:r>
            <a:endParaRPr lang="en-US"/>
          </a:p>
        </p:txBody>
      </p:sp>
      <p:sp>
        <p:nvSpPr>
          <p:cNvPr id="33" name="Slide Number Placeholder 32"/>
          <p:cNvSpPr>
            <a:spLocks noGrp="1"/>
          </p:cNvSpPr>
          <p:nvPr>
            <p:ph type="sldNum" sz="quarter" idx="12"/>
          </p:nvPr>
        </p:nvSpPr>
        <p:spPr/>
        <p:txBody>
          <a:bodyPr/>
          <a:lstStyle/>
          <a:p>
            <a:fld id="{7102A44C-AAFF-5D4B-B305-D357479621B3}" type="slidenum">
              <a:rPr lang="en-US" smtClean="0"/>
              <a:pPr/>
              <a:t>10</a:t>
            </a:fld>
            <a:endParaRPr lang="en-US"/>
          </a:p>
        </p:txBody>
      </p:sp>
    </p:spTree>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29117"/>
                                        </p:tgtEl>
                                        <p:attrNameLst>
                                          <p:attrName>style.visibility</p:attrName>
                                        </p:attrNameLst>
                                      </p:cBhvr>
                                      <p:to>
                                        <p:strVal val="visible"/>
                                      </p:to>
                                    </p:set>
                                    <p:anim calcmode="lin" valueType="num">
                                      <p:cBhvr additive="base">
                                        <p:cTn id="13" dur="1000" fill="hold"/>
                                        <p:tgtEl>
                                          <p:spTgt spid="729117"/>
                                        </p:tgtEl>
                                        <p:attrNameLst>
                                          <p:attrName>ppt_x</p:attrName>
                                        </p:attrNameLst>
                                      </p:cBhvr>
                                      <p:tavLst>
                                        <p:tav tm="0">
                                          <p:val>
                                            <p:strVal val="#ppt_x"/>
                                          </p:val>
                                        </p:tav>
                                        <p:tav tm="100000">
                                          <p:val>
                                            <p:strVal val="#ppt_x"/>
                                          </p:val>
                                        </p:tav>
                                      </p:tavLst>
                                    </p:anim>
                                    <p:anim calcmode="lin" valueType="num">
                                      <p:cBhvr additive="base">
                                        <p:cTn id="14" dur="1000" fill="hold"/>
                                        <p:tgtEl>
                                          <p:spTgt spid="729117"/>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29100"/>
                                        </p:tgtEl>
                                        <p:attrNameLst>
                                          <p:attrName>style.visibility</p:attrName>
                                        </p:attrNameLst>
                                      </p:cBhvr>
                                      <p:to>
                                        <p:strVal val="visible"/>
                                      </p:to>
                                    </p:set>
                                    <p:anim calcmode="lin" valueType="num">
                                      <p:cBhvr additive="base">
                                        <p:cTn id="17" dur="500" fill="hold"/>
                                        <p:tgtEl>
                                          <p:spTgt spid="729100"/>
                                        </p:tgtEl>
                                        <p:attrNameLst>
                                          <p:attrName>ppt_x</p:attrName>
                                        </p:attrNameLst>
                                      </p:cBhvr>
                                      <p:tavLst>
                                        <p:tav tm="0">
                                          <p:val>
                                            <p:strVal val="#ppt_x"/>
                                          </p:val>
                                        </p:tav>
                                        <p:tav tm="100000">
                                          <p:val>
                                            <p:strVal val="#ppt_x"/>
                                          </p:val>
                                        </p:tav>
                                      </p:tavLst>
                                    </p:anim>
                                    <p:anim calcmode="lin" valueType="num">
                                      <p:cBhvr additive="base">
                                        <p:cTn id="18" dur="500" fill="hold"/>
                                        <p:tgtEl>
                                          <p:spTgt spid="729100"/>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par>
                                <p:cTn id="23" presetID="1" presetClass="exit" presetSubtype="0" fill="hold" grpId="0" nodeType="withEffect">
                                  <p:stCondLst>
                                    <p:cond delay="0"/>
                                  </p:stCondLst>
                                  <p:childTnLst>
                                    <p:set>
                                      <p:cBhvr>
                                        <p:cTn id="24" dur="1" fill="hold">
                                          <p:stCondLst>
                                            <p:cond delay="0"/>
                                          </p:stCondLst>
                                        </p:cTn>
                                        <p:tgtEl>
                                          <p:spTgt spid="729115"/>
                                        </p:tgtEl>
                                        <p:attrNameLst>
                                          <p:attrName>style.visibility</p:attrName>
                                        </p:attrNameLst>
                                      </p:cBhvr>
                                      <p:to>
                                        <p:strVal val="hidden"/>
                                      </p:to>
                                    </p:set>
                                  </p:childTnLst>
                                </p:cTn>
                              </p:par>
                            </p:childTnLst>
                          </p:cTn>
                        </p:par>
                        <p:par>
                          <p:cTn id="25" fill="hold">
                            <p:stCondLst>
                              <p:cond delay="1000"/>
                            </p:stCondLst>
                            <p:childTnLst>
                              <p:par>
                                <p:cTn id="26" presetID="2" presetClass="entr" presetSubtype="4" fill="hold" grpId="0" nodeType="afterEffect">
                                  <p:stCondLst>
                                    <p:cond delay="1000"/>
                                  </p:stCondLst>
                                  <p:childTnLst>
                                    <p:set>
                                      <p:cBhvr>
                                        <p:cTn id="27" dur="1" fill="hold">
                                          <p:stCondLst>
                                            <p:cond delay="0"/>
                                          </p:stCondLst>
                                        </p:cTn>
                                        <p:tgtEl>
                                          <p:spTgt spid="729116"/>
                                        </p:tgtEl>
                                        <p:attrNameLst>
                                          <p:attrName>style.visibility</p:attrName>
                                        </p:attrNameLst>
                                      </p:cBhvr>
                                      <p:to>
                                        <p:strVal val="visible"/>
                                      </p:to>
                                    </p:set>
                                    <p:anim calcmode="lin" valueType="num">
                                      <p:cBhvr additive="base">
                                        <p:cTn id="28" dur="500" fill="hold"/>
                                        <p:tgtEl>
                                          <p:spTgt spid="729116"/>
                                        </p:tgtEl>
                                        <p:attrNameLst>
                                          <p:attrName>ppt_x</p:attrName>
                                        </p:attrNameLst>
                                      </p:cBhvr>
                                      <p:tavLst>
                                        <p:tav tm="0">
                                          <p:val>
                                            <p:strVal val="#ppt_x"/>
                                          </p:val>
                                        </p:tav>
                                        <p:tav tm="100000">
                                          <p:val>
                                            <p:strVal val="#ppt_x"/>
                                          </p:val>
                                        </p:tav>
                                      </p:tavLst>
                                    </p:anim>
                                    <p:anim calcmode="lin" valueType="num">
                                      <p:cBhvr additive="base">
                                        <p:cTn id="29" dur="500" fill="hold"/>
                                        <p:tgtEl>
                                          <p:spTgt spid="72911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1+#ppt_w/2"/>
                                          </p:val>
                                        </p:tav>
                                        <p:tav tm="100000">
                                          <p:val>
                                            <p:strVal val="#ppt_x"/>
                                          </p:val>
                                        </p:tav>
                                      </p:tavLst>
                                    </p:anim>
                                    <p:anim calcmode="lin" valueType="num">
                                      <p:cBhvr additive="base">
                                        <p:cTn id="35" dur="500" fill="hold"/>
                                        <p:tgtEl>
                                          <p:spTgt spid="6"/>
                                        </p:tgtEl>
                                        <p:attrNameLst>
                                          <p:attrName>ppt_y</p:attrName>
                                        </p:attrNameLst>
                                      </p:cBhvr>
                                      <p:tavLst>
                                        <p:tav tm="0">
                                          <p:val>
                                            <p:strVal val="#ppt_y"/>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729118"/>
                                        </p:tgtEl>
                                        <p:attrNameLst>
                                          <p:attrName>style.visibility</p:attrName>
                                        </p:attrNameLst>
                                      </p:cBhvr>
                                      <p:to>
                                        <p:strVal val="visible"/>
                                      </p:to>
                                    </p:set>
                                    <p:anim calcmode="lin" valueType="num">
                                      <p:cBhvr additive="base">
                                        <p:cTn id="38" dur="500" fill="hold"/>
                                        <p:tgtEl>
                                          <p:spTgt spid="729118"/>
                                        </p:tgtEl>
                                        <p:attrNameLst>
                                          <p:attrName>ppt_x</p:attrName>
                                        </p:attrNameLst>
                                      </p:cBhvr>
                                      <p:tavLst>
                                        <p:tav tm="0">
                                          <p:val>
                                            <p:strVal val="#ppt_x"/>
                                          </p:val>
                                        </p:tav>
                                        <p:tav tm="100000">
                                          <p:val>
                                            <p:strVal val="#ppt_x"/>
                                          </p:val>
                                        </p:tav>
                                      </p:tavLst>
                                    </p:anim>
                                    <p:anim calcmode="lin" valueType="num">
                                      <p:cBhvr additive="base">
                                        <p:cTn id="39" dur="500" fill="hold"/>
                                        <p:tgtEl>
                                          <p:spTgt spid="729118"/>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729101"/>
                                        </p:tgtEl>
                                        <p:attrNameLst>
                                          <p:attrName>style.visibility</p:attrName>
                                        </p:attrNameLst>
                                      </p:cBhvr>
                                      <p:to>
                                        <p:strVal val="visible"/>
                                      </p:to>
                                    </p:set>
                                    <p:animEffect transition="in" filter="wipe(up)">
                                      <p:cBhvr>
                                        <p:cTn id="43" dur="500"/>
                                        <p:tgtEl>
                                          <p:spTgt spid="729101"/>
                                        </p:tgtEl>
                                      </p:cBhvr>
                                    </p:animEffect>
                                  </p:childTnLst>
                                </p:cTn>
                              </p:par>
                              <p:par>
                                <p:cTn id="44" presetID="1" presetClass="exit" presetSubtype="0" fill="hold" grpId="0" nodeType="withEffect">
                                  <p:stCondLst>
                                    <p:cond delay="0"/>
                                  </p:stCondLst>
                                  <p:childTnLst>
                                    <p:set>
                                      <p:cBhvr>
                                        <p:cTn id="45" dur="1" fill="hold">
                                          <p:stCondLst>
                                            <p:cond delay="0"/>
                                          </p:stCondLst>
                                        </p:cTn>
                                        <p:tgtEl>
                                          <p:spTgt spid="729094"/>
                                        </p:tgtEl>
                                        <p:attrNameLst>
                                          <p:attrName>style.visibility</p:attrName>
                                        </p:attrNameLst>
                                      </p:cBhvr>
                                      <p:to>
                                        <p:strVal val="hidden"/>
                                      </p:to>
                                    </p:set>
                                  </p:childTnLst>
                                </p:cTn>
                              </p:par>
                              <p:par>
                                <p:cTn id="46" presetID="18" presetClass="entr" presetSubtype="12" fill="hold" grpId="0" nodeType="withEffect">
                                  <p:stCondLst>
                                    <p:cond delay="0"/>
                                  </p:stCondLst>
                                  <p:childTnLst>
                                    <p:set>
                                      <p:cBhvr>
                                        <p:cTn id="47" dur="1" fill="hold">
                                          <p:stCondLst>
                                            <p:cond delay="0"/>
                                          </p:stCondLst>
                                        </p:cTn>
                                        <p:tgtEl>
                                          <p:spTgt spid="729090"/>
                                        </p:tgtEl>
                                        <p:attrNameLst>
                                          <p:attrName>style.visibility</p:attrName>
                                        </p:attrNameLst>
                                      </p:cBhvr>
                                      <p:to>
                                        <p:strVal val="visible"/>
                                      </p:to>
                                    </p:set>
                                    <p:animEffect transition="in" filter="strips(downLeft)">
                                      <p:cBhvr>
                                        <p:cTn id="48" dur="500"/>
                                        <p:tgtEl>
                                          <p:spTgt spid="729090"/>
                                        </p:tgtEl>
                                      </p:cBhvr>
                                    </p:animEffect>
                                  </p:childTnLst>
                                  <p:subTnLst>
                                    <p:set>
                                      <p:cBhvr override="childStyle">
                                        <p:cTn dur="1" fill="hold" display="0" masterRel="nextClick" afterEffect="1"/>
                                        <p:tgtEl>
                                          <p:spTgt spid="729090"/>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729090"/>
                                        </p:tgtEl>
                                        <p:attrNameLst>
                                          <p:attrName>style.visibility</p:attrName>
                                        </p:attrNameLst>
                                      </p:cBhvr>
                                      <p:to>
                                        <p:strVal val="hidden"/>
                                      </p:to>
                                    </p:set>
                                  </p:childTnLst>
                                </p:cTn>
                              </p:par>
                            </p:childTnLst>
                          </p:cTn>
                        </p:par>
                        <p:par>
                          <p:cTn id="53" fill="hold">
                            <p:stCondLst>
                              <p:cond delay="0"/>
                            </p:stCondLst>
                            <p:childTnLst>
                              <p:par>
                                <p:cTn id="54" presetID="2" presetClass="entr" presetSubtype="8" fill="hold" nodeType="afterEffect">
                                  <p:stCondLst>
                                    <p:cond delay="0"/>
                                  </p:stCondLst>
                                  <p:childTnLst>
                                    <p:set>
                                      <p:cBhvr>
                                        <p:cTn id="55" dur="1" fill="hold">
                                          <p:stCondLst>
                                            <p:cond delay="0"/>
                                          </p:stCondLst>
                                        </p:cTn>
                                        <p:tgtEl>
                                          <p:spTgt spid="729095"/>
                                        </p:tgtEl>
                                        <p:attrNameLst>
                                          <p:attrName>style.visibility</p:attrName>
                                        </p:attrNameLst>
                                      </p:cBhvr>
                                      <p:to>
                                        <p:strVal val="visible"/>
                                      </p:to>
                                    </p:set>
                                    <p:anim calcmode="lin" valueType="num">
                                      <p:cBhvr additive="base">
                                        <p:cTn id="56" dur="500" fill="hold"/>
                                        <p:tgtEl>
                                          <p:spTgt spid="729095"/>
                                        </p:tgtEl>
                                        <p:attrNameLst>
                                          <p:attrName>ppt_x</p:attrName>
                                        </p:attrNameLst>
                                      </p:cBhvr>
                                      <p:tavLst>
                                        <p:tav tm="0">
                                          <p:val>
                                            <p:strVal val="0-#ppt_w/2"/>
                                          </p:val>
                                        </p:tav>
                                        <p:tav tm="100000">
                                          <p:val>
                                            <p:strVal val="#ppt_x"/>
                                          </p:val>
                                        </p:tav>
                                      </p:tavLst>
                                    </p:anim>
                                    <p:anim calcmode="lin" valueType="num">
                                      <p:cBhvr additive="base">
                                        <p:cTn id="57" dur="500" fill="hold"/>
                                        <p:tgtEl>
                                          <p:spTgt spid="729095"/>
                                        </p:tgtEl>
                                        <p:attrNameLst>
                                          <p:attrName>ppt_y</p:attrName>
                                        </p:attrNameLst>
                                      </p:cBhvr>
                                      <p:tavLst>
                                        <p:tav tm="0">
                                          <p:val>
                                            <p:strVal val="#ppt_y"/>
                                          </p:val>
                                        </p:tav>
                                        <p:tav tm="100000">
                                          <p:val>
                                            <p:strVal val="#ppt_y"/>
                                          </p:val>
                                        </p:tav>
                                      </p:tavLst>
                                    </p:anim>
                                  </p:childTnLst>
                                </p:cTn>
                              </p:par>
                            </p:childTnLst>
                          </p:cTn>
                        </p:par>
                        <p:par>
                          <p:cTn id="58" fill="hold">
                            <p:stCondLst>
                              <p:cond delay="500"/>
                            </p:stCondLst>
                            <p:childTnLst>
                              <p:par>
                                <p:cTn id="59" presetID="22" presetClass="entr" presetSubtype="1" fill="hold" grpId="0" nodeType="afterEffect">
                                  <p:stCondLst>
                                    <p:cond delay="1000"/>
                                  </p:stCondLst>
                                  <p:childTnLst>
                                    <p:set>
                                      <p:cBhvr>
                                        <p:cTn id="60" dur="1" fill="hold">
                                          <p:stCondLst>
                                            <p:cond delay="0"/>
                                          </p:stCondLst>
                                        </p:cTn>
                                        <p:tgtEl>
                                          <p:spTgt spid="729111"/>
                                        </p:tgtEl>
                                        <p:attrNameLst>
                                          <p:attrName>style.visibility</p:attrName>
                                        </p:attrNameLst>
                                      </p:cBhvr>
                                      <p:to>
                                        <p:strVal val="visible"/>
                                      </p:to>
                                    </p:set>
                                    <p:animEffect transition="in" filter="wipe(up)">
                                      <p:cBhvr>
                                        <p:cTn id="61" dur="500"/>
                                        <p:tgtEl>
                                          <p:spTgt spid="729111"/>
                                        </p:tgtEl>
                                      </p:cBhvr>
                                    </p:animEffect>
                                  </p:childTnLst>
                                </p:cTn>
                              </p:par>
                              <p:par>
                                <p:cTn id="62" presetID="1" presetClass="exit" presetSubtype="0" fill="hold" grpId="0" nodeType="withEffect">
                                  <p:stCondLst>
                                    <p:cond delay="1000"/>
                                  </p:stCondLst>
                                  <p:childTnLst>
                                    <p:set>
                                      <p:cBhvr>
                                        <p:cTn id="63" dur="1" fill="hold">
                                          <p:stCondLst>
                                            <p:cond delay="0"/>
                                          </p:stCondLst>
                                        </p:cTn>
                                        <p:tgtEl>
                                          <p:spTgt spid="729101"/>
                                        </p:tgtEl>
                                        <p:attrNameLst>
                                          <p:attrName>style.visibility</p:attrName>
                                        </p:attrNameLst>
                                      </p:cBhvr>
                                      <p:to>
                                        <p:strVal val="hidden"/>
                                      </p:to>
                                    </p:set>
                                  </p:childTnLst>
                                </p:cTn>
                              </p:par>
                              <p:par>
                                <p:cTn id="64" presetID="18" presetClass="entr" presetSubtype="12" fill="hold" grpId="0" nodeType="withEffect">
                                  <p:stCondLst>
                                    <p:cond delay="1000"/>
                                  </p:stCondLst>
                                  <p:childTnLst>
                                    <p:set>
                                      <p:cBhvr>
                                        <p:cTn id="65" dur="1" fill="hold">
                                          <p:stCondLst>
                                            <p:cond delay="0"/>
                                          </p:stCondLst>
                                        </p:cTn>
                                        <p:tgtEl>
                                          <p:spTgt spid="729119"/>
                                        </p:tgtEl>
                                        <p:attrNameLst>
                                          <p:attrName>style.visibility</p:attrName>
                                        </p:attrNameLst>
                                      </p:cBhvr>
                                      <p:to>
                                        <p:strVal val="visible"/>
                                      </p:to>
                                    </p:set>
                                    <p:animEffect transition="in" filter="strips(downLeft)">
                                      <p:cBhvr>
                                        <p:cTn id="66" dur="500"/>
                                        <p:tgtEl>
                                          <p:spTgt spid="729119"/>
                                        </p:tgtEl>
                                      </p:cBhvr>
                                    </p:animEffect>
                                  </p:childTnLst>
                                </p:cTn>
                              </p:par>
                            </p:childTnLst>
                          </p:cTn>
                        </p:par>
                        <p:par>
                          <p:cTn id="67" fill="hold">
                            <p:stCondLst>
                              <p:cond delay="2000"/>
                            </p:stCondLst>
                            <p:childTnLst>
                              <p:par>
                                <p:cTn id="68" presetID="2" presetClass="entr" presetSubtype="1" fill="hold" nodeType="afterEffect">
                                  <p:stCondLst>
                                    <p:cond delay="0"/>
                                  </p:stCondLst>
                                  <p:childTnLst>
                                    <p:set>
                                      <p:cBhvr>
                                        <p:cTn id="69" dur="1" fill="hold">
                                          <p:stCondLst>
                                            <p:cond delay="0"/>
                                          </p:stCondLst>
                                        </p:cTn>
                                        <p:tgtEl>
                                          <p:spTgt spid="729096"/>
                                        </p:tgtEl>
                                        <p:attrNameLst>
                                          <p:attrName>style.visibility</p:attrName>
                                        </p:attrNameLst>
                                      </p:cBhvr>
                                      <p:to>
                                        <p:strVal val="visible"/>
                                      </p:to>
                                    </p:set>
                                    <p:anim calcmode="lin" valueType="num">
                                      <p:cBhvr additive="base">
                                        <p:cTn id="70" dur="500" fill="hold"/>
                                        <p:tgtEl>
                                          <p:spTgt spid="729096"/>
                                        </p:tgtEl>
                                        <p:attrNameLst>
                                          <p:attrName>ppt_x</p:attrName>
                                        </p:attrNameLst>
                                      </p:cBhvr>
                                      <p:tavLst>
                                        <p:tav tm="0">
                                          <p:val>
                                            <p:strVal val="#ppt_x"/>
                                          </p:val>
                                        </p:tav>
                                        <p:tav tm="100000">
                                          <p:val>
                                            <p:strVal val="#ppt_x"/>
                                          </p:val>
                                        </p:tav>
                                      </p:tavLst>
                                    </p:anim>
                                    <p:anim calcmode="lin" valueType="num">
                                      <p:cBhvr additive="base">
                                        <p:cTn id="71" dur="500" fill="hold"/>
                                        <p:tgtEl>
                                          <p:spTgt spid="729096"/>
                                        </p:tgtEl>
                                        <p:attrNameLst>
                                          <p:attrName>ppt_y</p:attrName>
                                        </p:attrNameLst>
                                      </p:cBhvr>
                                      <p:tavLst>
                                        <p:tav tm="0">
                                          <p:val>
                                            <p:strVal val="0-#ppt_h/2"/>
                                          </p:val>
                                        </p:tav>
                                        <p:tav tm="100000">
                                          <p:val>
                                            <p:strVal val="#ppt_y"/>
                                          </p:val>
                                        </p:tav>
                                      </p:tavLst>
                                    </p:anim>
                                  </p:childTnLst>
                                </p:cTn>
                              </p:par>
                            </p:childTnLst>
                          </p:cTn>
                        </p:par>
                        <p:par>
                          <p:cTn id="72" fill="hold">
                            <p:stCondLst>
                              <p:cond delay="2500"/>
                            </p:stCondLst>
                            <p:childTnLst>
                              <p:par>
                                <p:cTn id="73" presetID="18" presetClass="entr" presetSubtype="3" fill="hold" grpId="0" nodeType="afterEffect">
                                  <p:stCondLst>
                                    <p:cond delay="0"/>
                                  </p:stCondLst>
                                  <p:childTnLst>
                                    <p:set>
                                      <p:cBhvr>
                                        <p:cTn id="74" dur="1" fill="hold">
                                          <p:stCondLst>
                                            <p:cond delay="0"/>
                                          </p:stCondLst>
                                        </p:cTn>
                                        <p:tgtEl>
                                          <p:spTgt spid="729110"/>
                                        </p:tgtEl>
                                        <p:attrNameLst>
                                          <p:attrName>style.visibility</p:attrName>
                                        </p:attrNameLst>
                                      </p:cBhvr>
                                      <p:to>
                                        <p:strVal val="visible"/>
                                      </p:to>
                                    </p:set>
                                    <p:animEffect transition="in" filter="strips(upRight)">
                                      <p:cBhvr>
                                        <p:cTn id="75" dur="500"/>
                                        <p:tgtEl>
                                          <p:spTgt spid="729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0" grpId="0" animBg="1"/>
      <p:bldP spid="729090" grpId="1" animBg="1"/>
      <p:bldP spid="729094" grpId="0"/>
      <p:bldP spid="729101" grpId="0"/>
      <p:bldP spid="729110" grpId="0" animBg="1"/>
      <p:bldP spid="729111" grpId="0"/>
      <p:bldP spid="729115" grpId="0"/>
      <p:bldP spid="729116" grpId="0"/>
      <p:bldP spid="729118" grpId="0"/>
      <p:bldP spid="7291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Up-Down Arrow 19"/>
          <p:cNvSpPr/>
          <p:nvPr/>
        </p:nvSpPr>
        <p:spPr>
          <a:xfrm>
            <a:off x="4625884" y="3096399"/>
            <a:ext cx="407893" cy="682890"/>
          </a:xfrm>
          <a:prstGeom prst="upDownArrow">
            <a:avLst/>
          </a:prstGeom>
          <a:solidFill>
            <a:srgbClr val="FFFF00">
              <a:alpha val="5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639762"/>
          </a:xfrm>
        </p:spPr>
        <p:txBody>
          <a:bodyPr>
            <a:normAutofit fontScale="90000"/>
          </a:bodyPr>
          <a:lstStyle/>
          <a:p>
            <a:r>
              <a:rPr lang="en-US" dirty="0" smtClean="0"/>
              <a:t>Hall-D Complex at Jefferson Lab</a:t>
            </a:r>
            <a:endParaRPr lang="en-US" dirty="0"/>
          </a:p>
        </p:txBody>
      </p:sp>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pic>
        <p:nvPicPr>
          <p:cNvPr id="7" name="Picture 10" descr="Hall_D_Const_Phases"/>
          <p:cNvPicPr>
            <a:picLocks noGrp="1" noChangeAspect="1" noChangeArrowheads="1"/>
          </p:cNvPicPr>
          <p:nvPr>
            <p:ph/>
          </p:nvPr>
        </p:nvPicPr>
        <p:blipFill>
          <a:blip r:embed="rId2"/>
          <a:srcRect/>
          <a:stretch>
            <a:fillRect/>
          </a:stretch>
        </p:blipFill>
        <p:spPr>
          <a:xfrm>
            <a:off x="402897" y="843330"/>
            <a:ext cx="7375405" cy="1905313"/>
          </a:xfrm>
        </p:spPr>
      </p:pic>
      <p:sp>
        <p:nvSpPr>
          <p:cNvPr id="10" name="Right Brace 9"/>
          <p:cNvSpPr/>
          <p:nvPr/>
        </p:nvSpPr>
        <p:spPr>
          <a:xfrm rot="5400000">
            <a:off x="4800255" y="1476486"/>
            <a:ext cx="228602" cy="2544315"/>
          </a:xfrm>
          <a:prstGeom prst="rightBrace">
            <a:avLst>
              <a:gd name="adj1" fmla="val 1230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4419600" y="2819400"/>
            <a:ext cx="996437" cy="276999"/>
          </a:xfrm>
          <a:prstGeom prst="rect">
            <a:avLst/>
          </a:prstGeom>
          <a:noFill/>
        </p:spPr>
        <p:txBody>
          <a:bodyPr wrap="none" rtlCol="0">
            <a:spAutoFit/>
          </a:bodyPr>
          <a:lstStyle/>
          <a:p>
            <a:r>
              <a:rPr lang="en-US" sz="1200" i="1" dirty="0" smtClean="0"/>
              <a:t>~100 meters</a:t>
            </a:r>
            <a:endParaRPr lang="en-US" sz="1200" i="1" dirty="0"/>
          </a:p>
        </p:txBody>
      </p:sp>
      <p:sp>
        <p:nvSpPr>
          <p:cNvPr id="12" name="TextBox 11"/>
          <p:cNvSpPr txBox="1"/>
          <p:nvPr/>
        </p:nvSpPr>
        <p:spPr>
          <a:xfrm>
            <a:off x="96344" y="1792976"/>
            <a:ext cx="1091765" cy="276999"/>
          </a:xfrm>
          <a:prstGeom prst="rect">
            <a:avLst/>
          </a:prstGeom>
          <a:noFill/>
        </p:spPr>
        <p:txBody>
          <a:bodyPr wrap="none" rtlCol="0">
            <a:spAutoFit/>
          </a:bodyPr>
          <a:lstStyle/>
          <a:p>
            <a:r>
              <a:rPr lang="en-US" sz="1200" dirty="0" smtClean="0"/>
              <a:t>electron beam</a:t>
            </a:r>
            <a:endParaRPr lang="en-US" sz="1200" dirty="0"/>
          </a:p>
        </p:txBody>
      </p:sp>
      <p:cxnSp>
        <p:nvCxnSpPr>
          <p:cNvPr id="14" name="Straight Arrow Connector 13"/>
          <p:cNvCxnSpPr/>
          <p:nvPr/>
        </p:nvCxnSpPr>
        <p:spPr>
          <a:xfrm>
            <a:off x="303112" y="2069975"/>
            <a:ext cx="762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254282" y="2808429"/>
            <a:ext cx="1889718" cy="954107"/>
          </a:xfrm>
          <a:prstGeom prst="rect">
            <a:avLst/>
          </a:prstGeom>
          <a:noFill/>
        </p:spPr>
        <p:txBody>
          <a:bodyPr wrap="square" rtlCol="0">
            <a:spAutoFit/>
          </a:bodyPr>
          <a:lstStyle/>
          <a:p>
            <a:r>
              <a:rPr lang="en-US" sz="1400" dirty="0" smtClean="0"/>
              <a:t>Beneficial Occupancy of Hall-D received within the last few months.</a:t>
            </a:r>
            <a:endParaRPr lang="en-US" sz="1400" dirty="0"/>
          </a:p>
        </p:txBody>
      </p:sp>
      <p:sp>
        <p:nvSpPr>
          <p:cNvPr id="17" name="Slide Number Placeholder 16"/>
          <p:cNvSpPr>
            <a:spLocks noGrp="1"/>
          </p:cNvSpPr>
          <p:nvPr>
            <p:ph type="sldNum" sz="quarter" idx="12"/>
          </p:nvPr>
        </p:nvSpPr>
        <p:spPr/>
        <p:txBody>
          <a:bodyPr/>
          <a:lstStyle/>
          <a:p>
            <a:fld id="{7102A44C-AAFF-5D4B-B305-D357479621B3}" type="slidenum">
              <a:rPr lang="en-US" smtClean="0"/>
              <a:pPr/>
              <a:t>11</a:t>
            </a:fld>
            <a:endParaRPr lang="en-US"/>
          </a:p>
        </p:txBody>
      </p:sp>
      <p:pic>
        <p:nvPicPr>
          <p:cNvPr id="6" name="Picture 5" descr="Screen Shot 2012-04-03 at 9.57.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727" y="3779289"/>
            <a:ext cx="6502273" cy="2901529"/>
          </a:xfrm>
          <a:prstGeom prst="rect">
            <a:avLst/>
          </a:prstGeom>
        </p:spPr>
      </p:pic>
      <p:cxnSp>
        <p:nvCxnSpPr>
          <p:cNvPr id="18" name="Straight Arrow Connector 17"/>
          <p:cNvCxnSpPr/>
          <p:nvPr/>
        </p:nvCxnSpPr>
        <p:spPr>
          <a:xfrm flipH="1">
            <a:off x="7658226" y="5226131"/>
            <a:ext cx="6602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620000" y="4953000"/>
            <a:ext cx="1091765" cy="276999"/>
          </a:xfrm>
          <a:prstGeom prst="rect">
            <a:avLst/>
          </a:prstGeom>
          <a:noFill/>
        </p:spPr>
        <p:txBody>
          <a:bodyPr wrap="none" rtlCol="0">
            <a:spAutoFit/>
          </a:bodyPr>
          <a:lstStyle/>
          <a:p>
            <a:r>
              <a:rPr lang="en-US" sz="1200" dirty="0" smtClean="0"/>
              <a:t>electron beam</a:t>
            </a:r>
            <a:endParaRPr lang="en-US" sz="1200" dirty="0"/>
          </a:p>
        </p:txBody>
      </p:sp>
      <p:sp>
        <p:nvSpPr>
          <p:cNvPr id="13" name="Rectangle 12"/>
          <p:cNvSpPr/>
          <p:nvPr/>
        </p:nvSpPr>
        <p:spPr>
          <a:xfrm>
            <a:off x="3200400" y="3200400"/>
            <a:ext cx="3243396" cy="400110"/>
          </a:xfrm>
          <a:prstGeom prst="rect">
            <a:avLst/>
          </a:prstGeom>
          <a:noFill/>
        </p:spPr>
        <p:txBody>
          <a:bodyPr wrap="none" lIns="91440" tIns="45720" rIns="91440" bIns="45720">
            <a:spAutoFit/>
          </a:bodyPr>
          <a:lstStyle/>
          <a:p>
            <a:pPr algn="ct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Direction of pictures flipped!</a:t>
            </a:r>
            <a:endPar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9000"/>
            <a:ext cx="4267200" cy="715962"/>
          </a:xfrm>
        </p:spPr>
        <p:txBody>
          <a:bodyPr>
            <a:normAutofit fontScale="90000"/>
          </a:bodyPr>
          <a:lstStyle/>
          <a:p>
            <a:r>
              <a:rPr lang="en-US" dirty="0" smtClean="0"/>
              <a:t>The Photon Tagger</a:t>
            </a:r>
            <a:endParaRPr lang="en-US" dirty="0"/>
          </a:p>
        </p:txBody>
      </p:sp>
      <p:sp>
        <p:nvSpPr>
          <p:cNvPr id="4" name="Date Placeholder 3"/>
          <p:cNvSpPr>
            <a:spLocks noGrp="1"/>
          </p:cNvSpPr>
          <p:nvPr>
            <p:ph type="dt" sz="half" idx="10"/>
          </p:nvPr>
        </p:nvSpPr>
        <p:spPr/>
        <p:txBody>
          <a:bodyPr/>
          <a:lstStyle/>
          <a:p>
            <a:r>
              <a:rPr lang="en-US" smtClean="0"/>
              <a:t>April 12, 2012</a:t>
            </a:r>
            <a:endParaRPr lang="en-US" dirty="0"/>
          </a:p>
        </p:txBody>
      </p:sp>
      <p:sp>
        <p:nvSpPr>
          <p:cNvPr id="5" name="Footer Placeholder 4"/>
          <p:cNvSpPr>
            <a:spLocks noGrp="1"/>
          </p:cNvSpPr>
          <p:nvPr>
            <p:ph type="ftr" sz="quarter" idx="11"/>
          </p:nvPr>
        </p:nvSpPr>
        <p:spPr/>
        <p:txBody>
          <a:bodyPr/>
          <a:lstStyle/>
          <a:p>
            <a:r>
              <a:rPr lang="en-US" smtClean="0"/>
              <a:t>GlueX  -  AVS 2012  -  David Lawrence</a:t>
            </a:r>
            <a:endParaRPr lang="en-US" dirty="0"/>
          </a:p>
        </p:txBody>
      </p:sp>
      <p:sp>
        <p:nvSpPr>
          <p:cNvPr id="27" name="Slide Number Placeholder 26"/>
          <p:cNvSpPr>
            <a:spLocks noGrp="1"/>
          </p:cNvSpPr>
          <p:nvPr>
            <p:ph type="sldNum" sz="quarter" idx="12"/>
          </p:nvPr>
        </p:nvSpPr>
        <p:spPr/>
        <p:txBody>
          <a:bodyPr/>
          <a:lstStyle/>
          <a:p>
            <a:fld id="{7102A44C-AAFF-5D4B-B305-D357479621B3}" type="slidenum">
              <a:rPr lang="en-US" smtClean="0"/>
              <a:pPr/>
              <a:t>12</a:t>
            </a:fld>
            <a:endParaRPr lang="en-US"/>
          </a:p>
        </p:txBody>
      </p:sp>
      <p:grpSp>
        <p:nvGrpSpPr>
          <p:cNvPr id="6" name="Group 5"/>
          <p:cNvGrpSpPr/>
          <p:nvPr/>
        </p:nvGrpSpPr>
        <p:grpSpPr>
          <a:xfrm>
            <a:off x="2205449" y="1011513"/>
            <a:ext cx="6763405" cy="5381769"/>
            <a:chOff x="211254" y="876919"/>
            <a:chExt cx="6763405" cy="5381769"/>
          </a:xfrm>
        </p:grpSpPr>
        <p:pic>
          <p:nvPicPr>
            <p:cNvPr id="7" name="Picture 6" descr="M:\halld\Users\Stewart\GlueX-doc-1127\chapter5\TAGGER_ISO.png"/>
            <p:cNvPicPr>
              <a:picLocks noChangeAspect="1" noChangeArrowheads="1"/>
            </p:cNvPicPr>
            <p:nvPr/>
          </p:nvPicPr>
          <p:blipFill>
            <a:blip r:embed="rId2" cstate="print"/>
            <a:srcRect/>
            <a:stretch>
              <a:fillRect/>
            </a:stretch>
          </p:blipFill>
          <p:spPr bwMode="auto">
            <a:xfrm>
              <a:off x="633984" y="1271933"/>
              <a:ext cx="5582265" cy="3960582"/>
            </a:xfrm>
            <a:prstGeom prst="rect">
              <a:avLst/>
            </a:prstGeom>
            <a:ln w="38100" cap="sq">
              <a:noFill/>
              <a:prstDash val="solid"/>
              <a:miter lim="800000"/>
            </a:ln>
            <a:effectLst/>
          </p:spPr>
        </p:pic>
        <p:sp>
          <p:nvSpPr>
            <p:cNvPr id="17" name="Rectangle 7"/>
            <p:cNvSpPr>
              <a:spLocks noChangeArrowheads="1"/>
            </p:cNvSpPr>
            <p:nvPr/>
          </p:nvSpPr>
          <p:spPr bwMode="auto">
            <a:xfrm>
              <a:off x="5378316" y="3028780"/>
              <a:ext cx="136279" cy="117810"/>
            </a:xfrm>
            <a:prstGeom prst="rect">
              <a:avLst/>
            </a:prstGeom>
            <a:solidFill>
              <a:schemeClr val="bg1"/>
            </a:solidFill>
            <a:ln w="9525" algn="ctr">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24" name="TextBox 23"/>
            <p:cNvSpPr txBox="1"/>
            <p:nvPr/>
          </p:nvSpPr>
          <p:spPr>
            <a:xfrm rot="19320000">
              <a:off x="1199934" y="2947666"/>
              <a:ext cx="2153569" cy="369332"/>
            </a:xfrm>
            <a:prstGeom prst="rect">
              <a:avLst/>
            </a:prstGeom>
            <a:noFill/>
          </p:spPr>
          <p:txBody>
            <a:bodyPr wrap="square" rtlCol="0">
              <a:spAutoFit/>
            </a:bodyPr>
            <a:lstStyle/>
            <a:p>
              <a:r>
                <a:rPr lang="en-US" b="1" dirty="0" smtClean="0">
                  <a:solidFill>
                    <a:schemeClr val="bg1"/>
                  </a:solidFill>
                </a:rPr>
                <a:t>1.5T dipole magnet</a:t>
              </a:r>
            </a:p>
          </p:txBody>
        </p:sp>
        <p:sp>
          <p:nvSpPr>
            <p:cNvPr id="26" name="TextBox 25"/>
            <p:cNvSpPr txBox="1"/>
            <p:nvPr/>
          </p:nvSpPr>
          <p:spPr>
            <a:xfrm rot="19620000">
              <a:off x="3807600" y="1543712"/>
              <a:ext cx="2198050" cy="307777"/>
            </a:xfrm>
            <a:prstGeom prst="rect">
              <a:avLst/>
            </a:prstGeom>
            <a:noFill/>
          </p:spPr>
          <p:txBody>
            <a:bodyPr wrap="none" rtlCol="0">
              <a:spAutoFit/>
            </a:bodyPr>
            <a:lstStyle/>
            <a:p>
              <a:r>
                <a:rPr lang="en-US" sz="1400" b="1" dirty="0" smtClean="0"/>
                <a:t>12m long vacuum chamber</a:t>
              </a:r>
              <a:endParaRPr lang="en-US" sz="1400" b="1" dirty="0"/>
            </a:p>
          </p:txBody>
        </p:sp>
        <p:sp>
          <p:nvSpPr>
            <p:cNvPr id="28" name="Parallelogram 27"/>
            <p:cNvSpPr/>
            <p:nvPr/>
          </p:nvSpPr>
          <p:spPr>
            <a:xfrm rot="5400000">
              <a:off x="455367" y="4825299"/>
              <a:ext cx="302983" cy="208469"/>
            </a:xfrm>
            <a:prstGeom prst="parallelogram">
              <a:avLst>
                <a:gd name="adj" fmla="val 407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V="1">
              <a:off x="226741" y="5039016"/>
              <a:ext cx="275007" cy="22947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11254" y="5142367"/>
              <a:ext cx="310639" cy="307777"/>
            </a:xfrm>
            <a:prstGeom prst="rect">
              <a:avLst/>
            </a:prstGeom>
            <a:noFill/>
          </p:spPr>
          <p:txBody>
            <a:bodyPr wrap="none" rtlCol="0">
              <a:spAutoFit/>
            </a:bodyPr>
            <a:lstStyle/>
            <a:p>
              <a:r>
                <a:rPr lang="en-US" sz="1400" dirty="0" err="1" smtClean="0"/>
                <a:t>e</a:t>
              </a:r>
              <a:r>
                <a:rPr lang="en-US" sz="1400" baseline="30000" dirty="0" smtClean="0"/>
                <a:t>-</a:t>
              </a:r>
              <a:endParaRPr lang="en-US" sz="1400" baseline="30000" dirty="0"/>
            </a:p>
          </p:txBody>
        </p:sp>
        <p:sp>
          <p:nvSpPr>
            <p:cNvPr id="33" name="TextBox 32"/>
            <p:cNvSpPr txBox="1"/>
            <p:nvPr/>
          </p:nvSpPr>
          <p:spPr>
            <a:xfrm>
              <a:off x="350225" y="5735468"/>
              <a:ext cx="1295399" cy="523220"/>
            </a:xfrm>
            <a:prstGeom prst="rect">
              <a:avLst/>
            </a:prstGeom>
            <a:noFill/>
          </p:spPr>
          <p:txBody>
            <a:bodyPr wrap="square" rtlCol="0">
              <a:spAutoFit/>
            </a:bodyPr>
            <a:lstStyle/>
            <a:p>
              <a:r>
                <a:rPr lang="en-US" sz="1400" dirty="0" smtClean="0"/>
                <a:t>20</a:t>
              </a:r>
              <a:r>
                <a:rPr lang="en-US" sz="1400" dirty="0" smtClean="0">
                  <a:latin typeface="Symbol" charset="2"/>
                  <a:cs typeface="Symbol" charset="2"/>
                </a:rPr>
                <a:t>m</a:t>
              </a:r>
              <a:r>
                <a:rPr lang="en-US" sz="1400" dirty="0" smtClean="0"/>
                <a:t>m diamond radiator</a:t>
              </a:r>
              <a:endParaRPr lang="en-US" sz="1400" dirty="0"/>
            </a:p>
          </p:txBody>
        </p:sp>
        <p:cxnSp>
          <p:nvCxnSpPr>
            <p:cNvPr id="35" name="Straight Connector 34"/>
            <p:cNvCxnSpPr>
              <a:stCxn id="33" idx="0"/>
              <a:endCxn id="28" idx="2"/>
            </p:cNvCxnSpPr>
            <p:nvPr/>
          </p:nvCxnSpPr>
          <p:spPr>
            <a:xfrm rot="16200000" flipV="1">
              <a:off x="453917" y="5191459"/>
              <a:ext cx="696950" cy="391067"/>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Freeform 36"/>
            <p:cNvSpPr/>
            <p:nvPr/>
          </p:nvSpPr>
          <p:spPr>
            <a:xfrm>
              <a:off x="241617" y="876919"/>
              <a:ext cx="6577724" cy="4379311"/>
            </a:xfrm>
            <a:custGeom>
              <a:avLst/>
              <a:gdLst>
                <a:gd name="connsiteX0" fmla="*/ 0 w 6577724"/>
                <a:gd name="connsiteY0" fmla="*/ 4379311 h 4379311"/>
                <a:gd name="connsiteX1" fmla="*/ 840828 w 6577724"/>
                <a:gd name="connsiteY1" fmla="*/ 3678621 h 4379311"/>
                <a:gd name="connsiteX2" fmla="*/ 2277241 w 6577724"/>
                <a:gd name="connsiteY2" fmla="*/ 2618828 h 4379311"/>
                <a:gd name="connsiteX3" fmla="*/ 3433379 w 6577724"/>
                <a:gd name="connsiteY3" fmla="*/ 1813035 h 4379311"/>
                <a:gd name="connsiteX4" fmla="*/ 5570483 w 6577724"/>
                <a:gd name="connsiteY4" fmla="*/ 569311 h 4379311"/>
                <a:gd name="connsiteX5" fmla="*/ 6577724 w 6577724"/>
                <a:gd name="connsiteY5" fmla="*/ 0 h 43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7724" h="4379311">
                  <a:moveTo>
                    <a:pt x="0" y="4379311"/>
                  </a:moveTo>
                  <a:cubicBezTo>
                    <a:pt x="230644" y="4175673"/>
                    <a:pt x="461288" y="3972035"/>
                    <a:pt x="840828" y="3678621"/>
                  </a:cubicBezTo>
                  <a:cubicBezTo>
                    <a:pt x="1220368" y="3385207"/>
                    <a:pt x="1845149" y="2929759"/>
                    <a:pt x="2277241" y="2618828"/>
                  </a:cubicBezTo>
                  <a:cubicBezTo>
                    <a:pt x="2709333" y="2307897"/>
                    <a:pt x="2884505" y="2154621"/>
                    <a:pt x="3433379" y="1813035"/>
                  </a:cubicBezTo>
                  <a:cubicBezTo>
                    <a:pt x="3982253" y="1471449"/>
                    <a:pt x="5046426" y="871483"/>
                    <a:pt x="5570483" y="569311"/>
                  </a:cubicBezTo>
                  <a:cubicBezTo>
                    <a:pt x="6094540" y="267139"/>
                    <a:pt x="6577724" y="0"/>
                    <a:pt x="6577724" y="0"/>
                  </a:cubicBezTo>
                </a:path>
              </a:pathLst>
            </a:custGeom>
            <a:ln w="38100" cmpd="sng">
              <a:solidFill>
                <a:srgbClr val="660066"/>
              </a:solidFill>
              <a:prstDash val="sysDot"/>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259133" y="1866643"/>
              <a:ext cx="6560207" cy="3389587"/>
            </a:xfrm>
            <a:custGeom>
              <a:avLst/>
              <a:gdLst>
                <a:gd name="connsiteX0" fmla="*/ 0 w 6069724"/>
                <a:gd name="connsiteY0" fmla="*/ 3389587 h 3389587"/>
                <a:gd name="connsiteX1" fmla="*/ 823311 w 6069724"/>
                <a:gd name="connsiteY1" fmla="*/ 2680138 h 3389587"/>
                <a:gd name="connsiteX2" fmla="*/ 2102069 w 6069724"/>
                <a:gd name="connsiteY2" fmla="*/ 1795518 h 3389587"/>
                <a:gd name="connsiteX3" fmla="*/ 3459656 w 6069724"/>
                <a:gd name="connsiteY3" fmla="*/ 1077311 h 3389587"/>
                <a:gd name="connsiteX4" fmla="*/ 5009931 w 6069724"/>
                <a:gd name="connsiteY4" fmla="*/ 420414 h 3389587"/>
                <a:gd name="connsiteX5" fmla="*/ 6069724 w 6069724"/>
                <a:gd name="connsiteY5" fmla="*/ 0 h 33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9724" h="3389587">
                  <a:moveTo>
                    <a:pt x="0" y="3389587"/>
                  </a:moveTo>
                  <a:cubicBezTo>
                    <a:pt x="236483" y="3167701"/>
                    <a:pt x="472966" y="2945816"/>
                    <a:pt x="823311" y="2680138"/>
                  </a:cubicBezTo>
                  <a:cubicBezTo>
                    <a:pt x="1173656" y="2414460"/>
                    <a:pt x="1662678" y="2062656"/>
                    <a:pt x="2102069" y="1795518"/>
                  </a:cubicBezTo>
                  <a:cubicBezTo>
                    <a:pt x="2541460" y="1528380"/>
                    <a:pt x="2975012" y="1306495"/>
                    <a:pt x="3459656" y="1077311"/>
                  </a:cubicBezTo>
                  <a:cubicBezTo>
                    <a:pt x="3944300" y="848127"/>
                    <a:pt x="4574920" y="599966"/>
                    <a:pt x="5009931" y="420414"/>
                  </a:cubicBezTo>
                  <a:cubicBezTo>
                    <a:pt x="5444942" y="240862"/>
                    <a:pt x="5757333" y="120431"/>
                    <a:pt x="6069724" y="0"/>
                  </a:cubicBezTo>
                </a:path>
              </a:pathLst>
            </a:custGeom>
            <a:ln w="28575" cmpd="sng">
              <a:solidFill>
                <a:srgbClr val="F400F4"/>
              </a:solidFill>
              <a:prstDash val="sys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TextBox 45"/>
            <p:cNvSpPr txBox="1"/>
            <p:nvPr/>
          </p:nvSpPr>
          <p:spPr>
            <a:xfrm>
              <a:off x="6664020" y="876919"/>
              <a:ext cx="310639" cy="307777"/>
            </a:xfrm>
            <a:prstGeom prst="rect">
              <a:avLst/>
            </a:prstGeom>
            <a:noFill/>
          </p:spPr>
          <p:txBody>
            <a:bodyPr wrap="none" rtlCol="0">
              <a:spAutoFit/>
            </a:bodyPr>
            <a:lstStyle/>
            <a:p>
              <a:r>
                <a:rPr lang="en-US" sz="1400" dirty="0" err="1" smtClean="0"/>
                <a:t>e</a:t>
              </a:r>
              <a:r>
                <a:rPr lang="en-US" sz="1400" baseline="30000" dirty="0" smtClean="0"/>
                <a:t>-</a:t>
              </a:r>
              <a:endParaRPr lang="en-US" sz="1400" baseline="30000" dirty="0"/>
            </a:p>
          </p:txBody>
        </p:sp>
        <p:sp>
          <p:nvSpPr>
            <p:cNvPr id="47" name="TextBox 46"/>
            <p:cNvSpPr txBox="1"/>
            <p:nvPr/>
          </p:nvSpPr>
          <p:spPr>
            <a:xfrm>
              <a:off x="6553200" y="1866643"/>
              <a:ext cx="310639" cy="307777"/>
            </a:xfrm>
            <a:prstGeom prst="rect">
              <a:avLst/>
            </a:prstGeom>
            <a:noFill/>
          </p:spPr>
          <p:txBody>
            <a:bodyPr wrap="none" rtlCol="0">
              <a:spAutoFit/>
            </a:bodyPr>
            <a:lstStyle/>
            <a:p>
              <a:r>
                <a:rPr lang="en-US" sz="1400" dirty="0" err="1" smtClean="0"/>
                <a:t>e</a:t>
              </a:r>
              <a:r>
                <a:rPr lang="en-US" sz="1400" baseline="30000" dirty="0" smtClean="0"/>
                <a:t>-</a:t>
              </a:r>
              <a:endParaRPr lang="en-US" sz="1400" baseline="30000" dirty="0"/>
            </a:p>
          </p:txBody>
        </p:sp>
        <p:cxnSp>
          <p:nvCxnSpPr>
            <p:cNvPr id="49" name="Straight Arrow Connector 48"/>
            <p:cNvCxnSpPr>
              <a:stCxn id="38" idx="0"/>
            </p:cNvCxnSpPr>
            <p:nvPr/>
          </p:nvCxnSpPr>
          <p:spPr>
            <a:xfrm flipV="1">
              <a:off x="259133" y="1094934"/>
              <a:ext cx="5119183" cy="4161296"/>
            </a:xfrm>
            <a:prstGeom prst="straightConnector1">
              <a:avLst/>
            </a:prstGeom>
            <a:ln w="28575" cmpd="sng">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rot="19200000">
              <a:off x="4586731" y="1170771"/>
              <a:ext cx="639610" cy="307777"/>
            </a:xfrm>
            <a:prstGeom prst="rect">
              <a:avLst/>
            </a:prstGeom>
            <a:noFill/>
          </p:spPr>
          <p:txBody>
            <a:bodyPr wrap="none" rtlCol="0">
              <a:spAutoFit/>
            </a:bodyPr>
            <a:lstStyle/>
            <a:p>
              <a:r>
                <a:rPr lang="en-US" sz="1400" i="1" dirty="0" smtClean="0"/>
                <a:t>photon</a:t>
              </a:r>
              <a:endParaRPr lang="en-US" sz="1400" i="1" baseline="30000" dirty="0"/>
            </a:p>
          </p:txBody>
        </p:sp>
      </p:grpSp>
      <p:sp>
        <p:nvSpPr>
          <p:cNvPr id="3" name="TextBox 2"/>
          <p:cNvSpPr txBox="1"/>
          <p:nvPr/>
        </p:nvSpPr>
        <p:spPr>
          <a:xfrm>
            <a:off x="152401" y="935283"/>
            <a:ext cx="4825753" cy="338554"/>
          </a:xfrm>
          <a:prstGeom prst="rect">
            <a:avLst/>
          </a:prstGeom>
          <a:noFill/>
        </p:spPr>
        <p:txBody>
          <a:bodyPr wrap="square" rtlCol="0">
            <a:spAutoFit/>
          </a:bodyPr>
          <a:lstStyle/>
          <a:p>
            <a:r>
              <a:rPr lang="en-US" sz="1600" dirty="0" smtClean="0"/>
              <a:t>1.  Electron beam passes through very thin diamond</a:t>
            </a:r>
          </a:p>
        </p:txBody>
      </p:sp>
      <p:sp>
        <p:nvSpPr>
          <p:cNvPr id="29" name="TextBox 28"/>
          <p:cNvSpPr txBox="1"/>
          <p:nvPr/>
        </p:nvSpPr>
        <p:spPr>
          <a:xfrm>
            <a:off x="152401" y="3441495"/>
            <a:ext cx="2552887" cy="1077218"/>
          </a:xfrm>
          <a:prstGeom prst="rect">
            <a:avLst/>
          </a:prstGeom>
          <a:noFill/>
        </p:spPr>
        <p:txBody>
          <a:bodyPr wrap="square" rtlCol="0">
            <a:spAutoFit/>
          </a:bodyPr>
          <a:lstStyle/>
          <a:p>
            <a:r>
              <a:rPr lang="en-US" sz="1600" dirty="0" smtClean="0"/>
              <a:t>5.  Detectors measure remaining energy in electron thereby “tagging” the energy of the photon</a:t>
            </a:r>
            <a:endParaRPr lang="en-US" sz="1600" dirty="0"/>
          </a:p>
        </p:txBody>
      </p:sp>
      <p:sp>
        <p:nvSpPr>
          <p:cNvPr id="34" name="TextBox 33"/>
          <p:cNvSpPr txBox="1"/>
          <p:nvPr/>
        </p:nvSpPr>
        <p:spPr>
          <a:xfrm>
            <a:off x="152402" y="1364122"/>
            <a:ext cx="4736404" cy="338554"/>
          </a:xfrm>
          <a:prstGeom prst="rect">
            <a:avLst/>
          </a:prstGeom>
          <a:noFill/>
        </p:spPr>
        <p:txBody>
          <a:bodyPr wrap="square" rtlCol="0">
            <a:spAutoFit/>
          </a:bodyPr>
          <a:lstStyle/>
          <a:p>
            <a:r>
              <a:rPr lang="en-US" sz="1600" dirty="0" smtClean="0"/>
              <a:t>2.  A few electrons emit a photon as they go through</a:t>
            </a:r>
            <a:endParaRPr lang="en-US" sz="1600" dirty="0"/>
          </a:p>
        </p:txBody>
      </p:sp>
      <p:sp>
        <p:nvSpPr>
          <p:cNvPr id="36" name="TextBox 35"/>
          <p:cNvSpPr txBox="1"/>
          <p:nvPr/>
        </p:nvSpPr>
        <p:spPr>
          <a:xfrm>
            <a:off x="152401" y="1873696"/>
            <a:ext cx="5067763" cy="584776"/>
          </a:xfrm>
          <a:prstGeom prst="rect">
            <a:avLst/>
          </a:prstGeom>
          <a:noFill/>
        </p:spPr>
        <p:txBody>
          <a:bodyPr wrap="square" rtlCol="0">
            <a:spAutoFit/>
          </a:bodyPr>
          <a:lstStyle/>
          <a:p>
            <a:r>
              <a:rPr lang="en-US" sz="1600" dirty="0" smtClean="0"/>
              <a:t>3.  Electrons are bent in high magnetic field while photons go straight</a:t>
            </a:r>
          </a:p>
        </p:txBody>
      </p:sp>
      <p:sp>
        <p:nvSpPr>
          <p:cNvPr id="39" name="TextBox 38"/>
          <p:cNvSpPr txBox="1"/>
          <p:nvPr/>
        </p:nvSpPr>
        <p:spPr>
          <a:xfrm>
            <a:off x="152401" y="2583923"/>
            <a:ext cx="3926534" cy="584776"/>
          </a:xfrm>
          <a:prstGeom prst="rect">
            <a:avLst/>
          </a:prstGeom>
          <a:noFill/>
        </p:spPr>
        <p:txBody>
          <a:bodyPr wrap="square" rtlCol="0">
            <a:spAutoFit/>
          </a:bodyPr>
          <a:lstStyle/>
          <a:p>
            <a:r>
              <a:rPr lang="en-US" sz="1600" dirty="0" smtClean="0"/>
              <a:t>4.  Electrons that gave up energy to photon are bent more by magnet</a:t>
            </a:r>
          </a:p>
        </p:txBody>
      </p:sp>
      <p:sp>
        <p:nvSpPr>
          <p:cNvPr id="8" name="TextBox 7"/>
          <p:cNvSpPr txBox="1"/>
          <p:nvPr/>
        </p:nvSpPr>
        <p:spPr>
          <a:xfrm>
            <a:off x="5895286" y="3696282"/>
            <a:ext cx="3097419" cy="1477328"/>
          </a:xfrm>
          <a:prstGeom prst="rect">
            <a:avLst/>
          </a:prstGeom>
          <a:noFill/>
        </p:spPr>
        <p:txBody>
          <a:bodyPr wrap="square" rtlCol="0">
            <a:spAutoFit/>
          </a:bodyPr>
          <a:lstStyle/>
          <a:p>
            <a:r>
              <a:rPr lang="en-US" dirty="0" smtClean="0"/>
              <a:t>The vacuum chamber (light blue region that extends into the magnet) </a:t>
            </a:r>
            <a:r>
              <a:rPr lang="en-US" dirty="0"/>
              <a:t>i</a:t>
            </a:r>
            <a:r>
              <a:rPr lang="en-US" dirty="0" smtClean="0"/>
              <a:t>s about 0.5 cubic meters in volume that is kept at 10</a:t>
            </a:r>
            <a:r>
              <a:rPr lang="en-US" baseline="30000" dirty="0" smtClean="0"/>
              <a:t>-5</a:t>
            </a:r>
            <a:r>
              <a:rPr lang="en-US" dirty="0" smtClean="0"/>
              <a:t> </a:t>
            </a:r>
            <a:r>
              <a:rPr lang="en-US" dirty="0" err="1" smtClean="0"/>
              <a:t>torr</a:t>
            </a:r>
            <a:r>
              <a:rPr lang="en-US" dirty="0" smtClean="0"/>
              <a:t> or better.</a:t>
            </a:r>
            <a:endParaRPr lang="en-US" dirty="0"/>
          </a:p>
        </p:txBody>
      </p:sp>
      <p:sp>
        <p:nvSpPr>
          <p:cNvPr id="9" name="TextBox 8"/>
          <p:cNvSpPr txBox="1"/>
          <p:nvPr/>
        </p:nvSpPr>
        <p:spPr>
          <a:xfrm>
            <a:off x="3971306" y="5304773"/>
            <a:ext cx="4886728" cy="646331"/>
          </a:xfrm>
          <a:prstGeom prst="rect">
            <a:avLst/>
          </a:prstGeom>
          <a:noFill/>
        </p:spPr>
        <p:txBody>
          <a:bodyPr wrap="square" rtlCol="0">
            <a:spAutoFit/>
          </a:bodyPr>
          <a:lstStyle/>
          <a:p>
            <a:r>
              <a:rPr lang="en-US" dirty="0" smtClean="0"/>
              <a:t>Thin exit window presents risk of hearing damage should it rupture. (Ear plugs required!)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dirty="0" smtClean="0"/>
              <a:t>The </a:t>
            </a:r>
            <a:r>
              <a:rPr lang="en-US" dirty="0" err="1" smtClean="0"/>
              <a:t>GlueX</a:t>
            </a:r>
            <a:r>
              <a:rPr lang="en-US" dirty="0" smtClean="0"/>
              <a:t> Detector</a:t>
            </a:r>
            <a:endParaRPr lang="en-US" dirty="0"/>
          </a:p>
        </p:txBody>
      </p:sp>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pic>
        <p:nvPicPr>
          <p:cNvPr id="7" name="Picture 2"/>
          <p:cNvPicPr>
            <a:picLocks noChangeAspect="1" noChangeArrowheads="1"/>
          </p:cNvPicPr>
          <p:nvPr/>
        </p:nvPicPr>
        <p:blipFill>
          <a:blip r:embed="rId2">
            <a:lum bright="20000" contrast="20000"/>
          </a:blip>
          <a:srcRect l="6123" t="19358" r="10864" b="20199"/>
          <a:stretch>
            <a:fillRect/>
          </a:stretch>
        </p:blipFill>
        <p:spPr bwMode="auto">
          <a:xfrm>
            <a:off x="0" y="1066800"/>
            <a:ext cx="4588162" cy="2585365"/>
          </a:xfrm>
          <a:prstGeom prst="rect">
            <a:avLst/>
          </a:prstGeom>
          <a:noFill/>
          <a:ln w="9525">
            <a:noFill/>
            <a:miter lim="800000"/>
            <a:headEnd/>
            <a:tailEnd/>
          </a:ln>
          <a:effectLst/>
        </p:spPr>
      </p:pic>
      <p:pic>
        <p:nvPicPr>
          <p:cNvPr id="8" name="Picture 7" descr="detector.pdf"/>
          <p:cNvPicPr>
            <a:picLocks noChangeAspect="1"/>
          </p:cNvPicPr>
          <p:nvPr/>
        </p:nvPicPr>
        <p:blipFill>
          <a:blip r:embed="rId3"/>
          <a:stretch>
            <a:fillRect/>
          </a:stretch>
        </p:blipFill>
        <p:spPr>
          <a:xfrm>
            <a:off x="3429000" y="2493896"/>
            <a:ext cx="5437619" cy="3830704"/>
          </a:xfrm>
          <a:prstGeom prst="rect">
            <a:avLst/>
          </a:prstGeom>
        </p:spPr>
      </p:pic>
      <p:cxnSp>
        <p:nvCxnSpPr>
          <p:cNvPr id="10" name="Straight Connector 9"/>
          <p:cNvCxnSpPr/>
          <p:nvPr/>
        </p:nvCxnSpPr>
        <p:spPr>
          <a:xfrm rot="5400000">
            <a:off x="7353300" y="4229100"/>
            <a:ext cx="1447800" cy="1588"/>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077995" y="2667000"/>
            <a:ext cx="819712" cy="369332"/>
          </a:xfrm>
          <a:prstGeom prst="rect">
            <a:avLst/>
          </a:prstGeom>
          <a:noFill/>
        </p:spPr>
        <p:txBody>
          <a:bodyPr wrap="none" rtlCol="0">
            <a:spAutoFit/>
          </a:bodyPr>
          <a:lstStyle/>
          <a:p>
            <a:pPr algn="ctr"/>
            <a:r>
              <a:rPr lang="en-US" sz="900" b="1" i="1" dirty="0" smtClean="0">
                <a:latin typeface="Arial"/>
                <a:cs typeface="Arial"/>
              </a:rPr>
              <a:t>TOF</a:t>
            </a:r>
          </a:p>
          <a:p>
            <a:pPr algn="ctr"/>
            <a:r>
              <a:rPr lang="en-US" sz="900" dirty="0" smtClean="0">
                <a:solidFill>
                  <a:schemeClr val="tx1">
                    <a:lumMod val="65000"/>
                    <a:lumOff val="35000"/>
                  </a:schemeClr>
                </a:solidFill>
                <a:latin typeface="Arial"/>
                <a:cs typeface="Arial"/>
              </a:rPr>
              <a:t>time of flight</a:t>
            </a:r>
            <a:endParaRPr lang="en-US" sz="900" dirty="0">
              <a:solidFill>
                <a:schemeClr val="tx1">
                  <a:lumMod val="65000"/>
                  <a:lumOff val="35000"/>
                </a:schemeClr>
              </a:solidFill>
              <a:latin typeface="Arial"/>
              <a:cs typeface="Arial"/>
            </a:endParaRPr>
          </a:p>
        </p:txBody>
      </p:sp>
      <p:cxnSp>
        <p:nvCxnSpPr>
          <p:cNvPr id="13" name="Straight Arrow Connector 12"/>
          <p:cNvCxnSpPr>
            <a:stCxn id="11" idx="2"/>
          </p:cNvCxnSpPr>
          <p:nvPr/>
        </p:nvCxnSpPr>
        <p:spPr>
          <a:xfrm rot="5400000">
            <a:off x="8048092" y="3066235"/>
            <a:ext cx="469662" cy="409856"/>
          </a:xfrm>
          <a:prstGeom prst="straightConnector1">
            <a:avLst/>
          </a:prstGeom>
          <a:ln w="3175" cmpd="sng">
            <a:solidFill>
              <a:schemeClr val="tx1">
                <a:lumMod val="85000"/>
                <a:lumOff val="1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15" name="Snip Same Side Corner Rectangle 14"/>
          <p:cNvSpPr/>
          <p:nvPr/>
        </p:nvSpPr>
        <p:spPr>
          <a:xfrm rot="5400000">
            <a:off x="5100358" y="3992286"/>
            <a:ext cx="102867" cy="466017"/>
          </a:xfrm>
          <a:prstGeom prst="snip2SameRect">
            <a:avLst>
              <a:gd name="adj1" fmla="val 30081"/>
              <a:gd name="adj2" fmla="val 0"/>
            </a:avLst>
          </a:prstGeom>
          <a:solidFill>
            <a:schemeClr val="tx1">
              <a:lumMod val="75000"/>
              <a:lumOff val="25000"/>
              <a:alpha val="49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429000" y="3321328"/>
            <a:ext cx="851515" cy="369332"/>
          </a:xfrm>
          <a:prstGeom prst="rect">
            <a:avLst/>
          </a:prstGeom>
          <a:noFill/>
        </p:spPr>
        <p:txBody>
          <a:bodyPr wrap="none" rtlCol="0">
            <a:spAutoFit/>
          </a:bodyPr>
          <a:lstStyle/>
          <a:p>
            <a:pPr algn="ctr"/>
            <a:r>
              <a:rPr lang="en-US" sz="900" b="1" i="1" dirty="0" smtClean="0">
                <a:latin typeface="Arial"/>
                <a:cs typeface="Arial"/>
              </a:rPr>
              <a:t>SC</a:t>
            </a:r>
          </a:p>
          <a:p>
            <a:pPr algn="ctr"/>
            <a:r>
              <a:rPr lang="en-US" sz="900" dirty="0" smtClean="0">
                <a:solidFill>
                  <a:schemeClr val="tx1">
                    <a:lumMod val="65000"/>
                    <a:lumOff val="35000"/>
                  </a:schemeClr>
                </a:solidFill>
                <a:latin typeface="Arial"/>
                <a:cs typeface="Arial"/>
              </a:rPr>
              <a:t>start counter</a:t>
            </a:r>
            <a:endParaRPr lang="en-US" sz="900" dirty="0">
              <a:solidFill>
                <a:schemeClr val="tx1">
                  <a:lumMod val="65000"/>
                  <a:lumOff val="35000"/>
                </a:schemeClr>
              </a:solidFill>
              <a:latin typeface="Arial"/>
              <a:cs typeface="Arial"/>
            </a:endParaRPr>
          </a:p>
        </p:txBody>
      </p:sp>
      <p:cxnSp>
        <p:nvCxnSpPr>
          <p:cNvPr id="17" name="Straight Arrow Connector 16"/>
          <p:cNvCxnSpPr/>
          <p:nvPr/>
        </p:nvCxnSpPr>
        <p:spPr>
          <a:xfrm>
            <a:off x="3991256" y="3658394"/>
            <a:ext cx="901047" cy="563290"/>
          </a:xfrm>
          <a:prstGeom prst="straightConnector1">
            <a:avLst/>
          </a:prstGeom>
          <a:ln w="3175" cmpd="sng">
            <a:solidFill>
              <a:schemeClr val="tx1">
                <a:lumMod val="85000"/>
                <a:lumOff val="1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283199" y="1066800"/>
            <a:ext cx="3759201" cy="1077218"/>
          </a:xfrm>
          <a:prstGeom prst="rect">
            <a:avLst/>
          </a:prstGeom>
          <a:noFill/>
        </p:spPr>
        <p:txBody>
          <a:bodyPr wrap="square" rtlCol="0">
            <a:spAutoFit/>
          </a:bodyPr>
          <a:lstStyle/>
          <a:p>
            <a:pPr>
              <a:buFont typeface="Arial"/>
              <a:buChar char="•"/>
            </a:pPr>
            <a:r>
              <a:rPr lang="en-US" sz="1600" dirty="0" smtClean="0"/>
              <a:t> 2.2T superconducting </a:t>
            </a:r>
            <a:r>
              <a:rPr lang="en-US" sz="1600" dirty="0" err="1" smtClean="0"/>
              <a:t>solenoidal</a:t>
            </a:r>
            <a:r>
              <a:rPr lang="en-US" sz="1600" dirty="0" smtClean="0"/>
              <a:t> magnet</a:t>
            </a:r>
          </a:p>
          <a:p>
            <a:pPr>
              <a:buFont typeface="Arial"/>
              <a:buChar char="•"/>
            </a:pPr>
            <a:r>
              <a:rPr lang="en-US" sz="1600" dirty="0" smtClean="0"/>
              <a:t> Fixed target (LH</a:t>
            </a:r>
            <a:r>
              <a:rPr lang="en-US" sz="1600" baseline="-25000" dirty="0" smtClean="0"/>
              <a:t>2</a:t>
            </a:r>
            <a:r>
              <a:rPr lang="en-US" sz="1600" dirty="0" smtClean="0"/>
              <a:t>)</a:t>
            </a:r>
          </a:p>
          <a:p>
            <a:pPr>
              <a:buFont typeface="Arial"/>
              <a:buChar char="•"/>
            </a:pPr>
            <a:r>
              <a:rPr lang="en-US" sz="1600" dirty="0" smtClean="0"/>
              <a:t> 10</a:t>
            </a:r>
            <a:r>
              <a:rPr lang="en-US" sz="1600" baseline="30000" dirty="0" smtClean="0"/>
              <a:t>8</a:t>
            </a:r>
            <a:r>
              <a:rPr lang="en-US" sz="1600" dirty="0" smtClean="0"/>
              <a:t> tagged </a:t>
            </a:r>
            <a:r>
              <a:rPr lang="en-US" sz="1600" dirty="0" err="1" smtClean="0">
                <a:latin typeface="Symbol" charset="2"/>
                <a:cs typeface="Symbol" charset="2"/>
              </a:rPr>
              <a:t>g</a:t>
            </a:r>
            <a:r>
              <a:rPr lang="en-US" sz="1600" dirty="0" err="1" smtClean="0"/>
              <a:t>/s</a:t>
            </a:r>
            <a:r>
              <a:rPr lang="en-US" sz="1600" dirty="0" smtClean="0"/>
              <a:t> (8.4-9.0GeV)</a:t>
            </a:r>
          </a:p>
          <a:p>
            <a:pPr>
              <a:buFont typeface="Arial"/>
              <a:buChar char="•"/>
            </a:pPr>
            <a:r>
              <a:rPr lang="en-US" sz="1600" dirty="0" smtClean="0"/>
              <a:t> hermetic</a:t>
            </a:r>
            <a:endParaRPr lang="en-US" sz="1600" dirty="0"/>
          </a:p>
        </p:txBody>
      </p:sp>
      <p:sp>
        <p:nvSpPr>
          <p:cNvPr id="18" name="TextBox 17"/>
          <p:cNvSpPr txBox="1"/>
          <p:nvPr/>
        </p:nvSpPr>
        <p:spPr>
          <a:xfrm>
            <a:off x="3137343" y="805190"/>
            <a:ext cx="872029" cy="523220"/>
          </a:xfrm>
          <a:prstGeom prst="rect">
            <a:avLst/>
          </a:prstGeom>
          <a:noFill/>
        </p:spPr>
        <p:txBody>
          <a:bodyPr wrap="none" rtlCol="0">
            <a:spAutoFit/>
          </a:bodyPr>
          <a:lstStyle/>
          <a:p>
            <a:pPr algn="ctr"/>
            <a:r>
              <a:rPr lang="en-US" sz="1400" b="1" i="1" dirty="0" smtClean="0"/>
              <a:t>2.2 Tesla</a:t>
            </a:r>
          </a:p>
          <a:p>
            <a:pPr algn="ctr"/>
            <a:r>
              <a:rPr lang="en-US" sz="1400" b="1" i="1" dirty="0" smtClean="0"/>
              <a:t>Solenoid</a:t>
            </a:r>
            <a:endParaRPr lang="en-US" sz="1400" b="1" i="1" dirty="0"/>
          </a:p>
        </p:txBody>
      </p:sp>
      <p:cxnSp>
        <p:nvCxnSpPr>
          <p:cNvPr id="24" name="Straight Arrow Connector 23"/>
          <p:cNvCxnSpPr/>
          <p:nvPr/>
        </p:nvCxnSpPr>
        <p:spPr>
          <a:xfrm rot="5400000">
            <a:off x="2529620" y="1478930"/>
            <a:ext cx="913798" cy="61275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3" name="Group 54"/>
          <p:cNvGrpSpPr/>
          <p:nvPr/>
        </p:nvGrpSpPr>
        <p:grpSpPr>
          <a:xfrm>
            <a:off x="274125" y="3821573"/>
            <a:ext cx="6641025" cy="800220"/>
            <a:chOff x="274125" y="3821573"/>
            <a:chExt cx="6641025" cy="800220"/>
          </a:xfrm>
        </p:grpSpPr>
        <p:sp>
          <p:nvSpPr>
            <p:cNvPr id="48" name="Rectangle 47"/>
            <p:cNvSpPr/>
            <p:nvPr/>
          </p:nvSpPr>
          <p:spPr>
            <a:xfrm>
              <a:off x="274125" y="3821573"/>
              <a:ext cx="3026198" cy="800220"/>
            </a:xfrm>
            <a:prstGeom prst="rect">
              <a:avLst/>
            </a:prstGeom>
            <a:solidFill>
              <a:srgbClr val="FFFF00">
                <a:alpha val="38000"/>
              </a:srgb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924550" y="3914775"/>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6238875" y="3916039"/>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559550" y="3916039"/>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6861175" y="3916039"/>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924550" y="4254497"/>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6238875" y="4254497"/>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559550" y="4254497"/>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6861175" y="4251328"/>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4867276" y="3914775"/>
              <a:ext cx="987424" cy="250825"/>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4867276" y="4286252"/>
              <a:ext cx="987424" cy="250825"/>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50"/>
          <p:cNvGrpSpPr/>
          <p:nvPr/>
        </p:nvGrpSpPr>
        <p:grpSpPr>
          <a:xfrm>
            <a:off x="490483" y="3585839"/>
            <a:ext cx="8015342" cy="1835747"/>
            <a:chOff x="490483" y="3585839"/>
            <a:chExt cx="8015342" cy="1835747"/>
          </a:xfrm>
        </p:grpSpPr>
        <p:sp>
          <p:nvSpPr>
            <p:cNvPr id="50" name="Rectangle 49"/>
            <p:cNvSpPr/>
            <p:nvPr/>
          </p:nvSpPr>
          <p:spPr>
            <a:xfrm>
              <a:off x="490483" y="4702175"/>
              <a:ext cx="3255095" cy="719411"/>
            </a:xfrm>
            <a:prstGeom prst="rect">
              <a:avLst/>
            </a:prstGeom>
            <a:solidFill>
              <a:srgbClr val="FFFF00">
                <a:alpha val="38000"/>
              </a:srgb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883150" y="3756024"/>
              <a:ext cx="2070100" cy="142875"/>
            </a:xfrm>
            <a:prstGeom prst="rect">
              <a:avLst/>
            </a:prstGeom>
            <a:solidFill>
              <a:srgbClr val="FFFF00">
                <a:alpha val="35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4883150" y="4559300"/>
              <a:ext cx="2070100" cy="142875"/>
            </a:xfrm>
            <a:prstGeom prst="rect">
              <a:avLst/>
            </a:prstGeom>
            <a:solidFill>
              <a:srgbClr val="FFFF00">
                <a:alpha val="35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8124825" y="3585839"/>
              <a:ext cx="381000" cy="1278261"/>
            </a:xfrm>
            <a:prstGeom prst="rect">
              <a:avLst/>
            </a:prstGeom>
            <a:solidFill>
              <a:srgbClr val="FFFF00">
                <a:alpha val="38000"/>
              </a:srgb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extBox 20"/>
          <p:cNvSpPr txBox="1"/>
          <p:nvPr/>
        </p:nvSpPr>
        <p:spPr>
          <a:xfrm>
            <a:off x="521620" y="4621793"/>
            <a:ext cx="3223959" cy="800219"/>
          </a:xfrm>
          <a:prstGeom prst="rect">
            <a:avLst/>
          </a:prstGeom>
          <a:noFill/>
        </p:spPr>
        <p:txBody>
          <a:bodyPr wrap="none" rtlCol="0">
            <a:spAutoFit/>
          </a:bodyPr>
          <a:lstStyle/>
          <a:p>
            <a:r>
              <a:rPr lang="en-US" b="1" u="sng" dirty="0" err="1" smtClean="0">
                <a:solidFill>
                  <a:srgbClr val="000090"/>
                </a:solidFill>
              </a:rPr>
              <a:t>Calorimetry</a:t>
            </a:r>
            <a:endParaRPr lang="en-US" b="1" u="sng" dirty="0" smtClean="0">
              <a:solidFill>
                <a:srgbClr val="000090"/>
              </a:solidFill>
            </a:endParaRPr>
          </a:p>
          <a:p>
            <a:pPr>
              <a:buFont typeface="Arial"/>
              <a:buChar char="•"/>
            </a:pPr>
            <a:r>
              <a:rPr lang="en-US" sz="1400" dirty="0" smtClean="0"/>
              <a:t> Barrel Calorimeter (lead, fiber sandwich)</a:t>
            </a:r>
          </a:p>
          <a:p>
            <a:pPr>
              <a:buFont typeface="Arial"/>
              <a:buChar char="•"/>
            </a:pPr>
            <a:r>
              <a:rPr lang="en-US" sz="1400" dirty="0" smtClean="0"/>
              <a:t> Forward Calorimeter (lead-glass blocks)</a:t>
            </a:r>
            <a:endParaRPr lang="en-US" sz="1400" dirty="0"/>
          </a:p>
        </p:txBody>
      </p:sp>
      <p:grpSp>
        <p:nvGrpSpPr>
          <p:cNvPr id="12" name="Group 52"/>
          <p:cNvGrpSpPr/>
          <p:nvPr/>
        </p:nvGrpSpPr>
        <p:grpSpPr>
          <a:xfrm>
            <a:off x="989724" y="3505994"/>
            <a:ext cx="7107002" cy="2892179"/>
            <a:chOff x="989724" y="3505994"/>
            <a:chExt cx="7107002" cy="2892179"/>
          </a:xfrm>
        </p:grpSpPr>
        <p:sp>
          <p:nvSpPr>
            <p:cNvPr id="42" name="Snip Same Side Corner Rectangle 41"/>
            <p:cNvSpPr/>
            <p:nvPr/>
          </p:nvSpPr>
          <p:spPr>
            <a:xfrm rot="5400000">
              <a:off x="5103533" y="3995461"/>
              <a:ext cx="102867" cy="466017"/>
            </a:xfrm>
            <a:prstGeom prst="snip2SameRect">
              <a:avLst>
                <a:gd name="adj1" fmla="val 30081"/>
                <a:gd name="adj2" fmla="val 0"/>
              </a:avLst>
            </a:prstGeom>
            <a:solidFill>
              <a:srgbClr val="FFFF00">
                <a:alpha val="49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8051007" y="3505994"/>
              <a:ext cx="45719" cy="1453356"/>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989724" y="5496353"/>
              <a:ext cx="2575035" cy="901820"/>
            </a:xfrm>
            <a:prstGeom prst="rect">
              <a:avLst/>
            </a:prstGeom>
            <a:solidFill>
              <a:srgbClr val="FFFF00">
                <a:alpha val="38000"/>
              </a:srgb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990600" y="5422012"/>
            <a:ext cx="2582758" cy="1015663"/>
          </a:xfrm>
          <a:prstGeom prst="rect">
            <a:avLst/>
          </a:prstGeom>
          <a:noFill/>
        </p:spPr>
        <p:txBody>
          <a:bodyPr wrap="none" rtlCol="0">
            <a:spAutoFit/>
          </a:bodyPr>
          <a:lstStyle/>
          <a:p>
            <a:r>
              <a:rPr lang="en-US" b="1" u="sng" dirty="0" smtClean="0">
                <a:solidFill>
                  <a:srgbClr val="000090"/>
                </a:solidFill>
              </a:rPr>
              <a:t>PID</a:t>
            </a:r>
          </a:p>
          <a:p>
            <a:pPr>
              <a:buFont typeface="Arial"/>
              <a:buChar char="•"/>
            </a:pPr>
            <a:r>
              <a:rPr lang="en-US" sz="1400" dirty="0" smtClean="0"/>
              <a:t> Time of Flight wall (</a:t>
            </a:r>
            <a:r>
              <a:rPr lang="en-US" sz="1400" dirty="0" err="1" smtClean="0"/>
              <a:t>scintillators</a:t>
            </a:r>
            <a:r>
              <a:rPr lang="en-US" sz="1400" dirty="0" smtClean="0"/>
              <a:t>)</a:t>
            </a:r>
          </a:p>
          <a:p>
            <a:pPr>
              <a:buFont typeface="Arial"/>
              <a:buChar char="•"/>
            </a:pPr>
            <a:r>
              <a:rPr lang="en-US" sz="1400" dirty="0" smtClean="0"/>
              <a:t> Start counter</a:t>
            </a:r>
          </a:p>
          <a:p>
            <a:pPr>
              <a:buFont typeface="Arial"/>
              <a:buChar char="•"/>
            </a:pPr>
            <a:r>
              <a:rPr lang="en-US" sz="1400" dirty="0" smtClean="0"/>
              <a:t> Barrel Calorimeter</a:t>
            </a:r>
            <a:endParaRPr lang="en-US" sz="1400" dirty="0"/>
          </a:p>
        </p:txBody>
      </p:sp>
      <p:sp>
        <p:nvSpPr>
          <p:cNvPr id="20" name="TextBox 19"/>
          <p:cNvSpPr txBox="1"/>
          <p:nvPr/>
        </p:nvSpPr>
        <p:spPr>
          <a:xfrm>
            <a:off x="274125" y="3821574"/>
            <a:ext cx="3018775" cy="800219"/>
          </a:xfrm>
          <a:prstGeom prst="rect">
            <a:avLst/>
          </a:prstGeom>
          <a:noFill/>
        </p:spPr>
        <p:txBody>
          <a:bodyPr wrap="none" rtlCol="0">
            <a:spAutoFit/>
          </a:bodyPr>
          <a:lstStyle/>
          <a:p>
            <a:r>
              <a:rPr lang="en-US" b="1" u="sng" dirty="0" smtClean="0">
                <a:solidFill>
                  <a:srgbClr val="000090"/>
                </a:solidFill>
              </a:rPr>
              <a:t>Charged particle tracking</a:t>
            </a:r>
          </a:p>
          <a:p>
            <a:pPr>
              <a:buFont typeface="Arial"/>
              <a:buChar char="•"/>
            </a:pPr>
            <a:r>
              <a:rPr lang="en-US" sz="1400" dirty="0" smtClean="0"/>
              <a:t> Central drift chamber (straw tube)</a:t>
            </a:r>
          </a:p>
          <a:p>
            <a:pPr>
              <a:buFont typeface="Arial"/>
              <a:buChar char="•"/>
            </a:pPr>
            <a:r>
              <a:rPr lang="en-US" sz="1400" dirty="0" smtClean="0"/>
              <a:t> Forward drift chamber (cathode strip)</a:t>
            </a:r>
            <a:endParaRPr lang="en-US" sz="1400" dirty="0"/>
          </a:p>
        </p:txBody>
      </p:sp>
      <p:sp>
        <p:nvSpPr>
          <p:cNvPr id="41" name="Slide Number Placeholder 40"/>
          <p:cNvSpPr>
            <a:spLocks noGrp="1"/>
          </p:cNvSpPr>
          <p:nvPr>
            <p:ph type="sldNum" sz="quarter" idx="12"/>
          </p:nvPr>
        </p:nvSpPr>
        <p:spPr/>
        <p:txBody>
          <a:bodyPr/>
          <a:lstStyle/>
          <a:p>
            <a:fld id="{7102A44C-AAFF-5D4B-B305-D357479621B3}" type="slidenum">
              <a:rPr lang="en-US" smtClean="0"/>
              <a:pPr/>
              <a:t>13</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709"/>
            <a:ext cx="8229600" cy="532719"/>
          </a:xfrm>
        </p:spPr>
        <p:txBody>
          <a:bodyPr>
            <a:normAutofit fontScale="90000"/>
          </a:bodyPr>
          <a:lstStyle/>
          <a:p>
            <a:r>
              <a:rPr lang="en-US" dirty="0" err="1" smtClean="0"/>
              <a:t>Calorimetry</a:t>
            </a:r>
            <a:endParaRPr lang="en-US" dirty="0"/>
          </a:p>
        </p:txBody>
      </p:sp>
      <p:sp>
        <p:nvSpPr>
          <p:cNvPr id="4" name="Date Placeholder 3"/>
          <p:cNvSpPr>
            <a:spLocks noGrp="1"/>
          </p:cNvSpPr>
          <p:nvPr>
            <p:ph type="dt" sz="half" idx="10"/>
          </p:nvPr>
        </p:nvSpPr>
        <p:spPr/>
        <p:txBody>
          <a:bodyPr/>
          <a:lstStyle/>
          <a:p>
            <a:r>
              <a:rPr lang="en-US" dirty="0" smtClean="0"/>
              <a:t>April 12, 2012</a:t>
            </a:r>
            <a:endParaRPr lang="en-US" dirty="0"/>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t>14</a:t>
            </a:fld>
            <a:endParaRPr lang="en-US"/>
          </a:p>
        </p:txBody>
      </p:sp>
      <p:grpSp>
        <p:nvGrpSpPr>
          <p:cNvPr id="13" name="Group 12"/>
          <p:cNvGrpSpPr/>
          <p:nvPr/>
        </p:nvGrpSpPr>
        <p:grpSpPr>
          <a:xfrm>
            <a:off x="7095030" y="1097188"/>
            <a:ext cx="2048970" cy="5285069"/>
            <a:chOff x="108857" y="1097188"/>
            <a:chExt cx="2048970" cy="5285069"/>
          </a:xfrm>
        </p:grpSpPr>
        <p:pic>
          <p:nvPicPr>
            <p:cNvPr id="9" name="Picture 8" descr="Screen Shot 2012-04-03 at 3.46.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7" y="1097188"/>
              <a:ext cx="2048970" cy="4454072"/>
            </a:xfrm>
            <a:prstGeom prst="rect">
              <a:avLst/>
            </a:prstGeom>
          </p:spPr>
        </p:pic>
        <p:sp>
          <p:nvSpPr>
            <p:cNvPr id="10" name="TextBox 9"/>
            <p:cNvSpPr txBox="1"/>
            <p:nvPr/>
          </p:nvSpPr>
          <p:spPr>
            <a:xfrm>
              <a:off x="108857" y="5551260"/>
              <a:ext cx="1925269" cy="830997"/>
            </a:xfrm>
            <a:prstGeom prst="rect">
              <a:avLst/>
            </a:prstGeom>
            <a:noFill/>
          </p:spPr>
          <p:txBody>
            <a:bodyPr wrap="square" rtlCol="0">
              <a:spAutoFit/>
            </a:bodyPr>
            <a:lstStyle/>
            <a:p>
              <a:r>
                <a:rPr lang="en-US" sz="1200" i="1" dirty="0" smtClean="0"/>
                <a:t>Completed BCAL module. The iPhone is placed against the opposing surface of the 4 meter module.</a:t>
              </a:r>
              <a:endParaRPr lang="en-US" sz="1200" i="1" dirty="0"/>
            </a:p>
          </p:txBody>
        </p:sp>
      </p:grpSp>
      <p:grpSp>
        <p:nvGrpSpPr>
          <p:cNvPr id="12" name="Group 11"/>
          <p:cNvGrpSpPr/>
          <p:nvPr/>
        </p:nvGrpSpPr>
        <p:grpSpPr>
          <a:xfrm>
            <a:off x="4237872" y="2940449"/>
            <a:ext cx="2097119" cy="3415901"/>
            <a:chOff x="2899230" y="2966356"/>
            <a:chExt cx="2097119" cy="3415901"/>
          </a:xfrm>
        </p:grpSpPr>
        <p:pic>
          <p:nvPicPr>
            <p:cNvPr id="8" name="Picture 7"/>
            <p:cNvPicPr>
              <a:picLocks noChangeAspect="1" noChangeArrowheads="1"/>
            </p:cNvPicPr>
            <p:nvPr/>
          </p:nvPicPr>
          <p:blipFill>
            <a:blip r:embed="rId3"/>
            <a:srcRect/>
            <a:stretch>
              <a:fillRect/>
            </a:stretch>
          </p:blipFill>
          <p:spPr bwMode="auto">
            <a:xfrm>
              <a:off x="2899230" y="2966356"/>
              <a:ext cx="2097119" cy="2584903"/>
            </a:xfrm>
            <a:prstGeom prst="rect">
              <a:avLst/>
            </a:prstGeom>
            <a:noFill/>
            <a:ln w="9525">
              <a:noFill/>
              <a:miter lim="800000"/>
              <a:headEnd/>
              <a:tailEnd/>
            </a:ln>
          </p:spPr>
        </p:pic>
        <p:sp>
          <p:nvSpPr>
            <p:cNvPr id="11" name="TextBox 10"/>
            <p:cNvSpPr txBox="1"/>
            <p:nvPr/>
          </p:nvSpPr>
          <p:spPr>
            <a:xfrm>
              <a:off x="2899230" y="5551260"/>
              <a:ext cx="2097119" cy="830997"/>
            </a:xfrm>
            <a:prstGeom prst="rect">
              <a:avLst/>
            </a:prstGeom>
            <a:noFill/>
          </p:spPr>
          <p:txBody>
            <a:bodyPr wrap="square" rtlCol="0">
              <a:spAutoFit/>
            </a:bodyPr>
            <a:lstStyle/>
            <a:p>
              <a:r>
                <a:rPr lang="en-US" sz="1200" i="1" dirty="0" smtClean="0"/>
                <a:t>BCAL module under construction. Approximately 30k plastic fibers are used to make one module.</a:t>
              </a:r>
              <a:endParaRPr lang="en-US" sz="1200" i="1" dirty="0"/>
            </a:p>
          </p:txBody>
        </p:sp>
      </p:grpSp>
      <p:grpSp>
        <p:nvGrpSpPr>
          <p:cNvPr id="16" name="Group 15"/>
          <p:cNvGrpSpPr/>
          <p:nvPr/>
        </p:nvGrpSpPr>
        <p:grpSpPr>
          <a:xfrm>
            <a:off x="161289" y="3005074"/>
            <a:ext cx="3234423" cy="2887484"/>
            <a:chOff x="161289" y="3466739"/>
            <a:chExt cx="3234423" cy="2887484"/>
          </a:xfrm>
        </p:grpSpPr>
        <p:pic>
          <p:nvPicPr>
            <p:cNvPr id="7" name="Picture 6" descr="800px-Fcal_arra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289" y="3466739"/>
              <a:ext cx="3234423" cy="2425818"/>
            </a:xfrm>
            <a:prstGeom prst="rect">
              <a:avLst/>
            </a:prstGeom>
          </p:spPr>
        </p:pic>
        <p:sp>
          <p:nvSpPr>
            <p:cNvPr id="14" name="TextBox 13"/>
            <p:cNvSpPr txBox="1"/>
            <p:nvPr/>
          </p:nvSpPr>
          <p:spPr>
            <a:xfrm>
              <a:off x="161289" y="5892558"/>
              <a:ext cx="3234423" cy="461665"/>
            </a:xfrm>
            <a:prstGeom prst="rect">
              <a:avLst/>
            </a:prstGeom>
            <a:noFill/>
          </p:spPr>
          <p:txBody>
            <a:bodyPr wrap="square" rtlCol="0">
              <a:spAutoFit/>
            </a:bodyPr>
            <a:lstStyle/>
            <a:p>
              <a:r>
                <a:rPr lang="en-US" sz="1200" i="1" dirty="0" smtClean="0"/>
                <a:t>FCAL prototype with 72 lead-glass modules. The full detector will have ~2800 modules.  </a:t>
              </a:r>
              <a:endParaRPr lang="en-US" sz="1200" i="1" dirty="0"/>
            </a:p>
          </p:txBody>
        </p:sp>
      </p:grpSp>
      <p:sp>
        <p:nvSpPr>
          <p:cNvPr id="15" name="TextBox 14"/>
          <p:cNvSpPr txBox="1"/>
          <p:nvPr/>
        </p:nvSpPr>
        <p:spPr>
          <a:xfrm>
            <a:off x="713814" y="667490"/>
            <a:ext cx="6381216" cy="2062103"/>
          </a:xfrm>
          <a:prstGeom prst="rect">
            <a:avLst/>
          </a:prstGeom>
          <a:noFill/>
        </p:spPr>
        <p:txBody>
          <a:bodyPr wrap="square" rtlCol="0">
            <a:spAutoFit/>
          </a:bodyPr>
          <a:lstStyle/>
          <a:p>
            <a:pPr marL="285750" indent="-285750">
              <a:buFont typeface="Arial"/>
              <a:buChar char="•"/>
            </a:pPr>
            <a:r>
              <a:rPr lang="en-US" sz="1600" dirty="0" err="1" smtClean="0">
                <a:latin typeface="Symbol" charset="2"/>
                <a:cs typeface="Symbol" charset="2"/>
              </a:rPr>
              <a:t>g</a:t>
            </a:r>
            <a:r>
              <a:rPr lang="en-US" sz="1600" dirty="0" err="1" smtClean="0"/>
              <a:t>s</a:t>
            </a:r>
            <a:r>
              <a:rPr lang="en-US" sz="1600" dirty="0" smtClean="0"/>
              <a:t> coming from the target are neutral and therefore do not bend in a magnetic field.</a:t>
            </a:r>
          </a:p>
          <a:p>
            <a:pPr marL="285750" indent="-285750">
              <a:buFont typeface="Arial"/>
              <a:buChar char="•"/>
            </a:pPr>
            <a:endParaRPr lang="en-US" sz="1600" dirty="0"/>
          </a:p>
          <a:p>
            <a:pPr marL="285750" indent="-285750">
              <a:buFont typeface="Arial"/>
              <a:buChar char="•"/>
            </a:pPr>
            <a:r>
              <a:rPr lang="en-US" sz="1600" dirty="0" smtClean="0"/>
              <a:t>Energy of the </a:t>
            </a:r>
            <a:r>
              <a:rPr lang="en-US" sz="1600" dirty="0">
                <a:latin typeface="Symbol" charset="2"/>
                <a:cs typeface="Symbol" charset="2"/>
              </a:rPr>
              <a:t>g</a:t>
            </a:r>
            <a:r>
              <a:rPr lang="en-US" sz="1600" dirty="0" smtClean="0"/>
              <a:t> is measured by absorbing it in a thick, dense material. </a:t>
            </a:r>
          </a:p>
          <a:p>
            <a:pPr marL="285750" indent="-285750">
              <a:buFont typeface="Arial"/>
              <a:buChar char="•"/>
            </a:pPr>
            <a:endParaRPr lang="en-US" sz="1600" dirty="0"/>
          </a:p>
          <a:p>
            <a:pPr marL="285750" indent="-285750">
              <a:buFont typeface="Arial"/>
              <a:buChar char="•"/>
            </a:pPr>
            <a:r>
              <a:rPr lang="en-US" sz="1600" dirty="0" smtClean="0"/>
              <a:t>Small amounts of light is produced as the energy is deposited.</a:t>
            </a:r>
          </a:p>
          <a:p>
            <a:pPr marL="285750" indent="-285750">
              <a:buFont typeface="Arial"/>
              <a:buChar char="•"/>
            </a:pPr>
            <a:endParaRPr lang="en-US" sz="1600" dirty="0"/>
          </a:p>
          <a:p>
            <a:pPr marL="285750" indent="-285750">
              <a:buFont typeface="Arial"/>
              <a:buChar char="•"/>
            </a:pPr>
            <a:r>
              <a:rPr lang="en-US" sz="1600" dirty="0" smtClean="0"/>
              <a:t>Sensitive detectors are used to read out the light.</a:t>
            </a:r>
            <a:endParaRPr lang="en-US" sz="1600" dirty="0"/>
          </a:p>
        </p:txBody>
      </p:sp>
    </p:spTree>
    <p:extLst>
      <p:ext uri="{BB962C8B-B14F-4D97-AF65-F5344CB8AC3E}">
        <p14:creationId xmlns:p14="http://schemas.microsoft.com/office/powerpoint/2010/main" val="18652359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68791"/>
          </a:xfrm>
        </p:spPr>
        <p:txBody>
          <a:bodyPr>
            <a:normAutofit fontScale="90000"/>
          </a:bodyPr>
          <a:lstStyle/>
          <a:p>
            <a:r>
              <a:rPr lang="en-US" dirty="0" smtClean="0"/>
              <a:t>Charged Particle Detection</a:t>
            </a:r>
            <a:endParaRPr lang="en-US" dirty="0"/>
          </a:p>
        </p:txBody>
      </p:sp>
      <p:sp>
        <p:nvSpPr>
          <p:cNvPr id="4" name="Date Placeholder 3"/>
          <p:cNvSpPr>
            <a:spLocks noGrp="1"/>
          </p:cNvSpPr>
          <p:nvPr>
            <p:ph type="dt" sz="half" idx="10"/>
          </p:nvPr>
        </p:nvSpPr>
        <p:spPr/>
        <p:txBody>
          <a:bodyPr/>
          <a:lstStyle/>
          <a:p>
            <a:r>
              <a:rPr lang="en-US" dirty="0" smtClean="0"/>
              <a:t>April 12, 2012</a:t>
            </a:r>
            <a:endParaRPr lang="en-US" dirty="0"/>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t>15</a:t>
            </a:fld>
            <a:endParaRPr lang="en-US"/>
          </a:p>
        </p:txBody>
      </p:sp>
      <p:pic>
        <p:nvPicPr>
          <p:cNvPr id="7" name="Picture 10" descr="DSC06998"/>
          <p:cNvPicPr>
            <a:picLocks noChangeAspect="1" noChangeArrowheads="1"/>
          </p:cNvPicPr>
          <p:nvPr/>
        </p:nvPicPr>
        <p:blipFill>
          <a:blip r:embed="rId2" cstate="print"/>
          <a:srcRect/>
          <a:stretch>
            <a:fillRect/>
          </a:stretch>
        </p:blipFill>
        <p:spPr bwMode="auto">
          <a:xfrm>
            <a:off x="168730" y="778328"/>
            <a:ext cx="2600324" cy="3467099"/>
          </a:xfrm>
          <a:prstGeom prst="rect">
            <a:avLst/>
          </a:prstGeom>
          <a:noFill/>
          <a:ln w="9525">
            <a:noFill/>
            <a:miter lim="800000"/>
            <a:headEnd/>
            <a:tailEnd/>
          </a:ln>
        </p:spPr>
      </p:pic>
      <p:pic>
        <p:nvPicPr>
          <p:cNvPr id="8" name="Picture 7" descr="CD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2858" y="2084277"/>
            <a:ext cx="2535999" cy="3811162"/>
          </a:xfrm>
          <a:prstGeom prst="rect">
            <a:avLst/>
          </a:prstGeom>
        </p:spPr>
      </p:pic>
      <p:sp>
        <p:nvSpPr>
          <p:cNvPr id="9" name="TextBox 8"/>
          <p:cNvSpPr txBox="1"/>
          <p:nvPr/>
        </p:nvSpPr>
        <p:spPr>
          <a:xfrm>
            <a:off x="2993572" y="869370"/>
            <a:ext cx="3283857" cy="4524316"/>
          </a:xfrm>
          <a:prstGeom prst="rect">
            <a:avLst/>
          </a:prstGeom>
          <a:noFill/>
        </p:spPr>
        <p:txBody>
          <a:bodyPr wrap="square" rtlCol="0">
            <a:spAutoFit/>
          </a:bodyPr>
          <a:lstStyle/>
          <a:p>
            <a:pPr marL="285750" indent="-285750">
              <a:buFont typeface="Arial"/>
              <a:buChar char="•"/>
            </a:pPr>
            <a:r>
              <a:rPr lang="en-US" sz="1600" dirty="0" smtClean="0"/>
              <a:t>Charged particle momentum is measured by looking at its curvature in a magnetic field</a:t>
            </a:r>
            <a:br>
              <a:rPr lang="en-US" sz="1600" dirty="0" smtClean="0"/>
            </a:br>
            <a:endParaRPr lang="en-US" sz="1600" dirty="0" smtClean="0"/>
          </a:p>
          <a:p>
            <a:pPr marL="285750" indent="-285750">
              <a:buFont typeface="Arial"/>
              <a:buChar char="•"/>
            </a:pPr>
            <a:r>
              <a:rPr lang="en-US" sz="1600" dirty="0" smtClean="0"/>
              <a:t>As a particle passes through a gas-filled “drift chamber” it creates ions by occasionally knocking electrons loose </a:t>
            </a:r>
            <a:br>
              <a:rPr lang="en-US" sz="1600" dirty="0" smtClean="0"/>
            </a:br>
            <a:endParaRPr lang="en-US" sz="1600" dirty="0" smtClean="0"/>
          </a:p>
          <a:p>
            <a:pPr marL="285750" indent="-285750">
              <a:buFont typeface="Arial"/>
              <a:buChar char="•"/>
            </a:pPr>
            <a:r>
              <a:rPr lang="en-US" sz="1600" dirty="0" smtClean="0"/>
              <a:t>High Voltage creates a strong electric field that causes the electrons to drift toward a </a:t>
            </a:r>
            <a:r>
              <a:rPr lang="en-US" sz="1600" i="1" dirty="0" smtClean="0"/>
              <a:t>sense</a:t>
            </a:r>
            <a:r>
              <a:rPr lang="en-US" sz="1600" dirty="0" smtClean="0"/>
              <a:t> wire</a:t>
            </a:r>
            <a:br>
              <a:rPr lang="en-US" sz="1600" dirty="0" smtClean="0"/>
            </a:br>
            <a:endParaRPr lang="en-US" sz="1600" dirty="0" smtClean="0"/>
          </a:p>
          <a:p>
            <a:pPr marL="285750" indent="-285750">
              <a:buFont typeface="Arial"/>
              <a:buChar char="•"/>
            </a:pPr>
            <a:r>
              <a:rPr lang="en-US" sz="1600" dirty="0" smtClean="0"/>
              <a:t>The drifting electrons create more ions on the way eventually leading an </a:t>
            </a:r>
            <a:r>
              <a:rPr lang="en-US" sz="1600" i="1" dirty="0" smtClean="0"/>
              <a:t>avalanche</a:t>
            </a:r>
            <a:r>
              <a:rPr lang="en-US" sz="1600" dirty="0" smtClean="0"/>
              <a:t> that creates a signal big enough to measure</a:t>
            </a:r>
            <a:endParaRPr lang="en-US" sz="1600" dirty="0"/>
          </a:p>
        </p:txBody>
      </p:sp>
      <p:sp>
        <p:nvSpPr>
          <p:cNvPr id="10" name="TextBox 9"/>
          <p:cNvSpPr txBox="1"/>
          <p:nvPr/>
        </p:nvSpPr>
        <p:spPr>
          <a:xfrm>
            <a:off x="168731" y="4262885"/>
            <a:ext cx="2824842" cy="646331"/>
          </a:xfrm>
          <a:prstGeom prst="rect">
            <a:avLst/>
          </a:prstGeom>
          <a:noFill/>
          <a:ln>
            <a:noFill/>
          </a:ln>
        </p:spPr>
        <p:txBody>
          <a:bodyPr wrap="square" rtlCol="0">
            <a:spAutoFit/>
          </a:bodyPr>
          <a:lstStyle/>
          <a:p>
            <a:r>
              <a:rPr lang="en-US" sz="1200" i="1" dirty="0" smtClean="0"/>
              <a:t>A Forward Drift Chamber (FDC) being tested in the lab. The </a:t>
            </a:r>
            <a:r>
              <a:rPr lang="en-US" sz="1200" i="1" dirty="0" err="1" smtClean="0"/>
              <a:t>GlueX</a:t>
            </a:r>
            <a:r>
              <a:rPr lang="en-US" sz="1200" i="1" dirty="0" smtClean="0"/>
              <a:t> detector will have 4 of these custom made chambers.</a:t>
            </a:r>
            <a:endParaRPr lang="en-US" sz="1200" i="1" dirty="0"/>
          </a:p>
        </p:txBody>
      </p:sp>
      <p:sp>
        <p:nvSpPr>
          <p:cNvPr id="12" name="TextBox 11"/>
          <p:cNvSpPr txBox="1"/>
          <p:nvPr/>
        </p:nvSpPr>
        <p:spPr>
          <a:xfrm>
            <a:off x="6319158" y="1068614"/>
            <a:ext cx="2824842" cy="1015663"/>
          </a:xfrm>
          <a:prstGeom prst="rect">
            <a:avLst/>
          </a:prstGeom>
          <a:noFill/>
        </p:spPr>
        <p:txBody>
          <a:bodyPr wrap="square" rtlCol="0">
            <a:spAutoFit/>
          </a:bodyPr>
          <a:lstStyle/>
          <a:p>
            <a:r>
              <a:rPr lang="en-US" sz="1200" i="1" dirty="0" smtClean="0"/>
              <a:t>The Central Drift Chamber (CDC) being constructed at Carnegie Melon University. Construction is done with the device in the vertical position, but it will be turned sideways for installation.</a:t>
            </a:r>
            <a:endParaRPr lang="en-US" sz="1200" i="1" dirty="0"/>
          </a:p>
        </p:txBody>
      </p:sp>
      <p:grpSp>
        <p:nvGrpSpPr>
          <p:cNvPr id="36" name="Group 35"/>
          <p:cNvGrpSpPr/>
          <p:nvPr/>
        </p:nvGrpSpPr>
        <p:grpSpPr>
          <a:xfrm>
            <a:off x="972427" y="5357298"/>
            <a:ext cx="1035051" cy="1058636"/>
            <a:chOff x="1115785" y="5297714"/>
            <a:chExt cx="1035051" cy="1058636"/>
          </a:xfrm>
        </p:grpSpPr>
        <p:sp>
          <p:nvSpPr>
            <p:cNvPr id="15" name="Multiply 14"/>
            <p:cNvSpPr/>
            <p:nvPr/>
          </p:nvSpPr>
          <p:spPr>
            <a:xfrm>
              <a:off x="1115785" y="5297714"/>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Multiply 15"/>
            <p:cNvSpPr/>
            <p:nvPr/>
          </p:nvSpPr>
          <p:spPr>
            <a:xfrm>
              <a:off x="1551213" y="5297714"/>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Multiply 16"/>
            <p:cNvSpPr/>
            <p:nvPr/>
          </p:nvSpPr>
          <p:spPr>
            <a:xfrm>
              <a:off x="1115785" y="5698486"/>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Multiply 17"/>
            <p:cNvSpPr/>
            <p:nvPr/>
          </p:nvSpPr>
          <p:spPr>
            <a:xfrm>
              <a:off x="1551213" y="5698486"/>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Multiply 18"/>
            <p:cNvSpPr/>
            <p:nvPr/>
          </p:nvSpPr>
          <p:spPr>
            <a:xfrm>
              <a:off x="1331685" y="5498100"/>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Multiply 19"/>
            <p:cNvSpPr/>
            <p:nvPr/>
          </p:nvSpPr>
          <p:spPr>
            <a:xfrm>
              <a:off x="2023835" y="5299889"/>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Multiply 20"/>
            <p:cNvSpPr/>
            <p:nvPr/>
          </p:nvSpPr>
          <p:spPr>
            <a:xfrm>
              <a:off x="1788885" y="5498100"/>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Multiply 21"/>
            <p:cNvSpPr/>
            <p:nvPr/>
          </p:nvSpPr>
          <p:spPr>
            <a:xfrm>
              <a:off x="2023835" y="5698486"/>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Multiply 22"/>
            <p:cNvSpPr/>
            <p:nvPr/>
          </p:nvSpPr>
          <p:spPr>
            <a:xfrm>
              <a:off x="1139369" y="6038942"/>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Multiply 23"/>
            <p:cNvSpPr/>
            <p:nvPr/>
          </p:nvSpPr>
          <p:spPr>
            <a:xfrm>
              <a:off x="1331685" y="5847453"/>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Multiply 24"/>
            <p:cNvSpPr/>
            <p:nvPr/>
          </p:nvSpPr>
          <p:spPr>
            <a:xfrm>
              <a:off x="1788885" y="5847453"/>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Multiply 25"/>
            <p:cNvSpPr/>
            <p:nvPr/>
          </p:nvSpPr>
          <p:spPr>
            <a:xfrm>
              <a:off x="2023835" y="6038942"/>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Multiply 26"/>
            <p:cNvSpPr/>
            <p:nvPr/>
          </p:nvSpPr>
          <p:spPr>
            <a:xfrm>
              <a:off x="1551213" y="6038942"/>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Multiply 27"/>
            <p:cNvSpPr/>
            <p:nvPr/>
          </p:nvSpPr>
          <p:spPr>
            <a:xfrm>
              <a:off x="1331685" y="6260378"/>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Multiply 28"/>
            <p:cNvSpPr/>
            <p:nvPr/>
          </p:nvSpPr>
          <p:spPr>
            <a:xfrm>
              <a:off x="1788885" y="6260378"/>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Left Arrow 13"/>
          <p:cNvSpPr/>
          <p:nvPr/>
        </p:nvSpPr>
        <p:spPr>
          <a:xfrm rot="5400000">
            <a:off x="1565729" y="5727702"/>
            <a:ext cx="399142" cy="174171"/>
          </a:xfrm>
          <a:prstGeom prst="leftArrow">
            <a:avLst/>
          </a:prstGeom>
          <a:gradFill>
            <a:gsLst>
              <a:gs pos="0">
                <a:srgbClr val="008000"/>
              </a:gs>
              <a:gs pos="100000">
                <a:schemeClr val="accent3">
                  <a:lumMod val="60000"/>
                  <a:lumOff val="40000"/>
                </a:schemeClr>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eft Arrow 12"/>
          <p:cNvSpPr/>
          <p:nvPr/>
        </p:nvSpPr>
        <p:spPr>
          <a:xfrm>
            <a:off x="1118506" y="5989049"/>
            <a:ext cx="694419" cy="99785"/>
          </a:xfrm>
          <a:prstGeom prst="left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624110" y="5629638"/>
            <a:ext cx="443651" cy="769441"/>
            <a:chOff x="493935" y="5433774"/>
            <a:chExt cx="443651" cy="769441"/>
          </a:xfrm>
        </p:grpSpPr>
        <p:sp>
          <p:nvSpPr>
            <p:cNvPr id="30" name="Rectangle 29"/>
            <p:cNvSpPr/>
            <p:nvPr/>
          </p:nvSpPr>
          <p:spPr>
            <a:xfrm>
              <a:off x="493935" y="5433774"/>
              <a:ext cx="443651" cy="769441"/>
            </a:xfrm>
            <a:prstGeom prst="rect">
              <a:avLst/>
            </a:prstGeom>
            <a:noFill/>
          </p:spPr>
          <p:txBody>
            <a:bodyPr wrap="none" lIns="91440" tIns="45720" rIns="91440" bIns="45720">
              <a:spAutoFit/>
            </a:bodyPr>
            <a:lstStyle/>
            <a:p>
              <a:pPr algn="ctr"/>
              <a:r>
                <a:rPr lang="en-US" sz="4400" b="1" cap="none" spc="0" dirty="0" smtClean="0">
                  <a:ln w="12700">
                    <a:solidFill>
                      <a:srgbClr val="0000FF"/>
                    </a:solidFill>
                    <a:prstDash val="solid"/>
                  </a:ln>
                  <a:solidFill>
                    <a:srgbClr val="FFFF00"/>
                  </a:solidFill>
                  <a:effectLst>
                    <a:outerShdw blurRad="41275" dist="20320" dir="1800000" algn="tl" rotWithShape="0">
                      <a:srgbClr val="000000">
                        <a:alpha val="40000"/>
                      </a:srgbClr>
                    </a:outerShdw>
                  </a:effectLst>
                </a:rPr>
                <a:t>F</a:t>
              </a:r>
              <a:endParaRPr lang="en-US" sz="4400" b="1" cap="none" spc="0" dirty="0">
                <a:ln w="12700">
                  <a:solidFill>
                    <a:srgbClr val="0000FF"/>
                  </a:solidFill>
                  <a:prstDash val="solid"/>
                </a:ln>
                <a:solidFill>
                  <a:srgbClr val="FFFF00"/>
                </a:solidFill>
                <a:effectLst>
                  <a:outerShdw blurRad="41275" dist="20320" dir="1800000" algn="tl" rotWithShape="0">
                    <a:srgbClr val="000000">
                      <a:alpha val="40000"/>
                    </a:srgbClr>
                  </a:outerShdw>
                </a:effectLst>
              </a:endParaRPr>
            </a:p>
          </p:txBody>
        </p:sp>
        <p:sp>
          <p:nvSpPr>
            <p:cNvPr id="31" name="Left Arrow 30"/>
            <p:cNvSpPr/>
            <p:nvPr/>
          </p:nvSpPr>
          <p:spPr>
            <a:xfrm rot="10800000">
              <a:off x="598177" y="5615215"/>
              <a:ext cx="220973" cy="52067"/>
            </a:xfrm>
            <a:prstGeom prst="leftArrow">
              <a:avLst/>
            </a:prstGeom>
            <a:gradFill>
              <a:gsLst>
                <a:gs pos="0">
                  <a:srgbClr val="FFFF00"/>
                </a:gs>
                <a:gs pos="100000">
                  <a:schemeClr val="accent6">
                    <a:lumMod val="40000"/>
                    <a:lumOff val="60000"/>
                  </a:schemeClr>
                </a:gs>
              </a:gsLst>
            </a:gra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FF"/>
                  </a:solidFill>
                </a:ln>
              </a:endParaRPr>
            </a:p>
          </p:txBody>
        </p:sp>
      </p:grpSp>
      <p:grpSp>
        <p:nvGrpSpPr>
          <p:cNvPr id="33" name="Group 32"/>
          <p:cNvGrpSpPr/>
          <p:nvPr/>
        </p:nvGrpSpPr>
        <p:grpSpPr>
          <a:xfrm>
            <a:off x="1458686" y="4966307"/>
            <a:ext cx="594012" cy="769441"/>
            <a:chOff x="418756" y="5433774"/>
            <a:chExt cx="594012" cy="769441"/>
          </a:xfrm>
        </p:grpSpPr>
        <p:sp>
          <p:nvSpPr>
            <p:cNvPr id="34" name="Rectangle 33"/>
            <p:cNvSpPr/>
            <p:nvPr/>
          </p:nvSpPr>
          <p:spPr>
            <a:xfrm>
              <a:off x="418756" y="5433774"/>
              <a:ext cx="594012" cy="769441"/>
            </a:xfrm>
            <a:prstGeom prst="rect">
              <a:avLst/>
            </a:prstGeom>
            <a:noFill/>
          </p:spPr>
          <p:txBody>
            <a:bodyPr wrap="none" lIns="91440" tIns="45720" rIns="91440" bIns="45720">
              <a:spAutoFit/>
            </a:bodyPr>
            <a:lstStyle/>
            <a:p>
              <a:pPr algn="ctr"/>
              <a:r>
                <a:rPr lang="en-US" sz="4400" b="1" cap="none" spc="0" dirty="0" smtClean="0">
                  <a:ln w="12700">
                    <a:solidFill>
                      <a:srgbClr val="008000"/>
                    </a:solidFill>
                    <a:prstDash val="solid"/>
                  </a:ln>
                  <a:solidFill>
                    <a:srgbClr val="008000"/>
                  </a:solidFill>
                  <a:effectLst>
                    <a:outerShdw blurRad="41275" dist="20320" dir="1800000" algn="tl" rotWithShape="0">
                      <a:srgbClr val="000000">
                        <a:alpha val="40000"/>
                      </a:srgbClr>
                    </a:outerShdw>
                  </a:effectLst>
                  <a:latin typeface="Monotype Corsiva"/>
                  <a:cs typeface="Monotype Corsiva"/>
                </a:rPr>
                <a:t>v</a:t>
              </a:r>
              <a:endParaRPr lang="en-US" sz="4400" b="1" cap="none" spc="0" dirty="0">
                <a:ln w="12700">
                  <a:solidFill>
                    <a:srgbClr val="008000"/>
                  </a:solidFill>
                  <a:prstDash val="solid"/>
                </a:ln>
                <a:solidFill>
                  <a:srgbClr val="008000"/>
                </a:solidFill>
                <a:effectLst>
                  <a:outerShdw blurRad="41275" dist="20320" dir="1800000" algn="tl" rotWithShape="0">
                    <a:srgbClr val="000000">
                      <a:alpha val="40000"/>
                    </a:srgbClr>
                  </a:outerShdw>
                </a:effectLst>
                <a:latin typeface="Monotype Corsiva"/>
                <a:cs typeface="Monotype Corsiva"/>
              </a:endParaRPr>
            </a:p>
          </p:txBody>
        </p:sp>
        <p:sp>
          <p:nvSpPr>
            <p:cNvPr id="35" name="Left Arrow 34"/>
            <p:cNvSpPr/>
            <p:nvPr/>
          </p:nvSpPr>
          <p:spPr>
            <a:xfrm rot="10800000">
              <a:off x="638175" y="5707718"/>
              <a:ext cx="220973" cy="52067"/>
            </a:xfrm>
            <a:prstGeom prst="leftArrow">
              <a:avLst/>
            </a:prstGeom>
            <a:solidFill>
              <a:srgbClr val="00800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FF"/>
                  </a:solidFill>
                </a:ln>
              </a:endParaRPr>
            </a:p>
          </p:txBody>
        </p:sp>
      </p:grpSp>
      <p:grpSp>
        <p:nvGrpSpPr>
          <p:cNvPr id="37" name="Group 36"/>
          <p:cNvGrpSpPr/>
          <p:nvPr/>
        </p:nvGrpSpPr>
        <p:grpSpPr>
          <a:xfrm>
            <a:off x="835012" y="4882267"/>
            <a:ext cx="414697" cy="584776"/>
            <a:chOff x="508412" y="5433774"/>
            <a:chExt cx="414697" cy="584776"/>
          </a:xfrm>
        </p:grpSpPr>
        <p:sp>
          <p:nvSpPr>
            <p:cNvPr id="38" name="Rectangle 37"/>
            <p:cNvSpPr/>
            <p:nvPr/>
          </p:nvSpPr>
          <p:spPr>
            <a:xfrm>
              <a:off x="508412" y="5433774"/>
              <a:ext cx="414697" cy="584776"/>
            </a:xfrm>
            <a:prstGeom prst="rect">
              <a:avLst/>
            </a:prstGeom>
            <a:noFill/>
          </p:spPr>
          <p:txBody>
            <a:bodyPr wrap="none" lIns="91440" tIns="45720" rIns="91440" bIns="45720">
              <a:spAutoFit/>
            </a:bodyPr>
            <a:lstStyle/>
            <a:p>
              <a:pPr algn="ctr"/>
              <a:r>
                <a:rPr lang="en-US" sz="3200" b="1" cap="none" spc="0" dirty="0" smtClean="0">
                  <a:ln w="12700">
                    <a:solidFill>
                      <a:srgbClr val="0000FF"/>
                    </a:solidFill>
                    <a:prstDash val="solid"/>
                  </a:ln>
                  <a:solidFill>
                    <a:schemeClr val="tx2">
                      <a:lumMod val="60000"/>
                      <a:lumOff val="40000"/>
                    </a:schemeClr>
                  </a:solidFill>
                  <a:effectLst>
                    <a:outerShdw blurRad="41275" dist="20320" dir="1800000" algn="tl" rotWithShape="0">
                      <a:srgbClr val="000000">
                        <a:alpha val="40000"/>
                      </a:srgbClr>
                    </a:outerShdw>
                  </a:effectLst>
                </a:rPr>
                <a:t>B</a:t>
              </a:r>
              <a:endParaRPr lang="en-US" sz="3200" b="1" cap="none" spc="0" dirty="0">
                <a:ln w="12700">
                  <a:solidFill>
                    <a:srgbClr val="0000FF"/>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
          <p:nvSpPr>
            <p:cNvPr id="39" name="Left Arrow 38"/>
            <p:cNvSpPr/>
            <p:nvPr/>
          </p:nvSpPr>
          <p:spPr>
            <a:xfrm rot="10800000">
              <a:off x="631173" y="5566322"/>
              <a:ext cx="159364" cy="52067"/>
            </a:xfrm>
            <a:prstGeom prst="leftArrow">
              <a:avLst/>
            </a:prstGeom>
            <a:solidFill>
              <a:schemeClr val="tx2">
                <a:lumMod val="60000"/>
                <a:lumOff val="40000"/>
              </a:scheme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FF"/>
                  </a:solidFill>
                </a:ln>
              </a:endParaRPr>
            </a:p>
          </p:txBody>
        </p:sp>
      </p:grpSp>
    </p:spTree>
    <p:extLst>
      <p:ext uri="{BB962C8B-B14F-4D97-AF65-F5344CB8AC3E}">
        <p14:creationId xmlns:p14="http://schemas.microsoft.com/office/powerpoint/2010/main" val="164675538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705600" cy="639762"/>
          </a:xfrm>
        </p:spPr>
        <p:txBody>
          <a:bodyPr>
            <a:noAutofit/>
          </a:bodyPr>
          <a:lstStyle/>
          <a:p>
            <a:r>
              <a:rPr lang="en-US" sz="3200" dirty="0" smtClean="0"/>
              <a:t>A single </a:t>
            </a:r>
            <a:r>
              <a:rPr lang="en-US" sz="3200" dirty="0" err="1" smtClean="0">
                <a:latin typeface="Symbol" charset="2"/>
                <a:cs typeface="Symbol" charset="2"/>
              </a:rPr>
              <a:t>g</a:t>
            </a:r>
            <a:r>
              <a:rPr lang="en-US" sz="3200" dirty="0" smtClean="0"/>
              <a:t> </a:t>
            </a:r>
            <a:r>
              <a:rPr lang="en-US" sz="3200" dirty="0" err="1" smtClean="0"/>
              <a:t>p</a:t>
            </a:r>
            <a:r>
              <a:rPr lang="en-US" sz="3200" dirty="0" smtClean="0"/>
              <a:t> </a:t>
            </a:r>
            <a:r>
              <a:rPr lang="en-US" sz="1800" dirty="0" err="1" smtClean="0">
                <a:latin typeface="Wingdings"/>
                <a:ea typeface="Wingdings"/>
                <a:cs typeface="Wingdings"/>
              </a:rPr>
              <a:t></a:t>
            </a:r>
            <a:r>
              <a:rPr lang="en-US" sz="1100" dirty="0" smtClean="0">
                <a:latin typeface="Wingdings"/>
                <a:ea typeface="Wingdings"/>
                <a:cs typeface="Wingdings"/>
              </a:rPr>
              <a:t> </a:t>
            </a:r>
            <a:r>
              <a:rPr lang="en-US" sz="3200" dirty="0" smtClean="0"/>
              <a:t>pb</a:t>
            </a:r>
            <a:r>
              <a:rPr lang="en-US" sz="3200" baseline="-25000" dirty="0" smtClean="0"/>
              <a:t>1</a:t>
            </a:r>
            <a:r>
              <a:rPr lang="en-US" sz="3200" dirty="0" smtClean="0">
                <a:latin typeface="Symbol" charset="2"/>
                <a:cs typeface="Symbol" charset="2"/>
              </a:rPr>
              <a:t>p</a:t>
            </a:r>
            <a:r>
              <a:rPr lang="en-US" sz="3200" dirty="0" smtClean="0"/>
              <a:t> event</a:t>
            </a:r>
            <a:endParaRPr lang="en-US" sz="3200" dirty="0"/>
          </a:p>
        </p:txBody>
      </p:sp>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pic>
        <p:nvPicPr>
          <p:cNvPr id="26" name="Picture 25" descr="Picture 4.pdf"/>
          <p:cNvPicPr>
            <a:picLocks noChangeAspect="1"/>
          </p:cNvPicPr>
          <p:nvPr/>
        </p:nvPicPr>
        <p:blipFill>
          <a:blip r:embed="rId2"/>
          <a:stretch>
            <a:fillRect/>
          </a:stretch>
        </p:blipFill>
        <p:spPr>
          <a:xfrm>
            <a:off x="1439041" y="1019126"/>
            <a:ext cx="6248400" cy="5558708"/>
          </a:xfrm>
          <a:prstGeom prst="rect">
            <a:avLst/>
          </a:prstGeom>
        </p:spPr>
      </p:pic>
      <p:sp>
        <p:nvSpPr>
          <p:cNvPr id="9" name="TextBox 8"/>
          <p:cNvSpPr txBox="1"/>
          <p:nvPr/>
        </p:nvSpPr>
        <p:spPr>
          <a:xfrm>
            <a:off x="3505200" y="639762"/>
            <a:ext cx="2531462" cy="369332"/>
          </a:xfrm>
          <a:prstGeom prst="rect">
            <a:avLst/>
          </a:prstGeom>
          <a:noFill/>
        </p:spPr>
        <p:txBody>
          <a:bodyPr wrap="none" rtlCol="0">
            <a:spAutoFit/>
          </a:bodyPr>
          <a:lstStyle/>
          <a:p>
            <a:r>
              <a:rPr lang="en-US" dirty="0" smtClean="0"/>
              <a:t>Final state: </a:t>
            </a:r>
            <a:r>
              <a:rPr lang="en-US" dirty="0" err="1" smtClean="0"/>
              <a:t>p</a:t>
            </a:r>
            <a:r>
              <a:rPr lang="en-US" dirty="0" smtClean="0"/>
              <a:t> </a:t>
            </a:r>
            <a:r>
              <a:rPr lang="en-US" dirty="0" err="1" smtClean="0">
                <a:latin typeface="Symbol" charset="2"/>
                <a:cs typeface="Symbol" charset="2"/>
              </a:rPr>
              <a:t>p</a:t>
            </a:r>
            <a:r>
              <a:rPr lang="en-US" baseline="30000" dirty="0" smtClean="0"/>
              <a:t>+ </a:t>
            </a:r>
            <a:r>
              <a:rPr lang="en-US" dirty="0" err="1" smtClean="0">
                <a:latin typeface="Symbol" charset="2"/>
                <a:cs typeface="Symbol" charset="2"/>
              </a:rPr>
              <a:t>p</a:t>
            </a:r>
            <a:r>
              <a:rPr lang="en-US" baseline="30000" dirty="0" smtClean="0"/>
              <a:t>+ </a:t>
            </a:r>
            <a:r>
              <a:rPr lang="en-US" dirty="0" err="1" smtClean="0">
                <a:latin typeface="Symbol" charset="2"/>
                <a:cs typeface="Symbol" charset="2"/>
              </a:rPr>
              <a:t>p</a:t>
            </a:r>
            <a:r>
              <a:rPr lang="en-US" baseline="30000" dirty="0" smtClean="0"/>
              <a:t>- </a:t>
            </a:r>
            <a:r>
              <a:rPr lang="en-US" dirty="0" err="1" smtClean="0">
                <a:latin typeface="Symbol" charset="2"/>
                <a:cs typeface="Symbol" charset="2"/>
              </a:rPr>
              <a:t>p</a:t>
            </a:r>
            <a:r>
              <a:rPr lang="en-US" baseline="30000" dirty="0" smtClean="0"/>
              <a:t>- </a:t>
            </a:r>
            <a:r>
              <a:rPr lang="en-US" dirty="0" err="1" smtClean="0">
                <a:latin typeface="Symbol" charset="2"/>
                <a:cs typeface="Symbol" charset="2"/>
              </a:rPr>
              <a:t>p</a:t>
            </a:r>
            <a:r>
              <a:rPr lang="en-US" baseline="30000" dirty="0" err="1" smtClean="0"/>
              <a:t>o</a:t>
            </a:r>
            <a:endParaRPr lang="en-US" baseline="30000" dirty="0"/>
          </a:p>
        </p:txBody>
      </p:sp>
      <p:sp>
        <p:nvSpPr>
          <p:cNvPr id="8" name="Rounded Rectangle 7"/>
          <p:cNvSpPr/>
          <p:nvPr/>
        </p:nvSpPr>
        <p:spPr>
          <a:xfrm>
            <a:off x="3657599" y="5614276"/>
            <a:ext cx="2166883" cy="786524"/>
          </a:xfrm>
          <a:prstGeom prst="round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80099" y="5518150"/>
            <a:ext cx="587375" cy="76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7102A44C-AAFF-5D4B-B305-D357479621B3}" type="slidenum">
              <a:rPr lang="en-US" smtClean="0"/>
              <a:pPr/>
              <a:t>16</a:t>
            </a:fld>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US" dirty="0" smtClean="0"/>
              <a:t>Electronics and Data Rates</a:t>
            </a:r>
            <a:endParaRPr lang="en-US" dirty="0"/>
          </a:p>
        </p:txBody>
      </p:sp>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sp>
        <p:nvSpPr>
          <p:cNvPr id="11" name="TextBox 10"/>
          <p:cNvSpPr txBox="1"/>
          <p:nvPr/>
        </p:nvSpPr>
        <p:spPr>
          <a:xfrm>
            <a:off x="772052" y="902732"/>
            <a:ext cx="4485748" cy="3046988"/>
          </a:xfrm>
          <a:prstGeom prst="rect">
            <a:avLst/>
          </a:prstGeom>
          <a:noFill/>
        </p:spPr>
        <p:txBody>
          <a:bodyPr wrap="square" rtlCol="0">
            <a:spAutoFit/>
          </a:bodyPr>
          <a:lstStyle/>
          <a:p>
            <a:r>
              <a:rPr lang="en-US" b="1" u="sng" dirty="0" smtClean="0"/>
              <a:t>Electronics</a:t>
            </a:r>
          </a:p>
          <a:p>
            <a:pPr>
              <a:buFont typeface="Arial"/>
              <a:buChar char="•"/>
            </a:pPr>
            <a:r>
              <a:rPr lang="en-US" dirty="0" smtClean="0"/>
              <a:t> All digitization electronics are fully pipelined (VME64x-VXS)</a:t>
            </a:r>
          </a:p>
          <a:p>
            <a:pPr lvl="1">
              <a:buFont typeface="Wingdings" charset="2"/>
              <a:buChar char="§"/>
            </a:pPr>
            <a:r>
              <a:rPr lang="en-US" sz="1600" dirty="0" smtClean="0"/>
              <a:t>F1TDC (60 </a:t>
            </a:r>
            <a:r>
              <a:rPr lang="en-US" sz="1600" dirty="0" err="1" smtClean="0"/>
              <a:t>ps</a:t>
            </a:r>
            <a:r>
              <a:rPr lang="en-US" sz="1600" dirty="0" smtClean="0"/>
              <a:t>, 32 </a:t>
            </a:r>
            <a:r>
              <a:rPr lang="en-US" sz="1600" dirty="0" err="1" smtClean="0"/>
              <a:t>ch</a:t>
            </a:r>
            <a:r>
              <a:rPr lang="en-US" sz="1600" dirty="0" smtClean="0"/>
              <a:t>. or 115 </a:t>
            </a:r>
            <a:r>
              <a:rPr lang="en-US" sz="1600" dirty="0" err="1" smtClean="0"/>
              <a:t>ps</a:t>
            </a:r>
            <a:r>
              <a:rPr lang="en-US" sz="1600" dirty="0" smtClean="0"/>
              <a:t> 48 </a:t>
            </a:r>
            <a:r>
              <a:rPr lang="en-US" sz="1600" dirty="0" err="1" smtClean="0"/>
              <a:t>ch</a:t>
            </a:r>
            <a:r>
              <a:rPr lang="en-US" sz="1600" dirty="0" smtClean="0"/>
              <a:t>.)</a:t>
            </a:r>
          </a:p>
          <a:p>
            <a:pPr lvl="1">
              <a:buFont typeface="Wingdings" charset="2"/>
              <a:buChar char="§"/>
            </a:pPr>
            <a:r>
              <a:rPr lang="en-US" sz="1600" dirty="0" smtClean="0"/>
              <a:t>125 MHz </a:t>
            </a:r>
            <a:r>
              <a:rPr lang="en-US" sz="1600" dirty="0" err="1" smtClean="0"/>
              <a:t>fADC</a:t>
            </a:r>
            <a:r>
              <a:rPr lang="en-US" sz="1600" dirty="0" smtClean="0"/>
              <a:t> (12 bit, 72 </a:t>
            </a:r>
            <a:r>
              <a:rPr lang="en-US" sz="1600" dirty="0" err="1" smtClean="0"/>
              <a:t>ch</a:t>
            </a:r>
            <a:r>
              <a:rPr lang="en-US" sz="1600" dirty="0" smtClean="0"/>
              <a:t>.)</a:t>
            </a:r>
          </a:p>
          <a:p>
            <a:pPr lvl="1">
              <a:buFont typeface="Wingdings" charset="2"/>
              <a:buChar char="§"/>
            </a:pPr>
            <a:r>
              <a:rPr lang="en-US" sz="1600" dirty="0" smtClean="0"/>
              <a:t>250 MHz </a:t>
            </a:r>
            <a:r>
              <a:rPr lang="en-US" sz="1600" dirty="0" err="1" smtClean="0"/>
              <a:t>fADC</a:t>
            </a:r>
            <a:r>
              <a:rPr lang="en-US" sz="1600" dirty="0" smtClean="0"/>
              <a:t> (12 bit, 16 </a:t>
            </a:r>
            <a:r>
              <a:rPr lang="en-US" sz="1600" dirty="0" err="1" smtClean="0"/>
              <a:t>ch</a:t>
            </a:r>
            <a:r>
              <a:rPr lang="en-US" sz="1600" dirty="0" smtClean="0"/>
              <a:t>.)</a:t>
            </a:r>
          </a:p>
          <a:p>
            <a:pPr>
              <a:buFont typeface="Arial"/>
              <a:buChar char="•"/>
            </a:pPr>
            <a:r>
              <a:rPr lang="en-US" dirty="0" smtClean="0"/>
              <a:t> Trigger latency ~3 </a:t>
            </a:r>
            <a:r>
              <a:rPr lang="en-US" dirty="0" smtClean="0">
                <a:latin typeface="Symbol" charset="2"/>
                <a:cs typeface="Symbol" charset="2"/>
              </a:rPr>
              <a:t>m</a:t>
            </a:r>
            <a:r>
              <a:rPr lang="en-US" dirty="0" smtClean="0"/>
              <a:t>s</a:t>
            </a:r>
          </a:p>
          <a:p>
            <a:pPr>
              <a:buFont typeface="Arial"/>
              <a:buChar char="•"/>
            </a:pPr>
            <a:r>
              <a:rPr lang="en-US" dirty="0" smtClean="0"/>
              <a:t> 3GB/s readout from front </a:t>
            </a:r>
            <a:br>
              <a:rPr lang="en-US" dirty="0" smtClean="0"/>
            </a:br>
            <a:r>
              <a:rPr lang="en-US" dirty="0" smtClean="0"/>
              <a:t>   end</a:t>
            </a:r>
          </a:p>
          <a:p>
            <a:pPr>
              <a:buFont typeface="Arial"/>
              <a:buChar char="•"/>
            </a:pPr>
            <a:r>
              <a:rPr lang="en-US" dirty="0" smtClean="0"/>
              <a:t> 300MB/s to mass storage</a:t>
            </a:r>
          </a:p>
          <a:p>
            <a:pPr>
              <a:buFont typeface="Arial"/>
              <a:buChar char="•"/>
            </a:pPr>
            <a:r>
              <a:rPr lang="en-US" dirty="0" smtClean="0"/>
              <a:t>3PB/yr to tape </a:t>
            </a:r>
            <a:r>
              <a:rPr lang="en-US" sz="1200" i="1" dirty="0" smtClean="0"/>
              <a:t>(that’s 3million GB/</a:t>
            </a:r>
            <a:r>
              <a:rPr lang="en-US" sz="1200" i="1" dirty="0" err="1" smtClean="0"/>
              <a:t>yr</a:t>
            </a:r>
            <a:r>
              <a:rPr lang="en-US" sz="1200" i="1" dirty="0" smtClean="0"/>
              <a:t> !)</a:t>
            </a:r>
            <a:endParaRPr lang="en-US" sz="1200" i="1" dirty="0"/>
          </a:p>
        </p:txBody>
      </p:sp>
      <p:pic>
        <p:nvPicPr>
          <p:cNvPr id="13" name="Picture 12" descr="Picture 1.pdf"/>
          <p:cNvPicPr>
            <a:picLocks noChangeAspect="1"/>
          </p:cNvPicPr>
          <p:nvPr/>
        </p:nvPicPr>
        <p:blipFill>
          <a:blip r:embed="rId2"/>
          <a:stretch>
            <a:fillRect/>
          </a:stretch>
        </p:blipFill>
        <p:spPr>
          <a:xfrm>
            <a:off x="5646454" y="1600854"/>
            <a:ext cx="3303999" cy="4413506"/>
          </a:xfrm>
          <a:prstGeom prst="rect">
            <a:avLst/>
          </a:prstGeom>
        </p:spPr>
      </p:pic>
      <p:pic>
        <p:nvPicPr>
          <p:cNvPr id="14" name="Picture 13" descr="Picture 3.pdf"/>
          <p:cNvPicPr>
            <a:picLocks noChangeAspect="1"/>
          </p:cNvPicPr>
          <p:nvPr/>
        </p:nvPicPr>
        <p:blipFill>
          <a:blip r:embed="rId3"/>
          <a:stretch>
            <a:fillRect/>
          </a:stretch>
        </p:blipFill>
        <p:spPr>
          <a:xfrm>
            <a:off x="457200" y="4450292"/>
            <a:ext cx="1466850" cy="1874308"/>
          </a:xfrm>
          <a:prstGeom prst="rect">
            <a:avLst/>
          </a:prstGeom>
        </p:spPr>
      </p:pic>
      <p:pic>
        <p:nvPicPr>
          <p:cNvPr id="15" name="Picture 14" descr="F1TDC.jpg"/>
          <p:cNvPicPr>
            <a:picLocks noChangeAspect="1"/>
          </p:cNvPicPr>
          <p:nvPr/>
        </p:nvPicPr>
        <p:blipFill>
          <a:blip r:embed="rId4"/>
          <a:stretch>
            <a:fillRect/>
          </a:stretch>
        </p:blipFill>
        <p:spPr>
          <a:xfrm>
            <a:off x="4206546" y="2743200"/>
            <a:ext cx="1051254" cy="2182812"/>
          </a:xfrm>
          <a:prstGeom prst="rect">
            <a:avLst/>
          </a:prstGeom>
        </p:spPr>
      </p:pic>
      <p:sp>
        <p:nvSpPr>
          <p:cNvPr id="16" name="TextBox 15"/>
          <p:cNvSpPr txBox="1"/>
          <p:nvPr/>
        </p:nvSpPr>
        <p:spPr>
          <a:xfrm>
            <a:off x="457200" y="4141788"/>
            <a:ext cx="1573856" cy="261610"/>
          </a:xfrm>
          <a:prstGeom prst="rect">
            <a:avLst/>
          </a:prstGeom>
          <a:noFill/>
        </p:spPr>
        <p:txBody>
          <a:bodyPr wrap="none" rtlCol="0">
            <a:spAutoFit/>
          </a:bodyPr>
          <a:lstStyle/>
          <a:p>
            <a:r>
              <a:rPr lang="en-US" sz="1100" b="1" i="1" dirty="0" smtClean="0"/>
              <a:t>Crate Trigger Processor</a:t>
            </a:r>
            <a:endParaRPr lang="en-US" sz="1100" b="1" i="1" dirty="0"/>
          </a:p>
        </p:txBody>
      </p:sp>
      <p:sp>
        <p:nvSpPr>
          <p:cNvPr id="17" name="TextBox 16"/>
          <p:cNvSpPr txBox="1"/>
          <p:nvPr/>
        </p:nvSpPr>
        <p:spPr>
          <a:xfrm>
            <a:off x="4439073" y="2481590"/>
            <a:ext cx="586199" cy="261610"/>
          </a:xfrm>
          <a:prstGeom prst="rect">
            <a:avLst/>
          </a:prstGeom>
          <a:noFill/>
        </p:spPr>
        <p:txBody>
          <a:bodyPr wrap="none" rtlCol="0">
            <a:spAutoFit/>
          </a:bodyPr>
          <a:lstStyle/>
          <a:p>
            <a:r>
              <a:rPr lang="en-US" sz="1100" b="1" i="1" dirty="0" smtClean="0"/>
              <a:t>F1TDC</a:t>
            </a:r>
            <a:endParaRPr lang="en-US" sz="1100" b="1" i="1" dirty="0"/>
          </a:p>
        </p:txBody>
      </p:sp>
      <p:sp>
        <p:nvSpPr>
          <p:cNvPr id="18" name="TextBox 17"/>
          <p:cNvSpPr txBox="1"/>
          <p:nvPr/>
        </p:nvSpPr>
        <p:spPr>
          <a:xfrm>
            <a:off x="6255075" y="1374718"/>
            <a:ext cx="2063999" cy="307777"/>
          </a:xfrm>
          <a:prstGeom prst="rect">
            <a:avLst/>
          </a:prstGeom>
          <a:noFill/>
        </p:spPr>
        <p:txBody>
          <a:bodyPr wrap="none" rtlCol="0">
            <a:spAutoFit/>
          </a:bodyPr>
          <a:lstStyle/>
          <a:p>
            <a:r>
              <a:rPr lang="en-US" sz="1400" b="1" i="1" dirty="0" smtClean="0"/>
              <a:t>Level 1 trigger test stand</a:t>
            </a:r>
            <a:endParaRPr lang="en-US" sz="1400" b="1" i="1" dirty="0"/>
          </a:p>
        </p:txBody>
      </p:sp>
      <p:pic>
        <p:nvPicPr>
          <p:cNvPr id="19" name="Picture 18" descr="Picture 4.pdf"/>
          <p:cNvPicPr>
            <a:picLocks noChangeAspect="1"/>
          </p:cNvPicPr>
          <p:nvPr/>
        </p:nvPicPr>
        <p:blipFill>
          <a:blip r:embed="rId5"/>
          <a:stretch>
            <a:fillRect/>
          </a:stretch>
        </p:blipFill>
        <p:spPr>
          <a:xfrm>
            <a:off x="2362201" y="4141788"/>
            <a:ext cx="1600006" cy="1992822"/>
          </a:xfrm>
          <a:prstGeom prst="rect">
            <a:avLst/>
          </a:prstGeom>
        </p:spPr>
      </p:pic>
      <p:sp>
        <p:nvSpPr>
          <p:cNvPr id="20" name="TextBox 19"/>
          <p:cNvSpPr txBox="1"/>
          <p:nvPr/>
        </p:nvSpPr>
        <p:spPr>
          <a:xfrm>
            <a:off x="2388351" y="3880178"/>
            <a:ext cx="1663950" cy="261610"/>
          </a:xfrm>
          <a:prstGeom prst="rect">
            <a:avLst/>
          </a:prstGeom>
          <a:noFill/>
        </p:spPr>
        <p:txBody>
          <a:bodyPr wrap="none" rtlCol="0">
            <a:spAutoFit/>
          </a:bodyPr>
          <a:lstStyle/>
          <a:p>
            <a:r>
              <a:rPr lang="en-US" sz="1100" b="1" i="1" dirty="0" smtClean="0"/>
              <a:t>Signal distribution board</a:t>
            </a:r>
            <a:endParaRPr lang="en-US" sz="1100" b="1" i="1" dirty="0"/>
          </a:p>
        </p:txBody>
      </p:sp>
      <p:sp>
        <p:nvSpPr>
          <p:cNvPr id="21" name="Slide Number Placeholder 20"/>
          <p:cNvSpPr>
            <a:spLocks noGrp="1"/>
          </p:cNvSpPr>
          <p:nvPr>
            <p:ph type="sldNum" sz="quarter" idx="12"/>
          </p:nvPr>
        </p:nvSpPr>
        <p:spPr/>
        <p:txBody>
          <a:bodyPr/>
          <a:lstStyle/>
          <a:p>
            <a:fld id="{7102A44C-AAFF-5D4B-B305-D357479621B3}" type="slidenum">
              <a:rPr lang="en-US" smtClean="0"/>
              <a:pPr/>
              <a:t>17</a:t>
            </a:fld>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73177" y="853124"/>
            <a:ext cx="2993127" cy="954107"/>
          </a:xfrm>
          <a:prstGeom prst="rect">
            <a:avLst/>
          </a:prstGeom>
          <a:noFill/>
        </p:spPr>
        <p:txBody>
          <a:bodyPr wrap="none" rtlCol="0">
            <a:spAutoFit/>
          </a:bodyPr>
          <a:lstStyle/>
          <a:p>
            <a:r>
              <a:rPr lang="en-US" sz="2000" dirty="0" smtClean="0"/>
              <a:t>L1 trigger made from:</a:t>
            </a:r>
          </a:p>
          <a:p>
            <a:pPr>
              <a:buFont typeface="Arial"/>
              <a:buChar char="•"/>
            </a:pPr>
            <a:r>
              <a:rPr lang="en-US" dirty="0" smtClean="0"/>
              <a:t> Hits in </a:t>
            </a:r>
            <a:r>
              <a:rPr lang="en-US" dirty="0" err="1" smtClean="0"/>
              <a:t>scintillators</a:t>
            </a:r>
            <a:r>
              <a:rPr lang="en-US" dirty="0" smtClean="0"/>
              <a:t> (tracks)</a:t>
            </a:r>
          </a:p>
          <a:p>
            <a:pPr>
              <a:buFont typeface="Arial"/>
              <a:buChar char="•"/>
            </a:pPr>
            <a:r>
              <a:rPr lang="en-US" dirty="0"/>
              <a:t> </a:t>
            </a:r>
            <a:r>
              <a:rPr lang="en-US" b="1" dirty="0" smtClean="0"/>
              <a:t>Total energy in Calorimeters</a:t>
            </a:r>
          </a:p>
        </p:txBody>
      </p:sp>
      <p:sp>
        <p:nvSpPr>
          <p:cNvPr id="5" name="TextBox 4"/>
          <p:cNvSpPr txBox="1"/>
          <p:nvPr/>
        </p:nvSpPr>
        <p:spPr>
          <a:xfrm>
            <a:off x="273177" y="853124"/>
            <a:ext cx="2941831" cy="954107"/>
          </a:xfrm>
          <a:prstGeom prst="rect">
            <a:avLst/>
          </a:prstGeom>
          <a:noFill/>
        </p:spPr>
        <p:txBody>
          <a:bodyPr wrap="none" rtlCol="0">
            <a:spAutoFit/>
          </a:bodyPr>
          <a:lstStyle/>
          <a:p>
            <a:r>
              <a:rPr lang="en-US" sz="2000" dirty="0" smtClean="0"/>
              <a:t>L1 trigger made from:</a:t>
            </a:r>
          </a:p>
          <a:p>
            <a:pPr>
              <a:buFont typeface="Arial"/>
              <a:buChar char="•"/>
            </a:pPr>
            <a:r>
              <a:rPr lang="en-US" dirty="0" smtClean="0"/>
              <a:t> Hits in </a:t>
            </a:r>
            <a:r>
              <a:rPr lang="en-US" dirty="0" err="1" smtClean="0"/>
              <a:t>scintillators</a:t>
            </a:r>
            <a:r>
              <a:rPr lang="en-US" dirty="0" smtClean="0"/>
              <a:t> (tracks)</a:t>
            </a:r>
          </a:p>
          <a:p>
            <a:pPr>
              <a:buFont typeface="Arial"/>
              <a:buChar char="•"/>
            </a:pPr>
            <a:r>
              <a:rPr lang="en-US" dirty="0"/>
              <a:t> </a:t>
            </a:r>
            <a:r>
              <a:rPr lang="en-US" dirty="0" smtClean="0"/>
              <a:t>Total energy in Calorimeters</a:t>
            </a:r>
          </a:p>
        </p:txBody>
      </p:sp>
      <p:sp>
        <p:nvSpPr>
          <p:cNvPr id="20" name="TextBox 19"/>
          <p:cNvSpPr txBox="1"/>
          <p:nvPr/>
        </p:nvSpPr>
        <p:spPr>
          <a:xfrm>
            <a:off x="273177" y="853124"/>
            <a:ext cx="2941831" cy="954107"/>
          </a:xfrm>
          <a:prstGeom prst="rect">
            <a:avLst/>
          </a:prstGeom>
          <a:noFill/>
        </p:spPr>
        <p:txBody>
          <a:bodyPr wrap="none" rtlCol="0">
            <a:spAutoFit/>
          </a:bodyPr>
          <a:lstStyle/>
          <a:p>
            <a:r>
              <a:rPr lang="en-US" sz="2000" dirty="0" smtClean="0"/>
              <a:t>L1 trigger made from:</a:t>
            </a:r>
          </a:p>
          <a:p>
            <a:pPr>
              <a:buFont typeface="Arial"/>
              <a:buChar char="•"/>
            </a:pPr>
            <a:r>
              <a:rPr lang="en-US" dirty="0" smtClean="0"/>
              <a:t> </a:t>
            </a:r>
            <a:r>
              <a:rPr lang="en-US" b="1" dirty="0" smtClean="0"/>
              <a:t>Hits in </a:t>
            </a:r>
            <a:r>
              <a:rPr lang="en-US" b="1" dirty="0" err="1" smtClean="0"/>
              <a:t>scintillators</a:t>
            </a:r>
            <a:r>
              <a:rPr lang="en-US" b="1" dirty="0" smtClean="0"/>
              <a:t> (tracks)</a:t>
            </a:r>
          </a:p>
          <a:p>
            <a:pPr>
              <a:buFont typeface="Arial"/>
              <a:buChar char="•"/>
            </a:pPr>
            <a:r>
              <a:rPr lang="en-US" dirty="0"/>
              <a:t> </a:t>
            </a:r>
            <a:r>
              <a:rPr lang="en-US" dirty="0" smtClean="0"/>
              <a:t>Total energy in Calorimeters</a:t>
            </a:r>
          </a:p>
        </p:txBody>
      </p:sp>
      <p:sp>
        <p:nvSpPr>
          <p:cNvPr id="6" name="Oval 5"/>
          <p:cNvSpPr/>
          <p:nvPr/>
        </p:nvSpPr>
        <p:spPr>
          <a:xfrm>
            <a:off x="3809999" y="2011702"/>
            <a:ext cx="176447" cy="174922"/>
          </a:xfrm>
          <a:prstGeom prst="ellipse">
            <a:avLst/>
          </a:prstGeom>
          <a:noFill/>
          <a:ln w="12700" cmpd="sng">
            <a:solidFill>
              <a:srgbClr val="0000FF"/>
            </a:solidFill>
          </a:ln>
          <a:scene3d>
            <a:camera prst="perspectiveFront">
              <a:rot lat="600001" lon="2100000" rev="0"/>
            </a:camera>
            <a:lightRig rig="threePt" dir="t">
              <a:rot lat="0" lon="0" rev="0"/>
            </a:lightRig>
          </a:scene3d>
          <a:sp3d extrusionH="1270000">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7391400" cy="639762"/>
          </a:xfrm>
        </p:spPr>
        <p:txBody>
          <a:bodyPr>
            <a:noAutofit/>
          </a:bodyPr>
          <a:lstStyle/>
          <a:p>
            <a:r>
              <a:rPr lang="en-US" sz="3600" dirty="0" smtClean="0">
                <a:latin typeface="Century Gothic"/>
                <a:cs typeface="Century Gothic"/>
              </a:rPr>
              <a:t>Level 1 Trigger</a:t>
            </a:r>
            <a:endParaRPr lang="en-US" sz="3600" dirty="0">
              <a:latin typeface="Century Gothic"/>
              <a:cs typeface="Century Gothic"/>
            </a:endParaRPr>
          </a:p>
        </p:txBody>
      </p:sp>
      <p:pic>
        <p:nvPicPr>
          <p:cNvPr id="4" name="Picture 3" descr="Picture 3.pdf"/>
          <p:cNvPicPr>
            <a:picLocks noChangeAspect="1"/>
          </p:cNvPicPr>
          <p:nvPr/>
        </p:nvPicPr>
        <p:blipFill>
          <a:blip r:embed="rId2"/>
          <a:stretch>
            <a:fillRect/>
          </a:stretch>
        </p:blipFill>
        <p:spPr>
          <a:xfrm>
            <a:off x="1676400" y="3962400"/>
            <a:ext cx="5844208" cy="2566987"/>
          </a:xfrm>
          <a:prstGeom prst="rect">
            <a:avLst/>
          </a:prstGeom>
        </p:spPr>
      </p:pic>
      <p:grpSp>
        <p:nvGrpSpPr>
          <p:cNvPr id="28" name="Group 27"/>
          <p:cNvGrpSpPr/>
          <p:nvPr/>
        </p:nvGrpSpPr>
        <p:grpSpPr>
          <a:xfrm>
            <a:off x="3215008" y="906518"/>
            <a:ext cx="4002095" cy="1883955"/>
            <a:chOff x="3215008" y="906518"/>
            <a:chExt cx="4002095" cy="1883955"/>
          </a:xfrm>
        </p:grpSpPr>
        <p:sp>
          <p:nvSpPr>
            <p:cNvPr id="13" name="Oval 12"/>
            <p:cNvSpPr/>
            <p:nvPr/>
          </p:nvSpPr>
          <p:spPr>
            <a:xfrm>
              <a:off x="6394143" y="906518"/>
              <a:ext cx="822960" cy="822960"/>
            </a:xfrm>
            <a:prstGeom prst="ellipse">
              <a:avLst/>
            </a:prstGeom>
            <a:noFill/>
            <a:ln w="635000" cmpd="sng">
              <a:solidFill>
                <a:srgbClr val="FF0000">
                  <a:alpha val="53000"/>
                </a:srgbClr>
              </a:solidFill>
            </a:ln>
            <a:scene3d>
              <a:camera prst="perspectiveFront">
                <a:rot lat="600001" lon="2100000" rev="0"/>
              </a:camera>
              <a:lightRig rig="threePt" dir="t">
                <a:rot lat="0" lon="0" rev="0"/>
              </a:lightRig>
            </a:scene3d>
            <a:sp3d extrusionH="749300">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215008" y="1418873"/>
              <a:ext cx="1371600" cy="1371600"/>
            </a:xfrm>
            <a:prstGeom prst="ellipse">
              <a:avLst/>
            </a:prstGeom>
            <a:noFill/>
            <a:ln w="254000" cmpd="sng">
              <a:solidFill>
                <a:srgbClr val="FF0000">
                  <a:alpha val="53000"/>
                </a:srgbClr>
              </a:solidFill>
            </a:ln>
            <a:scene3d>
              <a:camera prst="perspectiveFront">
                <a:rot lat="600001" lon="2100000" rev="0"/>
              </a:camera>
              <a:lightRig rig="threePt" dir="t">
                <a:rot lat="0" lon="0" rev="0"/>
              </a:lightRig>
            </a:scene3d>
            <a:sp3d extrusionH="2794000">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ectangle 7"/>
          <p:cNvSpPr/>
          <p:nvPr/>
        </p:nvSpPr>
        <p:spPr>
          <a:xfrm>
            <a:off x="5944895" y="525517"/>
            <a:ext cx="1600200" cy="1613851"/>
          </a:xfrm>
          <a:prstGeom prst="rect">
            <a:avLst/>
          </a:prstGeom>
          <a:gradFill>
            <a:gsLst>
              <a:gs pos="0">
                <a:srgbClr val="0000FF">
                  <a:alpha val="39000"/>
                </a:srgbClr>
              </a:gs>
              <a:gs pos="100000">
                <a:srgbClr val="3366FF"/>
              </a:gs>
            </a:gsLst>
          </a:gradFill>
          <a:ln>
            <a:solidFill>
              <a:srgbClr val="0000FF">
                <a:alpha val="54000"/>
              </a:srgbClr>
            </a:solidFill>
          </a:ln>
          <a:scene3d>
            <a:camera prst="orthographicFront">
              <a:rot lat="600000" lon="2100000" rev="0"/>
            </a:camera>
            <a:lightRig rig="threePt" dir="t"/>
          </a:scene3d>
          <a:sp3d z="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73177" y="3039070"/>
            <a:ext cx="4419600" cy="923330"/>
          </a:xfrm>
          <a:prstGeom prst="rect">
            <a:avLst/>
          </a:prstGeom>
          <a:noFill/>
        </p:spPr>
        <p:txBody>
          <a:bodyPr wrap="square" rtlCol="0">
            <a:spAutoFit/>
          </a:bodyPr>
          <a:lstStyle/>
          <a:p>
            <a:pPr>
              <a:buFont typeface="Arial"/>
              <a:buChar char="•"/>
            </a:pPr>
            <a:r>
              <a:rPr lang="en-US" dirty="0" smtClean="0"/>
              <a:t> Digital integration of calorimeter responses</a:t>
            </a:r>
          </a:p>
          <a:p>
            <a:pPr>
              <a:buFont typeface="Arial"/>
              <a:buChar char="•"/>
            </a:pPr>
            <a:r>
              <a:rPr lang="en-US" dirty="0" smtClean="0"/>
              <a:t> Hardware (FPGA) implementation of complex trigger logic</a:t>
            </a:r>
            <a:endParaRPr lang="en-US" dirty="0"/>
          </a:p>
        </p:txBody>
      </p:sp>
      <p:pic>
        <p:nvPicPr>
          <p:cNvPr id="23" name="Picture 22" descr="Picture 1.pdf"/>
          <p:cNvPicPr>
            <a:picLocks noChangeAspect="1"/>
          </p:cNvPicPr>
          <p:nvPr/>
        </p:nvPicPr>
        <p:blipFill>
          <a:blip r:embed="rId3"/>
          <a:stretch>
            <a:fillRect/>
          </a:stretch>
        </p:blipFill>
        <p:spPr>
          <a:xfrm>
            <a:off x="5725026" y="2362200"/>
            <a:ext cx="1820069" cy="1801070"/>
          </a:xfrm>
          <a:prstGeom prst="rect">
            <a:avLst/>
          </a:prstGeom>
        </p:spPr>
      </p:pic>
      <p:grpSp>
        <p:nvGrpSpPr>
          <p:cNvPr id="33" name="Group 32"/>
          <p:cNvGrpSpPr/>
          <p:nvPr/>
        </p:nvGrpSpPr>
        <p:grpSpPr>
          <a:xfrm>
            <a:off x="1820042" y="2145862"/>
            <a:ext cx="1779751" cy="452493"/>
            <a:chOff x="1820042" y="2145862"/>
            <a:chExt cx="1779751" cy="452493"/>
          </a:xfrm>
        </p:grpSpPr>
        <p:cxnSp>
          <p:nvCxnSpPr>
            <p:cNvPr id="25" name="Straight Arrow Connector 24"/>
            <p:cNvCxnSpPr/>
            <p:nvPr/>
          </p:nvCxnSpPr>
          <p:spPr>
            <a:xfrm flipV="1">
              <a:off x="1820042" y="2145862"/>
              <a:ext cx="1779751" cy="4524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20703479">
              <a:off x="1925012" y="2188485"/>
              <a:ext cx="767282" cy="307777"/>
            </a:xfrm>
            <a:prstGeom prst="rect">
              <a:avLst/>
            </a:prstGeom>
            <a:noFill/>
          </p:spPr>
          <p:txBody>
            <a:bodyPr wrap="none" rtlCol="0">
              <a:spAutoFit/>
            </a:bodyPr>
            <a:lstStyle/>
            <a:p>
              <a:r>
                <a:rPr lang="en-US" sz="1400" b="1" i="1" dirty="0" err="1">
                  <a:latin typeface="Symbol" charset="2"/>
                  <a:cs typeface="Symbol" charset="2"/>
                </a:rPr>
                <a:t>g</a:t>
              </a:r>
              <a:r>
                <a:rPr lang="en-US" sz="1400" b="1" i="1" dirty="0" smtClean="0"/>
                <a:t> beam</a:t>
              </a:r>
              <a:endParaRPr lang="en-US" sz="1400" b="1" i="1" dirty="0"/>
            </a:p>
          </p:txBody>
        </p:sp>
      </p:grpSp>
      <p:sp>
        <p:nvSpPr>
          <p:cNvPr id="30" name="Date Placeholder 29"/>
          <p:cNvSpPr>
            <a:spLocks noGrp="1"/>
          </p:cNvSpPr>
          <p:nvPr>
            <p:ph type="dt" sz="half" idx="10"/>
          </p:nvPr>
        </p:nvSpPr>
        <p:spPr/>
        <p:txBody>
          <a:bodyPr/>
          <a:lstStyle/>
          <a:p>
            <a:r>
              <a:rPr lang="en-US" smtClean="0"/>
              <a:t>April 12, 2012</a:t>
            </a:r>
            <a:endParaRPr lang="en-US"/>
          </a:p>
        </p:txBody>
      </p:sp>
      <p:sp>
        <p:nvSpPr>
          <p:cNvPr id="31" name="Slide Number Placeholder 30"/>
          <p:cNvSpPr>
            <a:spLocks noGrp="1"/>
          </p:cNvSpPr>
          <p:nvPr>
            <p:ph type="sldNum" sz="quarter" idx="12"/>
          </p:nvPr>
        </p:nvSpPr>
        <p:spPr/>
        <p:txBody>
          <a:bodyPr/>
          <a:lstStyle/>
          <a:p>
            <a:fld id="{1D138FC5-4543-D24E-A2E2-35481A6A5778}" type="slidenum">
              <a:rPr lang="en-US" smtClean="0"/>
              <a:pPr/>
              <a:t>18</a:t>
            </a:fld>
            <a:endParaRPr lang="en-US"/>
          </a:p>
        </p:txBody>
      </p:sp>
      <p:sp>
        <p:nvSpPr>
          <p:cNvPr id="32" name="Footer Placeholder 31"/>
          <p:cNvSpPr>
            <a:spLocks noGrp="1"/>
          </p:cNvSpPr>
          <p:nvPr>
            <p:ph type="ftr" sz="quarter" idx="11"/>
          </p:nvPr>
        </p:nvSpPr>
        <p:spPr/>
        <p:txBody>
          <a:bodyPr/>
          <a:lstStyle/>
          <a:p>
            <a:r>
              <a:rPr lang="en-US" smtClean="0"/>
              <a:t>GlueX  -  AVS 2012  -  David Lawrence</a:t>
            </a:r>
            <a:endParaRPr lang="en-US"/>
          </a:p>
        </p:txBody>
      </p:sp>
      <p:sp>
        <p:nvSpPr>
          <p:cNvPr id="29" name="TextBox 28"/>
          <p:cNvSpPr txBox="1"/>
          <p:nvPr/>
        </p:nvSpPr>
        <p:spPr>
          <a:xfrm>
            <a:off x="264419" y="1765725"/>
            <a:ext cx="2783581" cy="646331"/>
          </a:xfrm>
          <a:prstGeom prst="rect">
            <a:avLst/>
          </a:prstGeom>
          <a:noFill/>
        </p:spPr>
        <p:txBody>
          <a:bodyPr wrap="square" rtlCol="0">
            <a:spAutoFit/>
          </a:bodyPr>
          <a:lstStyle/>
          <a:p>
            <a:pPr>
              <a:buFont typeface="Arial"/>
              <a:buChar char="•"/>
            </a:pPr>
            <a:r>
              <a:rPr lang="en-US" dirty="0" smtClean="0"/>
              <a:t> All fast (&lt;100ns) detectors used in trigger</a:t>
            </a:r>
            <a:endParaRPr lang="en-US" dirty="0"/>
          </a:p>
        </p:txBody>
      </p:sp>
      <p:cxnSp>
        <p:nvCxnSpPr>
          <p:cNvPr id="35" name="Straight Connector 34"/>
          <p:cNvCxnSpPr/>
          <p:nvPr/>
        </p:nvCxnSpPr>
        <p:spPr>
          <a:xfrm rot="16200000" flipV="1">
            <a:off x="5536514" y="6134497"/>
            <a:ext cx="380205" cy="2"/>
          </a:xfrm>
          <a:prstGeom prst="line">
            <a:avLst/>
          </a:prstGeom>
          <a:ln>
            <a:solidFill>
              <a:schemeClr val="tx1">
                <a:alpha val="49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16200000" flipV="1">
            <a:off x="5261264" y="6143256"/>
            <a:ext cx="380205" cy="2"/>
          </a:xfrm>
          <a:prstGeom prst="line">
            <a:avLst/>
          </a:prstGeom>
          <a:ln>
            <a:solidFill>
              <a:schemeClr val="tx1">
                <a:alpha val="49000"/>
              </a:schemeClr>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000"/>
                                        <p:tgtEl>
                                          <p:spTgt spid="28"/>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0"/>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20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childTnLst>
                                </p:cTn>
                              </p:par>
                              <p:par>
                                <p:cTn id="35" presetID="10"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20" grpId="0"/>
      <p:bldP spid="20" grpId="1"/>
      <p:bldP spid="6" grpId="0" animBg="1"/>
      <p:bldP spid="8" grpId="0" animBg="1"/>
      <p:bldP spid="22"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rot="16200000">
            <a:off x="7861150" y="5053167"/>
            <a:ext cx="922867" cy="646331"/>
          </a:xfrm>
          <a:prstGeom prst="rect">
            <a:avLst/>
          </a:prstGeom>
          <a:solidFill>
            <a:srgbClr val="CCFFCC"/>
          </a:solidFill>
        </p:spPr>
        <p:txBody>
          <a:bodyPr wrap="square" rtlCol="0">
            <a:spAutoFit/>
          </a:bodyPr>
          <a:lstStyle/>
          <a:p>
            <a:pPr algn="ctr"/>
            <a:r>
              <a:rPr lang="en-US" sz="1200" b="1" dirty="0" smtClean="0"/>
              <a:t> </a:t>
            </a:r>
          </a:p>
          <a:p>
            <a:pPr algn="ctr"/>
            <a:r>
              <a:rPr lang="en-US" sz="1200" b="1" dirty="0" smtClean="0"/>
              <a:t> </a:t>
            </a:r>
          </a:p>
          <a:p>
            <a:pPr algn="ctr"/>
            <a:r>
              <a:rPr lang="en-US" sz="1200" b="1" dirty="0" smtClean="0"/>
              <a:t> </a:t>
            </a:r>
            <a:endParaRPr lang="en-US" sz="1200" b="1" dirty="0"/>
          </a:p>
        </p:txBody>
      </p:sp>
      <p:sp>
        <p:nvSpPr>
          <p:cNvPr id="2" name="Title 1"/>
          <p:cNvSpPr>
            <a:spLocks noGrp="1"/>
          </p:cNvSpPr>
          <p:nvPr>
            <p:ph type="title"/>
          </p:nvPr>
        </p:nvSpPr>
        <p:spPr>
          <a:xfrm>
            <a:off x="685800" y="69057"/>
            <a:ext cx="7848600" cy="921542"/>
          </a:xfrm>
        </p:spPr>
        <p:txBody>
          <a:bodyPr>
            <a:normAutofit/>
          </a:bodyPr>
          <a:lstStyle/>
          <a:p>
            <a:r>
              <a:rPr lang="en-US" sz="3600" dirty="0" err="1" smtClean="0">
                <a:latin typeface="Century Gothic"/>
                <a:cs typeface="Century Gothic"/>
              </a:rPr>
              <a:t>GlueX</a:t>
            </a:r>
            <a:r>
              <a:rPr lang="en-US" sz="3600" dirty="0" smtClean="0">
                <a:latin typeface="Century Gothic"/>
                <a:cs typeface="Century Gothic"/>
              </a:rPr>
              <a:t> Data Rates</a:t>
            </a:r>
            <a:br>
              <a:rPr lang="en-US" sz="3600" dirty="0" smtClean="0">
                <a:latin typeface="Century Gothic"/>
                <a:cs typeface="Century Gothic"/>
              </a:rPr>
            </a:br>
            <a:r>
              <a:rPr lang="en-US" sz="1800" i="1" dirty="0" smtClean="0">
                <a:latin typeface="Century Gothic"/>
                <a:cs typeface="Century Gothic"/>
              </a:rPr>
              <a:t>David Lawrence,  Jefferson Lab</a:t>
            </a:r>
            <a:endParaRPr lang="en-US" sz="3600" i="1" dirty="0">
              <a:latin typeface="Century Gothic"/>
              <a:cs typeface="Century Gothic"/>
            </a:endParaRPr>
          </a:p>
        </p:txBody>
      </p:sp>
      <p:graphicFrame>
        <p:nvGraphicFramePr>
          <p:cNvPr id="7" name="Content Placeholder 6"/>
          <p:cNvGraphicFramePr>
            <a:graphicFrameLocks noGrp="1"/>
          </p:cNvGraphicFramePr>
          <p:nvPr>
            <p:ph idx="1"/>
          </p:nvPr>
        </p:nvGraphicFramePr>
        <p:xfrm>
          <a:off x="685800" y="990599"/>
          <a:ext cx="7313615" cy="4846320"/>
        </p:xfrm>
        <a:graphic>
          <a:graphicData uri="http://schemas.openxmlformats.org/drawingml/2006/table">
            <a:tbl>
              <a:tblPr firstRow="1" bandRow="1">
                <a:tableStyleId>{AF606853-7671-496A-8E4F-DF71F8EC918B}</a:tableStyleId>
              </a:tblPr>
              <a:tblGrid>
                <a:gridCol w="1462723"/>
                <a:gridCol w="1462723"/>
                <a:gridCol w="1462723"/>
                <a:gridCol w="1462723"/>
                <a:gridCol w="1462723"/>
              </a:tblGrid>
              <a:tr h="1113957">
                <a:tc>
                  <a:txBody>
                    <a:bodyPr/>
                    <a:lstStyle/>
                    <a:p>
                      <a:pPr algn="ctr"/>
                      <a:endParaRPr lang="en-US" dirty="0"/>
                    </a:p>
                  </a:txBody>
                  <a:tcPr/>
                </a:tc>
                <a:tc>
                  <a:txBody>
                    <a:bodyPr/>
                    <a:lstStyle/>
                    <a:p>
                      <a:pPr algn="ctr"/>
                      <a:r>
                        <a:rPr lang="en-US" dirty="0" smtClean="0"/>
                        <a:t>Front End</a:t>
                      </a:r>
                    </a:p>
                    <a:p>
                      <a:pPr algn="ctr"/>
                      <a:r>
                        <a:rPr lang="en-US" dirty="0" smtClean="0"/>
                        <a:t>DAQ Rate</a:t>
                      </a:r>
                    </a:p>
                    <a:p>
                      <a:pPr algn="ctr"/>
                      <a:endParaRPr lang="en-US" dirty="0"/>
                    </a:p>
                  </a:txBody>
                  <a:tcPr/>
                </a:tc>
                <a:tc>
                  <a:txBody>
                    <a:bodyPr/>
                    <a:lstStyle/>
                    <a:p>
                      <a:pPr algn="ctr"/>
                      <a:r>
                        <a:rPr lang="en-US" dirty="0" smtClean="0"/>
                        <a:t>Event</a:t>
                      </a:r>
                    </a:p>
                    <a:p>
                      <a:pPr algn="ctr"/>
                      <a:r>
                        <a:rPr lang="en-US" dirty="0" smtClean="0"/>
                        <a:t>Size</a:t>
                      </a:r>
                      <a:endParaRPr lang="en-US" dirty="0"/>
                    </a:p>
                  </a:txBody>
                  <a:tcPr/>
                </a:tc>
                <a:tc>
                  <a:txBody>
                    <a:bodyPr/>
                    <a:lstStyle/>
                    <a:p>
                      <a:pPr algn="ctr"/>
                      <a:r>
                        <a:rPr lang="en-US" dirty="0" smtClean="0"/>
                        <a:t>L1 Trigger</a:t>
                      </a:r>
                    </a:p>
                    <a:p>
                      <a:pPr algn="ctr"/>
                      <a:r>
                        <a:rPr lang="en-US" dirty="0" smtClean="0"/>
                        <a:t>Rate</a:t>
                      </a:r>
                      <a:endParaRPr lang="en-US" dirty="0"/>
                    </a:p>
                  </a:txBody>
                  <a:tcPr/>
                </a:tc>
                <a:tc>
                  <a:txBody>
                    <a:bodyPr/>
                    <a:lstStyle/>
                    <a:p>
                      <a:pPr algn="ctr"/>
                      <a:r>
                        <a:rPr lang="en-US" dirty="0" smtClean="0"/>
                        <a:t>Bandwidth</a:t>
                      </a:r>
                    </a:p>
                    <a:p>
                      <a:pPr algn="ctr"/>
                      <a:r>
                        <a:rPr lang="en-US" dirty="0" smtClean="0"/>
                        <a:t>to mass</a:t>
                      </a:r>
                    </a:p>
                    <a:p>
                      <a:pPr algn="ctr"/>
                      <a:r>
                        <a:rPr lang="en-US" dirty="0" smtClean="0"/>
                        <a:t>Storage</a:t>
                      </a:r>
                    </a:p>
                    <a:p>
                      <a:pPr algn="ctr"/>
                      <a:endParaRPr lang="en-US" dirty="0"/>
                    </a:p>
                  </a:txBody>
                  <a:tcPr/>
                </a:tc>
              </a:tr>
              <a:tr h="428445">
                <a:tc>
                  <a:txBody>
                    <a:bodyPr/>
                    <a:lstStyle/>
                    <a:p>
                      <a:r>
                        <a:rPr lang="en-US" sz="2400" b="1" dirty="0" err="1" smtClean="0"/>
                        <a:t>GlueX</a:t>
                      </a:r>
                      <a:endParaRPr lang="en-US" sz="2400" b="1" dirty="0"/>
                    </a:p>
                  </a:txBody>
                  <a:tcPr/>
                </a:tc>
                <a:tc>
                  <a:txBody>
                    <a:bodyPr/>
                    <a:lstStyle/>
                    <a:p>
                      <a:pPr algn="r"/>
                      <a:r>
                        <a:rPr lang="en-US" sz="2400" b="1" dirty="0" smtClean="0"/>
                        <a:t>3 GB/</a:t>
                      </a:r>
                      <a:r>
                        <a:rPr lang="en-US" sz="2400" b="1" dirty="0" err="1" smtClean="0"/>
                        <a:t>s</a:t>
                      </a:r>
                      <a:endParaRPr lang="en-US" sz="2400" b="1" dirty="0"/>
                    </a:p>
                  </a:txBody>
                  <a:tcPr/>
                </a:tc>
                <a:tc>
                  <a:txBody>
                    <a:bodyPr/>
                    <a:lstStyle/>
                    <a:p>
                      <a:pPr algn="r"/>
                      <a:r>
                        <a:rPr lang="en-US" sz="2400" b="1" dirty="0" smtClean="0"/>
                        <a:t>15 </a:t>
                      </a:r>
                      <a:r>
                        <a:rPr lang="en-US" sz="2400" b="1" dirty="0" err="1" smtClean="0"/>
                        <a:t>kB</a:t>
                      </a:r>
                      <a:endParaRPr lang="en-US" sz="2400" b="1" dirty="0"/>
                    </a:p>
                  </a:txBody>
                  <a:tcPr/>
                </a:tc>
                <a:tc>
                  <a:txBody>
                    <a:bodyPr/>
                    <a:lstStyle/>
                    <a:p>
                      <a:pPr algn="r"/>
                      <a:r>
                        <a:rPr lang="en-US" sz="2400" b="1" dirty="0" smtClean="0"/>
                        <a:t>200 kHz</a:t>
                      </a:r>
                      <a:endParaRPr lang="en-US" sz="2400" b="1" dirty="0"/>
                    </a:p>
                  </a:txBody>
                  <a:tcPr/>
                </a:tc>
                <a:tc>
                  <a:txBody>
                    <a:bodyPr/>
                    <a:lstStyle/>
                    <a:p>
                      <a:pPr algn="r"/>
                      <a:r>
                        <a:rPr lang="en-US" sz="2400" b="1" dirty="0" smtClean="0"/>
                        <a:t>300 MB/</a:t>
                      </a:r>
                      <a:r>
                        <a:rPr lang="en-US" sz="2400" b="1" dirty="0" err="1" smtClean="0"/>
                        <a:t>s</a:t>
                      </a:r>
                      <a:endParaRPr lang="en-US" sz="2400" b="1" dirty="0"/>
                    </a:p>
                  </a:txBody>
                  <a:tcPr/>
                </a:tc>
              </a:tr>
              <a:tr h="428445">
                <a:tc>
                  <a:txBody>
                    <a:bodyPr/>
                    <a:lstStyle/>
                    <a:p>
                      <a:r>
                        <a:rPr lang="en-US" sz="2400" b="1" dirty="0" smtClean="0"/>
                        <a:t>CLAS12</a:t>
                      </a:r>
                      <a:endParaRPr lang="en-US" sz="2400" b="1" dirty="0"/>
                    </a:p>
                  </a:txBody>
                  <a:tcPr/>
                </a:tc>
                <a:tc>
                  <a:txBody>
                    <a:bodyPr/>
                    <a:lstStyle/>
                    <a:p>
                      <a:pPr algn="r"/>
                      <a:r>
                        <a:rPr lang="en-US" sz="2400" b="1" dirty="0" smtClean="0"/>
                        <a:t>0.1 GB/</a:t>
                      </a:r>
                      <a:r>
                        <a:rPr lang="en-US" sz="2400" b="1" dirty="0" err="1" smtClean="0"/>
                        <a:t>s</a:t>
                      </a:r>
                      <a:endParaRPr lang="en-US" sz="2400" b="1" dirty="0"/>
                    </a:p>
                  </a:txBody>
                  <a:tcPr/>
                </a:tc>
                <a:tc>
                  <a:txBody>
                    <a:bodyPr/>
                    <a:lstStyle/>
                    <a:p>
                      <a:pPr algn="r"/>
                      <a:r>
                        <a:rPr lang="en-US" sz="2400" b="1" dirty="0" smtClean="0"/>
                        <a:t>20 </a:t>
                      </a:r>
                      <a:r>
                        <a:rPr lang="en-US" sz="2400" b="1" dirty="0" err="1" smtClean="0"/>
                        <a:t>kB</a:t>
                      </a:r>
                      <a:endParaRPr lang="en-US" sz="2400" b="1" dirty="0"/>
                    </a:p>
                  </a:txBody>
                  <a:tcPr/>
                </a:tc>
                <a:tc>
                  <a:txBody>
                    <a:bodyPr/>
                    <a:lstStyle/>
                    <a:p>
                      <a:pPr algn="r"/>
                      <a:r>
                        <a:rPr lang="en-US" sz="2400" b="1" dirty="0" smtClean="0"/>
                        <a:t>10 kHz</a:t>
                      </a:r>
                      <a:endParaRPr lang="en-US" sz="2400" b="1" dirty="0"/>
                    </a:p>
                  </a:txBody>
                  <a:tcPr/>
                </a:tc>
                <a:tc>
                  <a:txBody>
                    <a:bodyPr/>
                    <a:lstStyle/>
                    <a:p>
                      <a:pPr algn="r"/>
                      <a:r>
                        <a:rPr lang="en-US" sz="2400" b="1" dirty="0" smtClean="0"/>
                        <a:t>100 MB/</a:t>
                      </a:r>
                      <a:r>
                        <a:rPr lang="en-US" sz="2400" b="1" dirty="0" err="1" smtClean="0"/>
                        <a:t>s</a:t>
                      </a:r>
                      <a:endParaRPr lang="en-US" sz="2400" b="1" dirty="0"/>
                    </a:p>
                  </a:txBody>
                  <a:tcPr/>
                </a:tc>
              </a:tr>
              <a:tr h="428445">
                <a:tc>
                  <a:txBody>
                    <a:bodyPr/>
                    <a:lstStyle/>
                    <a:p>
                      <a:r>
                        <a:rPr lang="en-US" sz="2400" b="1" dirty="0" smtClean="0"/>
                        <a:t>ALICE</a:t>
                      </a:r>
                      <a:endParaRPr lang="en-US" sz="2400" b="1" dirty="0"/>
                    </a:p>
                  </a:txBody>
                  <a:tcPr/>
                </a:tc>
                <a:tc>
                  <a:txBody>
                    <a:bodyPr/>
                    <a:lstStyle/>
                    <a:p>
                      <a:pPr algn="r"/>
                      <a:r>
                        <a:rPr lang="en-US" sz="2400" b="1" dirty="0" smtClean="0"/>
                        <a:t>500 GB/</a:t>
                      </a:r>
                      <a:r>
                        <a:rPr lang="en-US" sz="2400" b="1" dirty="0" err="1" smtClean="0"/>
                        <a:t>s</a:t>
                      </a:r>
                      <a:endParaRPr lang="en-US" sz="2400" b="1" dirty="0"/>
                    </a:p>
                  </a:txBody>
                  <a:tcPr/>
                </a:tc>
                <a:tc>
                  <a:txBody>
                    <a:bodyPr/>
                    <a:lstStyle/>
                    <a:p>
                      <a:pPr algn="r"/>
                      <a:r>
                        <a:rPr lang="en-US" sz="2400" b="1" dirty="0" smtClean="0"/>
                        <a:t>2,500 </a:t>
                      </a:r>
                      <a:r>
                        <a:rPr lang="en-US" sz="2400" b="1" dirty="0" err="1" smtClean="0"/>
                        <a:t>kB</a:t>
                      </a:r>
                      <a:endParaRPr lang="en-US" sz="2400" b="1" dirty="0"/>
                    </a:p>
                  </a:txBody>
                  <a:tcPr/>
                </a:tc>
                <a:tc>
                  <a:txBody>
                    <a:bodyPr/>
                    <a:lstStyle/>
                    <a:p>
                      <a:pPr algn="r"/>
                      <a:r>
                        <a:rPr lang="en-US" sz="2400" b="1" dirty="0" smtClean="0"/>
                        <a:t>200 kHz</a:t>
                      </a:r>
                      <a:endParaRPr lang="en-US" sz="2400" b="1" dirty="0"/>
                    </a:p>
                  </a:txBody>
                  <a:tcPr/>
                </a:tc>
                <a:tc>
                  <a:txBody>
                    <a:bodyPr/>
                    <a:lstStyle/>
                    <a:p>
                      <a:pPr algn="r"/>
                      <a:r>
                        <a:rPr lang="en-US" sz="2400" b="1" dirty="0" smtClean="0"/>
                        <a:t>200 MB/</a:t>
                      </a:r>
                      <a:r>
                        <a:rPr lang="en-US" sz="2400" b="1" dirty="0" err="1" smtClean="0"/>
                        <a:t>s</a:t>
                      </a:r>
                      <a:endParaRPr lang="en-US" sz="2400" b="1" dirty="0"/>
                    </a:p>
                  </a:txBody>
                  <a:tcPr/>
                </a:tc>
              </a:tr>
              <a:tr h="428445">
                <a:tc>
                  <a:txBody>
                    <a:bodyPr/>
                    <a:lstStyle/>
                    <a:p>
                      <a:r>
                        <a:rPr lang="en-US" sz="2400" b="1" dirty="0" smtClean="0"/>
                        <a:t>ATLAS</a:t>
                      </a:r>
                      <a:endParaRPr lang="en-US" sz="2400" b="1" dirty="0"/>
                    </a:p>
                  </a:txBody>
                  <a:tcPr/>
                </a:tc>
                <a:tc>
                  <a:txBody>
                    <a:bodyPr/>
                    <a:lstStyle/>
                    <a:p>
                      <a:pPr algn="r"/>
                      <a:r>
                        <a:rPr lang="en-US" sz="2400" b="1" dirty="0" smtClean="0"/>
                        <a:t>113 GB/</a:t>
                      </a:r>
                      <a:r>
                        <a:rPr lang="en-US" sz="2400" b="1" dirty="0" err="1" smtClean="0"/>
                        <a:t>s</a:t>
                      </a:r>
                      <a:endParaRPr lang="en-US" sz="2400" b="1" dirty="0"/>
                    </a:p>
                  </a:txBody>
                  <a:tcPr/>
                </a:tc>
                <a:tc>
                  <a:txBody>
                    <a:bodyPr/>
                    <a:lstStyle/>
                    <a:p>
                      <a:pPr algn="r"/>
                      <a:r>
                        <a:rPr lang="en-US" sz="2400" b="1" dirty="0" smtClean="0"/>
                        <a:t>1,500 </a:t>
                      </a:r>
                      <a:r>
                        <a:rPr lang="en-US" sz="2400" b="1" dirty="0" err="1" smtClean="0"/>
                        <a:t>kB</a:t>
                      </a:r>
                      <a:endParaRPr lang="en-US" sz="2400" b="1" dirty="0"/>
                    </a:p>
                  </a:txBody>
                  <a:tcPr/>
                </a:tc>
                <a:tc>
                  <a:txBody>
                    <a:bodyPr/>
                    <a:lstStyle/>
                    <a:p>
                      <a:pPr algn="r"/>
                      <a:r>
                        <a:rPr lang="en-US" sz="2400" b="1" dirty="0" smtClean="0"/>
                        <a:t>75 kHz</a:t>
                      </a:r>
                      <a:endParaRPr lang="en-US" sz="2400" b="1" dirty="0"/>
                    </a:p>
                  </a:txBody>
                  <a:tcPr/>
                </a:tc>
                <a:tc>
                  <a:txBody>
                    <a:bodyPr/>
                    <a:lstStyle/>
                    <a:p>
                      <a:pPr algn="r"/>
                      <a:r>
                        <a:rPr lang="en-US" sz="2400" b="1" dirty="0" smtClean="0"/>
                        <a:t>300 MB/</a:t>
                      </a:r>
                      <a:r>
                        <a:rPr lang="en-US" sz="2400" b="1" dirty="0" err="1" smtClean="0"/>
                        <a:t>s</a:t>
                      </a:r>
                      <a:endParaRPr lang="en-US" sz="2400" b="1" dirty="0"/>
                    </a:p>
                  </a:txBody>
                  <a:tcPr/>
                </a:tc>
              </a:tr>
              <a:tr h="428445">
                <a:tc>
                  <a:txBody>
                    <a:bodyPr/>
                    <a:lstStyle/>
                    <a:p>
                      <a:r>
                        <a:rPr lang="en-US" sz="2400" b="1" dirty="0" smtClean="0"/>
                        <a:t>CMS</a:t>
                      </a:r>
                      <a:endParaRPr lang="en-US" sz="2400" b="1" dirty="0"/>
                    </a:p>
                  </a:txBody>
                  <a:tcPr/>
                </a:tc>
                <a:tc>
                  <a:txBody>
                    <a:bodyPr/>
                    <a:lstStyle/>
                    <a:p>
                      <a:pPr algn="r"/>
                      <a:r>
                        <a:rPr lang="en-US" sz="2400" b="1" dirty="0" smtClean="0"/>
                        <a:t>200 GB/</a:t>
                      </a:r>
                      <a:r>
                        <a:rPr lang="en-US" sz="2400" b="1" dirty="0" err="1" smtClean="0"/>
                        <a:t>s</a:t>
                      </a:r>
                      <a:endParaRPr lang="en-US" sz="2400" b="1" dirty="0"/>
                    </a:p>
                  </a:txBody>
                  <a:tcPr/>
                </a:tc>
                <a:tc>
                  <a:txBody>
                    <a:bodyPr/>
                    <a:lstStyle/>
                    <a:p>
                      <a:pPr algn="r"/>
                      <a:r>
                        <a:rPr lang="en-US" sz="2400" b="1" dirty="0" smtClean="0"/>
                        <a:t>1,000</a:t>
                      </a:r>
                      <a:r>
                        <a:rPr lang="en-US" sz="2400" b="1" baseline="0" dirty="0" smtClean="0"/>
                        <a:t> </a:t>
                      </a:r>
                      <a:r>
                        <a:rPr lang="en-US" sz="2400" b="1" baseline="0" dirty="0" err="1" smtClean="0"/>
                        <a:t>k</a:t>
                      </a:r>
                      <a:r>
                        <a:rPr lang="en-US" sz="2400" b="1" dirty="0" err="1" smtClean="0"/>
                        <a:t>B</a:t>
                      </a:r>
                      <a:endParaRPr lang="en-US" sz="2400" b="1" dirty="0"/>
                    </a:p>
                  </a:txBody>
                  <a:tcPr/>
                </a:tc>
                <a:tc>
                  <a:txBody>
                    <a:bodyPr/>
                    <a:lstStyle/>
                    <a:p>
                      <a:pPr algn="r"/>
                      <a:r>
                        <a:rPr lang="en-US" sz="2400" b="1" dirty="0" smtClean="0"/>
                        <a:t>100 kHz</a:t>
                      </a:r>
                      <a:endParaRPr lang="en-US" sz="2400" b="1" dirty="0"/>
                    </a:p>
                  </a:txBody>
                  <a:tcPr/>
                </a:tc>
                <a:tc>
                  <a:txBody>
                    <a:bodyPr/>
                    <a:lstStyle/>
                    <a:p>
                      <a:pPr algn="r"/>
                      <a:r>
                        <a:rPr lang="en-US" sz="2400" b="1" dirty="0" smtClean="0"/>
                        <a:t>100 MB/</a:t>
                      </a:r>
                      <a:r>
                        <a:rPr lang="en-US" sz="2400" b="1" dirty="0" err="1" smtClean="0"/>
                        <a:t>s</a:t>
                      </a:r>
                      <a:endParaRPr lang="en-US" sz="2400" b="1" dirty="0"/>
                    </a:p>
                  </a:txBody>
                  <a:tcPr/>
                </a:tc>
              </a:tr>
              <a:tr h="428445">
                <a:tc>
                  <a:txBody>
                    <a:bodyPr/>
                    <a:lstStyle/>
                    <a:p>
                      <a:r>
                        <a:rPr lang="en-US" sz="2400" b="1" dirty="0" err="1" smtClean="0"/>
                        <a:t>LHCb</a:t>
                      </a:r>
                      <a:endParaRPr lang="en-US" sz="2400" b="1" dirty="0"/>
                    </a:p>
                  </a:txBody>
                  <a:tcPr/>
                </a:tc>
                <a:tc>
                  <a:txBody>
                    <a:bodyPr/>
                    <a:lstStyle/>
                    <a:p>
                      <a:pPr algn="r"/>
                      <a:r>
                        <a:rPr lang="en-US" sz="2400" b="1" dirty="0" smtClean="0"/>
                        <a:t>40 GB/</a:t>
                      </a:r>
                      <a:r>
                        <a:rPr lang="en-US" sz="2400" b="1" dirty="0" err="1" smtClean="0"/>
                        <a:t>s</a:t>
                      </a:r>
                      <a:endParaRPr lang="en-US" sz="2400" b="1" dirty="0"/>
                    </a:p>
                  </a:txBody>
                  <a:tcPr/>
                </a:tc>
                <a:tc>
                  <a:txBody>
                    <a:bodyPr/>
                    <a:lstStyle/>
                    <a:p>
                      <a:pPr algn="r"/>
                      <a:r>
                        <a:rPr lang="en-US" sz="2400" b="1" dirty="0" smtClean="0"/>
                        <a:t>40 </a:t>
                      </a:r>
                      <a:r>
                        <a:rPr lang="en-US" sz="2400" b="1" dirty="0" err="1" smtClean="0"/>
                        <a:t>kB</a:t>
                      </a:r>
                      <a:endParaRPr lang="en-US" sz="2400" b="1" dirty="0"/>
                    </a:p>
                  </a:txBody>
                  <a:tcPr/>
                </a:tc>
                <a:tc>
                  <a:txBody>
                    <a:bodyPr/>
                    <a:lstStyle/>
                    <a:p>
                      <a:pPr algn="r"/>
                      <a:r>
                        <a:rPr lang="en-US" sz="2400" b="1" dirty="0" smtClean="0"/>
                        <a:t>1000 kHz</a:t>
                      </a:r>
                      <a:endParaRPr lang="en-US" sz="2400" b="1" dirty="0"/>
                    </a:p>
                  </a:txBody>
                  <a:tcPr/>
                </a:tc>
                <a:tc>
                  <a:txBody>
                    <a:bodyPr/>
                    <a:lstStyle/>
                    <a:p>
                      <a:pPr algn="r"/>
                      <a:r>
                        <a:rPr lang="en-US" sz="2400" b="1" dirty="0" smtClean="0"/>
                        <a:t>100 MB/</a:t>
                      </a:r>
                      <a:r>
                        <a:rPr lang="en-US" sz="2400" b="1" dirty="0" err="1" smtClean="0"/>
                        <a:t>s</a:t>
                      </a:r>
                      <a:endParaRPr lang="en-US" sz="2400" b="1" dirty="0"/>
                    </a:p>
                  </a:txBody>
                  <a:tcPr/>
                </a:tc>
              </a:tr>
              <a:tr h="428445">
                <a:tc>
                  <a:txBody>
                    <a:bodyPr/>
                    <a:lstStyle/>
                    <a:p>
                      <a:r>
                        <a:rPr lang="en-US" sz="2400" b="1" dirty="0" smtClean="0"/>
                        <a:t>STAR</a:t>
                      </a:r>
                      <a:endParaRPr lang="en-US" sz="2400" b="1" dirty="0"/>
                    </a:p>
                  </a:txBody>
                  <a:tcPr/>
                </a:tc>
                <a:tc>
                  <a:txBody>
                    <a:bodyPr/>
                    <a:lstStyle/>
                    <a:p>
                      <a:pPr algn="r"/>
                      <a:r>
                        <a:rPr lang="en-US" sz="2400" b="1" dirty="0" smtClean="0"/>
                        <a:t>50 GB/</a:t>
                      </a:r>
                      <a:r>
                        <a:rPr lang="en-US" sz="2400" b="1" dirty="0" err="1" smtClean="0"/>
                        <a:t>s</a:t>
                      </a:r>
                      <a:endParaRPr lang="en-US" sz="2400" b="1" dirty="0"/>
                    </a:p>
                  </a:txBody>
                  <a:tcPr/>
                </a:tc>
                <a:tc>
                  <a:txBody>
                    <a:bodyPr/>
                    <a:lstStyle/>
                    <a:p>
                      <a:pPr algn="r"/>
                      <a:r>
                        <a:rPr lang="en-US" sz="2400" b="1" dirty="0" smtClean="0"/>
                        <a:t>1,000 </a:t>
                      </a:r>
                      <a:r>
                        <a:rPr lang="en-US" sz="2400" b="1" dirty="0" err="1" smtClean="0"/>
                        <a:t>kB</a:t>
                      </a:r>
                      <a:endParaRPr lang="en-US" sz="2400" b="1" dirty="0"/>
                    </a:p>
                  </a:txBody>
                  <a:tcPr/>
                </a:tc>
                <a:tc>
                  <a:txBody>
                    <a:bodyPr/>
                    <a:lstStyle/>
                    <a:p>
                      <a:pPr algn="r"/>
                      <a:r>
                        <a:rPr lang="en-US" sz="2400" b="1" dirty="0" smtClean="0"/>
                        <a:t>0.6 kHz</a:t>
                      </a:r>
                      <a:endParaRPr lang="en-US" sz="2400" b="1" dirty="0"/>
                    </a:p>
                  </a:txBody>
                  <a:tcPr/>
                </a:tc>
                <a:tc>
                  <a:txBody>
                    <a:bodyPr/>
                    <a:lstStyle/>
                    <a:p>
                      <a:pPr algn="r"/>
                      <a:r>
                        <a:rPr lang="en-US" sz="2400" b="1" dirty="0" smtClean="0"/>
                        <a:t>450 MB/</a:t>
                      </a:r>
                      <a:r>
                        <a:rPr lang="en-US" sz="2400" b="1" dirty="0" err="1" smtClean="0"/>
                        <a:t>s</a:t>
                      </a:r>
                      <a:endParaRPr lang="en-US" sz="2400" b="1" dirty="0"/>
                    </a:p>
                  </a:txBody>
                  <a:tcPr/>
                </a:tc>
              </a:tr>
              <a:tr h="428445">
                <a:tc>
                  <a:txBody>
                    <a:bodyPr/>
                    <a:lstStyle/>
                    <a:p>
                      <a:r>
                        <a:rPr lang="en-US" sz="2400" b="1" dirty="0" smtClean="0"/>
                        <a:t>PHENIX</a:t>
                      </a:r>
                      <a:endParaRPr lang="en-US" sz="2400" b="1" dirty="0"/>
                    </a:p>
                  </a:txBody>
                  <a:tcPr/>
                </a:tc>
                <a:tc>
                  <a:txBody>
                    <a:bodyPr/>
                    <a:lstStyle/>
                    <a:p>
                      <a:pPr algn="r"/>
                      <a:r>
                        <a:rPr lang="en-US" sz="2400" b="1" dirty="0" smtClean="0"/>
                        <a:t>0.9 GB/</a:t>
                      </a:r>
                      <a:r>
                        <a:rPr lang="en-US" sz="2400" b="1" dirty="0" err="1" smtClean="0"/>
                        <a:t>s</a:t>
                      </a:r>
                      <a:endParaRPr lang="en-US" sz="2400" b="1" dirty="0"/>
                    </a:p>
                  </a:txBody>
                  <a:tcPr/>
                </a:tc>
                <a:tc>
                  <a:txBody>
                    <a:bodyPr/>
                    <a:lstStyle/>
                    <a:p>
                      <a:pPr algn="r"/>
                      <a:r>
                        <a:rPr lang="en-US" sz="2400" b="1" baseline="0" dirty="0" smtClean="0"/>
                        <a:t>~</a:t>
                      </a:r>
                      <a:r>
                        <a:rPr lang="en-US" sz="2400" b="1" dirty="0" smtClean="0"/>
                        <a:t>60 </a:t>
                      </a:r>
                      <a:r>
                        <a:rPr lang="en-US" sz="2400" b="1" dirty="0" err="1" smtClean="0"/>
                        <a:t>kB</a:t>
                      </a:r>
                      <a:endParaRPr lang="en-US" sz="2400" b="1" dirty="0"/>
                    </a:p>
                  </a:txBody>
                  <a:tcPr/>
                </a:tc>
                <a:tc>
                  <a:txBody>
                    <a:bodyPr/>
                    <a:lstStyle/>
                    <a:p>
                      <a:pPr algn="r"/>
                      <a:r>
                        <a:rPr lang="en-US" sz="2400" b="1" dirty="0" smtClean="0"/>
                        <a:t>~</a:t>
                      </a:r>
                      <a:r>
                        <a:rPr lang="en-US" sz="2400" b="1" baseline="0" dirty="0" smtClean="0"/>
                        <a:t> 15 kHz</a:t>
                      </a:r>
                      <a:endParaRPr lang="en-US" sz="2400" b="1" dirty="0"/>
                    </a:p>
                  </a:txBody>
                  <a:tcPr/>
                </a:tc>
                <a:tc>
                  <a:txBody>
                    <a:bodyPr/>
                    <a:lstStyle/>
                    <a:p>
                      <a:pPr algn="r"/>
                      <a:r>
                        <a:rPr lang="en-US" sz="2400" b="1" dirty="0" smtClean="0"/>
                        <a:t>450 MB/</a:t>
                      </a:r>
                      <a:r>
                        <a:rPr lang="en-US" sz="2400" b="1" dirty="0" err="1" smtClean="0"/>
                        <a:t>s</a:t>
                      </a:r>
                      <a:endParaRPr lang="en-US" sz="2400" b="1" dirty="0"/>
                    </a:p>
                  </a:txBody>
                  <a:tcPr/>
                </a:tc>
              </a:tr>
            </a:tbl>
          </a:graphicData>
        </a:graphic>
      </p:graphicFrame>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sp>
        <p:nvSpPr>
          <p:cNvPr id="6" name="Slide Number Placeholder 5"/>
          <p:cNvSpPr>
            <a:spLocks noGrp="1"/>
          </p:cNvSpPr>
          <p:nvPr>
            <p:ph type="sldNum" sz="quarter" idx="12"/>
          </p:nvPr>
        </p:nvSpPr>
        <p:spPr/>
        <p:txBody>
          <a:bodyPr/>
          <a:lstStyle/>
          <a:p>
            <a:fld id="{B04E3651-AAAD-8441-AFB9-2026A0DB28BF}" type="slidenum">
              <a:rPr lang="en-US" smtClean="0"/>
              <a:pPr/>
              <a:t>19</a:t>
            </a:fld>
            <a:endParaRPr lang="en-US" dirty="0"/>
          </a:p>
        </p:txBody>
      </p:sp>
      <p:sp>
        <p:nvSpPr>
          <p:cNvPr id="8" name="TextBox 7"/>
          <p:cNvSpPr txBox="1"/>
          <p:nvPr/>
        </p:nvSpPr>
        <p:spPr>
          <a:xfrm rot="16200000">
            <a:off x="-395762" y="3833341"/>
            <a:ext cx="1824569" cy="338554"/>
          </a:xfrm>
          <a:prstGeom prst="rect">
            <a:avLst/>
          </a:prstGeom>
          <a:solidFill>
            <a:schemeClr val="accent1">
              <a:lumMod val="20000"/>
              <a:lumOff val="80000"/>
            </a:schemeClr>
          </a:solidFill>
        </p:spPr>
        <p:txBody>
          <a:bodyPr wrap="square" rtlCol="0">
            <a:spAutoFit/>
          </a:bodyPr>
          <a:lstStyle/>
          <a:p>
            <a:pPr algn="ctr"/>
            <a:r>
              <a:rPr lang="en-US" sz="1600" b="1" dirty="0" smtClean="0"/>
              <a:t>LHC</a:t>
            </a:r>
            <a:endParaRPr lang="en-US" sz="1600" b="1" dirty="0"/>
          </a:p>
        </p:txBody>
      </p:sp>
      <p:sp>
        <p:nvSpPr>
          <p:cNvPr id="9" name="TextBox 8"/>
          <p:cNvSpPr txBox="1"/>
          <p:nvPr/>
        </p:nvSpPr>
        <p:spPr>
          <a:xfrm rot="16200000">
            <a:off x="67895" y="2470207"/>
            <a:ext cx="901703" cy="338554"/>
          </a:xfrm>
          <a:prstGeom prst="rect">
            <a:avLst/>
          </a:prstGeom>
          <a:solidFill>
            <a:srgbClr val="B0A2FB"/>
          </a:solidFill>
        </p:spPr>
        <p:txBody>
          <a:bodyPr wrap="square" rtlCol="0">
            <a:spAutoFit/>
          </a:bodyPr>
          <a:lstStyle/>
          <a:p>
            <a:pPr algn="ctr"/>
            <a:r>
              <a:rPr lang="en-US" sz="1600" b="1" dirty="0" err="1" smtClean="0"/>
              <a:t>JLab</a:t>
            </a:r>
            <a:endParaRPr lang="en-US" sz="1600" b="1" dirty="0"/>
          </a:p>
        </p:txBody>
      </p:sp>
      <p:sp>
        <p:nvSpPr>
          <p:cNvPr id="10" name="TextBox 9"/>
          <p:cNvSpPr txBox="1"/>
          <p:nvPr/>
        </p:nvSpPr>
        <p:spPr>
          <a:xfrm rot="16200000">
            <a:off x="57737" y="5206632"/>
            <a:ext cx="922019" cy="338554"/>
          </a:xfrm>
          <a:prstGeom prst="rect">
            <a:avLst/>
          </a:prstGeom>
          <a:solidFill>
            <a:srgbClr val="CCFFCC"/>
          </a:solidFill>
        </p:spPr>
        <p:txBody>
          <a:bodyPr wrap="square" rtlCol="0">
            <a:spAutoFit/>
          </a:bodyPr>
          <a:lstStyle/>
          <a:p>
            <a:pPr algn="ctr"/>
            <a:r>
              <a:rPr lang="en-US" sz="1600" b="1" dirty="0" smtClean="0"/>
              <a:t>BNL</a:t>
            </a:r>
            <a:endParaRPr lang="en-US" sz="1600" b="1" dirty="0"/>
          </a:p>
        </p:txBody>
      </p:sp>
      <p:sp>
        <p:nvSpPr>
          <p:cNvPr id="12" name="TextBox 11"/>
          <p:cNvSpPr txBox="1"/>
          <p:nvPr/>
        </p:nvSpPr>
        <p:spPr>
          <a:xfrm>
            <a:off x="8003649" y="5075766"/>
            <a:ext cx="593947" cy="276999"/>
          </a:xfrm>
          <a:prstGeom prst="rect">
            <a:avLst/>
          </a:prstGeom>
          <a:solidFill>
            <a:srgbClr val="CCFFCC"/>
          </a:solidFill>
        </p:spPr>
        <p:txBody>
          <a:bodyPr wrap="square" rtlCol="0">
            <a:spAutoFit/>
          </a:bodyPr>
          <a:lstStyle/>
          <a:p>
            <a:pPr algn="ctr"/>
            <a:r>
              <a:rPr lang="en-US" sz="1200" b="1" dirty="0" smtClean="0"/>
              <a:t>*</a:t>
            </a:r>
            <a:endParaRPr lang="en-US" sz="1200" b="1" dirty="0"/>
          </a:p>
        </p:txBody>
      </p:sp>
      <p:sp>
        <p:nvSpPr>
          <p:cNvPr id="13" name="TextBox 12"/>
          <p:cNvSpPr txBox="1"/>
          <p:nvPr/>
        </p:nvSpPr>
        <p:spPr>
          <a:xfrm rot="16200000">
            <a:off x="7412415" y="3681566"/>
            <a:ext cx="1820334" cy="646331"/>
          </a:xfrm>
          <a:prstGeom prst="rect">
            <a:avLst/>
          </a:prstGeom>
          <a:solidFill>
            <a:schemeClr val="accent1">
              <a:lumMod val="20000"/>
              <a:lumOff val="80000"/>
            </a:schemeClr>
          </a:solidFill>
        </p:spPr>
        <p:txBody>
          <a:bodyPr wrap="square" rtlCol="0">
            <a:spAutoFit/>
          </a:bodyPr>
          <a:lstStyle/>
          <a:p>
            <a:pPr algn="ctr"/>
            <a:r>
              <a:rPr lang="en-US" sz="1200" b="1" dirty="0" smtClean="0"/>
              <a:t>CHEP2007 talk</a:t>
            </a:r>
          </a:p>
          <a:p>
            <a:pPr algn="ctr"/>
            <a:r>
              <a:rPr lang="en-US" sz="1200" b="1" dirty="0" smtClean="0"/>
              <a:t>Sylvain </a:t>
            </a:r>
            <a:r>
              <a:rPr lang="en-US" sz="1200" b="1" dirty="0" err="1" smtClean="0"/>
              <a:t>Chapelin</a:t>
            </a:r>
            <a:endParaRPr lang="en-US" sz="1200" b="1" dirty="0" smtClean="0"/>
          </a:p>
          <a:p>
            <a:pPr algn="ctr"/>
            <a:r>
              <a:rPr lang="en-US" sz="1200" b="1" dirty="0" smtClean="0"/>
              <a:t> </a:t>
            </a:r>
            <a:endParaRPr lang="en-US" sz="1200" b="1" dirty="0"/>
          </a:p>
        </p:txBody>
      </p:sp>
      <p:sp>
        <p:nvSpPr>
          <p:cNvPr id="14" name="TextBox 13"/>
          <p:cNvSpPr txBox="1"/>
          <p:nvPr/>
        </p:nvSpPr>
        <p:spPr>
          <a:xfrm rot="16200000">
            <a:off x="7873850" y="2318434"/>
            <a:ext cx="897466" cy="646331"/>
          </a:xfrm>
          <a:prstGeom prst="rect">
            <a:avLst/>
          </a:prstGeom>
          <a:solidFill>
            <a:srgbClr val="B0A2FB"/>
          </a:solidFill>
        </p:spPr>
        <p:txBody>
          <a:bodyPr wrap="square" rtlCol="0">
            <a:spAutoFit/>
          </a:bodyPr>
          <a:lstStyle/>
          <a:p>
            <a:pPr algn="ctr"/>
            <a:r>
              <a:rPr lang="en-US" sz="1200" b="1" dirty="0" smtClean="0"/>
              <a:t>private comm.</a:t>
            </a:r>
          </a:p>
          <a:p>
            <a:pPr algn="ctr"/>
            <a:r>
              <a:rPr lang="en-US" sz="1200" b="1" dirty="0" smtClean="0"/>
              <a:t> </a:t>
            </a:r>
            <a:endParaRPr lang="en-US" sz="1200" b="1" dirty="0"/>
          </a:p>
        </p:txBody>
      </p:sp>
      <p:sp>
        <p:nvSpPr>
          <p:cNvPr id="15" name="TextBox 14"/>
          <p:cNvSpPr txBox="1"/>
          <p:nvPr/>
        </p:nvSpPr>
        <p:spPr>
          <a:xfrm>
            <a:off x="5105400" y="6028983"/>
            <a:ext cx="3886201" cy="615553"/>
          </a:xfrm>
          <a:prstGeom prst="rect">
            <a:avLst/>
          </a:prstGeom>
          <a:noFill/>
        </p:spPr>
        <p:txBody>
          <a:bodyPr wrap="square" rtlCol="0">
            <a:spAutoFit/>
          </a:bodyPr>
          <a:lstStyle/>
          <a:p>
            <a:r>
              <a:rPr lang="en-US" sz="1200" b="1" dirty="0" smtClean="0"/>
              <a:t> * Jeff </a:t>
            </a:r>
            <a:r>
              <a:rPr lang="en-US" sz="1200" b="1" dirty="0" err="1" smtClean="0"/>
              <a:t>Landgraf</a:t>
            </a:r>
            <a:r>
              <a:rPr lang="en-US" sz="1200" b="1" dirty="0" smtClean="0"/>
              <a:t> Private Comm. 2/11/2010</a:t>
            </a:r>
          </a:p>
          <a:p>
            <a:r>
              <a:rPr lang="en-US" sz="1200" b="1" dirty="0" smtClean="0"/>
              <a:t>** CHEP2006 </a:t>
            </a:r>
            <a:r>
              <a:rPr lang="en-US" sz="1200" b="1" smtClean="0"/>
              <a:t>talk Martin L</a:t>
            </a:r>
            <a:r>
              <a:rPr lang="en-US" sz="1200" b="1" dirty="0" smtClean="0"/>
              <a:t>. </a:t>
            </a:r>
            <a:r>
              <a:rPr lang="en-US" sz="1200" b="1" dirty="0" err="1" smtClean="0"/>
              <a:t>Purschke</a:t>
            </a:r>
            <a:r>
              <a:rPr lang="en-US" sz="1000" b="1" dirty="0" smtClean="0"/>
              <a:t>. current capability is 800MB/s peak, 500MB/s sustained (priv. comm. 2/14/2010</a:t>
            </a:r>
            <a:endParaRPr lang="en-US" sz="1000" b="1" dirty="0"/>
          </a:p>
        </p:txBody>
      </p:sp>
      <p:sp>
        <p:nvSpPr>
          <p:cNvPr id="16" name="TextBox 15"/>
          <p:cNvSpPr txBox="1"/>
          <p:nvPr/>
        </p:nvSpPr>
        <p:spPr>
          <a:xfrm>
            <a:off x="8016348" y="5505735"/>
            <a:ext cx="593947" cy="276999"/>
          </a:xfrm>
          <a:prstGeom prst="rect">
            <a:avLst/>
          </a:prstGeom>
          <a:solidFill>
            <a:srgbClr val="CCFFCC"/>
          </a:solidFill>
        </p:spPr>
        <p:txBody>
          <a:bodyPr wrap="square" rtlCol="0">
            <a:spAutoFit/>
          </a:bodyPr>
          <a:lstStyle/>
          <a:p>
            <a:pPr algn="ctr"/>
            <a:r>
              <a:rPr lang="en-US" sz="1200" b="1" dirty="0" smtClean="0"/>
              <a:t>**</a:t>
            </a:r>
            <a:endParaRPr lang="en-US" sz="1200" b="1" dirty="0"/>
          </a:p>
        </p:txBody>
      </p:sp>
      <p:sp>
        <p:nvSpPr>
          <p:cNvPr id="19" name="Oval 18"/>
          <p:cNvSpPr/>
          <p:nvPr/>
        </p:nvSpPr>
        <p:spPr>
          <a:xfrm>
            <a:off x="6415893" y="2092953"/>
            <a:ext cx="1752600" cy="558312"/>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tom_to_Quar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280" y="1494336"/>
            <a:ext cx="7841494" cy="2576210"/>
          </a:xfrm>
          <a:prstGeom prst="rect">
            <a:avLst/>
          </a:prstGeom>
        </p:spPr>
      </p:pic>
      <p:sp>
        <p:nvSpPr>
          <p:cNvPr id="2" name="Title 1"/>
          <p:cNvSpPr>
            <a:spLocks noGrp="1"/>
          </p:cNvSpPr>
          <p:nvPr>
            <p:ph type="title"/>
          </p:nvPr>
        </p:nvSpPr>
        <p:spPr/>
        <p:txBody>
          <a:bodyPr/>
          <a:lstStyle/>
          <a:p>
            <a:endParaRPr lang="en-US" dirty="0"/>
          </a:p>
        </p:txBody>
      </p:sp>
      <p:sp>
        <p:nvSpPr>
          <p:cNvPr id="7" name="Rectangle 6"/>
          <p:cNvSpPr/>
          <p:nvPr/>
        </p:nvSpPr>
        <p:spPr>
          <a:xfrm>
            <a:off x="1447800" y="3886200"/>
            <a:ext cx="893694" cy="46166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Atom</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Rectangle 7"/>
          <p:cNvSpPr/>
          <p:nvPr/>
        </p:nvSpPr>
        <p:spPr>
          <a:xfrm>
            <a:off x="3851068" y="3886200"/>
            <a:ext cx="1199818" cy="46166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Nucleus</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Rectangle 8"/>
          <p:cNvSpPr/>
          <p:nvPr/>
        </p:nvSpPr>
        <p:spPr>
          <a:xfrm>
            <a:off x="6741656" y="3886200"/>
            <a:ext cx="1242498" cy="46166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Nucleon</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TextBox 9"/>
          <p:cNvSpPr txBox="1"/>
          <p:nvPr/>
        </p:nvSpPr>
        <p:spPr>
          <a:xfrm>
            <a:off x="1602014" y="4344005"/>
            <a:ext cx="585725" cy="261610"/>
          </a:xfrm>
          <a:prstGeom prst="rect">
            <a:avLst/>
          </a:prstGeom>
          <a:noFill/>
        </p:spPr>
        <p:txBody>
          <a:bodyPr wrap="none" rtlCol="0">
            <a:spAutoFit/>
          </a:bodyPr>
          <a:lstStyle/>
          <a:p>
            <a:r>
              <a:rPr lang="en-US" sz="1050" dirty="0" smtClean="0"/>
              <a:t>10</a:t>
            </a:r>
            <a:r>
              <a:rPr lang="en-US" sz="1050" baseline="30000" dirty="0" smtClean="0"/>
              <a:t>-10 </a:t>
            </a:r>
            <a:r>
              <a:rPr lang="en-US" sz="1050" dirty="0" smtClean="0"/>
              <a:t>m</a:t>
            </a:r>
            <a:endParaRPr lang="en-US" sz="1050" dirty="0"/>
          </a:p>
        </p:txBody>
      </p:sp>
      <p:sp>
        <p:nvSpPr>
          <p:cNvPr id="11" name="TextBox 10"/>
          <p:cNvSpPr txBox="1"/>
          <p:nvPr/>
        </p:nvSpPr>
        <p:spPr>
          <a:xfrm>
            <a:off x="4122057" y="4344005"/>
            <a:ext cx="883985" cy="253916"/>
          </a:xfrm>
          <a:prstGeom prst="rect">
            <a:avLst/>
          </a:prstGeom>
          <a:noFill/>
        </p:spPr>
        <p:txBody>
          <a:bodyPr wrap="none" rtlCol="0">
            <a:spAutoFit/>
          </a:bodyPr>
          <a:lstStyle/>
          <a:p>
            <a:r>
              <a:rPr lang="en-US" sz="1050" dirty="0" smtClean="0"/>
              <a:t>10</a:t>
            </a:r>
            <a:r>
              <a:rPr lang="en-US" sz="1050" baseline="30000" dirty="0" smtClean="0"/>
              <a:t>-14</a:t>
            </a:r>
            <a:r>
              <a:rPr lang="en-US" sz="1050" dirty="0" smtClean="0"/>
              <a:t>-10</a:t>
            </a:r>
            <a:r>
              <a:rPr lang="en-US" sz="1050" baseline="30000" dirty="0"/>
              <a:t>-</a:t>
            </a:r>
            <a:r>
              <a:rPr lang="en-US" sz="1050" baseline="30000" dirty="0" smtClean="0"/>
              <a:t>15  </a:t>
            </a:r>
            <a:r>
              <a:rPr lang="en-US" sz="1050" dirty="0" smtClean="0"/>
              <a:t>m</a:t>
            </a:r>
            <a:endParaRPr lang="en-US" sz="1050" dirty="0"/>
          </a:p>
        </p:txBody>
      </p:sp>
      <p:sp>
        <p:nvSpPr>
          <p:cNvPr id="13" name="TextBox 12"/>
          <p:cNvSpPr txBox="1"/>
          <p:nvPr/>
        </p:nvSpPr>
        <p:spPr>
          <a:xfrm>
            <a:off x="7050314" y="4344005"/>
            <a:ext cx="587790" cy="253916"/>
          </a:xfrm>
          <a:prstGeom prst="rect">
            <a:avLst/>
          </a:prstGeom>
          <a:noFill/>
        </p:spPr>
        <p:txBody>
          <a:bodyPr wrap="none" rtlCol="0">
            <a:spAutoFit/>
          </a:bodyPr>
          <a:lstStyle/>
          <a:p>
            <a:r>
              <a:rPr lang="en-US" sz="1050" dirty="0" smtClean="0"/>
              <a:t>10</a:t>
            </a:r>
            <a:r>
              <a:rPr lang="en-US" sz="1050" baseline="30000" dirty="0"/>
              <a:t>-</a:t>
            </a:r>
            <a:r>
              <a:rPr lang="en-US" sz="1050" baseline="30000" dirty="0" smtClean="0"/>
              <a:t>15  </a:t>
            </a:r>
            <a:r>
              <a:rPr lang="en-US" sz="1050" dirty="0" smtClean="0"/>
              <a:t>m</a:t>
            </a:r>
            <a:endParaRPr lang="en-US" sz="1050" dirty="0"/>
          </a:p>
        </p:txBody>
      </p:sp>
      <p:sp>
        <p:nvSpPr>
          <p:cNvPr id="14" name="Date Placeholder 13"/>
          <p:cNvSpPr>
            <a:spLocks noGrp="1"/>
          </p:cNvSpPr>
          <p:nvPr>
            <p:ph type="dt" sz="half" idx="10"/>
          </p:nvPr>
        </p:nvSpPr>
        <p:spPr/>
        <p:txBody>
          <a:bodyPr/>
          <a:lstStyle/>
          <a:p>
            <a:r>
              <a:rPr lang="en-US" smtClean="0"/>
              <a:t>April 12, 2012</a:t>
            </a:r>
            <a:endParaRPr lang="en-US"/>
          </a:p>
        </p:txBody>
      </p:sp>
      <p:sp>
        <p:nvSpPr>
          <p:cNvPr id="15" name="Footer Placeholder 14"/>
          <p:cNvSpPr>
            <a:spLocks noGrp="1"/>
          </p:cNvSpPr>
          <p:nvPr>
            <p:ph type="ftr" sz="quarter" idx="11"/>
          </p:nvPr>
        </p:nvSpPr>
        <p:spPr/>
        <p:txBody>
          <a:bodyPr/>
          <a:lstStyle/>
          <a:p>
            <a:r>
              <a:rPr lang="en-US" smtClean="0"/>
              <a:t>GlueX  -  AVS 2012  -  David Lawrence</a:t>
            </a:r>
            <a:endParaRPr lang="en-US"/>
          </a:p>
        </p:txBody>
      </p:sp>
      <p:sp>
        <p:nvSpPr>
          <p:cNvPr id="16" name="Slide Number Placeholder 15"/>
          <p:cNvSpPr>
            <a:spLocks noGrp="1"/>
          </p:cNvSpPr>
          <p:nvPr>
            <p:ph type="sldNum" sz="quarter" idx="12"/>
          </p:nvPr>
        </p:nvSpPr>
        <p:spPr/>
        <p:txBody>
          <a:bodyPr/>
          <a:lstStyle/>
          <a:p>
            <a:fld id="{D5A64A82-B032-E645-B5C1-F9309B107E38}" type="slidenum">
              <a:rPr lang="en-US" smtClean="0"/>
              <a:t>2</a:t>
            </a:fld>
            <a:endParaRPr lang="en-US"/>
          </a:p>
        </p:txBody>
      </p:sp>
    </p:spTree>
    <p:extLst>
      <p:ext uri="{BB962C8B-B14F-4D97-AF65-F5344CB8AC3E}">
        <p14:creationId xmlns:p14="http://schemas.microsoft.com/office/powerpoint/2010/main" val="362096786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sp>
        <p:nvSpPr>
          <p:cNvPr id="11" name="Title 1"/>
          <p:cNvSpPr>
            <a:spLocks noGrp="1"/>
          </p:cNvSpPr>
          <p:nvPr>
            <p:ph type="title"/>
          </p:nvPr>
        </p:nvSpPr>
        <p:spPr>
          <a:xfrm>
            <a:off x="1829705" y="0"/>
            <a:ext cx="6400800" cy="621137"/>
          </a:xfrm>
        </p:spPr>
        <p:txBody>
          <a:bodyPr>
            <a:normAutofit/>
          </a:bodyPr>
          <a:lstStyle/>
          <a:p>
            <a:r>
              <a:rPr lang="en-US" sz="2667" dirty="0" smtClean="0"/>
              <a:t>Multi-threaded event processing</a:t>
            </a:r>
            <a:endParaRPr lang="en-US" dirty="0"/>
          </a:p>
        </p:txBody>
      </p:sp>
      <p:sp>
        <p:nvSpPr>
          <p:cNvPr id="15" name="Slide Number Placeholder 14"/>
          <p:cNvSpPr>
            <a:spLocks noGrp="1"/>
          </p:cNvSpPr>
          <p:nvPr>
            <p:ph type="sldNum" sz="quarter" idx="12"/>
          </p:nvPr>
        </p:nvSpPr>
        <p:spPr/>
        <p:txBody>
          <a:bodyPr/>
          <a:lstStyle/>
          <a:p>
            <a:fld id="{7102A44C-AAFF-5D4B-B305-D357479621B3}" type="slidenum">
              <a:rPr lang="en-US" smtClean="0"/>
              <a:pPr/>
              <a:t>20</a:t>
            </a:fld>
            <a:endParaRPr lang="en-US"/>
          </a:p>
        </p:txBody>
      </p:sp>
      <p:pic>
        <p:nvPicPr>
          <p:cNvPr id="3" name="Picture 2" descr="Rate_vs_Nthread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5148" y="3704859"/>
            <a:ext cx="3737052" cy="2534322"/>
          </a:xfrm>
          <a:prstGeom prst="rect">
            <a:avLst/>
          </a:prstGeom>
        </p:spPr>
      </p:pic>
      <p:pic>
        <p:nvPicPr>
          <p:cNvPr id="6" name="Picture 5" descr="jan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94" y="475194"/>
            <a:ext cx="4878611" cy="5881156"/>
          </a:xfrm>
          <a:prstGeom prst="rect">
            <a:avLst/>
          </a:prstGeom>
        </p:spPr>
      </p:pic>
      <p:sp>
        <p:nvSpPr>
          <p:cNvPr id="10" name="TextBox 9"/>
          <p:cNvSpPr txBox="1"/>
          <p:nvPr/>
        </p:nvSpPr>
        <p:spPr>
          <a:xfrm>
            <a:off x="2340576" y="621137"/>
            <a:ext cx="6395745" cy="1077218"/>
          </a:xfrm>
          <a:prstGeom prst="rect">
            <a:avLst/>
          </a:prstGeom>
          <a:noFill/>
        </p:spPr>
        <p:txBody>
          <a:bodyPr wrap="square" rtlCol="0">
            <a:spAutoFit/>
          </a:bodyPr>
          <a:lstStyle/>
          <a:p>
            <a:pPr marL="285750" indent="-285750">
              <a:buFont typeface="Arial"/>
              <a:buChar char="•"/>
            </a:pPr>
            <a:r>
              <a:rPr lang="en-US" sz="1600" dirty="0" smtClean="0"/>
              <a:t>Reconstruction of events requires a large amount of custom software.</a:t>
            </a:r>
          </a:p>
          <a:p>
            <a:pPr marL="285750" indent="-285750">
              <a:buFont typeface="Arial"/>
              <a:buChar char="•"/>
            </a:pPr>
            <a:endParaRPr lang="en-US" sz="1600" dirty="0"/>
          </a:p>
          <a:p>
            <a:pPr marL="285750" indent="-285750">
              <a:buFont typeface="Arial"/>
              <a:buChar char="•"/>
            </a:pPr>
            <a:r>
              <a:rPr lang="en-US" sz="1600" dirty="0" smtClean="0"/>
              <a:t>Many physicists must contribute to the software and so it must be developed in a modular framework</a:t>
            </a:r>
          </a:p>
        </p:txBody>
      </p:sp>
      <p:sp>
        <p:nvSpPr>
          <p:cNvPr id="17" name="TextBox 16"/>
          <p:cNvSpPr txBox="1"/>
          <p:nvPr/>
        </p:nvSpPr>
        <p:spPr>
          <a:xfrm>
            <a:off x="4416394" y="1817057"/>
            <a:ext cx="4273612" cy="1569660"/>
          </a:xfrm>
          <a:prstGeom prst="rect">
            <a:avLst/>
          </a:prstGeom>
          <a:noFill/>
        </p:spPr>
        <p:txBody>
          <a:bodyPr wrap="square" rtlCol="0">
            <a:spAutoFit/>
          </a:bodyPr>
          <a:lstStyle/>
          <a:p>
            <a:pPr marL="285750" indent="-285750">
              <a:buFont typeface="Arial"/>
              <a:buChar char="•"/>
            </a:pPr>
            <a:r>
              <a:rPr lang="en-US" sz="1600" dirty="0" smtClean="0"/>
              <a:t>Farms of computers are used to process all of the data</a:t>
            </a:r>
          </a:p>
          <a:p>
            <a:pPr marL="285750" indent="-285750">
              <a:buFont typeface="Arial"/>
              <a:buChar char="•"/>
            </a:pPr>
            <a:endParaRPr lang="en-US" sz="1600" dirty="0"/>
          </a:p>
          <a:p>
            <a:pPr marL="285750" indent="-285750">
              <a:buFont typeface="Arial"/>
              <a:buChar char="•"/>
            </a:pPr>
            <a:r>
              <a:rPr lang="en-US" sz="1600" dirty="0" smtClean="0"/>
              <a:t>Reconstruction is done using multi-threaded, parallel  programming techniques that take advantage of modern many-core CPUs</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256" y="0"/>
            <a:ext cx="8229600" cy="680244"/>
          </a:xfrm>
        </p:spPr>
        <p:txBody>
          <a:bodyPr>
            <a:normAutofit fontScale="90000"/>
          </a:bodyPr>
          <a:lstStyle/>
          <a:p>
            <a:r>
              <a:rPr lang="en-US" dirty="0" smtClean="0"/>
              <a:t>Amplitude Analysis</a:t>
            </a:r>
            <a:endParaRPr lang="en-US" dirty="0"/>
          </a:p>
        </p:txBody>
      </p:sp>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t>21</a:t>
            </a:fld>
            <a:endParaRPr lang="en-US"/>
          </a:p>
        </p:txBody>
      </p:sp>
      <p:pic>
        <p:nvPicPr>
          <p:cNvPr id="7" name="Picture 6" descr="Screen Shot 2012-04-04 at 4.12.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001" y="1503681"/>
            <a:ext cx="3111799" cy="3353312"/>
          </a:xfrm>
          <a:prstGeom prst="rect">
            <a:avLst/>
          </a:prstGeom>
        </p:spPr>
      </p:pic>
      <p:pic>
        <p:nvPicPr>
          <p:cNvPr id="8" name="Picture 7" descr="Screen Shot 2012-04-04 at 4.13.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4856993"/>
            <a:ext cx="1464400" cy="1425058"/>
          </a:xfrm>
          <a:prstGeom prst="rect">
            <a:avLst/>
          </a:prstGeom>
        </p:spPr>
      </p:pic>
      <p:sp>
        <p:nvSpPr>
          <p:cNvPr id="9" name="TextBox 8"/>
          <p:cNvSpPr txBox="1"/>
          <p:nvPr/>
        </p:nvSpPr>
        <p:spPr>
          <a:xfrm>
            <a:off x="596256" y="3420889"/>
            <a:ext cx="4312140" cy="2308324"/>
          </a:xfrm>
          <a:prstGeom prst="rect">
            <a:avLst/>
          </a:prstGeom>
          <a:noFill/>
        </p:spPr>
        <p:txBody>
          <a:bodyPr wrap="square" rtlCol="0">
            <a:spAutoFit/>
          </a:bodyPr>
          <a:lstStyle/>
          <a:p>
            <a:r>
              <a:rPr lang="en-US" dirty="0" smtClean="0"/>
              <a:t>Angular and momentum distributions of decay products can tell you something about the quantum state of the decaying meson</a:t>
            </a:r>
          </a:p>
          <a:p>
            <a:endParaRPr lang="en-US" dirty="0"/>
          </a:p>
          <a:p>
            <a:r>
              <a:rPr lang="en-US" dirty="0" smtClean="0"/>
              <a:t>Impossible to determine quantum state of an individual event. Only statistical analysis reveals contributions from different states</a:t>
            </a:r>
            <a:endParaRPr lang="en-US" dirty="0"/>
          </a:p>
        </p:txBody>
      </p:sp>
      <p:pic>
        <p:nvPicPr>
          <p:cNvPr id="10" name="Picture 9" descr="feynman_deca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55" y="1036714"/>
            <a:ext cx="3173890" cy="2152408"/>
          </a:xfrm>
          <a:prstGeom prst="rect">
            <a:avLst/>
          </a:prstGeom>
        </p:spPr>
      </p:pic>
    </p:spTree>
    <p:extLst>
      <p:ext uri="{BB962C8B-B14F-4D97-AF65-F5344CB8AC3E}">
        <p14:creationId xmlns:p14="http://schemas.microsoft.com/office/powerpoint/2010/main" val="26756192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vidia_Tesl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8657" y="205607"/>
            <a:ext cx="3124093" cy="2167691"/>
          </a:xfrm>
          <a:prstGeom prst="rect">
            <a:avLst/>
          </a:prstGeom>
        </p:spPr>
      </p:pic>
      <p:sp>
        <p:nvSpPr>
          <p:cNvPr id="2" name="Title 1"/>
          <p:cNvSpPr>
            <a:spLocks noGrp="1"/>
          </p:cNvSpPr>
          <p:nvPr>
            <p:ph type="title"/>
          </p:nvPr>
        </p:nvSpPr>
        <p:spPr>
          <a:xfrm>
            <a:off x="457200" y="24329"/>
            <a:ext cx="7153723" cy="587537"/>
          </a:xfrm>
        </p:spPr>
        <p:txBody>
          <a:bodyPr>
            <a:normAutofit fontScale="90000"/>
          </a:bodyPr>
          <a:lstStyle/>
          <a:p>
            <a:r>
              <a:rPr lang="en-US" dirty="0" smtClean="0"/>
              <a:t>Amplitude Analysis and GPUs</a:t>
            </a:r>
            <a:endParaRPr lang="en-US" dirty="0"/>
          </a:p>
        </p:txBody>
      </p:sp>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t>22</a:t>
            </a:fld>
            <a:endParaRPr lang="en-US"/>
          </a:p>
        </p:txBody>
      </p:sp>
      <p:pic>
        <p:nvPicPr>
          <p:cNvPr id="8" name="Picture 7" descr="Screen Shot 2012-04-06 at 3.53.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8657" y="2336215"/>
            <a:ext cx="2848143" cy="3705183"/>
          </a:xfrm>
          <a:prstGeom prst="rect">
            <a:avLst/>
          </a:prstGeom>
        </p:spPr>
      </p:pic>
      <p:sp>
        <p:nvSpPr>
          <p:cNvPr id="9" name="TextBox 8"/>
          <p:cNvSpPr txBox="1"/>
          <p:nvPr/>
        </p:nvSpPr>
        <p:spPr>
          <a:xfrm>
            <a:off x="5663681" y="6041398"/>
            <a:ext cx="3143633" cy="430887"/>
          </a:xfrm>
          <a:prstGeom prst="rect">
            <a:avLst/>
          </a:prstGeom>
          <a:noFill/>
        </p:spPr>
        <p:txBody>
          <a:bodyPr wrap="square" rtlCol="0">
            <a:spAutoFit/>
          </a:bodyPr>
          <a:lstStyle/>
          <a:p>
            <a:r>
              <a:rPr lang="en-US" sz="1100" i="1" dirty="0" smtClean="0"/>
              <a:t>Tables from Jan. 6, 2011 talk by Matt Shepherd at “Parallelism in Nuclear Physics Workshop”  at </a:t>
            </a:r>
            <a:r>
              <a:rPr lang="en-US" sz="1100" i="1" dirty="0" err="1" smtClean="0"/>
              <a:t>JLab</a:t>
            </a:r>
            <a:endParaRPr lang="en-US" sz="1100" i="1" dirty="0"/>
          </a:p>
        </p:txBody>
      </p:sp>
      <p:sp>
        <p:nvSpPr>
          <p:cNvPr id="10" name="TextBox 9"/>
          <p:cNvSpPr txBox="1"/>
          <p:nvPr/>
        </p:nvSpPr>
        <p:spPr>
          <a:xfrm>
            <a:off x="556218" y="1047590"/>
            <a:ext cx="4848372" cy="2031325"/>
          </a:xfrm>
          <a:prstGeom prst="rect">
            <a:avLst/>
          </a:prstGeom>
          <a:noFill/>
        </p:spPr>
        <p:txBody>
          <a:bodyPr wrap="square" rtlCol="0">
            <a:spAutoFit/>
          </a:bodyPr>
          <a:lstStyle/>
          <a:p>
            <a:r>
              <a:rPr lang="en-US" dirty="0" smtClean="0"/>
              <a:t>Graphics Processing Units (GPUs) developed for the gaming industry are finding many applications in the scientific community.</a:t>
            </a:r>
          </a:p>
          <a:p>
            <a:endParaRPr lang="en-US" dirty="0"/>
          </a:p>
          <a:p>
            <a:r>
              <a:rPr lang="en-US" dirty="0" smtClean="0"/>
              <a:t>GPUs are massively parallel devices that turn out to be well suited for certain applications including Amplitude fitting</a:t>
            </a:r>
            <a:endParaRPr lang="en-US" dirty="0"/>
          </a:p>
        </p:txBody>
      </p:sp>
      <p:pic>
        <p:nvPicPr>
          <p:cNvPr id="11" name="Picture 10" descr="GPU_screenshot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866" y="3245786"/>
            <a:ext cx="5403995" cy="3039747"/>
          </a:xfrm>
          <a:prstGeom prst="rect">
            <a:avLst/>
          </a:prstGeom>
        </p:spPr>
      </p:pic>
    </p:spTree>
    <p:extLst>
      <p:ext uri="{BB962C8B-B14F-4D97-AF65-F5344CB8AC3E}">
        <p14:creationId xmlns:p14="http://schemas.microsoft.com/office/powerpoint/2010/main" val="12939803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The 12GeV upgrade at Jefferson Lab will extend the energy reach that will allow us to produce exotic hybrid mesons in the mass range predicted by theory</a:t>
            </a:r>
          </a:p>
          <a:p>
            <a:r>
              <a:rPr lang="en-US" dirty="0" smtClean="0"/>
              <a:t>Mapping the spectrum of exotic hybrids will confirm the theoretical predictions of their existence and allow us to refine those theories, leading to better insight into the nature of the the “glue” that holds nucleons together</a:t>
            </a:r>
          </a:p>
          <a:p>
            <a:r>
              <a:rPr lang="en-US" dirty="0" smtClean="0"/>
              <a:t>The </a:t>
            </a:r>
            <a:r>
              <a:rPr lang="en-US" dirty="0" err="1" smtClean="0"/>
              <a:t>GlueX</a:t>
            </a:r>
            <a:r>
              <a:rPr lang="en-US" dirty="0" smtClean="0"/>
              <a:t> detector is a large acceptance, hermetic detector with a </a:t>
            </a:r>
            <a:r>
              <a:rPr lang="en-US" dirty="0" err="1" smtClean="0"/>
              <a:t>solenoidal</a:t>
            </a:r>
            <a:r>
              <a:rPr lang="en-US" dirty="0" smtClean="0"/>
              <a:t> geometry</a:t>
            </a:r>
          </a:p>
          <a:p>
            <a:pPr lvl="1"/>
            <a:r>
              <a:rPr lang="en-US" dirty="0" smtClean="0"/>
              <a:t>Capable of detecting multi-charged, multi-neutral final states with high resolution</a:t>
            </a:r>
          </a:p>
          <a:p>
            <a:pPr lvl="1"/>
            <a:r>
              <a:rPr lang="en-US" dirty="0" smtClean="0"/>
              <a:t>Fully pipelined electronics allow 3 </a:t>
            </a:r>
            <a:r>
              <a:rPr lang="en-US" dirty="0" smtClean="0">
                <a:latin typeface="Symbol" charset="2"/>
                <a:cs typeface="Symbol" charset="2"/>
              </a:rPr>
              <a:t>m</a:t>
            </a:r>
            <a:r>
              <a:rPr lang="en-US" dirty="0" smtClean="0"/>
              <a:t>s trigger latency and a 3GB/s data rate off the front end (300MB/s to disk)</a:t>
            </a:r>
          </a:p>
          <a:p>
            <a:r>
              <a:rPr lang="en-US" dirty="0" smtClean="0"/>
              <a:t>Schedule </a:t>
            </a:r>
          </a:p>
          <a:p>
            <a:pPr lvl="1"/>
            <a:r>
              <a:rPr lang="en-US" dirty="0" smtClean="0"/>
              <a:t>Detector commissioning starts in ~2015 (hopefully!)</a:t>
            </a:r>
          </a:p>
          <a:p>
            <a:pPr lvl="1"/>
            <a:r>
              <a:rPr lang="en-US" dirty="0" smtClean="0"/>
              <a:t>Production data taking starts in 2016</a:t>
            </a:r>
          </a:p>
          <a:p>
            <a:pPr lvl="1"/>
            <a:r>
              <a:rPr lang="en-US" dirty="0" smtClean="0"/>
              <a:t>Analysis will be carried out over a few years before results are published</a:t>
            </a:r>
          </a:p>
          <a:p>
            <a:pPr lvl="1"/>
            <a:endParaRPr lang="en-US" dirty="0"/>
          </a:p>
          <a:p>
            <a:pPr lvl="1"/>
            <a:endParaRPr lang="en-US" dirty="0" smtClean="0"/>
          </a:p>
        </p:txBody>
      </p:sp>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sp>
        <p:nvSpPr>
          <p:cNvPr id="7" name="Slide Number Placeholder 6"/>
          <p:cNvSpPr>
            <a:spLocks noGrp="1"/>
          </p:cNvSpPr>
          <p:nvPr>
            <p:ph type="sldNum" sz="quarter" idx="12"/>
          </p:nvPr>
        </p:nvSpPr>
        <p:spPr/>
        <p:txBody>
          <a:bodyPr/>
          <a:lstStyle/>
          <a:p>
            <a:fld id="{7102A44C-AAFF-5D4B-B305-D357479621B3}" type="slidenum">
              <a:rPr lang="en-US" smtClean="0"/>
              <a:pPr/>
              <a:t>23</a:t>
            </a:fld>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pic>
        <p:nvPicPr>
          <p:cNvPr id="7" name="Content Placeholder 6"/>
          <p:cNvPicPr>
            <a:picLocks noGrp="1" noChangeAspect="1"/>
          </p:cNvPicPr>
          <p:nvPr>
            <p:ph idx="1"/>
          </p:nvPr>
        </p:nvPicPr>
        <p:blipFill>
          <a:blip r:embed="rId2"/>
          <a:srcRect l="-69017" r="-69017"/>
          <a:stretch>
            <a:fillRect/>
          </a:stretch>
        </p:blipFill>
        <p:spPr>
          <a:xfrm>
            <a:off x="2438400" y="2514600"/>
            <a:ext cx="4343400" cy="2388703"/>
          </a:xfrm>
        </p:spPr>
      </p:pic>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sp>
        <p:nvSpPr>
          <p:cNvPr id="8" name="Slide Number Placeholder 7"/>
          <p:cNvSpPr>
            <a:spLocks noGrp="1"/>
          </p:cNvSpPr>
          <p:nvPr>
            <p:ph type="sldNum" sz="quarter" idx="12"/>
          </p:nvPr>
        </p:nvSpPr>
        <p:spPr/>
        <p:txBody>
          <a:bodyPr/>
          <a:lstStyle/>
          <a:p>
            <a:fld id="{7102A44C-AAFF-5D4B-B305-D357479621B3}" type="slidenum">
              <a:rPr lang="en-US" smtClean="0"/>
              <a:pPr/>
              <a:t>24</a:t>
            </a:fld>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April 12, 2012</a:t>
            </a:r>
            <a:endParaRPr lang="en-US"/>
          </a:p>
        </p:txBody>
      </p:sp>
      <p:sp>
        <p:nvSpPr>
          <p:cNvPr id="7" name="Footer Placeholder 4"/>
          <p:cNvSpPr>
            <a:spLocks noGrp="1"/>
          </p:cNvSpPr>
          <p:nvPr>
            <p:ph type="ftr" sz="quarter" idx="11"/>
          </p:nvPr>
        </p:nvSpPr>
        <p:spPr/>
        <p:txBody>
          <a:bodyPr/>
          <a:lstStyle/>
          <a:p>
            <a:r>
              <a:rPr lang="en-US" smtClean="0"/>
              <a:t>GlueX  -  AVS 2012  -  David Lawrence</a:t>
            </a:r>
            <a:endParaRPr lang="en-US"/>
          </a:p>
        </p:txBody>
      </p:sp>
      <p:sp>
        <p:nvSpPr>
          <p:cNvPr id="99330" name="Rectangle 2"/>
          <p:cNvSpPr>
            <a:spLocks noGrp="1" noChangeArrowheads="1"/>
          </p:cNvSpPr>
          <p:nvPr>
            <p:ph type="title"/>
          </p:nvPr>
        </p:nvSpPr>
        <p:spPr>
          <a:xfrm>
            <a:off x="228600" y="533400"/>
            <a:ext cx="8610600" cy="609600"/>
          </a:xfrm>
        </p:spPr>
        <p:txBody>
          <a:bodyPr>
            <a:normAutofit fontScale="90000"/>
          </a:bodyPr>
          <a:lstStyle/>
          <a:p>
            <a:r>
              <a:rPr lang="en-US"/>
              <a:t>Track Finding: Hough Transform</a:t>
            </a:r>
          </a:p>
        </p:txBody>
      </p:sp>
      <p:pic>
        <p:nvPicPr>
          <p:cNvPr id="99332" name="Picture 4" descr="density_surf"/>
          <p:cNvPicPr>
            <a:picLocks noChangeAspect="1" noChangeArrowheads="1"/>
          </p:cNvPicPr>
          <p:nvPr/>
        </p:nvPicPr>
        <p:blipFill>
          <a:blip r:embed="rId3"/>
          <a:srcRect/>
          <a:stretch>
            <a:fillRect/>
          </a:stretch>
        </p:blipFill>
        <p:spPr bwMode="auto">
          <a:xfrm>
            <a:off x="990600" y="1524000"/>
            <a:ext cx="3529013" cy="3657600"/>
          </a:xfrm>
          <a:prstGeom prst="rect">
            <a:avLst/>
          </a:prstGeom>
          <a:noFill/>
        </p:spPr>
      </p:pic>
      <p:sp>
        <p:nvSpPr>
          <p:cNvPr id="99333" name="Rectangle 5"/>
          <p:cNvSpPr>
            <a:spLocks noChangeArrowheads="1"/>
          </p:cNvSpPr>
          <p:nvPr/>
        </p:nvSpPr>
        <p:spPr bwMode="auto">
          <a:xfrm>
            <a:off x="914400" y="5229225"/>
            <a:ext cx="3657600" cy="1006475"/>
          </a:xfrm>
          <a:prstGeom prst="rect">
            <a:avLst/>
          </a:prstGeom>
          <a:noFill/>
          <a:ln w="9525">
            <a:noFill/>
            <a:miter lim="800000"/>
            <a:headEnd/>
            <a:tailEnd/>
          </a:ln>
        </p:spPr>
        <p:txBody>
          <a:bodyPr>
            <a:prstTxWarp prst="textNoShape">
              <a:avLst/>
            </a:prstTxWarp>
            <a:spAutoFit/>
          </a:bodyPr>
          <a:lstStyle/>
          <a:p>
            <a:r>
              <a:rPr lang="en-US" i="1"/>
              <a:t>Histogram of parameters</a:t>
            </a:r>
          </a:p>
          <a:p>
            <a:r>
              <a:rPr lang="en-US" i="1"/>
              <a:t>Obtained from a Hough</a:t>
            </a:r>
          </a:p>
          <a:p>
            <a:r>
              <a:rPr lang="en-US" i="1"/>
              <a:t>Transform of a 4-track event</a:t>
            </a:r>
          </a:p>
        </p:txBody>
      </p:sp>
      <p:sp>
        <p:nvSpPr>
          <p:cNvPr id="99334" name="Rectangle 6"/>
          <p:cNvSpPr>
            <a:spLocks noChangeArrowheads="1"/>
          </p:cNvSpPr>
          <p:nvPr/>
        </p:nvSpPr>
        <p:spPr bwMode="auto">
          <a:xfrm>
            <a:off x="5334000" y="1524000"/>
            <a:ext cx="2959100" cy="4838700"/>
          </a:xfrm>
          <a:prstGeom prst="rect">
            <a:avLst/>
          </a:prstGeom>
          <a:noFill/>
          <a:ln w="9525">
            <a:noFill/>
            <a:miter lim="800000"/>
            <a:headEnd/>
            <a:tailEnd/>
          </a:ln>
        </p:spPr>
        <p:txBody>
          <a:bodyPr>
            <a:prstTxWarp prst="textNoShape">
              <a:avLst/>
            </a:prstTxWarp>
            <a:spAutoFit/>
          </a:bodyPr>
          <a:lstStyle/>
          <a:p>
            <a:r>
              <a:rPr lang="en-US" sz="2400"/>
              <a:t>X/Y coordinates of hits on tracks coming from the beamline can be transformed into a space where they will resonate.</a:t>
            </a:r>
          </a:p>
          <a:p>
            <a:endParaRPr lang="en-US" sz="2400"/>
          </a:p>
          <a:p>
            <a:r>
              <a:rPr lang="en-US" sz="2400"/>
              <a:t> Helical axes emerge as peaks in a histogram of the transformed parameters.</a:t>
            </a:r>
          </a:p>
        </p:txBody>
      </p:sp>
      <p:sp>
        <p:nvSpPr>
          <p:cNvPr id="9" name="Slide Number Placeholder 8"/>
          <p:cNvSpPr>
            <a:spLocks noGrp="1"/>
          </p:cNvSpPr>
          <p:nvPr>
            <p:ph type="sldNum" sz="quarter" idx="12"/>
          </p:nvPr>
        </p:nvSpPr>
        <p:spPr/>
        <p:txBody>
          <a:bodyPr/>
          <a:lstStyle/>
          <a:p>
            <a:fld id="{7102A44C-AAFF-5D4B-B305-D357479621B3}" type="slidenum">
              <a:rPr lang="en-US" smtClean="0"/>
              <a:pPr/>
              <a:t>25</a:t>
            </a:fld>
            <a:endParaRPr lang="en-US"/>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sp>
        <p:nvSpPr>
          <p:cNvPr id="7" name="Slide Number Placeholder 8"/>
          <p:cNvSpPr txBox="1">
            <a:spLocks/>
          </p:cNvSpPr>
          <p:nvPr/>
        </p:nvSpPr>
        <p:spPr>
          <a:xfrm>
            <a:off x="6229350" y="6310313"/>
            <a:ext cx="1096963" cy="328612"/>
          </a:xfrm>
          <a:prstGeom prst="rect">
            <a:avLst/>
          </a:prstGeom>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smtClean="0">
                <a:ln>
                  <a:noFill/>
                </a:ln>
                <a:solidFill>
                  <a:srgbClr val="E6E6E6"/>
                </a:solidFill>
                <a:effectLst>
                  <a:outerShdw blurRad="38100" dist="38100" dir="2700000" algn="tl">
                    <a:srgbClr val="DDDDDD"/>
                  </a:outerShdw>
                </a:effectLst>
                <a:uLnTx/>
                <a:uFillTx/>
                <a:latin typeface="Comic Sans MS" charset="0"/>
                <a:ea typeface="ＭＳ Ｐゴシック" charset="-128"/>
                <a:cs typeface="ＭＳ Ｐゴシック" charset="-128"/>
              </a:rPr>
              <a:t>Page </a:t>
            </a:r>
            <a:fld id="{57327819-BB35-C04C-8F11-587168A383A1}" type="slidenum">
              <a:rPr kumimoji="0" lang="en-US" sz="1200" b="1" i="1" u="none" strike="noStrike" kern="1200" cap="none" spc="0" normalizeH="0" baseline="0" noProof="0" smtClean="0">
                <a:ln>
                  <a:noFill/>
                </a:ln>
                <a:solidFill>
                  <a:srgbClr val="E6E6E6"/>
                </a:solidFill>
                <a:effectLst>
                  <a:outerShdw blurRad="38100" dist="38100" dir="2700000" algn="tl">
                    <a:srgbClr val="DDDDDD"/>
                  </a:outerShdw>
                </a:effectLst>
                <a:uLnTx/>
                <a:uFillTx/>
                <a:latin typeface="Comic Sans MS" charset="0"/>
                <a:ea typeface="ＭＳ Ｐゴシック" charset="-128"/>
                <a:cs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1" u="none" strike="noStrike" kern="1200" cap="none" spc="0" normalizeH="0" baseline="0" noProof="0">
              <a:ln>
                <a:noFill/>
              </a:ln>
              <a:solidFill>
                <a:srgbClr val="E6E6E6"/>
              </a:solidFill>
              <a:effectLst>
                <a:outerShdw blurRad="38100" dist="38100" dir="2700000" algn="tl">
                  <a:srgbClr val="DDDDDD"/>
                </a:outerShdw>
              </a:effectLst>
              <a:uLnTx/>
              <a:uFillTx/>
              <a:latin typeface="Comic Sans MS" charset="0"/>
              <a:ea typeface="ＭＳ Ｐゴシック" charset="-128"/>
              <a:cs typeface="ＭＳ Ｐゴシック" charset="-128"/>
            </a:endParaRPr>
          </a:p>
        </p:txBody>
      </p:sp>
      <p:graphicFrame>
        <p:nvGraphicFramePr>
          <p:cNvPr id="8" name="Group 102"/>
          <p:cNvGraphicFramePr>
            <a:graphicFrameLocks noGrp="1"/>
          </p:cNvGraphicFramePr>
          <p:nvPr/>
        </p:nvGraphicFramePr>
        <p:xfrm>
          <a:off x="0" y="573088"/>
          <a:ext cx="9144000" cy="6144260"/>
        </p:xfrm>
        <a:graphic>
          <a:graphicData uri="http://schemas.openxmlformats.org/drawingml/2006/table">
            <a:tbl>
              <a:tblPr/>
              <a:tblGrid>
                <a:gridCol w="2014538"/>
                <a:gridCol w="4081462"/>
                <a:gridCol w="3048000"/>
              </a:tblGrid>
              <a:tr h="24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1" u="none" strike="noStrike" cap="none" normalizeH="0" baseline="0" dirty="0">
                          <a:ln>
                            <a:noFill/>
                          </a:ln>
                          <a:solidFill>
                            <a:srgbClr val="FF33CC"/>
                          </a:solidFill>
                          <a:effectLst>
                            <a:outerShdw blurRad="38100" dist="38100" dir="2700000" algn="tl">
                              <a:srgbClr val="DDDDDD"/>
                            </a:outerShdw>
                          </a:effectLst>
                          <a:latin typeface="Comic Sans MS" charset="0"/>
                          <a:ea typeface="ＭＳ Ｐゴシック" charset="-128"/>
                          <a:cs typeface="ＭＳ Ｐゴシック" charset="-128"/>
                        </a:rPr>
                        <a:t>Capability</a:t>
                      </a:r>
                    </a:p>
                  </a:txBody>
                  <a:tcPr marL="90487" marR="90487" marT="44450" marB="44450" horzOverflow="overflow">
                    <a:lnL>
                      <a:noFill/>
                    </a:lnL>
                    <a:lnR>
                      <a:noFill/>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1" u="none" strike="noStrike" cap="none" normalizeH="0" baseline="0">
                          <a:ln>
                            <a:noFill/>
                          </a:ln>
                          <a:solidFill>
                            <a:srgbClr val="FF33CC"/>
                          </a:solidFill>
                          <a:effectLst>
                            <a:outerShdw blurRad="38100" dist="38100" dir="2700000" algn="tl">
                              <a:srgbClr val="DDDDDD"/>
                            </a:outerShdw>
                          </a:effectLst>
                          <a:latin typeface="Comic Sans MS" charset="0"/>
                          <a:ea typeface="ＭＳ Ｐゴシック" charset="-128"/>
                          <a:cs typeface="ＭＳ Ｐゴシック" charset="-128"/>
                        </a:rPr>
                        <a:t>Quantity</a:t>
                      </a:r>
                    </a:p>
                  </a:txBody>
                  <a:tcPr marL="90487" marR="90487" marT="44450" marB="44450" horzOverflow="overflow">
                    <a:lnL>
                      <a:noFill/>
                    </a:lnL>
                    <a:lnR>
                      <a:noFill/>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1" u="none" strike="noStrike" cap="none" normalizeH="0" baseline="0">
                          <a:ln>
                            <a:noFill/>
                          </a:ln>
                          <a:solidFill>
                            <a:srgbClr val="FF33CC"/>
                          </a:solidFill>
                          <a:effectLst>
                            <a:outerShdw blurRad="38100" dist="38100" dir="2700000" algn="tl">
                              <a:srgbClr val="DDDDDD"/>
                            </a:outerShdw>
                          </a:effectLst>
                          <a:latin typeface="Comic Sans MS" charset="0"/>
                          <a:ea typeface="ＭＳ Ｐゴシック" charset="-128"/>
                          <a:cs typeface="ＭＳ Ｐゴシック" charset="-128"/>
                        </a:rPr>
                        <a:t>Range</a:t>
                      </a:r>
                    </a:p>
                  </a:txBody>
                  <a:tcPr marL="90487" marR="90487" marT="44450" marB="44450" horzOverflow="overflow">
                    <a:lnL>
                      <a:noFill/>
                    </a:lnL>
                    <a:lnR>
                      <a:noFill/>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FF"/>
                          </a:solidFill>
                          <a:effectLst>
                            <a:outerShdw blurRad="38100" dist="38100" dir="2700000" algn="tl">
                              <a:srgbClr val="DDDDDD"/>
                            </a:outerShdw>
                          </a:effectLst>
                          <a:latin typeface="Times New Roman" charset="0"/>
                          <a:ea typeface="ＭＳ Ｐゴシック" charset="-128"/>
                          <a:cs typeface="ＭＳ Ｐゴシック" charset="-128"/>
                        </a:rPr>
                        <a:t>Charged particles</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Coverage</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1</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&lt; </a:t>
                      </a: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q</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&lt; 160</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r h="290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Momentum Resolution (5</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-140</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p</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/p = 1 </a:t>
                      </a:r>
                      <a:r>
                        <a:rPr kumimoji="0" lang="en-US" sz="18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128"/>
                          <a:cs typeface="ＭＳ Ｐゴシック" charset="-128"/>
                        </a:rPr>
                        <a:t>− </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3%</a:t>
                      </a:r>
                    </a:p>
                  </a:txBody>
                  <a:tcPr marL="90487" marR="90487" marT="44450" marB="44450" horzOverflow="overflow">
                    <a:lnL>
                      <a:noFill/>
                    </a:lnL>
                    <a:lnR>
                      <a:noFill/>
                    </a:lnR>
                    <a:lnT>
                      <a:noFill/>
                    </a:lnT>
                    <a:lnB>
                      <a:noFill/>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Position resolution</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 150-200 </a:t>
                      </a: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m</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m</a:t>
                      </a:r>
                    </a:p>
                  </a:txBody>
                  <a:tcPr marL="90487" marR="90487" marT="44450" marB="44450" horzOverflow="overflow">
                    <a:lnL>
                      <a:noFill/>
                    </a:lnL>
                    <a:lnR>
                      <a:noFill/>
                    </a:lnR>
                    <a:lnT>
                      <a:noFill/>
                    </a:lnT>
                    <a:lnB>
                      <a:noFill/>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dE/dx</a:t>
                      </a: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measurements</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20 &lt; </a:t>
                      </a: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q</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&lt; 160</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p>
                  </a:txBody>
                  <a:tcPr marL="90487" marR="90487" marT="44450" marB="44450" horzOverflow="overflow">
                    <a:lnL>
                      <a:noFill/>
                    </a:lnL>
                    <a:lnR>
                      <a:noFill/>
                    </a:lnR>
                    <a:lnT>
                      <a:noFill/>
                    </a:lnT>
                    <a:lnB>
                      <a:noFill/>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Time-of-flight measurements</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ToF</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 60 ps; </a:t>
                      </a: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BCal </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200ps</a:t>
                      </a:r>
                    </a:p>
                  </a:txBody>
                  <a:tcPr marL="90487" marR="90487" marT="44450" marB="44450" horzOverflow="overflow">
                    <a:lnL>
                      <a:noFill/>
                    </a:lnL>
                    <a:lnR>
                      <a:noFill/>
                    </a:lnR>
                    <a:lnT>
                      <a:noFill/>
                    </a:lnT>
                    <a:lnB>
                      <a:noFill/>
                    </a:lnB>
                    <a:lnTlToBr>
                      <a:noFill/>
                    </a:lnTlToBr>
                    <a:lnBlToTr>
                      <a:noFill/>
                    </a:lnBlToTr>
                    <a:solidFill>
                      <a:schemeClr val="bg1"/>
                    </a:solidFill>
                  </a:tcPr>
                </a:tc>
              </a:tr>
              <a:tr h="290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Barrel time resolution</a:t>
                      </a: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t </a:t>
                      </a:r>
                      <a:r>
                        <a:rPr kumimoji="0" lang="en-US" sz="1800" b="1" i="0" u="none" strike="noStrike" cap="none" normalizeH="0" baseline="3000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g </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&lt; (74 /</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Arial" charset="0"/>
                          <a:cs typeface="Arial" charset="0"/>
                        </a:rPr>
                        <a:t>√E      33) ps</a:t>
                      </a: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FF00"/>
                          </a:solidFill>
                          <a:effectLst>
                            <a:outerShdw blurRad="38100" dist="38100" dir="2700000" algn="tl">
                              <a:srgbClr val="DDDDDD"/>
                            </a:outerShdw>
                          </a:effectLst>
                          <a:latin typeface="Times New Roman" charset="0"/>
                          <a:ea typeface="ＭＳ Ｐゴシック" charset="-128"/>
                          <a:cs typeface="ＭＳ Ｐゴシック" charset="-128"/>
                        </a:rPr>
                        <a:t>Photon detection</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Energy measurements</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2</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&lt; </a:t>
                      </a: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q</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&lt; 120</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LGD energy resolution (E &gt; 60 MeV)</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dirty="0" err="1">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E</a:t>
                      </a: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/E = </a:t>
                      </a:r>
                      <a:r>
                        <a:rPr kumimoji="0" lang="en-US" sz="1800" b="1" i="0" u="none" strike="noStrike" cap="none" normalizeH="0" baseline="0" dirty="0" smtClean="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(5.7/</a:t>
                      </a: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Arial" charset="0"/>
                          <a:cs typeface="Arial" charset="0"/>
                        </a:rPr>
                        <a:t>√E    </a:t>
                      </a:r>
                      <a:r>
                        <a:rPr kumimoji="0" lang="en-US" sz="1800" b="1" i="0" u="none" strike="noStrike" cap="none" normalizeH="0" baseline="0" dirty="0" smtClean="0">
                          <a:ln>
                            <a:noFill/>
                          </a:ln>
                          <a:solidFill>
                            <a:schemeClr val="tx1"/>
                          </a:solidFill>
                          <a:effectLst>
                            <a:outerShdw blurRad="38100" dist="38100" dir="2700000" algn="tl">
                              <a:srgbClr val="DDDDDD"/>
                            </a:outerShdw>
                          </a:effectLst>
                          <a:latin typeface="Times New Roman" charset="0"/>
                          <a:ea typeface="Arial" charset="0"/>
                          <a:cs typeface="Arial" charset="0"/>
                        </a:rPr>
                        <a:t> 2.0)</a:t>
                      </a: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Arial" charset="0"/>
                          <a:cs typeface="Arial" charset="0"/>
                        </a:rPr>
                        <a:t>%</a:t>
                      </a:r>
                    </a:p>
                  </a:txBody>
                  <a:tcPr marL="90487" marR="90487" marT="44450" marB="44450" horzOverflow="overflow">
                    <a:lnL>
                      <a:noFill/>
                    </a:lnL>
                    <a:lnR>
                      <a:noFill/>
                    </a:lnR>
                    <a:lnT>
                      <a:noFill/>
                    </a:lnT>
                    <a:lnB>
                      <a:noFill/>
                    </a:lnB>
                    <a:lnTlToBr>
                      <a:noFill/>
                    </a:lnTlToBr>
                    <a:lnBlToTr>
                      <a:noFill/>
                    </a:lnBlToTr>
                    <a:solidFill>
                      <a:schemeClr val="bg1"/>
                    </a:solidFill>
                  </a:tcPr>
                </a:tc>
              </a:tr>
              <a:tr h="290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Barrel energy resolution (E &gt;</a:t>
                      </a:r>
                      <a:r>
                        <a:rPr kumimoji="0" lang="en-US" sz="1800" b="1" i="0" u="none" strike="noStrike" cap="none" normalizeH="0" baseline="0" dirty="0" smtClean="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60 </a:t>
                      </a:r>
                      <a:r>
                        <a:rPr kumimoji="0" lang="en-US" sz="1800" b="1" i="0" u="none" strike="noStrike" cap="none" normalizeH="0" baseline="0" dirty="0" err="1">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MeV</a:t>
                      </a: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E</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/E =(5.54/</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Arial" charset="0"/>
                          <a:cs typeface="Arial" charset="0"/>
                        </a:rPr>
                        <a:t>√E     1.6)%</a:t>
                      </a:r>
                    </a:p>
                  </a:txBody>
                  <a:tcPr marL="90487" marR="90487" marT="44450" marB="44450" horzOverflow="overflow">
                    <a:lnL>
                      <a:noFill/>
                    </a:lnL>
                    <a:lnR>
                      <a:noFill/>
                    </a:lnR>
                    <a:lnT>
                      <a:noFill/>
                    </a:lnT>
                    <a:lnB>
                      <a:noFill/>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LGD position resolution</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x,y,</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 0. 64 cm/√E</a:t>
                      </a:r>
                    </a:p>
                  </a:txBody>
                  <a:tcPr marL="90487" marR="90487" marT="44450" marB="44450" horzOverflow="overflow">
                    <a:lnL>
                      <a:noFill/>
                    </a:lnL>
                    <a:lnR>
                      <a:noFill/>
                    </a:lnR>
                    <a:lnT>
                      <a:noFill/>
                    </a:lnT>
                    <a:lnB>
                      <a:noFill/>
                    </a:lnB>
                    <a:lnTlToBr>
                      <a:noFill/>
                    </a:lnTlToBr>
                    <a:lnBlToTr>
                      <a:noFill/>
                    </a:lnBlToTr>
                    <a:solidFill>
                      <a:schemeClr val="bg1"/>
                    </a:solidFill>
                  </a:tcPr>
                </a:tc>
              </a:tr>
              <a:tr h="266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Barrel position resolution</a:t>
                      </a: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z</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 0.5cm /</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Arial" charset="0"/>
                          <a:cs typeface="Arial" charset="0"/>
                        </a:rPr>
                        <a:t>√E</a:t>
                      </a: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outerShdw blurRad="38100" dist="38100" dir="2700000" algn="tl">
                              <a:srgbClr val="DDDDDD"/>
                            </a:outerShdw>
                          </a:effectLst>
                          <a:latin typeface="Times New Roman" charset="0"/>
                          <a:ea typeface="ＭＳ Ｐゴシック" charset="-128"/>
                          <a:cs typeface="ＭＳ Ｐゴシック" charset="-128"/>
                        </a:rPr>
                        <a:t>DAQ/trigger</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Level 1</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&lt; 200 kHz</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Level 3 event rate to tape</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15 kHz</a:t>
                      </a:r>
                    </a:p>
                  </a:txBody>
                  <a:tcPr marL="90487" marR="90487" marT="44450" marB="44450" horzOverflow="overflow">
                    <a:lnL>
                      <a:noFill/>
                    </a:lnL>
                    <a:lnR>
                      <a:noFill/>
                    </a:lnR>
                    <a:lnT>
                      <a:noFill/>
                    </a:lnT>
                    <a:lnB>
                      <a:noFill/>
                    </a:lnB>
                    <a:lnTlToBr>
                      <a:noFill/>
                    </a:lnTlToBr>
                    <a:lnBlToTr>
                      <a:noFill/>
                    </a:lnBlToTr>
                    <a:solidFill>
                      <a:schemeClr val="bg1"/>
                    </a:solidFill>
                  </a:tcPr>
                </a:tc>
              </a:tr>
              <a:tr h="290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Data rate</a:t>
                      </a: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300 MB/s</a:t>
                      </a: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Electronics</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Fully pipelined</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250 / 125 MHz fADCs, TDCs</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9900"/>
                          </a:solidFill>
                          <a:effectLst>
                            <a:outerShdw blurRad="38100" dist="38100" dir="2700000" algn="tl">
                              <a:srgbClr val="DDDDDD"/>
                            </a:outerShdw>
                          </a:effectLst>
                          <a:latin typeface="Times New Roman" charset="0"/>
                          <a:ea typeface="ＭＳ Ｐゴシック" charset="-128"/>
                          <a:cs typeface="ＭＳ Ｐゴシック" charset="-128"/>
                        </a:rPr>
                        <a:t>Photon Flux</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Initial: 10</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7</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a:t>
                      </a: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g</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/s</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Final: 10</a:t>
                      </a:r>
                      <a:r>
                        <a:rPr kumimoji="0" lang="en-US" sz="1800" b="1" i="0" u="none" strike="noStrike" cap="none" normalizeH="0" baseline="3000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8</a:t>
                      </a: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a:t>
                      </a:r>
                      <a:r>
                        <a:rPr kumimoji="0" lang="en-US" sz="1800" b="1" i="0" u="none" strike="noStrike" cap="none" normalizeH="0" baseline="0" dirty="0" err="1">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g</a:t>
                      </a:r>
                      <a:r>
                        <a:rPr kumimoji="0" lang="en-US" sz="1800" b="1" i="0" u="none" strike="noStrike" cap="none" normalizeH="0" baseline="0" dirty="0" err="1">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/s</a:t>
                      </a:r>
                      <a:endPar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9" name="Rectangle 89"/>
          <p:cNvSpPr>
            <a:spLocks noChangeArrowheads="1"/>
          </p:cNvSpPr>
          <p:nvPr/>
        </p:nvSpPr>
        <p:spPr bwMode="auto">
          <a:xfrm>
            <a:off x="0" y="-42863"/>
            <a:ext cx="9144000" cy="609601"/>
          </a:xfrm>
          <a:prstGeom prst="rect">
            <a:avLst/>
          </a:prstGeom>
          <a:noFill/>
          <a:ln w="9525">
            <a:noFill/>
            <a:miter lim="800000"/>
            <a:headEnd/>
            <a:tailEnd/>
          </a:ln>
          <a:effectLst/>
        </p:spPr>
        <p:txBody>
          <a:bodyPr anchor="ctr">
            <a:prstTxWarp prst="textNoShape">
              <a:avLst/>
            </a:prstTxWarp>
          </a:bodyPr>
          <a:lstStyle/>
          <a:p>
            <a:pPr algn="r">
              <a:defRPr/>
            </a:pPr>
            <a:r>
              <a:rPr lang="en-US" sz="3200" i="1">
                <a:solidFill>
                  <a:srgbClr val="0000CC"/>
                </a:solidFill>
                <a:effectLst>
                  <a:outerShdw blurRad="38100" dist="38100" dir="2700000" algn="tl">
                    <a:srgbClr val="DDDDDD"/>
                  </a:outerShdw>
                </a:effectLst>
                <a:latin typeface="Comic Sans MS" charset="0"/>
                <a:ea typeface="MS Mincho" pitchFamily="49" charset="-128"/>
                <a:cs typeface="MS Mincho" pitchFamily="49" charset="-128"/>
              </a:rPr>
              <a:t>Hall D: Detector Design Parameters</a:t>
            </a:r>
          </a:p>
        </p:txBody>
      </p:sp>
      <p:graphicFrame>
        <p:nvGraphicFramePr>
          <p:cNvPr id="10" name="Object 93"/>
          <p:cNvGraphicFramePr>
            <a:graphicFrameLocks noChangeAspect="1"/>
          </p:cNvGraphicFramePr>
          <p:nvPr/>
        </p:nvGraphicFramePr>
        <p:xfrm>
          <a:off x="2616200" y="1892300"/>
          <a:ext cx="914400" cy="311150"/>
        </p:xfrm>
        <a:graphic>
          <a:graphicData uri="http://schemas.openxmlformats.org/presentationml/2006/ole">
            <mc:AlternateContent xmlns:mc="http://schemas.openxmlformats.org/markup-compatibility/2006">
              <mc:Choice xmlns:v="urn:schemas-microsoft-com:vml" Requires="v">
                <p:oleObj spid="_x0000_s5195" name="Equation" r:id="rId3" imgW="914400" imgH="311040" progId="">
                  <p:embed/>
                </p:oleObj>
              </mc:Choice>
              <mc:Fallback>
                <p:oleObj name="Equation" r:id="rId3" imgW="914400" imgH="31104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6200" y="1892300"/>
                        <a:ext cx="914400" cy="311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0"/>
          <p:cNvGraphicFramePr>
            <a:graphicFrameLocks noChangeAspect="1"/>
          </p:cNvGraphicFramePr>
          <p:nvPr/>
        </p:nvGraphicFramePr>
        <p:xfrm>
          <a:off x="7648575" y="3906838"/>
          <a:ext cx="241300" cy="241300"/>
        </p:xfrm>
        <a:graphic>
          <a:graphicData uri="http://schemas.openxmlformats.org/presentationml/2006/ole">
            <mc:AlternateContent xmlns:mc="http://schemas.openxmlformats.org/markup-compatibility/2006">
              <mc:Choice xmlns:v="urn:schemas-microsoft-com:vml" Requires="v">
                <p:oleObj spid="_x0000_s5196" name="Equation" r:id="rId5" imgW="241200" imgH="241200" progId="">
                  <p:embed/>
                </p:oleObj>
              </mc:Choice>
              <mc:Fallback>
                <p:oleObj name="Equation" r:id="rId5" imgW="241200" imgH="2412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8575" y="3906838"/>
                        <a:ext cx="241300"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03"/>
          <p:cNvGraphicFramePr>
            <a:graphicFrameLocks noChangeAspect="1"/>
          </p:cNvGraphicFramePr>
          <p:nvPr/>
        </p:nvGraphicFramePr>
        <p:xfrm>
          <a:off x="7623175" y="3522663"/>
          <a:ext cx="241300" cy="241300"/>
        </p:xfrm>
        <a:graphic>
          <a:graphicData uri="http://schemas.openxmlformats.org/presentationml/2006/ole">
            <mc:AlternateContent xmlns:mc="http://schemas.openxmlformats.org/markup-compatibility/2006">
              <mc:Choice xmlns:v="urn:schemas-microsoft-com:vml" Requires="v">
                <p:oleObj spid="_x0000_s5197" name="Equation" r:id="rId7" imgW="241200" imgH="241200" progId="">
                  <p:embed/>
                </p:oleObj>
              </mc:Choice>
              <mc:Fallback>
                <p:oleObj name="Equation" r:id="rId7" imgW="241200" imgH="2412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3175" y="3522663"/>
                        <a:ext cx="241300"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04"/>
          <p:cNvGraphicFramePr>
            <a:graphicFrameLocks noChangeAspect="1"/>
          </p:cNvGraphicFramePr>
          <p:nvPr/>
        </p:nvGraphicFramePr>
        <p:xfrm>
          <a:off x="7466013" y="2800350"/>
          <a:ext cx="241300" cy="241300"/>
        </p:xfrm>
        <a:graphic>
          <a:graphicData uri="http://schemas.openxmlformats.org/presentationml/2006/ole">
            <mc:AlternateContent xmlns:mc="http://schemas.openxmlformats.org/markup-compatibility/2006">
              <mc:Choice xmlns:v="urn:schemas-microsoft-com:vml" Requires="v">
                <p:oleObj spid="_x0000_s5198" name="Equation" r:id="rId8" imgW="241200" imgH="241200" progId="">
                  <p:embed/>
                </p:oleObj>
              </mc:Choice>
              <mc:Fallback>
                <p:oleObj name="Equation" r:id="rId8" imgW="241200" imgH="2412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6013" y="2800350"/>
                        <a:ext cx="241300"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Slide Number Placeholder 13"/>
          <p:cNvSpPr>
            <a:spLocks noGrp="1"/>
          </p:cNvSpPr>
          <p:nvPr>
            <p:ph type="sldNum" sz="quarter" idx="12"/>
          </p:nvPr>
        </p:nvSpPr>
        <p:spPr/>
        <p:txBody>
          <a:bodyPr/>
          <a:lstStyle/>
          <a:p>
            <a:fld id="{7102A44C-AAFF-5D4B-B305-D357479621B3}" type="slidenum">
              <a:rPr lang="en-US" smtClean="0"/>
              <a:pPr/>
              <a:t>26</a:t>
            </a:fld>
            <a:endParaRPr lang="en-US"/>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ight Arrow Callout 13"/>
          <p:cNvSpPr/>
          <p:nvPr/>
        </p:nvSpPr>
        <p:spPr>
          <a:xfrm>
            <a:off x="585189" y="5364033"/>
            <a:ext cx="4748811" cy="830997"/>
          </a:xfrm>
          <a:prstGeom prst="rightArrowCallout">
            <a:avLst>
              <a:gd name="adj1" fmla="val 25000"/>
              <a:gd name="adj2" fmla="val 25000"/>
              <a:gd name="adj3" fmla="val 25000"/>
              <a:gd name="adj4" fmla="val 912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600" dirty="0" smtClean="0">
                <a:latin typeface="Century Gothic"/>
                <a:cs typeface="Century Gothic"/>
              </a:rPr>
              <a:t>Detector Rates</a:t>
            </a:r>
            <a:endParaRPr lang="en-US" sz="3600" dirty="0">
              <a:latin typeface="Century Gothic"/>
              <a:cs typeface="Century Gothic"/>
            </a:endParaRPr>
          </a:p>
        </p:txBody>
      </p:sp>
      <p:graphicFrame>
        <p:nvGraphicFramePr>
          <p:cNvPr id="4" name="Table 3"/>
          <p:cNvGraphicFramePr>
            <a:graphicFrameLocks noGrp="1"/>
          </p:cNvGraphicFramePr>
          <p:nvPr/>
        </p:nvGraphicFramePr>
        <p:xfrm>
          <a:off x="457199" y="1756192"/>
          <a:ext cx="3810002" cy="3411220"/>
        </p:xfrm>
        <a:graphic>
          <a:graphicData uri="http://schemas.openxmlformats.org/drawingml/2006/table">
            <a:tbl>
              <a:tblPr firstRow="1" bandRow="1">
                <a:tableStyleId>{B301B821-A1FF-4177-AEE7-76D212191A09}</a:tableStyleId>
              </a:tblPr>
              <a:tblGrid>
                <a:gridCol w="1172309"/>
                <a:gridCol w="805962"/>
                <a:gridCol w="879231"/>
                <a:gridCol w="952500"/>
              </a:tblGrid>
              <a:tr h="370840">
                <a:tc>
                  <a:txBody>
                    <a:bodyPr/>
                    <a:lstStyle/>
                    <a:p>
                      <a:pPr algn="ctr"/>
                      <a:r>
                        <a:rPr lang="en-US" sz="1200" dirty="0" smtClean="0"/>
                        <a:t>Detector</a:t>
                      </a:r>
                      <a:endParaRPr lang="en-US" sz="1200" b="1" dirty="0"/>
                    </a:p>
                  </a:txBody>
                  <a:tcPr anchor="ctr"/>
                </a:tc>
                <a:tc>
                  <a:txBody>
                    <a:bodyPr/>
                    <a:lstStyle/>
                    <a:p>
                      <a:pPr algn="ctr"/>
                      <a:r>
                        <a:rPr lang="en-US" sz="1200" dirty="0" smtClean="0"/>
                        <a:t>E.M.</a:t>
                      </a:r>
                      <a:endParaRPr lang="en-US" sz="1200" b="1" dirty="0"/>
                    </a:p>
                  </a:txBody>
                  <a:tcPr anchor="ctr"/>
                </a:tc>
                <a:tc>
                  <a:txBody>
                    <a:bodyPr/>
                    <a:lstStyle/>
                    <a:p>
                      <a:pPr algn="ctr"/>
                      <a:r>
                        <a:rPr lang="en-US" sz="1200" dirty="0" err="1" smtClean="0"/>
                        <a:t>Hadronic</a:t>
                      </a:r>
                      <a:r>
                        <a:rPr lang="en-US" sz="1200" baseline="0" dirty="0" smtClean="0"/>
                        <a:t> </a:t>
                      </a:r>
                      <a:r>
                        <a:rPr lang="en-US" sz="1200" baseline="0" dirty="0" err="1" smtClean="0"/>
                        <a:t>E</a:t>
                      </a:r>
                      <a:r>
                        <a:rPr lang="en-US" sz="1200" baseline="0" dirty="0" err="1" smtClean="0">
                          <a:latin typeface="Symbol" charset="2"/>
                          <a:cs typeface="Symbol" charset="2"/>
                        </a:rPr>
                        <a:t>g</a:t>
                      </a:r>
                      <a:r>
                        <a:rPr lang="en-US" sz="1200" baseline="0" dirty="0" smtClean="0"/>
                        <a:t>&lt;8.0GeV</a:t>
                      </a:r>
                      <a:endParaRPr lang="en-US" sz="1200" b="1"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err="1" smtClean="0"/>
                        <a:t>Hadronic</a:t>
                      </a:r>
                      <a:r>
                        <a:rPr lang="en-US" sz="1200" baseline="0" dirty="0" smtClean="0"/>
                        <a:t> </a:t>
                      </a:r>
                      <a:r>
                        <a:rPr lang="en-US" sz="1200" baseline="0" dirty="0" err="1" smtClean="0"/>
                        <a:t>E</a:t>
                      </a:r>
                      <a:r>
                        <a:rPr lang="en-US" sz="1200" baseline="0" dirty="0" err="1" smtClean="0">
                          <a:latin typeface="Symbol" charset="2"/>
                          <a:cs typeface="Symbol" charset="2"/>
                        </a:rPr>
                        <a:t>g</a:t>
                      </a:r>
                      <a:r>
                        <a:rPr lang="en-US" sz="1200" baseline="0" dirty="0" smtClean="0"/>
                        <a:t>&gt;8.0GeV</a:t>
                      </a:r>
                      <a:endParaRPr lang="en-US" sz="1200" b="1" dirty="0" smtClean="0"/>
                    </a:p>
                  </a:txBody>
                  <a:tcPr anchor="ctr"/>
                </a:tc>
              </a:tr>
              <a:tr h="370840">
                <a:tc>
                  <a:txBody>
                    <a:bodyPr/>
                    <a:lstStyle/>
                    <a:p>
                      <a:pPr algn="r"/>
                      <a:r>
                        <a:rPr lang="en-US" sz="1400" dirty="0" smtClean="0"/>
                        <a:t>Start Counter</a:t>
                      </a:r>
                      <a:endParaRPr lang="en-US" sz="1400" b="1" dirty="0"/>
                    </a:p>
                  </a:txBody>
                  <a:tcPr/>
                </a:tc>
                <a:tc>
                  <a:txBody>
                    <a:bodyPr/>
                    <a:lstStyle/>
                    <a:p>
                      <a:pPr algn="ctr"/>
                      <a:r>
                        <a:rPr lang="en-US" sz="1400" dirty="0" smtClean="0"/>
                        <a:t>2.7</a:t>
                      </a:r>
                      <a:endParaRPr lang="en-US" sz="1400" b="1" dirty="0"/>
                    </a:p>
                  </a:txBody>
                  <a:tcPr/>
                </a:tc>
                <a:tc>
                  <a:txBody>
                    <a:bodyPr/>
                    <a:lstStyle/>
                    <a:p>
                      <a:pPr algn="ctr"/>
                      <a:r>
                        <a:rPr lang="en-US" sz="1400" dirty="0" smtClean="0"/>
                        <a:t>3.2</a:t>
                      </a:r>
                      <a:endParaRPr lang="en-US" sz="1400" b="1" dirty="0"/>
                    </a:p>
                  </a:txBody>
                  <a:tcPr/>
                </a:tc>
                <a:tc>
                  <a:txBody>
                    <a:bodyPr/>
                    <a:lstStyle/>
                    <a:p>
                      <a:pPr algn="ctr"/>
                      <a:r>
                        <a:rPr lang="en-US" sz="1400" dirty="0" smtClean="0"/>
                        <a:t>4.0</a:t>
                      </a:r>
                      <a:endParaRPr lang="en-US" sz="1400" b="1" dirty="0"/>
                    </a:p>
                  </a:txBody>
                  <a:tcPr/>
                </a:tc>
              </a:tr>
              <a:tr h="370840">
                <a:tc>
                  <a:txBody>
                    <a:bodyPr/>
                    <a:lstStyle/>
                    <a:p>
                      <a:pPr algn="r"/>
                      <a:r>
                        <a:rPr lang="en-US" sz="1400" dirty="0" smtClean="0"/>
                        <a:t>BCAL</a:t>
                      </a:r>
                      <a:endParaRPr lang="en-US" sz="1400" b="1" dirty="0"/>
                    </a:p>
                  </a:txBody>
                  <a:tcPr/>
                </a:tc>
                <a:tc>
                  <a:txBody>
                    <a:bodyPr/>
                    <a:lstStyle/>
                    <a:p>
                      <a:pPr algn="ctr"/>
                      <a:r>
                        <a:rPr lang="en-US" sz="1400" dirty="0" smtClean="0"/>
                        <a:t>6.19</a:t>
                      </a:r>
                      <a:endParaRPr lang="en-US" sz="1400" b="1" dirty="0"/>
                    </a:p>
                  </a:txBody>
                  <a:tcPr/>
                </a:tc>
                <a:tc>
                  <a:txBody>
                    <a:bodyPr/>
                    <a:lstStyle/>
                    <a:p>
                      <a:pPr algn="ctr"/>
                      <a:r>
                        <a:rPr lang="en-US" sz="1400" dirty="0" smtClean="0"/>
                        <a:t>83.6</a:t>
                      </a:r>
                      <a:endParaRPr lang="en-US" sz="1400" b="1" dirty="0"/>
                    </a:p>
                  </a:txBody>
                  <a:tcPr/>
                </a:tc>
                <a:tc>
                  <a:txBody>
                    <a:bodyPr/>
                    <a:lstStyle/>
                    <a:p>
                      <a:pPr algn="ctr"/>
                      <a:r>
                        <a:rPr lang="en-US" sz="1400" dirty="0" smtClean="0"/>
                        <a:t>112.2</a:t>
                      </a:r>
                      <a:endParaRPr lang="en-US" sz="1400" b="1" dirty="0"/>
                    </a:p>
                  </a:txBody>
                  <a:tcPr/>
                </a:tc>
              </a:tr>
              <a:tr h="370840">
                <a:tc>
                  <a:txBody>
                    <a:bodyPr/>
                    <a:lstStyle/>
                    <a:p>
                      <a:pPr algn="r"/>
                      <a:r>
                        <a:rPr lang="en-US" sz="1400" dirty="0" smtClean="0"/>
                        <a:t>FCAL</a:t>
                      </a:r>
                      <a:endParaRPr lang="en-US" sz="1400" b="1" dirty="0"/>
                    </a:p>
                  </a:txBody>
                  <a:tcPr/>
                </a:tc>
                <a:tc>
                  <a:txBody>
                    <a:bodyPr/>
                    <a:lstStyle/>
                    <a:p>
                      <a:pPr algn="ctr"/>
                      <a:r>
                        <a:rPr lang="en-US" sz="1400" dirty="0" smtClean="0"/>
                        <a:t>11.5</a:t>
                      </a:r>
                      <a:endParaRPr lang="en-US" sz="1400" b="1" dirty="0"/>
                    </a:p>
                  </a:txBody>
                  <a:tcPr/>
                </a:tc>
                <a:tc>
                  <a:txBody>
                    <a:bodyPr/>
                    <a:lstStyle/>
                    <a:p>
                      <a:pPr algn="ctr"/>
                      <a:r>
                        <a:rPr lang="en-US" sz="1400" dirty="0" smtClean="0"/>
                        <a:t>8.9</a:t>
                      </a:r>
                      <a:endParaRPr lang="en-US" sz="1400" b="1" dirty="0"/>
                    </a:p>
                  </a:txBody>
                  <a:tcPr/>
                </a:tc>
                <a:tc>
                  <a:txBody>
                    <a:bodyPr/>
                    <a:lstStyle/>
                    <a:p>
                      <a:pPr algn="ctr"/>
                      <a:r>
                        <a:rPr lang="en-US" sz="1400" dirty="0" smtClean="0"/>
                        <a:t>17.9</a:t>
                      </a:r>
                      <a:endParaRPr lang="en-US" sz="1400" b="1" dirty="0"/>
                    </a:p>
                  </a:txBody>
                  <a:tcPr/>
                </a:tc>
              </a:tr>
              <a:tr h="370840">
                <a:tc>
                  <a:txBody>
                    <a:bodyPr/>
                    <a:lstStyle/>
                    <a:p>
                      <a:pPr algn="r"/>
                      <a:r>
                        <a:rPr lang="en-US" sz="1400" dirty="0" smtClean="0"/>
                        <a:t>TOF</a:t>
                      </a:r>
                      <a:endParaRPr lang="en-US" sz="1400" b="1" dirty="0"/>
                    </a:p>
                  </a:txBody>
                  <a:tcPr/>
                </a:tc>
                <a:tc>
                  <a:txBody>
                    <a:bodyPr/>
                    <a:lstStyle/>
                    <a:p>
                      <a:pPr algn="ctr"/>
                      <a:r>
                        <a:rPr lang="en-US" sz="1400" dirty="0" smtClean="0"/>
                        <a:t>32.3</a:t>
                      </a:r>
                      <a:endParaRPr lang="en-US" sz="1400" b="1" dirty="0"/>
                    </a:p>
                  </a:txBody>
                  <a:tcPr/>
                </a:tc>
                <a:tc>
                  <a:txBody>
                    <a:bodyPr/>
                    <a:lstStyle/>
                    <a:p>
                      <a:pPr algn="ctr"/>
                      <a:r>
                        <a:rPr lang="en-US" sz="1400" dirty="0" smtClean="0"/>
                        <a:t>28.7</a:t>
                      </a:r>
                      <a:endParaRPr lang="en-US" sz="1400" b="1" dirty="0"/>
                    </a:p>
                  </a:txBody>
                  <a:tcPr/>
                </a:tc>
                <a:tc>
                  <a:txBody>
                    <a:bodyPr/>
                    <a:lstStyle/>
                    <a:p>
                      <a:pPr algn="ctr"/>
                      <a:r>
                        <a:rPr lang="en-US" sz="1400" dirty="0" smtClean="0"/>
                        <a:t>38.8</a:t>
                      </a:r>
                      <a:endParaRPr lang="en-US" sz="1400" b="1" dirty="0"/>
                    </a:p>
                  </a:txBody>
                  <a:tcPr/>
                </a:tc>
              </a:tr>
              <a:tr h="370840">
                <a:tc>
                  <a:txBody>
                    <a:bodyPr/>
                    <a:lstStyle/>
                    <a:p>
                      <a:pPr algn="r"/>
                      <a:r>
                        <a:rPr lang="en-US" sz="1400" dirty="0" smtClean="0"/>
                        <a:t>CDC</a:t>
                      </a:r>
                      <a:endParaRPr lang="en-US" sz="1400" b="1" dirty="0"/>
                    </a:p>
                  </a:txBody>
                  <a:tcPr/>
                </a:tc>
                <a:tc>
                  <a:txBody>
                    <a:bodyPr/>
                    <a:lstStyle/>
                    <a:p>
                      <a:pPr algn="ctr"/>
                      <a:r>
                        <a:rPr lang="en-US" sz="1400" dirty="0" smtClean="0"/>
                        <a:t>49.9</a:t>
                      </a:r>
                      <a:endParaRPr lang="en-US" sz="1400" b="1" dirty="0"/>
                    </a:p>
                  </a:txBody>
                  <a:tcPr/>
                </a:tc>
                <a:tc>
                  <a:txBody>
                    <a:bodyPr/>
                    <a:lstStyle/>
                    <a:p>
                      <a:pPr algn="ctr"/>
                      <a:r>
                        <a:rPr lang="en-US" sz="1400" dirty="0" smtClean="0"/>
                        <a:t>62.7</a:t>
                      </a:r>
                      <a:endParaRPr lang="en-US" sz="1400" b="1" dirty="0"/>
                    </a:p>
                  </a:txBody>
                  <a:tcPr/>
                </a:tc>
                <a:tc>
                  <a:txBody>
                    <a:bodyPr/>
                    <a:lstStyle/>
                    <a:p>
                      <a:pPr algn="ctr"/>
                      <a:r>
                        <a:rPr lang="en-US" sz="1400" dirty="0" smtClean="0"/>
                        <a:t>70.5</a:t>
                      </a:r>
                      <a:endParaRPr lang="en-US" sz="1400" b="1" dirty="0"/>
                    </a:p>
                  </a:txBody>
                  <a:tcPr/>
                </a:tc>
              </a:tr>
              <a:tr h="370840">
                <a:tc>
                  <a:txBody>
                    <a:bodyPr/>
                    <a:lstStyle/>
                    <a:p>
                      <a:pPr algn="r"/>
                      <a:r>
                        <a:rPr lang="en-US" sz="1400" dirty="0" smtClean="0"/>
                        <a:t>FDC anode</a:t>
                      </a:r>
                      <a:endParaRPr lang="en-US" sz="1400" b="1" dirty="0"/>
                    </a:p>
                  </a:txBody>
                  <a:tcPr/>
                </a:tc>
                <a:tc>
                  <a:txBody>
                    <a:bodyPr/>
                    <a:lstStyle/>
                    <a:p>
                      <a:pPr algn="ctr"/>
                      <a:r>
                        <a:rPr lang="en-US" sz="1400" dirty="0" smtClean="0"/>
                        <a:t>28.9</a:t>
                      </a:r>
                      <a:endParaRPr lang="en-US" sz="1400" b="1" dirty="0"/>
                    </a:p>
                  </a:txBody>
                  <a:tcPr/>
                </a:tc>
                <a:tc>
                  <a:txBody>
                    <a:bodyPr/>
                    <a:lstStyle/>
                    <a:p>
                      <a:pPr algn="ctr"/>
                      <a:r>
                        <a:rPr lang="en-US" sz="1400" dirty="0" smtClean="0"/>
                        <a:t>28.3</a:t>
                      </a:r>
                      <a:endParaRPr lang="en-US" sz="1400" b="1" dirty="0"/>
                    </a:p>
                  </a:txBody>
                  <a:tcPr/>
                </a:tc>
                <a:tc>
                  <a:txBody>
                    <a:bodyPr/>
                    <a:lstStyle/>
                    <a:p>
                      <a:pPr algn="ctr"/>
                      <a:r>
                        <a:rPr lang="en-US" sz="1400" dirty="0" smtClean="0"/>
                        <a:t>46.9</a:t>
                      </a:r>
                      <a:endParaRPr lang="en-US" sz="1400" b="1" dirty="0"/>
                    </a:p>
                  </a:txBody>
                  <a:tcPr/>
                </a:tc>
              </a:tr>
              <a:tr h="370840">
                <a:tc>
                  <a:txBody>
                    <a:bodyPr/>
                    <a:lstStyle/>
                    <a:p>
                      <a:pPr algn="r"/>
                      <a:r>
                        <a:rPr lang="en-US" sz="1400" dirty="0" smtClean="0"/>
                        <a:t>FDC cathode</a:t>
                      </a:r>
                      <a:endParaRPr lang="en-US" sz="1400" b="1" dirty="0"/>
                    </a:p>
                  </a:txBody>
                  <a:tcPr/>
                </a:tc>
                <a:tc>
                  <a:txBody>
                    <a:bodyPr/>
                    <a:lstStyle/>
                    <a:p>
                      <a:pPr algn="ctr"/>
                      <a:r>
                        <a:rPr lang="en-US" sz="1400" dirty="0" smtClean="0"/>
                        <a:t>275.8</a:t>
                      </a:r>
                      <a:endParaRPr lang="en-US" sz="1400" b="1" dirty="0"/>
                    </a:p>
                  </a:txBody>
                  <a:tcPr/>
                </a:tc>
                <a:tc>
                  <a:txBody>
                    <a:bodyPr/>
                    <a:lstStyle/>
                    <a:p>
                      <a:pPr algn="ctr"/>
                      <a:r>
                        <a:rPr lang="en-US" sz="1400" dirty="0" smtClean="0"/>
                        <a:t>269.9</a:t>
                      </a:r>
                      <a:endParaRPr lang="en-US" sz="1400" b="1" dirty="0"/>
                    </a:p>
                  </a:txBody>
                  <a:tcPr/>
                </a:tc>
                <a:tc>
                  <a:txBody>
                    <a:bodyPr/>
                    <a:lstStyle/>
                    <a:p>
                      <a:pPr algn="ctr"/>
                      <a:r>
                        <a:rPr lang="en-US" sz="1400" dirty="0" smtClean="0"/>
                        <a:t>444.6</a:t>
                      </a:r>
                      <a:endParaRPr lang="en-US" sz="1400" b="1" dirty="0"/>
                    </a:p>
                  </a:txBody>
                  <a:tcPr/>
                </a:tc>
              </a:tr>
              <a:tr h="370840">
                <a:tc>
                  <a:txBody>
                    <a:bodyPr/>
                    <a:lstStyle/>
                    <a:p>
                      <a:pPr algn="r"/>
                      <a:r>
                        <a:rPr lang="en-US" sz="1400" b="0" dirty="0" smtClean="0"/>
                        <a:t>Tagger</a:t>
                      </a:r>
                      <a:endParaRPr lang="en-US" sz="1400" b="0" dirty="0"/>
                    </a:p>
                  </a:txBody>
                  <a:tcPr/>
                </a:tc>
                <a:tc>
                  <a:txBody>
                    <a:bodyPr/>
                    <a:lstStyle/>
                    <a:p>
                      <a:pPr algn="ctr"/>
                      <a:r>
                        <a:rPr lang="en-US" sz="1400" b="0" dirty="0" smtClean="0"/>
                        <a:t>25</a:t>
                      </a:r>
                      <a:endParaRPr lang="en-US" sz="1400" b="0" dirty="0"/>
                    </a:p>
                  </a:txBody>
                  <a:tcPr/>
                </a:tc>
                <a:tc>
                  <a:txBody>
                    <a:bodyPr/>
                    <a:lstStyle/>
                    <a:p>
                      <a:pPr algn="ctr"/>
                      <a:r>
                        <a:rPr lang="en-US" sz="1400" b="0" dirty="0" smtClean="0"/>
                        <a:t>25</a:t>
                      </a:r>
                      <a:endParaRPr lang="en-US" sz="1400" b="0" dirty="0"/>
                    </a:p>
                  </a:txBody>
                  <a:tcPr/>
                </a:tc>
                <a:tc>
                  <a:txBody>
                    <a:bodyPr/>
                    <a:lstStyle/>
                    <a:p>
                      <a:pPr algn="ctr"/>
                      <a:r>
                        <a:rPr lang="en-US" sz="1400" b="0" dirty="0" smtClean="0"/>
                        <a:t>25</a:t>
                      </a:r>
                      <a:endParaRPr lang="en-US" sz="1400" b="0" dirty="0"/>
                    </a:p>
                  </a:txBody>
                  <a:tcPr/>
                </a:tc>
              </a:tr>
            </a:tbl>
          </a:graphicData>
        </a:graphic>
      </p:graphicFrame>
      <p:sp>
        <p:nvSpPr>
          <p:cNvPr id="5" name="TextBox 4"/>
          <p:cNvSpPr txBox="1"/>
          <p:nvPr/>
        </p:nvSpPr>
        <p:spPr>
          <a:xfrm>
            <a:off x="585189" y="1459644"/>
            <a:ext cx="3539037" cy="338554"/>
          </a:xfrm>
          <a:prstGeom prst="rect">
            <a:avLst/>
          </a:prstGeom>
          <a:noFill/>
        </p:spPr>
        <p:txBody>
          <a:bodyPr wrap="none" rtlCol="0">
            <a:spAutoFit/>
          </a:bodyPr>
          <a:lstStyle/>
          <a:p>
            <a:r>
              <a:rPr lang="en-US" sz="1600" i="1" dirty="0" smtClean="0"/>
              <a:t>Avg. number of hits per L1-trigger event</a:t>
            </a:r>
            <a:endParaRPr lang="en-US" sz="1600" i="1" dirty="0"/>
          </a:p>
        </p:txBody>
      </p:sp>
      <p:graphicFrame>
        <p:nvGraphicFramePr>
          <p:cNvPr id="7" name="Table 6"/>
          <p:cNvGraphicFramePr>
            <a:graphicFrameLocks noGrp="1"/>
          </p:cNvGraphicFramePr>
          <p:nvPr/>
        </p:nvGraphicFramePr>
        <p:xfrm>
          <a:off x="4724400" y="1756192"/>
          <a:ext cx="3810002" cy="2098040"/>
        </p:xfrm>
        <a:graphic>
          <a:graphicData uri="http://schemas.openxmlformats.org/drawingml/2006/table">
            <a:tbl>
              <a:tblPr firstRow="1" bandRow="1">
                <a:tableStyleId>{1FECB4D8-DB02-4DC6-A0A2-4F2EBAE1DC90}</a:tableStyleId>
              </a:tblPr>
              <a:tblGrid>
                <a:gridCol w="1172309"/>
                <a:gridCol w="805962"/>
                <a:gridCol w="879231"/>
                <a:gridCol w="952500"/>
              </a:tblGrid>
              <a:tr h="370840">
                <a:tc>
                  <a:txBody>
                    <a:bodyPr/>
                    <a:lstStyle/>
                    <a:p>
                      <a:pPr algn="ctr"/>
                      <a:r>
                        <a:rPr lang="en-US" sz="1200" dirty="0" smtClean="0"/>
                        <a:t>Detector</a:t>
                      </a:r>
                      <a:endParaRPr lang="en-US" sz="1200" b="1" dirty="0"/>
                    </a:p>
                  </a:txBody>
                  <a:tcPr anchor="ctr"/>
                </a:tc>
                <a:tc>
                  <a:txBody>
                    <a:bodyPr/>
                    <a:lstStyle/>
                    <a:p>
                      <a:pPr algn="ctr"/>
                      <a:r>
                        <a:rPr lang="en-US" sz="1200" dirty="0" err="1" smtClean="0"/>
                        <a:t>Nhits</a:t>
                      </a:r>
                      <a:endParaRPr lang="en-US" sz="1200" b="1" dirty="0"/>
                    </a:p>
                  </a:txBody>
                  <a:tcPr anchor="ctr"/>
                </a:tc>
                <a:tc>
                  <a:txBody>
                    <a:bodyPr/>
                    <a:lstStyle/>
                    <a:p>
                      <a:pPr algn="ctr"/>
                      <a:r>
                        <a:rPr lang="en-US" sz="1200" dirty="0" smtClean="0"/>
                        <a:t>bytes/hits</a:t>
                      </a:r>
                      <a:endParaRPr lang="en-US" sz="1200" b="1"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header bytes</a:t>
                      </a:r>
                      <a:endParaRPr lang="en-US" sz="1200" b="1" dirty="0" smtClean="0"/>
                    </a:p>
                  </a:txBody>
                  <a:tcPr anchor="ctr"/>
                </a:tc>
              </a:tr>
              <a:tr h="370840">
                <a:tc>
                  <a:txBody>
                    <a:bodyPr/>
                    <a:lstStyle/>
                    <a:p>
                      <a:pPr algn="r"/>
                      <a:r>
                        <a:rPr lang="en-US" sz="1400" dirty="0" smtClean="0"/>
                        <a:t>F1TDC</a:t>
                      </a:r>
                      <a:endParaRPr lang="en-US" sz="1400" b="1" dirty="0"/>
                    </a:p>
                  </a:txBody>
                  <a:tcPr/>
                </a:tc>
                <a:tc>
                  <a:txBody>
                    <a:bodyPr/>
                    <a:lstStyle/>
                    <a:p>
                      <a:pPr algn="ctr"/>
                      <a:r>
                        <a:rPr lang="en-US" sz="1400" dirty="0" smtClean="0"/>
                        <a:t>285</a:t>
                      </a:r>
                      <a:endParaRPr lang="en-US" sz="1400" b="1" dirty="0"/>
                    </a:p>
                  </a:txBody>
                  <a:tcPr/>
                </a:tc>
                <a:tc>
                  <a:txBody>
                    <a:bodyPr/>
                    <a:lstStyle/>
                    <a:p>
                      <a:pPr algn="ctr"/>
                      <a:r>
                        <a:rPr lang="en-US" sz="1400" dirty="0" smtClean="0"/>
                        <a:t>4</a:t>
                      </a:r>
                      <a:endParaRPr lang="en-US" sz="1400" b="1" dirty="0"/>
                    </a:p>
                  </a:txBody>
                  <a:tcPr/>
                </a:tc>
                <a:tc>
                  <a:txBody>
                    <a:bodyPr/>
                    <a:lstStyle/>
                    <a:p>
                      <a:pPr algn="ctr"/>
                      <a:r>
                        <a:rPr lang="en-US" sz="1400" dirty="0" smtClean="0"/>
                        <a:t>548</a:t>
                      </a:r>
                      <a:endParaRPr lang="en-US" sz="1400" b="1" dirty="0"/>
                    </a:p>
                  </a:txBody>
                  <a:tcPr/>
                </a:tc>
              </a:tr>
              <a:tr h="370840">
                <a:tc>
                  <a:txBody>
                    <a:bodyPr/>
                    <a:lstStyle/>
                    <a:p>
                      <a:pPr algn="r"/>
                      <a:r>
                        <a:rPr lang="en-US" sz="1400" dirty="0" smtClean="0"/>
                        <a:t>FADC-125</a:t>
                      </a:r>
                      <a:endParaRPr lang="en-US" sz="1400" b="1" dirty="0"/>
                    </a:p>
                  </a:txBody>
                  <a:tcPr/>
                </a:tc>
                <a:tc>
                  <a:txBody>
                    <a:bodyPr/>
                    <a:lstStyle/>
                    <a:p>
                      <a:pPr algn="ctr"/>
                      <a:r>
                        <a:rPr lang="en-US" sz="1400" dirty="0" smtClean="0"/>
                        <a:t>1518</a:t>
                      </a:r>
                      <a:endParaRPr lang="en-US" sz="1400" b="1" dirty="0"/>
                    </a:p>
                  </a:txBody>
                  <a:tcPr/>
                </a:tc>
                <a:tc>
                  <a:txBody>
                    <a:bodyPr/>
                    <a:lstStyle/>
                    <a:p>
                      <a:pPr algn="ctr"/>
                      <a:r>
                        <a:rPr lang="en-US" sz="1400" dirty="0" smtClean="0"/>
                        <a:t>8</a:t>
                      </a:r>
                      <a:endParaRPr lang="en-US" sz="1400" b="1" dirty="0"/>
                    </a:p>
                  </a:txBody>
                  <a:tcPr/>
                </a:tc>
                <a:tc>
                  <a:txBody>
                    <a:bodyPr/>
                    <a:lstStyle/>
                    <a:p>
                      <a:pPr algn="ctr"/>
                      <a:r>
                        <a:rPr lang="en-US" sz="1400" dirty="0" smtClean="0"/>
                        <a:t>752</a:t>
                      </a:r>
                      <a:endParaRPr lang="en-US" sz="1400" b="1" dirty="0"/>
                    </a:p>
                  </a:txBody>
                  <a:tcPr/>
                </a:tc>
              </a:tr>
              <a:tr h="370840">
                <a:tc>
                  <a:txBody>
                    <a:bodyPr/>
                    <a:lstStyle/>
                    <a:p>
                      <a:pPr algn="r"/>
                      <a:r>
                        <a:rPr lang="en-US" sz="1400" dirty="0" smtClean="0"/>
                        <a:t>FADC-250</a:t>
                      </a:r>
                    </a:p>
                    <a:p>
                      <a:pPr algn="r"/>
                      <a:r>
                        <a:rPr lang="en-US" sz="1000" b="0" i="1" dirty="0" smtClean="0"/>
                        <a:t>(</a:t>
                      </a:r>
                      <a:r>
                        <a:rPr lang="en-US" sz="1000" b="0" i="1" dirty="0" err="1" smtClean="0"/>
                        <a:t>wihout</a:t>
                      </a:r>
                      <a:r>
                        <a:rPr lang="en-US" sz="1000" b="0" i="1" dirty="0" smtClean="0"/>
                        <a:t> timing)</a:t>
                      </a:r>
                      <a:endParaRPr lang="en-US" sz="1000" b="0" i="1" dirty="0"/>
                    </a:p>
                  </a:txBody>
                  <a:tcPr/>
                </a:tc>
                <a:tc>
                  <a:txBody>
                    <a:bodyPr/>
                    <a:lstStyle/>
                    <a:p>
                      <a:pPr algn="ctr"/>
                      <a:r>
                        <a:rPr lang="en-US" sz="1400" dirty="0" smtClean="0"/>
                        <a:t>180</a:t>
                      </a:r>
                      <a:endParaRPr lang="en-US" sz="1400" b="1" dirty="0"/>
                    </a:p>
                  </a:txBody>
                  <a:tcPr/>
                </a:tc>
                <a:tc>
                  <a:txBody>
                    <a:bodyPr/>
                    <a:lstStyle/>
                    <a:p>
                      <a:pPr algn="ctr"/>
                      <a:r>
                        <a:rPr lang="en-US" sz="1400" dirty="0" smtClean="0"/>
                        <a:t>4</a:t>
                      </a:r>
                      <a:endParaRPr lang="en-US" sz="1400" b="1" dirty="0"/>
                    </a:p>
                  </a:txBody>
                  <a:tcPr/>
                </a:tc>
                <a:tc>
                  <a:txBody>
                    <a:bodyPr/>
                    <a:lstStyle/>
                    <a:p>
                      <a:pPr algn="ctr"/>
                      <a:r>
                        <a:rPr lang="en-US" sz="1400" dirty="0" smtClean="0"/>
                        <a:t>808</a:t>
                      </a:r>
                      <a:endParaRPr lang="en-US" sz="1400" b="1" dirty="0"/>
                    </a:p>
                  </a:txBody>
                  <a:tcPr/>
                </a:tc>
              </a:tr>
              <a:tr h="370840">
                <a:tc>
                  <a:txBody>
                    <a:bodyPr/>
                    <a:lstStyle/>
                    <a:p>
                      <a:pPr algn="r"/>
                      <a:r>
                        <a:rPr lang="en-US" sz="1400" b="0" dirty="0" smtClean="0"/>
                        <a:t>FADC-250</a:t>
                      </a:r>
                    </a:p>
                    <a:p>
                      <a:pPr marL="0" marR="0" indent="0" algn="r" defTabSz="457200" rtl="0" eaLnBrk="1" fontAlgn="auto" latinLnBrk="0" hangingPunct="1">
                        <a:lnSpc>
                          <a:spcPct val="100000"/>
                        </a:lnSpc>
                        <a:spcBef>
                          <a:spcPts val="0"/>
                        </a:spcBef>
                        <a:spcAft>
                          <a:spcPts val="0"/>
                        </a:spcAft>
                        <a:buClrTx/>
                        <a:buSzTx/>
                        <a:buFontTx/>
                        <a:buNone/>
                        <a:tabLst/>
                        <a:defRPr/>
                      </a:pPr>
                      <a:r>
                        <a:rPr lang="en-US" sz="900" b="0" i="1" dirty="0" smtClean="0"/>
                        <a:t>(with timing)</a:t>
                      </a:r>
                    </a:p>
                  </a:txBody>
                  <a:tcPr/>
                </a:tc>
                <a:tc>
                  <a:txBody>
                    <a:bodyPr/>
                    <a:lstStyle/>
                    <a:p>
                      <a:pPr algn="ctr"/>
                      <a:r>
                        <a:rPr lang="en-US" sz="1400" b="0" dirty="0" smtClean="0"/>
                        <a:t>18</a:t>
                      </a:r>
                      <a:endParaRPr lang="en-US" sz="1400" b="0" dirty="0"/>
                    </a:p>
                  </a:txBody>
                  <a:tcPr/>
                </a:tc>
                <a:tc>
                  <a:txBody>
                    <a:bodyPr/>
                    <a:lstStyle/>
                    <a:p>
                      <a:pPr algn="ctr"/>
                      <a:r>
                        <a:rPr lang="en-US" sz="1400" b="0" dirty="0" smtClean="0"/>
                        <a:t>8</a:t>
                      </a:r>
                      <a:endParaRPr lang="en-US" sz="1400" b="0" dirty="0"/>
                    </a:p>
                  </a:txBody>
                  <a:tcPr/>
                </a:tc>
                <a:tc>
                  <a:txBody>
                    <a:bodyPr/>
                    <a:lstStyle/>
                    <a:p>
                      <a:pPr algn="ctr"/>
                      <a:r>
                        <a:rPr lang="en-US" sz="1400" b="0" dirty="0" smtClean="0"/>
                        <a:t>700</a:t>
                      </a:r>
                      <a:endParaRPr lang="en-US" sz="1400" b="0" dirty="0"/>
                    </a:p>
                  </a:txBody>
                  <a:tcPr/>
                </a:tc>
              </a:tr>
            </a:tbl>
          </a:graphicData>
        </a:graphic>
      </p:graphicFrame>
      <p:sp>
        <p:nvSpPr>
          <p:cNvPr id="8" name="TextBox 7"/>
          <p:cNvSpPr txBox="1"/>
          <p:nvPr/>
        </p:nvSpPr>
        <p:spPr>
          <a:xfrm>
            <a:off x="4724400" y="1459644"/>
            <a:ext cx="3855129" cy="338554"/>
          </a:xfrm>
          <a:prstGeom prst="rect">
            <a:avLst/>
          </a:prstGeom>
          <a:noFill/>
        </p:spPr>
        <p:txBody>
          <a:bodyPr wrap="none" rtlCol="0">
            <a:spAutoFit/>
          </a:bodyPr>
          <a:lstStyle/>
          <a:p>
            <a:r>
              <a:rPr lang="en-US" sz="1600" i="1" dirty="0" smtClean="0"/>
              <a:t>Total bytes per signal event by digitizer type</a:t>
            </a:r>
            <a:endParaRPr lang="en-US" sz="1600" i="1" dirty="0"/>
          </a:p>
        </p:txBody>
      </p:sp>
      <p:sp>
        <p:nvSpPr>
          <p:cNvPr id="9" name="TextBox 8"/>
          <p:cNvSpPr txBox="1"/>
          <p:nvPr/>
        </p:nvSpPr>
        <p:spPr>
          <a:xfrm>
            <a:off x="4419600" y="3854232"/>
            <a:ext cx="4366262" cy="553998"/>
          </a:xfrm>
          <a:prstGeom prst="rect">
            <a:avLst/>
          </a:prstGeom>
          <a:noFill/>
        </p:spPr>
        <p:txBody>
          <a:bodyPr wrap="none" rtlCol="0">
            <a:spAutoFit/>
          </a:bodyPr>
          <a:lstStyle/>
          <a:p>
            <a:r>
              <a:rPr lang="en-US" b="1" dirty="0"/>
              <a:t>A</a:t>
            </a:r>
            <a:r>
              <a:rPr lang="en-US" b="1" dirty="0" smtClean="0"/>
              <a:t>verage size of all L1 triggered events: 15kB</a:t>
            </a:r>
          </a:p>
          <a:p>
            <a:r>
              <a:rPr lang="en-US" sz="1200" i="1" dirty="0" smtClean="0"/>
              <a:t>(Event Size for L1 triggered </a:t>
            </a:r>
            <a:r>
              <a:rPr lang="en-US" sz="1200" i="1" dirty="0" err="1" smtClean="0"/>
              <a:t>E</a:t>
            </a:r>
            <a:r>
              <a:rPr lang="en-US" sz="1200" i="1" dirty="0" err="1" smtClean="0">
                <a:latin typeface="Symbol" charset="2"/>
                <a:cs typeface="Symbol" charset="2"/>
              </a:rPr>
              <a:t>g</a:t>
            </a:r>
            <a:r>
              <a:rPr lang="en-US" sz="1200" i="1" dirty="0" smtClean="0"/>
              <a:t>&gt;8.0GeV : 16.5kB)</a:t>
            </a:r>
            <a:endParaRPr lang="en-US" sz="1200" i="1" dirty="0"/>
          </a:p>
        </p:txBody>
      </p:sp>
      <p:sp>
        <p:nvSpPr>
          <p:cNvPr id="11" name="TextBox 10"/>
          <p:cNvSpPr txBox="1"/>
          <p:nvPr/>
        </p:nvSpPr>
        <p:spPr>
          <a:xfrm>
            <a:off x="4419600" y="4486106"/>
            <a:ext cx="4698722" cy="646331"/>
          </a:xfrm>
          <a:prstGeom prst="rect">
            <a:avLst/>
          </a:prstGeom>
          <a:noFill/>
        </p:spPr>
        <p:txBody>
          <a:bodyPr wrap="none" rtlCol="0">
            <a:spAutoFit/>
          </a:bodyPr>
          <a:lstStyle/>
          <a:p>
            <a:r>
              <a:rPr lang="en-US" b="1" dirty="0" smtClean="0"/>
              <a:t>Front-end data rate for high luminosity running</a:t>
            </a:r>
          </a:p>
          <a:p>
            <a:r>
              <a:rPr lang="en-US" sz="1400" dirty="0" smtClean="0"/>
              <a:t>15kB/event * 200k events/sec = </a:t>
            </a:r>
            <a:r>
              <a:rPr lang="en-US" b="1" dirty="0" smtClean="0"/>
              <a:t>3GB/sec</a:t>
            </a:r>
          </a:p>
        </p:txBody>
      </p:sp>
      <p:sp>
        <p:nvSpPr>
          <p:cNvPr id="12" name="TextBox 11"/>
          <p:cNvSpPr txBox="1"/>
          <p:nvPr/>
        </p:nvSpPr>
        <p:spPr>
          <a:xfrm>
            <a:off x="5334000" y="5594866"/>
            <a:ext cx="3001994" cy="369332"/>
          </a:xfrm>
          <a:prstGeom prst="rect">
            <a:avLst/>
          </a:prstGeom>
          <a:noFill/>
        </p:spPr>
        <p:txBody>
          <a:bodyPr wrap="none" rtlCol="0">
            <a:spAutoFit/>
          </a:bodyPr>
          <a:lstStyle/>
          <a:p>
            <a:r>
              <a:rPr lang="en-US" b="1" dirty="0" smtClean="0"/>
              <a:t>Data rate to tape: 300MB/sec</a:t>
            </a:r>
          </a:p>
        </p:txBody>
      </p:sp>
      <p:sp>
        <p:nvSpPr>
          <p:cNvPr id="13" name="TextBox 12"/>
          <p:cNvSpPr txBox="1"/>
          <p:nvPr/>
        </p:nvSpPr>
        <p:spPr>
          <a:xfrm>
            <a:off x="602706" y="5407826"/>
            <a:ext cx="4410176" cy="738664"/>
          </a:xfrm>
          <a:prstGeom prst="rect">
            <a:avLst/>
          </a:prstGeom>
          <a:noFill/>
        </p:spPr>
        <p:txBody>
          <a:bodyPr wrap="square" rtlCol="0">
            <a:spAutoFit/>
          </a:bodyPr>
          <a:lstStyle/>
          <a:p>
            <a:r>
              <a:rPr lang="en-US" sz="1400" dirty="0" smtClean="0">
                <a:solidFill>
                  <a:schemeClr val="bg1"/>
                </a:solidFill>
                <a:latin typeface="Century Gothic"/>
                <a:cs typeface="Century Gothic"/>
              </a:rPr>
              <a:t>For high luminosity running, Level-3 trigger will reject 90% of events</a:t>
            </a:r>
          </a:p>
          <a:p>
            <a:r>
              <a:rPr lang="en-US" sz="1400" dirty="0" smtClean="0">
                <a:solidFill>
                  <a:schemeClr val="bg1"/>
                </a:solidFill>
                <a:latin typeface="Century Gothic"/>
                <a:cs typeface="Century Gothic"/>
              </a:rPr>
              <a:t>For low luminosity running, all events will be kept.</a:t>
            </a:r>
            <a:endParaRPr lang="en-US" sz="1400" dirty="0">
              <a:solidFill>
                <a:schemeClr val="bg1"/>
              </a:solidFill>
              <a:latin typeface="Century Gothic"/>
              <a:cs typeface="Century Gothic"/>
            </a:endParaRPr>
          </a:p>
        </p:txBody>
      </p:sp>
      <p:sp>
        <p:nvSpPr>
          <p:cNvPr id="15" name="Date Placeholder 14"/>
          <p:cNvSpPr>
            <a:spLocks noGrp="1"/>
          </p:cNvSpPr>
          <p:nvPr>
            <p:ph type="dt" sz="half" idx="10"/>
          </p:nvPr>
        </p:nvSpPr>
        <p:spPr/>
        <p:txBody>
          <a:bodyPr/>
          <a:lstStyle/>
          <a:p>
            <a:r>
              <a:rPr lang="en-US" smtClean="0"/>
              <a:t>April 12, 2012</a:t>
            </a:r>
            <a:endParaRPr lang="en-US"/>
          </a:p>
        </p:txBody>
      </p:sp>
      <p:sp>
        <p:nvSpPr>
          <p:cNvPr id="16" name="Slide Number Placeholder 15"/>
          <p:cNvSpPr>
            <a:spLocks noGrp="1"/>
          </p:cNvSpPr>
          <p:nvPr>
            <p:ph type="sldNum" sz="quarter" idx="12"/>
          </p:nvPr>
        </p:nvSpPr>
        <p:spPr/>
        <p:txBody>
          <a:bodyPr/>
          <a:lstStyle/>
          <a:p>
            <a:fld id="{1D138FC5-4543-D24E-A2E2-35481A6A5778}" type="slidenum">
              <a:rPr lang="en-US" smtClean="0"/>
              <a:pPr/>
              <a:t>27</a:t>
            </a:fld>
            <a:endParaRPr lang="en-US"/>
          </a:p>
        </p:txBody>
      </p:sp>
      <p:sp>
        <p:nvSpPr>
          <p:cNvPr id="17" name="Footer Placeholder 16"/>
          <p:cNvSpPr>
            <a:spLocks noGrp="1"/>
          </p:cNvSpPr>
          <p:nvPr>
            <p:ph type="ftr" sz="quarter" idx="11"/>
          </p:nvPr>
        </p:nvSpPr>
        <p:spPr/>
        <p:txBody>
          <a:bodyPr/>
          <a:lstStyle/>
          <a:p>
            <a:r>
              <a:rPr lang="en-US" smtClean="0"/>
              <a:t>GlueX  -  AVS 2012  -  David Lawrence</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9"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3"/>
          <p:cNvSpPr>
            <a:spLocks noGrp="1"/>
          </p:cNvSpPr>
          <p:nvPr>
            <p:ph type="dt" sz="half" idx="10"/>
          </p:nvPr>
        </p:nvSpPr>
        <p:spPr/>
        <p:txBody>
          <a:bodyPr/>
          <a:lstStyle/>
          <a:p>
            <a:r>
              <a:rPr lang="en-US" smtClean="0"/>
              <a:t>April 12, 2012</a:t>
            </a:r>
            <a:endParaRPr lang="en-US"/>
          </a:p>
        </p:txBody>
      </p:sp>
      <p:sp>
        <p:nvSpPr>
          <p:cNvPr id="28" name="Footer Placeholder 4"/>
          <p:cNvSpPr>
            <a:spLocks noGrp="1"/>
          </p:cNvSpPr>
          <p:nvPr>
            <p:ph type="ftr" sz="quarter" idx="11"/>
          </p:nvPr>
        </p:nvSpPr>
        <p:spPr/>
        <p:txBody>
          <a:bodyPr/>
          <a:lstStyle/>
          <a:p>
            <a:r>
              <a:rPr lang="en-US" smtClean="0"/>
              <a:t>GlueX  -  AVS 2012  -  David Lawrence</a:t>
            </a:r>
            <a:endParaRPr lang="en-US"/>
          </a:p>
        </p:txBody>
      </p:sp>
      <p:sp>
        <p:nvSpPr>
          <p:cNvPr id="142338" name="Rectangle 2"/>
          <p:cNvSpPr>
            <a:spLocks noGrp="1" noChangeArrowheads="1"/>
          </p:cNvSpPr>
          <p:nvPr>
            <p:ph type="title"/>
          </p:nvPr>
        </p:nvSpPr>
        <p:spPr/>
        <p:txBody>
          <a:bodyPr>
            <a:normAutofit fontScale="90000"/>
          </a:bodyPr>
          <a:lstStyle/>
          <a:p>
            <a:r>
              <a:rPr lang="en-US"/>
              <a:t>Locations of Primary Particle Interactions</a:t>
            </a:r>
          </a:p>
        </p:txBody>
      </p:sp>
      <p:pic>
        <p:nvPicPr>
          <p:cNvPr id="142340" name="Picture 4" descr="all_particles_stop_A_geommarch07"/>
          <p:cNvPicPr>
            <a:picLocks noChangeAspect="1" noChangeArrowheads="1"/>
          </p:cNvPicPr>
          <p:nvPr/>
        </p:nvPicPr>
        <p:blipFill>
          <a:blip r:embed="rId3"/>
          <a:srcRect/>
          <a:stretch>
            <a:fillRect/>
          </a:stretch>
        </p:blipFill>
        <p:spPr bwMode="auto">
          <a:xfrm>
            <a:off x="0" y="1905000"/>
            <a:ext cx="4570413" cy="3097213"/>
          </a:xfrm>
          <a:prstGeom prst="rect">
            <a:avLst/>
          </a:prstGeom>
          <a:noFill/>
        </p:spPr>
      </p:pic>
      <p:pic>
        <p:nvPicPr>
          <p:cNvPr id="142342" name="Picture 6" descr="all_particles_stop_A_geomcd3dualcathode"/>
          <p:cNvPicPr>
            <a:picLocks noChangeAspect="1" noChangeArrowheads="1"/>
          </p:cNvPicPr>
          <p:nvPr/>
        </p:nvPicPr>
        <p:blipFill>
          <a:blip r:embed="rId4"/>
          <a:srcRect/>
          <a:stretch>
            <a:fillRect/>
          </a:stretch>
        </p:blipFill>
        <p:spPr bwMode="auto">
          <a:xfrm>
            <a:off x="4573588" y="1905000"/>
            <a:ext cx="4570412" cy="3100388"/>
          </a:xfrm>
          <a:prstGeom prst="rect">
            <a:avLst/>
          </a:prstGeom>
          <a:noFill/>
        </p:spPr>
      </p:pic>
      <p:sp>
        <p:nvSpPr>
          <p:cNvPr id="142343" name="Rectangle 7"/>
          <p:cNvSpPr>
            <a:spLocks noChangeArrowheads="1"/>
          </p:cNvSpPr>
          <p:nvPr/>
        </p:nvSpPr>
        <p:spPr bwMode="auto">
          <a:xfrm>
            <a:off x="1830388" y="5276850"/>
            <a:ext cx="811212" cy="457200"/>
          </a:xfrm>
          <a:prstGeom prst="rect">
            <a:avLst/>
          </a:prstGeom>
          <a:noFill/>
          <a:ln w="9525">
            <a:noFill/>
            <a:miter lim="800000"/>
            <a:headEnd/>
            <a:tailEnd/>
          </a:ln>
        </p:spPr>
        <p:txBody>
          <a:bodyPr wrap="none">
            <a:prstTxWarp prst="textNoShape">
              <a:avLst/>
            </a:prstTxWarp>
            <a:spAutoFit/>
          </a:bodyPr>
          <a:lstStyle/>
          <a:p>
            <a:r>
              <a:rPr lang="en-US" sz="2400"/>
              <a:t>FDC</a:t>
            </a:r>
          </a:p>
        </p:txBody>
      </p:sp>
      <p:sp>
        <p:nvSpPr>
          <p:cNvPr id="142344" name="Line 8"/>
          <p:cNvSpPr>
            <a:spLocks noChangeShapeType="1"/>
          </p:cNvSpPr>
          <p:nvPr/>
        </p:nvSpPr>
        <p:spPr bwMode="auto">
          <a:xfrm flipH="1" flipV="1">
            <a:off x="1905000" y="4495800"/>
            <a:ext cx="228600" cy="838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45" name="Line 9"/>
          <p:cNvSpPr>
            <a:spLocks noChangeShapeType="1"/>
          </p:cNvSpPr>
          <p:nvPr/>
        </p:nvSpPr>
        <p:spPr bwMode="auto">
          <a:xfrm flipH="1" flipV="1">
            <a:off x="2209800" y="4495800"/>
            <a:ext cx="0" cy="838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46" name="Line 10"/>
          <p:cNvSpPr>
            <a:spLocks noChangeShapeType="1"/>
          </p:cNvSpPr>
          <p:nvPr/>
        </p:nvSpPr>
        <p:spPr bwMode="auto">
          <a:xfrm flipV="1">
            <a:off x="2286000" y="4495800"/>
            <a:ext cx="152400" cy="838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47" name="Line 11"/>
          <p:cNvSpPr>
            <a:spLocks noChangeShapeType="1"/>
          </p:cNvSpPr>
          <p:nvPr/>
        </p:nvSpPr>
        <p:spPr bwMode="auto">
          <a:xfrm flipV="1">
            <a:off x="2362200" y="4495800"/>
            <a:ext cx="381000" cy="838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48" name="Rectangle 12"/>
          <p:cNvSpPr>
            <a:spLocks noChangeArrowheads="1"/>
          </p:cNvSpPr>
          <p:nvPr/>
        </p:nvSpPr>
        <p:spPr bwMode="auto">
          <a:xfrm>
            <a:off x="6324600" y="5257800"/>
            <a:ext cx="811213" cy="457200"/>
          </a:xfrm>
          <a:prstGeom prst="rect">
            <a:avLst/>
          </a:prstGeom>
          <a:noFill/>
          <a:ln w="9525">
            <a:noFill/>
            <a:miter lim="800000"/>
            <a:headEnd/>
            <a:tailEnd/>
          </a:ln>
        </p:spPr>
        <p:txBody>
          <a:bodyPr wrap="none">
            <a:prstTxWarp prst="textNoShape">
              <a:avLst/>
            </a:prstTxWarp>
            <a:spAutoFit/>
          </a:bodyPr>
          <a:lstStyle/>
          <a:p>
            <a:r>
              <a:rPr lang="en-US" sz="2400"/>
              <a:t>FDC</a:t>
            </a:r>
          </a:p>
        </p:txBody>
      </p:sp>
      <p:sp>
        <p:nvSpPr>
          <p:cNvPr id="142349" name="Line 13"/>
          <p:cNvSpPr>
            <a:spLocks noChangeShapeType="1"/>
          </p:cNvSpPr>
          <p:nvPr/>
        </p:nvSpPr>
        <p:spPr bwMode="auto">
          <a:xfrm flipH="1" flipV="1">
            <a:off x="6400800" y="4495800"/>
            <a:ext cx="227013" cy="81915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0" name="Line 14"/>
          <p:cNvSpPr>
            <a:spLocks noChangeShapeType="1"/>
          </p:cNvSpPr>
          <p:nvPr/>
        </p:nvSpPr>
        <p:spPr bwMode="auto">
          <a:xfrm flipH="1" flipV="1">
            <a:off x="6629400" y="4495800"/>
            <a:ext cx="74613" cy="81915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1" name="Line 15"/>
          <p:cNvSpPr>
            <a:spLocks noChangeShapeType="1"/>
          </p:cNvSpPr>
          <p:nvPr/>
        </p:nvSpPr>
        <p:spPr bwMode="auto">
          <a:xfrm flipV="1">
            <a:off x="6780213" y="4495800"/>
            <a:ext cx="77787" cy="81915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2" name="Line 16"/>
          <p:cNvSpPr>
            <a:spLocks noChangeShapeType="1"/>
          </p:cNvSpPr>
          <p:nvPr/>
        </p:nvSpPr>
        <p:spPr bwMode="auto">
          <a:xfrm flipV="1">
            <a:off x="6856413" y="4495800"/>
            <a:ext cx="230187" cy="81915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3" name="Rectangle 17"/>
          <p:cNvSpPr>
            <a:spLocks noChangeArrowheads="1"/>
          </p:cNvSpPr>
          <p:nvPr/>
        </p:nvSpPr>
        <p:spPr bwMode="auto">
          <a:xfrm rot="-5400000">
            <a:off x="3474243" y="5288757"/>
            <a:ext cx="703263" cy="336550"/>
          </a:xfrm>
          <a:prstGeom prst="rect">
            <a:avLst/>
          </a:prstGeom>
          <a:noFill/>
          <a:ln w="9525">
            <a:noFill/>
            <a:miter lim="800000"/>
            <a:headEnd/>
            <a:tailEnd/>
          </a:ln>
        </p:spPr>
        <p:txBody>
          <a:bodyPr wrap="none">
            <a:prstTxWarp prst="textNoShape">
              <a:avLst/>
            </a:prstTxWarp>
            <a:spAutoFit/>
          </a:bodyPr>
          <a:lstStyle/>
          <a:p>
            <a:r>
              <a:rPr lang="en-US" sz="1600"/>
              <a:t>FCAL</a:t>
            </a:r>
          </a:p>
        </p:txBody>
      </p:sp>
      <p:sp>
        <p:nvSpPr>
          <p:cNvPr id="142354" name="Line 18"/>
          <p:cNvSpPr>
            <a:spLocks noChangeShapeType="1"/>
          </p:cNvSpPr>
          <p:nvPr/>
        </p:nvSpPr>
        <p:spPr bwMode="auto">
          <a:xfrm flipH="1" flipV="1">
            <a:off x="3810000" y="4495800"/>
            <a:ext cx="0" cy="685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5" name="Rectangle 19"/>
          <p:cNvSpPr>
            <a:spLocks noChangeArrowheads="1"/>
          </p:cNvSpPr>
          <p:nvPr/>
        </p:nvSpPr>
        <p:spPr bwMode="auto">
          <a:xfrm rot="-5400000">
            <a:off x="8046243" y="5288757"/>
            <a:ext cx="703263" cy="336550"/>
          </a:xfrm>
          <a:prstGeom prst="rect">
            <a:avLst/>
          </a:prstGeom>
          <a:noFill/>
          <a:ln w="9525">
            <a:noFill/>
            <a:miter lim="800000"/>
            <a:headEnd/>
            <a:tailEnd/>
          </a:ln>
        </p:spPr>
        <p:txBody>
          <a:bodyPr wrap="none">
            <a:prstTxWarp prst="textNoShape">
              <a:avLst/>
            </a:prstTxWarp>
            <a:spAutoFit/>
          </a:bodyPr>
          <a:lstStyle/>
          <a:p>
            <a:r>
              <a:rPr lang="en-US" sz="1600"/>
              <a:t>FCAL</a:t>
            </a:r>
          </a:p>
        </p:txBody>
      </p:sp>
      <p:sp>
        <p:nvSpPr>
          <p:cNvPr id="142356" name="Line 20"/>
          <p:cNvSpPr>
            <a:spLocks noChangeShapeType="1"/>
          </p:cNvSpPr>
          <p:nvPr/>
        </p:nvSpPr>
        <p:spPr bwMode="auto">
          <a:xfrm flipH="1" flipV="1">
            <a:off x="8382000" y="4495800"/>
            <a:ext cx="0" cy="685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7" name="Rectangle 21"/>
          <p:cNvSpPr>
            <a:spLocks noChangeArrowheads="1"/>
          </p:cNvSpPr>
          <p:nvPr/>
        </p:nvSpPr>
        <p:spPr bwMode="auto">
          <a:xfrm>
            <a:off x="609600" y="5334000"/>
            <a:ext cx="844550" cy="457200"/>
          </a:xfrm>
          <a:prstGeom prst="rect">
            <a:avLst/>
          </a:prstGeom>
          <a:noFill/>
          <a:ln w="9525">
            <a:noFill/>
            <a:miter lim="800000"/>
            <a:headEnd/>
            <a:tailEnd/>
          </a:ln>
        </p:spPr>
        <p:txBody>
          <a:bodyPr wrap="none">
            <a:prstTxWarp prst="textNoShape">
              <a:avLst/>
            </a:prstTxWarp>
            <a:spAutoFit/>
          </a:bodyPr>
          <a:lstStyle/>
          <a:p>
            <a:r>
              <a:rPr lang="en-US" sz="2400"/>
              <a:t>CDC</a:t>
            </a:r>
          </a:p>
        </p:txBody>
      </p:sp>
      <p:sp>
        <p:nvSpPr>
          <p:cNvPr id="142358" name="Line 22"/>
          <p:cNvSpPr>
            <a:spLocks noChangeShapeType="1"/>
          </p:cNvSpPr>
          <p:nvPr/>
        </p:nvSpPr>
        <p:spPr bwMode="auto">
          <a:xfrm flipV="1">
            <a:off x="1066800" y="4267200"/>
            <a:ext cx="304800" cy="1066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9" name="Rectangle 23"/>
          <p:cNvSpPr>
            <a:spLocks noChangeArrowheads="1"/>
          </p:cNvSpPr>
          <p:nvPr/>
        </p:nvSpPr>
        <p:spPr bwMode="auto">
          <a:xfrm>
            <a:off x="5105400" y="5257800"/>
            <a:ext cx="844550" cy="457200"/>
          </a:xfrm>
          <a:prstGeom prst="rect">
            <a:avLst/>
          </a:prstGeom>
          <a:noFill/>
          <a:ln w="9525">
            <a:noFill/>
            <a:miter lim="800000"/>
            <a:headEnd/>
            <a:tailEnd/>
          </a:ln>
        </p:spPr>
        <p:txBody>
          <a:bodyPr wrap="none">
            <a:prstTxWarp prst="textNoShape">
              <a:avLst/>
            </a:prstTxWarp>
            <a:spAutoFit/>
          </a:bodyPr>
          <a:lstStyle/>
          <a:p>
            <a:r>
              <a:rPr lang="en-US" sz="2400"/>
              <a:t>CDC</a:t>
            </a:r>
          </a:p>
        </p:txBody>
      </p:sp>
      <p:sp>
        <p:nvSpPr>
          <p:cNvPr id="142360" name="Line 24"/>
          <p:cNvSpPr>
            <a:spLocks noChangeShapeType="1"/>
          </p:cNvSpPr>
          <p:nvPr/>
        </p:nvSpPr>
        <p:spPr bwMode="auto">
          <a:xfrm flipV="1">
            <a:off x="5562600" y="4267200"/>
            <a:ext cx="304800" cy="990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61" name="Rectangle 25"/>
          <p:cNvSpPr>
            <a:spLocks noChangeArrowheads="1"/>
          </p:cNvSpPr>
          <p:nvPr/>
        </p:nvSpPr>
        <p:spPr bwMode="auto">
          <a:xfrm>
            <a:off x="1600200" y="1828800"/>
            <a:ext cx="714375" cy="336550"/>
          </a:xfrm>
          <a:prstGeom prst="rect">
            <a:avLst/>
          </a:prstGeom>
          <a:noFill/>
          <a:ln w="9525">
            <a:noFill/>
            <a:miter lim="800000"/>
            <a:headEnd/>
            <a:tailEnd/>
          </a:ln>
        </p:spPr>
        <p:txBody>
          <a:bodyPr wrap="none">
            <a:prstTxWarp prst="textNoShape">
              <a:avLst/>
            </a:prstTxWarp>
            <a:spAutoFit/>
          </a:bodyPr>
          <a:lstStyle/>
          <a:p>
            <a:r>
              <a:rPr lang="en-US" sz="1600"/>
              <a:t>BCAL</a:t>
            </a:r>
          </a:p>
        </p:txBody>
      </p:sp>
      <p:sp>
        <p:nvSpPr>
          <p:cNvPr id="142362" name="Line 26"/>
          <p:cNvSpPr>
            <a:spLocks noChangeShapeType="1"/>
          </p:cNvSpPr>
          <p:nvPr/>
        </p:nvSpPr>
        <p:spPr bwMode="auto">
          <a:xfrm flipH="1">
            <a:off x="1600200" y="2133600"/>
            <a:ext cx="304800" cy="1371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63" name="Rectangle 27"/>
          <p:cNvSpPr>
            <a:spLocks noChangeArrowheads="1"/>
          </p:cNvSpPr>
          <p:nvPr/>
        </p:nvSpPr>
        <p:spPr bwMode="auto">
          <a:xfrm>
            <a:off x="6172200" y="1828800"/>
            <a:ext cx="714375" cy="336550"/>
          </a:xfrm>
          <a:prstGeom prst="rect">
            <a:avLst/>
          </a:prstGeom>
          <a:noFill/>
          <a:ln w="9525">
            <a:noFill/>
            <a:miter lim="800000"/>
            <a:headEnd/>
            <a:tailEnd/>
          </a:ln>
        </p:spPr>
        <p:txBody>
          <a:bodyPr wrap="none">
            <a:prstTxWarp prst="textNoShape">
              <a:avLst/>
            </a:prstTxWarp>
            <a:spAutoFit/>
          </a:bodyPr>
          <a:lstStyle/>
          <a:p>
            <a:r>
              <a:rPr lang="en-US" sz="1600"/>
              <a:t>BCAL</a:t>
            </a:r>
          </a:p>
        </p:txBody>
      </p:sp>
      <p:sp>
        <p:nvSpPr>
          <p:cNvPr id="142364" name="Line 28"/>
          <p:cNvSpPr>
            <a:spLocks noChangeShapeType="1"/>
          </p:cNvSpPr>
          <p:nvPr/>
        </p:nvSpPr>
        <p:spPr bwMode="auto">
          <a:xfrm flipH="1">
            <a:off x="6172200" y="2133600"/>
            <a:ext cx="304800" cy="1371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0" name="Slide Number Placeholder 29"/>
          <p:cNvSpPr>
            <a:spLocks noGrp="1"/>
          </p:cNvSpPr>
          <p:nvPr>
            <p:ph type="sldNum" sz="quarter" idx="12"/>
          </p:nvPr>
        </p:nvSpPr>
        <p:spPr/>
        <p:txBody>
          <a:bodyPr/>
          <a:lstStyle/>
          <a:p>
            <a:fld id="{7102A44C-AAFF-5D4B-B305-D357479621B3}" type="slidenum">
              <a:rPr lang="en-US" smtClean="0"/>
              <a:pPr/>
              <a:t>28</a:t>
            </a:fld>
            <a:endParaRPr 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sp>
        <p:nvSpPr>
          <p:cNvPr id="101378" name="Rectangle 2"/>
          <p:cNvSpPr>
            <a:spLocks noGrp="1" noChangeArrowheads="1"/>
          </p:cNvSpPr>
          <p:nvPr>
            <p:ph type="title"/>
          </p:nvPr>
        </p:nvSpPr>
        <p:spPr>
          <a:xfrm>
            <a:off x="228600" y="228600"/>
            <a:ext cx="8763000" cy="762000"/>
          </a:xfrm>
        </p:spPr>
        <p:txBody>
          <a:bodyPr>
            <a:normAutofit fontScale="90000"/>
          </a:bodyPr>
          <a:lstStyle/>
          <a:p>
            <a:r>
              <a:rPr lang="en-US"/>
              <a:t>Inhomogeneous Magnetic Field Map (</a:t>
            </a:r>
            <a:r>
              <a:rPr lang="en-US">
                <a:sym typeface="Symbol" pitchFamily="-65" charset="2"/>
              </a:rPr>
              <a:t></a:t>
            </a:r>
            <a:r>
              <a:rPr lang="en-US"/>
              <a:t>-symmetric)</a:t>
            </a:r>
          </a:p>
        </p:txBody>
      </p:sp>
      <p:pic>
        <p:nvPicPr>
          <p:cNvPr id="101380" name="Picture 4" descr="bfield"/>
          <p:cNvPicPr>
            <a:picLocks noChangeAspect="1" noChangeArrowheads="1"/>
          </p:cNvPicPr>
          <p:nvPr/>
        </p:nvPicPr>
        <p:blipFill>
          <a:blip r:embed="rId3"/>
          <a:srcRect/>
          <a:stretch>
            <a:fillRect/>
          </a:stretch>
        </p:blipFill>
        <p:spPr bwMode="auto">
          <a:xfrm>
            <a:off x="1371600" y="1600200"/>
            <a:ext cx="6746875" cy="4575175"/>
          </a:xfrm>
          <a:prstGeom prst="rect">
            <a:avLst/>
          </a:prstGeom>
          <a:noFill/>
        </p:spPr>
      </p:pic>
      <p:sp>
        <p:nvSpPr>
          <p:cNvPr id="7" name="Slide Number Placeholder 6"/>
          <p:cNvSpPr>
            <a:spLocks noGrp="1"/>
          </p:cNvSpPr>
          <p:nvPr>
            <p:ph type="sldNum" sz="quarter" idx="12"/>
          </p:nvPr>
        </p:nvSpPr>
        <p:spPr/>
        <p:txBody>
          <a:bodyPr/>
          <a:lstStyle/>
          <a:p>
            <a:fld id="{7102A44C-AAFF-5D4B-B305-D357479621B3}" type="slidenum">
              <a:rPr lang="en-US" smtClean="0"/>
              <a:pPr/>
              <a:t>29</a:t>
            </a:fld>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uarks_bary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142" y="997857"/>
            <a:ext cx="5860143" cy="5860143"/>
          </a:xfrm>
          <a:prstGeom prst="rect">
            <a:avLst/>
          </a:prstGeom>
        </p:spPr>
      </p:pic>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sp>
        <p:nvSpPr>
          <p:cNvPr id="105474" name="Rectangle 2"/>
          <p:cNvSpPr>
            <a:spLocks noGrp="1" noChangeArrowheads="1"/>
          </p:cNvSpPr>
          <p:nvPr>
            <p:ph type="title"/>
          </p:nvPr>
        </p:nvSpPr>
        <p:spPr/>
        <p:txBody>
          <a:bodyPr>
            <a:normAutofit fontScale="90000"/>
          </a:bodyPr>
          <a:lstStyle/>
          <a:p>
            <a:r>
              <a:rPr lang="en-US" dirty="0"/>
              <a:t>Protons and Neutrons are each made of 3 </a:t>
            </a:r>
            <a:r>
              <a:rPr lang="en-US" b="1" i="1" dirty="0"/>
              <a:t>quarks</a:t>
            </a:r>
            <a:endParaRPr lang="en-US" dirty="0"/>
          </a:p>
        </p:txBody>
      </p:sp>
      <p:grpSp>
        <p:nvGrpSpPr>
          <p:cNvPr id="16" name="Group 15"/>
          <p:cNvGrpSpPr/>
          <p:nvPr/>
        </p:nvGrpSpPr>
        <p:grpSpPr>
          <a:xfrm>
            <a:off x="457200" y="2019300"/>
            <a:ext cx="1981200" cy="3086100"/>
            <a:chOff x="457200" y="2019300"/>
            <a:chExt cx="1981200" cy="3086100"/>
          </a:xfrm>
        </p:grpSpPr>
        <p:sp>
          <p:nvSpPr>
            <p:cNvPr id="6" name="Rectangle 5"/>
            <p:cNvSpPr>
              <a:spLocks noChangeArrowheads="1"/>
            </p:cNvSpPr>
            <p:nvPr/>
          </p:nvSpPr>
          <p:spPr bwMode="auto">
            <a:xfrm>
              <a:off x="762000" y="2019300"/>
              <a:ext cx="1350963" cy="519113"/>
            </a:xfrm>
            <a:prstGeom prst="rect">
              <a:avLst/>
            </a:prstGeom>
            <a:noFill/>
            <a:ln w="9525">
              <a:noFill/>
              <a:miter lim="800000"/>
              <a:headEnd/>
              <a:tailEnd/>
            </a:ln>
          </p:spPr>
          <p:txBody>
            <a:bodyPr wrap="none">
              <a:prstTxWarp prst="textNoShape">
                <a:avLst/>
              </a:prstTxWarp>
              <a:spAutoFit/>
            </a:bodyPr>
            <a:lstStyle/>
            <a:p>
              <a:r>
                <a:rPr lang="en-US" sz="2800" i="0" u="sng" dirty="0"/>
                <a:t>quarks</a:t>
              </a:r>
            </a:p>
          </p:txBody>
        </p:sp>
        <p:grpSp>
          <p:nvGrpSpPr>
            <p:cNvPr id="7" name="Group 20"/>
            <p:cNvGrpSpPr>
              <a:grpSpLocks/>
            </p:cNvGrpSpPr>
            <p:nvPr/>
          </p:nvGrpSpPr>
          <p:grpSpPr bwMode="auto">
            <a:xfrm>
              <a:off x="457200" y="2590800"/>
              <a:ext cx="1981200" cy="2514600"/>
              <a:chOff x="336" y="1248"/>
              <a:chExt cx="1248" cy="1584"/>
            </a:xfrm>
          </p:grpSpPr>
          <p:sp>
            <p:nvSpPr>
              <p:cNvPr id="8" name="Rectangle 21"/>
              <p:cNvSpPr>
                <a:spLocks noChangeArrowheads="1"/>
              </p:cNvSpPr>
              <p:nvPr/>
            </p:nvSpPr>
            <p:spPr bwMode="auto">
              <a:xfrm>
                <a:off x="336" y="1248"/>
                <a:ext cx="1248" cy="1584"/>
              </a:xfrm>
              <a:prstGeom prst="rect">
                <a:avLst/>
              </a:prstGeom>
              <a:solidFill>
                <a:schemeClr val="bg1"/>
              </a:solidFill>
              <a:ln w="9525">
                <a:solidFill>
                  <a:schemeClr val="hlink"/>
                </a:solidFill>
                <a:miter lim="800000"/>
                <a:headEnd/>
                <a:tailEnd/>
              </a:ln>
            </p:spPr>
            <p:txBody>
              <a:bodyPr anchor="ctr">
                <a:prstTxWarp prst="textNoShape">
                  <a:avLst/>
                </a:prstTxWarp>
                <a:spAutoFit/>
              </a:bodyPr>
              <a:lstStyle/>
              <a:p>
                <a:endParaRPr lang="en-US"/>
              </a:p>
            </p:txBody>
          </p:sp>
          <p:sp>
            <p:nvSpPr>
              <p:cNvPr id="10" name="Rectangle 23"/>
              <p:cNvSpPr>
                <a:spLocks noChangeArrowheads="1"/>
              </p:cNvSpPr>
              <p:nvPr/>
            </p:nvSpPr>
            <p:spPr bwMode="auto">
              <a:xfrm>
                <a:off x="495" y="1378"/>
                <a:ext cx="884" cy="1335"/>
              </a:xfrm>
              <a:prstGeom prst="rect">
                <a:avLst/>
              </a:prstGeom>
              <a:noFill/>
              <a:ln w="9525">
                <a:noFill/>
                <a:miter lim="800000"/>
                <a:headEnd/>
                <a:tailEnd/>
              </a:ln>
            </p:spPr>
            <p:txBody>
              <a:bodyPr wrap="none">
                <a:prstTxWarp prst="textNoShape">
                  <a:avLst/>
                </a:prstTxWarp>
                <a:spAutoFit/>
              </a:bodyPr>
              <a:lstStyle/>
              <a:p>
                <a:pPr>
                  <a:lnSpc>
                    <a:spcPct val="110000"/>
                  </a:lnSpc>
                </a:pPr>
                <a:r>
                  <a:rPr lang="en-US" sz="2000" dirty="0" smtClean="0">
                    <a:latin typeface="Lucida Calligraphy" charset="0"/>
                  </a:rPr>
                  <a:t>U </a:t>
                </a:r>
                <a:r>
                  <a:rPr lang="en-US" sz="2000" dirty="0" smtClean="0"/>
                  <a:t>= </a:t>
                </a:r>
                <a:r>
                  <a:rPr lang="en-US" sz="2000" dirty="0"/>
                  <a:t>up</a:t>
                </a:r>
              </a:p>
              <a:p>
                <a:pPr>
                  <a:lnSpc>
                    <a:spcPct val="110000"/>
                  </a:lnSpc>
                </a:pPr>
                <a:r>
                  <a:rPr lang="en-US" sz="2000" dirty="0">
                    <a:latin typeface="Lucida Calligraphy" charset="0"/>
                  </a:rPr>
                  <a:t>d</a:t>
                </a:r>
                <a:r>
                  <a:rPr lang="en-US" sz="2000" dirty="0" smtClean="0">
                    <a:latin typeface="Lucida Calligraphy" charset="0"/>
                  </a:rPr>
                  <a:t> </a:t>
                </a:r>
                <a:r>
                  <a:rPr lang="en-US" sz="2000" dirty="0" smtClean="0"/>
                  <a:t>= </a:t>
                </a:r>
                <a:r>
                  <a:rPr lang="en-US" sz="2000" dirty="0"/>
                  <a:t>down</a:t>
                </a:r>
              </a:p>
              <a:p>
                <a:pPr>
                  <a:lnSpc>
                    <a:spcPct val="110000"/>
                  </a:lnSpc>
                </a:pPr>
                <a:r>
                  <a:rPr lang="en-US" sz="2000" dirty="0">
                    <a:latin typeface="Lucida Calligraphy" charset="0"/>
                  </a:rPr>
                  <a:t>s </a:t>
                </a:r>
                <a:r>
                  <a:rPr lang="en-US" sz="2000" dirty="0"/>
                  <a:t>= strange</a:t>
                </a:r>
              </a:p>
              <a:p>
                <a:pPr>
                  <a:lnSpc>
                    <a:spcPct val="110000"/>
                  </a:lnSpc>
                </a:pPr>
                <a:r>
                  <a:rPr lang="en-US" sz="2000" dirty="0" smtClean="0">
                    <a:latin typeface="Lucida Calligraphy" charset="0"/>
                  </a:rPr>
                  <a:t>c </a:t>
                </a:r>
                <a:r>
                  <a:rPr lang="en-US" sz="2000" dirty="0" smtClean="0"/>
                  <a:t>= </a:t>
                </a:r>
                <a:r>
                  <a:rPr lang="en-US" sz="2000" dirty="0"/>
                  <a:t>charm</a:t>
                </a:r>
              </a:p>
              <a:p>
                <a:pPr>
                  <a:lnSpc>
                    <a:spcPct val="110000"/>
                  </a:lnSpc>
                </a:pPr>
                <a:r>
                  <a:rPr lang="en-US" sz="2000" dirty="0" smtClean="0">
                    <a:latin typeface="Lucida Calligraphy" charset="0"/>
                  </a:rPr>
                  <a:t>t </a:t>
                </a:r>
                <a:r>
                  <a:rPr lang="en-US" sz="2000" dirty="0" smtClean="0"/>
                  <a:t>= </a:t>
                </a:r>
                <a:r>
                  <a:rPr lang="en-US" sz="2000" dirty="0"/>
                  <a:t>top</a:t>
                </a:r>
              </a:p>
              <a:p>
                <a:pPr>
                  <a:lnSpc>
                    <a:spcPct val="110000"/>
                  </a:lnSpc>
                </a:pPr>
                <a:r>
                  <a:rPr lang="en-US" sz="2000" dirty="0">
                    <a:latin typeface="Lucida Calligraphy" charset="0"/>
                  </a:rPr>
                  <a:t>b</a:t>
                </a:r>
                <a:r>
                  <a:rPr lang="en-US" sz="2000" dirty="0" smtClean="0">
                    <a:latin typeface="Lucida Calligraphy" charset="0"/>
                  </a:rPr>
                  <a:t> </a:t>
                </a:r>
                <a:r>
                  <a:rPr lang="en-US" sz="2000" dirty="0" smtClean="0"/>
                  <a:t>= </a:t>
                </a:r>
                <a:r>
                  <a:rPr lang="en-US" sz="2000" dirty="0"/>
                  <a:t>bottom</a:t>
                </a:r>
              </a:p>
            </p:txBody>
          </p:sp>
        </p:grpSp>
      </p:grpSp>
      <p:grpSp>
        <p:nvGrpSpPr>
          <p:cNvPr id="17" name="Group 16"/>
          <p:cNvGrpSpPr/>
          <p:nvPr/>
        </p:nvGrpSpPr>
        <p:grpSpPr>
          <a:xfrm>
            <a:off x="6400801" y="1992312"/>
            <a:ext cx="2286000" cy="3122613"/>
            <a:chOff x="6400801" y="1992312"/>
            <a:chExt cx="2286000" cy="2957513"/>
          </a:xfrm>
        </p:grpSpPr>
        <p:sp>
          <p:nvSpPr>
            <p:cNvPr id="11" name="Rectangle 12"/>
            <p:cNvSpPr>
              <a:spLocks noChangeArrowheads="1"/>
            </p:cNvSpPr>
            <p:nvPr/>
          </p:nvSpPr>
          <p:spPr bwMode="auto">
            <a:xfrm>
              <a:off x="6553200" y="1992312"/>
              <a:ext cx="1447800" cy="519113"/>
            </a:xfrm>
            <a:prstGeom prst="rect">
              <a:avLst/>
            </a:prstGeom>
            <a:noFill/>
            <a:ln w="9525">
              <a:noFill/>
              <a:miter lim="800000"/>
              <a:headEnd/>
              <a:tailEnd/>
            </a:ln>
          </p:spPr>
          <p:txBody>
            <a:bodyPr wrap="none">
              <a:prstTxWarp prst="textNoShape">
                <a:avLst/>
              </a:prstTxWarp>
              <a:spAutoFit/>
            </a:bodyPr>
            <a:lstStyle/>
            <a:p>
              <a:r>
                <a:rPr lang="en-US" sz="2800" i="0" u="sng" dirty="0"/>
                <a:t>leptons</a:t>
              </a:r>
            </a:p>
          </p:txBody>
        </p:sp>
        <p:grpSp>
          <p:nvGrpSpPr>
            <p:cNvPr id="12" name="Group 24"/>
            <p:cNvGrpSpPr>
              <a:grpSpLocks/>
            </p:cNvGrpSpPr>
            <p:nvPr/>
          </p:nvGrpSpPr>
          <p:grpSpPr bwMode="auto">
            <a:xfrm>
              <a:off x="6400801" y="2587625"/>
              <a:ext cx="2286000" cy="2362200"/>
              <a:chOff x="4176" y="1152"/>
              <a:chExt cx="1920" cy="1488"/>
            </a:xfrm>
          </p:grpSpPr>
          <p:sp>
            <p:nvSpPr>
              <p:cNvPr id="13" name="Rectangle 25"/>
              <p:cNvSpPr>
                <a:spLocks noChangeArrowheads="1"/>
              </p:cNvSpPr>
              <p:nvPr/>
            </p:nvSpPr>
            <p:spPr bwMode="auto">
              <a:xfrm>
                <a:off x="4176" y="1152"/>
                <a:ext cx="1920" cy="1488"/>
              </a:xfrm>
              <a:prstGeom prst="rect">
                <a:avLst/>
              </a:prstGeom>
              <a:solidFill>
                <a:schemeClr val="bg1"/>
              </a:solidFill>
              <a:ln w="9525">
                <a:solidFill>
                  <a:schemeClr val="hlink"/>
                </a:solidFill>
                <a:miter lim="800000"/>
                <a:headEnd/>
                <a:tailEnd/>
              </a:ln>
            </p:spPr>
            <p:txBody>
              <a:bodyPr anchor="ctr">
                <a:prstTxWarp prst="textNoShape">
                  <a:avLst/>
                </a:prstTxWarp>
                <a:spAutoFit/>
              </a:bodyPr>
              <a:lstStyle/>
              <a:p>
                <a:endParaRPr lang="en-US"/>
              </a:p>
            </p:txBody>
          </p:sp>
          <p:sp>
            <p:nvSpPr>
              <p:cNvPr id="14" name="Rectangle 26"/>
              <p:cNvSpPr>
                <a:spLocks noChangeArrowheads="1"/>
              </p:cNvSpPr>
              <p:nvPr/>
            </p:nvSpPr>
            <p:spPr bwMode="auto">
              <a:xfrm>
                <a:off x="4204" y="1301"/>
                <a:ext cx="1803" cy="1221"/>
              </a:xfrm>
              <a:prstGeom prst="rect">
                <a:avLst/>
              </a:prstGeom>
              <a:noFill/>
              <a:ln w="9525">
                <a:noFill/>
                <a:miter lim="800000"/>
                <a:headEnd/>
                <a:tailEnd/>
              </a:ln>
            </p:spPr>
            <p:txBody>
              <a:bodyPr wrap="none">
                <a:prstTxWarp prst="textNoShape">
                  <a:avLst/>
                </a:prstTxWarp>
                <a:spAutoFit/>
              </a:bodyPr>
              <a:lstStyle/>
              <a:p>
                <a:r>
                  <a:rPr lang="en-US" sz="2000" dirty="0" smtClean="0">
                    <a:latin typeface="Lucida Calligraphy" charset="0"/>
                  </a:rPr>
                  <a:t>e </a:t>
                </a:r>
                <a:r>
                  <a:rPr lang="en-US" sz="2000" dirty="0" smtClean="0"/>
                  <a:t>= </a:t>
                </a:r>
                <a:r>
                  <a:rPr lang="en-US" sz="2000" dirty="0"/>
                  <a:t>electron</a:t>
                </a:r>
              </a:p>
              <a:p>
                <a:r>
                  <a:rPr lang="en-US" sz="2000" dirty="0" smtClean="0">
                    <a:latin typeface="Symbol" charset="2"/>
                    <a:cs typeface="Symbol" charset="2"/>
                  </a:rPr>
                  <a:t>n</a:t>
                </a:r>
                <a:r>
                  <a:rPr lang="en-US" sz="2000" baseline="-25000" dirty="0" smtClean="0">
                    <a:latin typeface="Lucida Calligraphy" charset="0"/>
                  </a:rPr>
                  <a:t>e</a:t>
                </a:r>
                <a:r>
                  <a:rPr lang="en-US" sz="2000" dirty="0" smtClean="0">
                    <a:latin typeface="Lucida Calligraphy" charset="0"/>
                  </a:rPr>
                  <a:t> </a:t>
                </a:r>
                <a:r>
                  <a:rPr lang="en-US" sz="2000" dirty="0" smtClean="0"/>
                  <a:t>= elec. neutrino</a:t>
                </a:r>
              </a:p>
              <a:p>
                <a:r>
                  <a:rPr lang="en-US" sz="2000" dirty="0" smtClean="0">
                    <a:latin typeface="Symbol" charset="2"/>
                    <a:cs typeface="Symbol" charset="2"/>
                  </a:rPr>
                  <a:t>m</a:t>
                </a:r>
                <a:r>
                  <a:rPr lang="en-US" sz="2000" dirty="0" smtClean="0">
                    <a:latin typeface="Lucida Calligraphy" charset="0"/>
                  </a:rPr>
                  <a:t> </a:t>
                </a:r>
                <a:r>
                  <a:rPr lang="en-US" sz="2000" dirty="0" smtClean="0"/>
                  <a:t>= </a:t>
                </a:r>
                <a:r>
                  <a:rPr lang="en-US" sz="2000" dirty="0" err="1"/>
                  <a:t>muon</a:t>
                </a:r>
                <a:endParaRPr lang="en-US" sz="2000" dirty="0"/>
              </a:p>
              <a:p>
                <a:r>
                  <a:rPr lang="en-US" sz="2000" dirty="0" smtClean="0">
                    <a:latin typeface="Symbol" charset="2"/>
                    <a:cs typeface="Symbol" charset="2"/>
                  </a:rPr>
                  <a:t>n</a:t>
                </a:r>
                <a:r>
                  <a:rPr lang="en-US" sz="2000" baseline="-25000" dirty="0" smtClean="0">
                    <a:latin typeface="Symbol" charset="2"/>
                    <a:cs typeface="Symbol" charset="2"/>
                  </a:rPr>
                  <a:t>m</a:t>
                </a:r>
                <a:r>
                  <a:rPr lang="en-US" sz="2000" dirty="0" smtClean="0">
                    <a:latin typeface="Lucida Calligraphy" charset="0"/>
                  </a:rPr>
                  <a:t> </a:t>
                </a:r>
                <a:r>
                  <a:rPr lang="en-US" sz="2000" dirty="0" smtClean="0"/>
                  <a:t>= mu </a:t>
                </a:r>
                <a:r>
                  <a:rPr lang="en-US" sz="2000" dirty="0"/>
                  <a:t>neutrino</a:t>
                </a:r>
              </a:p>
              <a:p>
                <a:pPr marL="285750" indent="-285750">
                  <a:buFont typeface="Symbol" charset="0"/>
                  <a:buChar char="t"/>
                </a:pPr>
                <a:r>
                  <a:rPr lang="en-US" sz="2000" dirty="0" smtClean="0"/>
                  <a:t>= </a:t>
                </a:r>
                <a:r>
                  <a:rPr lang="en-US" sz="2000" dirty="0" err="1" smtClean="0"/>
                  <a:t>tauon</a:t>
                </a:r>
                <a:endParaRPr lang="en-US" sz="2000" dirty="0"/>
              </a:p>
              <a:p>
                <a:r>
                  <a:rPr lang="en-US" sz="2000" dirty="0" err="1" smtClean="0">
                    <a:latin typeface="Symbol" charset="2"/>
                    <a:cs typeface="Symbol" charset="2"/>
                  </a:rPr>
                  <a:t>n</a:t>
                </a:r>
                <a:r>
                  <a:rPr lang="en-US" sz="2000" baseline="-25000" dirty="0" err="1" smtClean="0">
                    <a:latin typeface="Symbol" charset="2"/>
                    <a:cs typeface="Symbol" charset="2"/>
                  </a:rPr>
                  <a:t>t</a:t>
                </a:r>
                <a:r>
                  <a:rPr lang="en-US" sz="2000" dirty="0" smtClean="0">
                    <a:latin typeface="Lucida Calligraphy" charset="0"/>
                  </a:rPr>
                  <a:t> </a:t>
                </a:r>
                <a:r>
                  <a:rPr lang="en-US" sz="2000" dirty="0" smtClean="0"/>
                  <a:t>= </a:t>
                </a:r>
                <a:r>
                  <a:rPr lang="en-US" sz="2000" dirty="0"/>
                  <a:t>tau neutrino</a:t>
                </a:r>
              </a:p>
            </p:txBody>
          </p:sp>
        </p:grpSp>
      </p:grpSp>
      <p:sp>
        <p:nvSpPr>
          <p:cNvPr id="18" name="Slide Number Placeholder 17"/>
          <p:cNvSpPr>
            <a:spLocks noGrp="1"/>
          </p:cNvSpPr>
          <p:nvPr>
            <p:ph type="sldNum" sz="quarter" idx="12"/>
          </p:nvPr>
        </p:nvSpPr>
        <p:spPr/>
        <p:txBody>
          <a:bodyPr/>
          <a:lstStyle/>
          <a:p>
            <a:fld id="{7102A44C-AAFF-5D4B-B305-D357479621B3}" type="slidenum">
              <a:rPr lang="en-US" smtClean="0"/>
              <a:pPr/>
              <a:t>3</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2" descr="tofres_550cm_1"/>
          <p:cNvPicPr>
            <a:picLocks noChangeAspect="1" noChangeArrowheads="1"/>
          </p:cNvPicPr>
          <p:nvPr/>
        </p:nvPicPr>
        <p:blipFill>
          <a:blip r:embed="rId2"/>
          <a:srcRect/>
          <a:stretch>
            <a:fillRect/>
          </a:stretch>
        </p:blipFill>
        <p:spPr bwMode="auto">
          <a:xfrm>
            <a:off x="3400926" y="4115528"/>
            <a:ext cx="2999874" cy="1873170"/>
          </a:xfrm>
          <a:prstGeom prst="rect">
            <a:avLst/>
          </a:prstGeom>
          <a:noFill/>
        </p:spPr>
      </p:pic>
      <p:grpSp>
        <p:nvGrpSpPr>
          <p:cNvPr id="3" name="Group 26"/>
          <p:cNvGrpSpPr/>
          <p:nvPr/>
        </p:nvGrpSpPr>
        <p:grpSpPr>
          <a:xfrm>
            <a:off x="301867" y="1779586"/>
            <a:ext cx="3113452" cy="2335941"/>
            <a:chOff x="5187434" y="4281681"/>
            <a:chExt cx="3308866" cy="2576319"/>
          </a:xfrm>
        </p:grpSpPr>
        <p:pic>
          <p:nvPicPr>
            <p:cNvPr id="21" name="Picture 13" descr="Picture 2"/>
            <p:cNvPicPr>
              <a:picLocks noChangeAspect="1" noChangeArrowheads="1"/>
            </p:cNvPicPr>
            <p:nvPr/>
          </p:nvPicPr>
          <p:blipFill>
            <a:blip r:embed="rId3"/>
            <a:srcRect/>
            <a:stretch>
              <a:fillRect/>
            </a:stretch>
          </p:blipFill>
          <p:spPr bwMode="auto">
            <a:xfrm>
              <a:off x="5372100" y="4281681"/>
              <a:ext cx="3124200" cy="2576319"/>
            </a:xfrm>
            <a:prstGeom prst="rect">
              <a:avLst/>
            </a:prstGeom>
            <a:noFill/>
          </p:spPr>
        </p:pic>
        <p:sp>
          <p:nvSpPr>
            <p:cNvPr id="25" name="Rectangle 38"/>
            <p:cNvSpPr>
              <a:spLocks noChangeArrowheads="1"/>
            </p:cNvSpPr>
            <p:nvPr/>
          </p:nvSpPr>
          <p:spPr bwMode="auto">
            <a:xfrm rot="16175120">
              <a:off x="4863880" y="5306284"/>
              <a:ext cx="1016439" cy="369332"/>
            </a:xfrm>
            <a:prstGeom prst="rect">
              <a:avLst/>
            </a:prstGeom>
            <a:solidFill>
              <a:schemeClr val="bg1"/>
            </a:solidFill>
            <a:ln w="15875">
              <a:noFill/>
              <a:miter lim="800000"/>
              <a:headEnd/>
              <a:tailEnd/>
            </a:ln>
            <a:effectLst/>
          </p:spPr>
          <p:txBody>
            <a:bodyPr wrap="square">
              <a:prstTxWarp prst="textNoShape">
                <a:avLst/>
              </a:prstTxWarp>
              <a:spAutoFit/>
            </a:bodyPr>
            <a:lstStyle/>
            <a:p>
              <a:pPr algn="ctr"/>
              <a:r>
                <a:rPr lang="en-US" sz="1800" dirty="0" err="1">
                  <a:latin typeface="Symbol" pitchFamily="-65" charset="2"/>
                  <a:sym typeface="Symbol" pitchFamily="-65" charset="2"/>
                </a:rPr>
                <a:t></a:t>
              </a:r>
              <a:r>
                <a:rPr lang="en-US" sz="1800" baseline="-25000" dirty="0" err="1"/>
                <a:t>diff</a:t>
              </a:r>
              <a:r>
                <a:rPr lang="en-US" sz="1800" baseline="-25000" dirty="0"/>
                <a:t> </a:t>
              </a:r>
              <a:r>
                <a:rPr lang="en-US" sz="1800" dirty="0"/>
                <a:t>(</a:t>
              </a:r>
              <a:r>
                <a:rPr lang="en-US" sz="1800" dirty="0" err="1"/>
                <a:t>ps</a:t>
              </a:r>
              <a:r>
                <a:rPr lang="en-US" sz="1800" dirty="0"/>
                <a:t>)</a:t>
              </a:r>
              <a:endParaRPr lang="en-US" sz="1800" dirty="0">
                <a:latin typeface="Comic Sans MS" pitchFamily="-65" charset="0"/>
              </a:endParaRPr>
            </a:p>
          </p:txBody>
        </p:sp>
      </p:grpSp>
      <p:sp>
        <p:nvSpPr>
          <p:cNvPr id="2" name="Title 1"/>
          <p:cNvSpPr>
            <a:spLocks noGrp="1"/>
          </p:cNvSpPr>
          <p:nvPr>
            <p:ph type="title"/>
          </p:nvPr>
        </p:nvSpPr>
        <p:spPr>
          <a:xfrm>
            <a:off x="457200" y="0"/>
            <a:ext cx="8229600" cy="609600"/>
          </a:xfrm>
        </p:spPr>
        <p:txBody>
          <a:bodyPr>
            <a:normAutofit fontScale="90000"/>
          </a:bodyPr>
          <a:lstStyle/>
          <a:p>
            <a:r>
              <a:rPr lang="en-US" dirty="0" smtClean="0"/>
              <a:t>Particle ID</a:t>
            </a:r>
            <a:endParaRPr lang="en-US" dirty="0"/>
          </a:p>
        </p:txBody>
      </p:sp>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pic>
        <p:nvPicPr>
          <p:cNvPr id="18" name="Picture 17" descr="Picture 3.pdf"/>
          <p:cNvPicPr>
            <a:picLocks noChangeAspect="1"/>
          </p:cNvPicPr>
          <p:nvPr/>
        </p:nvPicPr>
        <p:blipFill>
          <a:blip r:embed="rId4"/>
          <a:stretch>
            <a:fillRect/>
          </a:stretch>
        </p:blipFill>
        <p:spPr>
          <a:xfrm>
            <a:off x="6937703" y="4057587"/>
            <a:ext cx="2206297" cy="1511467"/>
          </a:xfrm>
          <a:prstGeom prst="rect">
            <a:avLst/>
          </a:prstGeom>
        </p:spPr>
      </p:pic>
      <p:sp>
        <p:nvSpPr>
          <p:cNvPr id="19" name="TextBox 18"/>
          <p:cNvSpPr txBox="1"/>
          <p:nvPr/>
        </p:nvSpPr>
        <p:spPr>
          <a:xfrm>
            <a:off x="6930697" y="5494752"/>
            <a:ext cx="2209800" cy="584776"/>
          </a:xfrm>
          <a:prstGeom prst="rect">
            <a:avLst/>
          </a:prstGeom>
          <a:noFill/>
        </p:spPr>
        <p:txBody>
          <a:bodyPr wrap="square" rtlCol="0">
            <a:spAutoFit/>
          </a:bodyPr>
          <a:lstStyle/>
          <a:p>
            <a:pPr>
              <a:buFont typeface="Arial"/>
              <a:buChar char="•"/>
            </a:pPr>
            <a:r>
              <a:rPr lang="en-US" dirty="0" smtClean="0"/>
              <a:t> </a:t>
            </a:r>
            <a:r>
              <a:rPr lang="en-US" sz="1400" dirty="0" smtClean="0">
                <a:latin typeface="Symbol" charset="2"/>
                <a:cs typeface="Symbol" charset="2"/>
              </a:rPr>
              <a:t>p</a:t>
            </a:r>
            <a:r>
              <a:rPr lang="en-US" sz="1400" dirty="0" smtClean="0"/>
              <a:t>p separation &lt;450MeV/c</a:t>
            </a:r>
          </a:p>
          <a:p>
            <a:pPr>
              <a:buFont typeface="Arial"/>
              <a:buChar char="•"/>
            </a:pPr>
            <a:r>
              <a:rPr lang="en-US" sz="1400" dirty="0" smtClean="0">
                <a:latin typeface="Symbol" charset="2"/>
                <a:cs typeface="Symbol" charset="2"/>
              </a:rPr>
              <a:t> </a:t>
            </a:r>
            <a:r>
              <a:rPr lang="en-US" sz="1400" dirty="0" err="1" smtClean="0">
                <a:latin typeface="Symbol" charset="2"/>
                <a:cs typeface="Symbol" charset="2"/>
              </a:rPr>
              <a:t>p</a:t>
            </a:r>
            <a:r>
              <a:rPr lang="en-US" sz="1400" dirty="0" err="1" smtClean="0"/>
              <a:t>K</a:t>
            </a:r>
            <a:r>
              <a:rPr lang="en-US" sz="1400" dirty="0" smtClean="0"/>
              <a:t> separation &lt;275MeV/c</a:t>
            </a:r>
          </a:p>
        </p:txBody>
      </p:sp>
      <p:pic>
        <p:nvPicPr>
          <p:cNvPr id="26" name="Picture 1056" descr="halld_detector"/>
          <p:cNvPicPr>
            <a:picLocks noChangeAspect="1" noChangeArrowheads="1"/>
          </p:cNvPicPr>
          <p:nvPr/>
        </p:nvPicPr>
        <p:blipFill>
          <a:blip r:embed="rId5"/>
          <a:srcRect t="15033" r="2525" b="23203"/>
          <a:stretch>
            <a:fillRect/>
          </a:stretch>
        </p:blipFill>
        <p:spPr bwMode="auto">
          <a:xfrm>
            <a:off x="6400800" y="0"/>
            <a:ext cx="2743200" cy="1343205"/>
          </a:xfrm>
          <a:prstGeom prst="rect">
            <a:avLst/>
          </a:prstGeom>
          <a:noFill/>
        </p:spPr>
      </p:pic>
      <p:pic>
        <p:nvPicPr>
          <p:cNvPr id="29" name="Picture 7" descr="paddle_resolution_various_thickness"/>
          <p:cNvPicPr>
            <a:picLocks noChangeAspect="1" noChangeArrowheads="1"/>
          </p:cNvPicPr>
          <p:nvPr/>
        </p:nvPicPr>
        <p:blipFill>
          <a:blip r:embed="rId6"/>
          <a:srcRect/>
          <a:stretch>
            <a:fillRect/>
          </a:stretch>
        </p:blipFill>
        <p:spPr bwMode="auto">
          <a:xfrm rot="16200000">
            <a:off x="781336" y="3951383"/>
            <a:ext cx="2349928" cy="2678217"/>
          </a:xfrm>
          <a:prstGeom prst="rect">
            <a:avLst/>
          </a:prstGeom>
          <a:noFill/>
        </p:spPr>
      </p:pic>
      <p:pic>
        <p:nvPicPr>
          <p:cNvPr id="34" name="Picture 13" descr="bcalres_65cm_1"/>
          <p:cNvPicPr>
            <a:picLocks noChangeAspect="1" noChangeArrowheads="1"/>
          </p:cNvPicPr>
          <p:nvPr/>
        </p:nvPicPr>
        <p:blipFill>
          <a:blip r:embed="rId7"/>
          <a:srcRect/>
          <a:stretch>
            <a:fillRect/>
          </a:stretch>
        </p:blipFill>
        <p:spPr bwMode="auto">
          <a:xfrm>
            <a:off x="3463633" y="1931986"/>
            <a:ext cx="2929612" cy="1828800"/>
          </a:xfrm>
          <a:prstGeom prst="rect">
            <a:avLst/>
          </a:prstGeom>
          <a:noFill/>
        </p:spPr>
      </p:pic>
      <p:sp>
        <p:nvSpPr>
          <p:cNvPr id="24" name="TextBox 23"/>
          <p:cNvSpPr txBox="1"/>
          <p:nvPr/>
        </p:nvSpPr>
        <p:spPr>
          <a:xfrm rot="16200000">
            <a:off x="-731414" y="2690818"/>
            <a:ext cx="1801382" cy="338554"/>
          </a:xfrm>
          <a:prstGeom prst="rect">
            <a:avLst/>
          </a:prstGeom>
          <a:noFill/>
        </p:spPr>
        <p:txBody>
          <a:bodyPr wrap="none" rtlCol="0">
            <a:spAutoFit/>
          </a:bodyPr>
          <a:lstStyle/>
          <a:p>
            <a:r>
              <a:rPr lang="en-US" sz="1600" b="1" i="1" dirty="0" smtClean="0"/>
              <a:t>Barrel Calorimeter</a:t>
            </a:r>
            <a:endParaRPr lang="en-US" sz="1600" b="1" i="1" dirty="0"/>
          </a:p>
        </p:txBody>
      </p:sp>
      <p:sp>
        <p:nvSpPr>
          <p:cNvPr id="27" name="TextBox 26"/>
          <p:cNvSpPr txBox="1"/>
          <p:nvPr/>
        </p:nvSpPr>
        <p:spPr>
          <a:xfrm rot="16200000">
            <a:off x="-492263" y="4988066"/>
            <a:ext cx="1323086" cy="338554"/>
          </a:xfrm>
          <a:prstGeom prst="rect">
            <a:avLst/>
          </a:prstGeom>
          <a:noFill/>
        </p:spPr>
        <p:txBody>
          <a:bodyPr wrap="none" rtlCol="0">
            <a:spAutoFit/>
          </a:bodyPr>
          <a:lstStyle/>
          <a:p>
            <a:r>
              <a:rPr lang="en-US" sz="1600" b="1" i="1" dirty="0" smtClean="0"/>
              <a:t>Forward TOF</a:t>
            </a:r>
            <a:endParaRPr lang="en-US" sz="1600" b="1" i="1" dirty="0"/>
          </a:p>
        </p:txBody>
      </p:sp>
      <p:sp>
        <p:nvSpPr>
          <p:cNvPr id="28" name="Rectangle 38"/>
          <p:cNvSpPr>
            <a:spLocks noChangeArrowheads="1"/>
          </p:cNvSpPr>
          <p:nvPr/>
        </p:nvSpPr>
        <p:spPr bwMode="auto">
          <a:xfrm rot="16175120">
            <a:off x="-115538" y="5045623"/>
            <a:ext cx="1321817" cy="369332"/>
          </a:xfrm>
          <a:prstGeom prst="rect">
            <a:avLst/>
          </a:prstGeom>
          <a:solidFill>
            <a:schemeClr val="bg1"/>
          </a:solidFill>
          <a:ln w="15875">
            <a:noFill/>
            <a:miter lim="800000"/>
            <a:headEnd/>
            <a:tailEnd/>
          </a:ln>
          <a:effectLst/>
        </p:spPr>
        <p:txBody>
          <a:bodyPr wrap="square">
            <a:prstTxWarp prst="textNoShape">
              <a:avLst/>
            </a:prstTxWarp>
            <a:spAutoFit/>
          </a:bodyPr>
          <a:lstStyle/>
          <a:p>
            <a:pPr algn="ctr"/>
            <a:r>
              <a:rPr lang="en-US" sz="1800" dirty="0" err="1">
                <a:latin typeface="Symbol" pitchFamily="-65" charset="2"/>
                <a:sym typeface="Symbol" pitchFamily="-65" charset="2"/>
              </a:rPr>
              <a:t></a:t>
            </a:r>
            <a:r>
              <a:rPr lang="en-US" sz="1800" baseline="-25000" dirty="0" err="1"/>
              <a:t>diff</a:t>
            </a:r>
            <a:r>
              <a:rPr lang="en-US" sz="1800" baseline="-25000" dirty="0"/>
              <a:t> </a:t>
            </a:r>
            <a:r>
              <a:rPr lang="en-US" sz="1800" dirty="0" smtClean="0"/>
              <a:t>(</a:t>
            </a:r>
            <a:r>
              <a:rPr lang="en-US" dirty="0"/>
              <a:t>n</a:t>
            </a:r>
            <a:r>
              <a:rPr lang="en-US" sz="1800" dirty="0" smtClean="0"/>
              <a:t>s</a:t>
            </a:r>
            <a:r>
              <a:rPr lang="en-US" sz="1800" dirty="0"/>
              <a:t>)</a:t>
            </a:r>
            <a:endParaRPr lang="en-US" sz="1800" dirty="0">
              <a:latin typeface="Comic Sans MS" pitchFamily="-65" charset="0"/>
            </a:endParaRPr>
          </a:p>
        </p:txBody>
      </p:sp>
      <p:sp>
        <p:nvSpPr>
          <p:cNvPr id="30" name="Left Brace 29"/>
          <p:cNvSpPr/>
          <p:nvPr/>
        </p:nvSpPr>
        <p:spPr>
          <a:xfrm>
            <a:off x="298535" y="1779586"/>
            <a:ext cx="177092" cy="218281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Left Brace 30"/>
          <p:cNvSpPr/>
          <p:nvPr/>
        </p:nvSpPr>
        <p:spPr>
          <a:xfrm>
            <a:off x="298535" y="4114800"/>
            <a:ext cx="177092" cy="218281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1509986" y="1983828"/>
            <a:ext cx="707145" cy="276999"/>
          </a:xfrm>
          <a:prstGeom prst="rect">
            <a:avLst/>
          </a:prstGeom>
          <a:noFill/>
        </p:spPr>
        <p:txBody>
          <a:bodyPr wrap="none" rtlCol="0">
            <a:spAutoFit/>
          </a:bodyPr>
          <a:lstStyle/>
          <a:p>
            <a:r>
              <a:rPr lang="en-US" sz="1200" b="1" i="1" dirty="0" smtClean="0">
                <a:solidFill>
                  <a:schemeClr val="accent4">
                    <a:lumMod val="75000"/>
                  </a:schemeClr>
                </a:solidFill>
              </a:rPr>
              <a:t>~200 </a:t>
            </a:r>
            <a:r>
              <a:rPr lang="en-US" sz="1200" b="1" i="1" dirty="0" err="1" smtClean="0">
                <a:solidFill>
                  <a:schemeClr val="accent4">
                    <a:lumMod val="75000"/>
                  </a:schemeClr>
                </a:solidFill>
              </a:rPr>
              <a:t>ps</a:t>
            </a:r>
            <a:endParaRPr lang="en-US" sz="1200" b="1" i="1" dirty="0">
              <a:solidFill>
                <a:schemeClr val="accent4">
                  <a:lumMod val="75000"/>
                </a:schemeClr>
              </a:solidFill>
            </a:endParaRPr>
          </a:p>
        </p:txBody>
      </p:sp>
      <p:sp>
        <p:nvSpPr>
          <p:cNvPr id="35" name="TextBox 34"/>
          <p:cNvSpPr txBox="1"/>
          <p:nvPr/>
        </p:nvSpPr>
        <p:spPr>
          <a:xfrm>
            <a:off x="1126910" y="4318000"/>
            <a:ext cx="629149" cy="276999"/>
          </a:xfrm>
          <a:prstGeom prst="rect">
            <a:avLst/>
          </a:prstGeom>
          <a:noFill/>
        </p:spPr>
        <p:txBody>
          <a:bodyPr wrap="none" rtlCol="0">
            <a:spAutoFit/>
          </a:bodyPr>
          <a:lstStyle/>
          <a:p>
            <a:r>
              <a:rPr lang="en-US" sz="1200" b="1" i="1" dirty="0" smtClean="0">
                <a:solidFill>
                  <a:schemeClr val="accent4">
                    <a:lumMod val="75000"/>
                  </a:schemeClr>
                </a:solidFill>
              </a:rPr>
              <a:t>~80 </a:t>
            </a:r>
            <a:r>
              <a:rPr lang="en-US" sz="1200" b="1" i="1" dirty="0" err="1" smtClean="0">
                <a:solidFill>
                  <a:schemeClr val="accent4">
                    <a:lumMod val="75000"/>
                  </a:schemeClr>
                </a:solidFill>
              </a:rPr>
              <a:t>ps</a:t>
            </a:r>
            <a:endParaRPr lang="en-US" sz="1200" b="1" i="1" dirty="0">
              <a:solidFill>
                <a:schemeClr val="accent4">
                  <a:lumMod val="75000"/>
                </a:schemeClr>
              </a:solidFill>
            </a:endParaRPr>
          </a:p>
        </p:txBody>
      </p:sp>
      <p:cxnSp>
        <p:nvCxnSpPr>
          <p:cNvPr id="38" name="Straight Connector 37"/>
          <p:cNvCxnSpPr/>
          <p:nvPr/>
        </p:nvCxnSpPr>
        <p:spPr>
          <a:xfrm rot="5400000">
            <a:off x="4173483" y="4033345"/>
            <a:ext cx="4712138" cy="26276"/>
          </a:xfrm>
          <a:prstGeom prst="line">
            <a:avLst/>
          </a:prstGeom>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rot="16200000">
            <a:off x="6189030" y="4682416"/>
            <a:ext cx="1122009" cy="338554"/>
          </a:xfrm>
          <a:prstGeom prst="rect">
            <a:avLst/>
          </a:prstGeom>
          <a:noFill/>
        </p:spPr>
        <p:txBody>
          <a:bodyPr wrap="none" rtlCol="0">
            <a:spAutoFit/>
          </a:bodyPr>
          <a:lstStyle/>
          <a:p>
            <a:r>
              <a:rPr lang="en-US" sz="1600" b="1" i="1" dirty="0" smtClean="0"/>
              <a:t>CDC </a:t>
            </a:r>
            <a:r>
              <a:rPr lang="en-US" sz="1600" b="1" i="1" dirty="0" err="1" smtClean="0"/>
              <a:t>dE/dx</a:t>
            </a:r>
            <a:endParaRPr lang="en-US" sz="1600" b="1" i="1" dirty="0"/>
          </a:p>
        </p:txBody>
      </p:sp>
      <p:pic>
        <p:nvPicPr>
          <p:cNvPr id="40" name="Picture 2"/>
          <p:cNvPicPr>
            <a:picLocks noChangeAspect="1" noChangeArrowheads="1"/>
          </p:cNvPicPr>
          <p:nvPr/>
        </p:nvPicPr>
        <p:blipFill>
          <a:blip r:embed="rId8"/>
          <a:srcRect l="3125" t="5469" r="21875" b="24219"/>
          <a:stretch>
            <a:fillRect/>
          </a:stretch>
        </p:blipFill>
        <p:spPr bwMode="auto">
          <a:xfrm flipV="1">
            <a:off x="7153762" y="1533789"/>
            <a:ext cx="1533038" cy="1149779"/>
          </a:xfrm>
          <a:prstGeom prst="rect">
            <a:avLst/>
          </a:prstGeom>
          <a:noFill/>
          <a:ln w="9525">
            <a:noFill/>
            <a:miter lim="800000"/>
            <a:headEnd/>
            <a:tailEnd/>
          </a:ln>
        </p:spPr>
      </p:pic>
      <p:sp>
        <p:nvSpPr>
          <p:cNvPr id="41" name="TextBox 40"/>
          <p:cNvSpPr txBox="1"/>
          <p:nvPr/>
        </p:nvSpPr>
        <p:spPr>
          <a:xfrm>
            <a:off x="7010400" y="2683568"/>
            <a:ext cx="1685077" cy="1015663"/>
          </a:xfrm>
          <a:prstGeom prst="rect">
            <a:avLst/>
          </a:prstGeom>
          <a:noFill/>
        </p:spPr>
        <p:txBody>
          <a:bodyPr wrap="none" rtlCol="0">
            <a:spAutoFit/>
          </a:bodyPr>
          <a:lstStyle/>
          <a:p>
            <a:pPr>
              <a:buFont typeface="Arial"/>
              <a:buChar char="•"/>
            </a:pPr>
            <a:r>
              <a:rPr lang="en-US" sz="1400" dirty="0" smtClean="0"/>
              <a:t> 40 </a:t>
            </a:r>
            <a:r>
              <a:rPr lang="en-US" sz="1400" dirty="0" err="1" smtClean="0"/>
              <a:t>scintillators</a:t>
            </a:r>
            <a:endParaRPr lang="en-US" sz="1400" dirty="0" smtClean="0"/>
          </a:p>
          <a:p>
            <a:pPr>
              <a:buFont typeface="Arial"/>
              <a:buChar char="•"/>
            </a:pPr>
            <a:r>
              <a:rPr lang="en-US" sz="1400" dirty="0" smtClean="0"/>
              <a:t> 300 </a:t>
            </a:r>
            <a:r>
              <a:rPr lang="en-US" sz="1400" dirty="0" err="1" smtClean="0"/>
              <a:t>ps</a:t>
            </a:r>
            <a:r>
              <a:rPr lang="en-US" sz="1400" dirty="0" smtClean="0"/>
              <a:t> (</a:t>
            </a:r>
            <a:r>
              <a:rPr lang="en-US" sz="1400" dirty="0" err="1" smtClean="0"/>
              <a:t>w</a:t>
            </a:r>
            <a:r>
              <a:rPr lang="en-US" sz="1400" dirty="0" smtClean="0"/>
              <a:t>/tracking)</a:t>
            </a:r>
          </a:p>
          <a:p>
            <a:pPr>
              <a:buFont typeface="Arial"/>
              <a:buChar char="•"/>
            </a:pPr>
            <a:r>
              <a:rPr lang="en-US" sz="1400" dirty="0" smtClean="0"/>
              <a:t> Used for start-up</a:t>
            </a:r>
          </a:p>
          <a:p>
            <a:endParaRPr lang="en-US" dirty="0"/>
          </a:p>
        </p:txBody>
      </p:sp>
      <p:sp>
        <p:nvSpPr>
          <p:cNvPr id="42" name="TextBox 41"/>
          <p:cNvSpPr txBox="1"/>
          <p:nvPr/>
        </p:nvSpPr>
        <p:spPr>
          <a:xfrm rot="16200000">
            <a:off x="6136521" y="2416749"/>
            <a:ext cx="1367169" cy="338554"/>
          </a:xfrm>
          <a:prstGeom prst="rect">
            <a:avLst/>
          </a:prstGeom>
          <a:noFill/>
        </p:spPr>
        <p:txBody>
          <a:bodyPr wrap="none" rtlCol="0">
            <a:spAutoFit/>
          </a:bodyPr>
          <a:lstStyle/>
          <a:p>
            <a:r>
              <a:rPr lang="en-US" sz="1600" b="1" i="1" dirty="0" smtClean="0"/>
              <a:t>Start Counter</a:t>
            </a:r>
            <a:endParaRPr lang="en-US" sz="1600" b="1" i="1" dirty="0"/>
          </a:p>
        </p:txBody>
      </p:sp>
      <p:sp>
        <p:nvSpPr>
          <p:cNvPr id="43" name="TextBox 42"/>
          <p:cNvSpPr txBox="1"/>
          <p:nvPr/>
        </p:nvSpPr>
        <p:spPr>
          <a:xfrm>
            <a:off x="355926" y="628062"/>
            <a:ext cx="6044874" cy="584776"/>
          </a:xfrm>
          <a:prstGeom prst="rect">
            <a:avLst/>
          </a:prstGeom>
          <a:noFill/>
        </p:spPr>
        <p:txBody>
          <a:bodyPr wrap="square" rtlCol="0">
            <a:spAutoFit/>
          </a:bodyPr>
          <a:lstStyle/>
          <a:p>
            <a:r>
              <a:rPr lang="en-US" sz="1600" dirty="0" smtClean="0"/>
              <a:t>Particle ID is done primarily through time of flight with some help from </a:t>
            </a:r>
            <a:r>
              <a:rPr lang="en-US" sz="1600" dirty="0" err="1" smtClean="0"/>
              <a:t>dE/dx</a:t>
            </a:r>
            <a:r>
              <a:rPr lang="en-US" sz="1600" dirty="0" smtClean="0"/>
              <a:t> in chambers. Space is left in design for a future PID detector.</a:t>
            </a:r>
            <a:endParaRPr lang="en-US" sz="1600" dirty="0"/>
          </a:p>
        </p:txBody>
      </p:sp>
      <p:sp>
        <p:nvSpPr>
          <p:cNvPr id="44" name="TextBox 43"/>
          <p:cNvSpPr txBox="1"/>
          <p:nvPr/>
        </p:nvSpPr>
        <p:spPr>
          <a:xfrm>
            <a:off x="1398112" y="1343205"/>
            <a:ext cx="1470976" cy="338554"/>
          </a:xfrm>
          <a:prstGeom prst="rect">
            <a:avLst/>
          </a:prstGeom>
          <a:noFill/>
        </p:spPr>
        <p:txBody>
          <a:bodyPr wrap="none" rtlCol="0">
            <a:spAutoFit/>
          </a:bodyPr>
          <a:lstStyle/>
          <a:p>
            <a:r>
              <a:rPr lang="en-US" sz="1600" u="sng" dirty="0" smtClean="0"/>
              <a:t>Beam Test Data</a:t>
            </a:r>
            <a:endParaRPr lang="en-US" sz="1600" u="sng" dirty="0"/>
          </a:p>
        </p:txBody>
      </p:sp>
      <p:sp>
        <p:nvSpPr>
          <p:cNvPr id="45" name="TextBox 44"/>
          <p:cNvSpPr txBox="1"/>
          <p:nvPr/>
        </p:nvSpPr>
        <p:spPr>
          <a:xfrm>
            <a:off x="4038600" y="1343205"/>
            <a:ext cx="1891564" cy="338554"/>
          </a:xfrm>
          <a:prstGeom prst="rect">
            <a:avLst/>
          </a:prstGeom>
          <a:noFill/>
        </p:spPr>
        <p:txBody>
          <a:bodyPr wrap="none" rtlCol="0">
            <a:spAutoFit/>
          </a:bodyPr>
          <a:lstStyle/>
          <a:p>
            <a:r>
              <a:rPr lang="en-US" sz="1600" u="sng" dirty="0" smtClean="0"/>
              <a:t>Expected Separation</a:t>
            </a:r>
            <a:endParaRPr lang="en-US" sz="1600" u="sng" dirty="0"/>
          </a:p>
        </p:txBody>
      </p:sp>
      <p:sp>
        <p:nvSpPr>
          <p:cNvPr id="46" name="Down Arrow 45"/>
          <p:cNvSpPr/>
          <p:nvPr/>
        </p:nvSpPr>
        <p:spPr>
          <a:xfrm>
            <a:off x="1756059" y="1649219"/>
            <a:ext cx="743191" cy="13036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Down Arrow 46"/>
          <p:cNvSpPr/>
          <p:nvPr/>
        </p:nvSpPr>
        <p:spPr>
          <a:xfrm>
            <a:off x="4648200" y="1649219"/>
            <a:ext cx="743191" cy="13036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Slide Number Placeholder 32"/>
          <p:cNvSpPr>
            <a:spLocks noGrp="1"/>
          </p:cNvSpPr>
          <p:nvPr>
            <p:ph type="sldNum" sz="quarter" idx="12"/>
          </p:nvPr>
        </p:nvSpPr>
        <p:spPr/>
        <p:txBody>
          <a:bodyPr/>
          <a:lstStyle/>
          <a:p>
            <a:fld id="{7102A44C-AAFF-5D4B-B305-D357479621B3}" type="slidenum">
              <a:rPr lang="en-US" smtClean="0"/>
              <a:pPr/>
              <a:t>30</a:t>
            </a:fld>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5105400" y="3429000"/>
            <a:ext cx="2743200" cy="2927350"/>
          </a:xfrm>
          <a:prstGeom prst="roundRect">
            <a:avLst/>
          </a:prstGeom>
          <a:gradFill>
            <a:gsLst>
              <a:gs pos="0">
                <a:schemeClr val="accent4">
                  <a:lumMod val="60000"/>
                  <a:lumOff val="40000"/>
                </a:schemeClr>
              </a:gs>
              <a:gs pos="99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1219200" y="3429000"/>
            <a:ext cx="2743200" cy="2927350"/>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lumMod val="20000"/>
                  <a:lumOff val="80000"/>
                </a:schemeClr>
              </a:solidFill>
            </a:endParaRPr>
          </a:p>
        </p:txBody>
      </p:sp>
      <p:sp>
        <p:nvSpPr>
          <p:cNvPr id="16" name="Date Placeholder 3"/>
          <p:cNvSpPr>
            <a:spLocks noGrp="1"/>
          </p:cNvSpPr>
          <p:nvPr>
            <p:ph type="dt" sz="half" idx="10"/>
          </p:nvPr>
        </p:nvSpPr>
        <p:spPr/>
        <p:txBody>
          <a:bodyPr/>
          <a:lstStyle/>
          <a:p>
            <a:r>
              <a:rPr lang="en-US" smtClean="0"/>
              <a:t>April 12, 2012</a:t>
            </a:r>
            <a:endParaRPr lang="en-US"/>
          </a:p>
        </p:txBody>
      </p:sp>
      <p:sp>
        <p:nvSpPr>
          <p:cNvPr id="17" name="Footer Placeholder 4"/>
          <p:cNvSpPr>
            <a:spLocks noGrp="1"/>
          </p:cNvSpPr>
          <p:nvPr>
            <p:ph type="ftr" sz="quarter" idx="11"/>
          </p:nvPr>
        </p:nvSpPr>
        <p:spPr/>
        <p:txBody>
          <a:bodyPr/>
          <a:lstStyle/>
          <a:p>
            <a:r>
              <a:rPr lang="en-US" smtClean="0"/>
              <a:t>GlueX  -  AVS 2012  -  David Lawrence</a:t>
            </a:r>
            <a:endParaRPr lang="en-US"/>
          </a:p>
        </p:txBody>
      </p:sp>
      <p:sp>
        <p:nvSpPr>
          <p:cNvPr id="108546" name="Rectangle 2"/>
          <p:cNvSpPr>
            <a:spLocks noGrp="1" noChangeArrowheads="1"/>
          </p:cNvSpPr>
          <p:nvPr>
            <p:ph type="title"/>
          </p:nvPr>
        </p:nvSpPr>
        <p:spPr/>
        <p:txBody>
          <a:bodyPr>
            <a:noAutofit/>
          </a:bodyPr>
          <a:lstStyle/>
          <a:p>
            <a:r>
              <a:rPr lang="en-US" sz="3600" dirty="0" smtClean="0"/>
              <a:t>Quarks </a:t>
            </a:r>
            <a:r>
              <a:rPr lang="en-US" sz="3600" dirty="0"/>
              <a:t>must combine </a:t>
            </a:r>
            <a:r>
              <a:rPr lang="en-US" sz="3600" dirty="0" smtClean="0"/>
              <a:t>into</a:t>
            </a:r>
            <a:br>
              <a:rPr lang="en-US" sz="3600" dirty="0" smtClean="0"/>
            </a:br>
            <a:r>
              <a:rPr lang="en-US" sz="3600" dirty="0" smtClean="0"/>
              <a:t>“</a:t>
            </a:r>
            <a:r>
              <a:rPr lang="en-US" sz="3600" dirty="0"/>
              <a:t>colorless” particles</a:t>
            </a:r>
          </a:p>
        </p:txBody>
      </p:sp>
      <p:grpSp>
        <p:nvGrpSpPr>
          <p:cNvPr id="2" name="Group 16"/>
          <p:cNvGrpSpPr>
            <a:grpSpLocks/>
          </p:cNvGrpSpPr>
          <p:nvPr/>
        </p:nvGrpSpPr>
        <p:grpSpPr bwMode="auto">
          <a:xfrm>
            <a:off x="1624014" y="3429001"/>
            <a:ext cx="1852613" cy="779463"/>
            <a:chOff x="1200" y="1333"/>
            <a:chExt cx="1167" cy="491"/>
          </a:xfrm>
        </p:grpSpPr>
        <p:sp>
          <p:nvSpPr>
            <p:cNvPr id="108550" name="Rectangle 6"/>
            <p:cNvSpPr>
              <a:spLocks noChangeArrowheads="1"/>
            </p:cNvSpPr>
            <p:nvPr/>
          </p:nvSpPr>
          <p:spPr bwMode="auto">
            <a:xfrm>
              <a:off x="1502" y="1333"/>
              <a:ext cx="624" cy="233"/>
            </a:xfrm>
            <a:prstGeom prst="rect">
              <a:avLst/>
            </a:prstGeom>
            <a:noFill/>
            <a:ln w="9525">
              <a:noFill/>
              <a:miter lim="800000"/>
              <a:headEnd/>
              <a:tailEnd/>
            </a:ln>
          </p:spPr>
          <p:txBody>
            <a:bodyPr wrap="square">
              <a:prstTxWarp prst="textNoShape">
                <a:avLst/>
              </a:prstTxWarp>
              <a:spAutoFit/>
            </a:bodyPr>
            <a:lstStyle/>
            <a:p>
              <a:r>
                <a:rPr lang="en-US" i="0" dirty="0"/>
                <a:t>Mesons:</a:t>
              </a:r>
            </a:p>
          </p:txBody>
        </p:sp>
        <p:grpSp>
          <p:nvGrpSpPr>
            <p:cNvPr id="3" name="Group 10"/>
            <p:cNvGrpSpPr>
              <a:grpSpLocks/>
            </p:cNvGrpSpPr>
            <p:nvPr/>
          </p:nvGrpSpPr>
          <p:grpSpPr bwMode="auto">
            <a:xfrm>
              <a:off x="2016" y="1536"/>
              <a:ext cx="351" cy="288"/>
              <a:chOff x="610" y="1307"/>
              <a:chExt cx="351" cy="288"/>
            </a:xfrm>
          </p:grpSpPr>
          <p:sp>
            <p:nvSpPr>
              <p:cNvPr id="108551" name="Rectangle 7"/>
              <p:cNvSpPr>
                <a:spLocks noChangeArrowheads="1"/>
              </p:cNvSpPr>
              <p:nvPr/>
            </p:nvSpPr>
            <p:spPr bwMode="auto">
              <a:xfrm>
                <a:off x="610" y="1307"/>
                <a:ext cx="351" cy="288"/>
              </a:xfrm>
              <a:prstGeom prst="rect">
                <a:avLst/>
              </a:prstGeom>
              <a:noFill/>
              <a:ln w="9525">
                <a:noFill/>
                <a:miter lim="800000"/>
                <a:headEnd/>
                <a:tailEnd/>
              </a:ln>
            </p:spPr>
            <p:txBody>
              <a:bodyPr wrap="none">
                <a:prstTxWarp prst="textNoShape">
                  <a:avLst/>
                </a:prstTxWarp>
                <a:spAutoFit/>
              </a:bodyPr>
              <a:lstStyle/>
              <a:p>
                <a:r>
                  <a:rPr lang="en-US" i="0" dirty="0" err="1"/>
                  <a:t>qq</a:t>
                </a:r>
                <a:endParaRPr lang="en-US" i="0" dirty="0"/>
              </a:p>
            </p:txBody>
          </p:sp>
          <p:sp>
            <p:nvSpPr>
              <p:cNvPr id="108552" name="Line 8"/>
              <p:cNvSpPr>
                <a:spLocks noChangeShapeType="1"/>
              </p:cNvSpPr>
              <p:nvPr/>
            </p:nvSpPr>
            <p:spPr bwMode="auto">
              <a:xfrm>
                <a:off x="720" y="1392"/>
                <a:ext cx="96" cy="0"/>
              </a:xfrm>
              <a:prstGeom prst="line">
                <a:avLst/>
              </a:prstGeom>
              <a:noFill/>
              <a:ln w="28575">
                <a:solidFill>
                  <a:schemeClr val="tx1"/>
                </a:solidFill>
                <a:round/>
                <a:headEnd/>
                <a:tailEnd/>
              </a:ln>
            </p:spPr>
            <p:txBody>
              <a:bodyPr anchor="ctr">
                <a:prstTxWarp prst="textNoShape">
                  <a:avLst/>
                </a:prstTxWarp>
                <a:spAutoFit/>
              </a:bodyPr>
              <a:lstStyle/>
              <a:p>
                <a:endParaRPr lang="en-US"/>
              </a:p>
            </p:txBody>
          </p:sp>
        </p:grpSp>
        <p:sp>
          <p:nvSpPr>
            <p:cNvPr id="108557" name="Rectangle 13"/>
            <p:cNvSpPr>
              <a:spLocks noChangeArrowheads="1"/>
            </p:cNvSpPr>
            <p:nvPr/>
          </p:nvSpPr>
          <p:spPr bwMode="auto">
            <a:xfrm>
              <a:off x="1200" y="1584"/>
              <a:ext cx="708" cy="231"/>
            </a:xfrm>
            <a:prstGeom prst="rect">
              <a:avLst/>
            </a:prstGeom>
            <a:noFill/>
            <a:ln w="9525">
              <a:noFill/>
              <a:miter lim="800000"/>
              <a:headEnd/>
              <a:tailEnd/>
            </a:ln>
          </p:spPr>
          <p:txBody>
            <a:bodyPr wrap="none">
              <a:prstTxWarp prst="textNoShape">
                <a:avLst/>
              </a:prstTxWarp>
              <a:spAutoFit/>
            </a:bodyPr>
            <a:lstStyle/>
            <a:p>
              <a:r>
                <a:rPr lang="en-US" sz="1800" i="0"/>
                <a:t>2 quarks</a:t>
              </a:r>
            </a:p>
          </p:txBody>
        </p:sp>
      </p:grpSp>
      <p:grpSp>
        <p:nvGrpSpPr>
          <p:cNvPr id="4" name="Group 17"/>
          <p:cNvGrpSpPr>
            <a:grpSpLocks/>
          </p:cNvGrpSpPr>
          <p:nvPr/>
        </p:nvGrpSpPr>
        <p:grpSpPr bwMode="auto">
          <a:xfrm>
            <a:off x="5486400" y="3429001"/>
            <a:ext cx="2038350" cy="779463"/>
            <a:chOff x="3312" y="1333"/>
            <a:chExt cx="1284" cy="491"/>
          </a:xfrm>
        </p:grpSpPr>
        <p:sp>
          <p:nvSpPr>
            <p:cNvPr id="108555" name="Rectangle 11"/>
            <p:cNvSpPr>
              <a:spLocks noChangeArrowheads="1"/>
            </p:cNvSpPr>
            <p:nvPr/>
          </p:nvSpPr>
          <p:spPr bwMode="auto">
            <a:xfrm>
              <a:off x="3612" y="1333"/>
              <a:ext cx="660" cy="233"/>
            </a:xfrm>
            <a:prstGeom prst="rect">
              <a:avLst/>
            </a:prstGeom>
            <a:noFill/>
            <a:ln w="9525">
              <a:noFill/>
              <a:miter lim="800000"/>
              <a:headEnd/>
              <a:tailEnd/>
            </a:ln>
          </p:spPr>
          <p:txBody>
            <a:bodyPr wrap="square">
              <a:prstTxWarp prst="textNoShape">
                <a:avLst/>
              </a:prstTxWarp>
              <a:spAutoFit/>
            </a:bodyPr>
            <a:lstStyle/>
            <a:p>
              <a:r>
                <a:rPr lang="en-US" i="0" dirty="0"/>
                <a:t>Baryons:</a:t>
              </a:r>
            </a:p>
          </p:txBody>
        </p:sp>
        <p:sp>
          <p:nvSpPr>
            <p:cNvPr id="108556" name="Rectangle 12"/>
            <p:cNvSpPr>
              <a:spLocks noChangeArrowheads="1"/>
            </p:cNvSpPr>
            <p:nvPr/>
          </p:nvSpPr>
          <p:spPr bwMode="auto">
            <a:xfrm>
              <a:off x="4128" y="1536"/>
              <a:ext cx="468" cy="288"/>
            </a:xfrm>
            <a:prstGeom prst="rect">
              <a:avLst/>
            </a:prstGeom>
            <a:noFill/>
            <a:ln w="9525">
              <a:noFill/>
              <a:miter lim="800000"/>
              <a:headEnd/>
              <a:tailEnd/>
            </a:ln>
          </p:spPr>
          <p:txBody>
            <a:bodyPr wrap="none">
              <a:prstTxWarp prst="textNoShape">
                <a:avLst/>
              </a:prstTxWarp>
              <a:spAutoFit/>
            </a:bodyPr>
            <a:lstStyle/>
            <a:p>
              <a:r>
                <a:rPr lang="en-US" i="0"/>
                <a:t>qqq</a:t>
              </a:r>
            </a:p>
          </p:txBody>
        </p:sp>
        <p:sp>
          <p:nvSpPr>
            <p:cNvPr id="108559" name="Rectangle 15"/>
            <p:cNvSpPr>
              <a:spLocks noChangeArrowheads="1"/>
            </p:cNvSpPr>
            <p:nvPr/>
          </p:nvSpPr>
          <p:spPr bwMode="auto">
            <a:xfrm>
              <a:off x="3312" y="1584"/>
              <a:ext cx="708" cy="231"/>
            </a:xfrm>
            <a:prstGeom prst="rect">
              <a:avLst/>
            </a:prstGeom>
            <a:noFill/>
            <a:ln w="9525">
              <a:noFill/>
              <a:miter lim="800000"/>
              <a:headEnd/>
              <a:tailEnd/>
            </a:ln>
          </p:spPr>
          <p:txBody>
            <a:bodyPr wrap="none">
              <a:prstTxWarp prst="textNoShape">
                <a:avLst/>
              </a:prstTxWarp>
              <a:spAutoFit/>
            </a:bodyPr>
            <a:lstStyle/>
            <a:p>
              <a:r>
                <a:rPr lang="en-US" sz="1800" i="0"/>
                <a:t>3 quarks</a:t>
              </a:r>
            </a:p>
          </p:txBody>
        </p:sp>
      </p:grpSp>
      <p:sp>
        <p:nvSpPr>
          <p:cNvPr id="108563" name="Rectangle 19"/>
          <p:cNvSpPr>
            <a:spLocks noChangeArrowheads="1"/>
          </p:cNvSpPr>
          <p:nvPr/>
        </p:nvSpPr>
        <p:spPr bwMode="auto">
          <a:xfrm>
            <a:off x="2550927" y="1565701"/>
            <a:ext cx="4230871" cy="707886"/>
          </a:xfrm>
          <a:prstGeom prst="rect">
            <a:avLst/>
          </a:prstGeom>
          <a:gradFill flip="none" rotWithShape="1">
            <a:gsLst>
              <a:gs pos="0">
                <a:schemeClr val="bg1">
                  <a:lumMod val="85000"/>
                </a:schemeClr>
              </a:gs>
              <a:gs pos="100000">
                <a:schemeClr val="bg1">
                  <a:lumMod val="95000"/>
                </a:schemeClr>
              </a:gs>
            </a:gsLst>
            <a:lin ang="0" scaled="1"/>
            <a:tileRect/>
          </a:gradFill>
          <a:ln w="9525">
            <a:solidFill>
              <a:srgbClr val="0000FF"/>
            </a:solidFill>
            <a:miter lim="800000"/>
            <a:headEnd/>
            <a:tailEnd/>
          </a:ln>
        </p:spPr>
        <p:txBody>
          <a:bodyPr wrap="square">
            <a:prstTxWarp prst="textNoShape">
              <a:avLst/>
            </a:prstTxWarp>
            <a:spAutoFit/>
          </a:bodyPr>
          <a:lstStyle/>
          <a:p>
            <a:pPr algn="ctr"/>
            <a:r>
              <a:rPr lang="en-US" sz="2000" b="1" i="0" dirty="0"/>
              <a:t>Each quark has a “color” charge of</a:t>
            </a:r>
          </a:p>
          <a:p>
            <a:pPr algn="ctr"/>
            <a:r>
              <a:rPr lang="en-US" sz="2000" b="1" i="0" dirty="0"/>
              <a:t>“red”, “green”, or “blue”</a:t>
            </a:r>
          </a:p>
        </p:txBody>
      </p:sp>
      <p:sp>
        <p:nvSpPr>
          <p:cNvPr id="20" name="Rectangle 19"/>
          <p:cNvSpPr>
            <a:spLocks noChangeArrowheads="1"/>
          </p:cNvSpPr>
          <p:nvPr/>
        </p:nvSpPr>
        <p:spPr bwMode="auto">
          <a:xfrm>
            <a:off x="2550928" y="2396698"/>
            <a:ext cx="4230871" cy="707886"/>
          </a:xfrm>
          <a:prstGeom prst="rect">
            <a:avLst/>
          </a:prstGeom>
          <a:gradFill flip="none" rotWithShape="1">
            <a:gsLst>
              <a:gs pos="0">
                <a:schemeClr val="tx1">
                  <a:lumMod val="95000"/>
                  <a:lumOff val="5000"/>
                </a:schemeClr>
              </a:gs>
              <a:gs pos="100000">
                <a:schemeClr val="bg2">
                  <a:lumMod val="25000"/>
                </a:schemeClr>
              </a:gs>
            </a:gsLst>
            <a:lin ang="0" scaled="1"/>
            <a:tileRect/>
          </a:gradFill>
          <a:ln w="9525">
            <a:solidFill>
              <a:srgbClr val="FFFF00"/>
            </a:solidFill>
            <a:miter lim="800000"/>
            <a:headEnd/>
            <a:tailEnd/>
          </a:ln>
        </p:spPr>
        <p:txBody>
          <a:bodyPr wrap="none">
            <a:prstTxWarp prst="textNoShape">
              <a:avLst/>
            </a:prstTxWarp>
            <a:spAutoFit/>
          </a:bodyPr>
          <a:lstStyle/>
          <a:p>
            <a:pPr algn="ctr"/>
            <a:r>
              <a:rPr lang="en-US" sz="2000" b="1" i="0" dirty="0">
                <a:solidFill>
                  <a:schemeClr val="bg1"/>
                </a:solidFill>
              </a:rPr>
              <a:t>Each</a:t>
            </a:r>
            <a:r>
              <a:rPr lang="en-US" sz="2000" b="1" i="0" dirty="0" smtClean="0">
                <a:solidFill>
                  <a:schemeClr val="bg1"/>
                </a:solidFill>
              </a:rPr>
              <a:t> anti-quark </a:t>
            </a:r>
            <a:r>
              <a:rPr lang="en-US" sz="2000" b="1" i="0" dirty="0">
                <a:solidFill>
                  <a:schemeClr val="bg1"/>
                </a:solidFill>
              </a:rPr>
              <a:t>has a “color” charge of</a:t>
            </a:r>
          </a:p>
          <a:p>
            <a:pPr algn="ctr"/>
            <a:r>
              <a:rPr lang="en-US" sz="2000" b="1" i="0" dirty="0" smtClean="0">
                <a:solidFill>
                  <a:schemeClr val="bg1"/>
                </a:solidFill>
              </a:rPr>
              <a:t>“anti-red</a:t>
            </a:r>
            <a:r>
              <a:rPr lang="en-US" sz="2000" b="1" i="0" dirty="0">
                <a:solidFill>
                  <a:schemeClr val="bg1"/>
                </a:solidFill>
              </a:rPr>
              <a:t>”, </a:t>
            </a:r>
            <a:r>
              <a:rPr lang="en-US" sz="2000" b="1" i="0" dirty="0" smtClean="0">
                <a:solidFill>
                  <a:schemeClr val="bg1"/>
                </a:solidFill>
              </a:rPr>
              <a:t>“anti-green</a:t>
            </a:r>
            <a:r>
              <a:rPr lang="en-US" sz="2000" b="1" i="0" dirty="0">
                <a:solidFill>
                  <a:schemeClr val="bg1"/>
                </a:solidFill>
              </a:rPr>
              <a:t>”, or </a:t>
            </a:r>
            <a:r>
              <a:rPr lang="en-US" sz="2000" b="1" i="0" dirty="0" smtClean="0">
                <a:solidFill>
                  <a:schemeClr val="bg1"/>
                </a:solidFill>
              </a:rPr>
              <a:t>“anti-blue</a:t>
            </a:r>
            <a:r>
              <a:rPr lang="en-US" sz="2000" b="1" i="0" dirty="0">
                <a:solidFill>
                  <a:schemeClr val="bg1"/>
                </a:solidFill>
              </a:rPr>
              <a:t>”</a:t>
            </a:r>
          </a:p>
        </p:txBody>
      </p:sp>
      <p:sp>
        <p:nvSpPr>
          <p:cNvPr id="21" name="Slide Number Placeholder 20"/>
          <p:cNvSpPr>
            <a:spLocks noGrp="1"/>
          </p:cNvSpPr>
          <p:nvPr>
            <p:ph type="sldNum" sz="quarter" idx="12"/>
          </p:nvPr>
        </p:nvSpPr>
        <p:spPr/>
        <p:txBody>
          <a:bodyPr/>
          <a:lstStyle/>
          <a:p>
            <a:fld id="{7102A44C-AAFF-5D4B-B305-D357479621B3}" type="slidenum">
              <a:rPr lang="en-US" smtClean="0"/>
              <a:pPr/>
              <a:t>4</a:t>
            </a:fld>
            <a:endParaRPr lang="en-US"/>
          </a:p>
        </p:txBody>
      </p:sp>
      <p:sp>
        <p:nvSpPr>
          <p:cNvPr id="22" name="TextBox 21"/>
          <p:cNvSpPr txBox="1"/>
          <p:nvPr/>
        </p:nvSpPr>
        <p:spPr>
          <a:xfrm>
            <a:off x="538364" y="613192"/>
            <a:ext cx="1414470" cy="338554"/>
          </a:xfrm>
          <a:prstGeom prst="rect">
            <a:avLst/>
          </a:prstGeom>
          <a:noFill/>
        </p:spPr>
        <p:txBody>
          <a:bodyPr wrap="none" rtlCol="0">
            <a:spAutoFit/>
          </a:bodyPr>
          <a:lstStyle/>
          <a:p>
            <a:r>
              <a:rPr lang="en-US" sz="1600" i="1" dirty="0" smtClean="0"/>
              <a:t>“confinement” = </a:t>
            </a:r>
            <a:endParaRPr lang="en-US" sz="1600" i="1" dirty="0"/>
          </a:p>
        </p:txBody>
      </p:sp>
      <p:sp>
        <p:nvSpPr>
          <p:cNvPr id="23" name="TextBox 22"/>
          <p:cNvSpPr txBox="1"/>
          <p:nvPr/>
        </p:nvSpPr>
        <p:spPr>
          <a:xfrm>
            <a:off x="228600" y="3731409"/>
            <a:ext cx="914400" cy="954107"/>
          </a:xfrm>
          <a:prstGeom prst="rect">
            <a:avLst/>
          </a:prstGeom>
          <a:noFill/>
        </p:spPr>
        <p:txBody>
          <a:bodyPr wrap="square" rtlCol="0">
            <a:spAutoFit/>
          </a:bodyPr>
          <a:lstStyle/>
          <a:p>
            <a:pPr algn="r"/>
            <a:r>
              <a:rPr lang="en-US" sz="1400" i="1" dirty="0" smtClean="0"/>
              <a:t>anti-quark color is opposite of quark color</a:t>
            </a:r>
            <a:endParaRPr lang="en-US" sz="1400" i="1" dirty="0"/>
          </a:p>
        </p:txBody>
      </p:sp>
      <p:sp>
        <p:nvSpPr>
          <p:cNvPr id="24" name="TextBox 23"/>
          <p:cNvSpPr txBox="1"/>
          <p:nvPr/>
        </p:nvSpPr>
        <p:spPr>
          <a:xfrm>
            <a:off x="7848600" y="3717122"/>
            <a:ext cx="1143000" cy="738664"/>
          </a:xfrm>
          <a:prstGeom prst="rect">
            <a:avLst/>
          </a:prstGeom>
          <a:noFill/>
        </p:spPr>
        <p:txBody>
          <a:bodyPr wrap="square" rtlCol="0">
            <a:spAutoFit/>
          </a:bodyPr>
          <a:lstStyle/>
          <a:p>
            <a:r>
              <a:rPr lang="en-US" sz="1400" i="1" dirty="0" smtClean="0"/>
              <a:t>1 red quark</a:t>
            </a:r>
            <a:br>
              <a:rPr lang="en-US" sz="1400" i="1" dirty="0" smtClean="0"/>
            </a:br>
            <a:r>
              <a:rPr lang="en-US" sz="1400" i="1" dirty="0" smtClean="0"/>
              <a:t>1 green quark</a:t>
            </a:r>
            <a:br>
              <a:rPr lang="en-US" sz="1400" i="1" dirty="0" smtClean="0"/>
            </a:br>
            <a:r>
              <a:rPr lang="en-US" sz="1400" i="1" dirty="0" smtClean="0"/>
              <a:t>1 blue quark</a:t>
            </a:r>
          </a:p>
        </p:txBody>
      </p:sp>
      <p:pic>
        <p:nvPicPr>
          <p:cNvPr id="5" name="Picture 4" descr="Quarks_Mes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999" y="3025990"/>
            <a:ext cx="4299856" cy="4299856"/>
          </a:xfrm>
          <a:prstGeom prst="rect">
            <a:avLst/>
          </a:prstGeom>
        </p:spPr>
      </p:pic>
      <p:pic>
        <p:nvPicPr>
          <p:cNvPr id="6" name="Picture 5" descr="Quarks_bary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557" y="3356429"/>
            <a:ext cx="3719285" cy="371928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5257"/>
            <a:ext cx="7313613" cy="715962"/>
          </a:xfrm>
        </p:spPr>
        <p:txBody>
          <a:bodyPr>
            <a:normAutofit fontScale="90000"/>
          </a:bodyPr>
          <a:lstStyle/>
          <a:p>
            <a:r>
              <a:rPr lang="en-US" dirty="0" smtClean="0"/>
              <a:t>Exotic Hybrid Mesons</a:t>
            </a:r>
            <a:endParaRPr lang="en-US" dirty="0"/>
          </a:p>
        </p:txBody>
      </p:sp>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sp>
        <p:nvSpPr>
          <p:cNvPr id="10" name="TextBox 9"/>
          <p:cNvSpPr txBox="1"/>
          <p:nvPr/>
        </p:nvSpPr>
        <p:spPr>
          <a:xfrm>
            <a:off x="1135117" y="1594069"/>
            <a:ext cx="2057400" cy="1077218"/>
          </a:xfrm>
          <a:prstGeom prst="rect">
            <a:avLst/>
          </a:prstGeom>
          <a:noFill/>
        </p:spPr>
        <p:txBody>
          <a:bodyPr wrap="square" rtlCol="0">
            <a:spAutoFit/>
          </a:bodyPr>
          <a:lstStyle/>
          <a:p>
            <a:pPr algn="just"/>
            <a:r>
              <a:rPr lang="en-US" sz="1600" dirty="0" smtClean="0"/>
              <a:t>Conventional meson has quantum numbers determined only by constituent quarks</a:t>
            </a:r>
            <a:endParaRPr lang="en-US" sz="1600" dirty="0"/>
          </a:p>
        </p:txBody>
      </p:sp>
      <p:sp>
        <p:nvSpPr>
          <p:cNvPr id="11" name="TextBox 10"/>
          <p:cNvSpPr txBox="1"/>
          <p:nvPr/>
        </p:nvSpPr>
        <p:spPr>
          <a:xfrm>
            <a:off x="5667658" y="1599219"/>
            <a:ext cx="2283069" cy="1077218"/>
          </a:xfrm>
          <a:prstGeom prst="rect">
            <a:avLst/>
          </a:prstGeom>
          <a:noFill/>
        </p:spPr>
        <p:txBody>
          <a:bodyPr wrap="square" rtlCol="0">
            <a:spAutoFit/>
          </a:bodyPr>
          <a:lstStyle/>
          <a:p>
            <a:pPr algn="just"/>
            <a:r>
              <a:rPr lang="en-US" sz="1600" dirty="0" smtClean="0"/>
              <a:t>Hybrid meson has some quantum properties due to contributions from the “glue”</a:t>
            </a:r>
            <a:endParaRPr lang="en-US" sz="1600" dirty="0"/>
          </a:p>
        </p:txBody>
      </p:sp>
      <p:pic>
        <p:nvPicPr>
          <p:cNvPr id="12" name="fluxtube_ground.mov">
            <a:hlinkClick r:id="" action="ppaction://media"/>
          </p:cNvPr>
          <p:cNvPicPr/>
          <p:nvPr>
            <a:videoFile r:link="rId2"/>
            <p:extLst>
              <p:ext uri="{DAA4B4D4-6D71-4841-9C94-3DE7FCFB9230}">
                <p14:media xmlns:p14="http://schemas.microsoft.com/office/powerpoint/2010/main" r:link="rId1"/>
              </p:ext>
            </p:extLst>
          </p:nvPr>
        </p:nvPicPr>
        <p:blipFill>
          <a:blip r:embed="rId6"/>
          <a:stretch>
            <a:fillRect/>
          </a:stretch>
        </p:blipFill>
        <p:spPr>
          <a:xfrm>
            <a:off x="1313793" y="2849354"/>
            <a:ext cx="1638300" cy="1625600"/>
          </a:xfrm>
          <a:prstGeom prst="rect">
            <a:avLst/>
          </a:prstGeom>
          <a:effectLst>
            <a:glow rad="203200">
              <a:schemeClr val="accent6">
                <a:alpha val="75000"/>
              </a:schemeClr>
            </a:glow>
          </a:effectLst>
        </p:spPr>
      </p:pic>
      <p:pic>
        <p:nvPicPr>
          <p:cNvPr id="13" name="fluxtube_excited.mov">
            <a:hlinkClick r:id="" action="ppaction://media"/>
          </p:cNvPr>
          <p:cNvPicPr/>
          <p:nvPr>
            <a:videoFile r:link="rId4"/>
            <p:extLst>
              <p:ext uri="{DAA4B4D4-6D71-4841-9C94-3DE7FCFB9230}">
                <p14:media xmlns:p14="http://schemas.microsoft.com/office/powerpoint/2010/main" r:link="rId3"/>
              </p:ext>
            </p:extLst>
          </p:nvPr>
        </p:nvPicPr>
        <p:blipFill>
          <a:blip r:embed="rId7"/>
          <a:stretch>
            <a:fillRect/>
          </a:stretch>
        </p:blipFill>
        <p:spPr>
          <a:xfrm>
            <a:off x="6019800" y="2840595"/>
            <a:ext cx="1638300" cy="1625600"/>
          </a:xfrm>
          <a:prstGeom prst="rect">
            <a:avLst/>
          </a:prstGeom>
          <a:effectLst>
            <a:glow rad="203200">
              <a:schemeClr val="accent6">
                <a:alpha val="75000"/>
              </a:schemeClr>
            </a:glow>
          </a:effectLst>
        </p:spPr>
      </p:pic>
      <p:sp>
        <p:nvSpPr>
          <p:cNvPr id="16" name="TextBox 15"/>
          <p:cNvSpPr txBox="1"/>
          <p:nvPr/>
        </p:nvSpPr>
        <p:spPr>
          <a:xfrm>
            <a:off x="3810000" y="2858425"/>
            <a:ext cx="1284701" cy="1384995"/>
          </a:xfrm>
          <a:prstGeom prst="rect">
            <a:avLst/>
          </a:prstGeom>
          <a:noFill/>
        </p:spPr>
        <p:txBody>
          <a:bodyPr wrap="none" rtlCol="0">
            <a:spAutoFit/>
          </a:bodyPr>
          <a:lstStyle/>
          <a:p>
            <a:r>
              <a:rPr lang="en-US" i="1" dirty="0" smtClean="0">
                <a:latin typeface="Arial"/>
                <a:cs typeface="Arial"/>
              </a:rPr>
              <a:t>J</a:t>
            </a:r>
            <a:r>
              <a:rPr lang="en-US" i="1" baseline="30000" dirty="0" smtClean="0">
                <a:latin typeface="Arial"/>
                <a:cs typeface="Arial"/>
              </a:rPr>
              <a:t>PC</a:t>
            </a:r>
          </a:p>
          <a:p>
            <a:endParaRPr lang="en-US" i="1" baseline="30000" dirty="0">
              <a:latin typeface="Arial"/>
              <a:cs typeface="Arial"/>
            </a:endParaRPr>
          </a:p>
          <a:p>
            <a:r>
              <a:rPr lang="en-US" i="1" dirty="0" smtClean="0">
                <a:latin typeface="Arial"/>
                <a:cs typeface="Arial"/>
              </a:rPr>
              <a:t>J = L + S</a:t>
            </a:r>
          </a:p>
          <a:p>
            <a:r>
              <a:rPr lang="en-US" i="1" dirty="0" smtClean="0">
                <a:latin typeface="Arial"/>
                <a:cs typeface="Arial"/>
              </a:rPr>
              <a:t>P = (-1)</a:t>
            </a:r>
            <a:r>
              <a:rPr lang="en-US" i="1" baseline="30000" dirty="0" smtClean="0">
                <a:latin typeface="Arial"/>
                <a:cs typeface="Arial"/>
              </a:rPr>
              <a:t>L+1</a:t>
            </a:r>
          </a:p>
          <a:p>
            <a:r>
              <a:rPr lang="en-US" i="1" dirty="0" smtClean="0">
                <a:latin typeface="Arial"/>
                <a:cs typeface="Arial"/>
              </a:rPr>
              <a:t>C = (-1)</a:t>
            </a:r>
            <a:r>
              <a:rPr lang="en-US" i="1" baseline="30000" dirty="0" smtClean="0">
                <a:latin typeface="Arial"/>
                <a:cs typeface="Arial"/>
              </a:rPr>
              <a:t>L+S</a:t>
            </a:r>
            <a:endParaRPr lang="en-US" i="1" baseline="30000" dirty="0">
              <a:latin typeface="Arial"/>
              <a:cs typeface="Arial"/>
            </a:endParaRPr>
          </a:p>
        </p:txBody>
      </p:sp>
      <p:sp>
        <p:nvSpPr>
          <p:cNvPr id="17" name="TextBox 16"/>
          <p:cNvSpPr txBox="1"/>
          <p:nvPr/>
        </p:nvSpPr>
        <p:spPr>
          <a:xfrm>
            <a:off x="644133" y="4582991"/>
            <a:ext cx="3184260" cy="369332"/>
          </a:xfrm>
          <a:prstGeom prst="rect">
            <a:avLst/>
          </a:prstGeom>
          <a:noFill/>
        </p:spPr>
        <p:txBody>
          <a:bodyPr wrap="none" rtlCol="0">
            <a:spAutoFit/>
          </a:bodyPr>
          <a:lstStyle/>
          <a:p>
            <a:r>
              <a:rPr lang="en-US" i="1" dirty="0" smtClean="0">
                <a:latin typeface="Arial"/>
                <a:cs typeface="Arial"/>
              </a:rPr>
              <a:t>J</a:t>
            </a:r>
            <a:r>
              <a:rPr lang="en-US" i="1" baseline="30000" dirty="0" smtClean="0">
                <a:latin typeface="Arial"/>
                <a:cs typeface="Arial"/>
              </a:rPr>
              <a:t>PC</a:t>
            </a:r>
            <a:r>
              <a:rPr lang="en-US" i="1" dirty="0" smtClean="0">
                <a:latin typeface="Arial"/>
                <a:cs typeface="Arial"/>
              </a:rPr>
              <a:t> = 0</a:t>
            </a:r>
            <a:r>
              <a:rPr lang="en-US" i="1" baseline="30000" dirty="0" smtClean="0">
                <a:latin typeface="Arial"/>
                <a:cs typeface="Arial"/>
              </a:rPr>
              <a:t>-+</a:t>
            </a:r>
            <a:r>
              <a:rPr lang="en-US" i="1" dirty="0" smtClean="0">
                <a:latin typeface="Arial"/>
                <a:cs typeface="Arial"/>
              </a:rPr>
              <a:t>, 0</a:t>
            </a:r>
            <a:r>
              <a:rPr lang="en-US" i="1" baseline="30000" dirty="0" smtClean="0">
                <a:latin typeface="Arial"/>
                <a:cs typeface="Arial"/>
              </a:rPr>
              <a:t>++</a:t>
            </a:r>
            <a:r>
              <a:rPr lang="en-US" i="1" dirty="0" smtClean="0">
                <a:latin typeface="Arial"/>
                <a:cs typeface="Arial"/>
              </a:rPr>
              <a:t>, 1</a:t>
            </a:r>
            <a:r>
              <a:rPr lang="en-US" i="1" baseline="30000" dirty="0" smtClean="0">
                <a:latin typeface="Arial"/>
                <a:cs typeface="Arial"/>
              </a:rPr>
              <a:t>++</a:t>
            </a:r>
            <a:r>
              <a:rPr lang="en-US" i="1" dirty="0" smtClean="0">
                <a:latin typeface="Arial"/>
                <a:cs typeface="Arial"/>
              </a:rPr>
              <a:t>, 1</a:t>
            </a:r>
            <a:r>
              <a:rPr lang="en-US" i="1" baseline="30000" dirty="0" smtClean="0">
                <a:latin typeface="Arial"/>
                <a:cs typeface="Arial"/>
              </a:rPr>
              <a:t>+-</a:t>
            </a:r>
            <a:r>
              <a:rPr lang="en-US" i="1" dirty="0" smtClean="0">
                <a:latin typeface="Arial"/>
                <a:cs typeface="Arial"/>
              </a:rPr>
              <a:t>, 2</a:t>
            </a:r>
            <a:r>
              <a:rPr lang="en-US" i="1" baseline="30000" dirty="0" smtClean="0">
                <a:latin typeface="Arial"/>
                <a:cs typeface="Arial"/>
              </a:rPr>
              <a:t>-+</a:t>
            </a:r>
            <a:r>
              <a:rPr lang="en-US" i="1" dirty="0" smtClean="0">
                <a:latin typeface="Arial"/>
                <a:cs typeface="Arial"/>
              </a:rPr>
              <a:t>, 2</a:t>
            </a:r>
            <a:r>
              <a:rPr lang="en-US" i="1" baseline="30000" dirty="0" smtClean="0">
                <a:latin typeface="Arial"/>
                <a:cs typeface="Arial"/>
              </a:rPr>
              <a:t>++</a:t>
            </a:r>
            <a:endParaRPr lang="en-US" i="1" baseline="30000" dirty="0">
              <a:latin typeface="Arial"/>
              <a:cs typeface="Arial"/>
            </a:endParaRPr>
          </a:p>
        </p:txBody>
      </p:sp>
      <p:sp>
        <p:nvSpPr>
          <p:cNvPr id="18" name="TextBox 17"/>
          <p:cNvSpPr txBox="1"/>
          <p:nvPr/>
        </p:nvSpPr>
        <p:spPr>
          <a:xfrm>
            <a:off x="4766467" y="4609258"/>
            <a:ext cx="4377533" cy="369332"/>
          </a:xfrm>
          <a:prstGeom prst="rect">
            <a:avLst/>
          </a:prstGeom>
          <a:noFill/>
        </p:spPr>
        <p:txBody>
          <a:bodyPr wrap="none" rtlCol="0">
            <a:spAutoFit/>
          </a:bodyPr>
          <a:lstStyle/>
          <a:p>
            <a:r>
              <a:rPr lang="en-US" i="1" dirty="0" smtClean="0">
                <a:latin typeface="Arial"/>
                <a:cs typeface="Arial"/>
              </a:rPr>
              <a:t>J</a:t>
            </a:r>
            <a:r>
              <a:rPr lang="en-US" i="1" baseline="30000" dirty="0" smtClean="0">
                <a:latin typeface="Arial"/>
                <a:cs typeface="Arial"/>
              </a:rPr>
              <a:t>PC</a:t>
            </a:r>
            <a:r>
              <a:rPr lang="en-US" i="1" dirty="0" smtClean="0">
                <a:latin typeface="Arial"/>
                <a:cs typeface="Arial"/>
              </a:rPr>
              <a:t> = 0</a:t>
            </a:r>
            <a:r>
              <a:rPr lang="en-US" i="1" baseline="30000" dirty="0" smtClean="0">
                <a:latin typeface="Arial"/>
                <a:cs typeface="Arial"/>
              </a:rPr>
              <a:t>-+</a:t>
            </a:r>
            <a:r>
              <a:rPr lang="en-US" i="1" dirty="0" smtClean="0">
                <a:latin typeface="Arial"/>
                <a:cs typeface="Arial"/>
              </a:rPr>
              <a:t>, 0</a:t>
            </a:r>
            <a:r>
              <a:rPr lang="en-US" i="1" baseline="30000" dirty="0" smtClean="0">
                <a:latin typeface="Arial"/>
                <a:cs typeface="Arial"/>
              </a:rPr>
              <a:t>++</a:t>
            </a:r>
            <a:r>
              <a:rPr lang="en-US" i="1" dirty="0" smtClean="0">
                <a:latin typeface="Arial"/>
                <a:cs typeface="Arial"/>
              </a:rPr>
              <a:t>, </a:t>
            </a:r>
            <a:r>
              <a:rPr lang="en-US" b="1" i="1" dirty="0" smtClean="0">
                <a:solidFill>
                  <a:srgbClr val="FF0000"/>
                </a:solidFill>
                <a:latin typeface="Arial"/>
                <a:cs typeface="Arial"/>
              </a:rPr>
              <a:t>0</a:t>
            </a:r>
            <a:r>
              <a:rPr lang="en-US" b="1" i="1" baseline="30000" dirty="0" smtClean="0">
                <a:solidFill>
                  <a:srgbClr val="FF0000"/>
                </a:solidFill>
                <a:latin typeface="Arial"/>
                <a:cs typeface="Arial"/>
              </a:rPr>
              <a:t>+-</a:t>
            </a:r>
            <a:r>
              <a:rPr lang="en-US" i="1" dirty="0" smtClean="0">
                <a:latin typeface="Arial"/>
                <a:cs typeface="Arial"/>
              </a:rPr>
              <a:t>, 1</a:t>
            </a:r>
            <a:r>
              <a:rPr lang="en-US" i="1" baseline="30000" dirty="0" smtClean="0">
                <a:latin typeface="Arial"/>
                <a:cs typeface="Arial"/>
              </a:rPr>
              <a:t>++</a:t>
            </a:r>
            <a:r>
              <a:rPr lang="en-US" i="1" dirty="0" smtClean="0">
                <a:latin typeface="Arial"/>
                <a:cs typeface="Arial"/>
              </a:rPr>
              <a:t>, </a:t>
            </a:r>
            <a:r>
              <a:rPr lang="en-US" b="1" i="1" dirty="0" smtClean="0">
                <a:solidFill>
                  <a:srgbClr val="FF0000"/>
                </a:solidFill>
                <a:latin typeface="Arial"/>
                <a:cs typeface="Arial"/>
              </a:rPr>
              <a:t>1</a:t>
            </a:r>
            <a:r>
              <a:rPr lang="en-US" b="1" i="1" baseline="30000" dirty="0" smtClean="0">
                <a:solidFill>
                  <a:srgbClr val="FF0000"/>
                </a:solidFill>
                <a:latin typeface="Arial"/>
                <a:cs typeface="Arial"/>
              </a:rPr>
              <a:t>-+</a:t>
            </a:r>
            <a:r>
              <a:rPr lang="en-US" i="1" dirty="0" smtClean="0">
                <a:latin typeface="Arial"/>
                <a:cs typeface="Arial"/>
              </a:rPr>
              <a:t>, 1</a:t>
            </a:r>
            <a:r>
              <a:rPr lang="en-US" i="1" baseline="30000" dirty="0" smtClean="0">
                <a:latin typeface="Arial"/>
                <a:cs typeface="Arial"/>
              </a:rPr>
              <a:t>+-</a:t>
            </a:r>
            <a:r>
              <a:rPr lang="en-US" i="1" dirty="0" smtClean="0">
                <a:latin typeface="Arial"/>
                <a:cs typeface="Arial"/>
              </a:rPr>
              <a:t>, 2</a:t>
            </a:r>
            <a:r>
              <a:rPr lang="en-US" i="1" baseline="30000" dirty="0" smtClean="0">
                <a:latin typeface="Arial"/>
                <a:cs typeface="Arial"/>
              </a:rPr>
              <a:t>-+</a:t>
            </a:r>
            <a:r>
              <a:rPr lang="en-US" i="1" dirty="0" smtClean="0">
                <a:latin typeface="Arial"/>
                <a:cs typeface="Arial"/>
              </a:rPr>
              <a:t>, 2</a:t>
            </a:r>
            <a:r>
              <a:rPr lang="en-US" i="1" baseline="30000" dirty="0" smtClean="0">
                <a:latin typeface="Arial"/>
                <a:cs typeface="Arial"/>
              </a:rPr>
              <a:t>++</a:t>
            </a:r>
            <a:r>
              <a:rPr lang="en-US" i="1" dirty="0" smtClean="0">
                <a:latin typeface="Arial"/>
                <a:cs typeface="Arial"/>
              </a:rPr>
              <a:t>, </a:t>
            </a:r>
            <a:r>
              <a:rPr lang="en-US" b="1" i="1" dirty="0" smtClean="0">
                <a:solidFill>
                  <a:srgbClr val="FF0000"/>
                </a:solidFill>
                <a:latin typeface="Arial"/>
                <a:cs typeface="Arial"/>
              </a:rPr>
              <a:t>2</a:t>
            </a:r>
            <a:r>
              <a:rPr lang="en-US" b="1" i="1" baseline="30000" dirty="0" smtClean="0">
                <a:solidFill>
                  <a:srgbClr val="FF0000"/>
                </a:solidFill>
                <a:latin typeface="Arial"/>
                <a:cs typeface="Arial"/>
              </a:rPr>
              <a:t>+-</a:t>
            </a:r>
            <a:endParaRPr lang="en-US" b="1" i="1" baseline="30000" dirty="0">
              <a:solidFill>
                <a:srgbClr val="FF0000"/>
              </a:solidFill>
              <a:latin typeface="Arial"/>
              <a:cs typeface="Arial"/>
            </a:endParaRPr>
          </a:p>
        </p:txBody>
      </p:sp>
      <p:sp>
        <p:nvSpPr>
          <p:cNvPr id="19" name="TextBox 18"/>
          <p:cNvSpPr txBox="1"/>
          <p:nvPr/>
        </p:nvSpPr>
        <p:spPr>
          <a:xfrm>
            <a:off x="6503358" y="5315013"/>
            <a:ext cx="1447369" cy="369332"/>
          </a:xfrm>
          <a:prstGeom prst="rect">
            <a:avLst/>
          </a:prstGeom>
          <a:noFill/>
        </p:spPr>
        <p:txBody>
          <a:bodyPr wrap="none" rtlCol="0">
            <a:spAutoFit/>
          </a:bodyPr>
          <a:lstStyle/>
          <a:p>
            <a:r>
              <a:rPr lang="en-US" dirty="0" smtClean="0"/>
              <a:t>“exotic” states</a:t>
            </a:r>
            <a:endParaRPr lang="en-US" dirty="0"/>
          </a:p>
        </p:txBody>
      </p:sp>
      <p:cxnSp>
        <p:nvCxnSpPr>
          <p:cNvPr id="21" name="Straight Arrow Connector 20"/>
          <p:cNvCxnSpPr/>
          <p:nvPr/>
        </p:nvCxnSpPr>
        <p:spPr>
          <a:xfrm rot="10800000">
            <a:off x="6432860" y="4909351"/>
            <a:ext cx="595584" cy="4642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flipH="1" flipV="1">
            <a:off x="6901445" y="5132692"/>
            <a:ext cx="481724" cy="700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7364775" y="4935624"/>
            <a:ext cx="1336566" cy="4852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Slide Number Placeholder 21"/>
          <p:cNvSpPr>
            <a:spLocks noGrp="1"/>
          </p:cNvSpPr>
          <p:nvPr>
            <p:ph type="sldNum" sz="quarter" idx="12"/>
          </p:nvPr>
        </p:nvSpPr>
        <p:spPr/>
        <p:txBody>
          <a:bodyPr/>
          <a:lstStyle/>
          <a:p>
            <a:fld id="{7102A44C-AAFF-5D4B-B305-D357479621B3}" type="slidenum">
              <a:rPr lang="en-US" smtClean="0"/>
              <a:pPr/>
              <a:t>5</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12"/>
                                        </p:tgtEl>
                                      </p:cBhvr>
                                    </p:cmd>
                                  </p:childTnLst>
                                </p:cTn>
                              </p:par>
                              <p:par>
                                <p:cTn id="7" presetID="1" presetClass="mediacall" presetSubtype="0" fill="hold" nodeType="withEffect">
                                  <p:stCondLst>
                                    <p:cond delay="0"/>
                                  </p:stCondLst>
                                  <p:childTnLst>
                                    <p:cmd type="call" cmd="playFrom(0.0)">
                                      <p:cBhvr>
                                        <p:cTn id="8" dur="10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2"/>
                                        </p:tgtEl>
                                      </p:cBhvr>
                                    </p:cmd>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3"/>
                                        </p:tgtEl>
                                      </p:cBhvr>
                                    </p:cmd>
                                  </p:childTnLst>
                                </p:cTn>
                              </p:par>
                            </p:childTnLst>
                          </p:cTn>
                        </p:par>
                      </p:childTnLst>
                    </p:cTn>
                  </p:par>
                </p:childTnLst>
              </p:cTn>
              <p:nextCondLst>
                <p:cond evt="onClick" delay="0">
                  <p:tgtEl>
                    <p:spTgt spid="13"/>
                  </p:tgtEl>
                </p:cond>
              </p:nextCondLst>
            </p:seq>
            <p:video>
              <p:cMediaNode>
                <p:cTn id="19" repeatCount="indefinite" fill="hold" display="0">
                  <p:stCondLst>
                    <p:cond delay="indefinite"/>
                  </p:stCondLst>
                  <p:endCondLst>
                    <p:cond evt="onPrev" delay="0">
                      <p:tgtEl>
                        <p:sldTgt/>
                      </p:tgtEl>
                    </p:cond>
                  </p:endCondLst>
                </p:cTn>
                <p:tgtEl>
                  <p:spTgt spid="12"/>
                </p:tgtEl>
              </p:cMediaNode>
            </p:video>
            <p:video>
              <p:cMediaNode>
                <p:cTn id="20" repeatCount="indefinite" fill="hold" display="0">
                  <p:stCondLst>
                    <p:cond delay="indefinite"/>
                  </p:stCondLst>
                  <p:endCondLst>
                    <p:cond evt="onPrev" delay="0">
                      <p:tgtEl>
                        <p:sldTgt/>
                      </p:tgtEl>
                    </p:cond>
                  </p:end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1184"/>
          </a:xfrm>
        </p:spPr>
        <p:txBody>
          <a:bodyPr>
            <a:normAutofit fontScale="90000"/>
          </a:bodyPr>
          <a:lstStyle/>
          <a:p>
            <a:r>
              <a:rPr lang="en-US" dirty="0" smtClean="0"/>
              <a:t>Creating Exotic Hybrids</a:t>
            </a:r>
            <a:endParaRPr lang="en-US" dirty="0"/>
          </a:p>
        </p:txBody>
      </p:sp>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t>6</a:t>
            </a:fld>
            <a:endParaRPr lang="en-US"/>
          </a:p>
        </p:txBody>
      </p:sp>
      <p:sp>
        <p:nvSpPr>
          <p:cNvPr id="9" name="TextBox 8"/>
          <p:cNvSpPr txBox="1"/>
          <p:nvPr/>
        </p:nvSpPr>
        <p:spPr>
          <a:xfrm>
            <a:off x="4830025" y="2965514"/>
            <a:ext cx="3772821" cy="3046988"/>
          </a:xfrm>
          <a:prstGeom prst="rect">
            <a:avLst/>
          </a:prstGeom>
          <a:noFill/>
        </p:spPr>
        <p:txBody>
          <a:bodyPr wrap="square" rtlCol="0">
            <a:spAutoFit/>
          </a:bodyPr>
          <a:lstStyle/>
          <a:p>
            <a:pPr marL="285750" indent="-285750">
              <a:buFont typeface="Arial"/>
              <a:buChar char="•"/>
            </a:pPr>
            <a:r>
              <a:rPr lang="en-US" sz="1600" dirty="0" smtClean="0"/>
              <a:t>The </a:t>
            </a:r>
            <a:r>
              <a:rPr lang="en-US" sz="1600" dirty="0">
                <a:latin typeface="Symbol" charset="2"/>
                <a:cs typeface="Symbol" charset="2"/>
              </a:rPr>
              <a:t>g</a:t>
            </a:r>
            <a:r>
              <a:rPr lang="en-US" sz="1600" dirty="0" smtClean="0"/>
              <a:t> wave function spends part of its time as a virtual quark/anti-quark pair</a:t>
            </a:r>
          </a:p>
          <a:p>
            <a:pPr marL="285750" indent="-285750">
              <a:buFont typeface="Arial"/>
              <a:buChar char="•"/>
            </a:pPr>
            <a:endParaRPr lang="en-US" sz="1600" dirty="0"/>
          </a:p>
          <a:p>
            <a:pPr marL="285750" indent="-285750">
              <a:buFont typeface="Arial"/>
              <a:buChar char="•"/>
            </a:pPr>
            <a:r>
              <a:rPr lang="en-US" sz="1600" dirty="0" smtClean="0"/>
              <a:t>When interacting with the proton, this part can be selected with some of the energy going to excite the glue</a:t>
            </a:r>
          </a:p>
          <a:p>
            <a:pPr marL="285750" indent="-285750">
              <a:buFont typeface="Arial"/>
              <a:buChar char="•"/>
            </a:pPr>
            <a:endParaRPr lang="en-US" sz="1600" dirty="0"/>
          </a:p>
          <a:p>
            <a:pPr marL="285750" indent="-285750">
              <a:buFont typeface="Arial"/>
              <a:buChar char="•"/>
            </a:pPr>
            <a:r>
              <a:rPr lang="en-US" sz="1600" dirty="0" smtClean="0"/>
              <a:t>The massless photon is essentially turned into a massive exotic hybrid meson with the proton recoiling away so that momentum and energy are conserved.</a:t>
            </a:r>
            <a:endParaRPr lang="en-US" sz="1600" dirty="0"/>
          </a:p>
        </p:txBody>
      </p:sp>
      <p:sp>
        <p:nvSpPr>
          <p:cNvPr id="10" name="TextBox 9"/>
          <p:cNvSpPr txBox="1"/>
          <p:nvPr/>
        </p:nvSpPr>
        <p:spPr>
          <a:xfrm>
            <a:off x="1206547" y="1084691"/>
            <a:ext cx="6550689" cy="1200329"/>
          </a:xfrm>
          <a:prstGeom prst="rect">
            <a:avLst/>
          </a:prstGeom>
          <a:noFill/>
        </p:spPr>
        <p:txBody>
          <a:bodyPr wrap="square" rtlCol="0">
            <a:spAutoFit/>
          </a:bodyPr>
          <a:lstStyle/>
          <a:p>
            <a:pPr marL="285750" indent="-285750">
              <a:buFont typeface="Wingdings" charset="2"/>
              <a:buChar char="q"/>
            </a:pPr>
            <a:r>
              <a:rPr lang="en-US" dirty="0" smtClean="0"/>
              <a:t>A beam of energetic </a:t>
            </a:r>
            <a:r>
              <a:rPr lang="en-US" dirty="0" err="1" smtClean="0">
                <a:latin typeface="Symbol" charset="2"/>
                <a:cs typeface="Symbol" charset="2"/>
              </a:rPr>
              <a:t>g</a:t>
            </a:r>
            <a:r>
              <a:rPr lang="en-US" dirty="0" err="1" smtClean="0"/>
              <a:t>s</a:t>
            </a:r>
            <a:r>
              <a:rPr lang="en-US" dirty="0" smtClean="0"/>
              <a:t> (particles of light) will be shot at a liquid Hydrogen target</a:t>
            </a:r>
          </a:p>
          <a:p>
            <a:pPr marL="285750" indent="-285750">
              <a:buFont typeface="Wingdings" charset="2"/>
              <a:buChar char="q"/>
            </a:pPr>
            <a:r>
              <a:rPr lang="en-US" dirty="0" smtClean="0"/>
              <a:t>A single </a:t>
            </a:r>
            <a:r>
              <a:rPr lang="en-US" dirty="0" smtClean="0">
                <a:latin typeface="Symbol" charset="2"/>
                <a:cs typeface="Symbol" charset="2"/>
              </a:rPr>
              <a:t>g </a:t>
            </a:r>
            <a:r>
              <a:rPr lang="en-US" dirty="0" smtClean="0"/>
              <a:t>will interact with a single proton</a:t>
            </a:r>
          </a:p>
          <a:p>
            <a:pPr marL="285750" indent="-285750">
              <a:buFont typeface="Wingdings" charset="2"/>
              <a:buChar char="q"/>
            </a:pPr>
            <a:r>
              <a:rPr lang="en-US" dirty="0" smtClean="0"/>
              <a:t>The </a:t>
            </a:r>
            <a:r>
              <a:rPr lang="en-US" dirty="0" smtClean="0">
                <a:latin typeface="Symbol" charset="2"/>
                <a:cs typeface="Symbol" charset="2"/>
              </a:rPr>
              <a:t>g</a:t>
            </a:r>
            <a:r>
              <a:rPr lang="en-US" dirty="0" smtClean="0"/>
              <a:t> energy will be used to create an exotic hybrid*</a:t>
            </a:r>
            <a:endParaRPr lang="en-US" dirty="0"/>
          </a:p>
        </p:txBody>
      </p:sp>
      <p:sp>
        <p:nvSpPr>
          <p:cNvPr id="11" name="TextBox 10"/>
          <p:cNvSpPr txBox="1"/>
          <p:nvPr/>
        </p:nvSpPr>
        <p:spPr>
          <a:xfrm>
            <a:off x="4940237" y="2175064"/>
            <a:ext cx="4089043" cy="461665"/>
          </a:xfrm>
          <a:prstGeom prst="rect">
            <a:avLst/>
          </a:prstGeom>
          <a:noFill/>
        </p:spPr>
        <p:txBody>
          <a:bodyPr wrap="square" rtlCol="0">
            <a:spAutoFit/>
          </a:bodyPr>
          <a:lstStyle/>
          <a:p>
            <a:r>
              <a:rPr lang="en-US" sz="1200" i="1" dirty="0" smtClean="0"/>
              <a:t>*Many different things can actually be created and only a small fraction of the time will it be an exotic hybrid</a:t>
            </a:r>
            <a:endParaRPr lang="en-US" sz="1200" i="1" dirty="0"/>
          </a:p>
        </p:txBody>
      </p:sp>
      <p:grpSp>
        <p:nvGrpSpPr>
          <p:cNvPr id="14" name="Group 13"/>
          <p:cNvGrpSpPr/>
          <p:nvPr/>
        </p:nvGrpSpPr>
        <p:grpSpPr>
          <a:xfrm>
            <a:off x="450319" y="2566371"/>
            <a:ext cx="4069074" cy="2812986"/>
            <a:chOff x="1400997" y="2857865"/>
            <a:chExt cx="2781921" cy="1963664"/>
          </a:xfrm>
        </p:grpSpPr>
        <p:pic>
          <p:nvPicPr>
            <p:cNvPr id="7" name="Picture 6" descr="Picture 13.pdf"/>
            <p:cNvPicPr>
              <a:picLocks noChangeAspect="1"/>
            </p:cNvPicPr>
            <p:nvPr/>
          </p:nvPicPr>
          <p:blipFill rotWithShape="1">
            <a:blip r:embed="rId2"/>
            <a:srcRect l="52629"/>
            <a:stretch/>
          </p:blipFill>
          <p:spPr>
            <a:xfrm>
              <a:off x="1400997" y="2857865"/>
              <a:ext cx="2781921" cy="1963664"/>
            </a:xfrm>
            <a:prstGeom prst="rect">
              <a:avLst/>
            </a:prstGeom>
          </p:spPr>
        </p:pic>
        <p:sp>
          <p:nvSpPr>
            <p:cNvPr id="12" name="TextBox 11"/>
            <p:cNvSpPr txBox="1"/>
            <p:nvPr/>
          </p:nvSpPr>
          <p:spPr>
            <a:xfrm>
              <a:off x="1854062" y="4282315"/>
              <a:ext cx="305943" cy="369332"/>
            </a:xfrm>
            <a:prstGeom prst="rect">
              <a:avLst/>
            </a:prstGeom>
            <a:solidFill>
              <a:schemeClr val="bg1"/>
            </a:solidFill>
          </p:spPr>
          <p:txBody>
            <a:bodyPr wrap="none" rtlCol="0">
              <a:spAutoFit/>
            </a:bodyPr>
            <a:lstStyle/>
            <a:p>
              <a:r>
                <a:rPr lang="en-US" dirty="0" smtClean="0"/>
                <a:t>p</a:t>
              </a:r>
              <a:endParaRPr lang="en-US" dirty="0"/>
            </a:p>
          </p:txBody>
        </p:sp>
        <p:sp>
          <p:nvSpPr>
            <p:cNvPr id="13" name="TextBox 12"/>
            <p:cNvSpPr txBox="1"/>
            <p:nvPr/>
          </p:nvSpPr>
          <p:spPr>
            <a:xfrm>
              <a:off x="3810000" y="4267200"/>
              <a:ext cx="305943" cy="369332"/>
            </a:xfrm>
            <a:prstGeom prst="rect">
              <a:avLst/>
            </a:prstGeom>
            <a:solidFill>
              <a:schemeClr val="bg1"/>
            </a:solidFill>
          </p:spPr>
          <p:txBody>
            <a:bodyPr wrap="none" rtlCol="0">
              <a:spAutoFit/>
            </a:bodyPr>
            <a:lstStyle/>
            <a:p>
              <a:r>
                <a:rPr lang="en-US" dirty="0" smtClean="0"/>
                <a:t>p</a:t>
              </a:r>
              <a:endParaRPr lang="en-US" dirty="0"/>
            </a:p>
          </p:txBody>
        </p:sp>
      </p:grpSp>
    </p:spTree>
    <p:extLst>
      <p:ext uri="{BB962C8B-B14F-4D97-AF65-F5344CB8AC3E}">
        <p14:creationId xmlns:p14="http://schemas.microsoft.com/office/powerpoint/2010/main" val="14013340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152400"/>
            <a:ext cx="3962400" cy="639762"/>
          </a:xfrm>
        </p:spPr>
        <p:txBody>
          <a:bodyPr>
            <a:noAutofit/>
          </a:bodyPr>
          <a:lstStyle/>
          <a:p>
            <a:r>
              <a:rPr lang="en-US" sz="3200" dirty="0" smtClean="0"/>
              <a:t>The </a:t>
            </a:r>
            <a:r>
              <a:rPr lang="en-US" sz="3200" dirty="0" err="1" smtClean="0"/>
              <a:t>GlueX</a:t>
            </a:r>
            <a:r>
              <a:rPr lang="en-US" sz="3200" dirty="0" smtClean="0"/>
              <a:t> Experiment</a:t>
            </a:r>
            <a:endParaRPr lang="en-US" sz="3200" dirty="0"/>
          </a:p>
        </p:txBody>
      </p:sp>
      <p:sp>
        <p:nvSpPr>
          <p:cNvPr id="4" name="Date Placeholder 3"/>
          <p:cNvSpPr>
            <a:spLocks noGrp="1"/>
          </p:cNvSpPr>
          <p:nvPr>
            <p:ph type="dt" sz="half" idx="10"/>
          </p:nvPr>
        </p:nvSpPr>
        <p:spPr/>
        <p:txBody>
          <a:bodyPr/>
          <a:lstStyle/>
          <a:p>
            <a:r>
              <a:rPr lang="en-US" smtClean="0"/>
              <a:t>April 12, 2012</a:t>
            </a:r>
            <a:endParaRPr lang="en-US"/>
          </a:p>
        </p:txBody>
      </p:sp>
      <p:sp>
        <p:nvSpPr>
          <p:cNvPr id="5" name="Footer Placeholder 4"/>
          <p:cNvSpPr>
            <a:spLocks noGrp="1"/>
          </p:cNvSpPr>
          <p:nvPr>
            <p:ph type="ftr" sz="quarter" idx="11"/>
          </p:nvPr>
        </p:nvSpPr>
        <p:spPr/>
        <p:txBody>
          <a:bodyPr/>
          <a:lstStyle/>
          <a:p>
            <a:r>
              <a:rPr lang="en-US" smtClean="0"/>
              <a:t>GlueX  -  AVS 2012  -  David Lawrence</a:t>
            </a:r>
            <a:endParaRPr lang="en-US"/>
          </a:p>
        </p:txBody>
      </p:sp>
      <p:pic>
        <p:nvPicPr>
          <p:cNvPr id="10" name="Picture 9" descr="pmom_vs_theta_gamma.gif"/>
          <p:cNvPicPr>
            <a:picLocks noChangeAspect="1"/>
          </p:cNvPicPr>
          <p:nvPr/>
        </p:nvPicPr>
        <p:blipFill>
          <a:blip r:embed="rId2"/>
          <a:stretch>
            <a:fillRect/>
          </a:stretch>
        </p:blipFill>
        <p:spPr>
          <a:xfrm>
            <a:off x="0" y="152400"/>
            <a:ext cx="4572000" cy="2186609"/>
          </a:xfrm>
          <a:prstGeom prst="rect">
            <a:avLst/>
          </a:prstGeom>
        </p:spPr>
      </p:pic>
      <p:pic>
        <p:nvPicPr>
          <p:cNvPr id="11" name="Picture 10" descr="pmom_vs_theta_pip.gif"/>
          <p:cNvPicPr>
            <a:picLocks noChangeAspect="1"/>
          </p:cNvPicPr>
          <p:nvPr/>
        </p:nvPicPr>
        <p:blipFill>
          <a:blip r:embed="rId3"/>
          <a:stretch>
            <a:fillRect/>
          </a:stretch>
        </p:blipFill>
        <p:spPr>
          <a:xfrm>
            <a:off x="0" y="2339009"/>
            <a:ext cx="4572000" cy="2186609"/>
          </a:xfrm>
          <a:prstGeom prst="rect">
            <a:avLst/>
          </a:prstGeom>
        </p:spPr>
      </p:pic>
      <p:pic>
        <p:nvPicPr>
          <p:cNvPr id="12" name="Picture 11" descr="pmom_vs_theta_proton.gif"/>
          <p:cNvPicPr>
            <a:picLocks noChangeAspect="1"/>
          </p:cNvPicPr>
          <p:nvPr/>
        </p:nvPicPr>
        <p:blipFill>
          <a:blip r:embed="rId4"/>
          <a:stretch>
            <a:fillRect/>
          </a:stretch>
        </p:blipFill>
        <p:spPr>
          <a:xfrm>
            <a:off x="0" y="4525618"/>
            <a:ext cx="4572000" cy="2186609"/>
          </a:xfrm>
          <a:prstGeom prst="rect">
            <a:avLst/>
          </a:prstGeom>
        </p:spPr>
      </p:pic>
      <p:grpSp>
        <p:nvGrpSpPr>
          <p:cNvPr id="3" name="Group 54"/>
          <p:cNvGrpSpPr/>
          <p:nvPr/>
        </p:nvGrpSpPr>
        <p:grpSpPr>
          <a:xfrm>
            <a:off x="4516765" y="3535762"/>
            <a:ext cx="4696118" cy="2572233"/>
            <a:chOff x="4447882" y="927027"/>
            <a:chExt cx="4696118" cy="2572233"/>
          </a:xfrm>
        </p:grpSpPr>
        <p:grpSp>
          <p:nvGrpSpPr>
            <p:cNvPr id="7" name="Group 50"/>
            <p:cNvGrpSpPr/>
            <p:nvPr/>
          </p:nvGrpSpPr>
          <p:grpSpPr>
            <a:xfrm>
              <a:off x="4884460" y="1292551"/>
              <a:ext cx="2638849" cy="1001396"/>
              <a:chOff x="288925" y="2471930"/>
              <a:chExt cx="5308162" cy="1697394"/>
            </a:xfrm>
          </p:grpSpPr>
          <p:pic>
            <p:nvPicPr>
              <p:cNvPr id="41" name="Picture 40" descr="latex-image-1.pdf"/>
              <p:cNvPicPr>
                <a:picLocks noChangeAspect="1"/>
              </p:cNvPicPr>
              <p:nvPr/>
            </p:nvPicPr>
            <p:blipFill>
              <a:blip r:embed="rId5"/>
              <a:stretch>
                <a:fillRect/>
              </a:stretch>
            </p:blipFill>
            <p:spPr>
              <a:xfrm>
                <a:off x="4211091" y="3530438"/>
                <a:ext cx="596900" cy="228600"/>
              </a:xfrm>
              <a:prstGeom prst="rect">
                <a:avLst/>
              </a:prstGeom>
            </p:spPr>
          </p:pic>
          <p:pic>
            <p:nvPicPr>
              <p:cNvPr id="42" name="Picture 41" descr="latex-image-1.pdf"/>
              <p:cNvPicPr>
                <a:picLocks noChangeAspect="1"/>
              </p:cNvPicPr>
              <p:nvPr/>
            </p:nvPicPr>
            <p:blipFill>
              <a:blip r:embed="rId6"/>
              <a:stretch>
                <a:fillRect/>
              </a:stretch>
            </p:blipFill>
            <p:spPr>
              <a:xfrm>
                <a:off x="4771587" y="3940724"/>
                <a:ext cx="825500" cy="228600"/>
              </a:xfrm>
              <a:prstGeom prst="rect">
                <a:avLst/>
              </a:prstGeom>
            </p:spPr>
          </p:pic>
          <p:grpSp>
            <p:nvGrpSpPr>
              <p:cNvPr id="8" name="Group 18"/>
              <p:cNvGrpSpPr/>
              <p:nvPr/>
            </p:nvGrpSpPr>
            <p:grpSpPr>
              <a:xfrm>
                <a:off x="3716365" y="3416410"/>
                <a:ext cx="381794" cy="230188"/>
                <a:chOff x="2132806" y="4572000"/>
                <a:chExt cx="381794" cy="230188"/>
              </a:xfrm>
            </p:grpSpPr>
            <p:cxnSp>
              <p:nvCxnSpPr>
                <p:cNvPr id="52" name="Straight Arrow Connector 51"/>
                <p:cNvCxnSpPr/>
                <p:nvPr/>
              </p:nvCxnSpPr>
              <p:spPr>
                <a:xfrm>
                  <a:off x="2133600" y="4800600"/>
                  <a:ext cx="381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Connector 16"/>
                <p:cNvCxnSpPr/>
                <p:nvPr/>
              </p:nvCxnSpPr>
              <p:spPr>
                <a:xfrm rot="5400000">
                  <a:off x="2018903" y="4685903"/>
                  <a:ext cx="2293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 name="Group 19"/>
              <p:cNvGrpSpPr/>
              <p:nvPr/>
            </p:nvGrpSpPr>
            <p:grpSpPr>
              <a:xfrm>
                <a:off x="4360178" y="3834360"/>
                <a:ext cx="381794" cy="230188"/>
                <a:chOff x="2132806" y="4572000"/>
                <a:chExt cx="381794" cy="230188"/>
              </a:xfrm>
            </p:grpSpPr>
            <p:cxnSp>
              <p:nvCxnSpPr>
                <p:cNvPr id="50" name="Straight Arrow Connector 20"/>
                <p:cNvCxnSpPr/>
                <p:nvPr/>
              </p:nvCxnSpPr>
              <p:spPr>
                <a:xfrm>
                  <a:off x="2133600" y="4800600"/>
                  <a:ext cx="381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2018903" y="4685903"/>
                  <a:ext cx="2293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3" name="Group 36"/>
              <p:cNvGrpSpPr/>
              <p:nvPr/>
            </p:nvGrpSpPr>
            <p:grpSpPr>
              <a:xfrm>
                <a:off x="3048369" y="2916430"/>
                <a:ext cx="381794" cy="230188"/>
                <a:chOff x="2132806" y="4572000"/>
                <a:chExt cx="381794" cy="230188"/>
              </a:xfrm>
            </p:grpSpPr>
            <p:cxnSp>
              <p:nvCxnSpPr>
                <p:cNvPr id="48" name="Straight Arrow Connector 47"/>
                <p:cNvCxnSpPr/>
                <p:nvPr/>
              </p:nvCxnSpPr>
              <p:spPr>
                <a:xfrm>
                  <a:off x="2133600" y="4800600"/>
                  <a:ext cx="381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2018903" y="4685903"/>
                  <a:ext cx="2293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46" name="Picture 45" descr="latex-image-1.pdf"/>
              <p:cNvPicPr>
                <a:picLocks noChangeAspect="1"/>
              </p:cNvPicPr>
              <p:nvPr/>
            </p:nvPicPr>
            <p:blipFill>
              <a:blip r:embed="rId7"/>
              <a:stretch>
                <a:fillRect/>
              </a:stretch>
            </p:blipFill>
            <p:spPr>
              <a:xfrm>
                <a:off x="3539797" y="2947906"/>
                <a:ext cx="673100" cy="419100"/>
              </a:xfrm>
              <a:prstGeom prst="rect">
                <a:avLst/>
              </a:prstGeom>
            </p:spPr>
          </p:pic>
          <p:pic>
            <p:nvPicPr>
              <p:cNvPr id="47" name="Picture 46" descr="latex-image-1.pdf"/>
              <p:cNvPicPr>
                <a:picLocks noChangeAspect="1"/>
              </p:cNvPicPr>
              <p:nvPr/>
            </p:nvPicPr>
            <p:blipFill>
              <a:blip r:embed="rId8"/>
              <a:stretch>
                <a:fillRect/>
              </a:stretch>
            </p:blipFill>
            <p:spPr>
              <a:xfrm>
                <a:off x="288925" y="2471930"/>
                <a:ext cx="2959100" cy="444500"/>
              </a:xfrm>
              <a:prstGeom prst="rect">
                <a:avLst/>
              </a:prstGeom>
            </p:spPr>
          </p:pic>
        </p:grpSp>
        <p:grpSp>
          <p:nvGrpSpPr>
            <p:cNvPr id="14" name="Group 51"/>
            <p:cNvGrpSpPr/>
            <p:nvPr/>
          </p:nvGrpSpPr>
          <p:grpSpPr>
            <a:xfrm>
              <a:off x="4884460" y="2346418"/>
              <a:ext cx="2633580" cy="1006564"/>
              <a:chOff x="313593" y="4064548"/>
              <a:chExt cx="5297564" cy="1706153"/>
            </a:xfrm>
          </p:grpSpPr>
          <p:grpSp>
            <p:nvGrpSpPr>
              <p:cNvPr id="15" name="Group 23"/>
              <p:cNvGrpSpPr/>
              <p:nvPr/>
            </p:nvGrpSpPr>
            <p:grpSpPr>
              <a:xfrm>
                <a:off x="3752275" y="4971148"/>
                <a:ext cx="381794" cy="230188"/>
                <a:chOff x="2132806" y="4572000"/>
                <a:chExt cx="381794" cy="230188"/>
              </a:xfrm>
            </p:grpSpPr>
            <p:cxnSp>
              <p:nvCxnSpPr>
                <p:cNvPr id="39" name="Straight Arrow Connector 38"/>
                <p:cNvCxnSpPr/>
                <p:nvPr/>
              </p:nvCxnSpPr>
              <p:spPr>
                <a:xfrm>
                  <a:off x="2133600" y="4800600"/>
                  <a:ext cx="381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2018903" y="4685903"/>
                  <a:ext cx="2293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4347342" y="5429224"/>
                <a:ext cx="381794" cy="230188"/>
                <a:chOff x="2132806" y="4572000"/>
                <a:chExt cx="381794" cy="230188"/>
              </a:xfrm>
            </p:grpSpPr>
            <p:cxnSp>
              <p:nvCxnSpPr>
                <p:cNvPr id="37" name="Straight Arrow Connector 36"/>
                <p:cNvCxnSpPr/>
                <p:nvPr/>
              </p:nvCxnSpPr>
              <p:spPr>
                <a:xfrm>
                  <a:off x="2133600" y="4800600"/>
                  <a:ext cx="381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2018903" y="4685903"/>
                  <a:ext cx="2293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0" name="Picture 29" descr="latex-image-1.pdf"/>
              <p:cNvPicPr>
                <a:picLocks noChangeAspect="1"/>
              </p:cNvPicPr>
              <p:nvPr/>
            </p:nvPicPr>
            <p:blipFill>
              <a:blip r:embed="rId9"/>
              <a:stretch>
                <a:fillRect/>
              </a:stretch>
            </p:blipFill>
            <p:spPr>
              <a:xfrm>
                <a:off x="4203263" y="5058790"/>
                <a:ext cx="520700" cy="317500"/>
              </a:xfrm>
              <a:prstGeom prst="rect">
                <a:avLst/>
              </a:prstGeom>
            </p:spPr>
          </p:pic>
          <p:pic>
            <p:nvPicPr>
              <p:cNvPr id="31" name="Picture 30" descr="latex-image-1.pdf"/>
              <p:cNvPicPr>
                <a:picLocks noChangeAspect="1"/>
              </p:cNvPicPr>
              <p:nvPr/>
            </p:nvPicPr>
            <p:blipFill>
              <a:blip r:embed="rId10"/>
              <a:stretch>
                <a:fillRect/>
              </a:stretch>
            </p:blipFill>
            <p:spPr>
              <a:xfrm>
                <a:off x="4785657" y="5542101"/>
                <a:ext cx="825500" cy="228600"/>
              </a:xfrm>
              <a:prstGeom prst="rect">
                <a:avLst/>
              </a:prstGeom>
            </p:spPr>
          </p:pic>
          <p:grpSp>
            <p:nvGrpSpPr>
              <p:cNvPr id="29" name="Group 41"/>
              <p:cNvGrpSpPr/>
              <p:nvPr/>
            </p:nvGrpSpPr>
            <p:grpSpPr>
              <a:xfrm>
                <a:off x="3057128" y="4494760"/>
                <a:ext cx="381794" cy="230188"/>
                <a:chOff x="2132806" y="4572000"/>
                <a:chExt cx="381794" cy="230188"/>
              </a:xfrm>
            </p:grpSpPr>
            <p:cxnSp>
              <p:nvCxnSpPr>
                <p:cNvPr id="35" name="Straight Arrow Connector 34"/>
                <p:cNvCxnSpPr/>
                <p:nvPr/>
              </p:nvCxnSpPr>
              <p:spPr>
                <a:xfrm>
                  <a:off x="2133600" y="4800600"/>
                  <a:ext cx="381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2018903" y="4685903"/>
                  <a:ext cx="2293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3" name="Picture 32" descr="latex-image-1.pdf"/>
              <p:cNvPicPr>
                <a:picLocks noChangeAspect="1"/>
              </p:cNvPicPr>
              <p:nvPr/>
            </p:nvPicPr>
            <p:blipFill>
              <a:blip r:embed="rId11"/>
              <a:stretch>
                <a:fillRect/>
              </a:stretch>
            </p:blipFill>
            <p:spPr>
              <a:xfrm>
                <a:off x="3539797" y="4509048"/>
                <a:ext cx="698500" cy="431800"/>
              </a:xfrm>
              <a:prstGeom prst="rect">
                <a:avLst/>
              </a:prstGeom>
            </p:spPr>
          </p:pic>
          <p:pic>
            <p:nvPicPr>
              <p:cNvPr id="34" name="Picture 33" descr="latex-image-1.pdf"/>
              <p:cNvPicPr>
                <a:picLocks noChangeAspect="1"/>
              </p:cNvPicPr>
              <p:nvPr/>
            </p:nvPicPr>
            <p:blipFill>
              <a:blip r:embed="rId8"/>
              <a:stretch>
                <a:fillRect/>
              </a:stretch>
            </p:blipFill>
            <p:spPr>
              <a:xfrm>
                <a:off x="313593" y="4064548"/>
                <a:ext cx="2959100" cy="444500"/>
              </a:xfrm>
              <a:prstGeom prst="rect">
                <a:avLst/>
              </a:prstGeom>
            </p:spPr>
          </p:pic>
        </p:grpSp>
        <p:sp>
          <p:nvSpPr>
            <p:cNvPr id="16" name="TextBox 15"/>
            <p:cNvSpPr txBox="1"/>
            <p:nvPr/>
          </p:nvSpPr>
          <p:spPr>
            <a:xfrm>
              <a:off x="4447882" y="1769178"/>
              <a:ext cx="1034152" cy="430887"/>
            </a:xfrm>
            <a:prstGeom prst="rect">
              <a:avLst/>
            </a:prstGeom>
            <a:noFill/>
          </p:spPr>
          <p:txBody>
            <a:bodyPr wrap="square" rtlCol="0">
              <a:spAutoFit/>
            </a:bodyPr>
            <a:lstStyle/>
            <a:p>
              <a:pPr algn="ctr"/>
              <a:r>
                <a:rPr lang="en-US" sz="1100" i="1" dirty="0" smtClean="0"/>
                <a:t>9GeV linearly polarized </a:t>
              </a:r>
              <a:endParaRPr lang="en-US" sz="1100" i="1" dirty="0"/>
            </a:p>
          </p:txBody>
        </p:sp>
        <p:cxnSp>
          <p:nvCxnSpPr>
            <p:cNvPr id="17" name="Straight Arrow Connector 16"/>
            <p:cNvCxnSpPr/>
            <p:nvPr/>
          </p:nvCxnSpPr>
          <p:spPr>
            <a:xfrm rot="16200000" flipV="1">
              <a:off x="4889412" y="1670074"/>
              <a:ext cx="149786" cy="1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4889412" y="2219933"/>
              <a:ext cx="149786" cy="1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384700" y="1745621"/>
              <a:ext cx="530339" cy="400110"/>
            </a:xfrm>
            <a:prstGeom prst="rect">
              <a:avLst/>
            </a:prstGeom>
            <a:noFill/>
          </p:spPr>
          <p:txBody>
            <a:bodyPr wrap="square" rtlCol="0">
              <a:spAutoFit/>
            </a:bodyPr>
            <a:lstStyle/>
            <a:p>
              <a:pPr algn="ctr"/>
              <a:r>
                <a:rPr lang="en-US" sz="1000" i="1" dirty="0"/>
                <a:t>h</a:t>
              </a:r>
              <a:r>
                <a:rPr lang="en-US" sz="1000" i="1" dirty="0" smtClean="0"/>
                <a:t>ybrid meson</a:t>
              </a:r>
              <a:endParaRPr lang="en-US" sz="1000" i="1" dirty="0"/>
            </a:p>
          </p:txBody>
        </p:sp>
        <p:cxnSp>
          <p:nvCxnSpPr>
            <p:cNvPr id="20" name="Straight Arrow Connector 19"/>
            <p:cNvCxnSpPr/>
            <p:nvPr/>
          </p:nvCxnSpPr>
          <p:spPr>
            <a:xfrm flipV="1">
              <a:off x="5841889" y="1560068"/>
              <a:ext cx="323515" cy="2896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842325" y="2035341"/>
              <a:ext cx="323515" cy="2896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Right Brace 21"/>
            <p:cNvSpPr/>
            <p:nvPr/>
          </p:nvSpPr>
          <p:spPr>
            <a:xfrm>
              <a:off x="7619699" y="1213862"/>
              <a:ext cx="227288" cy="113255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Right Brace 22"/>
            <p:cNvSpPr/>
            <p:nvPr/>
          </p:nvSpPr>
          <p:spPr>
            <a:xfrm>
              <a:off x="7619699" y="2366704"/>
              <a:ext cx="227288" cy="113255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7720037" y="927027"/>
              <a:ext cx="1215590" cy="584776"/>
            </a:xfrm>
            <a:prstGeom prst="rect">
              <a:avLst/>
            </a:prstGeom>
            <a:noFill/>
          </p:spPr>
          <p:txBody>
            <a:bodyPr wrap="square" rtlCol="0">
              <a:spAutoFit/>
            </a:bodyPr>
            <a:lstStyle/>
            <a:p>
              <a:r>
                <a:rPr lang="en-US" sz="1600" i="1" dirty="0" smtClean="0"/>
                <a:t>detectable final state</a:t>
              </a:r>
              <a:endParaRPr lang="en-US" sz="1600" i="1" dirty="0"/>
            </a:p>
          </p:txBody>
        </p:sp>
        <p:sp>
          <p:nvSpPr>
            <p:cNvPr id="25" name="TextBox 24"/>
            <p:cNvSpPr txBox="1"/>
            <p:nvPr/>
          </p:nvSpPr>
          <p:spPr>
            <a:xfrm>
              <a:off x="7846988" y="2071369"/>
              <a:ext cx="1297012" cy="523220"/>
            </a:xfrm>
            <a:prstGeom prst="rect">
              <a:avLst/>
            </a:prstGeom>
            <a:noFill/>
          </p:spPr>
          <p:txBody>
            <a:bodyPr wrap="square" rtlCol="0">
              <a:spAutoFit/>
            </a:bodyPr>
            <a:lstStyle/>
            <a:p>
              <a:r>
                <a:rPr lang="en-US" sz="1400" i="1" dirty="0" smtClean="0"/>
                <a:t>(mixed charged and neutral)</a:t>
              </a:r>
              <a:endParaRPr lang="en-US" sz="1400" i="1" dirty="0"/>
            </a:p>
          </p:txBody>
        </p:sp>
        <p:pic>
          <p:nvPicPr>
            <p:cNvPr id="26" name="Picture 25" descr="latex-image-1.pdf"/>
            <p:cNvPicPr>
              <a:picLocks noChangeAspect="1"/>
            </p:cNvPicPr>
            <p:nvPr/>
          </p:nvPicPr>
          <p:blipFill>
            <a:blip r:embed="rId12"/>
            <a:stretch>
              <a:fillRect/>
            </a:stretch>
          </p:blipFill>
          <p:spPr>
            <a:xfrm>
              <a:off x="7928410" y="1669777"/>
              <a:ext cx="763940" cy="247253"/>
            </a:xfrm>
            <a:prstGeom prst="rect">
              <a:avLst/>
            </a:prstGeom>
          </p:spPr>
        </p:pic>
        <p:pic>
          <p:nvPicPr>
            <p:cNvPr id="27" name="Picture 26" descr="latex-image-1.pdf"/>
            <p:cNvPicPr>
              <a:picLocks noChangeAspect="1"/>
            </p:cNvPicPr>
            <p:nvPr/>
          </p:nvPicPr>
          <p:blipFill>
            <a:blip r:embed="rId12"/>
            <a:stretch>
              <a:fillRect/>
            </a:stretch>
          </p:blipFill>
          <p:spPr>
            <a:xfrm>
              <a:off x="7928410" y="2809356"/>
              <a:ext cx="763940" cy="247253"/>
            </a:xfrm>
            <a:prstGeom prst="rect">
              <a:avLst/>
            </a:prstGeom>
          </p:spPr>
        </p:pic>
      </p:grpSp>
      <p:sp>
        <p:nvSpPr>
          <p:cNvPr id="56" name="TextBox 55"/>
          <p:cNvSpPr txBox="1"/>
          <p:nvPr/>
        </p:nvSpPr>
        <p:spPr>
          <a:xfrm>
            <a:off x="4767557" y="1100208"/>
            <a:ext cx="4194534" cy="1485022"/>
          </a:xfrm>
          <a:prstGeom prst="rect">
            <a:avLst/>
          </a:prstGeom>
          <a:noFill/>
        </p:spPr>
        <p:txBody>
          <a:bodyPr wrap="square" rtlCol="0">
            <a:spAutoFit/>
          </a:bodyPr>
          <a:lstStyle/>
          <a:p>
            <a:r>
              <a:rPr lang="en-US" sz="1600" b="1" dirty="0" smtClean="0"/>
              <a:t>Goal</a:t>
            </a:r>
            <a:r>
              <a:rPr lang="en-US" sz="1600" dirty="0" smtClean="0"/>
              <a:t>: </a:t>
            </a:r>
            <a:r>
              <a:rPr lang="en-US" sz="1600" dirty="0"/>
              <a:t>m</a:t>
            </a:r>
            <a:r>
              <a:rPr lang="en-US" sz="1600" dirty="0" smtClean="0"/>
              <a:t>ap the spectrum of exotic hybrid mesons</a:t>
            </a:r>
          </a:p>
          <a:p>
            <a:endParaRPr lang="en-US" sz="1050" dirty="0" smtClean="0"/>
          </a:p>
          <a:p>
            <a:r>
              <a:rPr lang="en-US" sz="1600" b="1" dirty="0" smtClean="0"/>
              <a:t>Method</a:t>
            </a:r>
            <a:r>
              <a:rPr lang="en-US" sz="1600" dirty="0" smtClean="0"/>
              <a:t>: Photo-produce hybrids off proton target and detect daughter particles from exotic hybrid meson decay</a:t>
            </a:r>
            <a:endParaRPr lang="en-US" sz="1600" dirty="0"/>
          </a:p>
        </p:txBody>
      </p:sp>
      <p:sp>
        <p:nvSpPr>
          <p:cNvPr id="55" name="Slide Number Placeholder 54"/>
          <p:cNvSpPr>
            <a:spLocks noGrp="1"/>
          </p:cNvSpPr>
          <p:nvPr>
            <p:ph type="sldNum" sz="quarter" idx="12"/>
          </p:nvPr>
        </p:nvSpPr>
        <p:spPr/>
        <p:txBody>
          <a:bodyPr/>
          <a:lstStyle/>
          <a:p>
            <a:fld id="{7102A44C-AAFF-5D4B-B305-D357479621B3}" type="slidenum">
              <a:rPr lang="en-US" smtClean="0"/>
              <a:pPr/>
              <a:t>7</a:t>
            </a:fld>
            <a:endParaRPr lang="en-US" dirty="0"/>
          </a:p>
        </p:txBody>
      </p:sp>
      <p:sp>
        <p:nvSpPr>
          <p:cNvPr id="6" name="TextBox 5"/>
          <p:cNvSpPr txBox="1"/>
          <p:nvPr/>
        </p:nvSpPr>
        <p:spPr>
          <a:xfrm>
            <a:off x="4843125" y="2891106"/>
            <a:ext cx="4231034" cy="338554"/>
          </a:xfrm>
          <a:prstGeom prst="rect">
            <a:avLst/>
          </a:prstGeom>
          <a:noFill/>
        </p:spPr>
        <p:txBody>
          <a:bodyPr wrap="none" rtlCol="0">
            <a:spAutoFit/>
          </a:bodyPr>
          <a:lstStyle/>
          <a:p>
            <a:r>
              <a:rPr lang="en-US" sz="1600" i="1" u="sng" dirty="0" smtClean="0"/>
              <a:t>Two examples of the possible decay chain of “X”</a:t>
            </a:r>
            <a:endParaRPr lang="en-US" sz="1600" i="1" u="sng" dirty="0"/>
          </a:p>
        </p:txBody>
      </p:sp>
      <p:sp>
        <p:nvSpPr>
          <p:cNvPr id="32" name="TextBox 31"/>
          <p:cNvSpPr txBox="1"/>
          <p:nvPr/>
        </p:nvSpPr>
        <p:spPr>
          <a:xfrm>
            <a:off x="5105400" y="3124200"/>
            <a:ext cx="3533890" cy="276999"/>
          </a:xfrm>
          <a:prstGeom prst="rect">
            <a:avLst/>
          </a:prstGeom>
          <a:noFill/>
        </p:spPr>
        <p:txBody>
          <a:bodyPr wrap="none" rtlCol="0">
            <a:spAutoFit/>
          </a:bodyPr>
          <a:lstStyle/>
          <a:p>
            <a:r>
              <a:rPr lang="en-US" sz="1200" dirty="0" smtClean="0"/>
              <a:t>(“X” will have a lifetime on the order of 10</a:t>
            </a:r>
            <a:r>
              <a:rPr lang="en-US" sz="1200" baseline="30000" dirty="0" smtClean="0"/>
              <a:t>-20 </a:t>
            </a:r>
            <a:r>
              <a:rPr lang="en-US" sz="1200" dirty="0" smtClean="0"/>
              <a:t>seconds)</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7929"/>
            <a:ext cx="7772400" cy="934356"/>
          </a:xfrm>
        </p:spPr>
        <p:txBody>
          <a:bodyPr>
            <a:noAutofit/>
          </a:bodyPr>
          <a:lstStyle/>
          <a:p>
            <a:r>
              <a:rPr lang="en-US" sz="3200" dirty="0" smtClean="0"/>
              <a:t>The Jefferson Lab Accelerator and Experimental Halls</a:t>
            </a:r>
            <a:endParaRPr lang="en-US" sz="3200" dirty="0"/>
          </a:p>
        </p:txBody>
      </p:sp>
      <p:sp>
        <p:nvSpPr>
          <p:cNvPr id="4" name="Date Placeholder 3"/>
          <p:cNvSpPr>
            <a:spLocks noGrp="1"/>
          </p:cNvSpPr>
          <p:nvPr>
            <p:ph type="dt" sz="half" idx="10"/>
          </p:nvPr>
        </p:nvSpPr>
        <p:spPr/>
        <p:txBody>
          <a:bodyPr/>
          <a:lstStyle/>
          <a:p>
            <a:r>
              <a:rPr lang="en-US" smtClean="0"/>
              <a:t>April 12, 2012</a:t>
            </a:r>
            <a:endParaRPr lang="en-US"/>
          </a:p>
        </p:txBody>
      </p:sp>
      <p:sp>
        <p:nvSpPr>
          <p:cNvPr id="6" name="Footer Placeholder 5"/>
          <p:cNvSpPr>
            <a:spLocks noGrp="1"/>
          </p:cNvSpPr>
          <p:nvPr>
            <p:ph type="ftr" sz="quarter" idx="11"/>
          </p:nvPr>
        </p:nvSpPr>
        <p:spPr/>
        <p:txBody>
          <a:bodyPr/>
          <a:lstStyle/>
          <a:p>
            <a:r>
              <a:rPr lang="en-US" smtClean="0"/>
              <a:t>GlueX  -  AVS 2012  -  David Lawrence</a:t>
            </a:r>
            <a:endParaRPr lang="en-US"/>
          </a:p>
        </p:txBody>
      </p:sp>
      <p:pic>
        <p:nvPicPr>
          <p:cNvPr id="10" name="Picture 9"/>
          <p:cNvPicPr>
            <a:picLocks noChangeAspect="1"/>
          </p:cNvPicPr>
          <p:nvPr/>
        </p:nvPicPr>
        <p:blipFill>
          <a:blip r:embed="rId2"/>
          <a:stretch>
            <a:fillRect/>
          </a:stretch>
        </p:blipFill>
        <p:spPr>
          <a:xfrm>
            <a:off x="200244" y="1221828"/>
            <a:ext cx="2743200" cy="627017"/>
          </a:xfrm>
          <a:prstGeom prst="rect">
            <a:avLst/>
          </a:prstGeom>
        </p:spPr>
      </p:pic>
      <p:sp>
        <p:nvSpPr>
          <p:cNvPr id="11" name="TextBox 10"/>
          <p:cNvSpPr txBox="1"/>
          <p:nvPr/>
        </p:nvSpPr>
        <p:spPr>
          <a:xfrm>
            <a:off x="200244" y="2057400"/>
            <a:ext cx="2638644" cy="2523768"/>
          </a:xfrm>
          <a:prstGeom prst="rect">
            <a:avLst/>
          </a:prstGeom>
          <a:noFill/>
        </p:spPr>
        <p:txBody>
          <a:bodyPr wrap="square" rtlCol="0">
            <a:spAutoFit/>
          </a:bodyPr>
          <a:lstStyle/>
          <a:p>
            <a:r>
              <a:rPr lang="en-US" dirty="0" smtClean="0"/>
              <a:t>Electron beam accelerator </a:t>
            </a:r>
          </a:p>
          <a:p>
            <a:pPr lvl="1">
              <a:buFont typeface="Arial"/>
              <a:buChar char="•"/>
            </a:pPr>
            <a:r>
              <a:rPr lang="en-US" sz="1400" dirty="0" smtClean="0"/>
              <a:t> </a:t>
            </a:r>
            <a:r>
              <a:rPr lang="en-US" sz="1600" dirty="0" smtClean="0"/>
              <a:t>continuous-wave </a:t>
            </a:r>
            <a:br>
              <a:rPr lang="en-US" sz="1600" dirty="0" smtClean="0"/>
            </a:br>
            <a:r>
              <a:rPr lang="en-US" sz="1600" dirty="0" smtClean="0"/>
              <a:t>  </a:t>
            </a:r>
            <a:r>
              <a:rPr lang="en-US" sz="1400" dirty="0" smtClean="0"/>
              <a:t>(1497MHz, 2ns bunch</a:t>
            </a:r>
            <a:br>
              <a:rPr lang="en-US" sz="1400" dirty="0" smtClean="0"/>
            </a:br>
            <a:r>
              <a:rPr lang="en-US" sz="1400" dirty="0" smtClean="0"/>
              <a:t>   structure in halls)</a:t>
            </a:r>
          </a:p>
          <a:p>
            <a:pPr lvl="1">
              <a:buFont typeface="Arial"/>
              <a:buChar char="•"/>
            </a:pPr>
            <a:r>
              <a:rPr lang="en-US" sz="1400" dirty="0" smtClean="0"/>
              <a:t> </a:t>
            </a:r>
            <a:r>
              <a:rPr lang="en-US" sz="1600" dirty="0" smtClean="0"/>
              <a:t>Polarized electron beam</a:t>
            </a:r>
          </a:p>
          <a:p>
            <a:pPr lvl="1">
              <a:buFont typeface="Arial"/>
              <a:buChar char="•"/>
            </a:pPr>
            <a:r>
              <a:rPr lang="en-US" sz="1600" dirty="0" smtClean="0"/>
              <a:t> Upgrading to 12GeV</a:t>
            </a:r>
            <a:br>
              <a:rPr lang="en-US" sz="1600" dirty="0" smtClean="0"/>
            </a:br>
            <a:r>
              <a:rPr lang="en-US" sz="1600" dirty="0" smtClean="0"/>
              <a:t>  </a:t>
            </a:r>
            <a:r>
              <a:rPr lang="en-US" sz="1400" dirty="0" smtClean="0"/>
              <a:t>(from 6GeV)</a:t>
            </a:r>
          </a:p>
          <a:p>
            <a:pPr lvl="1">
              <a:buFont typeface="Arial"/>
              <a:buChar char="•"/>
            </a:pPr>
            <a:r>
              <a:rPr lang="en-US" sz="1400" dirty="0" smtClean="0"/>
              <a:t> </a:t>
            </a:r>
            <a:r>
              <a:rPr lang="en-US" sz="1600" dirty="0" smtClean="0"/>
              <a:t>70 </a:t>
            </a:r>
            <a:r>
              <a:rPr lang="en-US" sz="1600" dirty="0" err="1" smtClean="0">
                <a:latin typeface="Symbol" charset="2"/>
                <a:cs typeface="Symbol" charset="2"/>
              </a:rPr>
              <a:t>m</a:t>
            </a:r>
            <a:r>
              <a:rPr lang="en-US" sz="1600" dirty="0" err="1" smtClean="0"/>
              <a:t>A</a:t>
            </a:r>
            <a:r>
              <a:rPr lang="en-US" sz="1600" dirty="0" smtClean="0"/>
              <a:t> max @ 12Gev</a:t>
            </a:r>
            <a:r>
              <a:rPr lang="en-US" sz="1400" dirty="0" smtClean="0"/>
              <a:t/>
            </a:r>
            <a:br>
              <a:rPr lang="en-US" sz="1400" dirty="0" smtClean="0"/>
            </a:br>
            <a:r>
              <a:rPr lang="en-US" sz="1400" dirty="0" smtClean="0"/>
              <a:t>  (200</a:t>
            </a:r>
            <a:r>
              <a:rPr lang="en-US" sz="1400" dirty="0" smtClean="0">
                <a:latin typeface="Symbol" charset="2"/>
                <a:cs typeface="Symbol" charset="2"/>
              </a:rPr>
              <a:t>m</a:t>
            </a:r>
            <a:r>
              <a:rPr lang="en-US" sz="1400" dirty="0" smtClean="0"/>
              <a:t>A max @ 6GeV)</a:t>
            </a:r>
            <a:endParaRPr lang="en-US" sz="1600" dirty="0"/>
          </a:p>
        </p:txBody>
      </p:sp>
      <p:pic>
        <p:nvPicPr>
          <p:cNvPr id="7" name="Picture 3" descr="Acc_aerial"/>
          <p:cNvPicPr>
            <a:picLocks noChangeAspect="1" noChangeArrowheads="1"/>
          </p:cNvPicPr>
          <p:nvPr/>
        </p:nvPicPr>
        <p:blipFill>
          <a:blip r:embed="rId3"/>
          <a:srcRect/>
          <a:stretch>
            <a:fillRect/>
          </a:stretch>
        </p:blipFill>
        <p:spPr bwMode="auto">
          <a:xfrm>
            <a:off x="2943444" y="1221828"/>
            <a:ext cx="5813425" cy="5257800"/>
          </a:xfrm>
          <a:prstGeom prst="rect">
            <a:avLst/>
          </a:prstGeom>
          <a:noFill/>
          <a:ln>
            <a:miter lim="800000"/>
            <a:headEnd/>
            <a:tailEnd/>
          </a:ln>
        </p:spPr>
      </p:pic>
      <p:grpSp>
        <p:nvGrpSpPr>
          <p:cNvPr id="3" name="Group 34"/>
          <p:cNvGrpSpPr/>
          <p:nvPr/>
        </p:nvGrpSpPr>
        <p:grpSpPr>
          <a:xfrm>
            <a:off x="270312" y="4891689"/>
            <a:ext cx="7629965" cy="1497670"/>
            <a:chOff x="270312" y="4891689"/>
            <a:chExt cx="7629965" cy="1497670"/>
          </a:xfrm>
        </p:grpSpPr>
        <p:sp>
          <p:nvSpPr>
            <p:cNvPr id="12" name="Donut 11"/>
            <p:cNvSpPr/>
            <p:nvPr/>
          </p:nvSpPr>
          <p:spPr>
            <a:xfrm>
              <a:off x="5061607" y="4891689"/>
              <a:ext cx="1113220" cy="713828"/>
            </a:xfrm>
            <a:prstGeom prst="donut">
              <a:avLst>
                <a:gd name="adj" fmla="val 6850"/>
              </a:avLst>
            </a:prstGeom>
            <a:gradFill>
              <a:gsLst>
                <a:gs pos="0">
                  <a:schemeClr val="tx2">
                    <a:lumMod val="75000"/>
                  </a:schemeClr>
                </a:gs>
                <a:gs pos="100000">
                  <a:srgbClr val="0000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6860630" y="4930228"/>
              <a:ext cx="1039647" cy="666531"/>
            </a:xfrm>
            <a:prstGeom prst="donut">
              <a:avLst>
                <a:gd name="adj" fmla="val 6850"/>
              </a:avLst>
            </a:prstGeom>
            <a:gradFill>
              <a:gsLst>
                <a:gs pos="0">
                  <a:schemeClr val="tx2">
                    <a:lumMod val="50000"/>
                  </a:schemeClr>
                </a:gs>
                <a:gs pos="100000">
                  <a:srgbClr val="0000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a:off x="6212490" y="5087883"/>
              <a:ext cx="636751" cy="438808"/>
            </a:xfrm>
            <a:prstGeom prst="donut">
              <a:avLst>
                <a:gd name="adj" fmla="val 6850"/>
              </a:avLst>
            </a:prstGeom>
            <a:gradFill>
              <a:gsLst>
                <a:gs pos="0">
                  <a:schemeClr val="tx2">
                    <a:lumMod val="75000"/>
                  </a:schemeClr>
                </a:gs>
                <a:gs pos="100000">
                  <a:srgbClr val="0000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p:cNvCxnSpPr/>
            <p:nvPr/>
          </p:nvCxnSpPr>
          <p:spPr>
            <a:xfrm rot="10800000" flipV="1">
              <a:off x="2391104" y="5263931"/>
              <a:ext cx="3170621" cy="62186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70312" y="5743028"/>
              <a:ext cx="2286000" cy="646331"/>
            </a:xfrm>
            <a:prstGeom prst="rect">
              <a:avLst/>
            </a:prstGeom>
            <a:noFill/>
          </p:spPr>
          <p:txBody>
            <a:bodyPr wrap="square" rtlCol="0">
              <a:spAutoFit/>
            </a:bodyPr>
            <a:lstStyle/>
            <a:p>
              <a:r>
                <a:rPr lang="en-US" dirty="0" smtClean="0"/>
                <a:t>Existing experimental halls A, B, C</a:t>
              </a:r>
              <a:endParaRPr lang="en-US" dirty="0"/>
            </a:p>
          </p:txBody>
        </p:sp>
        <p:cxnSp>
          <p:nvCxnSpPr>
            <p:cNvPr id="18" name="Straight Connector 17"/>
            <p:cNvCxnSpPr/>
            <p:nvPr/>
          </p:nvCxnSpPr>
          <p:spPr>
            <a:xfrm rot="10800000" flipV="1">
              <a:off x="2434897" y="5342759"/>
              <a:ext cx="4099036" cy="63062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0800000" flipV="1">
              <a:off x="2438402" y="5272689"/>
              <a:ext cx="4962632" cy="78384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grpSp>
        <p:nvGrpSpPr>
          <p:cNvPr id="9" name="Group 33"/>
          <p:cNvGrpSpPr/>
          <p:nvPr/>
        </p:nvGrpSpPr>
        <p:grpSpPr>
          <a:xfrm>
            <a:off x="457200" y="1447800"/>
            <a:ext cx="3986048" cy="3667094"/>
            <a:chOff x="457200" y="1447800"/>
            <a:chExt cx="3986048" cy="3667094"/>
          </a:xfrm>
        </p:grpSpPr>
        <p:sp>
          <p:nvSpPr>
            <p:cNvPr id="28" name="Trapezoid 27"/>
            <p:cNvSpPr/>
            <p:nvPr/>
          </p:nvSpPr>
          <p:spPr>
            <a:xfrm>
              <a:off x="4138448" y="1447800"/>
              <a:ext cx="304800" cy="401045"/>
            </a:xfrm>
            <a:prstGeom prst="trapezoid">
              <a:avLst>
                <a:gd name="adj" fmla="val 13506"/>
              </a:avLst>
            </a:prstGeom>
            <a:gradFill>
              <a:gsLst>
                <a:gs pos="0">
                  <a:srgbClr val="FF0000"/>
                </a:gs>
                <a:gs pos="100000">
                  <a:schemeClr val="accent2">
                    <a:lumMod val="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457200" y="4745562"/>
              <a:ext cx="1145303" cy="369332"/>
            </a:xfrm>
            <a:prstGeom prst="rect">
              <a:avLst/>
            </a:prstGeom>
            <a:noFill/>
          </p:spPr>
          <p:txBody>
            <a:bodyPr wrap="none" rtlCol="0">
              <a:spAutoFit/>
            </a:bodyPr>
            <a:lstStyle/>
            <a:p>
              <a:r>
                <a:rPr lang="en-US" dirty="0" smtClean="0"/>
                <a:t>Hall-D site</a:t>
              </a:r>
              <a:endParaRPr lang="en-US" dirty="0"/>
            </a:p>
          </p:txBody>
        </p:sp>
        <p:cxnSp>
          <p:nvCxnSpPr>
            <p:cNvPr id="30" name="Straight Connector 29"/>
            <p:cNvCxnSpPr>
              <a:stCxn id="28" idx="2"/>
              <a:endCxn id="29" idx="3"/>
            </p:cNvCxnSpPr>
            <p:nvPr/>
          </p:nvCxnSpPr>
          <p:spPr>
            <a:xfrm flipH="1">
              <a:off x="1602503" y="1848845"/>
              <a:ext cx="2688345" cy="308138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2" name="Slide Number Placeholder 21"/>
          <p:cNvSpPr>
            <a:spLocks noGrp="1"/>
          </p:cNvSpPr>
          <p:nvPr>
            <p:ph type="sldNum" sz="quarter" idx="12"/>
          </p:nvPr>
        </p:nvSpPr>
        <p:spPr/>
        <p:txBody>
          <a:bodyPr/>
          <a:lstStyle/>
          <a:p>
            <a:fld id="{7102A44C-AAFF-5D4B-B305-D357479621B3}" type="slidenum">
              <a:rPr lang="en-US" smtClean="0"/>
              <a:pPr/>
              <a:t>8</a:t>
            </a:fld>
            <a:endParaRPr lang="en-US"/>
          </a:p>
        </p:txBody>
      </p:sp>
      <p:sp>
        <p:nvSpPr>
          <p:cNvPr id="5" name="TextBox 4"/>
          <p:cNvSpPr txBox="1"/>
          <p:nvPr/>
        </p:nvSpPr>
        <p:spPr>
          <a:xfrm>
            <a:off x="578694" y="5048490"/>
            <a:ext cx="2364750" cy="253916"/>
          </a:xfrm>
          <a:prstGeom prst="rect">
            <a:avLst/>
          </a:prstGeom>
          <a:noFill/>
        </p:spPr>
        <p:txBody>
          <a:bodyPr wrap="none" rtlCol="0">
            <a:spAutoFit/>
          </a:bodyPr>
          <a:lstStyle/>
          <a:p>
            <a:r>
              <a:rPr lang="en-US" sz="1050" i="1" dirty="0" smtClean="0"/>
              <a:t>(old picture. Hall-D actually exists now!)</a:t>
            </a:r>
            <a:endParaRPr lang="en-US" sz="1050" i="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Lab-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
            <a:ext cx="9144000" cy="6015789"/>
          </a:xfrm>
          <a:prstGeom prst="rect">
            <a:avLst/>
          </a:prstGeom>
        </p:spPr>
      </p:pic>
      <p:sp>
        <p:nvSpPr>
          <p:cNvPr id="8" name="TextBox 7"/>
          <p:cNvSpPr txBox="1"/>
          <p:nvPr/>
        </p:nvSpPr>
        <p:spPr>
          <a:xfrm>
            <a:off x="2902857" y="5271478"/>
            <a:ext cx="1005403"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Hall-D</a:t>
            </a:r>
            <a:endPar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TextBox 8"/>
          <p:cNvSpPr txBox="1"/>
          <p:nvPr/>
        </p:nvSpPr>
        <p:spPr>
          <a:xfrm>
            <a:off x="6302829" y="534379"/>
            <a:ext cx="1992152"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CEBAF Center</a:t>
            </a:r>
            <a:endPar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TextBox 9"/>
          <p:cNvSpPr txBox="1"/>
          <p:nvPr/>
        </p:nvSpPr>
        <p:spPr>
          <a:xfrm>
            <a:off x="4419600" y="5638800"/>
            <a:ext cx="1072091" cy="307777"/>
          </a:xfrm>
          <a:prstGeom prst="rect">
            <a:avLst/>
          </a:prstGeom>
          <a:noFill/>
        </p:spPr>
        <p:txBody>
          <a:bodyPr wrap="none" rtlCol="0">
            <a:spAutoFit/>
          </a:bodyPr>
          <a:lstStyle/>
          <a:p>
            <a:r>
              <a:rPr lang="en-US" sz="1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Canon Blvd.</a:t>
            </a:r>
            <a:endParaRPr lang="en-US" sz="1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TextBox 10"/>
          <p:cNvSpPr txBox="1"/>
          <p:nvPr/>
        </p:nvSpPr>
        <p:spPr>
          <a:xfrm>
            <a:off x="4648200" y="381000"/>
            <a:ext cx="1253556" cy="307777"/>
          </a:xfrm>
          <a:prstGeom prst="rect">
            <a:avLst/>
          </a:prstGeom>
          <a:noFill/>
        </p:spPr>
        <p:txBody>
          <a:bodyPr wrap="none" rtlCol="0">
            <a:spAutoFit/>
          </a:bodyPr>
          <a:lstStyle/>
          <a:p>
            <a:r>
              <a:rPr lang="en-US" sz="1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Warwick Blvd.</a:t>
            </a:r>
            <a:endParaRPr lang="en-US" sz="1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TextBox 11"/>
          <p:cNvSpPr txBox="1"/>
          <p:nvPr/>
        </p:nvSpPr>
        <p:spPr>
          <a:xfrm>
            <a:off x="3048000" y="76200"/>
            <a:ext cx="3241993" cy="369332"/>
          </a:xfrm>
          <a:prstGeom prst="rect">
            <a:avLst/>
          </a:prstGeom>
          <a:noFill/>
        </p:spPr>
        <p:txBody>
          <a:bodyPr wrap="none" rtlCol="0">
            <a:spAutoFit/>
          </a:bodyPr>
          <a:lstStyle/>
          <a:p>
            <a:r>
              <a:rPr lang="en-US" dirty="0" smtClean="0"/>
              <a:t>Aerial Photo taken April 3</a:t>
            </a:r>
            <a:r>
              <a:rPr lang="en-US" baseline="30000" dirty="0" smtClean="0"/>
              <a:t>rd</a:t>
            </a:r>
            <a:r>
              <a:rPr lang="en-US" dirty="0" smtClean="0"/>
              <a:t> 2012</a:t>
            </a:r>
            <a:endParaRPr lang="en-US" dirty="0"/>
          </a:p>
        </p:txBody>
      </p:sp>
    </p:spTree>
    <p:extLst>
      <p:ext uri="{BB962C8B-B14F-4D97-AF65-F5344CB8AC3E}">
        <p14:creationId xmlns:p14="http://schemas.microsoft.com/office/powerpoint/2010/main" val="375429460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17048</TotalTime>
  <Words>2613</Words>
  <Application>Microsoft Macintosh PowerPoint</Application>
  <PresentationFormat>On-screen Show (4:3)</PresentationFormat>
  <Paragraphs>519</Paragraphs>
  <Slides>30</Slides>
  <Notes>6</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Office Theme</vt:lpstr>
      <vt:lpstr>Equation</vt:lpstr>
      <vt:lpstr>The GlueX Experiment and the 12GeV Upgrade at Jefferson Lab</vt:lpstr>
      <vt:lpstr>PowerPoint Presentation</vt:lpstr>
      <vt:lpstr>Protons and Neutrons are each made of 3 quarks</vt:lpstr>
      <vt:lpstr>Quarks must combine into “colorless” particles</vt:lpstr>
      <vt:lpstr>Exotic Hybrid Mesons</vt:lpstr>
      <vt:lpstr>Creating Exotic Hybrids</vt:lpstr>
      <vt:lpstr>The GlueX Experiment</vt:lpstr>
      <vt:lpstr>The Jefferson Lab Accelerator and Experimental Halls</vt:lpstr>
      <vt:lpstr>PowerPoint Presentation</vt:lpstr>
      <vt:lpstr>The JLab 12GeV Upgrade</vt:lpstr>
      <vt:lpstr>Hall-D Complex at Jefferson Lab</vt:lpstr>
      <vt:lpstr>The Photon Tagger</vt:lpstr>
      <vt:lpstr>The GlueX Detector</vt:lpstr>
      <vt:lpstr>Calorimetry</vt:lpstr>
      <vt:lpstr>Charged Particle Detection</vt:lpstr>
      <vt:lpstr>A single g p  pb1p event</vt:lpstr>
      <vt:lpstr>Electronics and Data Rates</vt:lpstr>
      <vt:lpstr>Level 1 Trigger</vt:lpstr>
      <vt:lpstr>GlueX Data Rates David Lawrence,  Jefferson Lab</vt:lpstr>
      <vt:lpstr>Multi-threaded event processing</vt:lpstr>
      <vt:lpstr>Amplitude Analysis</vt:lpstr>
      <vt:lpstr>Amplitude Analysis and GPUs</vt:lpstr>
      <vt:lpstr>Summary</vt:lpstr>
      <vt:lpstr>Backup Slides</vt:lpstr>
      <vt:lpstr>Track Finding: Hough Transform</vt:lpstr>
      <vt:lpstr>PowerPoint Presentation</vt:lpstr>
      <vt:lpstr>Detector Rates</vt:lpstr>
      <vt:lpstr>Locations of Primary Particle Interactions</vt:lpstr>
      <vt:lpstr>Inhomogeneous Magnetic Field Map (-symmetric)</vt:lpstr>
      <vt:lpstr>Particle ID</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Lawrence</dc:creator>
  <cp:lastModifiedBy>David Lawrence</cp:lastModifiedBy>
  <cp:revision>57</cp:revision>
  <dcterms:created xsi:type="dcterms:W3CDTF">2012-03-05T15:16:34Z</dcterms:created>
  <dcterms:modified xsi:type="dcterms:W3CDTF">2012-04-12T21:10:46Z</dcterms:modified>
</cp:coreProperties>
</file>