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2" r:id="rId9"/>
    <p:sldId id="269" r:id="rId10"/>
    <p:sldId id="270" r:id="rId11"/>
    <p:sldId id="263" r:id="rId12"/>
    <p:sldId id="271" r:id="rId13"/>
    <p:sldId id="264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A3EC2-AE59-416D-B620-B042177AC2D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555B3-AB08-4D52-B230-65378E07B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555B3-AB08-4D52-B230-65378E07B8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A500-5A68-4D6A-80F0-15180CCB9054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61346-CDD5-40EB-B1E3-254A331F317D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2612-52DE-45D6-B095-939BA2DDA301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1F9C-1CDF-4B98-B7CE-AA8E26A14298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E3E6E-A2BC-4AE2-B67F-52D238C4D97A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D65A-34A1-4CFB-B4D3-A0C9A087B17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6A29-5686-4D2E-A104-5F488C88A231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532D-F43E-4131-92D9-D53A1348147C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5A61E-12E2-4E8A-98FE-EC809C4C1602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1934-CB45-4521-8661-CE59C2C6A57B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62A5C-800E-476B-826F-6875CE0D5E4D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4D64-65B9-48B2-A036-FBD6797B579C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2E41-23D3-40DC-B42C-5E241A7C2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Level 3 Trigger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Elliott </a:t>
            </a:r>
            <a:r>
              <a:rPr lang="en-US" dirty="0" err="1" smtClean="0"/>
              <a:t>Wolin</a:t>
            </a:r>
            <a:endParaRPr lang="en-US" dirty="0" smtClean="0"/>
          </a:p>
          <a:p>
            <a:r>
              <a:rPr lang="en-US" dirty="0" err="1" smtClean="0"/>
              <a:t>GlueX</a:t>
            </a:r>
            <a:r>
              <a:rPr lang="en-US" dirty="0" smtClean="0"/>
              <a:t> Upgrade Workshop</a:t>
            </a:r>
          </a:p>
          <a:p>
            <a:r>
              <a:rPr lang="en-US" dirty="0" smtClean="0"/>
              <a:t>2-May-2012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F3ADC-F6E6-4786-B3C9-F197ACA8CD40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backgrounds 30% larger,</a:t>
            </a:r>
            <a:r>
              <a:rPr lang="en-US" sz="3200" dirty="0" smtClean="0">
                <a:solidFill>
                  <a:srgbClr val="0070C0"/>
                </a:solidFill>
              </a:rPr>
              <a:t> 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kB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lvl="2" indent="-285750">
              <a:spcBef>
                <a:spcPct val="20000"/>
              </a:spcBef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and switches ok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Ethernet,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Infiniband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(40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Gbit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DAQ ok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May need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additional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EMU’s @ $5k each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Storage ok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RAID and tape drives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should handle rate</a:t>
            </a:r>
          </a:p>
          <a:p>
            <a:pPr marL="1200150" lvl="2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3.  Revisiting Strategy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Skip L3, just write 200k events/sec to tape?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Analysis by Dave Lawrence and Sandy </a:t>
            </a:r>
            <a:r>
              <a:rPr lang="en-US" dirty="0" err="1" smtClean="0">
                <a:solidFill>
                  <a:srgbClr val="002060"/>
                </a:solidFill>
              </a:rPr>
              <a:t>Philpott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Data rate 3 GB/sec @ $10/TB storage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$300k/year for tapes, no backup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Tapes currently 3x more expensive</a:t>
            </a:r>
          </a:p>
          <a:p>
            <a:pPr lvl="2"/>
            <a:endParaRPr lang="en-US" dirty="0" smtClean="0">
              <a:solidFill>
                <a:schemeClr val="bg2">
                  <a:lumMod val="2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Tape silo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Would need 1-2 additional silos @ $250k each no backup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Assumes data in silo 4 years</a:t>
            </a:r>
          </a:p>
          <a:p>
            <a:pPr lvl="2"/>
            <a:endParaRPr lang="en-US" dirty="0" smtClean="0">
              <a:solidFill>
                <a:schemeClr val="bg2">
                  <a:lumMod val="25000"/>
                </a:schemeClr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Some network upgrades</a:t>
            </a:r>
          </a:p>
          <a:p>
            <a:pPr lvl="2"/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Infiniband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 or 10GBit Ethernet or ???</a:t>
            </a:r>
          </a:p>
          <a:p>
            <a:pPr lvl="2"/>
            <a:endParaRPr lang="en-US" dirty="0" smtClean="0">
              <a:solidFill>
                <a:schemeClr val="bg2">
                  <a:lumMod val="25000"/>
                </a:schemeClr>
              </a:solidFill>
              <a:sym typeface="Wingdings" pitchFamily="2" charset="2"/>
            </a:endParaRPr>
          </a:p>
          <a:p>
            <a:pPr lvl="1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Revisiting Strategy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dirty="0" smtClean="0">
              <a:solidFill>
                <a:schemeClr val="bg2">
                  <a:lumMod val="25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Compare to L3 trigger strategy</a:t>
            </a:r>
            <a:endParaRPr lang="en-US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$200k for the L3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farm 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2000 cores @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$100/core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4.  Summary and Conclusions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 strategy still </a:t>
            </a:r>
            <a:r>
              <a:rPr lang="en-US" dirty="0" smtClean="0">
                <a:solidFill>
                  <a:srgbClr val="0070C0"/>
                </a:solidFill>
              </a:rPr>
              <a:t>optimal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Event size, data rates, </a:t>
            </a:r>
            <a:r>
              <a:rPr lang="en-US" dirty="0" err="1" smtClean="0">
                <a:solidFill>
                  <a:srgbClr val="0070C0"/>
                </a:solidFill>
              </a:rPr>
              <a:t>cpu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req’s</a:t>
            </a:r>
            <a:r>
              <a:rPr lang="en-US" dirty="0" smtClean="0">
                <a:solidFill>
                  <a:srgbClr val="0070C0"/>
                </a:solidFill>
              </a:rPr>
              <a:t> have </a:t>
            </a:r>
            <a:r>
              <a:rPr lang="en-US" dirty="0" smtClean="0">
                <a:solidFill>
                  <a:srgbClr val="0070C0"/>
                </a:solidFill>
              </a:rPr>
              <a:t>increased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Computing and network costs keep </a:t>
            </a:r>
            <a:r>
              <a:rPr lang="en-US" dirty="0" smtClean="0">
                <a:solidFill>
                  <a:srgbClr val="0070C0"/>
                </a:solidFill>
              </a:rPr>
              <a:t>decreasing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Overall L3 design easily </a:t>
            </a:r>
            <a:r>
              <a:rPr lang="en-US" dirty="0" smtClean="0">
                <a:solidFill>
                  <a:srgbClr val="0070C0"/>
                </a:solidFill>
              </a:rPr>
              <a:t>scalable</a:t>
            </a:r>
          </a:p>
          <a:p>
            <a:pPr lvl="1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Robust against increased data rate</a:t>
            </a:r>
          </a:p>
          <a:p>
            <a:pPr lvl="1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At most might need to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Split VME crates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Add few </a:t>
            </a:r>
            <a:r>
              <a:rPr lang="en-US" dirty="0" smtClean="0">
                <a:solidFill>
                  <a:srgbClr val="002060"/>
                </a:solidFill>
              </a:rPr>
              <a:t>EMU’s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Upgrade some network connections</a:t>
            </a:r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1F9C-1CDF-4B98-B7CE-AA8E26A14298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A500-5A68-4D6A-80F0-15180CCB9054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676400"/>
            <a:ext cx="2057400" cy="1371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1676400"/>
            <a:ext cx="2133600" cy="1371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1676400"/>
            <a:ext cx="1371600" cy="3733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43400" y="3429000"/>
            <a:ext cx="1295400" cy="1981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2057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Detector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581400" y="1676400"/>
            <a:ext cx="190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Level 1</a:t>
            </a:r>
          </a:p>
          <a:p>
            <a:pPr algn="ctr"/>
            <a:r>
              <a:rPr lang="en-US" sz="2800" dirty="0" smtClean="0"/>
              <a:t>Energy Sum</a:t>
            </a:r>
          </a:p>
          <a:p>
            <a:pPr algn="ctr"/>
            <a:r>
              <a:rPr lang="en-US" sz="2800" dirty="0" smtClean="0"/>
              <a:t>Trigger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5486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Trigger</a:t>
            </a:r>
          </a:p>
          <a:p>
            <a:pPr algn="ctr"/>
            <a:r>
              <a:rPr lang="en-US" dirty="0" smtClean="0"/>
              <a:t>Supervisor</a:t>
            </a:r>
          </a:p>
          <a:p>
            <a:pPr algn="ctr"/>
            <a:r>
              <a:rPr lang="en-US" dirty="0" smtClean="0"/>
              <a:t>Module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1676400"/>
            <a:ext cx="304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</a:t>
            </a:r>
          </a:p>
          <a:p>
            <a:pPr algn="ctr"/>
            <a:r>
              <a:rPr lang="en-US" sz="1600" dirty="0" smtClean="0"/>
              <a:t>r</a:t>
            </a:r>
          </a:p>
          <a:p>
            <a:pPr algn="ctr"/>
            <a:r>
              <a:rPr lang="en-US" sz="1600" dirty="0" err="1" smtClean="0"/>
              <a:t>igger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Inputs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4419600" y="36576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Add’l</a:t>
            </a:r>
            <a:endParaRPr lang="en-US" sz="2400" dirty="0" smtClean="0"/>
          </a:p>
          <a:p>
            <a:pPr algn="ctr"/>
            <a:r>
              <a:rPr lang="en-US" sz="2400" dirty="0" smtClean="0"/>
              <a:t>Trigger </a:t>
            </a:r>
          </a:p>
          <a:p>
            <a:pPr algn="ctr"/>
            <a:r>
              <a:rPr lang="en-US" sz="2400" dirty="0" smtClean="0"/>
              <a:t>Logic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7600" y="1981200"/>
            <a:ext cx="30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 smtClean="0"/>
              <a:t>p</a:t>
            </a:r>
          </a:p>
          <a:p>
            <a:pPr algn="ctr"/>
            <a:r>
              <a:rPr lang="en-US" dirty="0" smtClean="0"/>
              <a:t>u</a:t>
            </a:r>
          </a:p>
          <a:p>
            <a:pPr algn="ctr"/>
            <a:r>
              <a:rPr lang="en-US" dirty="0" smtClean="0"/>
              <a:t>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67000" y="2057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667000" y="22098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6" idx="1"/>
          </p:cNvCxnSpPr>
          <p:nvPr/>
        </p:nvCxnSpPr>
        <p:spPr>
          <a:xfrm>
            <a:off x="2667000" y="236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667000" y="2514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667000" y="2667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5638800" y="2362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38800" y="4343400"/>
            <a:ext cx="914400" cy="9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667000" y="3581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667000" y="4038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667000" y="4724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667000" y="51816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743200" y="3276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Pulser 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32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Pulser n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7432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Calib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2743200" y="480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Calib</a:t>
            </a:r>
            <a:r>
              <a:rPr lang="en-US" dirty="0" smtClean="0"/>
              <a:t> n</a:t>
            </a:r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7924800" y="2362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8001000" y="1752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>
            <a:off x="1600200" y="1143000"/>
            <a:ext cx="701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1371600" y="137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971800" y="7620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Trigger Signal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600200" y="76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9900FF"/>
                </a:solidFill>
              </a:rPr>
              <a:t>Full Experiment Trigger</a:t>
            </a:r>
            <a:endParaRPr lang="en-US" sz="3200" dirty="0">
              <a:solidFill>
                <a:srgbClr val="9900FF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5981700" y="2324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057900" y="2324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867400" y="1752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16 bits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67400" y="3657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16 bits</a:t>
            </a: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6057900" y="43053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981700" y="43053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6F3F-FBF0-48D7-9D4B-F4B8D1DDF50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Outline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51037"/>
            <a:ext cx="6019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History and Pre-History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Current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Revisiting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Summary and Conclusions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8919-4695-4198-BE2D-D992FB7BE194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1.  History and Pre-History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My earliest reference is 1999 Design Report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Original analysis and strategy from Dave Doughty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Chapter 7 “Rates, Trigger and DAQ”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Based on experience from CLAS</a:t>
            </a:r>
          </a:p>
          <a:p>
            <a:pPr lvl="3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higher-level hardware trigger expensive</a:t>
            </a:r>
          </a:p>
          <a:p>
            <a:pPr lvl="3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general-purpose computers cheap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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Skip custom hardware, go with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online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trigger farm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sym typeface="Wingdings" pitchFamily="2" charset="2"/>
              </a:rPr>
              <a:t>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Dave called it a “Level 2” trigger then</a:t>
            </a:r>
          </a:p>
          <a:p>
            <a:pPr lvl="3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We complained and he eventually switched to “Level 3”</a:t>
            </a:r>
          </a:p>
          <a:p>
            <a:pPr lvl="3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Analysis performed by Dave D, Elton, Larry D and me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4E34-D360-47FD-84EC-B4A2A1C18B27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History and Pre-History - 1999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r>
                        <a:rPr lang="en-US" baseline="0" dirty="0" smtClean="0"/>
                        <a:t> Rate to L3 Farm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Rate to L3 Farm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 MB/s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 MB/s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MBit</a:t>
                      </a:r>
                      <a:r>
                        <a:rPr lang="en-US" dirty="0" smtClean="0"/>
                        <a:t>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GBit</a:t>
                      </a:r>
                      <a:r>
                        <a:rPr lang="en-US" dirty="0" smtClean="0"/>
                        <a:t> Ethernet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Events/s/Link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 </a:t>
                      </a:r>
                      <a:r>
                        <a:rPr lang="en-US" dirty="0" err="1" smtClean="0"/>
                        <a:t>Instr</a:t>
                      </a:r>
                      <a:r>
                        <a:rPr lang="en-US" dirty="0" smtClean="0"/>
                        <a:t>/Event for</a:t>
                      </a:r>
                      <a:r>
                        <a:rPr lang="en-US" baseline="0" dirty="0" smtClean="0"/>
                        <a:t> L3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Processing Power/Link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 MIPS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5000 MIPS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 1000 MIPS </a:t>
                      </a:r>
                      <a:r>
                        <a:rPr lang="en-US" dirty="0" err="1" smtClean="0"/>
                        <a:t>Procs</a:t>
                      </a:r>
                      <a:r>
                        <a:rPr lang="en-US" dirty="0" smtClean="0"/>
                        <a:t>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1000 MIPS </a:t>
                      </a:r>
                      <a:r>
                        <a:rPr lang="en-US" dirty="0" err="1" smtClean="0"/>
                        <a:t>Procs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History and Pre-History - 2002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4582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r>
                        <a:rPr lang="en-US" baseline="0" dirty="0" smtClean="0"/>
                        <a:t> Rate to L3 Farm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 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Rate to L3 Farm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MB/s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 Links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 per 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MB/s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GBit</a:t>
                      </a:r>
                      <a:r>
                        <a:rPr lang="en-US" dirty="0" smtClean="0"/>
                        <a:t> Ethernet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GBit</a:t>
                      </a:r>
                      <a:r>
                        <a:rPr lang="en-US" dirty="0" smtClean="0"/>
                        <a:t> Ethernet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Events/s/Link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SPECints</a:t>
                      </a:r>
                      <a:r>
                        <a:rPr lang="en-US" dirty="0" smtClean="0"/>
                        <a:t>/Event for</a:t>
                      </a:r>
                      <a:r>
                        <a:rPr lang="en-US" baseline="0" dirty="0" smtClean="0"/>
                        <a:t> L3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SPECints</a:t>
                      </a:r>
                      <a:r>
                        <a:rPr lang="en-US" dirty="0" smtClean="0"/>
                        <a:t>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SPECints</a:t>
                      </a:r>
                      <a:r>
                        <a:rPr lang="en-US" dirty="0" smtClean="0"/>
                        <a:t>/Link x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 200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SPECint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Procs</a:t>
                      </a:r>
                      <a:r>
                        <a:rPr lang="en-US" dirty="0" smtClean="0"/>
                        <a:t>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200 </a:t>
                      </a:r>
                      <a:r>
                        <a:rPr lang="en-US" dirty="0" err="1" smtClean="0"/>
                        <a:t>SPECint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Procs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286000"/>
          <a:ext cx="70104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050"/>
                <a:gridCol w="2083448"/>
                <a:gridCol w="1859902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Luminosity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Luminosity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L1 trigger</a:t>
                      </a:r>
                      <a:r>
                        <a:rPr lang="en-US" baseline="0" dirty="0" smtClean="0"/>
                        <a:t>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kHz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kHz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event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 rate off detector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GB/s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L3 rejection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Rate to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 MB/s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History and Pre-History – 2008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FF36F3F-FBF0-48D7-9D4B-F4B8D1DDF5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381000" y="304800"/>
            <a:ext cx="685800" cy="457200"/>
            <a:chOff x="381000" y="304800"/>
            <a:chExt cx="685800" cy="457200"/>
          </a:xfrm>
        </p:grpSpPr>
        <p:sp>
          <p:nvSpPr>
            <p:cNvPr id="6" name="Rectangle 5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381000" y="1143000"/>
            <a:ext cx="685800" cy="457200"/>
            <a:chOff x="381000" y="304800"/>
            <a:chExt cx="685800" cy="457200"/>
          </a:xfrm>
        </p:grpSpPr>
        <p:sp>
          <p:nvSpPr>
            <p:cNvPr id="16" name="Rectangle 15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381000" y="2133600"/>
            <a:ext cx="685800" cy="457200"/>
            <a:chOff x="381000" y="304800"/>
            <a:chExt cx="685800" cy="457200"/>
          </a:xfrm>
        </p:grpSpPr>
        <p:sp>
          <p:nvSpPr>
            <p:cNvPr id="19" name="Rectangle 18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5" name="Group 20"/>
          <p:cNvGrpSpPr/>
          <p:nvPr/>
        </p:nvGrpSpPr>
        <p:grpSpPr>
          <a:xfrm>
            <a:off x="381000" y="2971800"/>
            <a:ext cx="685800" cy="457200"/>
            <a:chOff x="381000" y="304800"/>
            <a:chExt cx="685800" cy="457200"/>
          </a:xfrm>
        </p:grpSpPr>
        <p:sp>
          <p:nvSpPr>
            <p:cNvPr id="22" name="Rectangle 21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8" name="Group 26"/>
          <p:cNvGrpSpPr/>
          <p:nvPr/>
        </p:nvGrpSpPr>
        <p:grpSpPr>
          <a:xfrm>
            <a:off x="381000" y="3962400"/>
            <a:ext cx="685800" cy="457200"/>
            <a:chOff x="381000" y="304800"/>
            <a:chExt cx="685800" cy="457200"/>
          </a:xfrm>
        </p:grpSpPr>
        <p:sp>
          <p:nvSpPr>
            <p:cNvPr id="28" name="Rectangle 27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9" name="Group 29"/>
          <p:cNvGrpSpPr/>
          <p:nvPr/>
        </p:nvGrpSpPr>
        <p:grpSpPr>
          <a:xfrm>
            <a:off x="381000" y="4800600"/>
            <a:ext cx="685800" cy="457200"/>
            <a:chOff x="381000" y="304800"/>
            <a:chExt cx="685800" cy="457200"/>
          </a:xfrm>
        </p:grpSpPr>
        <p:sp>
          <p:nvSpPr>
            <p:cNvPr id="31" name="Rectangle 30"/>
            <p:cNvSpPr/>
            <p:nvPr/>
          </p:nvSpPr>
          <p:spPr>
            <a:xfrm>
              <a:off x="381000" y="304800"/>
              <a:ext cx="685800" cy="457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00" y="381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ROC</a:t>
              </a:r>
              <a:endParaRPr lang="en-US" dirty="0"/>
            </a:p>
          </p:txBody>
        </p:sp>
      </p:grpSp>
      <p:grpSp>
        <p:nvGrpSpPr>
          <p:cNvPr id="10" name="Group 34"/>
          <p:cNvGrpSpPr/>
          <p:nvPr/>
        </p:nvGrpSpPr>
        <p:grpSpPr>
          <a:xfrm>
            <a:off x="3352800" y="2209800"/>
            <a:ext cx="609600" cy="1143000"/>
            <a:chOff x="1828800" y="457200"/>
            <a:chExt cx="609600" cy="1143000"/>
          </a:xfrm>
        </p:grpSpPr>
        <p:sp>
          <p:nvSpPr>
            <p:cNvPr id="33" name="Rectangle 32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1752600" y="4038600"/>
            <a:ext cx="609600" cy="1143000"/>
            <a:chOff x="1828800" y="457200"/>
            <a:chExt cx="609600" cy="1143000"/>
          </a:xfrm>
        </p:grpSpPr>
        <p:sp>
          <p:nvSpPr>
            <p:cNvPr id="37" name="Rectangle 36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2" name="Group 38"/>
          <p:cNvGrpSpPr/>
          <p:nvPr/>
        </p:nvGrpSpPr>
        <p:grpSpPr>
          <a:xfrm>
            <a:off x="1752600" y="2209800"/>
            <a:ext cx="609600" cy="1143000"/>
            <a:chOff x="1828800" y="457200"/>
            <a:chExt cx="609600" cy="1143000"/>
          </a:xfrm>
        </p:grpSpPr>
        <p:sp>
          <p:nvSpPr>
            <p:cNvPr id="40" name="Rectangle 39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3" name="Group 44"/>
          <p:cNvGrpSpPr/>
          <p:nvPr/>
        </p:nvGrpSpPr>
        <p:grpSpPr>
          <a:xfrm>
            <a:off x="3352800" y="381000"/>
            <a:ext cx="609600" cy="1143000"/>
            <a:chOff x="1828800" y="457200"/>
            <a:chExt cx="609600" cy="1143000"/>
          </a:xfrm>
        </p:grpSpPr>
        <p:sp>
          <p:nvSpPr>
            <p:cNvPr id="46" name="Rectangle 45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4" name="Group 47"/>
          <p:cNvGrpSpPr/>
          <p:nvPr/>
        </p:nvGrpSpPr>
        <p:grpSpPr>
          <a:xfrm>
            <a:off x="3352800" y="4038600"/>
            <a:ext cx="609600" cy="1143000"/>
            <a:chOff x="1828800" y="457200"/>
            <a:chExt cx="609600" cy="1143000"/>
          </a:xfrm>
        </p:grpSpPr>
        <p:sp>
          <p:nvSpPr>
            <p:cNvPr id="49" name="Rectangle 48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5" name="Group 50"/>
          <p:cNvGrpSpPr/>
          <p:nvPr/>
        </p:nvGrpSpPr>
        <p:grpSpPr>
          <a:xfrm>
            <a:off x="1752600" y="381000"/>
            <a:ext cx="609600" cy="1143000"/>
            <a:chOff x="1828800" y="457200"/>
            <a:chExt cx="609600" cy="1143000"/>
          </a:xfrm>
        </p:grpSpPr>
        <p:sp>
          <p:nvSpPr>
            <p:cNvPr id="52" name="Rectangle 51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18" name="Group 55"/>
          <p:cNvGrpSpPr/>
          <p:nvPr/>
        </p:nvGrpSpPr>
        <p:grpSpPr>
          <a:xfrm>
            <a:off x="4724400" y="914400"/>
            <a:ext cx="1371600" cy="4038600"/>
            <a:chOff x="4724400" y="914400"/>
            <a:chExt cx="1371600" cy="4038600"/>
          </a:xfrm>
        </p:grpSpPr>
        <p:sp>
          <p:nvSpPr>
            <p:cNvPr id="54" name="Rectangle 53"/>
            <p:cNvSpPr/>
            <p:nvPr/>
          </p:nvSpPr>
          <p:spPr>
            <a:xfrm>
              <a:off x="4724400" y="914400"/>
              <a:ext cx="1371600" cy="40386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400" y="2362200"/>
              <a:ext cx="13716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Monitoring </a:t>
              </a:r>
            </a:p>
            <a:p>
              <a:pPr algn="ctr"/>
              <a:r>
                <a:rPr lang="en-US" dirty="0" smtClean="0"/>
                <a:t>Farm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No Rejection</a:t>
              </a:r>
              <a:endParaRPr lang="en-US" dirty="0"/>
            </a:p>
          </p:txBody>
        </p:sp>
      </p:grpSp>
      <p:grpSp>
        <p:nvGrpSpPr>
          <p:cNvPr id="21" name="Group 56"/>
          <p:cNvGrpSpPr/>
          <p:nvPr/>
        </p:nvGrpSpPr>
        <p:grpSpPr>
          <a:xfrm>
            <a:off x="6781800" y="2438400"/>
            <a:ext cx="609600" cy="1143000"/>
            <a:chOff x="1828800" y="457200"/>
            <a:chExt cx="609600" cy="1143000"/>
          </a:xfrm>
        </p:grpSpPr>
        <p:sp>
          <p:nvSpPr>
            <p:cNvPr id="58" name="Rectangle 57"/>
            <p:cNvSpPr/>
            <p:nvPr/>
          </p:nvSpPr>
          <p:spPr>
            <a:xfrm>
              <a:off x="1828800" y="457200"/>
              <a:ext cx="609600" cy="11430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981200" y="533400"/>
              <a:ext cx="381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</a:t>
              </a:r>
            </a:p>
            <a:p>
              <a:pPr algn="ctr"/>
              <a:r>
                <a:rPr lang="en-US" dirty="0" smtClean="0"/>
                <a:t>MU</a:t>
              </a:r>
              <a:endParaRPr lang="en-US" dirty="0"/>
            </a:p>
          </p:txBody>
        </p:sp>
      </p:grpSp>
      <p:grpSp>
        <p:nvGrpSpPr>
          <p:cNvPr id="24" name="Group 61"/>
          <p:cNvGrpSpPr/>
          <p:nvPr/>
        </p:nvGrpSpPr>
        <p:grpSpPr>
          <a:xfrm>
            <a:off x="8001000" y="1905000"/>
            <a:ext cx="685800" cy="2209800"/>
            <a:chOff x="8153400" y="2362200"/>
            <a:chExt cx="685800" cy="2209800"/>
          </a:xfrm>
        </p:grpSpPr>
        <p:sp>
          <p:nvSpPr>
            <p:cNvPr id="60" name="Rectangle 59"/>
            <p:cNvSpPr/>
            <p:nvPr/>
          </p:nvSpPr>
          <p:spPr>
            <a:xfrm>
              <a:off x="8153400" y="2362200"/>
              <a:ext cx="685800" cy="22098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382000" y="2743200"/>
              <a:ext cx="228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RAID</a:t>
              </a:r>
              <a:endParaRPr lang="en-US" dirty="0"/>
            </a:p>
          </p:txBody>
        </p:sp>
      </p:grpSp>
      <p:grpSp>
        <p:nvGrpSpPr>
          <p:cNvPr id="25" name="Group 64"/>
          <p:cNvGrpSpPr/>
          <p:nvPr/>
        </p:nvGrpSpPr>
        <p:grpSpPr>
          <a:xfrm>
            <a:off x="7696200" y="5029201"/>
            <a:ext cx="1295400" cy="1605354"/>
            <a:chOff x="7391400" y="5029200"/>
            <a:chExt cx="1295400" cy="1295400"/>
          </a:xfrm>
        </p:grpSpPr>
        <p:sp>
          <p:nvSpPr>
            <p:cNvPr id="63" name="Rectangle 62"/>
            <p:cNvSpPr/>
            <p:nvPr/>
          </p:nvSpPr>
          <p:spPr>
            <a:xfrm>
              <a:off x="7391400" y="5029200"/>
              <a:ext cx="1295400" cy="12954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67600" y="5090688"/>
              <a:ext cx="1143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SILO in Computer Center</a:t>
              </a:r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2 PB/year</a:t>
              </a:r>
              <a:endParaRPr lang="en-US" dirty="0"/>
            </a:p>
          </p:txBody>
        </p:sp>
      </p:grpSp>
      <p:cxnSp>
        <p:nvCxnSpPr>
          <p:cNvPr id="67" name="Straight Arrow Connector 66"/>
          <p:cNvCxnSpPr>
            <a:stCxn id="7" idx="3"/>
          </p:cNvCxnSpPr>
          <p:nvPr/>
        </p:nvCxnSpPr>
        <p:spPr>
          <a:xfrm>
            <a:off x="1066800" y="565666"/>
            <a:ext cx="685800" cy="19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17" idx="3"/>
          </p:cNvCxnSpPr>
          <p:nvPr/>
        </p:nvCxnSpPr>
        <p:spPr>
          <a:xfrm flipV="1">
            <a:off x="1066800" y="1143000"/>
            <a:ext cx="6858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20" idx="3"/>
          </p:cNvCxnSpPr>
          <p:nvPr/>
        </p:nvCxnSpPr>
        <p:spPr>
          <a:xfrm>
            <a:off x="1066800" y="2394466"/>
            <a:ext cx="685800" cy="19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3" idx="3"/>
          </p:cNvCxnSpPr>
          <p:nvPr/>
        </p:nvCxnSpPr>
        <p:spPr>
          <a:xfrm flipV="1">
            <a:off x="1066800" y="2971800"/>
            <a:ext cx="6858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9" idx="3"/>
          </p:cNvCxnSpPr>
          <p:nvPr/>
        </p:nvCxnSpPr>
        <p:spPr>
          <a:xfrm>
            <a:off x="1066800" y="4223266"/>
            <a:ext cx="685800" cy="196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32" idx="3"/>
          </p:cNvCxnSpPr>
          <p:nvPr/>
        </p:nvCxnSpPr>
        <p:spPr>
          <a:xfrm flipV="1">
            <a:off x="1066800" y="4800600"/>
            <a:ext cx="6858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2" idx="3"/>
            <a:endCxn id="46" idx="1"/>
          </p:cNvCxnSpPr>
          <p:nvPr/>
        </p:nvCxnSpPr>
        <p:spPr>
          <a:xfrm>
            <a:off x="2362200" y="952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0" idx="3"/>
            <a:endCxn id="33" idx="1"/>
          </p:cNvCxnSpPr>
          <p:nvPr/>
        </p:nvCxnSpPr>
        <p:spPr>
          <a:xfrm>
            <a:off x="2362200" y="27813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37" idx="3"/>
            <a:endCxn id="49" idx="1"/>
          </p:cNvCxnSpPr>
          <p:nvPr/>
        </p:nvCxnSpPr>
        <p:spPr>
          <a:xfrm>
            <a:off x="2362200" y="46101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2" idx="3"/>
          </p:cNvCxnSpPr>
          <p:nvPr/>
        </p:nvCxnSpPr>
        <p:spPr>
          <a:xfrm>
            <a:off x="2362200" y="952500"/>
            <a:ext cx="9906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0" idx="3"/>
          </p:cNvCxnSpPr>
          <p:nvPr/>
        </p:nvCxnSpPr>
        <p:spPr>
          <a:xfrm>
            <a:off x="2362200" y="2781300"/>
            <a:ext cx="9906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37" idx="3"/>
          </p:cNvCxnSpPr>
          <p:nvPr/>
        </p:nvCxnSpPr>
        <p:spPr>
          <a:xfrm flipV="1">
            <a:off x="2362200" y="2971800"/>
            <a:ext cx="9906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40" idx="3"/>
          </p:cNvCxnSpPr>
          <p:nvPr/>
        </p:nvCxnSpPr>
        <p:spPr>
          <a:xfrm flipV="1">
            <a:off x="2362200" y="1143000"/>
            <a:ext cx="990600" cy="1638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2" idx="3"/>
          </p:cNvCxnSpPr>
          <p:nvPr/>
        </p:nvCxnSpPr>
        <p:spPr>
          <a:xfrm>
            <a:off x="2362200" y="952500"/>
            <a:ext cx="990600" cy="331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7" idx="3"/>
          </p:cNvCxnSpPr>
          <p:nvPr/>
        </p:nvCxnSpPr>
        <p:spPr>
          <a:xfrm flipV="1">
            <a:off x="2362200" y="1371600"/>
            <a:ext cx="990600" cy="3238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46" idx="3"/>
          </p:cNvCxnSpPr>
          <p:nvPr/>
        </p:nvCxnSpPr>
        <p:spPr>
          <a:xfrm>
            <a:off x="3962400" y="952500"/>
            <a:ext cx="762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962400" y="2819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49" idx="3"/>
          </p:cNvCxnSpPr>
          <p:nvPr/>
        </p:nvCxnSpPr>
        <p:spPr>
          <a:xfrm flipV="1">
            <a:off x="3962400" y="4038600"/>
            <a:ext cx="762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Down Arrow 112"/>
          <p:cNvSpPr/>
          <p:nvPr/>
        </p:nvSpPr>
        <p:spPr>
          <a:xfrm>
            <a:off x="8229600" y="4114800"/>
            <a:ext cx="3048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ight Arrow 113"/>
          <p:cNvSpPr/>
          <p:nvPr/>
        </p:nvSpPr>
        <p:spPr>
          <a:xfrm>
            <a:off x="7391400" y="2819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304800" y="5715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</a:t>
            </a:r>
          </a:p>
          <a:p>
            <a:pPr algn="ctr"/>
            <a:r>
              <a:rPr lang="en-US" dirty="0" smtClean="0"/>
              <a:t>ROCs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752600" y="5638800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 smtClean="0"/>
              <a:t>EMUs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3276600" y="5638800"/>
            <a:ext cx="73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6</a:t>
            </a:r>
          </a:p>
          <a:p>
            <a:pPr algn="ctr"/>
            <a:r>
              <a:rPr lang="en-US" dirty="0" smtClean="0"/>
              <a:t>EMUs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4800600" y="5562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</a:p>
          <a:p>
            <a:pPr algn="ctr"/>
            <a:r>
              <a:rPr lang="en-US" dirty="0" smtClean="0"/>
              <a:t>Monitoring</a:t>
            </a:r>
          </a:p>
          <a:p>
            <a:pPr algn="ctr"/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6705600" y="36576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EMU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7696200" y="121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 TB</a:t>
            </a:r>
          </a:p>
          <a:p>
            <a:pPr algn="ctr"/>
            <a:r>
              <a:rPr lang="en-US" dirty="0" smtClean="0"/>
              <a:t>16 hrs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828800" y="6211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Event Builder</a:t>
            </a:r>
          </a:p>
          <a:p>
            <a:pPr algn="ctr"/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486400" y="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9900FF"/>
                </a:solidFill>
              </a:rPr>
              <a:t>DAQ at Low Luminosity</a:t>
            </a:r>
          </a:p>
          <a:p>
            <a:pPr algn="ctr"/>
            <a:r>
              <a:rPr lang="en-US" sz="2800" dirty="0" smtClean="0">
                <a:solidFill>
                  <a:srgbClr val="9900FF"/>
                </a:solidFill>
              </a:rPr>
              <a:t>300 </a:t>
            </a:r>
            <a:r>
              <a:rPr lang="en-US" sz="2800" dirty="0" err="1" smtClean="0">
                <a:solidFill>
                  <a:srgbClr val="9900FF"/>
                </a:solidFill>
              </a:rPr>
              <a:t>MByte</a:t>
            </a:r>
            <a:r>
              <a:rPr lang="en-US" sz="2800" dirty="0" smtClean="0">
                <a:solidFill>
                  <a:srgbClr val="9900FF"/>
                </a:solidFill>
              </a:rPr>
              <a:t>/sec</a:t>
            </a:r>
            <a:endParaRPr lang="en-US" sz="2800" dirty="0">
              <a:solidFill>
                <a:srgbClr val="9900FF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990600" y="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MB/s</a:t>
            </a:r>
            <a:endParaRPr lang="en-US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362200" y="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MB/s</a:t>
            </a:r>
            <a:endParaRPr lang="en-US" sz="16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038600" y="228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MB/s</a:t>
            </a:r>
            <a:endParaRPr lang="en-US" sz="1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096000" y="1905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MB/s</a:t>
            </a:r>
            <a:endParaRPr lang="en-US" sz="16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086600" y="2057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300 MB/s</a:t>
            </a:r>
            <a:endParaRPr lang="en-US" sz="1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7239000" y="441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300 MB/s</a:t>
            </a:r>
            <a:endParaRPr lang="en-US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6096000" y="2971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096000" y="2438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6096000" y="32004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685800" y="26670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flipH="1">
            <a:off x="685800" y="28194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85800" y="8382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685800" y="9906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685800" y="44958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85800" y="4648200"/>
            <a:ext cx="76200" cy="762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144"/>
          <p:cNvGrpSpPr/>
          <p:nvPr/>
        </p:nvGrpSpPr>
        <p:grpSpPr>
          <a:xfrm>
            <a:off x="685800" y="1676400"/>
            <a:ext cx="76200" cy="381000"/>
            <a:chOff x="685800" y="1676400"/>
            <a:chExt cx="76200" cy="381000"/>
          </a:xfrm>
        </p:grpSpPr>
        <p:sp>
          <p:nvSpPr>
            <p:cNvPr id="106" name="Oval 105"/>
            <p:cNvSpPr/>
            <p:nvPr/>
          </p:nvSpPr>
          <p:spPr>
            <a:xfrm>
              <a:off x="685800" y="16764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685800" y="18288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685800" y="1981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145"/>
          <p:cNvGrpSpPr/>
          <p:nvPr/>
        </p:nvGrpSpPr>
        <p:grpSpPr>
          <a:xfrm>
            <a:off x="685800" y="3505200"/>
            <a:ext cx="76200" cy="381000"/>
            <a:chOff x="685800" y="3505200"/>
            <a:chExt cx="76200" cy="381000"/>
          </a:xfrm>
        </p:grpSpPr>
        <p:sp>
          <p:nvSpPr>
            <p:cNvPr id="110" name="Oval 109"/>
            <p:cNvSpPr/>
            <p:nvPr/>
          </p:nvSpPr>
          <p:spPr>
            <a:xfrm>
              <a:off x="685800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685800" y="36576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685800" y="38100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131"/>
          <p:cNvGrpSpPr/>
          <p:nvPr/>
        </p:nvGrpSpPr>
        <p:grpSpPr>
          <a:xfrm>
            <a:off x="1981200" y="1676400"/>
            <a:ext cx="76200" cy="381000"/>
            <a:chOff x="1981200" y="1676400"/>
            <a:chExt cx="76200" cy="381000"/>
          </a:xfrm>
        </p:grpSpPr>
        <p:sp>
          <p:nvSpPr>
            <p:cNvPr id="123" name="Oval 122"/>
            <p:cNvSpPr/>
            <p:nvPr/>
          </p:nvSpPr>
          <p:spPr>
            <a:xfrm>
              <a:off x="1981200" y="16764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1981200" y="18288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1981200" y="1981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132"/>
          <p:cNvGrpSpPr/>
          <p:nvPr/>
        </p:nvGrpSpPr>
        <p:grpSpPr>
          <a:xfrm>
            <a:off x="3581400" y="1676400"/>
            <a:ext cx="76200" cy="381000"/>
            <a:chOff x="1981200" y="1676400"/>
            <a:chExt cx="76200" cy="381000"/>
          </a:xfrm>
        </p:grpSpPr>
        <p:sp>
          <p:nvSpPr>
            <p:cNvPr id="134" name="Oval 133"/>
            <p:cNvSpPr/>
            <p:nvPr/>
          </p:nvSpPr>
          <p:spPr>
            <a:xfrm>
              <a:off x="1981200" y="16764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1981200" y="18288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81200" y="1981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136"/>
          <p:cNvGrpSpPr/>
          <p:nvPr/>
        </p:nvGrpSpPr>
        <p:grpSpPr>
          <a:xfrm>
            <a:off x="1981200" y="3505200"/>
            <a:ext cx="76200" cy="381000"/>
            <a:chOff x="1981200" y="1676400"/>
            <a:chExt cx="76200" cy="381000"/>
          </a:xfrm>
        </p:grpSpPr>
        <p:sp>
          <p:nvSpPr>
            <p:cNvPr id="138" name="Oval 137"/>
            <p:cNvSpPr/>
            <p:nvPr/>
          </p:nvSpPr>
          <p:spPr>
            <a:xfrm>
              <a:off x="1981200" y="16764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1981200" y="18288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1981200" y="1981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140"/>
          <p:cNvGrpSpPr/>
          <p:nvPr/>
        </p:nvGrpSpPr>
        <p:grpSpPr>
          <a:xfrm>
            <a:off x="3581400" y="3505200"/>
            <a:ext cx="76200" cy="381000"/>
            <a:chOff x="1981200" y="1676400"/>
            <a:chExt cx="76200" cy="381000"/>
          </a:xfrm>
        </p:grpSpPr>
        <p:sp>
          <p:nvSpPr>
            <p:cNvPr id="142" name="Oval 141"/>
            <p:cNvSpPr/>
            <p:nvPr/>
          </p:nvSpPr>
          <p:spPr>
            <a:xfrm>
              <a:off x="1981200" y="16764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1981200" y="18288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1981200" y="1981200"/>
              <a:ext cx="76200" cy="76200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36F3F-FBF0-48D7-9D4B-F4B8D1DDF50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2.  Current Understanding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Changes and concerns since 2008 for high luminosity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VME backplane speed, ≤150 MB/s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Might have to split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crates</a:t>
            </a:r>
          </a:p>
          <a:p>
            <a:pPr lvl="2"/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L3 event classification @ 100 Hz/core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Need 2000 cores, not 200, for 200 kHz event rate</a:t>
            </a: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10x faster than current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Pythia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reconstruction rate</a:t>
            </a:r>
          </a:p>
          <a:p>
            <a:pPr lvl="2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Upgrade </a:t>
            </a:r>
            <a:r>
              <a:rPr lang="en-US" dirty="0" smtClean="0">
                <a:solidFill>
                  <a:srgbClr val="002060"/>
                </a:solidFill>
              </a:rPr>
              <a:t>ROC-to-EMU network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ROC network board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to 10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Gbit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(from 1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Gbit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Some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concentrator switches won’t handle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aggregate rate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A934-FBCB-46E1-9D13-0428D1A206E5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CC62E41-23D3-40DC-B42C-5E241A7C26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1F9C-1CDF-4B98-B7CE-AA8E26A14298}" type="datetime1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62E41-23D3-40DC-B42C-5E241A7C266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 descr="Hall D IB.pd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838200" y="304800"/>
            <a:ext cx="7610475" cy="5880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687</Words>
  <Application>Microsoft Office PowerPoint</Application>
  <PresentationFormat>On-screen Show (4:3)</PresentationFormat>
  <Paragraphs>281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Level 3 Trigger</vt:lpstr>
      <vt:lpstr>Outline</vt:lpstr>
      <vt:lpstr>1.  History and Pre-History</vt:lpstr>
      <vt:lpstr>History and Pre-History - 1999</vt:lpstr>
      <vt:lpstr>History and Pre-History - 2002</vt:lpstr>
      <vt:lpstr>History and Pre-History – 2008</vt:lpstr>
      <vt:lpstr>Slide 7</vt:lpstr>
      <vt:lpstr>2.  Current Understanding</vt:lpstr>
      <vt:lpstr>Slide 9</vt:lpstr>
      <vt:lpstr>Slide 10</vt:lpstr>
      <vt:lpstr>3.  Revisiting Strategy</vt:lpstr>
      <vt:lpstr>Revisiting Strategy</vt:lpstr>
      <vt:lpstr>4.  Summary and Conclusions</vt:lpstr>
      <vt:lpstr>Backup</vt:lpstr>
      <vt:lpstr>Slide 15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3 Trigger</dc:title>
  <dc:creator>wolin</dc:creator>
  <cp:lastModifiedBy>wolin</cp:lastModifiedBy>
  <cp:revision>99</cp:revision>
  <dcterms:created xsi:type="dcterms:W3CDTF">2012-04-27T14:03:04Z</dcterms:created>
  <dcterms:modified xsi:type="dcterms:W3CDTF">2012-05-01T19:26:00Z</dcterms:modified>
</cp:coreProperties>
</file>