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0"/>
  </p:notesMasterIdLst>
  <p:sldIdLst>
    <p:sldId id="256" r:id="rId2"/>
    <p:sldId id="290" r:id="rId3"/>
    <p:sldId id="287" r:id="rId4"/>
    <p:sldId id="278" r:id="rId5"/>
    <p:sldId id="316" r:id="rId6"/>
    <p:sldId id="314" r:id="rId7"/>
    <p:sldId id="328" r:id="rId8"/>
    <p:sldId id="327" r:id="rId9"/>
    <p:sldId id="329" r:id="rId10"/>
    <p:sldId id="332" r:id="rId11"/>
    <p:sldId id="334" r:id="rId12"/>
    <p:sldId id="330" r:id="rId13"/>
    <p:sldId id="331" r:id="rId14"/>
    <p:sldId id="333" r:id="rId15"/>
    <p:sldId id="335" r:id="rId16"/>
    <p:sldId id="322" r:id="rId17"/>
    <p:sldId id="326" r:id="rId18"/>
    <p:sldId id="336" r:id="rId19"/>
    <p:sldId id="337" r:id="rId20"/>
    <p:sldId id="338" r:id="rId21"/>
    <p:sldId id="308" r:id="rId22"/>
    <p:sldId id="309" r:id="rId23"/>
    <p:sldId id="288" r:id="rId24"/>
    <p:sldId id="283" r:id="rId25"/>
    <p:sldId id="300" r:id="rId26"/>
    <p:sldId id="302" r:id="rId27"/>
    <p:sldId id="303" r:id="rId28"/>
    <p:sldId id="304" r:id="rId29"/>
    <p:sldId id="301" r:id="rId30"/>
    <p:sldId id="306" r:id="rId31"/>
    <p:sldId id="279" r:id="rId32"/>
    <p:sldId id="296" r:id="rId33"/>
    <p:sldId id="319" r:id="rId34"/>
    <p:sldId id="313" r:id="rId35"/>
    <p:sldId id="320" r:id="rId36"/>
    <p:sldId id="321" r:id="rId37"/>
    <p:sldId id="323" r:id="rId38"/>
    <p:sldId id="324" r:id="rId39"/>
    <p:sldId id="299" r:id="rId40"/>
    <p:sldId id="297" r:id="rId41"/>
    <p:sldId id="294" r:id="rId42"/>
    <p:sldId id="295" r:id="rId43"/>
    <p:sldId id="285" r:id="rId44"/>
    <p:sldId id="293" r:id="rId45"/>
    <p:sldId id="325" r:id="rId46"/>
    <p:sldId id="286" r:id="rId47"/>
    <p:sldId id="264" r:id="rId48"/>
    <p:sldId id="317" r:id="rId49"/>
  </p:sldIdLst>
  <p:sldSz cx="9144000" cy="6858000" type="screen4x3"/>
  <p:notesSz cx="7315200" cy="96012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94445E01-0224-4AE0-B968-74369AF84230}">
          <p14:sldIdLst>
            <p14:sldId id="256"/>
          </p14:sldIdLst>
        </p14:section>
        <p14:section name="Basic Concepts" id="{DF7439FA-5021-4B72-9093-E0DA04A23ACF}">
          <p14:sldIdLst>
            <p14:sldId id="290"/>
            <p14:sldId id="287"/>
            <p14:sldId id="278"/>
            <p14:sldId id="316"/>
            <p14:sldId id="314"/>
            <p14:sldId id="328"/>
            <p14:sldId id="327"/>
            <p14:sldId id="329"/>
            <p14:sldId id="332"/>
            <p14:sldId id="334"/>
            <p14:sldId id="330"/>
            <p14:sldId id="331"/>
            <p14:sldId id="333"/>
            <p14:sldId id="335"/>
            <p14:sldId id="322"/>
            <p14:sldId id="326"/>
            <p14:sldId id="336"/>
            <p14:sldId id="337"/>
            <p14:sldId id="338"/>
          </p14:sldIdLst>
        </p14:section>
        <p14:section name="C++ interface" id="{2EFF9C81-996A-4AF3-B68B-1C6CC4667801}">
          <p14:sldIdLst>
            <p14:sldId id="308"/>
            <p14:sldId id="309"/>
            <p14:sldId id="288"/>
            <p14:sldId id="283"/>
          </p14:sldIdLst>
        </p14:section>
        <p14:section name="Multi threading" id="{6AA7B6A3-A466-4293-A495-AF74B101881E}">
          <p14:sldIdLst>
            <p14:sldId id="300"/>
            <p14:sldId id="302"/>
            <p14:sldId id="303"/>
            <p14:sldId id="304"/>
            <p14:sldId id="301"/>
          </p14:sldIdLst>
        </p14:section>
        <p14:section name="Performance" id="{AF880A6F-8DE2-4096-9595-E7F33BF9A0B5}">
          <p14:sldIdLst>
            <p14:sldId id="306"/>
          </p14:sldIdLst>
        </p14:section>
        <p14:section name="Management" id="{F15D83BC-871A-4BE4-A4A6-75AC37E860B9}">
          <p14:sldIdLst>
            <p14:sldId id="279"/>
            <p14:sldId id="296"/>
          </p14:sldIdLst>
        </p14:section>
        <p14:section name="Scalability" id="{3FE8A481-844D-4C16-B14B-3B2BCEB8BB0A}">
          <p14:sldIdLst>
            <p14:sldId id="319"/>
            <p14:sldId id="313"/>
            <p14:sldId id="320"/>
            <p14:sldId id="321"/>
            <p14:sldId id="323"/>
            <p14:sldId id="324"/>
            <p14:sldId id="299"/>
            <p14:sldId id="297"/>
          </p14:sldIdLst>
        </p14:section>
        <p14:section name="Web Interface" id="{3A1E5764-0428-4C4C-89D1-254FD3A2FBE4}">
          <p14:sldIdLst>
            <p14:sldId id="294"/>
            <p14:sldId id="295"/>
            <p14:sldId id="285"/>
          </p14:sldIdLst>
        </p14:section>
        <p14:section name="Conclusion" id="{C58D14E2-2368-4796-B637-DA90B090B196}">
          <p14:sldIdLst>
            <p14:sldId id="293"/>
            <p14:sldId id="325"/>
            <p14:sldId id="286"/>
          </p14:sldIdLst>
        </p14:section>
        <p14:section name="Additional slides" id="{7AF5388C-3701-4498-B986-A1DE5E4BCD3B}">
          <p14:sldIdLst>
            <p14:sldId id="264"/>
            <p14:sldId id="317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D591B"/>
    <a:srgbClr val="CC0099"/>
    <a:srgbClr val="663300"/>
    <a:srgbClr val="8E638F"/>
    <a:srgbClr val="DE4642"/>
    <a:srgbClr val="FE5E5E"/>
    <a:srgbClr val="EFEFEF"/>
    <a:srgbClr val="754D85"/>
    <a:srgbClr val="133517"/>
    <a:srgbClr val="CC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316" autoAdjust="0"/>
    <p:restoredTop sz="92007" autoAdjust="0"/>
  </p:normalViewPr>
  <p:slideViewPr>
    <p:cSldViewPr>
      <p:cViewPr>
        <p:scale>
          <a:sx n="50" d="100"/>
          <a:sy n="50" d="100"/>
        </p:scale>
        <p:origin x="-1542" y="-47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64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B30E51E2-B254-44F4-A32B-7A29226C2481}" type="datetimeFigureOut">
              <a:rPr lang="en-US" smtClean="0"/>
              <a:t>10/3/2012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615B103E-92E5-471F-8DA7-28F54F1DCC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8357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103E-92E5-471F-8DA7-28F54F1DCCC4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639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103E-92E5-471F-8DA7-28F54F1DCCC4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0038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103E-92E5-471F-8DA7-28F54F1DCCC4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639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0726731B-73AE-4764-BD2F-D9EF590552D1}" type="datetime1">
              <a:rPr lang="en-US" smtClean="0"/>
              <a:t>10/3/2012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A233739C-A44F-47A3-BC12-9E0909EDF8A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2B150-0527-4B3E-8D18-65D26F36B10C}" type="datetime1">
              <a:rPr lang="en-US" smtClean="0"/>
              <a:t>10/3/2012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3739C-A44F-47A3-BC12-9E0909EDF8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5B2F1-EAF3-4E31-8D6B-BFE4EBFC961C}" type="datetime1">
              <a:rPr lang="en-US" smtClean="0"/>
              <a:t>10/3/2012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3739C-A44F-47A3-BC12-9E0909EDF8A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09063-1CF3-4C9D-93FA-6682A4D1B2B7}" type="datetime1">
              <a:rPr lang="en-US" smtClean="0"/>
              <a:t>10/3/2012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3739C-A44F-47A3-BC12-9E0909EDF8A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8CACE0EA-94CC-4159-A24C-857D2ECE3312}" type="datetime1">
              <a:rPr lang="en-US" smtClean="0"/>
              <a:t>10/3/2012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A233739C-A44F-47A3-BC12-9E0909EDF8A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3A6D3-700E-4550-8781-3F3A213F116A}" type="datetime1">
              <a:rPr lang="en-US" smtClean="0"/>
              <a:t>10/3/2012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3739C-A44F-47A3-BC12-9E0909EDF8A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4DA10-682C-452D-A07D-251C0B8FF50C}" type="datetime1">
              <a:rPr lang="en-US" smtClean="0"/>
              <a:t>10/3/2012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3739C-A44F-47A3-BC12-9E0909EDF8A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38D33-7B6B-4F4C-815C-2C0B40848FC5}" type="datetime1">
              <a:rPr lang="en-US" smtClean="0"/>
              <a:t>10/3/2012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3739C-A44F-47A3-BC12-9E0909EDF8A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6A9A5-3113-45F1-A7F9-5E16424E28F1}" type="datetime1">
              <a:rPr lang="en-US" smtClean="0"/>
              <a:t>10/3/2012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3739C-A44F-47A3-BC12-9E0909EDF8A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7231C-04F4-4B4B-A49C-36B7F2EA029B}" type="datetime1">
              <a:rPr lang="en-US" smtClean="0"/>
              <a:t>10/3/2012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3739C-A44F-47A3-BC12-9E0909EDF8A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25E2B-886F-4BD7-BF41-1C2264AEC252}" type="datetime1">
              <a:rPr lang="en-US" smtClean="0"/>
              <a:t>10/3/2012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3739C-A44F-47A3-BC12-9E0909EDF8A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E4F15197-C749-4FB5-954D-438F5077D616}" type="datetime1">
              <a:rPr lang="en-US" smtClean="0"/>
              <a:t>10/3/2012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A233739C-A44F-47A3-BC12-9E0909EDF8A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/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gif"/><Relationship Id="rId3" Type="http://schemas.openxmlformats.org/officeDocument/2006/relationships/image" Target="../media/image8.gif"/><Relationship Id="rId7" Type="http://schemas.openxmlformats.org/officeDocument/2006/relationships/image" Target="../media/image12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gif"/><Relationship Id="rId5" Type="http://schemas.openxmlformats.org/officeDocument/2006/relationships/image" Target="../media/image10.gif"/><Relationship Id="rId4" Type="http://schemas.openxmlformats.org/officeDocument/2006/relationships/image" Target="../media/image9.gif"/><Relationship Id="rId9" Type="http://schemas.openxmlformats.org/officeDocument/2006/relationships/image" Target="../media/image14.gi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halldweb1.jlab.org/ccdb/gluex_calib.sqlite" TargetMode="External"/><Relationship Id="rId2" Type="http://schemas.openxmlformats.org/officeDocument/2006/relationships/hyperlink" Target="https://phys12svn.jlab.org/repos/trunk/ccdb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18" Type="http://schemas.openxmlformats.org/officeDocument/2006/relationships/image" Target="../media/image31.png"/><Relationship Id="rId26" Type="http://schemas.openxmlformats.org/officeDocument/2006/relationships/image" Target="../media/image39.png"/><Relationship Id="rId3" Type="http://schemas.openxmlformats.org/officeDocument/2006/relationships/image" Target="../media/image16.png"/><Relationship Id="rId21" Type="http://schemas.openxmlformats.org/officeDocument/2006/relationships/image" Target="../media/image34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17" Type="http://schemas.openxmlformats.org/officeDocument/2006/relationships/image" Target="../media/image30.png"/><Relationship Id="rId25" Type="http://schemas.openxmlformats.org/officeDocument/2006/relationships/image" Target="../media/image38.png"/><Relationship Id="rId2" Type="http://schemas.openxmlformats.org/officeDocument/2006/relationships/image" Target="../media/image15.png"/><Relationship Id="rId16" Type="http://schemas.openxmlformats.org/officeDocument/2006/relationships/image" Target="../media/image29.png"/><Relationship Id="rId20" Type="http://schemas.openxmlformats.org/officeDocument/2006/relationships/image" Target="../media/image33.png"/><Relationship Id="rId29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24" Type="http://schemas.openxmlformats.org/officeDocument/2006/relationships/image" Target="../media/image37.png"/><Relationship Id="rId5" Type="http://schemas.openxmlformats.org/officeDocument/2006/relationships/image" Target="../media/image18.png"/><Relationship Id="rId15" Type="http://schemas.openxmlformats.org/officeDocument/2006/relationships/image" Target="../media/image28.png"/><Relationship Id="rId23" Type="http://schemas.openxmlformats.org/officeDocument/2006/relationships/image" Target="../media/image36.png"/><Relationship Id="rId28" Type="http://schemas.openxmlformats.org/officeDocument/2006/relationships/image" Target="../media/image41.png"/><Relationship Id="rId10" Type="http://schemas.openxmlformats.org/officeDocument/2006/relationships/image" Target="../media/image23.png"/><Relationship Id="rId19" Type="http://schemas.openxmlformats.org/officeDocument/2006/relationships/image" Target="../media/image32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Relationship Id="rId14" Type="http://schemas.openxmlformats.org/officeDocument/2006/relationships/image" Target="../media/image27.png"/><Relationship Id="rId22" Type="http://schemas.openxmlformats.org/officeDocument/2006/relationships/image" Target="../media/image35.png"/><Relationship Id="rId27" Type="http://schemas.openxmlformats.org/officeDocument/2006/relationships/image" Target="../media/image40.png"/><Relationship Id="rId30" Type="http://schemas.openxmlformats.org/officeDocument/2006/relationships/image" Target="../media/image4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halldweb1.jlab.org/ccdb/gluex_calib.sqlite" TargetMode="External"/><Relationship Id="rId2" Type="http://schemas.openxmlformats.org/officeDocument/2006/relationships/hyperlink" Target="https://phys12svn.jlab.org/repos/trunk/ccdb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JavaScript_library" TargetMode="External"/><Relationship Id="rId2" Type="http://schemas.openxmlformats.org/officeDocument/2006/relationships/hyperlink" Target="http://en.wikipedia.org/wiki/Cross-browser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en.wikipedia.org/wiki/HTML" TargetMode="External"/><Relationship Id="rId4" Type="http://schemas.openxmlformats.org/officeDocument/2006/relationships/hyperlink" Target="http://en.wikipedia.org/wiki/Client-side_scripting" TargetMode="Externa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qlite.org/selfcontained.html" TargetMode="External"/><Relationship Id="rId7" Type="http://schemas.openxmlformats.org/officeDocument/2006/relationships/image" Target="../media/image6.png"/><Relationship Id="rId2" Type="http://schemas.openxmlformats.org/officeDocument/2006/relationships/hyperlink" Target="http://www.sqlite.org/mostdeployed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sqlite.org/transactional.html" TargetMode="External"/><Relationship Id="rId5" Type="http://schemas.openxmlformats.org/officeDocument/2006/relationships/hyperlink" Target="http://www.sqlite.org/zeroconf.html" TargetMode="External"/><Relationship Id="rId4" Type="http://schemas.openxmlformats.org/officeDocument/2006/relationships/hyperlink" Target="http://www.sqlite.org/serverless.html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Calibration database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019800" cy="533400"/>
          </a:xfrm>
        </p:spPr>
        <p:txBody>
          <a:bodyPr/>
          <a:lstStyle/>
          <a:p>
            <a:r>
              <a:rPr lang="en-US" dirty="0" smtClean="0"/>
              <a:t>Dmitry Romanov   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429000" y="6096000"/>
            <a:ext cx="16972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October </a:t>
            </a:r>
            <a:r>
              <a:rPr lang="en-US" dirty="0"/>
              <a:t>4</a:t>
            </a:r>
            <a:r>
              <a:rPr lang="en-US" dirty="0" smtClean="0"/>
              <a:t>, 2012</a:t>
            </a: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3739C-A44F-47A3-BC12-9E0909EDF8A7}" type="slidenum">
              <a:rPr lang="ru-RU" smtClean="0"/>
              <a:pPr/>
              <a:t>1</a:t>
            </a:fld>
            <a:endParaRPr lang="ru-RU"/>
          </a:p>
        </p:txBody>
      </p:sp>
      <p:pic>
        <p:nvPicPr>
          <p:cNvPr id="2050" name="Picture 2" descr="http://www.jlab.org/div_dept/dir_off/public_affairs/logo/JLab_logo_white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336800"/>
            <a:ext cx="36576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Скругленный прямоугольник 19"/>
          <p:cNvSpPr/>
          <p:nvPr/>
        </p:nvSpPr>
        <p:spPr>
          <a:xfrm>
            <a:off x="3124200" y="5585480"/>
            <a:ext cx="2743200" cy="543530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Switch to CCDB</a:t>
            </a:r>
            <a:endParaRPr lang="en-US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09063-1CF3-4C9D-93FA-6682A4D1B2B7}" type="datetime1">
              <a:rPr lang="en-US" smtClean="0"/>
              <a:t>10/4/2012</a:t>
            </a:fld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3739C-A44F-47A3-BC12-9E0909EDF8A7}" type="slidenum">
              <a:rPr lang="ru-RU" smtClean="0"/>
              <a:pPr/>
              <a:t>10</a:t>
            </a:fld>
            <a:endParaRPr lang="ru-RU"/>
          </a:p>
        </p:txBody>
      </p:sp>
      <p:sp>
        <p:nvSpPr>
          <p:cNvPr id="6" name="Нашивка 5"/>
          <p:cNvSpPr/>
          <p:nvPr/>
        </p:nvSpPr>
        <p:spPr>
          <a:xfrm>
            <a:off x="685800" y="2463800"/>
            <a:ext cx="2438400" cy="990600"/>
          </a:xfrm>
          <a:prstGeom prst="chevron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0.4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Нашивка 7"/>
          <p:cNvSpPr/>
          <p:nvPr/>
        </p:nvSpPr>
        <p:spPr>
          <a:xfrm>
            <a:off x="2819400" y="2463800"/>
            <a:ext cx="3352800" cy="990600"/>
          </a:xfrm>
          <a:prstGeom prst="chevron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0.5 (trunk)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Нашивка 8"/>
          <p:cNvSpPr/>
          <p:nvPr/>
        </p:nvSpPr>
        <p:spPr>
          <a:xfrm>
            <a:off x="5867400" y="2463800"/>
            <a:ext cx="2590800" cy="990600"/>
          </a:xfrm>
          <a:prstGeom prst="chevron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0.6 switch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5800" y="1964372"/>
            <a:ext cx="16378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CCDB </a:t>
            </a:r>
            <a:r>
              <a:rPr lang="en-US" sz="2000" b="1" dirty="0" smtClean="0">
                <a:solidFill>
                  <a:schemeClr val="accent2">
                    <a:lumMod val="50000"/>
                  </a:schemeClr>
                </a:solidFill>
              </a:rPr>
              <a:t>versions</a:t>
            </a:r>
            <a:endParaRPr lang="en-US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19400" y="1447800"/>
            <a:ext cx="49909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Hall B people tested it for about a year</a:t>
            </a:r>
            <a:endParaRPr lang="en-US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13" name="Прямая со стрелкой 12"/>
          <p:cNvCxnSpPr/>
          <p:nvPr/>
        </p:nvCxnSpPr>
        <p:spPr>
          <a:xfrm flipH="1">
            <a:off x="2362200" y="1909465"/>
            <a:ext cx="457200" cy="424239"/>
          </a:xfrm>
          <a:prstGeom prst="straightConnector1">
            <a:avLst/>
          </a:prstGeom>
          <a:ln w="5715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бъект 2"/>
          <p:cNvSpPr>
            <a:spLocks noGrp="1"/>
          </p:cNvSpPr>
          <p:nvPr>
            <p:ph idx="1"/>
          </p:nvPr>
        </p:nvSpPr>
        <p:spPr>
          <a:xfrm>
            <a:off x="685800" y="3581400"/>
            <a:ext cx="2133600" cy="1219200"/>
          </a:xfrm>
        </p:spPr>
        <p:txBody>
          <a:bodyPr>
            <a:noAutofit/>
          </a:bodyPr>
          <a:lstStyle/>
          <a:p>
            <a:r>
              <a:rPr lang="en-US" sz="1800" dirty="0" smtClean="0"/>
              <a:t>Last tag</a:t>
            </a:r>
          </a:p>
          <a:p>
            <a:r>
              <a:rPr lang="en-US" sz="1800" dirty="0" smtClean="0"/>
              <a:t>S</a:t>
            </a:r>
            <a:r>
              <a:rPr lang="en-US" sz="1800" dirty="0" smtClean="0"/>
              <a:t>table</a:t>
            </a:r>
          </a:p>
          <a:p>
            <a:r>
              <a:rPr lang="en-US" sz="1800" dirty="0" smtClean="0"/>
              <a:t>Only MySQ</a:t>
            </a:r>
            <a:r>
              <a:rPr lang="en-US" sz="1800" dirty="0" smtClean="0"/>
              <a:t>L</a:t>
            </a:r>
          </a:p>
          <a:p>
            <a:endParaRPr lang="en-US" sz="1800" dirty="0"/>
          </a:p>
        </p:txBody>
      </p:sp>
      <p:sp>
        <p:nvSpPr>
          <p:cNvPr id="15" name="Объект 2"/>
          <p:cNvSpPr txBox="1">
            <a:spLocks/>
          </p:cNvSpPr>
          <p:nvPr/>
        </p:nvSpPr>
        <p:spPr>
          <a:xfrm>
            <a:off x="3429000" y="3568700"/>
            <a:ext cx="2133600" cy="1612900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/>
              <a:t>Current trunk</a:t>
            </a:r>
          </a:p>
          <a:p>
            <a:r>
              <a:rPr lang="en-US" sz="1800" dirty="0" smtClean="0"/>
              <a:t>Try to test it</a:t>
            </a:r>
          </a:p>
          <a:p>
            <a:r>
              <a:rPr lang="en-US" sz="1800" dirty="0" smtClean="0"/>
              <a:t>MySQL + SQLite</a:t>
            </a:r>
          </a:p>
          <a:p>
            <a:r>
              <a:rPr lang="en-US" sz="1800" dirty="0" smtClean="0"/>
              <a:t>New features</a:t>
            </a:r>
          </a:p>
          <a:p>
            <a:endParaRPr lang="en-US" sz="1800" dirty="0" smtClean="0"/>
          </a:p>
          <a:p>
            <a:endParaRPr lang="en-US" sz="1800" dirty="0"/>
          </a:p>
        </p:txBody>
      </p:sp>
      <p:sp>
        <p:nvSpPr>
          <p:cNvPr id="16" name="Объект 2"/>
          <p:cNvSpPr txBox="1">
            <a:spLocks/>
          </p:cNvSpPr>
          <p:nvPr/>
        </p:nvSpPr>
        <p:spPr>
          <a:xfrm>
            <a:off x="6019800" y="3581400"/>
            <a:ext cx="2667000" cy="1219200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/>
              <a:t>Stable and tested</a:t>
            </a:r>
            <a:br>
              <a:rPr lang="en-US" sz="1800" dirty="0" smtClean="0"/>
            </a:br>
            <a:r>
              <a:rPr lang="en-US" sz="1800" dirty="0" smtClean="0"/>
              <a:t>0.5 version</a:t>
            </a:r>
          </a:p>
          <a:p>
            <a:r>
              <a:rPr lang="en-US" sz="1800" dirty="0" smtClean="0"/>
              <a:t>Default </a:t>
            </a:r>
            <a:r>
              <a:rPr lang="en-US" sz="1800" dirty="0" err="1" smtClean="0"/>
              <a:t>calib</a:t>
            </a:r>
            <a:r>
              <a:rPr lang="en-US" sz="1800" dirty="0" smtClean="0"/>
              <a:t> source</a:t>
            </a:r>
          </a:p>
          <a:p>
            <a:endParaRPr lang="en-US" sz="1800" dirty="0"/>
          </a:p>
        </p:txBody>
      </p:sp>
      <p:sp>
        <p:nvSpPr>
          <p:cNvPr id="17" name="TextBox 16"/>
          <p:cNvSpPr txBox="1"/>
          <p:nvPr/>
        </p:nvSpPr>
        <p:spPr>
          <a:xfrm>
            <a:off x="3429000" y="5009040"/>
            <a:ext cx="20661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Release plan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277453" y="5585480"/>
            <a:ext cx="24366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Massive testing</a:t>
            </a:r>
            <a:endParaRPr lang="en-US" sz="2800" dirty="0"/>
          </a:p>
        </p:txBody>
      </p:sp>
      <p:sp>
        <p:nvSpPr>
          <p:cNvPr id="19" name="TextBox 18"/>
          <p:cNvSpPr txBox="1"/>
          <p:nvPr/>
        </p:nvSpPr>
        <p:spPr>
          <a:xfrm>
            <a:off x="6539577" y="5585480"/>
            <a:ext cx="11423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Switch</a:t>
            </a:r>
            <a:endParaRPr lang="en-US" sz="2800" dirty="0"/>
          </a:p>
        </p:txBody>
      </p:sp>
      <p:sp>
        <p:nvSpPr>
          <p:cNvPr id="21" name="TextBox 20"/>
          <p:cNvSpPr txBox="1"/>
          <p:nvPr/>
        </p:nvSpPr>
        <p:spPr>
          <a:xfrm>
            <a:off x="1371600" y="5595635"/>
            <a:ext cx="8436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Beta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45222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1" grpId="0"/>
      <p:bldP spid="17" grpId="0"/>
      <p:bldP spid="18" grpId="0"/>
      <p:bldP spid="19" grpId="0"/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 of switching</a:t>
            </a:r>
            <a:endParaRPr lang="en-US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09063-1CF3-4C9D-93FA-6682A4D1B2B7}" type="datetime1">
              <a:rPr lang="en-US" smtClean="0"/>
              <a:t>10/4/2012</a:t>
            </a:fld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3739C-A44F-47A3-BC12-9E0909EDF8A7}" type="slidenum">
              <a:rPr lang="ru-RU" smtClean="0"/>
              <a:pPr/>
              <a:t>11</a:t>
            </a:fld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Everything is thoroughly tested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No overhead of compiling and installing dependencies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For users – transparent switch. Just choose connection:</a:t>
            </a:r>
            <a:br>
              <a:rPr lang="en-US" dirty="0" smtClean="0"/>
            </a:br>
            <a:r>
              <a:rPr lang="en-US" dirty="0" smtClean="0"/>
              <a:t>from	</a:t>
            </a:r>
            <a:r>
              <a:rPr lang="en-US" dirty="0" smtClean="0">
                <a:solidFill>
                  <a:srgbClr val="C00000"/>
                </a:solidFill>
              </a:rPr>
              <a:t>file:///path/to/calib/dir</a:t>
            </a:r>
            <a:br>
              <a:rPr lang="en-US" dirty="0" smtClean="0">
                <a:solidFill>
                  <a:srgbClr val="C00000"/>
                </a:solidFill>
              </a:rPr>
            </a:br>
            <a:r>
              <a:rPr lang="en-US" dirty="0" smtClean="0"/>
              <a:t>to		</a:t>
            </a:r>
            <a:r>
              <a:rPr lang="en-US" dirty="0" smtClean="0">
                <a:solidFill>
                  <a:srgbClr val="C00000"/>
                </a:solidFill>
              </a:rPr>
              <a:t>mysql://ccdb_user@server</a:t>
            </a:r>
            <a:br>
              <a:rPr lang="en-US" dirty="0" smtClean="0">
                <a:solidFill>
                  <a:srgbClr val="C00000"/>
                </a:solidFill>
              </a:rPr>
            </a:br>
            <a:r>
              <a:rPr lang="en-US" dirty="0" smtClean="0"/>
              <a:t>or		</a:t>
            </a:r>
            <a:r>
              <a:rPr lang="en-US" dirty="0" smtClean="0">
                <a:solidFill>
                  <a:srgbClr val="C00000"/>
                </a:solidFill>
              </a:rPr>
              <a:t>sqlite:///path/to/gluex.sqlite</a:t>
            </a:r>
          </a:p>
          <a:p>
            <a:endParaRPr lang="en-US" dirty="0" smtClean="0"/>
          </a:p>
          <a:p>
            <a:r>
              <a:rPr lang="en-US" dirty="0" smtClean="0"/>
              <a:t>For constants makers - simple adding of constants</a:t>
            </a:r>
            <a:br>
              <a:rPr lang="en-US" dirty="0" smtClean="0"/>
            </a:b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2524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CCDB switch preparation </a:t>
            </a:r>
            <a:r>
              <a:rPr lang="en-US" dirty="0" smtClean="0"/>
              <a:t>plan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1589" y="1219200"/>
            <a:ext cx="5867400" cy="5257800"/>
          </a:xfrm>
        </p:spPr>
        <p:txBody>
          <a:bodyPr>
            <a:noAutofit/>
          </a:bodyPr>
          <a:lstStyle/>
          <a:p>
            <a:r>
              <a:rPr lang="en-US" sz="1800" dirty="0" smtClean="0"/>
              <a:t>re-establish </a:t>
            </a:r>
            <a:r>
              <a:rPr lang="en-US" sz="1800" dirty="0"/>
              <a:t>baseline</a:t>
            </a:r>
          </a:p>
          <a:p>
            <a:pPr lvl="1"/>
            <a:r>
              <a:rPr lang="en-US" sz="1800" dirty="0"/>
              <a:t>updated database </a:t>
            </a:r>
            <a:endParaRPr lang="en-US" sz="1800" dirty="0" smtClean="0"/>
          </a:p>
          <a:p>
            <a:pPr lvl="1"/>
            <a:r>
              <a:rPr lang="en-US" sz="1800" dirty="0" err="1" smtClean="0"/>
              <a:t>jana</a:t>
            </a:r>
            <a:r>
              <a:rPr lang="en-US" sz="1800" dirty="0" smtClean="0"/>
              <a:t> </a:t>
            </a:r>
            <a:r>
              <a:rPr lang="en-US" sz="1800" dirty="0"/>
              <a:t>tests working</a:t>
            </a:r>
          </a:p>
          <a:p>
            <a:r>
              <a:rPr lang="en-US" sz="1800" dirty="0" smtClean="0"/>
              <a:t>create </a:t>
            </a:r>
            <a:r>
              <a:rPr lang="en-US" sz="1800" dirty="0"/>
              <a:t>automatic build procedure for trunk</a:t>
            </a:r>
          </a:p>
          <a:p>
            <a:r>
              <a:rPr lang="en-US" sz="1800" dirty="0" smtClean="0"/>
              <a:t>file-based </a:t>
            </a:r>
            <a:r>
              <a:rPr lang="en-US" sz="1800" dirty="0"/>
              <a:t>constants, update-able from database</a:t>
            </a:r>
          </a:p>
          <a:p>
            <a:pPr lvl="1"/>
            <a:r>
              <a:rPr lang="en-US" sz="1800" dirty="0" smtClean="0"/>
              <a:t>SQLite</a:t>
            </a:r>
            <a:endParaRPr lang="en-US" sz="1800" dirty="0"/>
          </a:p>
          <a:p>
            <a:pPr lvl="1"/>
            <a:r>
              <a:rPr lang="en-US" sz="1800" dirty="0" smtClean="0"/>
              <a:t>export to SQLite</a:t>
            </a:r>
          </a:p>
          <a:p>
            <a:pPr lvl="1"/>
            <a:r>
              <a:rPr lang="en-US" sz="1800" dirty="0" smtClean="0"/>
              <a:t>SQLite tests</a:t>
            </a:r>
          </a:p>
          <a:p>
            <a:r>
              <a:rPr lang="en-US" sz="1800" dirty="0" smtClean="0"/>
              <a:t>turn on web interface</a:t>
            </a:r>
          </a:p>
          <a:p>
            <a:r>
              <a:rPr lang="en-US" sz="1800" dirty="0" smtClean="0"/>
              <a:t>advertise existence/features, find users</a:t>
            </a:r>
          </a:p>
          <a:p>
            <a:r>
              <a:rPr lang="en-US" sz="1800" dirty="0" smtClean="0"/>
              <a:t>document for getting started for constants authors</a:t>
            </a:r>
          </a:p>
          <a:p>
            <a:r>
              <a:rPr lang="en-US" sz="1800" dirty="0" smtClean="0"/>
              <a:t>update installation on </a:t>
            </a:r>
            <a:r>
              <a:rPr lang="en-US" sz="1800" dirty="0" err="1" smtClean="0"/>
              <a:t>JLab</a:t>
            </a:r>
            <a:r>
              <a:rPr lang="en-US" sz="1800" dirty="0" smtClean="0"/>
              <a:t> CUE</a:t>
            </a:r>
          </a:p>
          <a:p>
            <a:r>
              <a:rPr lang="en-US" sz="1800" dirty="0" smtClean="0"/>
              <a:t>replicate to outward facing server (hallddb1)</a:t>
            </a:r>
          </a:p>
          <a:p>
            <a:r>
              <a:rPr lang="en-US" sz="1800" dirty="0" smtClean="0"/>
              <a:t>switch </a:t>
            </a:r>
            <a:r>
              <a:rPr lang="en-US" sz="1800" dirty="0"/>
              <a:t>authority from files to database</a:t>
            </a:r>
          </a:p>
          <a:p>
            <a:r>
              <a:rPr lang="en-US" sz="1800" dirty="0"/>
              <a:t>expand installation to other platforms (jlabl1</a:t>
            </a:r>
            <a:r>
              <a:rPr lang="en-US" sz="1800" dirty="0" smtClean="0"/>
              <a:t>)</a:t>
            </a:r>
            <a:endParaRPr lang="en-US" sz="1800" dirty="0"/>
          </a:p>
        </p:txBody>
      </p:sp>
      <p:sp>
        <p:nvSpPr>
          <p:cNvPr id="19" name="Объект 2"/>
          <p:cNvSpPr txBox="1">
            <a:spLocks/>
          </p:cNvSpPr>
          <p:nvPr/>
        </p:nvSpPr>
        <p:spPr>
          <a:xfrm>
            <a:off x="6265134" y="3048000"/>
            <a:ext cx="1155107" cy="304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1332150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Automated tests</a:t>
            </a:r>
            <a:endParaRPr lang="en-US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09063-1CF3-4C9D-93FA-6682A4D1B2B7}" type="datetime1">
              <a:rPr lang="en-US" smtClean="0"/>
              <a:t>10/4/2012</a:t>
            </a:fld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3739C-A44F-47A3-BC12-9E0909EDF8A7}" type="slidenum">
              <a:rPr lang="ru-RU" smtClean="0"/>
              <a:pPr/>
              <a:t>13</a:t>
            </a:fld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57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‘Make_b1pi’ scripts run for different calibration sources</a:t>
            </a:r>
            <a:endParaRPr lang="en-US" dirty="0"/>
          </a:p>
        </p:txBody>
      </p:sp>
      <p:pic>
        <p:nvPicPr>
          <p:cNvPr id="4098" name="Picture 2" descr="D:\Science\asd\svn_gifs\svn_gifs\b1pi_standardtest_pi0Mass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49" y="2285998"/>
            <a:ext cx="1895475" cy="136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D:\Science\asd\svn_gifs\svn_gifs\b1pi_standardtest_omegaMass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25" y="2286000"/>
            <a:ext cx="1895475" cy="136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D:\Science\asd\svn_gifs\svn_gifs\b1pi_standardtest_piplus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285999"/>
            <a:ext cx="1895475" cy="136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D:\Science\asd\svn_gifs\svn_gifs\b1pi_standardtest_protons_theta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5075" y="2286000"/>
            <a:ext cx="1895475" cy="136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D:\Science\asd\mysql_gifs\mysql_gifs\b1pi_standardtest_protons_theta.g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5075" y="4495795"/>
            <a:ext cx="1895475" cy="136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D:\Science\asd\mysql_gifs\mysql_gifs\b1pi_standardtest_piplus.gi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599" y="4495798"/>
            <a:ext cx="1895475" cy="136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D:\Science\asd\mysql_gifs\mysql_gifs\b1pi_standardtest_omegaMass.gi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25" y="4495796"/>
            <a:ext cx="1895475" cy="136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5" name="Picture 9" descr="D:\Science\asd\mysql_gifs\mysql_gifs\b1pi_standardtest_pi0Mass.gi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4495797"/>
            <a:ext cx="1895475" cy="136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38188" y="1758434"/>
            <a:ext cx="24678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Current</a:t>
            </a:r>
            <a:r>
              <a:rPr lang="en-US" dirty="0" smtClean="0"/>
              <a:t> files calibrations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738187" y="4038600"/>
            <a:ext cx="25467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CCDB</a:t>
            </a:r>
            <a:r>
              <a:rPr lang="en-US" dirty="0" smtClean="0"/>
              <a:t> MySQL calibrations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1256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While testing (what about today?)</a:t>
            </a:r>
            <a:endParaRPr lang="en-US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09063-1CF3-4C9D-93FA-6682A4D1B2B7}" type="datetime1">
              <a:rPr lang="en-US" smtClean="0"/>
              <a:t>10/4/2012</a:t>
            </a:fld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3739C-A44F-47A3-BC12-9E0909EDF8A7}" type="slidenum">
              <a:rPr lang="ru-RU" smtClean="0"/>
              <a:pPr/>
              <a:t>14</a:t>
            </a:fld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Have to build CCDB separately. MySQL dependencies</a:t>
            </a:r>
            <a:br>
              <a:rPr lang="en-US" dirty="0" smtClean="0"/>
            </a:b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sol: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ccdb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in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halld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soft bundle. Switch MySQL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deps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n-US" dirty="0" smtClean="0">
                <a:solidFill>
                  <a:schemeClr val="bg1">
                    <a:lumMod val="50000"/>
                  </a:schemeClr>
                </a:solidFill>
              </a:rPr>
            </a:br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dirty="0" smtClean="0"/>
              <a:t>Have to compile </a:t>
            </a:r>
            <a:r>
              <a:rPr lang="en-US" dirty="0" err="1" smtClean="0"/>
              <a:t>janaccdb</a:t>
            </a:r>
            <a:r>
              <a:rPr lang="en-US" dirty="0" smtClean="0"/>
              <a:t> plugin for </a:t>
            </a:r>
            <a:r>
              <a:rPr lang="en-US" dirty="0" err="1" smtClean="0"/>
              <a:t>jana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sol: plugin is built by default</a:t>
            </a:r>
            <a:br>
              <a:rPr lang="en-US" dirty="0" smtClean="0">
                <a:solidFill>
                  <a:schemeClr val="bg1">
                    <a:lumMod val="50000"/>
                  </a:schemeClr>
                </a:solidFill>
              </a:rPr>
            </a:br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dirty="0"/>
              <a:t>Have to </a:t>
            </a:r>
            <a:r>
              <a:rPr lang="en-US" dirty="0" smtClean="0"/>
              <a:t>specify plugin –PPLUGINS=…,</a:t>
            </a:r>
            <a:r>
              <a:rPr lang="en-US" dirty="0" err="1" smtClean="0"/>
              <a:t>janaccdb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sol: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janaccdb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is enabled by default</a:t>
            </a:r>
            <a:br>
              <a:rPr lang="en-US" dirty="0" smtClean="0">
                <a:solidFill>
                  <a:schemeClr val="bg1">
                    <a:lumMod val="50000"/>
                  </a:schemeClr>
                </a:solidFill>
              </a:rPr>
            </a:br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dirty="0" smtClean="0"/>
              <a:t>Everybody use files</a:t>
            </a:r>
            <a:br>
              <a:rPr lang="en-US" dirty="0" smtClean="0"/>
            </a:b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sol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: Conversion scripts: current files =&gt;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ccdb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every day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Not all constants are really calibration constants</a:t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3908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Build CCDB</a:t>
            </a:r>
            <a:endParaRPr lang="en-US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09063-1CF3-4C9D-93FA-6682A4D1B2B7}" type="datetime1">
              <a:rPr lang="en-US" smtClean="0"/>
              <a:t>10/4/2012</a:t>
            </a:fld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3739C-A44F-47A3-BC12-9E0909EDF8A7}" type="slidenum">
              <a:rPr lang="ru-RU" smtClean="0"/>
              <a:pPr/>
              <a:t>15</a:t>
            </a:fld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51054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Checkout latest subversion</a:t>
            </a:r>
            <a:br>
              <a:rPr lang="en-US" dirty="0" smtClean="0"/>
            </a:b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svn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co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hlinkClick r:id="rId2"/>
              </a:rPr>
              <a:t>https://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hlinkClick r:id="rId2"/>
              </a:rPr>
              <a:t>phys12svn.jlab.org/repos/trunk/ccdb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n-US" dirty="0" smtClean="0">
                <a:solidFill>
                  <a:schemeClr val="bg1">
                    <a:lumMod val="50000"/>
                  </a:schemeClr>
                </a:solidFill>
              </a:rPr>
            </a:br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dirty="0" smtClean="0"/>
              <a:t>Follow </a:t>
            </a:r>
            <a:r>
              <a:rPr lang="en-US" dirty="0" err="1" smtClean="0"/>
              <a:t>ccdb</a:t>
            </a:r>
            <a:r>
              <a:rPr lang="en-US" dirty="0" smtClean="0"/>
              <a:t>/install.linux.txt: </a:t>
            </a:r>
            <a:br>
              <a:rPr lang="en-US" dirty="0" smtClean="0"/>
            </a:b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source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environment.bash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&amp;&amp;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scons</a:t>
            </a:r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en-US" dirty="0" smtClean="0"/>
          </a:p>
          <a:p>
            <a:r>
              <a:rPr lang="en-US" dirty="0" smtClean="0"/>
              <a:t>Download </a:t>
            </a:r>
            <a:r>
              <a:rPr lang="en-US" dirty="0" err="1" smtClean="0"/>
              <a:t>sqlite</a:t>
            </a:r>
            <a:r>
              <a:rPr lang="en-US" dirty="0" smtClean="0"/>
              <a:t> database file:</a:t>
            </a:r>
            <a:br>
              <a:rPr lang="en-US" dirty="0" smtClean="0"/>
            </a:br>
            <a:r>
              <a:rPr lang="en-US" dirty="0" smtClean="0">
                <a:solidFill>
                  <a:schemeClr val="bg1">
                    <a:lumMod val="50000"/>
                  </a:schemeClr>
                </a:solidFill>
                <a:hlinkClick r:id="rId3"/>
              </a:rPr>
              <a:t>https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hlinkClick r:id="rId3"/>
              </a:rPr>
              <a:t>://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hlinkClick r:id="rId3"/>
              </a:rPr>
              <a:t>halldweb1.jlab.org/ccdb/gluex_calib.sqlite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n-US" dirty="0" smtClean="0">
                <a:solidFill>
                  <a:schemeClr val="bg1">
                    <a:lumMod val="50000"/>
                  </a:schemeClr>
                </a:solidFill>
              </a:rPr>
            </a:br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dirty="0" smtClean="0"/>
              <a:t>Setup file </a:t>
            </a:r>
            <a:r>
              <a:rPr lang="en-US" dirty="0"/>
              <a:t>as default by setting</a:t>
            </a:r>
            <a:br>
              <a:rPr lang="en-US" dirty="0"/>
            </a:b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export CCDB_CONNECTION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=/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path/to/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gluex_calib.sqlite</a:t>
            </a:r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Run :</a:t>
            </a:r>
            <a:br>
              <a:rPr lang="en-US" dirty="0" smtClean="0"/>
            </a:b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ccdb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-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i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9639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CCDB interactive shell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09063-1CF3-4C9D-93FA-6682A4D1B2B7}" type="datetime1">
              <a:rPr lang="en-US" smtClean="0"/>
              <a:t>10/3/2012</a:t>
            </a:fld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3739C-A44F-47A3-BC12-9E0909EDF8A7}" type="slidenum">
              <a:rPr lang="ru-RU" smtClean="0"/>
              <a:pPr/>
              <a:t>16</a:t>
            </a:fld>
            <a:endParaRPr lang="ru-RU"/>
          </a:p>
        </p:txBody>
      </p:sp>
      <p:pic>
        <p:nvPicPr>
          <p:cNvPr id="1027" name="Picture 3" descr="D:\Projects\Share\ccdb\trunk\doc\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1376542"/>
            <a:ext cx="8510477" cy="443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Projects\Share\ccdb\trunk\doc\0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376542"/>
            <a:ext cx="8510477" cy="443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Projects\Share\ccdb\trunk\doc\0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9" y="1376542"/>
            <a:ext cx="8510477" cy="443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:\Projects\Share\ccdb\trunk\doc\04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8" y="1376542"/>
            <a:ext cx="8510477" cy="443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D:\Projects\Share\ccdb\trunk\doc\051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1376542"/>
            <a:ext cx="8510477" cy="443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D:\Projects\Share\ccdb\trunk\doc\05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1376542"/>
            <a:ext cx="8510477" cy="443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D:\Projects\Share\ccdb\trunk\doc\06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1376542"/>
            <a:ext cx="8510477" cy="443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D:\Projects\Share\ccdb\trunk\doc\07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1376542"/>
            <a:ext cx="8510477" cy="443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D:\Projects\Share\ccdb\trunk\doc\08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7" y="1376542"/>
            <a:ext cx="8510477" cy="443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D:\Projects\Share\ccdb\trunk\doc\09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6" y="1376542"/>
            <a:ext cx="8510477" cy="443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 descr="D:\Projects\Share\ccdb\trunk\doc\10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5" y="1376542"/>
            <a:ext cx="8510477" cy="443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D:\Projects\Share\ccdb\trunk\doc\11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4" y="1376542"/>
            <a:ext cx="8510477" cy="443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1" name="Picture 17" descr="D:\Projects\Share\ccdb\trunk\doc\12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3" y="1376542"/>
            <a:ext cx="8510477" cy="443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D:\Projects\Share\ccdb\trunk\doc\13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1376542"/>
            <a:ext cx="8510477" cy="443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3" name="Picture 19" descr="D:\Projects\Share\ccdb\trunk\doc\14.pn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1376542"/>
            <a:ext cx="8510477" cy="443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D:\Projects\Share\ccdb\trunk\doc\15.pn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2" y="1376542"/>
            <a:ext cx="8510477" cy="443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5" name="Picture 21" descr="D:\Projects\Share\ccdb\trunk\doc\16.pn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1" y="1376542"/>
            <a:ext cx="8510477" cy="443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D:\Projects\Share\ccdb\trunk\doc\17.png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0" y="1376542"/>
            <a:ext cx="8510477" cy="443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7" name="Picture 23" descr="D:\Projects\Share\ccdb\trunk\doc\18.png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89" y="1376542"/>
            <a:ext cx="8510477" cy="443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D:\Projects\Share\ccdb\trunk\doc\19.png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1376542"/>
            <a:ext cx="8510477" cy="443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9" name="Picture 25" descr="D:\Projects\Share\ccdb\trunk\doc\20.png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88" y="1376542"/>
            <a:ext cx="8510477" cy="443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D:\Projects\Share\ccdb\trunk\doc\21.png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331" y="1376542"/>
            <a:ext cx="8510477" cy="443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1" name="Picture 27" descr="D:\Projects\Share\ccdb\trunk\doc\22.png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331" y="1376542"/>
            <a:ext cx="8510477" cy="443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8" descr="D:\Projects\Share\ccdb\trunk\doc\23.png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330" y="1376542"/>
            <a:ext cx="8510477" cy="443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3" name="Picture 29" descr="D:\Projects\Share\ccdb\trunk\doc\24.png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1376542"/>
            <a:ext cx="8510477" cy="443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4" name="Picture 30" descr="D:\Projects\Share\ccdb\trunk\doc\25.png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1376542"/>
            <a:ext cx="8510477" cy="443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5" name="Picture 31" descr="D:\Projects\Share\ccdb\trunk\doc\26.png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329" y="1376542"/>
            <a:ext cx="8510477" cy="443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6" name="Picture 32" descr="D:\Projects\Share\ccdb\trunk\doc\27.png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328" y="1376542"/>
            <a:ext cx="8510477" cy="443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7" name="Picture 33" descr="D:\Projects\Share\ccdb\trunk\doc\28.png"/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327" y="1376542"/>
            <a:ext cx="8510477" cy="443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9694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Make JANA plugin</a:t>
            </a:r>
            <a:endParaRPr lang="en-US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09063-1CF3-4C9D-93FA-6682A4D1B2B7}" type="datetime1">
              <a:rPr lang="en-US" smtClean="0"/>
              <a:t>10/4/2012</a:t>
            </a:fld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3739C-A44F-47A3-BC12-9E0909EDF8A7}" type="slidenum">
              <a:rPr lang="ru-RU" smtClean="0"/>
              <a:pPr/>
              <a:t>17</a:t>
            </a:fld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Follow instruction to install plugin using instructions</a:t>
            </a:r>
            <a:br>
              <a:rPr lang="en-US" dirty="0" smtClean="0"/>
            </a:br>
            <a:r>
              <a:rPr lang="en-US" dirty="0" smtClean="0"/>
              <a:t>$CCDB_HOME/</a:t>
            </a:r>
            <a:r>
              <a:rPr lang="en-US" dirty="0" err="1" smtClean="0"/>
              <a:t>janaccdb</a:t>
            </a:r>
            <a:r>
              <a:rPr lang="en-US" dirty="0" smtClean="0"/>
              <a:t>/README.txt</a:t>
            </a:r>
            <a:br>
              <a:rPr lang="en-US" dirty="0" smtClean="0"/>
            </a:b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actions:</a:t>
            </a:r>
            <a:br>
              <a:rPr lang="en-US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	</a:t>
            </a:r>
            <a:r>
              <a:rPr lang="en-US" sz="2000" dirty="0" err="1" smtClean="0">
                <a:solidFill>
                  <a:schemeClr val="bg1">
                    <a:lumMod val="50000"/>
                  </a:schemeClr>
                </a:solidFill>
              </a:rPr>
              <a:t>cp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-r $</a:t>
            </a:r>
            <a:r>
              <a:rPr lang="en-US" sz="2000" dirty="0" err="1" smtClean="0">
                <a:solidFill>
                  <a:schemeClr val="bg1">
                    <a:lumMod val="50000"/>
                  </a:schemeClr>
                </a:solidFill>
              </a:rPr>
              <a:t>CCDjB_HOME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/</a:t>
            </a:r>
            <a:r>
              <a:rPr lang="en-US" sz="2000" dirty="0" err="1" smtClean="0">
                <a:solidFill>
                  <a:schemeClr val="bg1">
                    <a:lumMod val="50000"/>
                  </a:schemeClr>
                </a:solidFill>
              </a:rPr>
              <a:t>janaccdb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$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JANA_HOME/</a:t>
            </a:r>
            <a:r>
              <a:rPr lang="en-US" sz="2000" dirty="0" err="1" smtClean="0">
                <a:solidFill>
                  <a:schemeClr val="bg1">
                    <a:lumMod val="50000"/>
                  </a:schemeClr>
                </a:solidFill>
              </a:rPr>
              <a:t>src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/plugins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n-US" sz="20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	edit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$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JANA_HOME/</a:t>
            </a:r>
            <a:r>
              <a:rPr lang="en-US" sz="2000" dirty="0" err="1" smtClean="0">
                <a:solidFill>
                  <a:schemeClr val="bg1">
                    <a:lumMod val="50000"/>
                  </a:schemeClr>
                </a:solidFill>
              </a:rPr>
              <a:t>src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/plugins/</a:t>
            </a:r>
            <a:r>
              <a:rPr lang="en-US" sz="2000" dirty="0" err="1" smtClean="0">
                <a:solidFill>
                  <a:schemeClr val="bg1">
                    <a:lumMod val="50000"/>
                  </a:schemeClr>
                </a:solidFill>
              </a:rPr>
              <a:t>Makefile</a:t>
            </a: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 smtClean="0"/>
          </a:p>
          <a:p>
            <a:r>
              <a:rPr lang="en-US" dirty="0" smtClean="0"/>
              <a:t>Rebuild JANA</a:t>
            </a:r>
          </a:p>
          <a:p>
            <a:endParaRPr lang="en-US" dirty="0" smtClean="0"/>
          </a:p>
          <a:p>
            <a:r>
              <a:rPr lang="en-US" dirty="0" smtClean="0"/>
              <a:t>Use SQLite in </a:t>
            </a:r>
            <a:r>
              <a:rPr lang="en-US" dirty="0" err="1" smtClean="0"/>
              <a:t>calib</a:t>
            </a:r>
            <a:r>
              <a:rPr lang="en-US" dirty="0" smtClean="0"/>
              <a:t> url:</a:t>
            </a:r>
            <a:br>
              <a:rPr lang="en-US" dirty="0" smtClean="0"/>
            </a:b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JANA_CALIB_URL=sql:///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path/to/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gluex_calib.sqlite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n-US" dirty="0" smtClean="0">
                <a:solidFill>
                  <a:schemeClr val="bg1">
                    <a:lumMod val="50000"/>
                  </a:schemeClr>
                </a:solidFill>
              </a:rPr>
            </a:br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dirty="0" smtClean="0"/>
              <a:t>Run software with plugin </a:t>
            </a:r>
            <a:r>
              <a:rPr lang="en-US" dirty="0" err="1" smtClean="0"/>
              <a:t>janaccdb</a:t>
            </a:r>
            <a:r>
              <a:rPr lang="en-US" dirty="0"/>
              <a:t>:</a:t>
            </a:r>
            <a:br>
              <a:rPr lang="en-US" dirty="0"/>
            </a:b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hd_root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-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PPLUGINS=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phys_tree</a:t>
            </a:r>
            <a:r>
              <a:rPr lang="en-US" dirty="0" err="1" smtClean="0">
                <a:solidFill>
                  <a:srgbClr val="C00000"/>
                </a:solidFill>
              </a:rPr>
              <a:t>,janaccdb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4519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</a:t>
            </a:r>
            <a:endParaRPr lang="en-US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09063-1CF3-4C9D-93FA-6682A4D1B2B7}" type="datetime1">
              <a:rPr lang="en-US" smtClean="0"/>
              <a:t>10/4/2012</a:t>
            </a:fld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3739C-A44F-47A3-BC12-9E0909EDF8A7}" type="slidenum">
              <a:rPr lang="ru-RU" smtClean="0"/>
              <a:pPr/>
              <a:t>18</a:t>
            </a:fld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CCDB on SVN:</a:t>
            </a:r>
            <a:br>
              <a:rPr lang="en-US" dirty="0" smtClean="0"/>
            </a:br>
            <a:r>
              <a:rPr lang="en-US" dirty="0">
                <a:solidFill>
                  <a:schemeClr val="bg1">
                    <a:lumMod val="50000"/>
                  </a:schemeClr>
                </a:solidFill>
                <a:hlinkClick r:id="rId2"/>
              </a:rPr>
              <a:t>https://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hlinkClick r:id="rId2"/>
              </a:rPr>
              <a:t>phys12svn.jlab.org/repos/trunk/ccdb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n-US" dirty="0" smtClean="0">
                <a:solidFill>
                  <a:schemeClr val="bg1">
                    <a:lumMod val="50000"/>
                  </a:schemeClr>
                </a:solidFill>
              </a:rPr>
            </a:br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dirty="0" smtClean="0"/>
              <a:t>SQLite database with current calibration constants:</a:t>
            </a:r>
            <a:br>
              <a:rPr lang="en-US" dirty="0" smtClean="0"/>
            </a:br>
            <a:r>
              <a:rPr lang="en-US" dirty="0">
                <a:solidFill>
                  <a:schemeClr val="bg1">
                    <a:lumMod val="50000"/>
                  </a:schemeClr>
                </a:solidFill>
                <a:hlinkClick r:id="rId3"/>
              </a:rPr>
              <a:t>https://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hlinkClick r:id="rId3"/>
              </a:rPr>
              <a:t>halldweb1.jlab.org/ccdb/gluex_calib.sqlite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n-US" dirty="0" smtClean="0">
                <a:solidFill>
                  <a:schemeClr val="bg1">
                    <a:lumMod val="50000"/>
                  </a:schemeClr>
                </a:solidFill>
              </a:rPr>
            </a:br>
            <a:endParaRPr lang="en-US" dirty="0" smtClean="0"/>
          </a:p>
          <a:p>
            <a:r>
              <a:rPr lang="en-US" dirty="0" smtClean="0"/>
              <a:t>Installation instruction</a:t>
            </a:r>
            <a:br>
              <a:rPr lang="en-US" dirty="0" smtClean="0"/>
            </a:br>
            <a:r>
              <a:rPr lang="en-US" dirty="0" smtClean="0"/>
              <a:t>$CCDB_HOME/install.linux.txt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err="1"/>
              <a:t>j</a:t>
            </a:r>
            <a:r>
              <a:rPr lang="en-US" dirty="0" err="1" smtClean="0"/>
              <a:t>anaccdb</a:t>
            </a:r>
            <a:r>
              <a:rPr lang="en-US" dirty="0" smtClean="0"/>
              <a:t> plugin instruction</a:t>
            </a:r>
            <a:br>
              <a:rPr lang="en-US" dirty="0" smtClean="0"/>
            </a:br>
            <a:r>
              <a:rPr lang="en-US" dirty="0" smtClean="0"/>
              <a:t>$CCDB_HOME/</a:t>
            </a:r>
            <a:r>
              <a:rPr lang="en-US" dirty="0" err="1" smtClean="0"/>
              <a:t>janaccdb</a:t>
            </a:r>
            <a:r>
              <a:rPr lang="en-US" dirty="0" smtClean="0"/>
              <a:t>/README.txt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More documentation</a:t>
            </a:r>
            <a:br>
              <a:rPr lang="en-US" dirty="0" smtClean="0"/>
            </a:br>
            <a:r>
              <a:rPr lang="en-US" dirty="0" smtClean="0"/>
              <a:t>$CCDB_HOME/doc</a:t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1061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09063-1CF3-4C9D-93FA-6682A4D1B2B7}" type="datetime1">
              <a:rPr lang="en-US" smtClean="0"/>
              <a:t>10/4/2012</a:t>
            </a:fld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3739C-A44F-47A3-BC12-9E0909EDF8A7}" type="slidenum">
              <a:rPr lang="ru-RU" smtClean="0"/>
              <a:pPr/>
              <a:t>19</a:t>
            </a:fld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CCDB can use SQLite as local file database now</a:t>
            </a:r>
          </a:p>
          <a:p>
            <a:pPr>
              <a:lnSpc>
                <a:spcPct val="150000"/>
              </a:lnSpc>
            </a:pPr>
            <a:r>
              <a:rPr lang="en-US" dirty="0" err="1" smtClean="0"/>
              <a:t>HallB</a:t>
            </a:r>
            <a:r>
              <a:rPr lang="en-US" dirty="0" smtClean="0"/>
              <a:t> testers has good responses of using CCDB</a:t>
            </a:r>
          </a:p>
          <a:p>
            <a:pPr>
              <a:lnSpc>
                <a:spcPct val="150000"/>
              </a:lnSpc>
            </a:pPr>
            <a:r>
              <a:rPr lang="en-US" dirty="0"/>
              <a:t>G</a:t>
            </a:r>
            <a:r>
              <a:rPr lang="en-US" dirty="0" smtClean="0"/>
              <a:t>etting ready to switch to CCDB as default data source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A list of preparations to of CCDB infrastructure is done</a:t>
            </a:r>
          </a:p>
          <a:p>
            <a:pPr>
              <a:lnSpc>
                <a:spcPct val="150000"/>
              </a:lnSpc>
            </a:pPr>
            <a:r>
              <a:rPr lang="en-US" dirty="0" err="1" smtClean="0"/>
              <a:t>Sim</a:t>
            </a:r>
            <a:r>
              <a:rPr lang="en-US" dirty="0" smtClean="0"/>
              <a:t>-recon produces the same plots using CCDB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Version 0.4 is stable </a:t>
            </a:r>
            <a:r>
              <a:rPr lang="en-US" dirty="0" err="1" smtClean="0"/>
              <a:t>mysql</a:t>
            </a:r>
            <a:r>
              <a:rPr lang="en-US" dirty="0" smtClean="0"/>
              <a:t> version, version 0.5 is todays testing version, version 0.6 is a release version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Users are welcome to test CCDB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5897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Calibration Constants Data Base package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09063-1CF3-4C9D-93FA-6682A4D1B2B7}" type="datetime1">
              <a:rPr lang="en-US" smtClean="0"/>
              <a:t>10/3/2012</a:t>
            </a:fld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3739C-A44F-47A3-BC12-9E0909EDF8A7}" type="slidenum">
              <a:rPr lang="ru-RU" smtClean="0"/>
              <a:pPr/>
              <a:t>2</a:t>
            </a:fld>
            <a:endParaRPr lang="ru-RU"/>
          </a:p>
        </p:txBody>
      </p:sp>
      <p:sp>
        <p:nvSpPr>
          <p:cNvPr id="6" name="Rounded Rectangle 5"/>
          <p:cNvSpPr/>
          <p:nvPr/>
        </p:nvSpPr>
        <p:spPr>
          <a:xfrm>
            <a:off x="457200" y="1455874"/>
            <a:ext cx="1676400" cy="1600200"/>
          </a:xfrm>
          <a:prstGeom prst="roundRect">
            <a:avLst>
              <a:gd name="adj" fmla="val 50000"/>
            </a:avLst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CCDB</a:t>
            </a:r>
          </a:p>
          <a:p>
            <a:pPr algn="ctr"/>
            <a:r>
              <a:rPr lang="en-US" dirty="0" smtClean="0"/>
              <a:t>Package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2590800" y="1295400"/>
            <a:ext cx="5943600" cy="45704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Arial" pitchFamily="34" charset="0"/>
              <a:buChar char="•"/>
            </a:pPr>
            <a:r>
              <a:rPr lang="en-US" sz="3200" dirty="0" smtClean="0"/>
              <a:t>Calibrations storage</a:t>
            </a:r>
          </a:p>
          <a:p>
            <a:pPr marL="285750" indent="-285750">
              <a:lnSpc>
                <a:spcPct val="200000"/>
              </a:lnSpc>
              <a:buFont typeface="Arial" pitchFamily="34" charset="0"/>
              <a:buChar char="•"/>
            </a:pPr>
            <a:r>
              <a:rPr lang="en-US" sz="3200" dirty="0" smtClean="0"/>
              <a:t>Calibrations management</a:t>
            </a:r>
            <a:endParaRPr lang="en-US" sz="3200" dirty="0" smtClean="0"/>
          </a:p>
          <a:p>
            <a:pPr marL="285750" indent="-285750">
              <a:lnSpc>
                <a:spcPct val="200000"/>
              </a:lnSpc>
              <a:buFont typeface="Arial" pitchFamily="34" charset="0"/>
              <a:buChar char="•"/>
            </a:pPr>
            <a:r>
              <a:rPr lang="en-US" sz="3200" dirty="0" smtClean="0"/>
              <a:t>API  for  </a:t>
            </a:r>
            <a:r>
              <a:rPr lang="en-US" sz="3200" dirty="0" smtClean="0"/>
              <a:t>JANA</a:t>
            </a:r>
            <a:r>
              <a:rPr lang="en-US" sz="3200" dirty="0"/>
              <a:t>, </a:t>
            </a:r>
            <a:r>
              <a:rPr lang="en-US" sz="3200" dirty="0" smtClean="0"/>
              <a:t>C</a:t>
            </a:r>
            <a:r>
              <a:rPr lang="en-US" sz="3200" dirty="0"/>
              <a:t>++, </a:t>
            </a:r>
            <a:r>
              <a:rPr lang="en-US" sz="3200" dirty="0" smtClean="0"/>
              <a:t>Python, </a:t>
            </a:r>
            <a:r>
              <a:rPr lang="en-US" sz="3200" dirty="0" smtClean="0">
                <a:solidFill>
                  <a:schemeClr val="bg1">
                    <a:lumMod val="50000"/>
                  </a:schemeClr>
                </a:solidFill>
              </a:rPr>
              <a:t>Java</a:t>
            </a:r>
          </a:p>
          <a:p>
            <a:pPr marL="285750" indent="-285750">
              <a:lnSpc>
                <a:spcPct val="200000"/>
              </a:lnSpc>
              <a:buFont typeface="Arial" pitchFamily="34" charset="0"/>
              <a:buChar char="•"/>
            </a:pPr>
            <a:r>
              <a:rPr lang="en-US" sz="3600" dirty="0" smtClean="0">
                <a:solidFill>
                  <a:srgbClr val="C00000"/>
                </a:solidFill>
              </a:rPr>
              <a:t>Simple and fast</a:t>
            </a:r>
            <a:endParaRPr lang="en-US" sz="3200" dirty="0" smtClean="0">
              <a:solidFill>
                <a:srgbClr val="C00000"/>
              </a:solidFill>
            </a:endParaRP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1107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slides are additional slides</a:t>
            </a:r>
            <a:endParaRPr lang="en-US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09063-1CF3-4C9D-93FA-6682A4D1B2B7}" type="datetime1">
              <a:rPr lang="en-US" smtClean="0"/>
              <a:t>10/4/2012</a:t>
            </a:fld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3739C-A44F-47A3-BC12-9E0909EDF8A7}" type="slidenum">
              <a:rPr lang="ru-RU" smtClean="0"/>
              <a:pPr/>
              <a:t>20</a:t>
            </a:fld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4843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C++ design levels</a:t>
            </a:r>
            <a:endParaRPr lang="ru-RU" dirty="0"/>
          </a:p>
        </p:txBody>
      </p:sp>
      <p:sp>
        <p:nvSpPr>
          <p:cNvPr id="37" name="TextBox 36"/>
          <p:cNvSpPr txBox="1"/>
          <p:nvPr/>
        </p:nvSpPr>
        <p:spPr>
          <a:xfrm>
            <a:off x="6553200" y="1296245"/>
            <a:ext cx="18323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1">
                    <a:lumMod val="50000"/>
                  </a:schemeClr>
                </a:solidFill>
              </a:rPr>
              <a:t>Interfaces</a:t>
            </a:r>
            <a:endParaRPr lang="ru-RU" sz="3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3300978" y="2220104"/>
            <a:ext cx="2491759" cy="76200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C++ User API</a:t>
            </a:r>
            <a:endParaRPr lang="ru-RU" dirty="0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88F4E-721E-4598-AC35-CD185956DAEE}" type="datetime1">
              <a:rPr lang="en-US" smtClean="0"/>
              <a:t>10/3/2012</a:t>
            </a:fld>
            <a:endParaRPr lang="ru-RU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3739C-A44F-47A3-BC12-9E0909EDF8A7}" type="slidenum">
              <a:rPr lang="ru-RU" smtClean="0"/>
              <a:pPr/>
              <a:t>21</a:t>
            </a:fld>
            <a:endParaRPr lang="ru-RU"/>
          </a:p>
        </p:txBody>
      </p:sp>
      <p:sp>
        <p:nvSpPr>
          <p:cNvPr id="55" name="Прямоугольник 38"/>
          <p:cNvSpPr/>
          <p:nvPr/>
        </p:nvSpPr>
        <p:spPr>
          <a:xfrm>
            <a:off x="3300978" y="1207633"/>
            <a:ext cx="2491759" cy="7620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JANA API</a:t>
            </a:r>
            <a:endParaRPr lang="ru-RU" dirty="0"/>
          </a:p>
        </p:txBody>
      </p:sp>
      <p:sp>
        <p:nvSpPr>
          <p:cNvPr id="59" name="Прямоугольник 5"/>
          <p:cNvSpPr/>
          <p:nvPr/>
        </p:nvSpPr>
        <p:spPr>
          <a:xfrm>
            <a:off x="3293765" y="3232575"/>
            <a:ext cx="2506184" cy="584774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Low level C++ API</a:t>
            </a:r>
            <a:endParaRPr lang="ru-RU" dirty="0"/>
          </a:p>
        </p:txBody>
      </p:sp>
      <p:sp>
        <p:nvSpPr>
          <p:cNvPr id="61" name="Блок-схема: магнитный диск 13"/>
          <p:cNvSpPr/>
          <p:nvPr/>
        </p:nvSpPr>
        <p:spPr>
          <a:xfrm>
            <a:off x="3311254" y="4409460"/>
            <a:ext cx="2506184" cy="695940"/>
          </a:xfrm>
          <a:prstGeom prst="flowChartMagneticDisk">
            <a:avLst/>
          </a:prstGeom>
          <a:solidFill>
            <a:srgbClr val="13351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Data storage</a:t>
            </a:r>
            <a:endParaRPr lang="ru-RU" sz="1600" dirty="0"/>
          </a:p>
        </p:txBody>
      </p:sp>
      <p:sp>
        <p:nvSpPr>
          <p:cNvPr id="32" name="Up-Down Arrow 31"/>
          <p:cNvSpPr/>
          <p:nvPr/>
        </p:nvSpPr>
        <p:spPr>
          <a:xfrm>
            <a:off x="4411946" y="3876060"/>
            <a:ext cx="304800" cy="533400"/>
          </a:xfrm>
          <a:prstGeom prst="upDownArrow">
            <a:avLst>
              <a:gd name="adj1" fmla="val 40625"/>
              <a:gd name="adj2" fmla="val 3437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553197" y="3226649"/>
            <a:ext cx="10545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1">
                    <a:lumMod val="50000"/>
                  </a:schemeClr>
                </a:solidFill>
              </a:rPr>
              <a:t>Core </a:t>
            </a:r>
            <a:endParaRPr lang="ru-RU" sz="3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9308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61" grpId="0" animBg="1"/>
      <p:bldP spid="32" grpId="0" animBg="1"/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 API in action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09063-1CF3-4C9D-93FA-6682A4D1B2B7}" type="datetime1">
              <a:rPr lang="en-US" smtClean="0"/>
              <a:t>10/3/2012</a:t>
            </a:fld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3739C-A44F-47A3-BC12-9E0909EDF8A7}" type="slidenum">
              <a:rPr lang="ru-RU" smtClean="0"/>
              <a:pPr/>
              <a:t>22</a:t>
            </a:fld>
            <a:endParaRPr lang="ru-RU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152400" y="1752600"/>
            <a:ext cx="9195216" cy="76200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sz="2800" dirty="0" err="1" smtClean="0"/>
              <a:t>calib</a:t>
            </a:r>
            <a:r>
              <a:rPr lang="en-US" sz="2800" dirty="0" smtClean="0"/>
              <a:t> = </a:t>
            </a:r>
            <a:r>
              <a:rPr lang="en-US" sz="2400" b="1" dirty="0" err="1" smtClean="0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GetCalibration</a:t>
            </a:r>
            <a:r>
              <a:rPr lang="en-US" sz="2400" b="1" dirty="0" smtClean="0">
                <a:latin typeface="Consolas" pitchFamily="49" charset="0"/>
                <a:cs typeface="Consolas" pitchFamily="49" charset="0"/>
              </a:rPr>
              <a:t>(</a:t>
            </a:r>
            <a:r>
              <a:rPr lang="en-US" sz="2400" dirty="0" smtClean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“</a:t>
            </a:r>
            <a:r>
              <a:rPr lang="en-US" sz="2400" dirty="0" err="1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mysql</a:t>
            </a:r>
            <a:r>
              <a:rPr lang="en-US" sz="2400" dirty="0" smtClean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://halld1”</a:t>
            </a:r>
            <a:r>
              <a:rPr lang="en-US" sz="2400" b="1" dirty="0" smtClean="0">
                <a:latin typeface="Consolas" pitchFamily="49" charset="0"/>
                <a:cs typeface="Consolas" pitchFamily="49" charset="0"/>
              </a:rPr>
              <a:t>, </a:t>
            </a:r>
            <a:r>
              <a:rPr lang="en-US" sz="2400" dirty="0" smtClean="0">
                <a:solidFill>
                  <a:srgbClr val="002060"/>
                </a:solidFill>
                <a:latin typeface="Consolas" pitchFamily="49" charset="0"/>
                <a:cs typeface="Consolas" pitchFamily="49" charset="0"/>
              </a:rPr>
              <a:t>1000</a:t>
            </a:r>
            <a:r>
              <a:rPr lang="en-US" sz="2400" b="1" dirty="0">
                <a:latin typeface="Consolas" pitchFamily="49" charset="0"/>
                <a:cs typeface="Consolas" pitchFamily="49" charset="0"/>
              </a:rPr>
              <a:t>,</a:t>
            </a:r>
            <a:r>
              <a:rPr lang="en-US" sz="2400" b="1" dirty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sz="2400" dirty="0" smtClean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“</a:t>
            </a:r>
            <a:r>
              <a:rPr lang="en-US" sz="2400" dirty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default”</a:t>
            </a:r>
            <a:r>
              <a:rPr lang="en-US" sz="2400" b="1" dirty="0">
                <a:latin typeface="Consolas" pitchFamily="49" charset="0"/>
                <a:cs typeface="Consolas" pitchFamily="49" charset="0"/>
              </a:rPr>
              <a:t>);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394693" y="1256888"/>
            <a:ext cx="354584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 1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448050" y="2649378"/>
            <a:ext cx="16383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Connection </a:t>
            </a:r>
          </a:p>
          <a:p>
            <a:pPr algn="ctr"/>
            <a:r>
              <a:rPr lang="en-US" sz="2000" dirty="0" smtClean="0"/>
              <a:t>string</a:t>
            </a:r>
          </a:p>
          <a:p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4267200" y="2285626"/>
            <a:ext cx="0" cy="45757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324600" y="2672606"/>
            <a:ext cx="6095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Run</a:t>
            </a:r>
            <a:endParaRPr lang="en-US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7380704" y="2649378"/>
            <a:ext cx="12192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V</a:t>
            </a:r>
            <a:r>
              <a:rPr lang="en-US" sz="2000" dirty="0" smtClean="0"/>
              <a:t>ariation</a:t>
            </a:r>
          </a:p>
          <a:p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403437" y="3634263"/>
            <a:ext cx="407484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 2 </a:t>
            </a:r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403437" y="4345262"/>
            <a:ext cx="81677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 smtClean="0">
                <a:solidFill>
                  <a:srgbClr val="002060"/>
                </a:solidFill>
                <a:latin typeface="Consolas" pitchFamily="49" charset="0"/>
                <a:cs typeface="Consolas" pitchFamily="49" charset="0"/>
              </a:rPr>
              <a:t>calib</a:t>
            </a:r>
            <a:r>
              <a:rPr lang="en-US" sz="2400" dirty="0" smtClean="0">
                <a:solidFill>
                  <a:srgbClr val="002060"/>
                </a:solidFill>
                <a:latin typeface="Consolas" pitchFamily="49" charset="0"/>
                <a:cs typeface="Consolas" pitchFamily="49" charset="0"/>
              </a:rPr>
              <a:t>-</a:t>
            </a:r>
            <a:r>
              <a:rPr lang="en-US" sz="2400" dirty="0">
                <a:latin typeface="Consolas" pitchFamily="49" charset="0"/>
                <a:cs typeface="Consolas" pitchFamily="49" charset="0"/>
              </a:rPr>
              <a:t>&gt;</a:t>
            </a:r>
            <a:r>
              <a:rPr lang="en-US" sz="2400" dirty="0" err="1">
                <a:latin typeface="Consolas" pitchFamily="49" charset="0"/>
                <a:cs typeface="Consolas" pitchFamily="49" charset="0"/>
              </a:rPr>
              <a:t>GetCalib</a:t>
            </a:r>
            <a:r>
              <a:rPr lang="en-US" sz="2400" dirty="0">
                <a:latin typeface="Consolas" pitchFamily="49" charset="0"/>
                <a:cs typeface="Consolas" pitchFamily="49" charset="0"/>
              </a:rPr>
              <a:t>(</a:t>
            </a:r>
            <a:r>
              <a:rPr lang="en-US" sz="2400" dirty="0">
                <a:solidFill>
                  <a:srgbClr val="002060"/>
                </a:solidFill>
                <a:latin typeface="Consolas" pitchFamily="49" charset="0"/>
                <a:cs typeface="Consolas" pitchFamily="49" charset="0"/>
              </a:rPr>
              <a:t>constants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,</a:t>
            </a:r>
            <a:r>
              <a:rPr lang="en-US" sz="2400" dirty="0" smtClean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“/simple/constants</a:t>
            </a:r>
            <a:r>
              <a:rPr lang="en-US" sz="2400" dirty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”</a:t>
            </a:r>
            <a:r>
              <a:rPr lang="en-US" sz="2400" dirty="0">
                <a:latin typeface="Consolas" pitchFamily="49" charset="0"/>
                <a:cs typeface="Consolas" pitchFamily="49" charset="0"/>
              </a:rPr>
              <a:t>);</a:t>
            </a:r>
            <a:endParaRPr lang="en-US" sz="2400" dirty="0"/>
          </a:p>
        </p:txBody>
      </p:sp>
      <p:sp>
        <p:nvSpPr>
          <p:cNvPr id="31" name="TextBox 30"/>
          <p:cNvSpPr txBox="1"/>
          <p:nvPr/>
        </p:nvSpPr>
        <p:spPr>
          <a:xfrm>
            <a:off x="865530" y="1256888"/>
            <a:ext cx="24845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Create calibration object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976859" y="3634263"/>
            <a:ext cx="1472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Get constants</a:t>
            </a:r>
            <a:endParaRPr lang="en-US" dirty="0">
              <a:solidFill>
                <a:srgbClr val="C00000"/>
              </a:solidFill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 flipV="1">
            <a:off x="7975314" y="2226728"/>
            <a:ext cx="0" cy="45757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6629400" y="2226728"/>
            <a:ext cx="0" cy="45757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3810000" y="4849082"/>
            <a:ext cx="0" cy="45757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432168" y="5292279"/>
            <a:ext cx="57400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vector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&lt;</a:t>
            </a:r>
            <a:r>
              <a:rPr lang="en-US" sz="2400" dirty="0" smtClean="0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vector</a:t>
            </a:r>
            <a:r>
              <a:rPr lang="en-US" sz="2400" dirty="0">
                <a:latin typeface="Consolas" pitchFamily="49" charset="0"/>
                <a:cs typeface="Consolas" pitchFamily="49" charset="0"/>
              </a:rPr>
              <a:t>&lt;</a:t>
            </a:r>
            <a:r>
              <a:rPr lang="en-US" sz="2400" dirty="0" smtClean="0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double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&gt;&gt; </a:t>
            </a:r>
            <a:r>
              <a:rPr lang="en-US" sz="2400" dirty="0">
                <a:solidFill>
                  <a:srgbClr val="002060"/>
                </a:solidFill>
                <a:latin typeface="Consolas" pitchFamily="49" charset="0"/>
                <a:cs typeface="Consolas" pitchFamily="49" charset="0"/>
              </a:rPr>
              <a:t>constants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;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2043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11" grpId="0"/>
      <p:bldP spid="11" grpId="1"/>
      <p:bldP spid="12" grpId="0"/>
      <p:bldP spid="12" grpId="1"/>
      <p:bldP spid="25" grpId="0" animBg="1"/>
      <p:bldP spid="26" grpId="0"/>
      <p:bldP spid="32" grpId="0"/>
      <p:bldP spid="2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Code example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09063-1CF3-4C9D-93FA-6682A4D1B2B7}" type="datetime1">
              <a:rPr lang="en-US" smtClean="0"/>
              <a:t>10/3/2012</a:t>
            </a:fld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3739C-A44F-47A3-BC12-9E0909EDF8A7}" type="slidenum">
              <a:rPr lang="ru-RU" smtClean="0"/>
              <a:pPr/>
              <a:t>23</a:t>
            </a:fld>
            <a:endParaRPr lang="ru-RU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609600" y="3138686"/>
            <a:ext cx="8229600" cy="1635482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300" dirty="0" err="1" smtClean="0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DCallibration</a:t>
            </a:r>
            <a:r>
              <a:rPr lang="en-US" sz="1300" dirty="0" smtClean="0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sz="1300" dirty="0">
                <a:latin typeface="Consolas" pitchFamily="49" charset="0"/>
                <a:cs typeface="Consolas" pitchFamily="49" charset="0"/>
              </a:rPr>
              <a:t>* </a:t>
            </a:r>
            <a:r>
              <a:rPr lang="en-US" sz="1300" dirty="0" err="1">
                <a:solidFill>
                  <a:srgbClr val="002060"/>
                </a:solidFill>
                <a:latin typeface="Consolas" pitchFamily="49" charset="0"/>
                <a:cs typeface="Consolas" pitchFamily="49" charset="0"/>
              </a:rPr>
              <a:t>calib</a:t>
            </a:r>
            <a:r>
              <a:rPr lang="en-US" sz="1300" dirty="0">
                <a:solidFill>
                  <a:srgbClr val="00206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sz="1300" dirty="0">
                <a:latin typeface="Consolas" pitchFamily="49" charset="0"/>
                <a:cs typeface="Consolas" pitchFamily="49" charset="0"/>
              </a:rPr>
              <a:t>= </a:t>
            </a:r>
            <a:r>
              <a:rPr lang="en-US" sz="1300" dirty="0" smtClean="0">
                <a:solidFill>
                  <a:srgbClr val="002060"/>
                </a:solidFill>
                <a:latin typeface="Consolas" pitchFamily="49" charset="0"/>
                <a:cs typeface="Consolas" pitchFamily="49" charset="0"/>
              </a:rPr>
              <a:t>application-</a:t>
            </a:r>
            <a:r>
              <a:rPr lang="en-US" sz="1300" dirty="0">
                <a:latin typeface="Consolas" pitchFamily="49" charset="0"/>
                <a:cs typeface="Consolas" pitchFamily="49" charset="0"/>
              </a:rPr>
              <a:t>&gt;</a:t>
            </a:r>
            <a:r>
              <a:rPr lang="en-US" sz="1300" dirty="0" err="1">
                <a:latin typeface="Consolas" pitchFamily="49" charset="0"/>
                <a:cs typeface="Consolas" pitchFamily="49" charset="0"/>
              </a:rPr>
              <a:t>GetCalib</a:t>
            </a:r>
            <a:r>
              <a:rPr lang="en-US" sz="1300" dirty="0" smtClean="0">
                <a:latin typeface="Consolas" pitchFamily="49" charset="0"/>
                <a:cs typeface="Consolas" pitchFamily="49" charset="0"/>
              </a:rPr>
              <a:t>(); </a:t>
            </a:r>
            <a:r>
              <a:rPr lang="en-US" sz="1300" dirty="0" smtClean="0">
                <a:solidFill>
                  <a:srgbClr val="00B050"/>
                </a:solidFill>
                <a:latin typeface="Consolas" pitchFamily="49" charset="0"/>
                <a:cs typeface="Consolas" pitchFamily="49" charset="0"/>
              </a:rPr>
              <a:t>/* returns </a:t>
            </a:r>
            <a:r>
              <a:rPr lang="en-US" sz="1300" dirty="0" err="1">
                <a:solidFill>
                  <a:srgbClr val="00B050"/>
                </a:solidFill>
                <a:latin typeface="Consolas" pitchFamily="49" charset="0"/>
                <a:cs typeface="Consolas" pitchFamily="49" charset="0"/>
              </a:rPr>
              <a:t>mCalibration</a:t>
            </a:r>
            <a:r>
              <a:rPr lang="en-US" sz="1300" dirty="0">
                <a:solidFill>
                  <a:srgbClr val="00B05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sz="1300" dirty="0" smtClean="0">
                <a:solidFill>
                  <a:srgbClr val="00B050"/>
                </a:solidFill>
                <a:latin typeface="Consolas" pitchFamily="49" charset="0"/>
                <a:cs typeface="Consolas" pitchFamily="49" charset="0"/>
              </a:rPr>
              <a:t>*/</a:t>
            </a:r>
          </a:p>
          <a:p>
            <a:pPr marL="0" indent="0">
              <a:buNone/>
            </a:pPr>
            <a:endParaRPr lang="en-US" sz="1300" dirty="0" smtClean="0">
              <a:solidFill>
                <a:srgbClr val="00B050"/>
              </a:solidFill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r>
              <a:rPr lang="en-US" sz="1300" dirty="0" smtClean="0">
                <a:solidFill>
                  <a:srgbClr val="00B050"/>
                </a:solidFill>
                <a:latin typeface="Consolas" pitchFamily="49" charset="0"/>
                <a:cs typeface="Consolas" pitchFamily="49" charset="0"/>
              </a:rPr>
              <a:t>//getting double constants </a:t>
            </a:r>
            <a:br>
              <a:rPr lang="en-US" sz="1300" dirty="0" smtClean="0">
                <a:solidFill>
                  <a:srgbClr val="00B050"/>
                </a:solidFill>
                <a:latin typeface="Consolas" pitchFamily="49" charset="0"/>
                <a:cs typeface="Consolas" pitchFamily="49" charset="0"/>
              </a:rPr>
            </a:br>
            <a:r>
              <a:rPr lang="en-US" sz="1300" dirty="0" smtClean="0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vector</a:t>
            </a:r>
            <a:r>
              <a:rPr lang="en-US" sz="1300" dirty="0" smtClean="0">
                <a:latin typeface="Consolas" pitchFamily="49" charset="0"/>
                <a:cs typeface="Consolas" pitchFamily="49" charset="0"/>
              </a:rPr>
              <a:t>&lt;</a:t>
            </a:r>
            <a:r>
              <a:rPr lang="en-US" sz="1300" dirty="0" smtClean="0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double</a:t>
            </a:r>
            <a:r>
              <a:rPr lang="en-US" sz="1300" dirty="0" smtClean="0">
                <a:latin typeface="Consolas" pitchFamily="49" charset="0"/>
                <a:cs typeface="Consolas" pitchFamily="49" charset="0"/>
              </a:rPr>
              <a:t>&gt; </a:t>
            </a:r>
            <a:r>
              <a:rPr lang="en-US" sz="1300" dirty="0">
                <a:solidFill>
                  <a:srgbClr val="002060"/>
                </a:solidFill>
                <a:latin typeface="Consolas" pitchFamily="49" charset="0"/>
                <a:cs typeface="Consolas" pitchFamily="49" charset="0"/>
              </a:rPr>
              <a:t>constants</a:t>
            </a:r>
            <a:r>
              <a:rPr lang="en-US" sz="1300" dirty="0" smtClean="0">
                <a:latin typeface="Consolas" pitchFamily="49" charset="0"/>
                <a:cs typeface="Consolas" pitchFamily="49" charset="0"/>
              </a:rPr>
              <a:t>;</a:t>
            </a:r>
            <a:r>
              <a:rPr lang="en-US" sz="1300" dirty="0">
                <a:latin typeface="Consolas" pitchFamily="49" charset="0"/>
                <a:cs typeface="Consolas" pitchFamily="49" charset="0"/>
              </a:rPr>
              <a:t/>
            </a:r>
            <a:br>
              <a:rPr lang="en-US" sz="1300" dirty="0">
                <a:latin typeface="Consolas" pitchFamily="49" charset="0"/>
                <a:cs typeface="Consolas" pitchFamily="49" charset="0"/>
              </a:rPr>
            </a:br>
            <a:r>
              <a:rPr lang="en-US" sz="1300" dirty="0" err="1">
                <a:solidFill>
                  <a:srgbClr val="002060"/>
                </a:solidFill>
                <a:latin typeface="Consolas" pitchFamily="49" charset="0"/>
                <a:cs typeface="Consolas" pitchFamily="49" charset="0"/>
              </a:rPr>
              <a:t>calib</a:t>
            </a:r>
            <a:r>
              <a:rPr lang="en-US" sz="1300" dirty="0">
                <a:solidFill>
                  <a:srgbClr val="002060"/>
                </a:solidFill>
                <a:latin typeface="Consolas" pitchFamily="49" charset="0"/>
                <a:cs typeface="Consolas" pitchFamily="49" charset="0"/>
              </a:rPr>
              <a:t>-</a:t>
            </a:r>
            <a:r>
              <a:rPr lang="en-US" sz="1300" dirty="0">
                <a:latin typeface="Consolas" pitchFamily="49" charset="0"/>
                <a:cs typeface="Consolas" pitchFamily="49" charset="0"/>
              </a:rPr>
              <a:t>&gt;</a:t>
            </a:r>
            <a:r>
              <a:rPr lang="en-US" sz="1300" dirty="0" err="1">
                <a:latin typeface="Consolas" pitchFamily="49" charset="0"/>
                <a:cs typeface="Consolas" pitchFamily="49" charset="0"/>
              </a:rPr>
              <a:t>GetCalib</a:t>
            </a:r>
            <a:r>
              <a:rPr lang="en-US" sz="1300" dirty="0">
                <a:latin typeface="Consolas" pitchFamily="49" charset="0"/>
                <a:cs typeface="Consolas" pitchFamily="49" charset="0"/>
              </a:rPr>
              <a:t>(</a:t>
            </a:r>
            <a:r>
              <a:rPr lang="en-US" sz="1300" dirty="0">
                <a:solidFill>
                  <a:srgbClr val="002060"/>
                </a:solidFill>
                <a:latin typeface="Consolas" pitchFamily="49" charset="0"/>
                <a:cs typeface="Consolas" pitchFamily="49" charset="0"/>
              </a:rPr>
              <a:t>constants</a:t>
            </a:r>
            <a:r>
              <a:rPr lang="en-US" sz="1300" dirty="0">
                <a:latin typeface="Consolas" pitchFamily="49" charset="0"/>
                <a:cs typeface="Consolas" pitchFamily="49" charset="0"/>
              </a:rPr>
              <a:t>, </a:t>
            </a:r>
            <a:r>
              <a:rPr lang="en-US" sz="1300" dirty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“/simple/constants”</a:t>
            </a:r>
            <a:r>
              <a:rPr lang="en-US" sz="1300" dirty="0">
                <a:latin typeface="Consolas" pitchFamily="49" charset="0"/>
                <a:cs typeface="Consolas" pitchFamily="49" charset="0"/>
              </a:rPr>
              <a:t>);</a:t>
            </a:r>
            <a:br>
              <a:rPr lang="en-US" sz="1300" dirty="0">
                <a:latin typeface="Consolas" pitchFamily="49" charset="0"/>
                <a:cs typeface="Consolas" pitchFamily="49" charset="0"/>
              </a:rPr>
            </a:br>
            <a:r>
              <a:rPr lang="en-US" sz="1300" dirty="0" err="1" smtClean="0">
                <a:solidFill>
                  <a:srgbClr val="002060"/>
                </a:solidFill>
                <a:latin typeface="Consolas" pitchFamily="49" charset="0"/>
                <a:cs typeface="Consolas" pitchFamily="49" charset="0"/>
              </a:rPr>
              <a:t>calib</a:t>
            </a:r>
            <a:r>
              <a:rPr lang="en-US" sz="1300" dirty="0" smtClean="0">
                <a:latin typeface="Consolas" pitchFamily="49" charset="0"/>
                <a:cs typeface="Consolas" pitchFamily="49" charset="0"/>
              </a:rPr>
              <a:t>-</a:t>
            </a:r>
            <a:r>
              <a:rPr lang="en-US" sz="1300" dirty="0">
                <a:latin typeface="Consolas" pitchFamily="49" charset="0"/>
                <a:cs typeface="Consolas" pitchFamily="49" charset="0"/>
              </a:rPr>
              <a:t>&gt;</a:t>
            </a:r>
            <a:r>
              <a:rPr lang="en-US" sz="1300" dirty="0" err="1">
                <a:latin typeface="Consolas" pitchFamily="49" charset="0"/>
                <a:cs typeface="Consolas" pitchFamily="49" charset="0"/>
              </a:rPr>
              <a:t>GetCalib</a:t>
            </a:r>
            <a:r>
              <a:rPr lang="en-US" sz="1300" dirty="0">
                <a:latin typeface="Consolas" pitchFamily="49" charset="0"/>
                <a:cs typeface="Consolas" pitchFamily="49" charset="0"/>
              </a:rPr>
              <a:t>(</a:t>
            </a:r>
            <a:r>
              <a:rPr lang="en-US" sz="1300" dirty="0">
                <a:solidFill>
                  <a:srgbClr val="002060"/>
                </a:solidFill>
                <a:latin typeface="Consolas" pitchFamily="49" charset="0"/>
                <a:cs typeface="Consolas" pitchFamily="49" charset="0"/>
              </a:rPr>
              <a:t>constants</a:t>
            </a:r>
            <a:r>
              <a:rPr lang="en-US" sz="1300" dirty="0">
                <a:latin typeface="Consolas" pitchFamily="49" charset="0"/>
                <a:cs typeface="Consolas" pitchFamily="49" charset="0"/>
              </a:rPr>
              <a:t>, </a:t>
            </a:r>
            <a:r>
              <a:rPr lang="en-US" sz="1300" dirty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“/simple/constants”</a:t>
            </a:r>
            <a:r>
              <a:rPr lang="en-US" sz="1300" dirty="0">
                <a:latin typeface="Consolas" pitchFamily="49" charset="0"/>
                <a:cs typeface="Consolas" pitchFamily="49" charset="0"/>
              </a:rPr>
              <a:t>,</a:t>
            </a:r>
            <a:r>
              <a:rPr lang="en-US" sz="1300" dirty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sz="1300" dirty="0">
                <a:solidFill>
                  <a:srgbClr val="00B050"/>
                </a:solidFill>
                <a:latin typeface="Consolas" pitchFamily="49" charset="0"/>
                <a:cs typeface="Consolas" pitchFamily="49" charset="0"/>
              </a:rPr>
              <a:t>/*variation */</a:t>
            </a:r>
            <a:r>
              <a:rPr lang="en-US" sz="13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300" dirty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“john”</a:t>
            </a:r>
            <a:r>
              <a:rPr lang="en-US" sz="1300" dirty="0">
                <a:latin typeface="Consolas" pitchFamily="49" charset="0"/>
                <a:cs typeface="Consolas" pitchFamily="49" charset="0"/>
              </a:rPr>
              <a:t>); </a:t>
            </a:r>
            <a:br>
              <a:rPr lang="en-US" sz="1300" dirty="0">
                <a:latin typeface="Consolas" pitchFamily="49" charset="0"/>
                <a:cs typeface="Consolas" pitchFamily="49" charset="0"/>
              </a:rPr>
            </a:br>
            <a:r>
              <a:rPr lang="en-US" sz="1300" dirty="0" err="1" smtClean="0">
                <a:solidFill>
                  <a:srgbClr val="002060"/>
                </a:solidFill>
                <a:latin typeface="Consolas" pitchFamily="49" charset="0"/>
                <a:cs typeface="Consolas" pitchFamily="49" charset="0"/>
              </a:rPr>
              <a:t>calib</a:t>
            </a:r>
            <a:r>
              <a:rPr lang="en-US" sz="1300" dirty="0" smtClean="0">
                <a:latin typeface="Consolas" pitchFamily="49" charset="0"/>
                <a:cs typeface="Consolas" pitchFamily="49" charset="0"/>
              </a:rPr>
              <a:t>-</a:t>
            </a:r>
            <a:r>
              <a:rPr lang="en-US" sz="1300" dirty="0">
                <a:latin typeface="Consolas" pitchFamily="49" charset="0"/>
                <a:cs typeface="Consolas" pitchFamily="49" charset="0"/>
              </a:rPr>
              <a:t>&gt;</a:t>
            </a:r>
            <a:r>
              <a:rPr lang="en-US" sz="1300" dirty="0" err="1">
                <a:latin typeface="Consolas" pitchFamily="49" charset="0"/>
                <a:cs typeface="Consolas" pitchFamily="49" charset="0"/>
              </a:rPr>
              <a:t>GetCalib</a:t>
            </a:r>
            <a:r>
              <a:rPr lang="en-US" sz="1300" dirty="0">
                <a:latin typeface="Consolas" pitchFamily="49" charset="0"/>
                <a:cs typeface="Consolas" pitchFamily="49" charset="0"/>
              </a:rPr>
              <a:t>(</a:t>
            </a:r>
            <a:r>
              <a:rPr lang="en-US" sz="1300" dirty="0">
                <a:solidFill>
                  <a:srgbClr val="002060"/>
                </a:solidFill>
                <a:latin typeface="Consolas" pitchFamily="49" charset="0"/>
                <a:cs typeface="Consolas" pitchFamily="49" charset="0"/>
              </a:rPr>
              <a:t>constants</a:t>
            </a:r>
            <a:r>
              <a:rPr lang="en-US" sz="1300" dirty="0">
                <a:latin typeface="Consolas" pitchFamily="49" charset="0"/>
                <a:cs typeface="Consolas" pitchFamily="49" charset="0"/>
              </a:rPr>
              <a:t>,</a:t>
            </a:r>
            <a:r>
              <a:rPr lang="en-US" sz="1300" dirty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 “/simple/constants”</a:t>
            </a:r>
            <a:r>
              <a:rPr lang="en-US" sz="1300" dirty="0">
                <a:latin typeface="Consolas" pitchFamily="49" charset="0"/>
                <a:cs typeface="Consolas" pitchFamily="49" charset="0"/>
              </a:rPr>
              <a:t>, </a:t>
            </a:r>
            <a:r>
              <a:rPr lang="en-US" sz="1300" dirty="0">
                <a:solidFill>
                  <a:srgbClr val="00B050"/>
                </a:solidFill>
                <a:latin typeface="Consolas" pitchFamily="49" charset="0"/>
                <a:cs typeface="Consolas" pitchFamily="49" charset="0"/>
              </a:rPr>
              <a:t>/*variation */</a:t>
            </a:r>
            <a:r>
              <a:rPr lang="en-US" sz="13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300" dirty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“john”</a:t>
            </a:r>
            <a:r>
              <a:rPr lang="en-US" sz="1300" dirty="0">
                <a:latin typeface="Consolas" pitchFamily="49" charset="0"/>
                <a:cs typeface="Consolas" pitchFamily="49" charset="0"/>
              </a:rPr>
              <a:t>, </a:t>
            </a:r>
            <a:r>
              <a:rPr lang="en-US" sz="1300" dirty="0">
                <a:solidFill>
                  <a:srgbClr val="00B050"/>
                </a:solidFill>
                <a:latin typeface="Consolas" pitchFamily="49" charset="0"/>
                <a:cs typeface="Consolas" pitchFamily="49" charset="0"/>
              </a:rPr>
              <a:t>/*time*/ </a:t>
            </a:r>
            <a:r>
              <a:rPr lang="en-US" sz="1300" dirty="0">
                <a:latin typeface="Consolas" pitchFamily="49" charset="0"/>
                <a:cs typeface="Consolas" pitchFamily="49" charset="0"/>
              </a:rPr>
              <a:t>time</a:t>
            </a:r>
            <a:r>
              <a:rPr lang="en-US" sz="1300" dirty="0" smtClean="0">
                <a:latin typeface="Consolas" pitchFamily="49" charset="0"/>
                <a:cs typeface="Consolas" pitchFamily="49" charset="0"/>
              </a:rPr>
              <a:t>);</a:t>
            </a:r>
            <a:endParaRPr lang="en-US" sz="1300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609600" y="1677154"/>
            <a:ext cx="8229600" cy="10922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300" dirty="0" smtClean="0">
                <a:solidFill>
                  <a:srgbClr val="00B050"/>
                </a:solidFill>
                <a:latin typeface="Consolas" pitchFamily="49" charset="0"/>
                <a:cs typeface="Consolas" pitchFamily="49" charset="0"/>
              </a:rPr>
              <a:t>//… </a:t>
            </a:r>
            <a:r>
              <a:rPr lang="en-US" sz="1200" dirty="0" smtClean="0">
                <a:solidFill>
                  <a:srgbClr val="00B050"/>
                </a:solidFill>
              </a:rPr>
              <a:t>Somewhere </a:t>
            </a:r>
            <a:r>
              <a:rPr lang="en-US" sz="1200" dirty="0">
                <a:solidFill>
                  <a:srgbClr val="00B050"/>
                </a:solidFill>
              </a:rPr>
              <a:t>in “application” class</a:t>
            </a:r>
            <a:endParaRPr lang="en-US" sz="1300" dirty="0" smtClean="0">
              <a:solidFill>
                <a:srgbClr val="00B050"/>
              </a:solidFill>
              <a:latin typeface="Consolas" pitchFamily="49" charset="0"/>
              <a:cs typeface="Consolas" pitchFamily="49" charset="0"/>
            </a:endParaRPr>
          </a:p>
          <a:p>
            <a:pPr marL="0" indent="0">
              <a:buFont typeface="Wingdings 3"/>
              <a:buNone/>
            </a:pPr>
            <a:r>
              <a:rPr lang="en-US" sz="1300" b="1" dirty="0" err="1" smtClean="0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DCalibration</a:t>
            </a:r>
            <a:r>
              <a:rPr lang="en-US" sz="1300" b="1" dirty="0" smtClean="0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sz="1300" b="1" dirty="0" smtClean="0">
                <a:latin typeface="Consolas" pitchFamily="49" charset="0"/>
                <a:cs typeface="Consolas" pitchFamily="49" charset="0"/>
              </a:rPr>
              <a:t>*</a:t>
            </a:r>
            <a:r>
              <a:rPr lang="en-US" sz="1300" dirty="0" err="1" smtClean="0">
                <a:solidFill>
                  <a:srgbClr val="002060"/>
                </a:solidFill>
                <a:latin typeface="Consolas" pitchFamily="49" charset="0"/>
                <a:cs typeface="Consolas" pitchFamily="49" charset="0"/>
              </a:rPr>
              <a:t>mCalibration</a:t>
            </a:r>
            <a:r>
              <a:rPr lang="en-US" sz="1300" b="1" dirty="0" smtClean="0">
                <a:solidFill>
                  <a:srgbClr val="00206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sz="1300" b="1" dirty="0" smtClean="0">
                <a:latin typeface="Consolas" pitchFamily="49" charset="0"/>
                <a:cs typeface="Consolas" pitchFamily="49" charset="0"/>
              </a:rPr>
              <a:t>= </a:t>
            </a:r>
            <a:r>
              <a:rPr lang="en-US" sz="1300" b="1" dirty="0" err="1" smtClean="0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DCalibrationGenerator</a:t>
            </a:r>
            <a:r>
              <a:rPr lang="en-US" sz="1300" b="1" dirty="0" smtClean="0">
                <a:latin typeface="Consolas" pitchFamily="49" charset="0"/>
                <a:cs typeface="Consolas" pitchFamily="49" charset="0"/>
              </a:rPr>
              <a:t>-&gt;</a:t>
            </a:r>
            <a:r>
              <a:rPr lang="en-US" sz="13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nsolas" pitchFamily="49" charset="0"/>
                <a:cs typeface="Consolas" pitchFamily="49" charset="0"/>
              </a:rPr>
              <a:t>GetCalibration</a:t>
            </a:r>
            <a:r>
              <a:rPr lang="en-US" sz="1300" b="1" dirty="0" smtClean="0">
                <a:latin typeface="Consolas" pitchFamily="49" charset="0"/>
                <a:cs typeface="Consolas" pitchFamily="49" charset="0"/>
              </a:rPr>
              <a:t>(</a:t>
            </a:r>
          </a:p>
          <a:p>
            <a:pPr marL="0" indent="0">
              <a:buNone/>
            </a:pPr>
            <a:r>
              <a:rPr lang="en-US" sz="1300" b="1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300" b="1" dirty="0" smtClean="0">
                <a:latin typeface="Consolas" pitchFamily="49" charset="0"/>
                <a:cs typeface="Consolas" pitchFamily="49" charset="0"/>
              </a:rPr>
              <a:t>    </a:t>
            </a:r>
            <a:r>
              <a:rPr lang="en-US" sz="1300" dirty="0" smtClean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“</a:t>
            </a:r>
            <a:r>
              <a:rPr lang="en-US" sz="1300" dirty="0" err="1" smtClean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mysql</a:t>
            </a:r>
            <a:r>
              <a:rPr lang="en-US" sz="1300" dirty="0" smtClean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://ccdb_user@halld1.jlab.org”</a:t>
            </a:r>
            <a:r>
              <a:rPr lang="en-US" sz="1300" b="1" dirty="0" smtClean="0">
                <a:latin typeface="Consolas" pitchFamily="49" charset="0"/>
                <a:cs typeface="Consolas" pitchFamily="49" charset="0"/>
              </a:rPr>
              <a:t>, </a:t>
            </a:r>
            <a:r>
              <a:rPr lang="en-US" sz="1300" dirty="0" smtClean="0">
                <a:solidFill>
                  <a:srgbClr val="00B050"/>
                </a:solidFill>
                <a:latin typeface="Consolas" pitchFamily="49" charset="0"/>
                <a:cs typeface="Consolas" pitchFamily="49" charset="0"/>
              </a:rPr>
              <a:t>/*run number*/ </a:t>
            </a:r>
            <a:r>
              <a:rPr lang="en-US" sz="1300" dirty="0" smtClean="0">
                <a:solidFill>
                  <a:srgbClr val="002060"/>
                </a:solidFill>
                <a:latin typeface="Consolas" pitchFamily="49" charset="0"/>
                <a:cs typeface="Consolas" pitchFamily="49" charset="0"/>
              </a:rPr>
              <a:t>1000</a:t>
            </a:r>
            <a:r>
              <a:rPr lang="en-US" sz="1300" b="1" dirty="0" smtClean="0">
                <a:latin typeface="Consolas" pitchFamily="49" charset="0"/>
                <a:cs typeface="Consolas" pitchFamily="49" charset="0"/>
              </a:rPr>
              <a:t>,</a:t>
            </a:r>
            <a:r>
              <a:rPr lang="en-US" sz="1300" b="1" dirty="0" smtClean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sz="1300" dirty="0" smtClean="0">
                <a:solidFill>
                  <a:srgbClr val="00B050"/>
                </a:solidFill>
                <a:latin typeface="Consolas" pitchFamily="49" charset="0"/>
                <a:cs typeface="Consolas" pitchFamily="49" charset="0"/>
              </a:rPr>
              <a:t>/*variation*/</a:t>
            </a:r>
            <a:r>
              <a:rPr lang="en-US" sz="1300" dirty="0" smtClean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“default”</a:t>
            </a:r>
            <a:r>
              <a:rPr lang="en-US" sz="1300" b="1" dirty="0" smtClean="0">
                <a:latin typeface="Consolas" pitchFamily="49" charset="0"/>
                <a:cs typeface="Consolas" pitchFamily="49" charset="0"/>
              </a:rPr>
              <a:t>); </a:t>
            </a:r>
            <a:r>
              <a:rPr lang="en-US" sz="1300" dirty="0" smtClean="0">
                <a:solidFill>
                  <a:srgbClr val="00B050"/>
                </a:solidFill>
                <a:latin typeface="Consolas" pitchFamily="49" charset="0"/>
                <a:cs typeface="Consolas" pitchFamily="49" charset="0"/>
              </a:rPr>
              <a:t>//…</a:t>
            </a:r>
            <a:endParaRPr lang="en-US" sz="2000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" y="1237734"/>
            <a:ext cx="14434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Initialization.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81000" y="2769354"/>
            <a:ext cx="1824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Getting the data. </a:t>
            </a:r>
            <a:endParaRPr lang="en-US" dirty="0"/>
          </a:p>
        </p:txBody>
      </p:sp>
      <p:sp>
        <p:nvSpPr>
          <p:cNvPr id="10" name="Content Placeholder 4"/>
          <p:cNvSpPr txBox="1">
            <a:spLocks/>
          </p:cNvSpPr>
          <p:nvPr/>
        </p:nvSpPr>
        <p:spPr>
          <a:xfrm>
            <a:off x="609600" y="5136436"/>
            <a:ext cx="8229600" cy="111196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/>
              <a:buNone/>
            </a:pPr>
            <a:r>
              <a:rPr lang="en-US" sz="1300" dirty="0" smtClean="0">
                <a:solidFill>
                  <a:srgbClr val="00B050"/>
                </a:solidFill>
                <a:latin typeface="Consolas" pitchFamily="49" charset="0"/>
                <a:cs typeface="Consolas" pitchFamily="49" charset="0"/>
              </a:rPr>
              <a:t>//getting constants by rows and column names</a:t>
            </a:r>
            <a:br>
              <a:rPr lang="en-US" sz="1300" dirty="0" smtClean="0">
                <a:solidFill>
                  <a:srgbClr val="00B050"/>
                </a:solidFill>
                <a:latin typeface="Consolas" pitchFamily="49" charset="0"/>
                <a:cs typeface="Consolas" pitchFamily="49" charset="0"/>
              </a:rPr>
            </a:br>
            <a:r>
              <a:rPr lang="en-US" sz="1300" dirty="0" smtClean="0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map</a:t>
            </a:r>
            <a:r>
              <a:rPr lang="en-US" sz="1300" dirty="0" smtClean="0">
                <a:latin typeface="Consolas" pitchFamily="49" charset="0"/>
                <a:cs typeface="Consolas" pitchFamily="49" charset="0"/>
              </a:rPr>
              <a:t>&lt;</a:t>
            </a:r>
            <a:r>
              <a:rPr lang="en-US" sz="1300" dirty="0" smtClean="0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string</a:t>
            </a:r>
            <a:r>
              <a:rPr lang="en-US" sz="1300" dirty="0" smtClean="0">
                <a:latin typeface="Consolas" pitchFamily="49" charset="0"/>
                <a:cs typeface="Consolas" pitchFamily="49" charset="0"/>
              </a:rPr>
              <a:t>, </a:t>
            </a:r>
            <a:r>
              <a:rPr lang="en-US" sz="1300" dirty="0" smtClean="0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double</a:t>
            </a:r>
            <a:r>
              <a:rPr lang="en-US" sz="1300" dirty="0" smtClean="0">
                <a:latin typeface="Consolas" pitchFamily="49" charset="0"/>
                <a:cs typeface="Consolas" pitchFamily="49" charset="0"/>
              </a:rPr>
              <a:t>&gt; </a:t>
            </a:r>
            <a:r>
              <a:rPr lang="en-US" sz="1300" dirty="0" smtClean="0">
                <a:solidFill>
                  <a:srgbClr val="002060"/>
                </a:solidFill>
                <a:latin typeface="Consolas" pitchFamily="49" charset="0"/>
                <a:cs typeface="Consolas" pitchFamily="49" charset="0"/>
              </a:rPr>
              <a:t>constants</a:t>
            </a:r>
            <a:r>
              <a:rPr lang="en-US" sz="1300" dirty="0" smtClean="0">
                <a:latin typeface="Consolas" pitchFamily="49" charset="0"/>
                <a:cs typeface="Consolas" pitchFamily="49" charset="0"/>
              </a:rPr>
              <a:t>;</a:t>
            </a:r>
            <a:br>
              <a:rPr lang="en-US" sz="1300" dirty="0" smtClean="0">
                <a:latin typeface="Consolas" pitchFamily="49" charset="0"/>
                <a:cs typeface="Consolas" pitchFamily="49" charset="0"/>
              </a:rPr>
            </a:br>
            <a:r>
              <a:rPr lang="en-US" sz="1300" dirty="0" smtClean="0">
                <a:solidFill>
                  <a:srgbClr val="00B050"/>
                </a:solidFill>
                <a:latin typeface="Consolas" pitchFamily="49" charset="0"/>
                <a:cs typeface="Consolas" pitchFamily="49" charset="0"/>
              </a:rPr>
              <a:t>//getting multi type constants</a:t>
            </a:r>
            <a:r>
              <a:rPr lang="en-US" sz="1300" dirty="0" smtClean="0">
                <a:latin typeface="Consolas" pitchFamily="49" charset="0"/>
                <a:cs typeface="Consolas" pitchFamily="49" charset="0"/>
              </a:rPr>
              <a:t/>
            </a:r>
            <a:br>
              <a:rPr lang="en-US" sz="1300" dirty="0" smtClean="0">
                <a:latin typeface="Consolas" pitchFamily="49" charset="0"/>
                <a:cs typeface="Consolas" pitchFamily="49" charset="0"/>
              </a:rPr>
            </a:br>
            <a:r>
              <a:rPr lang="en-US" sz="1300" dirty="0" smtClean="0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vector</a:t>
            </a:r>
            <a:r>
              <a:rPr lang="en-US" sz="1300" dirty="0" smtClean="0">
                <a:latin typeface="Consolas" pitchFamily="49" charset="0"/>
                <a:cs typeface="Consolas" pitchFamily="49" charset="0"/>
              </a:rPr>
              <a:t>&lt;</a:t>
            </a:r>
            <a:r>
              <a:rPr lang="en-US" sz="1300" dirty="0" smtClean="0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vector</a:t>
            </a:r>
            <a:r>
              <a:rPr lang="en-US" sz="1300" dirty="0" smtClean="0">
                <a:latin typeface="Consolas" pitchFamily="49" charset="0"/>
                <a:cs typeface="Consolas" pitchFamily="49" charset="0"/>
              </a:rPr>
              <a:t>&lt;</a:t>
            </a:r>
            <a:r>
              <a:rPr lang="en-US" sz="1300" dirty="0" smtClean="0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double</a:t>
            </a:r>
            <a:r>
              <a:rPr lang="en-US" sz="1300" dirty="0" smtClean="0">
                <a:latin typeface="Consolas" pitchFamily="49" charset="0"/>
                <a:cs typeface="Consolas" pitchFamily="49" charset="0"/>
              </a:rPr>
              <a:t>&gt; &gt; </a:t>
            </a:r>
            <a:r>
              <a:rPr lang="en-US" sz="1300" dirty="0" smtClean="0">
                <a:solidFill>
                  <a:srgbClr val="002060"/>
                </a:solidFill>
                <a:latin typeface="Consolas" pitchFamily="49" charset="0"/>
                <a:cs typeface="Consolas" pitchFamily="49" charset="0"/>
              </a:rPr>
              <a:t>constants</a:t>
            </a:r>
            <a:r>
              <a:rPr lang="en-US" sz="1300" dirty="0" smtClean="0">
                <a:latin typeface="Consolas" pitchFamily="49" charset="0"/>
                <a:cs typeface="Consolas" pitchFamily="49" charset="0"/>
              </a:rPr>
              <a:t>;</a:t>
            </a:r>
            <a:br>
              <a:rPr lang="en-US" sz="1300" dirty="0" smtClean="0">
                <a:latin typeface="Consolas" pitchFamily="49" charset="0"/>
                <a:cs typeface="Consolas" pitchFamily="49" charset="0"/>
              </a:rPr>
            </a:br>
            <a:r>
              <a:rPr lang="en-US" sz="1300" dirty="0" err="1" smtClean="0">
                <a:solidFill>
                  <a:srgbClr val="002060"/>
                </a:solidFill>
                <a:latin typeface="Consolas" pitchFamily="49" charset="0"/>
                <a:cs typeface="Consolas" pitchFamily="49" charset="0"/>
              </a:rPr>
              <a:t>calib</a:t>
            </a:r>
            <a:r>
              <a:rPr lang="en-US" sz="1300" dirty="0" smtClean="0">
                <a:solidFill>
                  <a:srgbClr val="002060"/>
                </a:solidFill>
                <a:latin typeface="Consolas" pitchFamily="49" charset="0"/>
                <a:cs typeface="Consolas" pitchFamily="49" charset="0"/>
              </a:rPr>
              <a:t>-</a:t>
            </a:r>
            <a:r>
              <a:rPr lang="en-US" sz="1300" dirty="0" smtClean="0">
                <a:latin typeface="Consolas" pitchFamily="49" charset="0"/>
                <a:cs typeface="Consolas" pitchFamily="49" charset="0"/>
              </a:rPr>
              <a:t>&gt;</a:t>
            </a:r>
            <a:r>
              <a:rPr lang="en-US" sz="1300" dirty="0" err="1" smtClean="0">
                <a:latin typeface="Consolas" pitchFamily="49" charset="0"/>
                <a:cs typeface="Consolas" pitchFamily="49" charset="0"/>
              </a:rPr>
              <a:t>GetCalib</a:t>
            </a:r>
            <a:r>
              <a:rPr lang="en-US" sz="1300" dirty="0" smtClean="0">
                <a:latin typeface="Consolas" pitchFamily="49" charset="0"/>
                <a:cs typeface="Consolas" pitchFamily="49" charset="0"/>
              </a:rPr>
              <a:t>(</a:t>
            </a:r>
            <a:r>
              <a:rPr lang="en-US" sz="1300" dirty="0" smtClean="0">
                <a:solidFill>
                  <a:srgbClr val="002060"/>
                </a:solidFill>
                <a:latin typeface="Consolas" pitchFamily="49" charset="0"/>
                <a:cs typeface="Consolas" pitchFamily="49" charset="0"/>
              </a:rPr>
              <a:t>constants</a:t>
            </a:r>
            <a:r>
              <a:rPr lang="en-US" sz="1300" dirty="0" smtClean="0">
                <a:latin typeface="Consolas" pitchFamily="49" charset="0"/>
                <a:cs typeface="Consolas" pitchFamily="49" charset="0"/>
              </a:rPr>
              <a:t>, </a:t>
            </a:r>
            <a:r>
              <a:rPr lang="en-US" sz="1300" dirty="0" smtClean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“/simple/</a:t>
            </a:r>
            <a:r>
              <a:rPr lang="en-US" sz="1300" dirty="0" err="1" smtClean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multi_rows_constants</a:t>
            </a:r>
            <a:r>
              <a:rPr lang="en-US" sz="1300" dirty="0" smtClean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”</a:t>
            </a:r>
            <a:r>
              <a:rPr lang="en-US" sz="1300" dirty="0" smtClean="0">
                <a:latin typeface="Consolas" pitchFamily="49" charset="0"/>
                <a:cs typeface="Consolas" pitchFamily="49" charset="0"/>
              </a:rPr>
              <a:t>);</a:t>
            </a:r>
            <a:endParaRPr lang="en-US" sz="1300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68300" y="4767104"/>
            <a:ext cx="31358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Multi-row and multi-type data.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1994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4"/>
          <p:cNvSpPr txBox="1">
            <a:spLocks/>
          </p:cNvSpPr>
          <p:nvPr/>
        </p:nvSpPr>
        <p:spPr>
          <a:xfrm>
            <a:off x="576943" y="3505200"/>
            <a:ext cx="8229600" cy="208670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/>
              <a:buNone/>
            </a:pPr>
            <a:endParaRPr lang="en-US" sz="1300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686800" cy="4876800"/>
          </a:xfr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buNone/>
            </a:pPr>
            <a:r>
              <a:rPr lang="en-US" sz="2400" dirty="0" smtClean="0"/>
              <a:t>Two main parts:</a:t>
            </a:r>
          </a:p>
          <a:p>
            <a:pPr marL="342900" indent="-342900">
              <a:buAutoNum type="arabicParenR"/>
            </a:pPr>
            <a:r>
              <a:rPr lang="en-US" sz="2400" b="1" dirty="0" err="1" smtClean="0">
                <a:solidFill>
                  <a:srgbClr val="C00000"/>
                </a:solidFill>
              </a:rPr>
              <a:t>JCalibrationGenerator</a:t>
            </a:r>
            <a:r>
              <a:rPr lang="en-US" sz="2400" dirty="0" smtClean="0"/>
              <a:t> A generator class</a:t>
            </a:r>
          </a:p>
          <a:p>
            <a:pPr marL="342900" indent="-342900">
              <a:buAutoNum type="arabicParenR"/>
            </a:pPr>
            <a:r>
              <a:rPr lang="en-US" sz="2400" b="1" dirty="0" err="1" smtClean="0">
                <a:solidFill>
                  <a:srgbClr val="0070C0"/>
                </a:solidFill>
              </a:rPr>
              <a:t>Jcalibration</a:t>
            </a:r>
            <a:r>
              <a:rPr lang="en-US" sz="2400" b="1" dirty="0" smtClean="0">
                <a:solidFill>
                  <a:srgbClr val="0070C0"/>
                </a:solidFill>
              </a:rPr>
              <a:t> </a:t>
            </a:r>
            <a:r>
              <a:rPr lang="en-US" sz="2400" dirty="0" smtClean="0"/>
              <a:t> class implementing the backend itself.</a:t>
            </a:r>
          </a:p>
          <a:p>
            <a:r>
              <a:rPr lang="en-US" sz="2400" dirty="0" smtClean="0"/>
              <a:t> Retrieve calibration constants from CCDB (</a:t>
            </a:r>
            <a:r>
              <a:rPr lang="en-US" sz="2400" b="1" dirty="0" err="1" smtClean="0">
                <a:solidFill>
                  <a:srgbClr val="0070C0"/>
                </a:solidFill>
              </a:rPr>
              <a:t>GetCalib</a:t>
            </a:r>
            <a:r>
              <a:rPr lang="en-US" sz="2400" b="1" dirty="0" smtClean="0">
                <a:solidFill>
                  <a:srgbClr val="0070C0"/>
                </a:solidFill>
              </a:rPr>
              <a:t>()</a:t>
            </a:r>
            <a:r>
              <a:rPr lang="en-US" sz="2400" dirty="0" smtClean="0"/>
              <a:t>)</a:t>
            </a:r>
          </a:p>
          <a:p>
            <a:r>
              <a:rPr lang="en-US" sz="2400" dirty="0" smtClean="0"/>
              <a:t> Discovery of available constants (</a:t>
            </a:r>
            <a:r>
              <a:rPr lang="en-US" sz="2400" b="1" dirty="0" err="1" smtClean="0">
                <a:solidFill>
                  <a:srgbClr val="0070C0"/>
                </a:solidFill>
              </a:rPr>
              <a:t>GetListOfNamepaths</a:t>
            </a:r>
            <a:r>
              <a:rPr lang="en-US" sz="2400" b="1" dirty="0" smtClean="0">
                <a:solidFill>
                  <a:srgbClr val="0070C0"/>
                </a:solidFill>
              </a:rPr>
              <a:t>()</a:t>
            </a:r>
            <a:r>
              <a:rPr lang="en-US" sz="2400" dirty="0" smtClean="0"/>
              <a:t>) etc.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2400" dirty="0" err="1" smtClean="0"/>
              <a:t>Jcallibration</a:t>
            </a:r>
            <a:r>
              <a:rPr lang="en-US" sz="2400" dirty="0" smtClean="0"/>
              <a:t> * </a:t>
            </a:r>
            <a:r>
              <a:rPr lang="en-US" sz="2400" dirty="0" err="1" smtClean="0"/>
              <a:t>calib</a:t>
            </a:r>
            <a:r>
              <a:rPr lang="en-US" sz="2400" dirty="0" smtClean="0"/>
              <a:t> = </a:t>
            </a:r>
            <a:r>
              <a:rPr lang="en-US" sz="2400" dirty="0" err="1" smtClean="0"/>
              <a:t>jApp</a:t>
            </a:r>
            <a:r>
              <a:rPr lang="en-US" sz="2400" dirty="0" smtClean="0"/>
              <a:t>-&gt;</a:t>
            </a:r>
            <a:r>
              <a:rPr lang="en-US" sz="2400" dirty="0" err="1" smtClean="0"/>
              <a:t>GetCalib</a:t>
            </a:r>
            <a:r>
              <a:rPr lang="en-US" sz="2400" dirty="0" smtClean="0"/>
              <a:t>()</a:t>
            </a:r>
            <a:br>
              <a:rPr lang="en-US" sz="2400" dirty="0" smtClean="0"/>
            </a:br>
            <a:r>
              <a:rPr lang="en-US" sz="2400" dirty="0" smtClean="0">
                <a:solidFill>
                  <a:srgbClr val="002060"/>
                </a:solidFill>
              </a:rPr>
              <a:t>vector</a:t>
            </a:r>
            <a:r>
              <a:rPr lang="en-US" sz="2400" dirty="0" smtClean="0"/>
              <a:t>&lt;</a:t>
            </a:r>
            <a:r>
              <a:rPr lang="en-US" sz="2400" dirty="0" smtClean="0">
                <a:solidFill>
                  <a:srgbClr val="002060"/>
                </a:solidFill>
              </a:rPr>
              <a:t>double</a:t>
            </a:r>
            <a:r>
              <a:rPr lang="en-US" sz="2400" dirty="0" smtClean="0"/>
              <a:t>&gt; constants;</a:t>
            </a:r>
            <a:br>
              <a:rPr lang="en-US" sz="2400" dirty="0" smtClean="0"/>
            </a:br>
            <a:r>
              <a:rPr lang="en-US" sz="2400" dirty="0" err="1" smtClean="0"/>
              <a:t>calib</a:t>
            </a:r>
            <a:r>
              <a:rPr lang="en-US" sz="2400" dirty="0" smtClean="0"/>
              <a:t>-&gt;</a:t>
            </a:r>
            <a:r>
              <a:rPr lang="en-US" sz="2400" b="1" dirty="0" err="1" smtClean="0">
                <a:solidFill>
                  <a:srgbClr val="0070C0"/>
                </a:solidFill>
              </a:rPr>
              <a:t>GetCalib</a:t>
            </a:r>
            <a:r>
              <a:rPr lang="en-US" sz="2400" dirty="0" smtClean="0"/>
              <a:t>(constants, </a:t>
            </a:r>
            <a:r>
              <a:rPr lang="en-US" sz="2400" dirty="0" smtClean="0">
                <a:solidFill>
                  <a:srgbClr val="C00000"/>
                </a:solidFill>
              </a:rPr>
              <a:t>“/simple/constants”</a:t>
            </a:r>
            <a:r>
              <a:rPr lang="en-US" sz="2400" dirty="0" smtClean="0"/>
              <a:t>);</a:t>
            </a:r>
            <a:br>
              <a:rPr lang="en-US" sz="2400" dirty="0" smtClean="0"/>
            </a:br>
            <a:r>
              <a:rPr lang="en-US" sz="2400" dirty="0" err="1" smtClean="0"/>
              <a:t>calib</a:t>
            </a:r>
            <a:r>
              <a:rPr lang="en-US" sz="2400" dirty="0" smtClean="0"/>
              <a:t>-&gt;</a:t>
            </a:r>
            <a:r>
              <a:rPr lang="en-US" sz="2400" b="1" dirty="0" err="1" smtClean="0">
                <a:solidFill>
                  <a:srgbClr val="0070C0"/>
                </a:solidFill>
              </a:rPr>
              <a:t>GetCalib</a:t>
            </a:r>
            <a:r>
              <a:rPr lang="en-US" sz="2400" dirty="0" smtClean="0"/>
              <a:t>(constants, </a:t>
            </a:r>
            <a:r>
              <a:rPr lang="en-US" sz="2400" dirty="0" smtClean="0">
                <a:solidFill>
                  <a:srgbClr val="C00000"/>
                </a:solidFill>
              </a:rPr>
              <a:t>“/simple/constants::john”</a:t>
            </a:r>
            <a:r>
              <a:rPr lang="en-US" sz="2400" dirty="0" smtClean="0"/>
              <a:t>); </a:t>
            </a:r>
            <a:br>
              <a:rPr lang="en-US" sz="2400" dirty="0" smtClean="0"/>
            </a:br>
            <a:r>
              <a:rPr lang="en-US" sz="2400" dirty="0" err="1" smtClean="0"/>
              <a:t>calib</a:t>
            </a:r>
            <a:r>
              <a:rPr lang="en-US" sz="2400" dirty="0" smtClean="0"/>
              <a:t>-&gt;</a:t>
            </a:r>
            <a:r>
              <a:rPr lang="en-US" sz="2400" b="1" dirty="0" err="1" smtClean="0">
                <a:solidFill>
                  <a:srgbClr val="0070C0"/>
                </a:solidFill>
              </a:rPr>
              <a:t>GetCalib</a:t>
            </a:r>
            <a:r>
              <a:rPr lang="en-US" sz="2400" dirty="0" smtClean="0"/>
              <a:t>(constants,</a:t>
            </a:r>
            <a:r>
              <a:rPr lang="en-US" sz="2400" dirty="0" smtClean="0">
                <a:solidFill>
                  <a:srgbClr val="C00000"/>
                </a:solidFill>
              </a:rPr>
              <a:t> “/simple/constants::john:2012”</a:t>
            </a:r>
            <a:r>
              <a:rPr lang="en-US" sz="2400" dirty="0" smtClean="0"/>
              <a:t>); </a:t>
            </a:r>
            <a:br>
              <a:rPr lang="en-US" sz="2400" dirty="0" smtClean="0"/>
            </a:br>
            <a:endParaRPr lang="en-US" sz="1800" dirty="0" smtClean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C++ and JANA interface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039D3-6F56-416D-86DB-2B3B976DB752}" type="datetime1">
              <a:rPr lang="en-US" smtClean="0"/>
              <a:t>10/3/2012</a:t>
            </a:fld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3739C-A44F-47A3-BC12-9E0909EDF8A7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 Threading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09063-1CF3-4C9D-93FA-6682A4D1B2B7}" type="datetime1">
              <a:rPr lang="en-US" smtClean="0"/>
              <a:t>10/3/2012</a:t>
            </a:fld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3739C-A44F-47A3-BC12-9E0909EDF8A7}" type="slidenum">
              <a:rPr lang="ru-RU" smtClean="0"/>
              <a:pPr/>
              <a:t>25</a:t>
            </a:fld>
            <a:endParaRPr lang="ru-RU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457200" y="2133600"/>
            <a:ext cx="8229600" cy="29718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/>
              <a:t>C++ User API is designed to be multithread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Calibration object instances are thread safe.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Generator class manage distribution of ‘connections-by-threads’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5498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synchronization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09063-1CF3-4C9D-93FA-6682A4D1B2B7}" type="datetime1">
              <a:rPr lang="en-US" smtClean="0"/>
              <a:t>10/3/2012</a:t>
            </a:fld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3739C-A44F-47A3-BC12-9E0909EDF8A7}" type="slidenum">
              <a:rPr lang="ru-RU" smtClean="0"/>
              <a:pPr/>
              <a:t>26</a:t>
            </a:fld>
            <a:endParaRPr lang="ru-RU"/>
          </a:p>
        </p:txBody>
      </p:sp>
      <p:sp>
        <p:nvSpPr>
          <p:cNvPr id="6" name="Oval 5"/>
          <p:cNvSpPr/>
          <p:nvPr/>
        </p:nvSpPr>
        <p:spPr>
          <a:xfrm>
            <a:off x="3987800" y="1206498"/>
            <a:ext cx="1219200" cy="3810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App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892300" y="2374899"/>
            <a:ext cx="1143000" cy="381000"/>
          </a:xfrm>
          <a:prstGeom prst="rect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Thread 1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314700" y="2374900"/>
            <a:ext cx="1143000" cy="381000"/>
          </a:xfrm>
          <a:prstGeom prst="rect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Thread 2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737100" y="2374898"/>
            <a:ext cx="1143000" cy="381000"/>
          </a:xfrm>
          <a:prstGeom prst="rect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Thread 3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159500" y="2374900"/>
            <a:ext cx="1143000" cy="381000"/>
          </a:xfrm>
          <a:prstGeom prst="rect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Thread 4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3568701" y="3505200"/>
            <a:ext cx="2057400" cy="4826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Calibration object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81000" y="5981700"/>
            <a:ext cx="8458200" cy="342900"/>
          </a:xfrm>
          <a:prstGeom prst="rect">
            <a:avLst/>
          </a:prstGeom>
          <a:solidFill>
            <a:srgbClr val="2D591B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Data Base</a:t>
            </a:r>
            <a:endParaRPr lang="en-US" dirty="0"/>
          </a:p>
        </p:txBody>
      </p:sp>
      <p:cxnSp>
        <p:nvCxnSpPr>
          <p:cNvPr id="14" name="Curved Connector 13"/>
          <p:cNvCxnSpPr>
            <a:stCxn id="7" idx="2"/>
            <a:endCxn id="11" idx="0"/>
          </p:cNvCxnSpPr>
          <p:nvPr/>
        </p:nvCxnSpPr>
        <p:spPr>
          <a:xfrm rot="16200000" flipH="1">
            <a:off x="3155950" y="2063748"/>
            <a:ext cx="749301" cy="2133601"/>
          </a:xfrm>
          <a:prstGeom prst="curved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urved Connector 16"/>
          <p:cNvCxnSpPr>
            <a:stCxn id="8" idx="2"/>
            <a:endCxn id="11" idx="0"/>
          </p:cNvCxnSpPr>
          <p:nvPr/>
        </p:nvCxnSpPr>
        <p:spPr>
          <a:xfrm rot="16200000" flipH="1">
            <a:off x="3867150" y="2774949"/>
            <a:ext cx="749300" cy="711201"/>
          </a:xfrm>
          <a:prstGeom prst="curved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urved Connector 18"/>
          <p:cNvCxnSpPr>
            <a:stCxn id="9" idx="2"/>
            <a:endCxn id="11" idx="0"/>
          </p:cNvCxnSpPr>
          <p:nvPr/>
        </p:nvCxnSpPr>
        <p:spPr>
          <a:xfrm rot="5400000">
            <a:off x="4578350" y="2774950"/>
            <a:ext cx="749302" cy="711199"/>
          </a:xfrm>
          <a:prstGeom prst="curved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urved Connector 20"/>
          <p:cNvCxnSpPr>
            <a:stCxn id="10" idx="2"/>
            <a:endCxn id="11" idx="0"/>
          </p:cNvCxnSpPr>
          <p:nvPr/>
        </p:nvCxnSpPr>
        <p:spPr>
          <a:xfrm rot="5400000">
            <a:off x="5289551" y="2063751"/>
            <a:ext cx="749300" cy="2133599"/>
          </a:xfrm>
          <a:prstGeom prst="curved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4179992" y="4267200"/>
            <a:ext cx="11142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Request 1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179992" y="4636532"/>
            <a:ext cx="11142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Request 2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4194384" y="5002768"/>
            <a:ext cx="11142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Request 3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4194384" y="5372100"/>
            <a:ext cx="11142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Request 4</a:t>
            </a:r>
            <a:endParaRPr lang="en-US" dirty="0"/>
          </a:p>
        </p:txBody>
      </p:sp>
      <p:cxnSp>
        <p:nvCxnSpPr>
          <p:cNvPr id="28" name="Curved Connector 27"/>
          <p:cNvCxnSpPr>
            <a:stCxn id="6" idx="4"/>
            <a:endCxn id="7" idx="0"/>
          </p:cNvCxnSpPr>
          <p:nvPr/>
        </p:nvCxnSpPr>
        <p:spPr>
          <a:xfrm rot="5400000">
            <a:off x="3136900" y="914398"/>
            <a:ext cx="787401" cy="2133600"/>
          </a:xfrm>
          <a:prstGeom prst="curved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urved Connector 29"/>
          <p:cNvCxnSpPr>
            <a:stCxn id="6" idx="4"/>
            <a:endCxn id="8" idx="0"/>
          </p:cNvCxnSpPr>
          <p:nvPr/>
        </p:nvCxnSpPr>
        <p:spPr>
          <a:xfrm rot="5400000">
            <a:off x="3848099" y="1625599"/>
            <a:ext cx="787402" cy="711200"/>
          </a:xfrm>
          <a:prstGeom prst="curved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urved Connector 32"/>
          <p:cNvCxnSpPr>
            <a:stCxn id="6" idx="4"/>
            <a:endCxn id="9" idx="0"/>
          </p:cNvCxnSpPr>
          <p:nvPr/>
        </p:nvCxnSpPr>
        <p:spPr>
          <a:xfrm rot="16200000" flipH="1">
            <a:off x="4559300" y="1625598"/>
            <a:ext cx="787400" cy="711200"/>
          </a:xfrm>
          <a:prstGeom prst="curved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urved Connector 35"/>
          <p:cNvCxnSpPr>
            <a:stCxn id="6" idx="4"/>
            <a:endCxn id="10" idx="0"/>
          </p:cNvCxnSpPr>
          <p:nvPr/>
        </p:nvCxnSpPr>
        <p:spPr>
          <a:xfrm rot="16200000" flipH="1">
            <a:off x="5270499" y="914399"/>
            <a:ext cx="787402" cy="2133600"/>
          </a:xfrm>
          <a:prstGeom prst="curved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8" name="Group 87"/>
          <p:cNvGrpSpPr/>
          <p:nvPr/>
        </p:nvGrpSpPr>
        <p:grpSpPr>
          <a:xfrm>
            <a:off x="3516353" y="4114800"/>
            <a:ext cx="471447" cy="1730971"/>
            <a:chOff x="3414753" y="4114801"/>
            <a:chExt cx="471447" cy="1730971"/>
          </a:xfrm>
        </p:grpSpPr>
        <p:sp>
          <p:nvSpPr>
            <p:cNvPr id="62" name="Left-Right Arrow 61"/>
            <p:cNvSpPr/>
            <p:nvPr/>
          </p:nvSpPr>
          <p:spPr>
            <a:xfrm rot="5400000">
              <a:off x="2969656" y="4929229"/>
              <a:ext cx="1730971" cy="102116"/>
            </a:xfrm>
            <a:prstGeom prst="leftRightArrow">
              <a:avLst>
                <a:gd name="adj1" fmla="val 50000"/>
                <a:gd name="adj2" fmla="val 103299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TextBox 86"/>
            <p:cNvSpPr txBox="1"/>
            <p:nvPr/>
          </p:nvSpPr>
          <p:spPr>
            <a:xfrm rot="16200000">
              <a:off x="2969278" y="4795620"/>
              <a:ext cx="126028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Connection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389237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23" grpId="0"/>
      <p:bldP spid="24" grpId="0"/>
      <p:bldP spid="25" grpId="0"/>
      <p:bldP spid="2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synchronization 2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09063-1CF3-4C9D-93FA-6682A4D1B2B7}" type="datetime1">
              <a:rPr lang="en-US" smtClean="0"/>
              <a:t>10/3/2012</a:t>
            </a:fld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3739C-A44F-47A3-BC12-9E0909EDF8A7}" type="slidenum">
              <a:rPr lang="ru-RU" smtClean="0"/>
              <a:pPr/>
              <a:t>27</a:t>
            </a:fld>
            <a:endParaRPr lang="ru-RU"/>
          </a:p>
        </p:txBody>
      </p:sp>
      <p:sp>
        <p:nvSpPr>
          <p:cNvPr id="6" name="Oval 5"/>
          <p:cNvSpPr/>
          <p:nvPr/>
        </p:nvSpPr>
        <p:spPr>
          <a:xfrm>
            <a:off x="3987800" y="1206498"/>
            <a:ext cx="1219200" cy="3810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App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62000" y="2378073"/>
            <a:ext cx="1143000" cy="381000"/>
          </a:xfrm>
          <a:prstGeom prst="rect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Thread 1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921000" y="2362200"/>
            <a:ext cx="1143000" cy="381000"/>
          </a:xfrm>
          <a:prstGeom prst="rect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Thread 2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080000" y="2362198"/>
            <a:ext cx="1143000" cy="381000"/>
          </a:xfrm>
          <a:prstGeom prst="rect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Thread 3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7239000" y="2362198"/>
            <a:ext cx="1143000" cy="381000"/>
          </a:xfrm>
          <a:prstGeom prst="rect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Thread 4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381000" y="5981700"/>
            <a:ext cx="8458200" cy="342900"/>
          </a:xfrm>
          <a:prstGeom prst="rect">
            <a:avLst/>
          </a:prstGeom>
          <a:solidFill>
            <a:srgbClr val="2D591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Data Base</a:t>
            </a:r>
            <a:endParaRPr lang="en-US" dirty="0"/>
          </a:p>
        </p:txBody>
      </p:sp>
      <p:cxnSp>
        <p:nvCxnSpPr>
          <p:cNvPr id="12" name="Curved Connector 11"/>
          <p:cNvCxnSpPr>
            <a:stCxn id="6" idx="4"/>
            <a:endCxn id="7" idx="0"/>
          </p:cNvCxnSpPr>
          <p:nvPr/>
        </p:nvCxnSpPr>
        <p:spPr>
          <a:xfrm rot="5400000">
            <a:off x="2570163" y="350835"/>
            <a:ext cx="790575" cy="3263900"/>
          </a:xfrm>
          <a:prstGeom prst="curved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urved Connector 12"/>
          <p:cNvCxnSpPr>
            <a:stCxn id="6" idx="4"/>
            <a:endCxn id="8" idx="0"/>
          </p:cNvCxnSpPr>
          <p:nvPr/>
        </p:nvCxnSpPr>
        <p:spPr>
          <a:xfrm rot="5400000">
            <a:off x="3657599" y="1422399"/>
            <a:ext cx="774702" cy="1104900"/>
          </a:xfrm>
          <a:prstGeom prst="curved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urved Connector 13"/>
          <p:cNvCxnSpPr>
            <a:stCxn id="6" idx="4"/>
            <a:endCxn id="9" idx="0"/>
          </p:cNvCxnSpPr>
          <p:nvPr/>
        </p:nvCxnSpPr>
        <p:spPr>
          <a:xfrm rot="16200000" flipH="1">
            <a:off x="4737100" y="1447798"/>
            <a:ext cx="774700" cy="1054100"/>
          </a:xfrm>
          <a:prstGeom prst="curved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urved Connector 14"/>
          <p:cNvCxnSpPr>
            <a:stCxn id="6" idx="4"/>
            <a:endCxn id="10" idx="0"/>
          </p:cNvCxnSpPr>
          <p:nvPr/>
        </p:nvCxnSpPr>
        <p:spPr>
          <a:xfrm rot="16200000" flipH="1">
            <a:off x="5816600" y="368298"/>
            <a:ext cx="774700" cy="3213100"/>
          </a:xfrm>
          <a:prstGeom prst="curved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679450" y="3540125"/>
            <a:ext cx="1308099" cy="58419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Calibration </a:t>
            </a:r>
          </a:p>
          <a:p>
            <a:pPr algn="ctr"/>
            <a:r>
              <a:rPr lang="en-US" dirty="0" smtClean="0"/>
              <a:t>object 1</a:t>
            </a:r>
            <a:endParaRPr lang="en-US" dirty="0"/>
          </a:p>
        </p:txBody>
      </p:sp>
      <p:grpSp>
        <p:nvGrpSpPr>
          <p:cNvPr id="29" name="Group 28"/>
          <p:cNvGrpSpPr/>
          <p:nvPr/>
        </p:nvGrpSpPr>
        <p:grpSpPr>
          <a:xfrm>
            <a:off x="862053" y="4147244"/>
            <a:ext cx="471447" cy="1730971"/>
            <a:chOff x="3414753" y="4114801"/>
            <a:chExt cx="471447" cy="1730971"/>
          </a:xfrm>
        </p:grpSpPr>
        <p:sp>
          <p:nvSpPr>
            <p:cNvPr id="30" name="Left-Right Arrow 29"/>
            <p:cNvSpPr/>
            <p:nvPr/>
          </p:nvSpPr>
          <p:spPr>
            <a:xfrm rot="5400000">
              <a:off x="2969656" y="4929229"/>
              <a:ext cx="1730971" cy="102116"/>
            </a:xfrm>
            <a:prstGeom prst="leftRightArrow">
              <a:avLst>
                <a:gd name="adj1" fmla="val 50000"/>
                <a:gd name="adj2" fmla="val 103299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30"/>
            <p:cNvSpPr txBox="1"/>
            <p:nvPr/>
          </p:nvSpPr>
          <p:spPr>
            <a:xfrm rot="16200000">
              <a:off x="2969278" y="4795620"/>
              <a:ext cx="126028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Connection</a:t>
              </a:r>
              <a:endParaRPr lang="en-US" dirty="0"/>
            </a:p>
          </p:txBody>
        </p:sp>
      </p:grpSp>
      <p:sp>
        <p:nvSpPr>
          <p:cNvPr id="34" name="Rectangle 33"/>
          <p:cNvSpPr/>
          <p:nvPr/>
        </p:nvSpPr>
        <p:spPr>
          <a:xfrm>
            <a:off x="2838450" y="3530603"/>
            <a:ext cx="1308099" cy="58419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Calibration </a:t>
            </a:r>
          </a:p>
          <a:p>
            <a:pPr algn="ctr"/>
            <a:r>
              <a:rPr lang="en-US" dirty="0" smtClean="0"/>
              <a:t>object 2</a:t>
            </a:r>
            <a:endParaRPr lang="en-US" dirty="0"/>
          </a:p>
        </p:txBody>
      </p:sp>
      <p:grpSp>
        <p:nvGrpSpPr>
          <p:cNvPr id="35" name="Group 34"/>
          <p:cNvGrpSpPr/>
          <p:nvPr/>
        </p:nvGrpSpPr>
        <p:grpSpPr>
          <a:xfrm>
            <a:off x="3021053" y="4114802"/>
            <a:ext cx="471447" cy="1730971"/>
            <a:chOff x="3414753" y="4114801"/>
            <a:chExt cx="471447" cy="1730971"/>
          </a:xfrm>
        </p:grpSpPr>
        <p:sp>
          <p:nvSpPr>
            <p:cNvPr id="36" name="Left-Right Arrow 35"/>
            <p:cNvSpPr/>
            <p:nvPr/>
          </p:nvSpPr>
          <p:spPr>
            <a:xfrm rot="5400000">
              <a:off x="2969656" y="4929229"/>
              <a:ext cx="1730971" cy="102116"/>
            </a:xfrm>
            <a:prstGeom prst="leftRightArrow">
              <a:avLst>
                <a:gd name="adj1" fmla="val 50000"/>
                <a:gd name="adj2" fmla="val 103299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TextBox 36"/>
            <p:cNvSpPr txBox="1"/>
            <p:nvPr/>
          </p:nvSpPr>
          <p:spPr>
            <a:xfrm rot="16200000">
              <a:off x="2969278" y="4795620"/>
              <a:ext cx="126028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Connection</a:t>
              </a:r>
              <a:endParaRPr lang="en-US" dirty="0"/>
            </a:p>
          </p:txBody>
        </p:sp>
      </p:grpSp>
      <p:sp>
        <p:nvSpPr>
          <p:cNvPr id="39" name="Rectangle 38"/>
          <p:cNvSpPr/>
          <p:nvPr/>
        </p:nvSpPr>
        <p:spPr>
          <a:xfrm>
            <a:off x="4997450" y="3540127"/>
            <a:ext cx="1308099" cy="58419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Calibration </a:t>
            </a:r>
          </a:p>
          <a:p>
            <a:pPr algn="ctr"/>
            <a:r>
              <a:rPr lang="en-US" dirty="0" smtClean="0"/>
              <a:t>object 3</a:t>
            </a:r>
            <a:endParaRPr lang="en-US" dirty="0"/>
          </a:p>
        </p:txBody>
      </p:sp>
      <p:grpSp>
        <p:nvGrpSpPr>
          <p:cNvPr id="40" name="Group 39"/>
          <p:cNvGrpSpPr/>
          <p:nvPr/>
        </p:nvGrpSpPr>
        <p:grpSpPr>
          <a:xfrm>
            <a:off x="5180053" y="4114801"/>
            <a:ext cx="471447" cy="1730971"/>
            <a:chOff x="3414753" y="4114801"/>
            <a:chExt cx="471447" cy="1730971"/>
          </a:xfrm>
        </p:grpSpPr>
        <p:sp>
          <p:nvSpPr>
            <p:cNvPr id="41" name="Left-Right Arrow 40"/>
            <p:cNvSpPr/>
            <p:nvPr/>
          </p:nvSpPr>
          <p:spPr>
            <a:xfrm rot="5400000">
              <a:off x="2969656" y="4929229"/>
              <a:ext cx="1730971" cy="102116"/>
            </a:xfrm>
            <a:prstGeom prst="leftRightArrow">
              <a:avLst>
                <a:gd name="adj1" fmla="val 50000"/>
                <a:gd name="adj2" fmla="val 103299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TextBox 41"/>
            <p:cNvSpPr txBox="1"/>
            <p:nvPr/>
          </p:nvSpPr>
          <p:spPr>
            <a:xfrm rot="16200000">
              <a:off x="2969278" y="4795620"/>
              <a:ext cx="126028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Connection</a:t>
              </a:r>
              <a:endParaRPr lang="en-US" dirty="0"/>
            </a:p>
          </p:txBody>
        </p:sp>
      </p:grpSp>
      <p:sp>
        <p:nvSpPr>
          <p:cNvPr id="44" name="Rectangle 43"/>
          <p:cNvSpPr/>
          <p:nvPr/>
        </p:nvSpPr>
        <p:spPr>
          <a:xfrm>
            <a:off x="7156451" y="3540128"/>
            <a:ext cx="1308099" cy="58419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Calibration </a:t>
            </a:r>
          </a:p>
          <a:p>
            <a:pPr algn="ctr"/>
            <a:r>
              <a:rPr lang="en-US" dirty="0" smtClean="0"/>
              <a:t>object 4</a:t>
            </a:r>
            <a:endParaRPr lang="en-US" dirty="0"/>
          </a:p>
        </p:txBody>
      </p:sp>
      <p:grpSp>
        <p:nvGrpSpPr>
          <p:cNvPr id="45" name="Group 44"/>
          <p:cNvGrpSpPr/>
          <p:nvPr/>
        </p:nvGrpSpPr>
        <p:grpSpPr>
          <a:xfrm>
            <a:off x="7339053" y="4142091"/>
            <a:ext cx="471447" cy="1730971"/>
            <a:chOff x="3414753" y="4114801"/>
            <a:chExt cx="471447" cy="1730971"/>
          </a:xfrm>
        </p:grpSpPr>
        <p:sp>
          <p:nvSpPr>
            <p:cNvPr id="46" name="Left-Right Arrow 45"/>
            <p:cNvSpPr/>
            <p:nvPr/>
          </p:nvSpPr>
          <p:spPr>
            <a:xfrm rot="5400000">
              <a:off x="2969656" y="4929229"/>
              <a:ext cx="1730971" cy="102116"/>
            </a:xfrm>
            <a:prstGeom prst="leftRightArrow">
              <a:avLst>
                <a:gd name="adj1" fmla="val 50000"/>
                <a:gd name="adj2" fmla="val 103299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TextBox 46"/>
            <p:cNvSpPr txBox="1"/>
            <p:nvPr/>
          </p:nvSpPr>
          <p:spPr>
            <a:xfrm rot="16200000">
              <a:off x="2969278" y="4795620"/>
              <a:ext cx="126028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Connection</a:t>
              </a:r>
              <a:endParaRPr lang="en-US" dirty="0"/>
            </a:p>
          </p:txBody>
        </p:sp>
      </p:grpSp>
      <p:cxnSp>
        <p:nvCxnSpPr>
          <p:cNvPr id="53" name="Straight Connector 52"/>
          <p:cNvCxnSpPr>
            <a:stCxn id="7" idx="2"/>
            <a:endCxn id="28" idx="0"/>
          </p:cNvCxnSpPr>
          <p:nvPr/>
        </p:nvCxnSpPr>
        <p:spPr>
          <a:xfrm>
            <a:off x="1333500" y="2759073"/>
            <a:ext cx="0" cy="7810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3492499" y="2743198"/>
            <a:ext cx="0" cy="7810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5651500" y="2749551"/>
            <a:ext cx="0" cy="7810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7810500" y="2743198"/>
            <a:ext cx="0" cy="7810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6398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4" grpId="0" animBg="1"/>
      <p:bldP spid="39" grpId="0" animBg="1"/>
      <p:bldP spid="4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Synchronization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09063-1CF3-4C9D-93FA-6682A4D1B2B7}" type="datetime1">
              <a:rPr lang="en-US" smtClean="0"/>
              <a:t>10/3/2012</a:t>
            </a:fld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3739C-A44F-47A3-BC12-9E0909EDF8A7}" type="slidenum">
              <a:rPr lang="ru-RU" smtClean="0"/>
              <a:pPr/>
              <a:t>28</a:t>
            </a:fld>
            <a:endParaRPr lang="ru-RU"/>
          </a:p>
        </p:txBody>
      </p:sp>
      <p:sp>
        <p:nvSpPr>
          <p:cNvPr id="6" name="Oval 5"/>
          <p:cNvSpPr/>
          <p:nvPr/>
        </p:nvSpPr>
        <p:spPr>
          <a:xfrm>
            <a:off x="3962403" y="1206497"/>
            <a:ext cx="1219200" cy="3810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App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33400" y="2971800"/>
            <a:ext cx="228600" cy="228600"/>
          </a:xfrm>
          <a:prstGeom prst="rect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784685" y="2971800"/>
            <a:ext cx="228600" cy="228600"/>
          </a:xfrm>
          <a:prstGeom prst="rect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035970" y="2971800"/>
            <a:ext cx="228600" cy="228600"/>
          </a:xfrm>
          <a:prstGeom prst="rect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538540" y="2971800"/>
            <a:ext cx="228600" cy="228600"/>
          </a:xfrm>
          <a:prstGeom prst="rect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624015" y="2971800"/>
            <a:ext cx="228600" cy="228600"/>
          </a:xfrm>
          <a:prstGeom prst="rect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50495" y="2971800"/>
            <a:ext cx="228600" cy="228600"/>
          </a:xfrm>
          <a:prstGeom prst="rect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367590" y="2971800"/>
            <a:ext cx="228600" cy="228600"/>
          </a:xfrm>
          <a:prstGeom prst="rect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201780" y="2971800"/>
            <a:ext cx="228600" cy="228600"/>
          </a:xfrm>
          <a:prstGeom prst="rect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6789825" y="2971800"/>
            <a:ext cx="228600" cy="228600"/>
          </a:xfrm>
          <a:prstGeom prst="rect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618875" y="2971800"/>
            <a:ext cx="228600" cy="228600"/>
          </a:xfrm>
          <a:prstGeom prst="rect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3453065" y="2971800"/>
            <a:ext cx="228600" cy="228600"/>
          </a:xfrm>
          <a:prstGeom prst="rect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3870160" y="2971800"/>
            <a:ext cx="228600" cy="228600"/>
          </a:xfrm>
          <a:prstGeom prst="rect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8041110" y="2971800"/>
            <a:ext cx="228600" cy="228600"/>
          </a:xfrm>
          <a:prstGeom prst="rect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4287255" y="2971800"/>
            <a:ext cx="228600" cy="228600"/>
          </a:xfrm>
          <a:prstGeom prst="rect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704350" y="2971800"/>
            <a:ext cx="228600" cy="228600"/>
          </a:xfrm>
          <a:prstGeom prst="rect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5121445" y="2971800"/>
            <a:ext cx="228600" cy="228600"/>
          </a:xfrm>
          <a:prstGeom prst="rect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5955635" y="2971800"/>
            <a:ext cx="228600" cy="228600"/>
          </a:xfrm>
          <a:prstGeom prst="rect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6372730" y="2971800"/>
            <a:ext cx="228600" cy="228600"/>
          </a:xfrm>
          <a:prstGeom prst="rect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7206920" y="2971800"/>
            <a:ext cx="228600" cy="228600"/>
          </a:xfrm>
          <a:prstGeom prst="rect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8458200" y="2971800"/>
            <a:ext cx="228600" cy="228600"/>
          </a:xfrm>
          <a:prstGeom prst="rect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Curved Connector 27"/>
          <p:cNvCxnSpPr>
            <a:stCxn id="6" idx="4"/>
            <a:endCxn id="7" idx="0"/>
          </p:cNvCxnSpPr>
          <p:nvPr/>
        </p:nvCxnSpPr>
        <p:spPr>
          <a:xfrm rot="5400000">
            <a:off x="1917701" y="317497"/>
            <a:ext cx="1384303" cy="3924303"/>
          </a:xfrm>
          <a:prstGeom prst="curved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urved Connector 29"/>
          <p:cNvCxnSpPr>
            <a:stCxn id="6" idx="4"/>
            <a:endCxn id="12" idx="0"/>
          </p:cNvCxnSpPr>
          <p:nvPr/>
        </p:nvCxnSpPr>
        <p:spPr>
          <a:xfrm rot="5400000">
            <a:off x="2126248" y="526044"/>
            <a:ext cx="1384303" cy="3507208"/>
          </a:xfrm>
          <a:prstGeom prst="curved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urved Connector 32"/>
          <p:cNvCxnSpPr>
            <a:stCxn id="6" idx="4"/>
            <a:endCxn id="13" idx="0"/>
          </p:cNvCxnSpPr>
          <p:nvPr/>
        </p:nvCxnSpPr>
        <p:spPr>
          <a:xfrm rot="5400000">
            <a:off x="2334796" y="734592"/>
            <a:ext cx="1384303" cy="3090113"/>
          </a:xfrm>
          <a:prstGeom prst="curved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urved Connector 35"/>
          <p:cNvCxnSpPr>
            <a:stCxn id="6" idx="4"/>
            <a:endCxn id="8" idx="0"/>
          </p:cNvCxnSpPr>
          <p:nvPr/>
        </p:nvCxnSpPr>
        <p:spPr>
          <a:xfrm rot="5400000">
            <a:off x="2543343" y="943139"/>
            <a:ext cx="1384303" cy="2673018"/>
          </a:xfrm>
          <a:prstGeom prst="curved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urved Connector 38"/>
          <p:cNvCxnSpPr>
            <a:stCxn id="6" idx="4"/>
            <a:endCxn id="14" idx="0"/>
          </p:cNvCxnSpPr>
          <p:nvPr/>
        </p:nvCxnSpPr>
        <p:spPr>
          <a:xfrm rot="5400000">
            <a:off x="2751891" y="1151687"/>
            <a:ext cx="1384303" cy="2255923"/>
          </a:xfrm>
          <a:prstGeom prst="curved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urved Connector 41"/>
          <p:cNvCxnSpPr>
            <a:stCxn id="6" idx="4"/>
            <a:endCxn id="16" idx="0"/>
          </p:cNvCxnSpPr>
          <p:nvPr/>
        </p:nvCxnSpPr>
        <p:spPr>
          <a:xfrm rot="5400000">
            <a:off x="2960438" y="1360234"/>
            <a:ext cx="1384303" cy="1838828"/>
          </a:xfrm>
          <a:prstGeom prst="curved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urved Connector 44"/>
          <p:cNvCxnSpPr>
            <a:stCxn id="6" idx="4"/>
            <a:endCxn id="9" idx="0"/>
          </p:cNvCxnSpPr>
          <p:nvPr/>
        </p:nvCxnSpPr>
        <p:spPr>
          <a:xfrm rot="5400000">
            <a:off x="3168986" y="1568782"/>
            <a:ext cx="1384303" cy="1421733"/>
          </a:xfrm>
          <a:prstGeom prst="curved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urved Connector 47"/>
          <p:cNvCxnSpPr>
            <a:stCxn id="6" idx="4"/>
            <a:endCxn id="17" idx="0"/>
          </p:cNvCxnSpPr>
          <p:nvPr/>
        </p:nvCxnSpPr>
        <p:spPr>
          <a:xfrm rot="5400000">
            <a:off x="3377533" y="1777329"/>
            <a:ext cx="1384303" cy="1004638"/>
          </a:xfrm>
          <a:prstGeom prst="curved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urved Connector 50"/>
          <p:cNvCxnSpPr>
            <a:stCxn id="6" idx="4"/>
            <a:endCxn id="18" idx="0"/>
          </p:cNvCxnSpPr>
          <p:nvPr/>
        </p:nvCxnSpPr>
        <p:spPr>
          <a:xfrm rot="5400000">
            <a:off x="3586081" y="1985877"/>
            <a:ext cx="1384303" cy="587543"/>
          </a:xfrm>
          <a:prstGeom prst="curved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urved Connector 53"/>
          <p:cNvCxnSpPr>
            <a:stCxn id="6" idx="4"/>
            <a:endCxn id="20" idx="0"/>
          </p:cNvCxnSpPr>
          <p:nvPr/>
        </p:nvCxnSpPr>
        <p:spPr>
          <a:xfrm rot="5400000">
            <a:off x="3794628" y="2194424"/>
            <a:ext cx="1384303" cy="170448"/>
          </a:xfrm>
          <a:prstGeom prst="curved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urved Connector 66"/>
          <p:cNvCxnSpPr>
            <a:stCxn id="6" idx="4"/>
            <a:endCxn id="21" idx="0"/>
          </p:cNvCxnSpPr>
          <p:nvPr/>
        </p:nvCxnSpPr>
        <p:spPr>
          <a:xfrm rot="16200000" flipH="1">
            <a:off x="4003175" y="2156324"/>
            <a:ext cx="1384303" cy="246647"/>
          </a:xfrm>
          <a:prstGeom prst="curved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urved Connector 69"/>
          <p:cNvCxnSpPr>
            <a:stCxn id="6" idx="4"/>
            <a:endCxn id="22" idx="0"/>
          </p:cNvCxnSpPr>
          <p:nvPr/>
        </p:nvCxnSpPr>
        <p:spPr>
          <a:xfrm rot="16200000" flipH="1">
            <a:off x="4211723" y="1947777"/>
            <a:ext cx="1384303" cy="663742"/>
          </a:xfrm>
          <a:prstGeom prst="curved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Curved Connector 72"/>
          <p:cNvCxnSpPr>
            <a:stCxn id="6" idx="4"/>
            <a:endCxn id="10" idx="0"/>
          </p:cNvCxnSpPr>
          <p:nvPr/>
        </p:nvCxnSpPr>
        <p:spPr>
          <a:xfrm rot="16200000" flipH="1">
            <a:off x="4420270" y="1739229"/>
            <a:ext cx="1384303" cy="1080837"/>
          </a:xfrm>
          <a:prstGeom prst="curved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Curved Connector 75"/>
          <p:cNvCxnSpPr>
            <a:stCxn id="6" idx="4"/>
            <a:endCxn id="23" idx="0"/>
          </p:cNvCxnSpPr>
          <p:nvPr/>
        </p:nvCxnSpPr>
        <p:spPr>
          <a:xfrm rot="16200000" flipH="1">
            <a:off x="4628818" y="1530682"/>
            <a:ext cx="1384303" cy="1497932"/>
          </a:xfrm>
          <a:prstGeom prst="curved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Curved Connector 78"/>
          <p:cNvCxnSpPr>
            <a:stCxn id="6" idx="4"/>
            <a:endCxn id="24" idx="0"/>
          </p:cNvCxnSpPr>
          <p:nvPr/>
        </p:nvCxnSpPr>
        <p:spPr>
          <a:xfrm rot="16200000" flipH="1">
            <a:off x="4837365" y="1322134"/>
            <a:ext cx="1384303" cy="1915027"/>
          </a:xfrm>
          <a:prstGeom prst="curved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Curved Connector 81"/>
          <p:cNvCxnSpPr>
            <a:stCxn id="6" idx="4"/>
            <a:endCxn id="15" idx="0"/>
          </p:cNvCxnSpPr>
          <p:nvPr/>
        </p:nvCxnSpPr>
        <p:spPr>
          <a:xfrm rot="16200000" flipH="1">
            <a:off x="5045913" y="1113587"/>
            <a:ext cx="1384303" cy="2332122"/>
          </a:xfrm>
          <a:prstGeom prst="curved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Curved Connector 84"/>
          <p:cNvCxnSpPr>
            <a:stCxn id="6" idx="4"/>
            <a:endCxn id="25" idx="0"/>
          </p:cNvCxnSpPr>
          <p:nvPr/>
        </p:nvCxnSpPr>
        <p:spPr>
          <a:xfrm rot="16200000" flipH="1">
            <a:off x="5254460" y="905039"/>
            <a:ext cx="1384303" cy="2749217"/>
          </a:xfrm>
          <a:prstGeom prst="curved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Curved Connector 87"/>
          <p:cNvCxnSpPr>
            <a:stCxn id="6" idx="4"/>
            <a:endCxn id="11" idx="0"/>
          </p:cNvCxnSpPr>
          <p:nvPr/>
        </p:nvCxnSpPr>
        <p:spPr>
          <a:xfrm rot="16200000" flipH="1">
            <a:off x="5463008" y="696492"/>
            <a:ext cx="1384303" cy="3166312"/>
          </a:xfrm>
          <a:prstGeom prst="curved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Curved Connector 90"/>
          <p:cNvCxnSpPr>
            <a:stCxn id="6" idx="4"/>
            <a:endCxn id="19" idx="0"/>
          </p:cNvCxnSpPr>
          <p:nvPr/>
        </p:nvCxnSpPr>
        <p:spPr>
          <a:xfrm rot="16200000" flipH="1">
            <a:off x="5671555" y="487944"/>
            <a:ext cx="1384303" cy="3583407"/>
          </a:xfrm>
          <a:prstGeom prst="curved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Curved Connector 93"/>
          <p:cNvCxnSpPr>
            <a:stCxn id="6" idx="4"/>
            <a:endCxn id="26" idx="0"/>
          </p:cNvCxnSpPr>
          <p:nvPr/>
        </p:nvCxnSpPr>
        <p:spPr>
          <a:xfrm rot="16200000" flipH="1">
            <a:off x="5880100" y="279399"/>
            <a:ext cx="1384303" cy="4000497"/>
          </a:xfrm>
          <a:prstGeom prst="curved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Rectangle 116"/>
          <p:cNvSpPr/>
          <p:nvPr/>
        </p:nvSpPr>
        <p:spPr>
          <a:xfrm>
            <a:off x="762000" y="4343400"/>
            <a:ext cx="1022685" cy="2286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Rectangle 118"/>
          <p:cNvSpPr/>
          <p:nvPr/>
        </p:nvSpPr>
        <p:spPr>
          <a:xfrm>
            <a:off x="2430380" y="4343400"/>
            <a:ext cx="1022685" cy="2286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Rectangle 119"/>
          <p:cNvSpPr/>
          <p:nvPr/>
        </p:nvSpPr>
        <p:spPr>
          <a:xfrm>
            <a:off x="4060661" y="4343400"/>
            <a:ext cx="1022685" cy="2286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Rectangle 120"/>
          <p:cNvSpPr/>
          <p:nvPr/>
        </p:nvSpPr>
        <p:spPr>
          <a:xfrm>
            <a:off x="5767139" y="4343400"/>
            <a:ext cx="1022685" cy="2286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Rectangle 121"/>
          <p:cNvSpPr/>
          <p:nvPr/>
        </p:nvSpPr>
        <p:spPr>
          <a:xfrm>
            <a:off x="7435515" y="4362450"/>
            <a:ext cx="1022685" cy="2286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4" name="Curved Connector 123"/>
          <p:cNvCxnSpPr>
            <a:stCxn id="7" idx="2"/>
            <a:endCxn id="117" idx="0"/>
          </p:cNvCxnSpPr>
          <p:nvPr/>
        </p:nvCxnSpPr>
        <p:spPr>
          <a:xfrm rot="16200000" flipH="1">
            <a:off x="389021" y="3459078"/>
            <a:ext cx="1143000" cy="625643"/>
          </a:xfrm>
          <a:prstGeom prst="curved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Curved Connector 125"/>
          <p:cNvCxnSpPr>
            <a:stCxn id="12" idx="2"/>
            <a:endCxn id="117" idx="0"/>
          </p:cNvCxnSpPr>
          <p:nvPr/>
        </p:nvCxnSpPr>
        <p:spPr>
          <a:xfrm rot="16200000" flipH="1">
            <a:off x="597569" y="3667626"/>
            <a:ext cx="1143000" cy="208548"/>
          </a:xfrm>
          <a:prstGeom prst="curved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Curved Connector 128"/>
          <p:cNvCxnSpPr>
            <a:stCxn id="13" idx="2"/>
            <a:endCxn id="117" idx="0"/>
          </p:cNvCxnSpPr>
          <p:nvPr/>
        </p:nvCxnSpPr>
        <p:spPr>
          <a:xfrm rot="5400000">
            <a:off x="806117" y="3667627"/>
            <a:ext cx="1143000" cy="208547"/>
          </a:xfrm>
          <a:prstGeom prst="curved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Curved Connector 131"/>
          <p:cNvCxnSpPr>
            <a:stCxn id="8" idx="2"/>
            <a:endCxn id="117" idx="0"/>
          </p:cNvCxnSpPr>
          <p:nvPr/>
        </p:nvCxnSpPr>
        <p:spPr>
          <a:xfrm rot="5400000">
            <a:off x="1014664" y="3459079"/>
            <a:ext cx="1143000" cy="625642"/>
          </a:xfrm>
          <a:prstGeom prst="curved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Curved Connector 134"/>
          <p:cNvCxnSpPr>
            <a:stCxn id="14" idx="2"/>
            <a:endCxn id="119" idx="0"/>
          </p:cNvCxnSpPr>
          <p:nvPr/>
        </p:nvCxnSpPr>
        <p:spPr>
          <a:xfrm rot="16200000" flipH="1">
            <a:off x="2057401" y="3459078"/>
            <a:ext cx="1143000" cy="625643"/>
          </a:xfrm>
          <a:prstGeom prst="curved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Curved Connector 137"/>
          <p:cNvCxnSpPr>
            <a:stCxn id="9" idx="2"/>
            <a:endCxn id="119" idx="0"/>
          </p:cNvCxnSpPr>
          <p:nvPr/>
        </p:nvCxnSpPr>
        <p:spPr>
          <a:xfrm rot="5400000">
            <a:off x="2474497" y="3667627"/>
            <a:ext cx="1143000" cy="208547"/>
          </a:xfrm>
          <a:prstGeom prst="curved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Curved Connector 140"/>
          <p:cNvCxnSpPr>
            <a:stCxn id="16" idx="2"/>
            <a:endCxn id="119" idx="0"/>
          </p:cNvCxnSpPr>
          <p:nvPr/>
        </p:nvCxnSpPr>
        <p:spPr>
          <a:xfrm rot="16200000" flipH="1">
            <a:off x="2265949" y="3667626"/>
            <a:ext cx="1143000" cy="208548"/>
          </a:xfrm>
          <a:prstGeom prst="curved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Curved Connector 143"/>
          <p:cNvCxnSpPr>
            <a:stCxn id="17" idx="2"/>
            <a:endCxn id="119" idx="0"/>
          </p:cNvCxnSpPr>
          <p:nvPr/>
        </p:nvCxnSpPr>
        <p:spPr>
          <a:xfrm rot="5400000">
            <a:off x="2683044" y="3459079"/>
            <a:ext cx="1143000" cy="625642"/>
          </a:xfrm>
          <a:prstGeom prst="curved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Curved Connector 146"/>
          <p:cNvCxnSpPr>
            <a:stCxn id="18" idx="2"/>
            <a:endCxn id="120" idx="0"/>
          </p:cNvCxnSpPr>
          <p:nvPr/>
        </p:nvCxnSpPr>
        <p:spPr>
          <a:xfrm rot="16200000" flipH="1">
            <a:off x="3706732" y="3478128"/>
            <a:ext cx="1143000" cy="587544"/>
          </a:xfrm>
          <a:prstGeom prst="curved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Curved Connector 149"/>
          <p:cNvCxnSpPr>
            <a:stCxn id="20" idx="2"/>
            <a:endCxn id="120" idx="0"/>
          </p:cNvCxnSpPr>
          <p:nvPr/>
        </p:nvCxnSpPr>
        <p:spPr>
          <a:xfrm rot="16200000" flipH="1">
            <a:off x="3915279" y="3686675"/>
            <a:ext cx="1143000" cy="170449"/>
          </a:xfrm>
          <a:prstGeom prst="curved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Curved Connector 152"/>
          <p:cNvCxnSpPr>
            <a:stCxn id="21" idx="2"/>
            <a:endCxn id="120" idx="0"/>
          </p:cNvCxnSpPr>
          <p:nvPr/>
        </p:nvCxnSpPr>
        <p:spPr>
          <a:xfrm rot="5400000">
            <a:off x="4123827" y="3648577"/>
            <a:ext cx="1143000" cy="246646"/>
          </a:xfrm>
          <a:prstGeom prst="curved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Curved Connector 155"/>
          <p:cNvCxnSpPr>
            <a:stCxn id="22" idx="2"/>
            <a:endCxn id="120" idx="0"/>
          </p:cNvCxnSpPr>
          <p:nvPr/>
        </p:nvCxnSpPr>
        <p:spPr>
          <a:xfrm rot="5400000">
            <a:off x="4332375" y="3440030"/>
            <a:ext cx="1143000" cy="663741"/>
          </a:xfrm>
          <a:prstGeom prst="curved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Curved Connector 158"/>
          <p:cNvCxnSpPr>
            <a:stCxn id="10" idx="2"/>
            <a:endCxn id="121" idx="0"/>
          </p:cNvCxnSpPr>
          <p:nvPr/>
        </p:nvCxnSpPr>
        <p:spPr>
          <a:xfrm rot="16200000" flipH="1">
            <a:off x="5394161" y="3459079"/>
            <a:ext cx="1143000" cy="625642"/>
          </a:xfrm>
          <a:prstGeom prst="curved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Curved Connector 162"/>
          <p:cNvCxnSpPr>
            <a:stCxn id="23" idx="2"/>
            <a:endCxn id="121" idx="0"/>
          </p:cNvCxnSpPr>
          <p:nvPr/>
        </p:nvCxnSpPr>
        <p:spPr>
          <a:xfrm rot="16200000" flipH="1">
            <a:off x="5602708" y="3667626"/>
            <a:ext cx="1143000" cy="208547"/>
          </a:xfrm>
          <a:prstGeom prst="curved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Curved Connector 165"/>
          <p:cNvCxnSpPr>
            <a:stCxn id="24" idx="2"/>
            <a:endCxn id="121" idx="0"/>
          </p:cNvCxnSpPr>
          <p:nvPr/>
        </p:nvCxnSpPr>
        <p:spPr>
          <a:xfrm rot="5400000">
            <a:off x="5811256" y="3667626"/>
            <a:ext cx="1143000" cy="208548"/>
          </a:xfrm>
          <a:prstGeom prst="curved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Curved Connector 168"/>
          <p:cNvCxnSpPr>
            <a:stCxn id="15" idx="2"/>
            <a:endCxn id="121" idx="0"/>
          </p:cNvCxnSpPr>
          <p:nvPr/>
        </p:nvCxnSpPr>
        <p:spPr>
          <a:xfrm rot="5400000">
            <a:off x="6019804" y="3459079"/>
            <a:ext cx="1143000" cy="625643"/>
          </a:xfrm>
          <a:prstGeom prst="curved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Curved Connector 171"/>
          <p:cNvCxnSpPr>
            <a:stCxn id="25" idx="2"/>
            <a:endCxn id="122" idx="0"/>
          </p:cNvCxnSpPr>
          <p:nvPr/>
        </p:nvCxnSpPr>
        <p:spPr>
          <a:xfrm rot="16200000" flipH="1">
            <a:off x="7053014" y="3468606"/>
            <a:ext cx="1162050" cy="625638"/>
          </a:xfrm>
          <a:prstGeom prst="curved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Curved Connector 174"/>
          <p:cNvCxnSpPr>
            <a:stCxn id="11" idx="2"/>
            <a:endCxn id="122" idx="0"/>
          </p:cNvCxnSpPr>
          <p:nvPr/>
        </p:nvCxnSpPr>
        <p:spPr>
          <a:xfrm rot="16200000" flipH="1">
            <a:off x="7261561" y="3677153"/>
            <a:ext cx="1162050" cy="208543"/>
          </a:xfrm>
          <a:prstGeom prst="curved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Curved Connector 177"/>
          <p:cNvCxnSpPr>
            <a:stCxn id="19" idx="2"/>
            <a:endCxn id="122" idx="0"/>
          </p:cNvCxnSpPr>
          <p:nvPr/>
        </p:nvCxnSpPr>
        <p:spPr>
          <a:xfrm rot="5400000">
            <a:off x="7470109" y="3677149"/>
            <a:ext cx="1162050" cy="208552"/>
          </a:xfrm>
          <a:prstGeom prst="curved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Curved Connector 180"/>
          <p:cNvCxnSpPr>
            <a:stCxn id="26" idx="2"/>
            <a:endCxn id="122" idx="0"/>
          </p:cNvCxnSpPr>
          <p:nvPr/>
        </p:nvCxnSpPr>
        <p:spPr>
          <a:xfrm rot="5400000">
            <a:off x="7678654" y="3468604"/>
            <a:ext cx="1162050" cy="625642"/>
          </a:xfrm>
          <a:prstGeom prst="curved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" name="Rectangle 183"/>
          <p:cNvSpPr/>
          <p:nvPr/>
        </p:nvSpPr>
        <p:spPr>
          <a:xfrm>
            <a:off x="381000" y="5981700"/>
            <a:ext cx="8458200" cy="342900"/>
          </a:xfrm>
          <a:prstGeom prst="rect">
            <a:avLst/>
          </a:prstGeom>
          <a:solidFill>
            <a:srgbClr val="2D591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Data Base</a:t>
            </a:r>
            <a:endParaRPr lang="en-US" dirty="0"/>
          </a:p>
        </p:txBody>
      </p:sp>
      <p:cxnSp>
        <p:nvCxnSpPr>
          <p:cNvPr id="186" name="Straight Connector 185"/>
          <p:cNvCxnSpPr>
            <a:stCxn id="117" idx="2"/>
          </p:cNvCxnSpPr>
          <p:nvPr/>
        </p:nvCxnSpPr>
        <p:spPr>
          <a:xfrm>
            <a:off x="1273343" y="4572000"/>
            <a:ext cx="0" cy="14097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Straight Connector 187"/>
          <p:cNvCxnSpPr/>
          <p:nvPr/>
        </p:nvCxnSpPr>
        <p:spPr>
          <a:xfrm>
            <a:off x="2941723" y="4572000"/>
            <a:ext cx="0" cy="14097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Straight Connector 188"/>
          <p:cNvCxnSpPr/>
          <p:nvPr/>
        </p:nvCxnSpPr>
        <p:spPr>
          <a:xfrm>
            <a:off x="4572003" y="4572000"/>
            <a:ext cx="0" cy="14097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Straight Connector 189"/>
          <p:cNvCxnSpPr/>
          <p:nvPr/>
        </p:nvCxnSpPr>
        <p:spPr>
          <a:xfrm>
            <a:off x="6278482" y="4572000"/>
            <a:ext cx="0" cy="14097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Straight Connector 190"/>
          <p:cNvCxnSpPr/>
          <p:nvPr/>
        </p:nvCxnSpPr>
        <p:spPr>
          <a:xfrm>
            <a:off x="7946857" y="4591050"/>
            <a:ext cx="0" cy="14097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6432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9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2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5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8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1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7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0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3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6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9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2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5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8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1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4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7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0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3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6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22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9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22" presetClass="entr" presetSubtype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2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22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5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22" presetClass="entr" presetSubtype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8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22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1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2" presetID="22" presetClass="entr" presetSubtype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4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22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7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8" presetID="22" presetClass="entr" presetSubtype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0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1" presetID="22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3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4" presetID="22" presetClass="entr" presetSubtype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6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117" grpId="0" animBg="1"/>
      <p:bldP spid="119" grpId="0" animBg="1"/>
      <p:bldP spid="120" grpId="0" animBg="1"/>
      <p:bldP spid="121" grpId="0" animBg="1"/>
      <p:bldP spid="12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Getting threads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09063-1CF3-4C9D-93FA-6682A4D1B2B7}" type="datetime1">
              <a:rPr lang="en-US" smtClean="0"/>
              <a:t>10/3/2012</a:t>
            </a:fld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3739C-A44F-47A3-BC12-9E0909EDF8A7}" type="slidenum">
              <a:rPr lang="ru-RU" smtClean="0"/>
              <a:pPr/>
              <a:t>29</a:t>
            </a:fld>
            <a:endParaRPr lang="ru-RU"/>
          </a:p>
        </p:txBody>
      </p:sp>
      <p:sp>
        <p:nvSpPr>
          <p:cNvPr id="6" name="Rectangle 5"/>
          <p:cNvSpPr/>
          <p:nvPr/>
        </p:nvSpPr>
        <p:spPr>
          <a:xfrm>
            <a:off x="228600" y="2768600"/>
            <a:ext cx="914400" cy="1676400"/>
          </a:xfrm>
          <a:prstGeom prst="rect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Thread</a:t>
            </a:r>
          </a:p>
        </p:txBody>
      </p:sp>
      <p:sp>
        <p:nvSpPr>
          <p:cNvPr id="7" name="Right Arrow 6"/>
          <p:cNvSpPr/>
          <p:nvPr/>
        </p:nvSpPr>
        <p:spPr>
          <a:xfrm>
            <a:off x="1295400" y="3257708"/>
            <a:ext cx="2057400" cy="152400"/>
          </a:xfrm>
          <a:prstGeom prst="rightArrow">
            <a:avLst>
              <a:gd name="adj1" fmla="val 50000"/>
              <a:gd name="adj2" fmla="val 218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324499" y="2871548"/>
            <a:ext cx="1999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GetCalibration</a:t>
            </a:r>
            <a:r>
              <a:rPr lang="en-US" dirty="0" smtClean="0"/>
              <a:t> ( … )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505200" y="2768600"/>
            <a:ext cx="1524000" cy="167640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Calibration</a:t>
            </a:r>
            <a:br>
              <a:rPr lang="en-US" dirty="0" smtClean="0"/>
            </a:br>
            <a:r>
              <a:rPr lang="en-US" dirty="0" smtClean="0"/>
              <a:t>Generator</a:t>
            </a:r>
          </a:p>
        </p:txBody>
      </p:sp>
      <p:grpSp>
        <p:nvGrpSpPr>
          <p:cNvPr id="36" name="Group 35"/>
          <p:cNvGrpSpPr/>
          <p:nvPr/>
        </p:nvGrpSpPr>
        <p:grpSpPr>
          <a:xfrm>
            <a:off x="5791200" y="1636811"/>
            <a:ext cx="3352800" cy="612577"/>
            <a:chOff x="5791200" y="1828800"/>
            <a:chExt cx="3352800" cy="612577"/>
          </a:xfrm>
        </p:grpSpPr>
        <p:sp>
          <p:nvSpPr>
            <p:cNvPr id="10" name="Rectangle 9"/>
            <p:cNvSpPr/>
            <p:nvPr/>
          </p:nvSpPr>
          <p:spPr>
            <a:xfrm>
              <a:off x="5791200" y="1828800"/>
              <a:ext cx="1447800" cy="609600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Calibration 1</a:t>
              </a:r>
            </a:p>
          </p:txBody>
        </p:sp>
        <p:grpSp>
          <p:nvGrpSpPr>
            <p:cNvPr id="23" name="Group 22"/>
            <p:cNvGrpSpPr/>
            <p:nvPr/>
          </p:nvGrpSpPr>
          <p:grpSpPr>
            <a:xfrm>
              <a:off x="7239000" y="2133600"/>
              <a:ext cx="1905000" cy="307777"/>
              <a:chOff x="7239000" y="2133600"/>
              <a:chExt cx="1905000" cy="307777"/>
            </a:xfrm>
          </p:grpSpPr>
          <p:cxnSp>
            <p:nvCxnSpPr>
              <p:cNvPr id="20" name="Straight Connector 19"/>
              <p:cNvCxnSpPr>
                <a:stCxn id="10" idx="3"/>
              </p:cNvCxnSpPr>
              <p:nvPr/>
            </p:nvCxnSpPr>
            <p:spPr>
              <a:xfrm>
                <a:off x="7239000" y="2133600"/>
                <a:ext cx="19050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TextBox 21"/>
              <p:cNvSpPr txBox="1"/>
              <p:nvPr/>
            </p:nvSpPr>
            <p:spPr>
              <a:xfrm>
                <a:off x="7543800" y="2133600"/>
                <a:ext cx="115288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/>
                  <a:t>Connection 1</a:t>
                </a:r>
                <a:endParaRPr lang="en-US" sz="1400" dirty="0"/>
              </a:p>
            </p:txBody>
          </p:sp>
        </p:grpSp>
      </p:grpSp>
      <p:grpSp>
        <p:nvGrpSpPr>
          <p:cNvPr id="37" name="Group 36"/>
          <p:cNvGrpSpPr/>
          <p:nvPr/>
        </p:nvGrpSpPr>
        <p:grpSpPr>
          <a:xfrm>
            <a:off x="5791200" y="2451844"/>
            <a:ext cx="3352800" cy="609600"/>
            <a:chOff x="5791200" y="2573614"/>
            <a:chExt cx="3352800" cy="609600"/>
          </a:xfrm>
        </p:grpSpPr>
        <p:sp>
          <p:nvSpPr>
            <p:cNvPr id="15" name="Rectangle 14"/>
            <p:cNvSpPr/>
            <p:nvPr/>
          </p:nvSpPr>
          <p:spPr>
            <a:xfrm>
              <a:off x="5791200" y="2573614"/>
              <a:ext cx="1447800" cy="609600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Calibration 2</a:t>
              </a:r>
            </a:p>
          </p:txBody>
        </p:sp>
        <p:grpSp>
          <p:nvGrpSpPr>
            <p:cNvPr id="24" name="Group 23"/>
            <p:cNvGrpSpPr/>
            <p:nvPr/>
          </p:nvGrpSpPr>
          <p:grpSpPr>
            <a:xfrm>
              <a:off x="7239000" y="2871548"/>
              <a:ext cx="1905000" cy="307777"/>
              <a:chOff x="7239000" y="2133600"/>
              <a:chExt cx="1905000" cy="307777"/>
            </a:xfrm>
          </p:grpSpPr>
          <p:cxnSp>
            <p:nvCxnSpPr>
              <p:cNvPr id="25" name="Straight Connector 24"/>
              <p:cNvCxnSpPr/>
              <p:nvPr/>
            </p:nvCxnSpPr>
            <p:spPr>
              <a:xfrm>
                <a:off x="7239000" y="2133600"/>
                <a:ext cx="19050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TextBox 25"/>
              <p:cNvSpPr txBox="1"/>
              <p:nvPr/>
            </p:nvSpPr>
            <p:spPr>
              <a:xfrm>
                <a:off x="7543800" y="2133600"/>
                <a:ext cx="115288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/>
                  <a:t>Connection 2</a:t>
                </a:r>
                <a:endParaRPr lang="en-US" sz="1400" dirty="0"/>
              </a:p>
            </p:txBody>
          </p:sp>
        </p:grpSp>
      </p:grpSp>
      <p:grpSp>
        <p:nvGrpSpPr>
          <p:cNvPr id="38" name="Group 37"/>
          <p:cNvGrpSpPr/>
          <p:nvPr/>
        </p:nvGrpSpPr>
        <p:grpSpPr>
          <a:xfrm>
            <a:off x="5791200" y="3263900"/>
            <a:ext cx="3365500" cy="609600"/>
            <a:chOff x="5791200" y="3403600"/>
            <a:chExt cx="3365500" cy="609600"/>
          </a:xfrm>
        </p:grpSpPr>
        <p:sp>
          <p:nvSpPr>
            <p:cNvPr id="16" name="Rectangle 15"/>
            <p:cNvSpPr/>
            <p:nvPr/>
          </p:nvSpPr>
          <p:spPr>
            <a:xfrm>
              <a:off x="5791200" y="3403600"/>
              <a:ext cx="1447800" cy="609600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Calibration 3</a:t>
              </a:r>
            </a:p>
          </p:txBody>
        </p:sp>
        <p:grpSp>
          <p:nvGrpSpPr>
            <p:cNvPr id="27" name="Group 26"/>
            <p:cNvGrpSpPr/>
            <p:nvPr/>
          </p:nvGrpSpPr>
          <p:grpSpPr>
            <a:xfrm>
              <a:off x="7251700" y="3688236"/>
              <a:ext cx="1905000" cy="307777"/>
              <a:chOff x="7239000" y="2133600"/>
              <a:chExt cx="1905000" cy="307777"/>
            </a:xfrm>
          </p:grpSpPr>
          <p:cxnSp>
            <p:nvCxnSpPr>
              <p:cNvPr id="28" name="Straight Connector 27"/>
              <p:cNvCxnSpPr/>
              <p:nvPr/>
            </p:nvCxnSpPr>
            <p:spPr>
              <a:xfrm>
                <a:off x="7239000" y="2133600"/>
                <a:ext cx="19050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TextBox 28"/>
              <p:cNvSpPr txBox="1"/>
              <p:nvPr/>
            </p:nvSpPr>
            <p:spPr>
              <a:xfrm>
                <a:off x="7543800" y="2133600"/>
                <a:ext cx="115288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/>
                  <a:t>Connection 3</a:t>
                </a:r>
                <a:endParaRPr lang="en-US" sz="1400" dirty="0"/>
              </a:p>
            </p:txBody>
          </p:sp>
        </p:grpSp>
      </p:grpSp>
      <p:grpSp>
        <p:nvGrpSpPr>
          <p:cNvPr id="39" name="Group 38"/>
          <p:cNvGrpSpPr/>
          <p:nvPr/>
        </p:nvGrpSpPr>
        <p:grpSpPr>
          <a:xfrm>
            <a:off x="5791200" y="4075956"/>
            <a:ext cx="3365500" cy="609600"/>
            <a:chOff x="5791200" y="4267200"/>
            <a:chExt cx="3365500" cy="609600"/>
          </a:xfrm>
        </p:grpSpPr>
        <p:sp>
          <p:nvSpPr>
            <p:cNvPr id="17" name="Rectangle 16"/>
            <p:cNvSpPr/>
            <p:nvPr/>
          </p:nvSpPr>
          <p:spPr>
            <a:xfrm>
              <a:off x="5791200" y="4267200"/>
              <a:ext cx="1447800" cy="609600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Calibration 4</a:t>
              </a:r>
            </a:p>
          </p:txBody>
        </p:sp>
        <p:grpSp>
          <p:nvGrpSpPr>
            <p:cNvPr id="30" name="Group 29"/>
            <p:cNvGrpSpPr/>
            <p:nvPr/>
          </p:nvGrpSpPr>
          <p:grpSpPr>
            <a:xfrm>
              <a:off x="7251700" y="4569023"/>
              <a:ext cx="1905000" cy="307777"/>
              <a:chOff x="7239000" y="2133600"/>
              <a:chExt cx="1905000" cy="307777"/>
            </a:xfrm>
          </p:grpSpPr>
          <p:cxnSp>
            <p:nvCxnSpPr>
              <p:cNvPr id="31" name="Straight Connector 30"/>
              <p:cNvCxnSpPr/>
              <p:nvPr/>
            </p:nvCxnSpPr>
            <p:spPr>
              <a:xfrm>
                <a:off x="7239000" y="2133600"/>
                <a:ext cx="19050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" name="TextBox 31"/>
              <p:cNvSpPr txBox="1"/>
              <p:nvPr/>
            </p:nvSpPr>
            <p:spPr>
              <a:xfrm>
                <a:off x="7543800" y="2133600"/>
                <a:ext cx="115288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/>
                  <a:t>Connection 4</a:t>
                </a:r>
                <a:endParaRPr lang="en-US" sz="1400" dirty="0"/>
              </a:p>
            </p:txBody>
          </p:sp>
        </p:grpSp>
      </p:grpSp>
      <p:sp>
        <p:nvSpPr>
          <p:cNvPr id="18" name="Rectangle 17"/>
          <p:cNvSpPr/>
          <p:nvPr/>
        </p:nvSpPr>
        <p:spPr>
          <a:xfrm>
            <a:off x="5791200" y="4888011"/>
            <a:ext cx="1447800" cy="6096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Calibration 5</a:t>
            </a:r>
          </a:p>
        </p:txBody>
      </p:sp>
      <p:cxnSp>
        <p:nvCxnSpPr>
          <p:cNvPr id="34" name="Straight Connector 33"/>
          <p:cNvCxnSpPr/>
          <p:nvPr/>
        </p:nvCxnSpPr>
        <p:spPr>
          <a:xfrm>
            <a:off x="7239000" y="5164434"/>
            <a:ext cx="1905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7543800" y="5164434"/>
            <a:ext cx="11528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Connection 5</a:t>
            </a:r>
            <a:endParaRPr lang="en-US" sz="1400" dirty="0"/>
          </a:p>
        </p:txBody>
      </p:sp>
      <p:cxnSp>
        <p:nvCxnSpPr>
          <p:cNvPr id="42" name="Curved Connector 41"/>
          <p:cNvCxnSpPr>
            <a:stCxn id="9" idx="3"/>
            <a:endCxn id="15" idx="1"/>
          </p:cNvCxnSpPr>
          <p:nvPr/>
        </p:nvCxnSpPr>
        <p:spPr>
          <a:xfrm flipV="1">
            <a:off x="5029200" y="2756644"/>
            <a:ext cx="762000" cy="850156"/>
          </a:xfrm>
          <a:prstGeom prst="curved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urved Connector 44"/>
          <p:cNvCxnSpPr>
            <a:stCxn id="9" idx="3"/>
            <a:endCxn id="18" idx="1"/>
          </p:cNvCxnSpPr>
          <p:nvPr/>
        </p:nvCxnSpPr>
        <p:spPr>
          <a:xfrm>
            <a:off x="5029200" y="3606800"/>
            <a:ext cx="762000" cy="1586011"/>
          </a:xfrm>
          <a:prstGeom prst="curved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ight Arrow 51"/>
          <p:cNvSpPr/>
          <p:nvPr/>
        </p:nvSpPr>
        <p:spPr>
          <a:xfrm rot="10800000">
            <a:off x="1304401" y="3721100"/>
            <a:ext cx="2057400" cy="152400"/>
          </a:xfrm>
          <a:prstGeom prst="rightArrow">
            <a:avLst>
              <a:gd name="adj1" fmla="val 50000"/>
              <a:gd name="adj2" fmla="val 218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1600200" y="3933278"/>
            <a:ext cx="1447800" cy="6096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Calibration 5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8600" y="5164434"/>
            <a:ext cx="480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Generator may hide complex logic for  managing database connections per thread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58690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1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75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35" grpId="0"/>
      <p:bldP spid="52" grpId="0" animBg="1"/>
      <p:bldP spid="40" grpId="0" animBg="1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Basic concepts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3505200"/>
            <a:ext cx="8001000" cy="2575560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40000"/>
              </a:lnSpc>
              <a:buFont typeface="Wingdings" pitchFamily="2" charset="2"/>
              <a:buChar char="Ø"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Data presented as tables</a:t>
            </a:r>
            <a:endParaRPr lang="en-US" dirty="0" smtClean="0">
              <a:latin typeface="Consolas" pitchFamily="49" charset="0"/>
              <a:cs typeface="Consolas" pitchFamily="49" charset="0"/>
            </a:endParaRPr>
          </a:p>
          <a:p>
            <a:pPr>
              <a:lnSpc>
                <a:spcPct val="140000"/>
              </a:lnSpc>
              <a:buFont typeface="Wingdings" pitchFamily="2" charset="2"/>
              <a:buChar char="Ø"/>
            </a:pPr>
            <a:r>
              <a:rPr lang="en-US" dirty="0">
                <a:latin typeface="Consolas" pitchFamily="49" charset="0"/>
                <a:cs typeface="Consolas" pitchFamily="49" charset="0"/>
              </a:rPr>
              <a:t>I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dentified by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namepath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like /FDC/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params</a:t>
            </a:r>
            <a:endParaRPr lang="en-US" dirty="0" smtClean="0">
              <a:latin typeface="Consolas" pitchFamily="49" charset="0"/>
              <a:cs typeface="Consolas" pitchFamily="49" charset="0"/>
            </a:endParaRPr>
          </a:p>
          <a:p>
            <a:pPr>
              <a:lnSpc>
                <a:spcPct val="140000"/>
              </a:lnSpc>
              <a:buFont typeface="Wingdings" pitchFamily="2" charset="2"/>
              <a:buChar char="Ø"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Versions</a:t>
            </a:r>
          </a:p>
          <a:p>
            <a:pPr>
              <a:lnSpc>
                <a:spcPct val="140000"/>
              </a:lnSpc>
              <a:buFont typeface="Wingdings" pitchFamily="2" charset="2"/>
              <a:buChar char="Ø"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Branching (variations)</a:t>
            </a:r>
            <a:endParaRPr lang="en-US" dirty="0" smtClean="0">
              <a:latin typeface="Consolas" pitchFamily="49" charset="0"/>
              <a:cs typeface="Consolas" pitchFamily="49" charset="0"/>
            </a:endParaRPr>
          </a:p>
          <a:p>
            <a:pPr>
              <a:lnSpc>
                <a:spcPct val="140000"/>
              </a:lnSpc>
              <a:buFont typeface="Wingdings" pitchFamily="2" charset="2"/>
              <a:buChar char="Ø"/>
            </a:pPr>
            <a:r>
              <a:rPr lang="en-US" dirty="0">
                <a:latin typeface="Consolas" pitchFamily="49" charset="0"/>
                <a:cs typeface="Consolas" pitchFamily="49" charset="0"/>
              </a:rPr>
              <a:t>No 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Delete &amp; “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Update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” (by 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adding new 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versions) </a:t>
            </a:r>
            <a:endParaRPr lang="en-US" dirty="0" smtClean="0">
              <a:latin typeface="Consolas" pitchFamily="49" charset="0"/>
              <a:cs typeface="Consolas" pitchFamily="49" charset="0"/>
            </a:endParaRPr>
          </a:p>
          <a:p>
            <a:pPr>
              <a:lnSpc>
                <a:spcPct val="140000"/>
              </a:lnSpc>
              <a:buFont typeface="Wingdings" pitchFamily="2" charset="2"/>
              <a:buChar char="Ø"/>
            </a:pPr>
            <a:endParaRPr lang="en-US" dirty="0" smtClean="0"/>
          </a:p>
          <a:p>
            <a:pPr>
              <a:lnSpc>
                <a:spcPct val="140000"/>
              </a:lnSpc>
              <a:buFont typeface="Wingdings" pitchFamily="2" charset="2"/>
              <a:buChar char="Ø"/>
            </a:pPr>
            <a:endParaRPr lang="en-US" dirty="0" smtClean="0"/>
          </a:p>
          <a:p>
            <a:pPr>
              <a:lnSpc>
                <a:spcPct val="140000"/>
              </a:lnSpc>
              <a:buFont typeface="Wingdings" pitchFamily="2" charset="2"/>
              <a:buChar char="Ø"/>
            </a:pPr>
            <a:endParaRPr lang="en-US" dirty="0" smtClean="0"/>
          </a:p>
          <a:p>
            <a:pPr>
              <a:lnSpc>
                <a:spcPct val="140000"/>
              </a:lnSpc>
            </a:pPr>
            <a:endParaRPr lang="en-US" dirty="0" smtClean="0"/>
          </a:p>
          <a:p>
            <a:pPr>
              <a:lnSpc>
                <a:spcPct val="140000"/>
              </a:lnSpc>
            </a:pP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1456071"/>
              </p:ext>
            </p:extLst>
          </p:nvPr>
        </p:nvGraphicFramePr>
        <p:xfrm>
          <a:off x="1524000" y="1600200"/>
          <a:ext cx="6096000" cy="1478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/>
                <a:gridCol w="1219200"/>
                <a:gridCol w="1219200"/>
                <a:gridCol w="1219200"/>
                <a:gridCol w="1219200"/>
              </a:tblGrid>
              <a:tr h="142240">
                <a:tc>
                  <a:txBody>
                    <a:bodyPr/>
                    <a:lstStyle/>
                    <a:p>
                      <a:r>
                        <a:rPr lang="en-US" dirty="0" smtClean="0"/>
                        <a:t>Column</a:t>
                      </a:r>
                      <a:r>
                        <a:rPr lang="en-US" baseline="0" dirty="0" smtClean="0"/>
                        <a:t> 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Column 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Column 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Column</a:t>
                      </a:r>
                      <a:r>
                        <a:rPr lang="en-US" baseline="0" dirty="0" smtClean="0"/>
                        <a:t> 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Column 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value</a:t>
                      </a:r>
                      <a:r>
                        <a:rPr lang="en-US" baseline="0" dirty="0" smtClean="0"/>
                        <a:t> 11</a:t>
                      </a:r>
                      <a:endParaRPr lang="en-US" sz="18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value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value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value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14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value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15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value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21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value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22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value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23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value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24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value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25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value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31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value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32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value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33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value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34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value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35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4E680-8F32-4DBB-B322-90D1C0B3389E}" type="datetime1">
              <a:rPr lang="en-US" smtClean="0"/>
              <a:t>10/3/2012</a:t>
            </a:fld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3739C-A44F-47A3-BC12-9E0909EDF8A7}" type="slidenum">
              <a:rPr lang="ru-RU" smtClean="0"/>
              <a:pPr/>
              <a:t>3</a:t>
            </a:fld>
            <a:endParaRPr lang="ru-RU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3485228"/>
              </p:ext>
            </p:extLst>
          </p:nvPr>
        </p:nvGraphicFramePr>
        <p:xfrm>
          <a:off x="1524000" y="1600200"/>
          <a:ext cx="6096000" cy="73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/>
                <a:gridCol w="1219200"/>
                <a:gridCol w="1219200"/>
                <a:gridCol w="1219200"/>
                <a:gridCol w="1219200"/>
              </a:tblGrid>
              <a:tr h="142240">
                <a:tc>
                  <a:txBody>
                    <a:bodyPr/>
                    <a:lstStyle/>
                    <a:p>
                      <a:r>
                        <a:rPr lang="en-US" dirty="0" smtClean="0"/>
                        <a:t>Column</a:t>
                      </a:r>
                      <a:r>
                        <a:rPr lang="en-US" baseline="0" dirty="0" smtClean="0"/>
                        <a:t> 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Column 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Column 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Column</a:t>
                      </a:r>
                      <a:r>
                        <a:rPr lang="en-US" baseline="0" dirty="0" smtClean="0"/>
                        <a:t> 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Column 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value</a:t>
                      </a:r>
                      <a:r>
                        <a:rPr lang="en-US" baseline="0" dirty="0" smtClean="0"/>
                        <a:t> 1</a:t>
                      </a:r>
                      <a:endParaRPr lang="en-US" sz="18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value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value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value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value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3677675"/>
              </p:ext>
            </p:extLst>
          </p:nvPr>
        </p:nvGraphicFramePr>
        <p:xfrm>
          <a:off x="1524000" y="1600200"/>
          <a:ext cx="60960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/>
                <a:gridCol w="1219200"/>
                <a:gridCol w="1219200"/>
                <a:gridCol w="1219200"/>
                <a:gridCol w="1219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Column</a:t>
                      </a:r>
                      <a:r>
                        <a:rPr lang="en-US" baseline="0" dirty="0" smtClean="0"/>
                        <a:t> 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Column 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Column 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Column</a:t>
                      </a:r>
                      <a:r>
                        <a:rPr lang="en-US" baseline="0" dirty="0" smtClean="0"/>
                        <a:t> 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Column 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double 11</a:t>
                      </a:r>
                      <a:endParaRPr lang="en-US" sz="18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double </a:t>
                      </a:r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double </a:t>
                      </a:r>
                      <a:r>
                        <a:rPr lang="en-US" dirty="0" smtClean="0"/>
                        <a:t>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int</a:t>
                      </a:r>
                      <a:r>
                        <a:rPr lang="en-US" dirty="0" smtClean="0"/>
                        <a:t> 14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double </a:t>
                      </a:r>
                      <a:r>
                        <a:rPr lang="en-US" dirty="0" smtClean="0"/>
                        <a:t>15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double 21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double 22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double </a:t>
                      </a:r>
                      <a:r>
                        <a:rPr lang="en-US" dirty="0" smtClean="0"/>
                        <a:t>23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int</a:t>
                      </a:r>
                      <a:r>
                        <a:rPr lang="en-US" dirty="0" smtClean="0"/>
                        <a:t> 24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double 25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double </a:t>
                      </a:r>
                      <a:r>
                        <a:rPr lang="en-US" dirty="0" smtClean="0"/>
                        <a:t>31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double </a:t>
                      </a:r>
                      <a:r>
                        <a:rPr lang="en-US" dirty="0" smtClean="0"/>
                        <a:t>32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double 33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int</a:t>
                      </a:r>
                      <a:r>
                        <a:rPr lang="en-US" dirty="0" smtClean="0"/>
                        <a:t> 34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double 35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810000" y="1194429"/>
            <a:ext cx="14967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</a:rPr>
              <a:t>/path/name</a:t>
            </a:r>
            <a:endParaRPr lang="en-US" sz="2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90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 budget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40895" y="5257800"/>
            <a:ext cx="8229600" cy="8382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b="1" dirty="0" smtClean="0">
                <a:solidFill>
                  <a:srgbClr val="0070C0"/>
                </a:solidFill>
              </a:rPr>
              <a:t>Stick to </a:t>
            </a:r>
            <a:r>
              <a:rPr lang="en-US" b="1" dirty="0" smtClean="0">
                <a:solidFill>
                  <a:srgbClr val="C00000"/>
                </a:solidFill>
              </a:rPr>
              <a:t>1 second </a:t>
            </a:r>
            <a:r>
              <a:rPr lang="en-US" b="1" dirty="0" smtClean="0">
                <a:solidFill>
                  <a:srgbClr val="0070C0"/>
                </a:solidFill>
              </a:rPr>
              <a:t>to load calibration constants</a:t>
            </a:r>
          </a:p>
          <a:p>
            <a:r>
              <a:rPr lang="en-US" dirty="0" smtClean="0"/>
              <a:t>Framework overhead ~ 10%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DE2EE-A42E-4C9A-A67C-E322880CF359}" type="datetime1">
              <a:rPr lang="en-US" smtClean="0"/>
              <a:t>10/3/2012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3739C-A44F-47A3-BC12-9E0909EDF8A7}" type="slidenum">
              <a:rPr lang="ru-RU" smtClean="0"/>
              <a:pPr/>
              <a:t>30</a:t>
            </a:fld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558384" y="1580000"/>
            <a:ext cx="7924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1 to 10k </a:t>
            </a:r>
            <a:r>
              <a:rPr lang="en-US" dirty="0"/>
              <a:t>values </a:t>
            </a:r>
            <a:r>
              <a:rPr lang="en-US" dirty="0" smtClean="0"/>
              <a:t>per </a:t>
            </a:r>
            <a:r>
              <a:rPr lang="en-US" dirty="0"/>
              <a:t>a single </a:t>
            </a:r>
            <a:r>
              <a:rPr lang="en-US" dirty="0" smtClean="0"/>
              <a:t>table.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Access </a:t>
            </a:r>
            <a:r>
              <a:rPr lang="en-US" dirty="0"/>
              <a:t>to </a:t>
            </a:r>
            <a:r>
              <a:rPr lang="en-US" dirty="0" smtClean="0"/>
              <a:t>a </a:t>
            </a:r>
            <a:r>
              <a:rPr lang="en-US" dirty="0"/>
              <a:t>single </a:t>
            </a:r>
            <a:r>
              <a:rPr lang="en-US" dirty="0" smtClean="0"/>
              <a:t>table - less </a:t>
            </a:r>
            <a:r>
              <a:rPr lang="en-US" dirty="0"/>
              <a:t>than </a:t>
            </a:r>
            <a:r>
              <a:rPr lang="en-US" b="1" dirty="0"/>
              <a:t>10 </a:t>
            </a:r>
            <a:r>
              <a:rPr lang="en-US" b="1" dirty="0" err="1"/>
              <a:t>ms</a:t>
            </a:r>
            <a:r>
              <a:rPr lang="en-US" dirty="0"/>
              <a:t> using a 1 Gigabit </a:t>
            </a:r>
            <a:r>
              <a:rPr lang="en-US" dirty="0" smtClean="0"/>
              <a:t>connection.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Retrieval of 10k </a:t>
            </a:r>
            <a:r>
              <a:rPr lang="en-US" dirty="0"/>
              <a:t>values </a:t>
            </a:r>
            <a:r>
              <a:rPr lang="en-US" dirty="0" smtClean="0"/>
              <a:t> - less </a:t>
            </a:r>
            <a:r>
              <a:rPr lang="en-US" dirty="0"/>
              <a:t>than </a:t>
            </a:r>
            <a:r>
              <a:rPr lang="en-US" b="1" dirty="0"/>
              <a:t>1 </a:t>
            </a:r>
            <a:r>
              <a:rPr lang="en-US" b="1" dirty="0" smtClean="0"/>
              <a:t>second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69627" y="1231053"/>
            <a:ext cx="14711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 smtClean="0">
                <a:solidFill>
                  <a:srgbClr val="C00000"/>
                </a:solidFill>
              </a:rPr>
              <a:t>Requirments</a:t>
            </a:r>
            <a:r>
              <a:rPr lang="en-US" b="1" dirty="0" smtClean="0">
                <a:solidFill>
                  <a:srgbClr val="C00000"/>
                </a:solidFill>
              </a:rPr>
              <a:t>: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89614" y="2503330"/>
            <a:ext cx="14202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Benchmarks: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58384" y="2872662"/>
            <a:ext cx="7924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PC - Core i5 2.5 GHz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Access </a:t>
            </a:r>
            <a:r>
              <a:rPr lang="en-US" dirty="0"/>
              <a:t>to </a:t>
            </a:r>
            <a:r>
              <a:rPr lang="en-US" dirty="0" smtClean="0"/>
              <a:t>a </a:t>
            </a:r>
            <a:r>
              <a:rPr lang="en-US" dirty="0"/>
              <a:t>single </a:t>
            </a:r>
            <a:r>
              <a:rPr lang="en-US" dirty="0" smtClean="0"/>
              <a:t>table – less than </a:t>
            </a:r>
            <a:r>
              <a:rPr lang="en-US" b="1" dirty="0" smtClean="0"/>
              <a:t>1 </a:t>
            </a:r>
            <a:r>
              <a:rPr lang="en-US" b="1" dirty="0" err="1" smtClean="0"/>
              <a:t>ms</a:t>
            </a: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Retrieval of 10k </a:t>
            </a:r>
            <a:r>
              <a:rPr lang="en-US" dirty="0"/>
              <a:t>values </a:t>
            </a:r>
            <a:r>
              <a:rPr lang="en-US" dirty="0" smtClean="0"/>
              <a:t>- less </a:t>
            </a:r>
            <a:r>
              <a:rPr lang="en-US" dirty="0"/>
              <a:t>than </a:t>
            </a:r>
            <a:r>
              <a:rPr lang="en-US" b="1" dirty="0" smtClean="0"/>
              <a:t>0.1 second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589614" y="3844443"/>
            <a:ext cx="11403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Real data: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89614" y="4165324"/>
            <a:ext cx="7924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Readout of all constants (much more than regular readout that is made on start)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T</a:t>
            </a:r>
            <a:r>
              <a:rPr lang="en-US" dirty="0" smtClean="0"/>
              <a:t>otal constants read  count – </a:t>
            </a:r>
            <a:r>
              <a:rPr lang="en-US" b="1" dirty="0" smtClean="0"/>
              <a:t>126 421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Time – </a:t>
            </a:r>
            <a:r>
              <a:rPr lang="en-US" b="1" dirty="0" smtClean="0"/>
              <a:t>0.7 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456305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/>
      <p:bldP spid="10" grpId="0"/>
      <p:bldP spid="11" grpId="0"/>
      <p:bldP spid="1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CCDB shell and command line tools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066800"/>
            <a:ext cx="8229600" cy="1295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smtClean="0"/>
              <a:t>Aim</a:t>
            </a:r>
            <a:r>
              <a:rPr lang="en-US" sz="2400" dirty="0" smtClean="0"/>
              <a:t>:  </a:t>
            </a:r>
            <a:r>
              <a:rPr lang="en-US" sz="2400" dirty="0" smtClean="0">
                <a:solidFill>
                  <a:srgbClr val="C00000"/>
                </a:solidFill>
              </a:rPr>
              <a:t>simplicity  </a:t>
            </a:r>
            <a:r>
              <a:rPr lang="en-US" sz="2400" dirty="0" smtClean="0"/>
              <a:t>+</a:t>
            </a:r>
            <a:r>
              <a:rPr lang="en-US" sz="2400" dirty="0" smtClean="0">
                <a:solidFill>
                  <a:srgbClr val="C00000"/>
                </a:solidFill>
              </a:rPr>
              <a:t> better learning curve</a:t>
            </a:r>
          </a:p>
          <a:p>
            <a:pPr marL="0" indent="0">
              <a:buNone/>
            </a:pPr>
            <a:r>
              <a:rPr lang="en-US" sz="2400" dirty="0" smtClean="0"/>
              <a:t>Use POSIX like commands: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</a:rPr>
              <a:t>ls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,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</a:rPr>
              <a:t>rm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,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</a:rPr>
              <a:t>mkdir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, mv, … etc. commands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5555343" y="2819400"/>
            <a:ext cx="2743200" cy="4572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>
              <a:spcBef>
                <a:spcPts val="600"/>
              </a:spcBef>
              <a:buClr>
                <a:schemeClr val="accent1"/>
              </a:buClr>
              <a:buSzPct val="76000"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Command line mode</a:t>
            </a:r>
            <a:endParaRPr lang="en-US" sz="2000" b="1" dirty="0" smtClean="0">
              <a:solidFill>
                <a:srgbClr val="C00000"/>
              </a:solidFill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598AD-C54A-47BE-B41B-03D8077F0C38}" type="datetime1">
              <a:rPr lang="en-US" smtClean="0"/>
              <a:t>10/3/2012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3739C-A44F-47A3-BC12-9E0909EDF8A7}" type="slidenum">
              <a:rPr lang="ru-RU" smtClean="0"/>
              <a:pPr/>
              <a:t>31</a:t>
            </a:fld>
            <a:endParaRPr lang="ru-RU"/>
          </a:p>
        </p:txBody>
      </p:sp>
      <p:sp>
        <p:nvSpPr>
          <p:cNvPr id="11" name="Содержимое 2"/>
          <p:cNvSpPr txBox="1">
            <a:spLocks/>
          </p:cNvSpPr>
          <p:nvPr/>
        </p:nvSpPr>
        <p:spPr>
          <a:xfrm>
            <a:off x="602343" y="2834398"/>
            <a:ext cx="2016651" cy="4572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>
              <a:spcBef>
                <a:spcPts val="600"/>
              </a:spcBef>
              <a:buClr>
                <a:schemeClr val="accent1"/>
              </a:buClr>
              <a:buSzPct val="76000"/>
            </a:pPr>
            <a:r>
              <a:rPr lang="en-US" sz="2000" b="1" dirty="0" smtClean="0">
                <a:solidFill>
                  <a:srgbClr val="C00000"/>
                </a:solidFill>
              </a:rPr>
              <a:t>Interactive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mode</a:t>
            </a:r>
            <a:endParaRPr lang="en-US" sz="2000" b="1" dirty="0" smtClean="0">
              <a:solidFill>
                <a:srgbClr val="C00000"/>
              </a:solidFill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32745" y="3291598"/>
            <a:ext cx="9829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>
                <a:solidFill>
                  <a:srgbClr val="0070C0"/>
                </a:solidFill>
              </a:rPr>
              <a:t>ccdb</a:t>
            </a:r>
            <a:r>
              <a:rPr lang="en-US" sz="2000" b="1" dirty="0" smtClean="0">
                <a:solidFill>
                  <a:srgbClr val="0070C0"/>
                </a:solidFill>
              </a:rPr>
              <a:t>   -</a:t>
            </a:r>
            <a:r>
              <a:rPr lang="en-US" sz="2000" b="1" dirty="0" err="1" smtClean="0">
                <a:solidFill>
                  <a:srgbClr val="0070C0"/>
                </a:solidFill>
              </a:rPr>
              <a:t>i</a:t>
            </a:r>
            <a:endParaRPr lang="ru-RU" sz="2000" b="1" dirty="0">
              <a:solidFill>
                <a:srgbClr val="0070C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34082" y="3713044"/>
            <a:ext cx="4026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/>
              <a:t>ls</a:t>
            </a:r>
            <a:r>
              <a:rPr lang="en-US" sz="2000" dirty="0" smtClean="0"/>
              <a:t> </a:t>
            </a:r>
            <a:endParaRPr lang="ru-RU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834082" y="4172953"/>
            <a:ext cx="19862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cd test/</a:t>
            </a:r>
            <a:r>
              <a:rPr lang="en-US" sz="2000" dirty="0" err="1" smtClean="0"/>
              <a:t>test_vars</a:t>
            </a:r>
            <a:r>
              <a:rPr lang="en-US" sz="2000" dirty="0" smtClean="0"/>
              <a:t> </a:t>
            </a:r>
            <a:endParaRPr lang="ru-RU" sz="2000" dirty="0"/>
          </a:p>
        </p:txBody>
      </p:sp>
      <p:sp>
        <p:nvSpPr>
          <p:cNvPr id="16" name="TextBox 15"/>
          <p:cNvSpPr txBox="1"/>
          <p:nvPr/>
        </p:nvSpPr>
        <p:spPr>
          <a:xfrm>
            <a:off x="834082" y="4632862"/>
            <a:ext cx="17543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info </a:t>
            </a:r>
            <a:r>
              <a:rPr lang="en-US" sz="2000" dirty="0" err="1" smtClean="0"/>
              <a:t>test_table</a:t>
            </a:r>
            <a:r>
              <a:rPr lang="en-US" sz="2000" dirty="0" smtClean="0"/>
              <a:t> </a:t>
            </a:r>
            <a:endParaRPr lang="ru-RU" sz="2000" dirty="0"/>
          </a:p>
        </p:txBody>
      </p:sp>
      <p:sp>
        <p:nvSpPr>
          <p:cNvPr id="17" name="TextBox 16"/>
          <p:cNvSpPr txBox="1"/>
          <p:nvPr/>
        </p:nvSpPr>
        <p:spPr>
          <a:xfrm>
            <a:off x="834082" y="5552682"/>
            <a:ext cx="19632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dump </a:t>
            </a:r>
            <a:r>
              <a:rPr lang="en-US" sz="2000" dirty="0" err="1" smtClean="0"/>
              <a:t>test_table</a:t>
            </a:r>
            <a:r>
              <a:rPr lang="en-US" sz="2000" dirty="0" smtClean="0"/>
              <a:t> </a:t>
            </a:r>
            <a:endParaRPr lang="ru-RU" sz="2000" dirty="0"/>
          </a:p>
        </p:txBody>
      </p:sp>
      <p:sp>
        <p:nvSpPr>
          <p:cNvPr id="19" name="TextBox 18"/>
          <p:cNvSpPr txBox="1"/>
          <p:nvPr/>
        </p:nvSpPr>
        <p:spPr>
          <a:xfrm>
            <a:off x="834082" y="5092771"/>
            <a:ext cx="16685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cat </a:t>
            </a:r>
            <a:r>
              <a:rPr lang="en-US" sz="2000" dirty="0" err="1" smtClean="0"/>
              <a:t>test_table</a:t>
            </a:r>
            <a:r>
              <a:rPr lang="en-US" sz="2000" dirty="0" smtClean="0"/>
              <a:t> </a:t>
            </a:r>
            <a:endParaRPr lang="ru-RU" sz="2000" dirty="0"/>
          </a:p>
        </p:txBody>
      </p:sp>
      <p:sp>
        <p:nvSpPr>
          <p:cNvPr id="20" name="TextBox 19"/>
          <p:cNvSpPr txBox="1"/>
          <p:nvPr/>
        </p:nvSpPr>
        <p:spPr>
          <a:xfrm>
            <a:off x="4655229" y="3291598"/>
            <a:ext cx="26627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solidFill>
                  <a:srgbClr val="0070C0"/>
                </a:solidFill>
              </a:rPr>
              <a:t>ccdb</a:t>
            </a:r>
            <a:r>
              <a:rPr lang="en-US" sz="2000" dirty="0" smtClean="0"/>
              <a:t>  </a:t>
            </a:r>
            <a:r>
              <a:rPr lang="en-US" sz="2000" dirty="0" err="1" smtClean="0"/>
              <a:t>ls</a:t>
            </a:r>
            <a:r>
              <a:rPr lang="en-US" sz="2000" dirty="0"/>
              <a:t> </a:t>
            </a:r>
            <a:r>
              <a:rPr lang="en-US" sz="2000" dirty="0" smtClean="0"/>
              <a:t>/test/</a:t>
            </a:r>
            <a:r>
              <a:rPr lang="en-US" sz="2000" dirty="0" err="1" smtClean="0"/>
              <a:t>test_vars</a:t>
            </a:r>
            <a:r>
              <a:rPr lang="en-US" sz="2000" dirty="0" smtClean="0"/>
              <a:t> </a:t>
            </a:r>
            <a:endParaRPr lang="ru-RU" sz="2000" dirty="0"/>
          </a:p>
        </p:txBody>
      </p:sp>
      <p:sp>
        <p:nvSpPr>
          <p:cNvPr id="23" name="TextBox 22"/>
          <p:cNvSpPr txBox="1"/>
          <p:nvPr/>
        </p:nvSpPr>
        <p:spPr>
          <a:xfrm>
            <a:off x="4655229" y="4051314"/>
            <a:ext cx="38966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0070C0"/>
                </a:solidFill>
              </a:rPr>
              <a:t>ccdb</a:t>
            </a:r>
            <a:r>
              <a:rPr lang="en-US" sz="2000" dirty="0" smtClean="0">
                <a:solidFill>
                  <a:srgbClr val="0070C0"/>
                </a:solidFill>
              </a:rPr>
              <a:t> </a:t>
            </a:r>
            <a:r>
              <a:rPr lang="en-US" sz="2000" dirty="0" smtClean="0"/>
              <a:t>info /test/</a:t>
            </a:r>
            <a:r>
              <a:rPr lang="en-US" sz="2000" dirty="0" err="1" smtClean="0"/>
              <a:t>test_vars</a:t>
            </a:r>
            <a:r>
              <a:rPr lang="en-US" sz="2000" dirty="0" smtClean="0"/>
              <a:t>/</a:t>
            </a:r>
            <a:r>
              <a:rPr lang="en-US" sz="2000" dirty="0" err="1" smtClean="0"/>
              <a:t>test_table</a:t>
            </a:r>
            <a:r>
              <a:rPr lang="en-US" sz="2000" dirty="0" smtClean="0"/>
              <a:t> </a:t>
            </a:r>
            <a:endParaRPr lang="ru-RU" sz="2000" dirty="0"/>
          </a:p>
        </p:txBody>
      </p:sp>
      <p:sp>
        <p:nvSpPr>
          <p:cNvPr id="24" name="TextBox 23"/>
          <p:cNvSpPr txBox="1"/>
          <p:nvPr/>
        </p:nvSpPr>
        <p:spPr>
          <a:xfrm>
            <a:off x="4655229" y="5570745"/>
            <a:ext cx="42072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solidFill>
                  <a:srgbClr val="0070C0"/>
                </a:solidFill>
              </a:rPr>
              <a:t>ccdb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smtClean="0">
                <a:solidFill>
                  <a:srgbClr val="0070C0"/>
                </a:solidFill>
              </a:rPr>
              <a:t> </a:t>
            </a:r>
            <a:r>
              <a:rPr lang="en-US" sz="2000" dirty="0" smtClean="0"/>
              <a:t>dump </a:t>
            </a:r>
            <a:r>
              <a:rPr lang="en-US" sz="2000" dirty="0"/>
              <a:t>/test/</a:t>
            </a:r>
            <a:r>
              <a:rPr lang="en-US" sz="2000" dirty="0" err="1"/>
              <a:t>test_vars</a:t>
            </a:r>
            <a:r>
              <a:rPr lang="en-US" sz="2000" dirty="0"/>
              <a:t>/</a:t>
            </a:r>
            <a:r>
              <a:rPr lang="en-US" sz="2000" dirty="0" err="1"/>
              <a:t>test_table</a:t>
            </a:r>
            <a:r>
              <a:rPr lang="en-US" sz="2000" dirty="0"/>
              <a:t> </a:t>
            </a:r>
            <a:endParaRPr lang="ru-RU" sz="2000" dirty="0"/>
          </a:p>
        </p:txBody>
      </p:sp>
      <p:sp>
        <p:nvSpPr>
          <p:cNvPr id="26" name="TextBox 25"/>
          <p:cNvSpPr txBox="1"/>
          <p:nvPr/>
        </p:nvSpPr>
        <p:spPr>
          <a:xfrm>
            <a:off x="4655229" y="4811030"/>
            <a:ext cx="38549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solidFill>
                  <a:srgbClr val="0070C0"/>
                </a:solidFill>
              </a:rPr>
              <a:t>ccdb</a:t>
            </a:r>
            <a:r>
              <a:rPr lang="en-US" sz="2000" dirty="0" smtClean="0">
                <a:solidFill>
                  <a:srgbClr val="0070C0"/>
                </a:solidFill>
              </a:rPr>
              <a:t> </a:t>
            </a:r>
            <a:r>
              <a:rPr lang="en-US" sz="2000" dirty="0" smtClean="0"/>
              <a:t>cat /</a:t>
            </a:r>
            <a:r>
              <a:rPr lang="en-US" sz="2000" dirty="0"/>
              <a:t>test/</a:t>
            </a:r>
            <a:r>
              <a:rPr lang="en-US" sz="2000" dirty="0" err="1"/>
              <a:t>test_vars</a:t>
            </a:r>
            <a:r>
              <a:rPr lang="en-US" sz="2000" dirty="0"/>
              <a:t>/</a:t>
            </a:r>
            <a:r>
              <a:rPr lang="en-US" sz="2000" dirty="0" err="1"/>
              <a:t>test_table</a:t>
            </a:r>
            <a:r>
              <a:rPr lang="en-US" sz="2000" dirty="0"/>
              <a:t> </a:t>
            </a:r>
            <a:endParaRPr lang="ru-RU" sz="2000" dirty="0"/>
          </a:p>
        </p:txBody>
      </p:sp>
      <p:sp>
        <p:nvSpPr>
          <p:cNvPr id="27" name="Содержимое 2"/>
          <p:cNvSpPr txBox="1">
            <a:spLocks/>
          </p:cNvSpPr>
          <p:nvPr/>
        </p:nvSpPr>
        <p:spPr>
          <a:xfrm>
            <a:off x="1828800" y="2198914"/>
            <a:ext cx="4426857" cy="4572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algn="ctr">
              <a:spcBef>
                <a:spcPts val="600"/>
              </a:spcBef>
              <a:buClr>
                <a:schemeClr val="accent1"/>
              </a:buClr>
              <a:buSzPct val="76000"/>
            </a:pPr>
            <a:r>
              <a:rPr lang="en-US" sz="2400" b="1" dirty="0" smtClean="0">
                <a:solidFill>
                  <a:srgbClr val="C00000"/>
                </a:solidFill>
              </a:rPr>
              <a:t>CCDB CLI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29" name="Straight Arrow Connector 28"/>
          <p:cNvCxnSpPr>
            <a:stCxn id="27" idx="2"/>
            <a:endCxn id="11" idx="3"/>
          </p:cNvCxnSpPr>
          <p:nvPr/>
        </p:nvCxnSpPr>
        <p:spPr>
          <a:xfrm flipH="1">
            <a:off x="2618994" y="2656114"/>
            <a:ext cx="1423235" cy="40688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27" idx="2"/>
            <a:endCxn id="7" idx="1"/>
          </p:cNvCxnSpPr>
          <p:nvPr/>
        </p:nvCxnSpPr>
        <p:spPr>
          <a:xfrm>
            <a:off x="4042229" y="2656114"/>
            <a:ext cx="1513114" cy="39188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12" grpId="0"/>
      <p:bldP spid="13" grpId="0"/>
      <p:bldP spid="15" grpId="0"/>
      <p:bldP spid="16" grpId="0"/>
      <p:bldP spid="17" grpId="0"/>
      <p:bldP spid="19" grpId="0"/>
      <p:bldP spid="20" grpId="0"/>
      <p:bldP spid="23" grpId="0"/>
      <p:bldP spid="24" grpId="0"/>
      <p:bldP spid="26" grpId="0"/>
      <p:bldP spid="2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CCDB text files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09063-1CF3-4C9D-93FA-6682A4D1B2B7}" type="datetime1">
              <a:rPr lang="en-US" smtClean="0"/>
              <a:t>10/3/2012</a:t>
            </a:fld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3739C-A44F-47A3-BC12-9E0909EDF8A7}" type="slidenum">
              <a:rPr lang="ru-RU" smtClean="0"/>
              <a:pPr/>
              <a:t>32</a:t>
            </a:fld>
            <a:endParaRPr lang="ru-RU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374650" y="4953000"/>
            <a:ext cx="8305800" cy="995819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Text files with tables.</a:t>
            </a:r>
          </a:p>
          <a:p>
            <a:r>
              <a:rPr lang="en-US" dirty="0" smtClean="0"/>
              <a:t>One file – one table.</a:t>
            </a:r>
          </a:p>
          <a:p>
            <a:r>
              <a:rPr lang="en-US" dirty="0" smtClean="0"/>
              <a:t>Comments and metadata optional</a:t>
            </a:r>
            <a:endParaRPr lang="en-US" dirty="0"/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44500" y="2680036"/>
            <a:ext cx="6324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nsolas" pitchFamily="49" charset="0"/>
                <a:cs typeface="Consolas" pitchFamily="49" charset="0"/>
              </a:rPr>
              <a:t>   </a:t>
            </a:r>
            <a:r>
              <a:rPr lang="en-US" dirty="0" smtClean="0">
                <a:solidFill>
                  <a:srgbClr val="002060"/>
                </a:solidFill>
                <a:latin typeface="Consolas" pitchFamily="49" charset="0"/>
                <a:cs typeface="Consolas" pitchFamily="49" charset="0"/>
              </a:rPr>
              <a:t>value     </a:t>
            </a:r>
            <a:r>
              <a:rPr lang="en-US" dirty="0" err="1" smtClean="0">
                <a:solidFill>
                  <a:srgbClr val="002060"/>
                </a:solidFill>
                <a:latin typeface="Consolas" pitchFamily="49" charset="0"/>
                <a:cs typeface="Consolas" pitchFamily="49" charset="0"/>
              </a:rPr>
              <a:t>value</a:t>
            </a:r>
            <a:r>
              <a:rPr lang="en-US" dirty="0" smtClean="0">
                <a:solidFill>
                  <a:srgbClr val="002060"/>
                </a:solidFill>
                <a:latin typeface="Consolas" pitchFamily="49" charset="0"/>
                <a:cs typeface="Consolas" pitchFamily="49" charset="0"/>
              </a:rPr>
              <a:t>      </a:t>
            </a:r>
            <a:r>
              <a:rPr lang="en-US" dirty="0" err="1" smtClean="0">
                <a:solidFill>
                  <a:srgbClr val="002060"/>
                </a:solidFill>
                <a:latin typeface="Consolas" pitchFamily="49" charset="0"/>
                <a:cs typeface="Consolas" pitchFamily="49" charset="0"/>
              </a:rPr>
              <a:t>value</a:t>
            </a:r>
            <a:r>
              <a:rPr lang="en-US" dirty="0" smtClean="0">
                <a:solidFill>
                  <a:srgbClr val="002060"/>
                </a:solidFill>
                <a:latin typeface="Consolas" pitchFamily="49" charset="0"/>
                <a:cs typeface="Consolas" pitchFamily="49" charset="0"/>
              </a:rPr>
              <a:t>      </a:t>
            </a:r>
            <a:r>
              <a:rPr lang="en-US" dirty="0" err="1" smtClean="0">
                <a:solidFill>
                  <a:srgbClr val="002060"/>
                </a:solidFill>
                <a:latin typeface="Consolas" pitchFamily="49" charset="0"/>
                <a:cs typeface="Consolas" pitchFamily="49" charset="0"/>
              </a:rPr>
              <a:t>value</a:t>
            </a:r>
            <a:r>
              <a:rPr lang="en-US" dirty="0" smtClean="0">
                <a:solidFill>
                  <a:srgbClr val="002060"/>
                </a:solidFill>
                <a:latin typeface="Consolas" pitchFamily="49" charset="0"/>
                <a:cs typeface="Consolas" pitchFamily="49" charset="0"/>
              </a:rPr>
              <a:t> </a:t>
            </a:r>
          </a:p>
          <a:p>
            <a:r>
              <a:rPr lang="en-US" dirty="0" smtClean="0">
                <a:solidFill>
                  <a:srgbClr val="002060"/>
                </a:solidFill>
                <a:latin typeface="Consolas" pitchFamily="49" charset="0"/>
                <a:cs typeface="Consolas" pitchFamily="49" charset="0"/>
              </a:rPr>
              <a:t>   value     </a:t>
            </a:r>
            <a:r>
              <a:rPr lang="en-US" dirty="0" err="1" smtClean="0">
                <a:solidFill>
                  <a:srgbClr val="002060"/>
                </a:solidFill>
                <a:latin typeface="Consolas" pitchFamily="49" charset="0"/>
                <a:cs typeface="Consolas" pitchFamily="49" charset="0"/>
              </a:rPr>
              <a:t>value</a:t>
            </a:r>
            <a:r>
              <a:rPr lang="en-US" dirty="0" smtClean="0">
                <a:solidFill>
                  <a:srgbClr val="002060"/>
                </a:solidFill>
                <a:latin typeface="Consolas" pitchFamily="49" charset="0"/>
                <a:cs typeface="Consolas" pitchFamily="49" charset="0"/>
              </a:rPr>
              <a:t>      </a:t>
            </a:r>
            <a:r>
              <a:rPr lang="en-US" dirty="0" err="1" smtClean="0">
                <a:solidFill>
                  <a:srgbClr val="002060"/>
                </a:solidFill>
                <a:latin typeface="Consolas" pitchFamily="49" charset="0"/>
                <a:cs typeface="Consolas" pitchFamily="49" charset="0"/>
              </a:rPr>
              <a:t>value</a:t>
            </a:r>
            <a:r>
              <a:rPr lang="en-US" dirty="0" smtClean="0">
                <a:solidFill>
                  <a:srgbClr val="002060"/>
                </a:solidFill>
                <a:latin typeface="Consolas" pitchFamily="49" charset="0"/>
                <a:cs typeface="Consolas" pitchFamily="49" charset="0"/>
              </a:rPr>
              <a:t>      </a:t>
            </a:r>
            <a:r>
              <a:rPr lang="en-US" dirty="0" err="1" smtClean="0">
                <a:solidFill>
                  <a:srgbClr val="002060"/>
                </a:solidFill>
                <a:latin typeface="Consolas" pitchFamily="49" charset="0"/>
                <a:cs typeface="Consolas" pitchFamily="49" charset="0"/>
              </a:rPr>
              <a:t>value</a:t>
            </a:r>
            <a:r>
              <a:rPr lang="en-US" dirty="0" smtClean="0">
                <a:solidFill>
                  <a:srgbClr val="002060"/>
                </a:solidFill>
                <a:latin typeface="Consolas" pitchFamily="49" charset="0"/>
                <a:cs typeface="Consolas" pitchFamily="49" charset="0"/>
              </a:rPr>
              <a:t> </a:t>
            </a:r>
          </a:p>
          <a:p>
            <a:r>
              <a:rPr lang="en-US" dirty="0" smtClean="0">
                <a:solidFill>
                  <a:srgbClr val="002060"/>
                </a:solidFill>
                <a:latin typeface="Consolas" pitchFamily="49" charset="0"/>
                <a:cs typeface="Consolas" pitchFamily="49" charset="0"/>
              </a:rPr>
              <a:t>   value     </a:t>
            </a:r>
            <a:r>
              <a:rPr lang="en-US" dirty="0" err="1" smtClean="0">
                <a:solidFill>
                  <a:srgbClr val="002060"/>
                </a:solidFill>
                <a:latin typeface="Consolas" pitchFamily="49" charset="0"/>
                <a:cs typeface="Consolas" pitchFamily="49" charset="0"/>
              </a:rPr>
              <a:t>value</a:t>
            </a:r>
            <a:r>
              <a:rPr lang="en-US" dirty="0" smtClean="0">
                <a:solidFill>
                  <a:srgbClr val="002060"/>
                </a:solidFill>
                <a:latin typeface="Consolas" pitchFamily="49" charset="0"/>
                <a:cs typeface="Consolas" pitchFamily="49" charset="0"/>
              </a:rPr>
              <a:t>      </a:t>
            </a:r>
            <a:r>
              <a:rPr lang="en-US" dirty="0" err="1" smtClean="0">
                <a:solidFill>
                  <a:srgbClr val="002060"/>
                </a:solidFill>
                <a:latin typeface="Consolas" pitchFamily="49" charset="0"/>
                <a:cs typeface="Consolas" pitchFamily="49" charset="0"/>
              </a:rPr>
              <a:t>value</a:t>
            </a:r>
            <a:r>
              <a:rPr lang="en-US" dirty="0" smtClean="0">
                <a:solidFill>
                  <a:srgbClr val="002060"/>
                </a:solidFill>
                <a:latin typeface="Consolas" pitchFamily="49" charset="0"/>
                <a:cs typeface="Consolas" pitchFamily="49" charset="0"/>
              </a:rPr>
              <a:t>      </a:t>
            </a:r>
            <a:r>
              <a:rPr lang="en-US" dirty="0" err="1" smtClean="0">
                <a:solidFill>
                  <a:srgbClr val="002060"/>
                </a:solidFill>
                <a:latin typeface="Consolas" pitchFamily="49" charset="0"/>
                <a:cs typeface="Consolas" pitchFamily="49" charset="0"/>
              </a:rPr>
              <a:t>value</a:t>
            </a:r>
            <a:r>
              <a:rPr lang="en-US" dirty="0" smtClean="0">
                <a:solidFill>
                  <a:srgbClr val="002060"/>
                </a:solidFill>
                <a:latin typeface="Consolas" pitchFamily="49" charset="0"/>
                <a:cs typeface="Consolas" pitchFamily="49" charset="0"/>
              </a:rPr>
              <a:t> </a:t>
            </a:r>
            <a:endParaRPr lang="en-US" dirty="0">
              <a:solidFill>
                <a:srgbClr val="002060"/>
              </a:solidFill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1984970"/>
            <a:ext cx="632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  <a:latin typeface="Consolas" pitchFamily="49" charset="0"/>
                <a:cs typeface="Consolas" pitchFamily="49" charset="0"/>
              </a:rPr>
              <a:t># This is a simple table with 4 columns and </a:t>
            </a:r>
          </a:p>
          <a:p>
            <a:r>
              <a:rPr lang="en-US" dirty="0" smtClean="0">
                <a:solidFill>
                  <a:srgbClr val="00B050"/>
                </a:solidFill>
                <a:latin typeface="Consolas" pitchFamily="49" charset="0"/>
                <a:cs typeface="Consolas" pitchFamily="49" charset="0"/>
              </a:rPr>
              <a:t># 3 rows. Any users comments are here…</a:t>
            </a:r>
            <a:endParaRPr lang="en-US" dirty="0">
              <a:solidFill>
                <a:srgbClr val="00B050"/>
              </a:solidFill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2482670"/>
            <a:ext cx="632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#&amp; col1      col2       col3       col4</a:t>
            </a:r>
            <a:endParaRPr lang="en-US" dirty="0">
              <a:solidFill>
                <a:srgbClr val="0070C0"/>
              </a:solidFill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" y="1422400"/>
            <a:ext cx="632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  <a:latin typeface="Consolas" pitchFamily="49" charset="0"/>
                <a:cs typeface="Consolas" pitchFamily="49" charset="0"/>
              </a:rPr>
              <a:t>#</a:t>
            </a:r>
            <a:r>
              <a:rPr lang="en-US" dirty="0" smtClean="0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meta</a:t>
            </a:r>
            <a:r>
              <a:rPr lang="en-US" dirty="0" smtClean="0">
                <a:solidFill>
                  <a:srgbClr val="00B050"/>
                </a:solidFill>
                <a:latin typeface="Consolas" pitchFamily="49" charset="0"/>
                <a:cs typeface="Consolas" pitchFamily="49" charset="0"/>
              </a:rPr>
              <a:t> run rage</a:t>
            </a:r>
            <a:r>
              <a:rPr lang="en-US" dirty="0" smtClean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:</a:t>
            </a:r>
            <a:r>
              <a:rPr lang="en-US" dirty="0" smtClean="0">
                <a:solidFill>
                  <a:srgbClr val="00B050"/>
                </a:solidFill>
                <a:latin typeface="Consolas" pitchFamily="49" charset="0"/>
                <a:cs typeface="Consolas" pitchFamily="49" charset="0"/>
              </a:rPr>
              <a:t> 100 - 200</a:t>
            </a:r>
          </a:p>
          <a:p>
            <a:r>
              <a:rPr lang="en-US" dirty="0" smtClean="0">
                <a:solidFill>
                  <a:srgbClr val="00B050"/>
                </a:solidFill>
                <a:latin typeface="Consolas" pitchFamily="49" charset="0"/>
                <a:cs typeface="Consolas" pitchFamily="49" charset="0"/>
              </a:rPr>
              <a:t>#</a:t>
            </a:r>
            <a:r>
              <a:rPr lang="en-US" dirty="0" smtClean="0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meta</a:t>
            </a:r>
            <a:r>
              <a:rPr lang="en-US" dirty="0" smtClean="0">
                <a:solidFill>
                  <a:srgbClr val="00B050"/>
                </a:solidFill>
                <a:latin typeface="Consolas" pitchFamily="49" charset="0"/>
                <a:cs typeface="Consolas" pitchFamily="49" charset="0"/>
              </a:rPr>
              <a:t> variation</a:t>
            </a:r>
            <a:r>
              <a:rPr lang="en-US" dirty="0" smtClean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:</a:t>
            </a:r>
            <a:r>
              <a:rPr lang="en-US" dirty="0" smtClean="0">
                <a:solidFill>
                  <a:srgbClr val="00B050"/>
                </a:solidFill>
                <a:latin typeface="Consolas" pitchFamily="49" charset="0"/>
                <a:cs typeface="Consolas" pitchFamily="49" charset="0"/>
              </a:rPr>
              <a:t> default</a:t>
            </a:r>
            <a:endParaRPr lang="en-US" dirty="0">
              <a:solidFill>
                <a:srgbClr val="00B050"/>
              </a:solidFill>
              <a:latin typeface="Consolas" pitchFamily="49" charset="0"/>
              <a:cs typeface="Consolas" pitchFamily="49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444500" y="3733800"/>
            <a:ext cx="816610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6863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/>
      <p:bldP spid="8" grpId="1"/>
      <p:bldP spid="9" grpId="0"/>
      <p:bldP spid="9" grpId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Таблица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2488422"/>
              </p:ext>
            </p:extLst>
          </p:nvPr>
        </p:nvGraphicFramePr>
        <p:xfrm>
          <a:off x="5715000" y="2381250"/>
          <a:ext cx="3048000" cy="1467077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762000"/>
                <a:gridCol w="762000"/>
                <a:gridCol w="762000"/>
                <a:gridCol w="762000"/>
              </a:tblGrid>
              <a:tr h="289349"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</a:tr>
              <a:tr h="392576"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</a:tr>
              <a:tr h="392576"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</a:tr>
              <a:tr h="392576"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31" name="Группа 30"/>
          <p:cNvGrpSpPr/>
          <p:nvPr/>
        </p:nvGrpSpPr>
        <p:grpSpPr>
          <a:xfrm>
            <a:off x="5714597" y="2381250"/>
            <a:ext cx="3048000" cy="1480531"/>
            <a:chOff x="5715000" y="1675625"/>
            <a:chExt cx="3048000" cy="1753375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5715000" y="1675625"/>
              <a:ext cx="3048000" cy="1753375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6019800" y="1828800"/>
              <a:ext cx="2438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Constants Type Table</a:t>
              </a:r>
              <a:endParaRPr lang="ru-RU" b="1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172200" y="2133600"/>
              <a:ext cx="1317668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Font typeface="Arial" pitchFamily="34" charset="0"/>
                <a:buChar char="•"/>
              </a:pPr>
              <a:r>
                <a:rPr lang="en-US" dirty="0" smtClean="0"/>
                <a:t>name</a:t>
              </a:r>
            </a:p>
            <a:p>
              <a:pPr>
                <a:buFont typeface="Arial" pitchFamily="34" charset="0"/>
                <a:buChar char="•"/>
              </a:pPr>
              <a:r>
                <a:rPr lang="en-US" dirty="0" err="1" smtClean="0"/>
                <a:t>N_rows</a:t>
              </a:r>
              <a:endParaRPr lang="en-US" dirty="0" smtClean="0"/>
            </a:p>
            <a:p>
              <a:pPr>
                <a:buFont typeface="Arial" pitchFamily="34" charset="0"/>
                <a:buChar char="•"/>
              </a:pPr>
              <a:r>
                <a:rPr lang="en-US" dirty="0" err="1" smtClean="0"/>
                <a:t>N_columns</a:t>
              </a:r>
              <a:endParaRPr lang="en-US" dirty="0" smtClean="0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Database layout structure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943600" y="1967010"/>
            <a:ext cx="27080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/FDC/</a:t>
            </a:r>
            <a:r>
              <a:rPr lang="en-US" sz="1600" dirty="0" err="1" smtClean="0"/>
              <a:t>CathodeStrips</a:t>
            </a:r>
            <a:r>
              <a:rPr lang="en-US" sz="1600" dirty="0" smtClean="0"/>
              <a:t>/pedestals</a:t>
            </a:r>
            <a:endParaRPr lang="ru-RU" sz="1600" dirty="0"/>
          </a:p>
        </p:txBody>
      </p:sp>
      <p:grpSp>
        <p:nvGrpSpPr>
          <p:cNvPr id="29" name="Группа 28"/>
          <p:cNvGrpSpPr/>
          <p:nvPr/>
        </p:nvGrpSpPr>
        <p:grpSpPr>
          <a:xfrm>
            <a:off x="5714598" y="4444934"/>
            <a:ext cx="1371600" cy="1476239"/>
            <a:chOff x="7467600" y="4419600"/>
            <a:chExt cx="1371600" cy="1600200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7467600" y="4419600"/>
              <a:ext cx="1371600" cy="1600200"/>
            </a:xfrm>
            <a:prstGeom prst="rect">
              <a:avLst/>
            </a:prstGeom>
            <a:solidFill>
              <a:srgbClr val="F7DC15"/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543800" y="4495800"/>
              <a:ext cx="12234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Directories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7543800" y="5105400"/>
              <a:ext cx="1065997" cy="7006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Font typeface="Arial" pitchFamily="34" charset="0"/>
                <a:buChar char="•"/>
              </a:pPr>
              <a:r>
                <a:rPr lang="en-US" dirty="0" err="1" smtClean="0"/>
                <a:t>parentId</a:t>
              </a:r>
              <a:endParaRPr lang="en-US" dirty="0" smtClean="0"/>
            </a:p>
            <a:p>
              <a:pPr>
                <a:buFont typeface="Arial" pitchFamily="34" charset="0"/>
                <a:buChar char="•"/>
              </a:pPr>
              <a:r>
                <a:rPr lang="en-US" dirty="0" smtClean="0"/>
                <a:t>name</a:t>
              </a:r>
              <a:endParaRPr lang="ru-RU" dirty="0"/>
            </a:p>
          </p:txBody>
        </p:sp>
      </p:grpSp>
      <p:grpSp>
        <p:nvGrpSpPr>
          <p:cNvPr id="28" name="Группа 27"/>
          <p:cNvGrpSpPr/>
          <p:nvPr/>
        </p:nvGrpSpPr>
        <p:grpSpPr>
          <a:xfrm>
            <a:off x="7392447" y="4444934"/>
            <a:ext cx="1370553" cy="1484478"/>
            <a:chOff x="5562600" y="4419600"/>
            <a:chExt cx="1447800" cy="1600200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5562600" y="4419600"/>
              <a:ext cx="1447800" cy="1600200"/>
            </a:xfrm>
            <a:prstGeom prst="rect">
              <a:avLst/>
            </a:prstGeom>
            <a:solidFill>
              <a:srgbClr val="F1E659"/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791200" y="4495800"/>
              <a:ext cx="10118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Columns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791200" y="4988322"/>
              <a:ext cx="84029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- name</a:t>
              </a:r>
            </a:p>
            <a:p>
              <a:r>
                <a:rPr lang="en-US" dirty="0" smtClean="0"/>
                <a:t>- type</a:t>
              </a:r>
              <a:endParaRPr lang="ru-RU" dirty="0"/>
            </a:p>
          </p:txBody>
        </p:sp>
      </p:grpSp>
      <p:cxnSp>
        <p:nvCxnSpPr>
          <p:cNvPr id="25" name="Соединительная линия уступом 24"/>
          <p:cNvCxnSpPr>
            <a:stCxn id="13" idx="3"/>
            <a:endCxn id="4" idx="1"/>
          </p:cNvCxnSpPr>
          <p:nvPr/>
        </p:nvCxnSpPr>
        <p:spPr>
          <a:xfrm flipV="1">
            <a:off x="4792459" y="3121516"/>
            <a:ext cx="922138" cy="1945784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 rot="16200000">
            <a:off x="4581007" y="3343793"/>
            <a:ext cx="1113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many  -  1</a:t>
            </a:r>
            <a:endParaRPr lang="ru-RU" dirty="0"/>
          </a:p>
        </p:txBody>
      </p:sp>
      <p:grpSp>
        <p:nvGrpSpPr>
          <p:cNvPr id="39" name="Группа 38"/>
          <p:cNvGrpSpPr/>
          <p:nvPr/>
        </p:nvGrpSpPr>
        <p:grpSpPr>
          <a:xfrm>
            <a:off x="457200" y="4572000"/>
            <a:ext cx="1752600" cy="1371600"/>
            <a:chOff x="533400" y="2743200"/>
            <a:chExt cx="1905000" cy="1371600"/>
          </a:xfrm>
          <a:solidFill>
            <a:schemeClr val="bg1"/>
          </a:solidFill>
        </p:grpSpPr>
        <p:sp>
          <p:nvSpPr>
            <p:cNvPr id="15" name="Прямоугольник 14"/>
            <p:cNvSpPr/>
            <p:nvPr/>
          </p:nvSpPr>
          <p:spPr>
            <a:xfrm>
              <a:off x="533400" y="2743200"/>
              <a:ext cx="1905000" cy="1371600"/>
            </a:xfrm>
            <a:prstGeom prst="rect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62000" y="2819400"/>
              <a:ext cx="1400816" cy="369332"/>
            </a:xfrm>
            <a:prstGeom prst="rect">
              <a:avLst/>
            </a:prstGeom>
            <a:grpFill/>
            <a:ln>
              <a:noFill/>
              <a:prstDash val="dash"/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>
                      <a:lumMod val="50000"/>
                    </a:schemeClr>
                  </a:solidFill>
                </a:rPr>
                <a:t>Event range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762000" y="3124200"/>
              <a:ext cx="714173" cy="923330"/>
            </a:xfrm>
            <a:prstGeom prst="rect">
              <a:avLst/>
            </a:prstGeom>
            <a:grpFill/>
            <a:ln>
              <a:noFill/>
              <a:prstDash val="dash"/>
            </a:ln>
          </p:spPr>
          <p:txBody>
            <a:bodyPr wrap="none" rtlCol="0">
              <a:spAutoFit/>
            </a:bodyPr>
            <a:lstStyle/>
            <a:p>
              <a:pPr>
                <a:buFont typeface="Arial" pitchFamily="34" charset="0"/>
                <a:buChar char="•"/>
              </a:pPr>
              <a:r>
                <a:rPr lang="en-US" dirty="0" smtClean="0">
                  <a:solidFill>
                    <a:schemeClr val="bg1">
                      <a:lumMod val="50000"/>
                    </a:schemeClr>
                  </a:solidFill>
                </a:rPr>
                <a:t>min</a:t>
              </a:r>
            </a:p>
            <a:p>
              <a:pPr>
                <a:buFont typeface="Arial" pitchFamily="34" charset="0"/>
                <a:buChar char="•"/>
              </a:pPr>
              <a:r>
                <a:rPr lang="en-US" dirty="0" smtClean="0">
                  <a:solidFill>
                    <a:schemeClr val="bg1">
                      <a:lumMod val="50000"/>
                    </a:schemeClr>
                  </a:solidFill>
                </a:rPr>
                <a:t>max</a:t>
              </a:r>
            </a:p>
            <a:p>
              <a:pPr>
                <a:buFont typeface="Arial" pitchFamily="34" charset="0"/>
                <a:buChar char="•"/>
              </a:pPr>
              <a:r>
                <a:rPr lang="en-US" dirty="0" smtClean="0">
                  <a:solidFill>
                    <a:schemeClr val="bg1">
                      <a:lumMod val="50000"/>
                    </a:schemeClr>
                  </a:solidFill>
                </a:rPr>
                <a:t>run</a:t>
              </a:r>
            </a:p>
          </p:txBody>
        </p:sp>
      </p:grpSp>
      <p:grpSp>
        <p:nvGrpSpPr>
          <p:cNvPr id="35" name="Группа 34"/>
          <p:cNvGrpSpPr/>
          <p:nvPr/>
        </p:nvGrpSpPr>
        <p:grpSpPr>
          <a:xfrm>
            <a:off x="457200" y="3180665"/>
            <a:ext cx="1752600" cy="1143000"/>
            <a:chOff x="457200" y="4495800"/>
            <a:chExt cx="1905000" cy="1143000"/>
          </a:xfrm>
          <a:solidFill>
            <a:srgbClr val="CCFF99"/>
          </a:solidFill>
        </p:grpSpPr>
        <p:sp>
          <p:nvSpPr>
            <p:cNvPr id="12" name="Прямоугольник 11"/>
            <p:cNvSpPr/>
            <p:nvPr/>
          </p:nvSpPr>
          <p:spPr>
            <a:xfrm>
              <a:off x="457200" y="4495800"/>
              <a:ext cx="1905000" cy="1143000"/>
            </a:xfrm>
            <a:prstGeom prst="rect">
              <a:avLst/>
            </a:prstGeom>
            <a:grpFill/>
            <a:ln>
              <a:solidFill>
                <a:srgbClr val="2D591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88504" y="4572000"/>
              <a:ext cx="1250134" cy="369332"/>
            </a:xfrm>
            <a:prstGeom prst="rect">
              <a:avLst/>
            </a:prstGeom>
            <a:grp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Run range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788504" y="4953000"/>
              <a:ext cx="657039" cy="646331"/>
            </a:xfrm>
            <a:prstGeom prst="rect">
              <a:avLst/>
            </a:prstGeom>
            <a:grpFill/>
            <a:ln>
              <a:noFill/>
            </a:ln>
          </p:spPr>
          <p:txBody>
            <a:bodyPr wrap="none" rtlCol="0">
              <a:spAutoFit/>
            </a:bodyPr>
            <a:lstStyle/>
            <a:p>
              <a:pPr>
                <a:buFont typeface="Arial" pitchFamily="34" charset="0"/>
                <a:buChar char="•"/>
              </a:pPr>
              <a:r>
                <a:rPr lang="en-US" dirty="0" smtClean="0"/>
                <a:t>min</a:t>
              </a:r>
            </a:p>
            <a:p>
              <a:pPr>
                <a:buFont typeface="Arial" pitchFamily="34" charset="0"/>
                <a:buChar char="•"/>
              </a:pPr>
              <a:r>
                <a:rPr lang="en-US" dirty="0" smtClean="0"/>
                <a:t>max</a:t>
              </a:r>
            </a:p>
          </p:txBody>
        </p:sp>
      </p:grpSp>
      <p:grpSp>
        <p:nvGrpSpPr>
          <p:cNvPr id="75" name="Группа 74"/>
          <p:cNvGrpSpPr/>
          <p:nvPr/>
        </p:nvGrpSpPr>
        <p:grpSpPr>
          <a:xfrm>
            <a:off x="457200" y="2044698"/>
            <a:ext cx="1752600" cy="762000"/>
            <a:chOff x="457200" y="1447800"/>
            <a:chExt cx="1752600" cy="762000"/>
          </a:xfrm>
          <a:solidFill>
            <a:srgbClr val="FF9999"/>
          </a:solidFill>
        </p:grpSpPr>
        <p:sp>
          <p:nvSpPr>
            <p:cNvPr id="14" name="Прямоугольник 13"/>
            <p:cNvSpPr/>
            <p:nvPr/>
          </p:nvSpPr>
          <p:spPr>
            <a:xfrm>
              <a:off x="457200" y="1447800"/>
              <a:ext cx="1752600" cy="762000"/>
            </a:xfrm>
            <a:prstGeom prst="rect">
              <a:avLst/>
            </a:prstGeom>
            <a:grp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838200" y="1524000"/>
              <a:ext cx="1054648" cy="369332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Variation</a:t>
              </a:r>
              <a:endParaRPr lang="ru-RU" b="1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762000" y="1828800"/>
              <a:ext cx="797013" cy="369332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>
                <a:buFont typeface="Arial" pitchFamily="34" charset="0"/>
                <a:buChar char="•"/>
              </a:pPr>
              <a:r>
                <a:rPr lang="en-US" dirty="0" smtClean="0"/>
                <a:t>name</a:t>
              </a:r>
            </a:p>
          </p:txBody>
        </p:sp>
      </p:grpSp>
      <p:grpSp>
        <p:nvGrpSpPr>
          <p:cNvPr id="71" name="Группа 70"/>
          <p:cNvGrpSpPr/>
          <p:nvPr/>
        </p:nvGrpSpPr>
        <p:grpSpPr>
          <a:xfrm>
            <a:off x="2886923" y="2381250"/>
            <a:ext cx="1905000" cy="1447800"/>
            <a:chOff x="2971800" y="1828800"/>
            <a:chExt cx="1905000" cy="1447800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2971800" y="1828800"/>
              <a:ext cx="1905000" cy="144780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276600" y="1905000"/>
              <a:ext cx="129984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/>
                <a:t>Assignment</a:t>
              </a:r>
              <a:br>
                <a:rPr lang="en-US" b="1" dirty="0" smtClean="0"/>
              </a:br>
              <a:r>
                <a:rPr lang="en-US" dirty="0" smtClean="0"/>
                <a:t>(header)</a:t>
              </a:r>
              <a:endParaRPr lang="ru-RU" dirty="0"/>
            </a:p>
          </p:txBody>
        </p:sp>
      </p:grpSp>
      <p:grpSp>
        <p:nvGrpSpPr>
          <p:cNvPr id="66" name="Группа 65"/>
          <p:cNvGrpSpPr/>
          <p:nvPr/>
        </p:nvGrpSpPr>
        <p:grpSpPr>
          <a:xfrm>
            <a:off x="2887459" y="4191000"/>
            <a:ext cx="1905000" cy="1752600"/>
            <a:chOff x="2819400" y="3657600"/>
            <a:chExt cx="1905000" cy="1600200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13" name="Прямоугольник 12"/>
            <p:cNvSpPr/>
            <p:nvPr/>
          </p:nvSpPr>
          <p:spPr>
            <a:xfrm>
              <a:off x="2819400" y="3657600"/>
              <a:ext cx="1905000" cy="16002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124200" y="3733800"/>
              <a:ext cx="1126719" cy="337216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Constants</a:t>
              </a:r>
              <a:endParaRPr lang="ru-RU" b="1" dirty="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3124200" y="4343400"/>
              <a:ext cx="1294329" cy="646331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>
                <a:buFont typeface="Arial" pitchFamily="34" charset="0"/>
                <a:buChar char="•"/>
              </a:pPr>
              <a:r>
                <a:rPr lang="en-US" dirty="0" smtClean="0"/>
                <a:t>DATA BLOB</a:t>
              </a:r>
            </a:p>
            <a:p>
              <a:endParaRPr lang="en-US" dirty="0" smtClean="0"/>
            </a:p>
          </p:txBody>
        </p:sp>
      </p:grpSp>
      <p:cxnSp>
        <p:nvCxnSpPr>
          <p:cNvPr id="41" name="Соединительная линия уступом 40"/>
          <p:cNvCxnSpPr>
            <a:stCxn id="4" idx="2"/>
            <a:endCxn id="7" idx="0"/>
          </p:cNvCxnSpPr>
          <p:nvPr/>
        </p:nvCxnSpPr>
        <p:spPr>
          <a:xfrm rot="5400000">
            <a:off x="6527922" y="3734258"/>
            <a:ext cx="583153" cy="838199"/>
          </a:xfrm>
          <a:prstGeom prst="bentConnector3">
            <a:avLst>
              <a:gd name="adj1" fmla="val 50000"/>
            </a:avLst>
          </a:prstGeom>
          <a:ln w="158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Соединительная линия уступом 43"/>
          <p:cNvCxnSpPr>
            <a:stCxn id="4" idx="2"/>
            <a:endCxn id="9" idx="0"/>
          </p:cNvCxnSpPr>
          <p:nvPr/>
        </p:nvCxnSpPr>
        <p:spPr>
          <a:xfrm rot="16200000" flipH="1">
            <a:off x="7366584" y="3733793"/>
            <a:ext cx="583153" cy="839127"/>
          </a:xfrm>
          <a:prstGeom prst="bentConnector3">
            <a:avLst>
              <a:gd name="adj1" fmla="val 50000"/>
            </a:avLst>
          </a:prstGeom>
          <a:ln w="158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Соединительная линия уступом 62"/>
          <p:cNvCxnSpPr>
            <a:stCxn id="21" idx="1"/>
            <a:endCxn id="7" idx="1"/>
          </p:cNvCxnSpPr>
          <p:nvPr/>
        </p:nvCxnSpPr>
        <p:spPr>
          <a:xfrm rot="10800000">
            <a:off x="5714598" y="5183054"/>
            <a:ext cx="76200" cy="217720"/>
          </a:xfrm>
          <a:prstGeom prst="bentConnector3">
            <a:avLst>
              <a:gd name="adj1" fmla="val 400000"/>
            </a:avLst>
          </a:prstGeom>
          <a:ln w="15875">
            <a:solidFill>
              <a:schemeClr val="accent4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единительная линия 72"/>
          <p:cNvCxnSpPr>
            <a:stCxn id="11" idx="2"/>
            <a:endCxn id="13" idx="0"/>
          </p:cNvCxnSpPr>
          <p:nvPr/>
        </p:nvCxnSpPr>
        <p:spPr>
          <a:xfrm>
            <a:off x="3839423" y="3829050"/>
            <a:ext cx="536" cy="3619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Соединительная линия уступом 76"/>
          <p:cNvCxnSpPr>
            <a:stCxn id="11" idx="1"/>
            <a:endCxn id="12" idx="3"/>
          </p:cNvCxnSpPr>
          <p:nvPr/>
        </p:nvCxnSpPr>
        <p:spPr>
          <a:xfrm rot="10800000" flipV="1">
            <a:off x="2209801" y="3105149"/>
            <a:ext cx="677123" cy="647015"/>
          </a:xfrm>
          <a:prstGeom prst="bentConnector3">
            <a:avLst>
              <a:gd name="adj1" fmla="val 50000"/>
            </a:avLst>
          </a:prstGeom>
          <a:ln w="127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Соединительная линия уступом 79"/>
          <p:cNvCxnSpPr>
            <a:stCxn id="11" idx="1"/>
            <a:endCxn id="15" idx="3"/>
          </p:cNvCxnSpPr>
          <p:nvPr/>
        </p:nvCxnSpPr>
        <p:spPr>
          <a:xfrm rot="10800000" flipV="1">
            <a:off x="2209801" y="3105150"/>
            <a:ext cx="677123" cy="2152650"/>
          </a:xfrm>
          <a:prstGeom prst="bentConnector3">
            <a:avLst>
              <a:gd name="adj1" fmla="val 50000"/>
            </a:avLst>
          </a:prstGeom>
          <a:ln w="127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Соединительная линия уступом 81"/>
          <p:cNvCxnSpPr>
            <a:stCxn id="11" idx="1"/>
            <a:endCxn id="14" idx="3"/>
          </p:cNvCxnSpPr>
          <p:nvPr/>
        </p:nvCxnSpPr>
        <p:spPr>
          <a:xfrm rot="10800000">
            <a:off x="2209801" y="2425698"/>
            <a:ext cx="677123" cy="679452"/>
          </a:xfrm>
          <a:prstGeom prst="bentConnector3">
            <a:avLst>
              <a:gd name="adj1" fmla="val 50000"/>
            </a:avLst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07722-CC3A-4FF6-AB60-A1C62B011C40}" type="datetime1">
              <a:rPr lang="en-US" smtClean="0"/>
              <a:t>10/3/2012</a:t>
            </a:fld>
            <a:endParaRPr lang="ru-RU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3739C-A44F-47A3-BC12-9E0909EDF8A7}" type="slidenum">
              <a:rPr lang="ru-RU" smtClean="0"/>
              <a:pPr/>
              <a:t>33</a:t>
            </a:fld>
            <a:endParaRPr lang="ru-RU"/>
          </a:p>
        </p:txBody>
      </p:sp>
      <p:sp>
        <p:nvSpPr>
          <p:cNvPr id="42" name="TextBox 41"/>
          <p:cNvSpPr txBox="1"/>
          <p:nvPr/>
        </p:nvSpPr>
        <p:spPr>
          <a:xfrm>
            <a:off x="5650756" y="1147465"/>
            <a:ext cx="23597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</a:rPr>
              <a:t>Type definition</a:t>
            </a:r>
            <a:endParaRPr lang="en-US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905782" y="1147465"/>
            <a:ext cx="8122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</a:rPr>
              <a:t>Tags</a:t>
            </a:r>
            <a:endParaRPr lang="en-US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3410917" y="1147465"/>
            <a:ext cx="8614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</a:rPr>
              <a:t>Data</a:t>
            </a:r>
            <a:endParaRPr lang="en-US" sz="28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1836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42" grpId="0"/>
      <p:bldP spid="52" grpId="0"/>
      <p:bldP spid="5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MySQL database layout</a:t>
            </a:r>
            <a:endParaRPr lang="ru-RU" dirty="0"/>
          </a:p>
        </p:txBody>
      </p:sp>
      <p:pic>
        <p:nvPicPr>
          <p:cNvPr id="1027" name="Picture 3" descr="C:\AProjects\CCDB\MySQL\08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295400"/>
            <a:ext cx="7816469" cy="5010557"/>
          </a:xfrm>
          <a:prstGeom prst="rect">
            <a:avLst/>
          </a:prstGeom>
          <a:noFill/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3CF6C-C3C1-4C7C-AAE8-E7AE7D9BF8AE}" type="datetime1">
              <a:rPr lang="en-US" smtClean="0"/>
              <a:t>10/3/2012</a:t>
            </a:fld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3739C-A44F-47A3-BC12-9E0909EDF8A7}" type="slidenum">
              <a:rPr lang="ru-RU" smtClean="0"/>
              <a:pPr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1342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Searching over particular cell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09063-1CF3-4C9D-93FA-6682A4D1B2B7}" type="datetime1">
              <a:rPr lang="en-US" smtClean="0"/>
              <a:t>10/3/2012</a:t>
            </a:fld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3739C-A44F-47A3-BC12-9E0909EDF8A7}" type="slidenum">
              <a:rPr lang="ru-RU" smtClean="0"/>
              <a:pPr/>
              <a:t>35</a:t>
            </a:fld>
            <a:endParaRPr lang="ru-RU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297550" y="1503024"/>
            <a:ext cx="8770249" cy="4669176"/>
          </a:xfrm>
        </p:spPr>
        <p:txBody>
          <a:bodyPr>
            <a:normAutofit/>
          </a:bodyPr>
          <a:lstStyle/>
          <a:p>
            <a:endParaRPr lang="en-US" dirty="0" smtClean="0">
              <a:solidFill>
                <a:srgbClr val="0070C0"/>
              </a:solidFill>
            </a:endParaRPr>
          </a:p>
          <a:p>
            <a:r>
              <a:rPr lang="en-US" b="1" dirty="0" smtClean="0">
                <a:solidFill>
                  <a:srgbClr val="002060"/>
                </a:solidFill>
              </a:rPr>
              <a:t>Easy solution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Assumption</a:t>
            </a:r>
            <a:r>
              <a:rPr lang="en-US" dirty="0" smtClean="0"/>
              <a:t>: One knows which table he would like to search</a:t>
            </a:r>
          </a:p>
          <a:p>
            <a:r>
              <a:rPr lang="en-US" dirty="0" smtClean="0"/>
              <a:t>We are capable of retrieving of </a:t>
            </a:r>
            <a:r>
              <a:rPr lang="en-US" b="1" dirty="0" smtClean="0">
                <a:solidFill>
                  <a:srgbClr val="C00000"/>
                </a:solidFill>
              </a:rPr>
              <a:t>10 000 </a:t>
            </a:r>
            <a:r>
              <a:rPr lang="en-US" dirty="0" smtClean="0"/>
              <a:t>sets for about </a:t>
            </a:r>
            <a:r>
              <a:rPr lang="en-US" b="1" dirty="0" smtClean="0">
                <a:solidFill>
                  <a:srgbClr val="C00000"/>
                </a:solidFill>
              </a:rPr>
              <a:t>1.5 s</a:t>
            </a:r>
            <a:r>
              <a:rPr lang="en-US" dirty="0" smtClean="0"/>
              <a:t>. Tables with less than </a:t>
            </a:r>
            <a:r>
              <a:rPr lang="en-US" b="1" dirty="0" smtClean="0"/>
              <a:t>10 000 versions </a:t>
            </a:r>
            <a:r>
              <a:rPr lang="en-US" dirty="0" smtClean="0"/>
              <a:t>could be processed with current API</a:t>
            </a:r>
            <a:br>
              <a:rPr lang="en-US" dirty="0" smtClean="0"/>
            </a:br>
            <a:endParaRPr lang="en-US" dirty="0" smtClean="0"/>
          </a:p>
          <a:p>
            <a:r>
              <a:rPr lang="en-US" b="1" dirty="0" smtClean="0">
                <a:solidFill>
                  <a:srgbClr val="002060"/>
                </a:solidFill>
              </a:rPr>
              <a:t>Universal solution.</a:t>
            </a:r>
          </a:p>
          <a:p>
            <a:r>
              <a:rPr lang="en-US" dirty="0" smtClean="0"/>
              <a:t>Using indexing technique</a:t>
            </a:r>
            <a:br>
              <a:rPr lang="en-US" dirty="0" smtClean="0"/>
            </a:br>
            <a:endParaRPr lang="en-US" dirty="0" smtClean="0"/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205459" y="1272192"/>
            <a:ext cx="68709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Statement. </a:t>
            </a:r>
            <a:r>
              <a:rPr lang="en-US" sz="2400" b="1" dirty="0" smtClean="0"/>
              <a:t>We can do search through particular cell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8881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Indexing technique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09063-1CF3-4C9D-93FA-6682A4D1B2B7}" type="datetime1">
              <a:rPr lang="en-US" smtClean="0"/>
              <a:t>10/3/2012</a:t>
            </a:fld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3739C-A44F-47A3-BC12-9E0909EDF8A7}" type="slidenum">
              <a:rPr lang="ru-RU" smtClean="0"/>
              <a:pPr/>
              <a:t>36</a:t>
            </a:fld>
            <a:endParaRPr lang="ru-RU"/>
          </a:p>
        </p:txBody>
      </p:sp>
      <p:grpSp>
        <p:nvGrpSpPr>
          <p:cNvPr id="54" name="Group 53"/>
          <p:cNvGrpSpPr/>
          <p:nvPr/>
        </p:nvGrpSpPr>
        <p:grpSpPr>
          <a:xfrm>
            <a:off x="728548" y="2590801"/>
            <a:ext cx="3332044" cy="1771650"/>
            <a:chOff x="782756" y="2362200"/>
            <a:chExt cx="3200400" cy="2362200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782756" y="2362200"/>
              <a:ext cx="319617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782756" y="4724400"/>
              <a:ext cx="319617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86982" y="3543300"/>
              <a:ext cx="319617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782756" y="2362200"/>
              <a:ext cx="4227" cy="2362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2380843" y="2362200"/>
              <a:ext cx="4226" cy="2362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H="1">
              <a:off x="3978930" y="2362200"/>
              <a:ext cx="4226" cy="2362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Rectangle 18"/>
            <p:cNvSpPr/>
            <p:nvPr/>
          </p:nvSpPr>
          <p:spPr>
            <a:xfrm>
              <a:off x="786983" y="2362200"/>
              <a:ext cx="1598086" cy="11811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2380843" y="2362200"/>
              <a:ext cx="1598086" cy="11811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</a:t>
              </a: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89482" y="3543300"/>
              <a:ext cx="1598086" cy="11811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3</a:t>
              </a: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2380842" y="3543300"/>
              <a:ext cx="1598086" cy="11811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4</a:t>
              </a:r>
              <a:endParaRPr lang="en-US" dirty="0"/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1693821" y="1260154"/>
            <a:ext cx="14243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Data blob</a:t>
            </a:r>
            <a:endParaRPr lang="en-US" sz="2400" b="1" dirty="0"/>
          </a:p>
        </p:txBody>
      </p:sp>
      <p:sp>
        <p:nvSpPr>
          <p:cNvPr id="63" name="Rectangle 62"/>
          <p:cNvSpPr/>
          <p:nvPr/>
        </p:nvSpPr>
        <p:spPr>
          <a:xfrm>
            <a:off x="715697" y="2590800"/>
            <a:ext cx="1663821" cy="8858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65" name="Rectangle 64"/>
          <p:cNvSpPr/>
          <p:nvPr/>
        </p:nvSpPr>
        <p:spPr>
          <a:xfrm>
            <a:off x="2379516" y="2590799"/>
            <a:ext cx="1663821" cy="8858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74" name="Rectangle 73"/>
          <p:cNvSpPr/>
          <p:nvPr/>
        </p:nvSpPr>
        <p:spPr>
          <a:xfrm>
            <a:off x="715696" y="3473210"/>
            <a:ext cx="1663821" cy="8858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76" name="Rectangle 75"/>
          <p:cNvSpPr/>
          <p:nvPr/>
        </p:nvSpPr>
        <p:spPr>
          <a:xfrm>
            <a:off x="2379517" y="3473211"/>
            <a:ext cx="1663821" cy="8858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grpSp>
        <p:nvGrpSpPr>
          <p:cNvPr id="123" name="Group 122"/>
          <p:cNvGrpSpPr/>
          <p:nvPr/>
        </p:nvGrpSpPr>
        <p:grpSpPr>
          <a:xfrm>
            <a:off x="5269204" y="1251103"/>
            <a:ext cx="3339047" cy="4688135"/>
            <a:chOff x="5257800" y="1445965"/>
            <a:chExt cx="3339047" cy="4688135"/>
          </a:xfrm>
        </p:grpSpPr>
        <p:cxnSp>
          <p:nvCxnSpPr>
            <p:cNvPr id="57" name="Straight Connector 56"/>
            <p:cNvCxnSpPr/>
            <p:nvPr/>
          </p:nvCxnSpPr>
          <p:spPr>
            <a:xfrm>
              <a:off x="5257800" y="4362450"/>
              <a:ext cx="332764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flipH="1">
              <a:off x="8585444" y="2590800"/>
              <a:ext cx="4400" cy="35433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>
              <a:off x="5264803" y="4362450"/>
              <a:ext cx="4401" cy="177165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6165285" y="1445965"/>
              <a:ext cx="160992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Index table</a:t>
              </a:r>
              <a:endParaRPr lang="en-US" sz="2400" b="1" dirty="0"/>
            </a:p>
          </p:txBody>
        </p:sp>
        <p:cxnSp>
          <p:nvCxnSpPr>
            <p:cNvPr id="56" name="Straight Connector 55"/>
            <p:cNvCxnSpPr/>
            <p:nvPr/>
          </p:nvCxnSpPr>
          <p:spPr>
            <a:xfrm>
              <a:off x="5269204" y="2590800"/>
              <a:ext cx="331624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>
              <a:off x="5262201" y="3476625"/>
              <a:ext cx="3327643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>
              <a:off x="5257800" y="2590800"/>
              <a:ext cx="4401" cy="177165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>
              <a:off x="6921622" y="2590800"/>
              <a:ext cx="0" cy="35433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>
              <a:off x="5262201" y="4362450"/>
              <a:ext cx="3330246" cy="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5262201" y="6134100"/>
              <a:ext cx="333024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>
              <a:off x="5262201" y="5248275"/>
              <a:ext cx="333464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>
              <a:off x="6084757" y="2590800"/>
              <a:ext cx="4401" cy="35433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9" name="TextBox 88"/>
            <p:cNvSpPr txBox="1"/>
            <p:nvPr/>
          </p:nvSpPr>
          <p:spPr>
            <a:xfrm>
              <a:off x="5396463" y="2186278"/>
              <a:ext cx="54713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row</a:t>
              </a:r>
              <a:endParaRPr lang="en-US" dirty="0"/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6286440" y="2186490"/>
              <a:ext cx="5036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cell</a:t>
              </a:r>
              <a:endParaRPr lang="en-US" dirty="0"/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7341189" y="2186278"/>
              <a:ext cx="68621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value</a:t>
              </a:r>
              <a:endParaRPr lang="en-US" dirty="0"/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6387429" y="5506521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6390931" y="2903406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6387429" y="375218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</a:t>
              </a:r>
              <a:endParaRPr lang="en-US" dirty="0"/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6395331" y="4620696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5562600" y="3734871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5562600" y="2859529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5562600" y="4620696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5562600" y="5506521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</p:grpSp>
      <p:sp>
        <p:nvSpPr>
          <p:cNvPr id="121" name="TextBox 120"/>
          <p:cNvSpPr txBox="1"/>
          <p:nvPr/>
        </p:nvSpPr>
        <p:spPr>
          <a:xfrm>
            <a:off x="462812" y="4878943"/>
            <a:ext cx="388632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Index tables may be built afterwards</a:t>
            </a: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Only for particular cases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Only for particular tables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6473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2.94798E-6 L 0.6816 -0.0252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080" y="-1272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1.11111E-6 L 0.49843 0.0986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913" y="4931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2.13873E-6 L 0.6816 0.1015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080" y="5064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4.81481E-6 L 0.49895 0.23311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948" y="116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65" grpId="0" animBg="1"/>
      <p:bldP spid="74" grpId="0" animBg="1"/>
      <p:bldP spid="76" grpId="0" animBg="1"/>
      <p:bldP spid="121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Overall package design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232812" y="1590623"/>
            <a:ext cx="1454206" cy="762000"/>
          </a:xfrm>
          <a:prstGeom prst="round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C000"/>
                </a:solidFill>
              </a:rPr>
              <a:t>JANA</a:t>
            </a:r>
            <a:r>
              <a:rPr lang="en-US" dirty="0" smtClean="0"/>
              <a:t> Users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5499548" y="1588532"/>
            <a:ext cx="1507677" cy="762000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Python Users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6488545" y="3046696"/>
            <a:ext cx="2007537" cy="823224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Python API</a:t>
            </a:r>
            <a:br>
              <a:rPr lang="en-US" dirty="0" smtClean="0"/>
            </a:br>
            <a:r>
              <a:rPr lang="en-US" sz="1200" dirty="0" smtClean="0"/>
              <a:t>(C++ API wrapping)</a:t>
            </a:r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7315200" y="1590623"/>
            <a:ext cx="1447799" cy="762000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&gt; Command      line tools _</a:t>
            </a:r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381000" y="3047999"/>
            <a:ext cx="1524000" cy="821921"/>
          </a:xfrm>
          <a:prstGeom prst="rect">
            <a:avLst/>
          </a:prstGeom>
          <a:solidFill>
            <a:srgbClr val="754D8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Web engine</a:t>
            </a:r>
          </a:p>
          <a:p>
            <a:pPr algn="ctr"/>
            <a:r>
              <a:rPr lang="en-US" dirty="0" smtClean="0"/>
              <a:t>PHP </a:t>
            </a:r>
          </a:p>
          <a:p>
            <a:pPr algn="ctr"/>
            <a:r>
              <a:rPr lang="en-US" dirty="0" smtClean="0"/>
              <a:t>C++ CGI</a:t>
            </a:r>
            <a:endParaRPr lang="ru-RU" dirty="0"/>
          </a:p>
        </p:txBody>
      </p:sp>
      <p:sp>
        <p:nvSpPr>
          <p:cNvPr id="25" name="Стрелка вправо 24"/>
          <p:cNvSpPr/>
          <p:nvPr/>
        </p:nvSpPr>
        <p:spPr>
          <a:xfrm rot="16200000">
            <a:off x="3289651" y="2525713"/>
            <a:ext cx="403859" cy="282575"/>
          </a:xfrm>
          <a:prstGeom prst="rightArrow">
            <a:avLst/>
          </a:prstGeom>
          <a:solidFill>
            <a:srgbClr val="D16D0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228600" y="1219200"/>
            <a:ext cx="8686800" cy="1219200"/>
          </a:xfrm>
          <a:prstGeom prst="roundRect">
            <a:avLst/>
          </a:prstGeom>
          <a:noFill/>
          <a:ln>
            <a:solidFill>
              <a:schemeClr val="bg1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TextBox 36"/>
          <p:cNvSpPr txBox="1"/>
          <p:nvPr/>
        </p:nvSpPr>
        <p:spPr>
          <a:xfrm>
            <a:off x="3962400" y="1219200"/>
            <a:ext cx="11117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Interfaces</a:t>
            </a:r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3962400" y="1590623"/>
            <a:ext cx="1339850" cy="762000"/>
          </a:xfrm>
          <a:prstGeom prst="round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C++ Users</a:t>
            </a:r>
            <a:endParaRPr lang="ru-RU" dirty="0"/>
          </a:p>
        </p:txBody>
      </p:sp>
      <p:sp>
        <p:nvSpPr>
          <p:cNvPr id="41" name="TextBox 40"/>
          <p:cNvSpPr txBox="1"/>
          <p:nvPr/>
        </p:nvSpPr>
        <p:spPr>
          <a:xfrm>
            <a:off x="5499548" y="2989156"/>
            <a:ext cx="697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SWIG</a:t>
            </a:r>
            <a:endParaRPr lang="ru-RU" dirty="0"/>
          </a:p>
        </p:txBody>
      </p:sp>
      <p:sp>
        <p:nvSpPr>
          <p:cNvPr id="42" name="TextBox 41"/>
          <p:cNvSpPr txBox="1"/>
          <p:nvPr/>
        </p:nvSpPr>
        <p:spPr>
          <a:xfrm>
            <a:off x="2155825" y="3048000"/>
            <a:ext cx="8366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JQuery</a:t>
            </a:r>
            <a:endParaRPr lang="ru-RU" dirty="0"/>
          </a:p>
        </p:txBody>
      </p:sp>
      <p:grpSp>
        <p:nvGrpSpPr>
          <p:cNvPr id="3" name="Group 2"/>
          <p:cNvGrpSpPr/>
          <p:nvPr/>
        </p:nvGrpSpPr>
        <p:grpSpPr>
          <a:xfrm>
            <a:off x="381000" y="1590623"/>
            <a:ext cx="1676400" cy="762000"/>
            <a:chOff x="381000" y="1590623"/>
            <a:chExt cx="1676400" cy="762000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381000" y="1590623"/>
              <a:ext cx="1676400" cy="762000"/>
            </a:xfrm>
            <a:prstGeom prst="roundRect">
              <a:avLst/>
            </a:prstGeom>
            <a:solidFill>
              <a:srgbClr val="EFEFEF"/>
            </a:solidFill>
            <a:ln cap="rnd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FFC000"/>
                  </a:solidFill>
                </a:rPr>
                <a:t>WEB</a:t>
              </a:r>
              <a:endParaRPr lang="ru-RU" dirty="0">
                <a:solidFill>
                  <a:srgbClr val="FFC000"/>
                </a:solidFill>
              </a:endParaRPr>
            </a:p>
          </p:txBody>
        </p:sp>
        <p:pic>
          <p:nvPicPr>
            <p:cNvPr id="1026" name="Picture 2" descr="http://www.youthedesigner.com/wp-content/uploads/2008/05/free-vector-images-globe-icon-set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176" t="50000" r="38906" b="2896"/>
            <a:stretch/>
          </p:blipFill>
          <p:spPr bwMode="auto">
            <a:xfrm>
              <a:off x="504188" y="1828800"/>
              <a:ext cx="314962" cy="3172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6" name="Group 25"/>
          <p:cNvGrpSpPr/>
          <p:nvPr/>
        </p:nvGrpSpPr>
        <p:grpSpPr>
          <a:xfrm>
            <a:off x="221067" y="4009277"/>
            <a:ext cx="3042833" cy="2126454"/>
            <a:chOff x="221067" y="4009277"/>
            <a:chExt cx="3042833" cy="2126454"/>
          </a:xfrm>
        </p:grpSpPr>
        <p:sp>
          <p:nvSpPr>
            <p:cNvPr id="44" name="Прямоугольник 6"/>
            <p:cNvSpPr/>
            <p:nvPr/>
          </p:nvSpPr>
          <p:spPr>
            <a:xfrm>
              <a:off x="248197" y="4414391"/>
              <a:ext cx="1686276" cy="655983"/>
            </a:xfrm>
            <a:prstGeom prst="rect">
              <a:avLst/>
            </a:prstGeom>
            <a:solidFill>
              <a:schemeClr val="bg1"/>
            </a:solidFill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SQLite Provider</a:t>
              </a:r>
              <a:endParaRPr lang="ru-RU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45" name="Блок-схема: магнитный диск 13"/>
            <p:cNvSpPr/>
            <p:nvPr/>
          </p:nvSpPr>
          <p:spPr>
            <a:xfrm>
              <a:off x="221067" y="5507696"/>
              <a:ext cx="1713406" cy="628035"/>
            </a:xfrm>
            <a:prstGeom prst="flowChartMagneticDisk">
              <a:avLst/>
            </a:prstGeom>
            <a:solidFill>
              <a:schemeClr val="bg1"/>
            </a:solidFill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SQLite</a:t>
              </a:r>
            </a:p>
          </p:txBody>
        </p:sp>
        <p:sp>
          <p:nvSpPr>
            <p:cNvPr id="47" name="Двойная стрелка вверх/вниз 30"/>
            <p:cNvSpPr/>
            <p:nvPr/>
          </p:nvSpPr>
          <p:spPr>
            <a:xfrm>
              <a:off x="915265" y="5060746"/>
              <a:ext cx="304800" cy="437322"/>
            </a:xfrm>
            <a:prstGeom prst="upDownArrow">
              <a:avLst/>
            </a:prstGeom>
            <a:solidFill>
              <a:schemeClr val="bg1"/>
            </a:solidFill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Freeform 9"/>
            <p:cNvSpPr/>
            <p:nvPr/>
          </p:nvSpPr>
          <p:spPr>
            <a:xfrm>
              <a:off x="1104900" y="4009277"/>
              <a:ext cx="2159000" cy="331985"/>
            </a:xfrm>
            <a:custGeom>
              <a:avLst/>
              <a:gdLst>
                <a:gd name="connsiteX0" fmla="*/ 0 w 2184400"/>
                <a:gd name="connsiteY0" fmla="*/ 400084 h 400084"/>
                <a:gd name="connsiteX1" fmla="*/ 749300 w 2184400"/>
                <a:gd name="connsiteY1" fmla="*/ 6384 h 400084"/>
                <a:gd name="connsiteX2" fmla="*/ 1841500 w 2184400"/>
                <a:gd name="connsiteY2" fmla="*/ 146084 h 400084"/>
                <a:gd name="connsiteX3" fmla="*/ 2184400 w 2184400"/>
                <a:gd name="connsiteY3" fmla="*/ 6384 h 400084"/>
                <a:gd name="connsiteX4" fmla="*/ 2184400 w 2184400"/>
                <a:gd name="connsiteY4" fmla="*/ 6384 h 400084"/>
                <a:gd name="connsiteX0" fmla="*/ 0 w 2184400"/>
                <a:gd name="connsiteY0" fmla="*/ 333769 h 333769"/>
                <a:gd name="connsiteX1" fmla="*/ 749300 w 2184400"/>
                <a:gd name="connsiteY1" fmla="*/ 3910 h 333769"/>
                <a:gd name="connsiteX2" fmla="*/ 1841500 w 2184400"/>
                <a:gd name="connsiteY2" fmla="*/ 143610 h 333769"/>
                <a:gd name="connsiteX3" fmla="*/ 2184400 w 2184400"/>
                <a:gd name="connsiteY3" fmla="*/ 3910 h 333769"/>
                <a:gd name="connsiteX4" fmla="*/ 2184400 w 2184400"/>
                <a:gd name="connsiteY4" fmla="*/ 3910 h 333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84400" h="333769">
                  <a:moveTo>
                    <a:pt x="0" y="333769"/>
                  </a:moveTo>
                  <a:cubicBezTo>
                    <a:pt x="221191" y="158085"/>
                    <a:pt x="442383" y="35603"/>
                    <a:pt x="749300" y="3910"/>
                  </a:cubicBezTo>
                  <a:cubicBezTo>
                    <a:pt x="1056217" y="-27783"/>
                    <a:pt x="1602317" y="143610"/>
                    <a:pt x="1841500" y="143610"/>
                  </a:cubicBezTo>
                  <a:cubicBezTo>
                    <a:pt x="2080683" y="143610"/>
                    <a:pt x="2184400" y="3910"/>
                    <a:pt x="2184400" y="3910"/>
                  </a:cubicBezTo>
                  <a:lnTo>
                    <a:pt x="2184400" y="3910"/>
                  </a:lnTo>
                </a:path>
              </a:pathLst>
            </a:custGeom>
            <a:solidFill>
              <a:schemeClr val="bg1"/>
            </a:solidFill>
            <a:ln w="28575">
              <a:prstDash val="dash"/>
              <a:headEnd type="triangl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6819900" y="4404762"/>
            <a:ext cx="1943099" cy="1846659"/>
            <a:chOff x="6819900" y="4404762"/>
            <a:chExt cx="1943099" cy="1846659"/>
          </a:xfrm>
        </p:grpSpPr>
        <p:sp>
          <p:nvSpPr>
            <p:cNvPr id="11" name="Rectangle 10"/>
            <p:cNvSpPr/>
            <p:nvPr/>
          </p:nvSpPr>
          <p:spPr>
            <a:xfrm>
              <a:off x="6819900" y="4404762"/>
              <a:ext cx="1943099" cy="1702906"/>
            </a:xfrm>
            <a:prstGeom prst="rect">
              <a:avLst/>
            </a:prstGeom>
            <a:solidFill>
              <a:schemeClr val="bg1"/>
            </a:solidFill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934200" y="4404762"/>
              <a:ext cx="1752600" cy="184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Ruby</a:t>
              </a:r>
            </a:p>
            <a:p>
              <a:pPr algn="ctr"/>
              <a:r>
                <a:rPr lang="en-US" dirty="0" smtClean="0"/>
                <a:t>Java</a:t>
              </a:r>
            </a:p>
            <a:p>
              <a:pPr algn="ctr"/>
              <a:r>
                <a:rPr lang="en-US" dirty="0" smtClean="0"/>
                <a:t>.NET</a:t>
              </a:r>
            </a:p>
            <a:p>
              <a:pPr algn="ctr"/>
              <a:r>
                <a:rPr lang="en-US" sz="1400" dirty="0" smtClean="0"/>
                <a:t>+</a:t>
              </a:r>
            </a:p>
            <a:p>
              <a:pPr algn="ctr"/>
              <a:r>
                <a:rPr lang="en-US" sz="1400" dirty="0" smtClean="0"/>
                <a:t>20 more </a:t>
              </a:r>
            </a:p>
            <a:p>
              <a:pPr algn="ctr"/>
              <a:r>
                <a:rPr lang="en-US" sz="1400" dirty="0" smtClean="0"/>
                <a:t>languages</a:t>
              </a:r>
            </a:p>
            <a:p>
              <a:endParaRPr lang="en-US" dirty="0"/>
            </a:p>
          </p:txBody>
        </p:sp>
      </p:grp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88F4E-721E-4598-AC35-CD185956DAEE}" type="datetime1">
              <a:rPr lang="en-US" smtClean="0"/>
              <a:t>10/3/2012</a:t>
            </a:fld>
            <a:endParaRPr lang="ru-RU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3739C-A44F-47A3-BC12-9E0909EDF8A7}" type="slidenum">
              <a:rPr lang="ru-RU" smtClean="0"/>
              <a:pPr/>
              <a:t>37</a:t>
            </a:fld>
            <a:endParaRPr lang="ru-RU"/>
          </a:p>
        </p:txBody>
      </p:sp>
      <p:sp>
        <p:nvSpPr>
          <p:cNvPr id="46" name="Стрелка вправо 24"/>
          <p:cNvSpPr/>
          <p:nvPr/>
        </p:nvSpPr>
        <p:spPr>
          <a:xfrm rot="16200000">
            <a:off x="4785606" y="2525713"/>
            <a:ext cx="403859" cy="282575"/>
          </a:xfrm>
          <a:prstGeom prst="rightArrow">
            <a:avLst/>
          </a:prstGeom>
          <a:solidFill>
            <a:srgbClr val="D16D0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Стрелка вправо 24"/>
          <p:cNvSpPr/>
          <p:nvPr/>
        </p:nvSpPr>
        <p:spPr>
          <a:xfrm rot="16200000">
            <a:off x="6476683" y="2552381"/>
            <a:ext cx="403859" cy="282575"/>
          </a:xfrm>
          <a:prstGeom prst="rightArrow">
            <a:avLst/>
          </a:prstGeom>
          <a:solidFill>
            <a:srgbClr val="D16D0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Стрелка вправо 24"/>
          <p:cNvSpPr/>
          <p:nvPr/>
        </p:nvSpPr>
        <p:spPr>
          <a:xfrm rot="16200000">
            <a:off x="7837169" y="2552382"/>
            <a:ext cx="403859" cy="282575"/>
          </a:xfrm>
          <a:prstGeom prst="rightArrow">
            <a:avLst/>
          </a:prstGeom>
          <a:solidFill>
            <a:srgbClr val="D16D0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Стрелка вправо 24"/>
          <p:cNvSpPr/>
          <p:nvPr/>
        </p:nvSpPr>
        <p:spPr>
          <a:xfrm rot="16200000">
            <a:off x="1018135" y="2525064"/>
            <a:ext cx="403859" cy="282575"/>
          </a:xfrm>
          <a:prstGeom prst="rightArrow">
            <a:avLst/>
          </a:prstGeom>
          <a:solidFill>
            <a:srgbClr val="D16D0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4" name="Group 23"/>
          <p:cNvGrpSpPr/>
          <p:nvPr/>
        </p:nvGrpSpPr>
        <p:grpSpPr>
          <a:xfrm>
            <a:off x="2385039" y="3048000"/>
            <a:ext cx="3762023" cy="3069296"/>
            <a:chOff x="2385039" y="3048000"/>
            <a:chExt cx="3762023" cy="3069296"/>
          </a:xfrm>
        </p:grpSpPr>
        <p:grpSp>
          <p:nvGrpSpPr>
            <p:cNvPr id="22" name="Group 21"/>
            <p:cNvGrpSpPr/>
            <p:nvPr/>
          </p:nvGrpSpPr>
          <p:grpSpPr>
            <a:xfrm>
              <a:off x="2385039" y="3048000"/>
              <a:ext cx="3762023" cy="3069296"/>
              <a:chOff x="2362199" y="3048000"/>
              <a:chExt cx="3762023" cy="3069296"/>
            </a:xfrm>
          </p:grpSpPr>
          <p:grpSp>
            <p:nvGrpSpPr>
              <p:cNvPr id="33" name="Группа 32"/>
              <p:cNvGrpSpPr/>
              <p:nvPr/>
            </p:nvGrpSpPr>
            <p:grpSpPr>
              <a:xfrm>
                <a:off x="2362199" y="3048000"/>
                <a:ext cx="3762023" cy="3069296"/>
                <a:chOff x="3417454" y="3125856"/>
                <a:chExt cx="3762023" cy="3208810"/>
              </a:xfrm>
            </p:grpSpPr>
            <p:sp>
              <p:nvSpPr>
                <p:cNvPr id="6" name="Прямоугольник 5"/>
                <p:cNvSpPr/>
                <p:nvPr/>
              </p:nvSpPr>
              <p:spPr>
                <a:xfrm>
                  <a:off x="4255655" y="3125856"/>
                  <a:ext cx="2059067" cy="914400"/>
                </a:xfrm>
                <a:prstGeom prst="rect">
                  <a:avLst/>
                </a:prstGeom>
                <a:solidFill>
                  <a:srgbClr val="C00000"/>
                </a:soli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err="1" smtClean="0"/>
                    <a:t>Calib</a:t>
                  </a:r>
                  <a:r>
                    <a:rPr lang="en-US" dirty="0" smtClean="0"/>
                    <a:t>. DB API</a:t>
                  </a:r>
                </a:p>
                <a:p>
                  <a:pPr algn="ctr"/>
                  <a:r>
                    <a:rPr lang="en-US" dirty="0" smtClean="0"/>
                    <a:t>C++</a:t>
                  </a:r>
                  <a:endParaRPr lang="ru-RU" dirty="0"/>
                </a:p>
              </p:txBody>
            </p:sp>
            <p:sp>
              <p:nvSpPr>
                <p:cNvPr id="7" name="Прямоугольник 6"/>
                <p:cNvSpPr/>
                <p:nvPr/>
              </p:nvSpPr>
              <p:spPr>
                <a:xfrm>
                  <a:off x="3417455" y="4544290"/>
                  <a:ext cx="1676400" cy="685800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600" dirty="0" err="1" smtClean="0"/>
                    <a:t>MySQL</a:t>
                  </a:r>
                  <a:r>
                    <a:rPr lang="en-US" sz="1600" dirty="0" smtClean="0"/>
                    <a:t> Provider</a:t>
                  </a:r>
                  <a:endParaRPr lang="ru-RU" sz="1600" dirty="0"/>
                </a:p>
              </p:txBody>
            </p:sp>
            <p:sp>
              <p:nvSpPr>
                <p:cNvPr id="8" name="Прямоугольник 7"/>
                <p:cNvSpPr/>
                <p:nvPr/>
              </p:nvSpPr>
              <p:spPr>
                <a:xfrm>
                  <a:off x="5503077" y="4544290"/>
                  <a:ext cx="1676400" cy="685800"/>
                </a:xfrm>
                <a:prstGeom prst="rect">
                  <a:avLst/>
                </a:prstGeom>
                <a:solidFill>
                  <a:schemeClr val="accent6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600" dirty="0" smtClean="0"/>
                    <a:t>File Provider</a:t>
                  </a:r>
                  <a:endParaRPr lang="ru-RU" sz="1600" dirty="0"/>
                </a:p>
              </p:txBody>
            </p:sp>
            <p:sp>
              <p:nvSpPr>
                <p:cNvPr id="9" name="Блок-схема: магнитный диск 8"/>
                <p:cNvSpPr/>
                <p:nvPr/>
              </p:nvSpPr>
              <p:spPr>
                <a:xfrm>
                  <a:off x="5503077" y="5697357"/>
                  <a:ext cx="1660525" cy="637309"/>
                </a:xfrm>
                <a:prstGeom prst="flowChartMagneticDisk">
                  <a:avLst/>
                </a:prstGeom>
                <a:solidFill>
                  <a:srgbClr val="2D591B"/>
                </a:solidFill>
                <a:scene3d>
                  <a:camera prst="perspectiveLeft"/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600" dirty="0" smtClean="0"/>
                    <a:t>Local  DB Files</a:t>
                  </a:r>
                  <a:endParaRPr lang="ru-RU" sz="1600" dirty="0"/>
                </a:p>
              </p:txBody>
            </p:sp>
            <p:sp>
              <p:nvSpPr>
                <p:cNvPr id="14" name="Блок-схема: магнитный диск 13"/>
                <p:cNvSpPr/>
                <p:nvPr/>
              </p:nvSpPr>
              <p:spPr>
                <a:xfrm>
                  <a:off x="3417454" y="5687291"/>
                  <a:ext cx="1700645" cy="637309"/>
                </a:xfrm>
                <a:prstGeom prst="flowChartMagneticDisk">
                  <a:avLst/>
                </a:prstGeom>
                <a:solidFill>
                  <a:srgbClr val="133517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600" dirty="0" smtClean="0"/>
                    <a:t>MySQL Server</a:t>
                  </a:r>
                  <a:endParaRPr lang="ru-RU" sz="1600" dirty="0"/>
                </a:p>
              </p:txBody>
            </p:sp>
            <p:sp>
              <p:nvSpPr>
                <p:cNvPr id="29" name="Двойная стрелка вверх/вниз 28"/>
                <p:cNvSpPr/>
                <p:nvPr/>
              </p:nvSpPr>
              <p:spPr>
                <a:xfrm rot="2763548">
                  <a:off x="4579680" y="4025174"/>
                  <a:ext cx="304800" cy="533400"/>
                </a:xfrm>
                <a:prstGeom prst="upDownArrow">
                  <a:avLst/>
                </a:prstGeom>
                <a:solidFill>
                  <a:schemeClr val="accent5">
                    <a:lumMod val="60000"/>
                    <a:lumOff val="40000"/>
                  </a:schemeClr>
                </a:solidFill>
                <a:ln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30" name="Двойная стрелка вверх/вниз 29"/>
                <p:cNvSpPr/>
                <p:nvPr/>
              </p:nvSpPr>
              <p:spPr>
                <a:xfrm rot="19029722">
                  <a:off x="5635882" y="4022334"/>
                  <a:ext cx="304800" cy="533400"/>
                </a:xfrm>
                <a:prstGeom prst="upDownArrow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solidFill>
                    <a:schemeClr val="accent6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13" name="Group 12"/>
              <p:cNvGrpSpPr/>
              <p:nvPr/>
            </p:nvGrpSpPr>
            <p:grpSpPr>
              <a:xfrm>
                <a:off x="3144520" y="5116359"/>
                <a:ext cx="152400" cy="363237"/>
                <a:chOff x="3081020" y="5127966"/>
                <a:chExt cx="152400" cy="363237"/>
              </a:xfrm>
            </p:grpSpPr>
            <p:cxnSp>
              <p:nvCxnSpPr>
                <p:cNvPr id="4" name="Straight Arrow Connector 3"/>
                <p:cNvCxnSpPr/>
                <p:nvPr/>
              </p:nvCxnSpPr>
              <p:spPr>
                <a:xfrm>
                  <a:off x="3081020" y="5165107"/>
                  <a:ext cx="0" cy="326096"/>
                </a:xfrm>
                <a:prstGeom prst="straightConnector1">
                  <a:avLst/>
                </a:prstGeom>
                <a:ln w="38100"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Straight Arrow Connector 51"/>
                <p:cNvCxnSpPr/>
                <p:nvPr/>
              </p:nvCxnSpPr>
              <p:spPr>
                <a:xfrm>
                  <a:off x="3233420" y="5127966"/>
                  <a:ext cx="0" cy="326096"/>
                </a:xfrm>
                <a:prstGeom prst="straightConnector1">
                  <a:avLst/>
                </a:prstGeom>
                <a:ln w="38100">
                  <a:headEnd type="triangl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53" name="Straight Arrow Connector 52"/>
            <p:cNvCxnSpPr/>
            <p:nvPr/>
          </p:nvCxnSpPr>
          <p:spPr>
            <a:xfrm>
              <a:off x="5257800" y="5126359"/>
              <a:ext cx="0" cy="326096"/>
            </a:xfrm>
            <a:prstGeom prst="straightConnector1">
              <a:avLst/>
            </a:prstGeom>
            <a:ln w="38100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/>
            <p:cNvCxnSpPr/>
            <p:nvPr/>
          </p:nvCxnSpPr>
          <p:spPr>
            <a:xfrm>
              <a:off x="5410200" y="5087300"/>
              <a:ext cx="0" cy="326096"/>
            </a:xfrm>
            <a:prstGeom prst="straightConnector1">
              <a:avLst/>
            </a:prstGeom>
            <a:ln w="38100"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7" name="Стрелка вправо 24"/>
          <p:cNvSpPr/>
          <p:nvPr/>
        </p:nvSpPr>
        <p:spPr>
          <a:xfrm rot="10800000">
            <a:off x="2057399" y="3317670"/>
            <a:ext cx="1066800" cy="282575"/>
          </a:xfrm>
          <a:prstGeom prst="rightArrow">
            <a:avLst/>
          </a:prstGeom>
          <a:solidFill>
            <a:srgbClr val="D16D0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Стрелка вправо 24"/>
          <p:cNvSpPr/>
          <p:nvPr/>
        </p:nvSpPr>
        <p:spPr>
          <a:xfrm>
            <a:off x="5410199" y="3317670"/>
            <a:ext cx="971529" cy="282575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Freeform 62"/>
          <p:cNvSpPr/>
          <p:nvPr/>
        </p:nvSpPr>
        <p:spPr>
          <a:xfrm rot="11616778" flipH="1">
            <a:off x="5780198" y="3774533"/>
            <a:ext cx="1686234" cy="377685"/>
          </a:xfrm>
          <a:custGeom>
            <a:avLst/>
            <a:gdLst>
              <a:gd name="connsiteX0" fmla="*/ 0 w 2184400"/>
              <a:gd name="connsiteY0" fmla="*/ 400084 h 400084"/>
              <a:gd name="connsiteX1" fmla="*/ 749300 w 2184400"/>
              <a:gd name="connsiteY1" fmla="*/ 6384 h 400084"/>
              <a:gd name="connsiteX2" fmla="*/ 1841500 w 2184400"/>
              <a:gd name="connsiteY2" fmla="*/ 146084 h 400084"/>
              <a:gd name="connsiteX3" fmla="*/ 2184400 w 2184400"/>
              <a:gd name="connsiteY3" fmla="*/ 6384 h 400084"/>
              <a:gd name="connsiteX4" fmla="*/ 2184400 w 2184400"/>
              <a:gd name="connsiteY4" fmla="*/ 6384 h 400084"/>
              <a:gd name="connsiteX0" fmla="*/ 0 w 2184400"/>
              <a:gd name="connsiteY0" fmla="*/ 333769 h 333769"/>
              <a:gd name="connsiteX1" fmla="*/ 749300 w 2184400"/>
              <a:gd name="connsiteY1" fmla="*/ 3910 h 333769"/>
              <a:gd name="connsiteX2" fmla="*/ 1841500 w 2184400"/>
              <a:gd name="connsiteY2" fmla="*/ 143610 h 333769"/>
              <a:gd name="connsiteX3" fmla="*/ 2184400 w 2184400"/>
              <a:gd name="connsiteY3" fmla="*/ 3910 h 333769"/>
              <a:gd name="connsiteX4" fmla="*/ 2184400 w 2184400"/>
              <a:gd name="connsiteY4" fmla="*/ 3910 h 333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84400" h="333769">
                <a:moveTo>
                  <a:pt x="0" y="333769"/>
                </a:moveTo>
                <a:cubicBezTo>
                  <a:pt x="221191" y="158085"/>
                  <a:pt x="442383" y="35603"/>
                  <a:pt x="749300" y="3910"/>
                </a:cubicBezTo>
                <a:cubicBezTo>
                  <a:pt x="1056217" y="-27783"/>
                  <a:pt x="1602317" y="143610"/>
                  <a:pt x="1841500" y="143610"/>
                </a:cubicBezTo>
                <a:cubicBezTo>
                  <a:pt x="2080683" y="143610"/>
                  <a:pt x="2184400" y="3910"/>
                  <a:pt x="2184400" y="3910"/>
                </a:cubicBezTo>
                <a:lnTo>
                  <a:pt x="2184400" y="3910"/>
                </a:lnTo>
              </a:path>
            </a:pathLst>
          </a:custGeom>
          <a:solidFill>
            <a:schemeClr val="bg1"/>
          </a:solidFill>
          <a:ln w="28575">
            <a:solidFill>
              <a:schemeClr val="accent2">
                <a:lumMod val="60000"/>
                <a:lumOff val="40000"/>
              </a:schemeClr>
            </a:solidFill>
            <a:prstDash val="dash"/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F0"/>
              </a:solidFill>
            </a:endParaRPr>
          </a:p>
        </p:txBody>
      </p:sp>
      <p:pic>
        <p:nvPicPr>
          <p:cNvPr id="51" name="Picture 2" descr="C:\Users\DmitryRa\Desktop\Python_Icon_by_kaela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5763" y="1842327"/>
            <a:ext cx="330200" cy="33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2188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1" grpId="0" animBg="1"/>
      <p:bldP spid="25" grpId="0" animBg="1"/>
      <p:bldP spid="41" grpId="0"/>
      <p:bldP spid="42" grpId="0"/>
      <p:bldP spid="46" grpId="0" animBg="1"/>
      <p:bldP spid="48" grpId="0" animBg="1"/>
      <p:bldP spid="49" grpId="0" animBg="1"/>
      <p:bldP spid="50" grpId="0" animBg="1"/>
      <p:bldP spid="57" grpId="0" animBg="1"/>
      <p:bldP spid="58" grpId="0" animBg="1"/>
      <p:bldP spid="63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SQLite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09063-1CF3-4C9D-93FA-6682A4D1B2B7}" type="datetime1">
              <a:rPr lang="en-US" smtClean="0"/>
              <a:t>10/3/2012</a:t>
            </a:fld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3739C-A44F-47A3-BC12-9E0909EDF8A7}" type="slidenum">
              <a:rPr lang="ru-RU" smtClean="0"/>
              <a:pPr/>
              <a:t>38</a:t>
            </a:fld>
            <a:endParaRPr lang="ru-RU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dirty="0" smtClean="0"/>
              <a:t>Zero-Configuration.  </a:t>
            </a:r>
            <a:r>
              <a:rPr lang="en-US" dirty="0" smtClean="0"/>
              <a:t>SQLite </a:t>
            </a:r>
            <a:r>
              <a:rPr lang="en-US" dirty="0"/>
              <a:t>does not need to be "installed" before it is used. There is no "setup" procedure</a:t>
            </a:r>
            <a:r>
              <a:rPr lang="en-US" dirty="0" smtClean="0"/>
              <a:t>.</a:t>
            </a:r>
          </a:p>
          <a:p>
            <a:r>
              <a:rPr lang="en-US" b="1" dirty="0" err="1" smtClean="0"/>
              <a:t>Serverless</a:t>
            </a:r>
            <a:endParaRPr lang="en-US" b="1" dirty="0" smtClean="0"/>
          </a:p>
          <a:p>
            <a:r>
              <a:rPr lang="en-US" b="1" dirty="0"/>
              <a:t>Single Database </a:t>
            </a:r>
            <a:r>
              <a:rPr lang="en-US" b="1" dirty="0" smtClean="0"/>
              <a:t>File</a:t>
            </a:r>
          </a:p>
          <a:p>
            <a:r>
              <a:rPr lang="en-US" b="1" dirty="0"/>
              <a:t>Stable Cross-Platform Database </a:t>
            </a:r>
            <a:r>
              <a:rPr lang="en-US" b="1" dirty="0" smtClean="0"/>
              <a:t>File</a:t>
            </a:r>
          </a:p>
          <a:p>
            <a:r>
              <a:rPr lang="en-US" b="1" dirty="0" smtClean="0"/>
              <a:t>Compact</a:t>
            </a:r>
          </a:p>
          <a:p>
            <a:r>
              <a:rPr lang="en-US" b="1" dirty="0" smtClean="0"/>
              <a:t>Faster then MySQL. </a:t>
            </a:r>
            <a:r>
              <a:rPr lang="en-US" dirty="0" smtClean="0"/>
              <a:t>Tests shows 2 – 20 times.</a:t>
            </a:r>
          </a:p>
          <a:p>
            <a:r>
              <a:rPr lang="en-US" b="1" dirty="0" smtClean="0"/>
              <a:t>Similar SQL queries</a:t>
            </a:r>
          </a:p>
          <a:p>
            <a:r>
              <a:rPr lang="en-US" b="1" dirty="0"/>
              <a:t>Public </a:t>
            </a:r>
            <a:r>
              <a:rPr lang="en-US" b="1" dirty="0" smtClean="0"/>
              <a:t>domain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5746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Unit testing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09063-1CF3-4C9D-93FA-6682A4D1B2B7}" type="datetime1">
              <a:rPr lang="en-US" smtClean="0"/>
              <a:t>10/3/2012</a:t>
            </a:fld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3739C-A44F-47A3-BC12-9E0909EDF8A7}" type="slidenum">
              <a:rPr lang="ru-RU" smtClean="0"/>
              <a:pPr/>
              <a:t>39</a:t>
            </a:fld>
            <a:endParaRPr lang="ru-RU"/>
          </a:p>
        </p:txBody>
      </p:sp>
      <p:pic>
        <p:nvPicPr>
          <p:cNvPr id="1026" name="Picture 2" descr="C:\Users\DmitryRa\Desktop\2011-02-07_230550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02"/>
          <a:stretch/>
        </p:blipFill>
        <p:spPr bwMode="auto">
          <a:xfrm>
            <a:off x="821598" y="1219200"/>
            <a:ext cx="7208519" cy="5105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265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Блок-схема: процесс 90"/>
          <p:cNvSpPr/>
          <p:nvPr/>
        </p:nvSpPr>
        <p:spPr>
          <a:xfrm>
            <a:off x="1066800" y="1295400"/>
            <a:ext cx="2590800" cy="685800"/>
          </a:xfrm>
          <a:prstGeom prst="flowChartProcess">
            <a:avLst/>
          </a:prstGeom>
          <a:solidFill>
            <a:schemeClr val="bg1"/>
          </a:solidFill>
          <a:ln w="12700">
            <a:solidFill>
              <a:schemeClr val="bg2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609600" y="5638800"/>
            <a:ext cx="5943600" cy="6858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dirty="0" smtClean="0"/>
              <a:t>User enters:      /simple/constants</a:t>
            </a:r>
            <a:br>
              <a:rPr lang="en-US" dirty="0" smtClean="0"/>
            </a:br>
            <a:r>
              <a:rPr lang="en-US" dirty="0" smtClean="0"/>
              <a:t>User gets:          1.1 ;   1.2 ;   1.3;</a:t>
            </a:r>
            <a:endParaRPr lang="ru-RU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609600" y="5638800"/>
            <a:ext cx="5943600" cy="6858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dirty="0" smtClean="0"/>
              <a:t>User enters:      /simple/constants     </a:t>
            </a:r>
            <a:r>
              <a:rPr lang="en-US" b="1" dirty="0" smtClean="0">
                <a:solidFill>
                  <a:srgbClr val="C00000"/>
                </a:solidFill>
              </a:rPr>
              <a:t>variation</a:t>
            </a:r>
            <a:r>
              <a:rPr lang="en-US" dirty="0" smtClean="0"/>
              <a:t>: </a:t>
            </a:r>
            <a:r>
              <a:rPr lang="en-US" dirty="0" err="1" smtClean="0"/>
              <a:t>jhon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User gets:          3 ;   4 ;   5;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Branching and versioning</a:t>
            </a:r>
            <a:endParaRPr lang="ru-RU" dirty="0"/>
          </a:p>
        </p:txBody>
      </p:sp>
      <p:cxnSp>
        <p:nvCxnSpPr>
          <p:cNvPr id="5" name="Прямая со стрелкой 4"/>
          <p:cNvCxnSpPr/>
          <p:nvPr/>
        </p:nvCxnSpPr>
        <p:spPr>
          <a:xfrm rot="5400000">
            <a:off x="-1029494" y="3619500"/>
            <a:ext cx="3124994" cy="794"/>
          </a:xfrm>
          <a:prstGeom prst="straightConnector1">
            <a:avLst/>
          </a:prstGeom>
          <a:ln w="28575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 rot="16200000">
            <a:off x="-338072" y="3309874"/>
            <a:ext cx="10454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Time line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1295400" y="1600200"/>
          <a:ext cx="2133600" cy="30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1200"/>
                <a:gridCol w="711200"/>
                <a:gridCol w="711200"/>
              </a:tblGrid>
              <a:tr h="152400">
                <a:tc>
                  <a:txBody>
                    <a:bodyPr/>
                    <a:lstStyle/>
                    <a:p>
                      <a:pPr algn="ctr"/>
                      <a:r>
                        <a:rPr lang="en-US" sz="1400" i="0" dirty="0" smtClean="0"/>
                        <a:t>X</a:t>
                      </a:r>
                      <a:endParaRPr lang="ru-RU" sz="140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i="0" dirty="0" smtClean="0"/>
                        <a:t>Y</a:t>
                      </a:r>
                      <a:endParaRPr lang="ru-RU" sz="140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i="0" dirty="0" smtClean="0"/>
                        <a:t>Z</a:t>
                      </a:r>
                      <a:endParaRPr lang="ru-RU" sz="1400" i="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1295400" y="2362200"/>
          <a:ext cx="2133600" cy="279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11200"/>
                <a:gridCol w="711200"/>
                <a:gridCol w="711200"/>
              </a:tblGrid>
              <a:tr h="279400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1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1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1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6" name="Таблица 15"/>
          <p:cNvGraphicFramePr>
            <a:graphicFrameLocks noGrp="1"/>
          </p:cNvGraphicFramePr>
          <p:nvPr/>
        </p:nvGraphicFramePr>
        <p:xfrm>
          <a:off x="1295400" y="3048000"/>
          <a:ext cx="2133600" cy="279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11200"/>
                <a:gridCol w="711200"/>
                <a:gridCol w="711200"/>
              </a:tblGrid>
              <a:tr h="279400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1.1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1.2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1.3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18" name="Соединительная линия уступом 17"/>
          <p:cNvCxnSpPr/>
          <p:nvPr/>
        </p:nvCxnSpPr>
        <p:spPr>
          <a:xfrm>
            <a:off x="3505200" y="3200400"/>
            <a:ext cx="2362200" cy="381000"/>
          </a:xfrm>
          <a:prstGeom prst="bentConnector3">
            <a:avLst>
              <a:gd name="adj1" fmla="val 99903"/>
            </a:avLst>
          </a:prstGeom>
          <a:ln w="19050">
            <a:solidFill>
              <a:srgbClr val="0070C0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2" name="Таблица 21"/>
          <p:cNvGraphicFramePr>
            <a:graphicFrameLocks noGrp="1"/>
          </p:cNvGraphicFramePr>
          <p:nvPr/>
        </p:nvGraphicFramePr>
        <p:xfrm>
          <a:off x="4800600" y="3657600"/>
          <a:ext cx="2133600" cy="279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11200"/>
                <a:gridCol w="711200"/>
                <a:gridCol w="711200"/>
              </a:tblGrid>
              <a:tr h="279400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3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4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5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3" name="Таблица 22"/>
          <p:cNvGraphicFramePr>
            <a:graphicFrameLocks noGrp="1"/>
          </p:cNvGraphicFramePr>
          <p:nvPr/>
        </p:nvGraphicFramePr>
        <p:xfrm>
          <a:off x="1295400" y="3962400"/>
          <a:ext cx="2133600" cy="279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11200"/>
                <a:gridCol w="711200"/>
                <a:gridCol w="711200"/>
              </a:tblGrid>
              <a:tr h="279400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1.11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1.22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1.33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30" name="Таблица 29"/>
          <p:cNvGraphicFramePr>
            <a:graphicFrameLocks noGrp="1"/>
          </p:cNvGraphicFramePr>
          <p:nvPr/>
        </p:nvGraphicFramePr>
        <p:xfrm>
          <a:off x="4800600" y="4267200"/>
          <a:ext cx="2133600" cy="279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11200"/>
                <a:gridCol w="711200"/>
                <a:gridCol w="711200"/>
              </a:tblGrid>
              <a:tr h="279400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3.5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4.5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5.5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31" name="Таблица 30"/>
          <p:cNvGraphicFramePr>
            <a:graphicFrameLocks noGrp="1"/>
          </p:cNvGraphicFramePr>
          <p:nvPr/>
        </p:nvGraphicFramePr>
        <p:xfrm>
          <a:off x="1295400" y="4800600"/>
          <a:ext cx="2133600" cy="279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11200"/>
                <a:gridCol w="736600"/>
                <a:gridCol w="685800"/>
              </a:tblGrid>
              <a:tr h="279400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3.5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4.5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5.5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32" name="Соединительная линия уступом 31"/>
          <p:cNvCxnSpPr/>
          <p:nvPr/>
        </p:nvCxnSpPr>
        <p:spPr>
          <a:xfrm rot="10800000" flipV="1">
            <a:off x="3429000" y="4648200"/>
            <a:ext cx="2438400" cy="304800"/>
          </a:xfrm>
          <a:prstGeom prst="bentConnector3">
            <a:avLst>
              <a:gd name="adj1" fmla="val 260"/>
            </a:avLst>
          </a:prstGeom>
          <a:ln w="19050">
            <a:solidFill>
              <a:srgbClr val="0070C0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/>
          <p:nvPr/>
        </p:nvCxnSpPr>
        <p:spPr>
          <a:xfrm rot="5400000">
            <a:off x="2247900" y="2171700"/>
            <a:ext cx="228600" cy="1588"/>
          </a:xfrm>
          <a:prstGeom prst="straightConnector1">
            <a:avLst/>
          </a:prstGeom>
          <a:ln w="19050">
            <a:solidFill>
              <a:srgbClr val="C00000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 стрелкой 46"/>
          <p:cNvCxnSpPr/>
          <p:nvPr/>
        </p:nvCxnSpPr>
        <p:spPr>
          <a:xfrm rot="5400000">
            <a:off x="2248694" y="2856706"/>
            <a:ext cx="228600" cy="1588"/>
          </a:xfrm>
          <a:prstGeom prst="straightConnector1">
            <a:avLst/>
          </a:prstGeom>
          <a:ln w="19050">
            <a:solidFill>
              <a:srgbClr val="C00000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5943600" y="3124200"/>
            <a:ext cx="17566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Variation: “john”</a:t>
            </a:r>
            <a:endParaRPr lang="ru-RU" dirty="0"/>
          </a:p>
        </p:txBody>
      </p:sp>
      <p:cxnSp>
        <p:nvCxnSpPr>
          <p:cNvPr id="56" name="Прямая со стрелкой 55"/>
          <p:cNvCxnSpPr/>
          <p:nvPr/>
        </p:nvCxnSpPr>
        <p:spPr>
          <a:xfrm rot="5400000">
            <a:off x="5791994" y="4114800"/>
            <a:ext cx="151606" cy="794"/>
          </a:xfrm>
          <a:prstGeom prst="straightConnector1">
            <a:avLst/>
          </a:prstGeom>
          <a:ln w="19050">
            <a:solidFill>
              <a:srgbClr val="0070C0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1219200" y="2133600"/>
            <a:ext cx="83869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/>
              <a:t>01/01/2011</a:t>
            </a:r>
            <a:endParaRPr lang="ru-RU" sz="1050" dirty="0"/>
          </a:p>
        </p:txBody>
      </p:sp>
      <p:sp>
        <p:nvSpPr>
          <p:cNvPr id="63" name="TextBox 62"/>
          <p:cNvSpPr txBox="1"/>
          <p:nvPr/>
        </p:nvSpPr>
        <p:spPr>
          <a:xfrm>
            <a:off x="1219200" y="2819400"/>
            <a:ext cx="83869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/>
              <a:t>02/03/2011</a:t>
            </a:r>
            <a:endParaRPr lang="ru-RU" sz="1050" dirty="0"/>
          </a:p>
        </p:txBody>
      </p:sp>
      <p:sp>
        <p:nvSpPr>
          <p:cNvPr id="64" name="TextBox 63"/>
          <p:cNvSpPr txBox="1"/>
          <p:nvPr/>
        </p:nvSpPr>
        <p:spPr>
          <a:xfrm>
            <a:off x="1219200" y="3733800"/>
            <a:ext cx="83869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/>
              <a:t>04/12/2011</a:t>
            </a:r>
            <a:endParaRPr lang="ru-RU" sz="1050" dirty="0"/>
          </a:p>
        </p:txBody>
      </p:sp>
      <p:sp>
        <p:nvSpPr>
          <p:cNvPr id="65" name="TextBox 64"/>
          <p:cNvSpPr txBox="1"/>
          <p:nvPr/>
        </p:nvSpPr>
        <p:spPr>
          <a:xfrm>
            <a:off x="4724400" y="3429000"/>
            <a:ext cx="83869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/>
              <a:t>03/11/2011</a:t>
            </a:r>
            <a:endParaRPr lang="ru-RU" sz="1050" dirty="0"/>
          </a:p>
        </p:txBody>
      </p:sp>
      <p:sp>
        <p:nvSpPr>
          <p:cNvPr id="66" name="TextBox 65"/>
          <p:cNvSpPr txBox="1"/>
          <p:nvPr/>
        </p:nvSpPr>
        <p:spPr>
          <a:xfrm>
            <a:off x="4724400" y="4038600"/>
            <a:ext cx="83869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/>
              <a:t>05/15/2011</a:t>
            </a:r>
            <a:endParaRPr lang="ru-RU" sz="1050" dirty="0"/>
          </a:p>
        </p:txBody>
      </p:sp>
      <p:sp>
        <p:nvSpPr>
          <p:cNvPr id="67" name="TextBox 66"/>
          <p:cNvSpPr txBox="1"/>
          <p:nvPr/>
        </p:nvSpPr>
        <p:spPr>
          <a:xfrm>
            <a:off x="1219200" y="4572000"/>
            <a:ext cx="83869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/>
              <a:t>06/01/2011</a:t>
            </a:r>
            <a:endParaRPr lang="ru-RU" sz="1050" dirty="0"/>
          </a:p>
        </p:txBody>
      </p:sp>
      <p:sp>
        <p:nvSpPr>
          <p:cNvPr id="75" name="Прямоугольник 74"/>
          <p:cNvSpPr/>
          <p:nvPr/>
        </p:nvSpPr>
        <p:spPr>
          <a:xfrm>
            <a:off x="1295400" y="1295400"/>
            <a:ext cx="19235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/simple/constants </a:t>
            </a:r>
            <a:endParaRPr lang="ru-RU" dirty="0"/>
          </a:p>
        </p:txBody>
      </p:sp>
      <p:cxnSp>
        <p:nvCxnSpPr>
          <p:cNvPr id="77" name="Прямая со стрелкой 76"/>
          <p:cNvCxnSpPr/>
          <p:nvPr/>
        </p:nvCxnSpPr>
        <p:spPr>
          <a:xfrm rot="5400000">
            <a:off x="2134394" y="3657600"/>
            <a:ext cx="456406" cy="794"/>
          </a:xfrm>
          <a:prstGeom prst="straightConnector1">
            <a:avLst/>
          </a:prstGeom>
          <a:ln w="19050">
            <a:solidFill>
              <a:srgbClr val="C00000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Прямоугольник 81"/>
          <p:cNvSpPr/>
          <p:nvPr/>
        </p:nvSpPr>
        <p:spPr>
          <a:xfrm>
            <a:off x="609600" y="5638800"/>
            <a:ext cx="5943600" cy="6858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dirty="0" smtClean="0"/>
              <a:t>User enters:      /simple/constants     </a:t>
            </a:r>
            <a:r>
              <a:rPr lang="en-US" b="1" dirty="0" smtClean="0">
                <a:solidFill>
                  <a:srgbClr val="C00000"/>
                </a:solidFill>
              </a:rPr>
              <a:t>variation</a:t>
            </a:r>
            <a:r>
              <a:rPr lang="en-US" dirty="0" smtClean="0"/>
              <a:t>: john</a:t>
            </a:r>
            <a:br>
              <a:rPr lang="en-US" dirty="0" smtClean="0"/>
            </a:br>
            <a:r>
              <a:rPr lang="en-US" dirty="0" smtClean="0"/>
              <a:t>User gets:          3.5 ;   4.5 ;   5.5;</a:t>
            </a:r>
            <a:endParaRPr lang="ru-RU" dirty="0"/>
          </a:p>
        </p:txBody>
      </p:sp>
      <p:cxnSp>
        <p:nvCxnSpPr>
          <p:cNvPr id="88" name="Прямая со стрелкой 87"/>
          <p:cNvCxnSpPr/>
          <p:nvPr/>
        </p:nvCxnSpPr>
        <p:spPr>
          <a:xfrm rot="5400000">
            <a:off x="2248694" y="5295106"/>
            <a:ext cx="228600" cy="1588"/>
          </a:xfrm>
          <a:prstGeom prst="straightConnector1">
            <a:avLst/>
          </a:prstGeom>
          <a:ln w="19050">
            <a:solidFill>
              <a:srgbClr val="C00000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Содержимое 2"/>
          <p:cNvSpPr>
            <a:spLocks noGrp="1"/>
          </p:cNvSpPr>
          <p:nvPr>
            <p:ph sz="quarter" idx="1"/>
          </p:nvPr>
        </p:nvSpPr>
        <p:spPr>
          <a:xfrm>
            <a:off x="5029200" y="1295400"/>
            <a:ext cx="3886200" cy="1066800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Variations provide branching</a:t>
            </a:r>
          </a:p>
          <a:p>
            <a:r>
              <a:rPr lang="en-US" dirty="0" smtClean="0"/>
              <a:t>Users can create variations to  work </a:t>
            </a:r>
            <a:br>
              <a:rPr lang="en-US" dirty="0" smtClean="0"/>
            </a:br>
            <a:r>
              <a:rPr lang="en-US" dirty="0" smtClean="0"/>
              <a:t>with their versions of constants</a:t>
            </a:r>
          </a:p>
          <a:p>
            <a:r>
              <a:rPr lang="en-US" dirty="0" smtClean="0"/>
              <a:t>Main branch is called “default” variation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2133600" y="5181600"/>
            <a:ext cx="3978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…</a:t>
            </a:r>
            <a:endParaRPr lang="ru-RU" sz="2400" dirty="0"/>
          </a:p>
        </p:txBody>
      </p:sp>
      <p:sp>
        <p:nvSpPr>
          <p:cNvPr id="92" name="Прямоугольник 91"/>
          <p:cNvSpPr/>
          <p:nvPr/>
        </p:nvSpPr>
        <p:spPr>
          <a:xfrm>
            <a:off x="609600" y="5638800"/>
            <a:ext cx="5943600" cy="6858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dirty="0" smtClean="0"/>
              <a:t>User enters:      /simple/constants </a:t>
            </a:r>
            <a:br>
              <a:rPr lang="en-US" dirty="0" smtClean="0"/>
            </a:br>
            <a:r>
              <a:rPr lang="en-US" dirty="0" smtClean="0"/>
              <a:t>User gets:          1.11 ;   1.22 ;   1.33;</a:t>
            </a:r>
            <a:endParaRPr lang="ru-RU" dirty="0"/>
          </a:p>
        </p:txBody>
      </p:sp>
      <p:sp>
        <p:nvSpPr>
          <p:cNvPr id="93" name="Прямоугольник 92"/>
          <p:cNvSpPr/>
          <p:nvPr/>
        </p:nvSpPr>
        <p:spPr>
          <a:xfrm>
            <a:off x="609600" y="5638800"/>
            <a:ext cx="5943600" cy="6858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dirty="0" smtClean="0"/>
              <a:t>User enters:      /simple/constants </a:t>
            </a:r>
            <a:br>
              <a:rPr lang="en-US" dirty="0" smtClean="0"/>
            </a:br>
            <a:r>
              <a:rPr lang="en-US" dirty="0" smtClean="0"/>
              <a:t>User gets:          3.5 ;   4.5 ;   5.5;</a:t>
            </a:r>
            <a:endParaRPr lang="ru-RU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A5027-7B9F-41AD-89FF-EF4C00E0C0C1}" type="datetime1">
              <a:rPr lang="en-US" smtClean="0"/>
              <a:t>10/3/2012</a:t>
            </a:fld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3739C-A44F-47A3-BC12-9E0909EDF8A7}" type="slidenum">
              <a:rPr lang="ru-RU" smtClean="0"/>
              <a:pPr/>
              <a:t>4</a:t>
            </a:fld>
            <a:endParaRPr lang="ru-RU"/>
          </a:p>
        </p:txBody>
      </p:sp>
      <p:cxnSp>
        <p:nvCxnSpPr>
          <p:cNvPr id="37" name="Прямая со стрелкой 46"/>
          <p:cNvCxnSpPr/>
          <p:nvPr/>
        </p:nvCxnSpPr>
        <p:spPr>
          <a:xfrm>
            <a:off x="2349342" y="4254416"/>
            <a:ext cx="0" cy="114300"/>
          </a:xfrm>
          <a:prstGeom prst="straightConnector1">
            <a:avLst/>
          </a:prstGeom>
          <a:ln w="19050">
            <a:solidFill>
              <a:srgbClr val="C00000"/>
            </a:solidFill>
            <a:headEnd type="non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1" animBg="1"/>
      <p:bldP spid="44" grpId="0" animBg="1"/>
      <p:bldP spid="48" grpId="0"/>
      <p:bldP spid="61" grpId="0"/>
      <p:bldP spid="63" grpId="0"/>
      <p:bldP spid="64" grpId="0"/>
      <p:bldP spid="65" grpId="0"/>
      <p:bldP spid="66" grpId="0"/>
      <p:bldP spid="67" grpId="0"/>
      <p:bldP spid="82" grpId="0" animBg="1"/>
      <p:bldP spid="90" grpId="0"/>
      <p:bldP spid="92" grpId="0" animBg="1"/>
      <p:bldP spid="93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ounded Rectangle 29"/>
          <p:cNvSpPr/>
          <p:nvPr/>
        </p:nvSpPr>
        <p:spPr>
          <a:xfrm>
            <a:off x="3301715" y="2300475"/>
            <a:ext cx="2538399" cy="60960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Interactive loop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Command line tools implementation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09063-1CF3-4C9D-93FA-6682A4D1B2B7}" type="datetime1">
              <a:rPr lang="en-US" smtClean="0"/>
              <a:t>10/3/2012</a:t>
            </a:fld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3739C-A44F-47A3-BC12-9E0909EDF8A7}" type="slidenum">
              <a:rPr lang="ru-RU" smtClean="0"/>
              <a:pPr/>
              <a:t>40</a:t>
            </a:fld>
            <a:endParaRPr lang="ru-RU"/>
          </a:p>
        </p:txBody>
      </p:sp>
      <p:sp>
        <p:nvSpPr>
          <p:cNvPr id="8" name="Прямоугольник 6"/>
          <p:cNvSpPr/>
          <p:nvPr/>
        </p:nvSpPr>
        <p:spPr>
          <a:xfrm>
            <a:off x="4095396" y="4693477"/>
            <a:ext cx="596432" cy="4572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ls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882615" y="4693477"/>
            <a:ext cx="838200" cy="4572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help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066409" y="4693477"/>
            <a:ext cx="838200" cy="4572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pwd</a:t>
            </a:r>
            <a:endParaRPr lang="ru-RU" dirty="0"/>
          </a:p>
        </p:txBody>
      </p:sp>
      <p:sp>
        <p:nvSpPr>
          <p:cNvPr id="12" name="Прямоугольник 15"/>
          <p:cNvSpPr/>
          <p:nvPr/>
        </p:nvSpPr>
        <p:spPr>
          <a:xfrm>
            <a:off x="7491972" y="4693477"/>
            <a:ext cx="748832" cy="4572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. . .</a:t>
            </a:r>
            <a:endParaRPr lang="ru-RU" dirty="0"/>
          </a:p>
        </p:txBody>
      </p:sp>
      <p:sp>
        <p:nvSpPr>
          <p:cNvPr id="14" name="Rectangle 13"/>
          <p:cNvSpPr/>
          <p:nvPr/>
        </p:nvSpPr>
        <p:spPr>
          <a:xfrm>
            <a:off x="6437367" y="3513291"/>
            <a:ext cx="2109210" cy="609599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Command parser</a:t>
            </a:r>
            <a:endParaRPr lang="en-US" dirty="0"/>
          </a:p>
        </p:txBody>
      </p:sp>
      <p:sp>
        <p:nvSpPr>
          <p:cNvPr id="23" name="Содержимое 2"/>
          <p:cNvSpPr txBox="1">
            <a:spLocks/>
          </p:cNvSpPr>
          <p:nvPr/>
        </p:nvSpPr>
        <p:spPr>
          <a:xfrm>
            <a:off x="3168897" y="1234972"/>
            <a:ext cx="2286000" cy="381000"/>
          </a:xfrm>
          <a:prstGeom prst="rect">
            <a:avLst/>
          </a:prstGeom>
        </p:spPr>
        <p:txBody>
          <a:bodyPr vert="horz">
            <a:normAutofit lnSpcReduction="10000"/>
          </a:bodyPr>
          <a:lstStyle/>
          <a:p>
            <a:pPr>
              <a:spcBef>
                <a:spcPts val="600"/>
              </a:spcBef>
              <a:buClr>
                <a:schemeClr val="accent1"/>
              </a:buClr>
              <a:buSzPct val="76000"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</a:rPr>
              <a:t>1. Interactive mode</a:t>
            </a:r>
            <a:endParaRPr lang="en-US" sz="2000" b="1" dirty="0" smtClean="0">
              <a:solidFill>
                <a:srgbClr val="7030A0"/>
              </a:solidFill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441473" y="1588436"/>
            <a:ext cx="16828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indent="-274320">
              <a:spcBef>
                <a:spcPts val="600"/>
              </a:spcBef>
              <a:buClr>
                <a:schemeClr val="accent1"/>
              </a:buClr>
              <a:buSzPct val="76000"/>
            </a:pPr>
            <a:r>
              <a:rPr lang="en-US" sz="1400" dirty="0" smtClean="0">
                <a:solidFill>
                  <a:srgbClr val="C00000"/>
                </a:solidFill>
              </a:rPr>
              <a:t>/&gt;</a:t>
            </a:r>
            <a:r>
              <a:rPr lang="en-US" sz="1400" b="1" dirty="0" smtClean="0">
                <a:solidFill>
                  <a:srgbClr val="C00000"/>
                </a:solidFill>
              </a:rPr>
              <a:t> </a:t>
            </a:r>
            <a:r>
              <a:rPr lang="en-US" sz="1400" dirty="0" err="1" smtClean="0"/>
              <a:t>ls</a:t>
            </a:r>
            <a:r>
              <a:rPr lang="en-US" sz="1400" dirty="0" smtClean="0"/>
              <a:t>  --</a:t>
            </a:r>
            <a:r>
              <a:rPr lang="en-US" sz="1400" dirty="0" err="1" smtClean="0"/>
              <a:t>dump_tree</a:t>
            </a:r>
            <a:endParaRPr lang="ru-RU" dirty="0"/>
          </a:p>
        </p:txBody>
      </p:sp>
      <p:sp>
        <p:nvSpPr>
          <p:cNvPr id="25" name="Содержимое 2"/>
          <p:cNvSpPr txBox="1">
            <a:spLocks/>
          </p:cNvSpPr>
          <p:nvPr/>
        </p:nvSpPr>
        <p:spPr>
          <a:xfrm>
            <a:off x="6159968" y="1225447"/>
            <a:ext cx="2743200" cy="4572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>
              <a:spcBef>
                <a:spcPts val="600"/>
              </a:spcBef>
              <a:buClr>
                <a:schemeClr val="accent1"/>
              </a:buClr>
              <a:buSzPct val="76000"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</a:rPr>
              <a:t>2. Command line mode</a:t>
            </a:r>
            <a:endParaRPr lang="en-US" sz="2000" b="1" dirty="0" smtClean="0">
              <a:solidFill>
                <a:srgbClr val="7030A0"/>
              </a:solidFill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188543" y="1615972"/>
            <a:ext cx="28056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ccdbcmd</a:t>
            </a:r>
            <a:r>
              <a:rPr lang="en-US" sz="1400" dirty="0" smtClean="0"/>
              <a:t> &lt;options&gt;   </a:t>
            </a:r>
            <a:r>
              <a:rPr lang="en-US" sz="1400" dirty="0" err="1" smtClean="0"/>
              <a:t>ls</a:t>
            </a:r>
            <a:r>
              <a:rPr lang="en-US" sz="1400" dirty="0" smtClean="0"/>
              <a:t> </a:t>
            </a:r>
            <a:r>
              <a:rPr lang="en-US" sz="1400" dirty="0"/>
              <a:t>--</a:t>
            </a:r>
            <a:r>
              <a:rPr lang="en-US" sz="1400" dirty="0" err="1"/>
              <a:t>dump_tree</a:t>
            </a:r>
            <a:endParaRPr lang="ru-RU" sz="1400" dirty="0"/>
          </a:p>
        </p:txBody>
      </p:sp>
      <p:sp>
        <p:nvSpPr>
          <p:cNvPr id="31" name="Rounded Rectangle 30"/>
          <p:cNvSpPr/>
          <p:nvPr/>
        </p:nvSpPr>
        <p:spPr>
          <a:xfrm>
            <a:off x="6450609" y="2300474"/>
            <a:ext cx="2095968" cy="60960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Opt parser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5809123" y="2976661"/>
            <a:ext cx="16828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indent="-274320">
              <a:spcBef>
                <a:spcPts val="600"/>
              </a:spcBef>
              <a:buClr>
                <a:schemeClr val="accent1"/>
              </a:buClr>
              <a:buSzPct val="76000"/>
            </a:pPr>
            <a:r>
              <a:rPr lang="en-US" sz="1400" dirty="0" err="1" smtClean="0"/>
              <a:t>ls</a:t>
            </a:r>
            <a:r>
              <a:rPr lang="en-US" sz="1400" dirty="0" smtClean="0"/>
              <a:t>  --</a:t>
            </a:r>
            <a:r>
              <a:rPr lang="en-US" sz="1400" dirty="0" err="1" smtClean="0"/>
              <a:t>dump_tree</a:t>
            </a:r>
            <a:endParaRPr lang="ru-RU" dirty="0"/>
          </a:p>
        </p:txBody>
      </p:sp>
      <p:sp>
        <p:nvSpPr>
          <p:cNvPr id="34" name="TextBox 33"/>
          <p:cNvSpPr txBox="1"/>
          <p:nvPr/>
        </p:nvSpPr>
        <p:spPr>
          <a:xfrm>
            <a:off x="3168897" y="3232450"/>
            <a:ext cx="26928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C00000"/>
                </a:solidFill>
              </a:rPr>
              <a:t>ColnsoleContext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37" name="Прямоугольник 9"/>
          <p:cNvSpPr/>
          <p:nvPr/>
        </p:nvSpPr>
        <p:spPr>
          <a:xfrm>
            <a:off x="6279190" y="4693477"/>
            <a:ext cx="838200" cy="4572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mkdir</a:t>
            </a:r>
            <a:endParaRPr lang="ru-RU" dirty="0"/>
          </a:p>
        </p:txBody>
      </p:sp>
      <p:sp>
        <p:nvSpPr>
          <p:cNvPr id="38" name="Rounded Rectangle 37"/>
          <p:cNvSpPr/>
          <p:nvPr/>
        </p:nvSpPr>
        <p:spPr>
          <a:xfrm>
            <a:off x="375688" y="2087898"/>
            <a:ext cx="8527480" cy="3299425"/>
          </a:xfrm>
          <a:prstGeom prst="roundRect">
            <a:avLst/>
          </a:prstGeom>
          <a:noFill/>
          <a:ln>
            <a:solidFill>
              <a:schemeClr val="accent2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Content Placeholder 4"/>
          <p:cNvSpPr>
            <a:spLocks noGrp="1"/>
          </p:cNvSpPr>
          <p:nvPr>
            <p:ph sz="quarter" idx="1"/>
          </p:nvPr>
        </p:nvSpPr>
        <p:spPr>
          <a:xfrm>
            <a:off x="520415" y="2350112"/>
            <a:ext cx="2362200" cy="2070976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b="1" dirty="0" err="1" smtClean="0"/>
              <a:t>ConsoleContext</a:t>
            </a:r>
            <a:r>
              <a:rPr lang="en-US" b="1" dirty="0" smtClean="0"/>
              <a:t>:</a:t>
            </a:r>
          </a:p>
          <a:p>
            <a:r>
              <a:rPr lang="en-US" dirty="0" smtClean="0"/>
              <a:t>Logging</a:t>
            </a:r>
          </a:p>
          <a:p>
            <a:r>
              <a:rPr lang="en-US" dirty="0" smtClean="0"/>
              <a:t>DB connection</a:t>
            </a:r>
          </a:p>
          <a:p>
            <a:r>
              <a:rPr lang="en-US" dirty="0" smtClean="0"/>
              <a:t>Plugins system</a:t>
            </a:r>
          </a:p>
          <a:p>
            <a:r>
              <a:rPr lang="en-US" dirty="0" smtClean="0"/>
              <a:t>Command parsing</a:t>
            </a:r>
          </a:p>
          <a:p>
            <a:r>
              <a:rPr lang="en-US" dirty="0" smtClean="0"/>
              <a:t>Interactive loop</a:t>
            </a:r>
            <a:endParaRPr lang="en-US" dirty="0"/>
          </a:p>
        </p:txBody>
      </p:sp>
      <p:cxnSp>
        <p:nvCxnSpPr>
          <p:cNvPr id="41" name="Straight Connector 40"/>
          <p:cNvCxnSpPr/>
          <p:nvPr/>
        </p:nvCxnSpPr>
        <p:spPr>
          <a:xfrm>
            <a:off x="640827" y="4267200"/>
            <a:ext cx="8153400" cy="0"/>
          </a:xfrm>
          <a:prstGeom prst="line">
            <a:avLst/>
          </a:prstGeom>
          <a:ln w="3175">
            <a:solidFill>
              <a:srgbClr val="6633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609600" y="4541923"/>
            <a:ext cx="12490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</a:rPr>
              <a:t>Plugins</a:t>
            </a:r>
            <a:r>
              <a:rPr lang="en-US" sz="2800" b="1" dirty="0" smtClean="0">
                <a:solidFill>
                  <a:srgbClr val="C00000"/>
                </a:solidFill>
              </a:rPr>
              <a:t/>
            </a:r>
            <a:br>
              <a:rPr lang="en-US" sz="2800" b="1" dirty="0" smtClean="0">
                <a:solidFill>
                  <a:srgbClr val="C00000"/>
                </a:solidFill>
              </a:rPr>
            </a:br>
            <a:r>
              <a:rPr lang="en-US" sz="1200" b="1" dirty="0" smtClean="0"/>
              <a:t>(commands)</a:t>
            </a:r>
            <a:endParaRPr lang="en-US" sz="1200" b="1" dirty="0"/>
          </a:p>
        </p:txBody>
      </p:sp>
      <p:grpSp>
        <p:nvGrpSpPr>
          <p:cNvPr id="22" name="Group 21"/>
          <p:cNvGrpSpPr/>
          <p:nvPr/>
        </p:nvGrpSpPr>
        <p:grpSpPr>
          <a:xfrm>
            <a:off x="3638315" y="5210750"/>
            <a:ext cx="2007537" cy="1099098"/>
            <a:chOff x="6467056" y="4866152"/>
            <a:chExt cx="2007537" cy="1099098"/>
          </a:xfrm>
        </p:grpSpPr>
        <p:sp>
          <p:nvSpPr>
            <p:cNvPr id="19" name="Прямоугольник 16"/>
            <p:cNvSpPr/>
            <p:nvPr/>
          </p:nvSpPr>
          <p:spPr>
            <a:xfrm>
              <a:off x="6467056" y="5280052"/>
              <a:ext cx="2007537" cy="68519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Python API</a:t>
              </a:r>
              <a:endParaRPr lang="ru-RU" dirty="0"/>
            </a:p>
          </p:txBody>
        </p:sp>
        <p:cxnSp>
          <p:nvCxnSpPr>
            <p:cNvPr id="20" name="Straight Arrow Connector 19"/>
            <p:cNvCxnSpPr/>
            <p:nvPr/>
          </p:nvCxnSpPr>
          <p:spPr>
            <a:xfrm>
              <a:off x="7391399" y="4905211"/>
              <a:ext cx="0" cy="326096"/>
            </a:xfrm>
            <a:prstGeom prst="straightConnector1">
              <a:avLst/>
            </a:prstGeom>
            <a:ln w="38100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>
              <a:off x="7543799" y="4866152"/>
              <a:ext cx="0" cy="326096"/>
            </a:xfrm>
            <a:prstGeom prst="straightConnector1">
              <a:avLst/>
            </a:prstGeom>
            <a:ln w="38100"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9" name="Freeform 48"/>
          <p:cNvSpPr/>
          <p:nvPr/>
        </p:nvSpPr>
        <p:spPr>
          <a:xfrm>
            <a:off x="4469130" y="4134803"/>
            <a:ext cx="3215648" cy="541020"/>
          </a:xfrm>
          <a:custGeom>
            <a:avLst/>
            <a:gdLst>
              <a:gd name="connsiteX0" fmla="*/ 3399742 w 3413268"/>
              <a:gd name="connsiteY0" fmla="*/ 0 h 502920"/>
              <a:gd name="connsiteX1" fmla="*/ 2942542 w 3413268"/>
              <a:gd name="connsiteY1" fmla="*/ 411480 h 502920"/>
              <a:gd name="connsiteX2" fmla="*/ 306022 w 3413268"/>
              <a:gd name="connsiteY2" fmla="*/ 403860 h 502920"/>
              <a:gd name="connsiteX3" fmla="*/ 161242 w 3413268"/>
              <a:gd name="connsiteY3" fmla="*/ 502920 h 502920"/>
              <a:gd name="connsiteX0" fmla="*/ 3332328 w 3342829"/>
              <a:gd name="connsiteY0" fmla="*/ 0 h 502920"/>
              <a:gd name="connsiteX1" fmla="*/ 2875128 w 3342829"/>
              <a:gd name="connsiteY1" fmla="*/ 411480 h 502920"/>
              <a:gd name="connsiteX2" fmla="*/ 405295 w 3342829"/>
              <a:gd name="connsiteY2" fmla="*/ 360998 h 502920"/>
              <a:gd name="connsiteX3" fmla="*/ 93828 w 3342829"/>
              <a:gd name="connsiteY3" fmla="*/ 502920 h 502920"/>
              <a:gd name="connsiteX0" fmla="*/ 3295479 w 3305980"/>
              <a:gd name="connsiteY0" fmla="*/ 0 h 502920"/>
              <a:gd name="connsiteX1" fmla="*/ 2838279 w 3305980"/>
              <a:gd name="connsiteY1" fmla="*/ 411480 h 502920"/>
              <a:gd name="connsiteX2" fmla="*/ 368446 w 3305980"/>
              <a:gd name="connsiteY2" fmla="*/ 360998 h 502920"/>
              <a:gd name="connsiteX3" fmla="*/ 56979 w 3305980"/>
              <a:gd name="connsiteY3" fmla="*/ 502920 h 502920"/>
              <a:gd name="connsiteX0" fmla="*/ 3238500 w 3249001"/>
              <a:gd name="connsiteY0" fmla="*/ 0 h 502920"/>
              <a:gd name="connsiteX1" fmla="*/ 2781300 w 3249001"/>
              <a:gd name="connsiteY1" fmla="*/ 411480 h 502920"/>
              <a:gd name="connsiteX2" fmla="*/ 311467 w 3249001"/>
              <a:gd name="connsiteY2" fmla="*/ 360998 h 502920"/>
              <a:gd name="connsiteX3" fmla="*/ 0 w 3249001"/>
              <a:gd name="connsiteY3" fmla="*/ 502920 h 502920"/>
              <a:gd name="connsiteX0" fmla="*/ 3255331 w 3266335"/>
              <a:gd name="connsiteY0" fmla="*/ 0 h 502920"/>
              <a:gd name="connsiteX1" fmla="*/ 2802894 w 3266335"/>
              <a:gd name="connsiteY1" fmla="*/ 373380 h 502920"/>
              <a:gd name="connsiteX2" fmla="*/ 328298 w 3266335"/>
              <a:gd name="connsiteY2" fmla="*/ 360998 h 502920"/>
              <a:gd name="connsiteX3" fmla="*/ 16831 w 3266335"/>
              <a:gd name="connsiteY3" fmla="*/ 502920 h 502920"/>
              <a:gd name="connsiteX0" fmla="*/ 3253657 w 3264582"/>
              <a:gd name="connsiteY0" fmla="*/ 0 h 502920"/>
              <a:gd name="connsiteX1" fmla="*/ 2801220 w 3264582"/>
              <a:gd name="connsiteY1" fmla="*/ 373380 h 502920"/>
              <a:gd name="connsiteX2" fmla="*/ 331386 w 3264582"/>
              <a:gd name="connsiteY2" fmla="*/ 375285 h 502920"/>
              <a:gd name="connsiteX3" fmla="*/ 15157 w 3264582"/>
              <a:gd name="connsiteY3" fmla="*/ 502920 h 502920"/>
              <a:gd name="connsiteX0" fmla="*/ 3238500 w 3249425"/>
              <a:gd name="connsiteY0" fmla="*/ 0 h 502920"/>
              <a:gd name="connsiteX1" fmla="*/ 2786063 w 3249425"/>
              <a:gd name="connsiteY1" fmla="*/ 373380 h 502920"/>
              <a:gd name="connsiteX2" fmla="*/ 316229 w 3249425"/>
              <a:gd name="connsiteY2" fmla="*/ 375285 h 502920"/>
              <a:gd name="connsiteX3" fmla="*/ 0 w 3249425"/>
              <a:gd name="connsiteY3" fmla="*/ 502920 h 502920"/>
              <a:gd name="connsiteX0" fmla="*/ 3238500 w 3239220"/>
              <a:gd name="connsiteY0" fmla="*/ 0 h 502920"/>
              <a:gd name="connsiteX1" fmla="*/ 2786063 w 3239220"/>
              <a:gd name="connsiteY1" fmla="*/ 373380 h 502920"/>
              <a:gd name="connsiteX2" fmla="*/ 316229 w 3239220"/>
              <a:gd name="connsiteY2" fmla="*/ 375285 h 502920"/>
              <a:gd name="connsiteX3" fmla="*/ 0 w 3239220"/>
              <a:gd name="connsiteY3" fmla="*/ 502920 h 502920"/>
              <a:gd name="connsiteX0" fmla="*/ 3233738 w 3234657"/>
              <a:gd name="connsiteY0" fmla="*/ 0 h 536257"/>
              <a:gd name="connsiteX1" fmla="*/ 2786063 w 3234657"/>
              <a:gd name="connsiteY1" fmla="*/ 406717 h 536257"/>
              <a:gd name="connsiteX2" fmla="*/ 316229 w 3234657"/>
              <a:gd name="connsiteY2" fmla="*/ 408622 h 536257"/>
              <a:gd name="connsiteX3" fmla="*/ 0 w 3234657"/>
              <a:gd name="connsiteY3" fmla="*/ 536257 h 536257"/>
              <a:gd name="connsiteX0" fmla="*/ 3235878 w 3236797"/>
              <a:gd name="connsiteY0" fmla="*/ 0 h 541020"/>
              <a:gd name="connsiteX1" fmla="*/ 2788203 w 3236797"/>
              <a:gd name="connsiteY1" fmla="*/ 406717 h 541020"/>
              <a:gd name="connsiteX2" fmla="*/ 318369 w 3236797"/>
              <a:gd name="connsiteY2" fmla="*/ 408622 h 541020"/>
              <a:gd name="connsiteX3" fmla="*/ 21190 w 3236797"/>
              <a:gd name="connsiteY3" fmla="*/ 541020 h 541020"/>
              <a:gd name="connsiteX0" fmla="*/ 3235878 w 3236797"/>
              <a:gd name="connsiteY0" fmla="*/ 0 h 541020"/>
              <a:gd name="connsiteX1" fmla="*/ 2788203 w 3236797"/>
              <a:gd name="connsiteY1" fmla="*/ 406717 h 541020"/>
              <a:gd name="connsiteX2" fmla="*/ 318369 w 3236797"/>
              <a:gd name="connsiteY2" fmla="*/ 408622 h 541020"/>
              <a:gd name="connsiteX3" fmla="*/ 21190 w 3236797"/>
              <a:gd name="connsiteY3" fmla="*/ 541020 h 541020"/>
              <a:gd name="connsiteX0" fmla="*/ 3214688 w 3215607"/>
              <a:gd name="connsiteY0" fmla="*/ 0 h 541020"/>
              <a:gd name="connsiteX1" fmla="*/ 2767013 w 3215607"/>
              <a:gd name="connsiteY1" fmla="*/ 406717 h 541020"/>
              <a:gd name="connsiteX2" fmla="*/ 297179 w 3215607"/>
              <a:gd name="connsiteY2" fmla="*/ 408622 h 541020"/>
              <a:gd name="connsiteX3" fmla="*/ 0 w 3215607"/>
              <a:gd name="connsiteY3" fmla="*/ 541020 h 541020"/>
              <a:gd name="connsiteX0" fmla="*/ 3214688 w 3215648"/>
              <a:gd name="connsiteY0" fmla="*/ 0 h 541020"/>
              <a:gd name="connsiteX1" fmla="*/ 2767013 w 3215648"/>
              <a:gd name="connsiteY1" fmla="*/ 406717 h 541020"/>
              <a:gd name="connsiteX2" fmla="*/ 292417 w 3215648"/>
              <a:gd name="connsiteY2" fmla="*/ 437197 h 541020"/>
              <a:gd name="connsiteX3" fmla="*/ 0 w 3215648"/>
              <a:gd name="connsiteY3" fmla="*/ 541020 h 541020"/>
              <a:gd name="connsiteX0" fmla="*/ 3214688 w 3215648"/>
              <a:gd name="connsiteY0" fmla="*/ 0 h 541020"/>
              <a:gd name="connsiteX1" fmla="*/ 2767013 w 3215648"/>
              <a:gd name="connsiteY1" fmla="*/ 406717 h 541020"/>
              <a:gd name="connsiteX2" fmla="*/ 292417 w 3215648"/>
              <a:gd name="connsiteY2" fmla="*/ 437197 h 541020"/>
              <a:gd name="connsiteX3" fmla="*/ 0 w 3215648"/>
              <a:gd name="connsiteY3" fmla="*/ 541020 h 541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15648" h="541020">
                <a:moveTo>
                  <a:pt x="3214688" y="0"/>
                </a:moveTo>
                <a:cubicBezTo>
                  <a:pt x="3215323" y="205422"/>
                  <a:pt x="3254058" y="333851"/>
                  <a:pt x="2767013" y="406717"/>
                </a:cubicBezTo>
                <a:cubicBezTo>
                  <a:pt x="2279968" y="479583"/>
                  <a:pt x="501174" y="438626"/>
                  <a:pt x="292417" y="437197"/>
                </a:cubicBezTo>
                <a:cubicBezTo>
                  <a:pt x="83660" y="435768"/>
                  <a:pt x="16827" y="422910"/>
                  <a:pt x="0" y="541020"/>
                </a:cubicBezTo>
              </a:path>
            </a:pathLst>
          </a:custGeom>
          <a:ln w="19050">
            <a:solidFill>
              <a:srgbClr val="7030A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Freeform 49"/>
          <p:cNvSpPr/>
          <p:nvPr/>
        </p:nvSpPr>
        <p:spPr>
          <a:xfrm>
            <a:off x="4548189" y="2917032"/>
            <a:ext cx="3111667" cy="588168"/>
          </a:xfrm>
          <a:custGeom>
            <a:avLst/>
            <a:gdLst>
              <a:gd name="connsiteX0" fmla="*/ 205845 w 3491383"/>
              <a:gd name="connsiteY0" fmla="*/ 0 h 571500"/>
              <a:gd name="connsiteX1" fmla="*/ 310620 w 3491383"/>
              <a:gd name="connsiteY1" fmla="*/ 295275 h 571500"/>
              <a:gd name="connsiteX2" fmla="*/ 3158595 w 3491383"/>
              <a:gd name="connsiteY2" fmla="*/ 381000 h 571500"/>
              <a:gd name="connsiteX3" fmla="*/ 3320520 w 3491383"/>
              <a:gd name="connsiteY3" fmla="*/ 571500 h 571500"/>
              <a:gd name="connsiteX0" fmla="*/ 205845 w 3387169"/>
              <a:gd name="connsiteY0" fmla="*/ 0 h 571500"/>
              <a:gd name="connsiteX1" fmla="*/ 310620 w 3387169"/>
              <a:gd name="connsiteY1" fmla="*/ 295275 h 571500"/>
              <a:gd name="connsiteX2" fmla="*/ 3158595 w 3387169"/>
              <a:gd name="connsiteY2" fmla="*/ 381000 h 571500"/>
              <a:gd name="connsiteX3" fmla="*/ 3320520 w 3387169"/>
              <a:gd name="connsiteY3" fmla="*/ 571500 h 571500"/>
              <a:gd name="connsiteX0" fmla="*/ 205845 w 3320520"/>
              <a:gd name="connsiteY0" fmla="*/ 0 h 571500"/>
              <a:gd name="connsiteX1" fmla="*/ 310620 w 3320520"/>
              <a:gd name="connsiteY1" fmla="*/ 295275 h 571500"/>
              <a:gd name="connsiteX2" fmla="*/ 3158595 w 3320520"/>
              <a:gd name="connsiteY2" fmla="*/ 381000 h 571500"/>
              <a:gd name="connsiteX3" fmla="*/ 3320520 w 3320520"/>
              <a:gd name="connsiteY3" fmla="*/ 571500 h 571500"/>
              <a:gd name="connsiteX0" fmla="*/ 162297 w 3276972"/>
              <a:gd name="connsiteY0" fmla="*/ 0 h 571500"/>
              <a:gd name="connsiteX1" fmla="*/ 267072 w 3276972"/>
              <a:gd name="connsiteY1" fmla="*/ 295275 h 571500"/>
              <a:gd name="connsiteX2" fmla="*/ 3115047 w 3276972"/>
              <a:gd name="connsiteY2" fmla="*/ 381000 h 571500"/>
              <a:gd name="connsiteX3" fmla="*/ 3276972 w 3276972"/>
              <a:gd name="connsiteY3" fmla="*/ 571500 h 571500"/>
              <a:gd name="connsiteX0" fmla="*/ 109047 w 3223722"/>
              <a:gd name="connsiteY0" fmla="*/ 0 h 571500"/>
              <a:gd name="connsiteX1" fmla="*/ 213822 w 3223722"/>
              <a:gd name="connsiteY1" fmla="*/ 295275 h 571500"/>
              <a:gd name="connsiteX2" fmla="*/ 3061797 w 3223722"/>
              <a:gd name="connsiteY2" fmla="*/ 381000 h 571500"/>
              <a:gd name="connsiteX3" fmla="*/ 3223722 w 3223722"/>
              <a:gd name="connsiteY3" fmla="*/ 571500 h 571500"/>
              <a:gd name="connsiteX0" fmla="*/ 164958 w 3274870"/>
              <a:gd name="connsiteY0" fmla="*/ 0 h 588168"/>
              <a:gd name="connsiteX1" fmla="*/ 264970 w 3274870"/>
              <a:gd name="connsiteY1" fmla="*/ 311943 h 588168"/>
              <a:gd name="connsiteX2" fmla="*/ 3112945 w 3274870"/>
              <a:gd name="connsiteY2" fmla="*/ 397668 h 588168"/>
              <a:gd name="connsiteX3" fmla="*/ 3274870 w 3274870"/>
              <a:gd name="connsiteY3" fmla="*/ 588168 h 588168"/>
              <a:gd name="connsiteX0" fmla="*/ 147250 w 3257162"/>
              <a:gd name="connsiteY0" fmla="*/ 0 h 588168"/>
              <a:gd name="connsiteX1" fmla="*/ 247262 w 3257162"/>
              <a:gd name="connsiteY1" fmla="*/ 311943 h 588168"/>
              <a:gd name="connsiteX2" fmla="*/ 3095237 w 3257162"/>
              <a:gd name="connsiteY2" fmla="*/ 397668 h 588168"/>
              <a:gd name="connsiteX3" fmla="*/ 3257162 w 3257162"/>
              <a:gd name="connsiteY3" fmla="*/ 588168 h 588168"/>
              <a:gd name="connsiteX0" fmla="*/ 42809 w 3152721"/>
              <a:gd name="connsiteY0" fmla="*/ 0 h 588168"/>
              <a:gd name="connsiteX1" fmla="*/ 142821 w 3152721"/>
              <a:gd name="connsiteY1" fmla="*/ 311943 h 588168"/>
              <a:gd name="connsiteX2" fmla="*/ 2990796 w 3152721"/>
              <a:gd name="connsiteY2" fmla="*/ 397668 h 588168"/>
              <a:gd name="connsiteX3" fmla="*/ 3152721 w 3152721"/>
              <a:gd name="connsiteY3" fmla="*/ 588168 h 588168"/>
              <a:gd name="connsiteX0" fmla="*/ 30183 w 3140095"/>
              <a:gd name="connsiteY0" fmla="*/ 0 h 588168"/>
              <a:gd name="connsiteX1" fmla="*/ 130195 w 3140095"/>
              <a:gd name="connsiteY1" fmla="*/ 311943 h 588168"/>
              <a:gd name="connsiteX2" fmla="*/ 2978170 w 3140095"/>
              <a:gd name="connsiteY2" fmla="*/ 397668 h 588168"/>
              <a:gd name="connsiteX3" fmla="*/ 3140095 w 3140095"/>
              <a:gd name="connsiteY3" fmla="*/ 588168 h 588168"/>
              <a:gd name="connsiteX0" fmla="*/ 0 w 3209567"/>
              <a:gd name="connsiteY0" fmla="*/ 0 h 588168"/>
              <a:gd name="connsiteX1" fmla="*/ 275272 w 3209567"/>
              <a:gd name="connsiteY1" fmla="*/ 334803 h 588168"/>
              <a:gd name="connsiteX2" fmla="*/ 2947987 w 3209567"/>
              <a:gd name="connsiteY2" fmla="*/ 397668 h 588168"/>
              <a:gd name="connsiteX3" fmla="*/ 3109912 w 3209567"/>
              <a:gd name="connsiteY3" fmla="*/ 588168 h 588168"/>
              <a:gd name="connsiteX0" fmla="*/ 32538 w 3144205"/>
              <a:gd name="connsiteY0" fmla="*/ 0 h 588168"/>
              <a:gd name="connsiteX1" fmla="*/ 307810 w 3144205"/>
              <a:gd name="connsiteY1" fmla="*/ 334803 h 588168"/>
              <a:gd name="connsiteX2" fmla="*/ 2729065 w 3144205"/>
              <a:gd name="connsiteY2" fmla="*/ 382428 h 588168"/>
              <a:gd name="connsiteX3" fmla="*/ 3142450 w 3144205"/>
              <a:gd name="connsiteY3" fmla="*/ 588168 h 588168"/>
              <a:gd name="connsiteX0" fmla="*/ 0 w 3111667"/>
              <a:gd name="connsiteY0" fmla="*/ 0 h 588168"/>
              <a:gd name="connsiteX1" fmla="*/ 275272 w 3111667"/>
              <a:gd name="connsiteY1" fmla="*/ 334803 h 588168"/>
              <a:gd name="connsiteX2" fmla="*/ 2696527 w 3111667"/>
              <a:gd name="connsiteY2" fmla="*/ 382428 h 588168"/>
              <a:gd name="connsiteX3" fmla="*/ 3109912 w 3111667"/>
              <a:gd name="connsiteY3" fmla="*/ 588168 h 588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11667" h="588168">
                <a:moveTo>
                  <a:pt x="0" y="0"/>
                </a:moveTo>
                <a:cubicBezTo>
                  <a:pt x="1588" y="109537"/>
                  <a:pt x="62071" y="271065"/>
                  <a:pt x="275272" y="334803"/>
                </a:cubicBezTo>
                <a:cubicBezTo>
                  <a:pt x="488473" y="398541"/>
                  <a:pt x="2224087" y="340201"/>
                  <a:pt x="2696527" y="382428"/>
                </a:cubicBezTo>
                <a:cubicBezTo>
                  <a:pt x="3168967" y="424655"/>
                  <a:pt x="3108324" y="433386"/>
                  <a:pt x="3109912" y="588168"/>
                </a:cubicBezTo>
              </a:path>
            </a:pathLst>
          </a:custGeom>
          <a:ln w="19050">
            <a:solidFill>
              <a:srgbClr val="7030A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Freeform 51"/>
          <p:cNvSpPr/>
          <p:nvPr/>
        </p:nvSpPr>
        <p:spPr>
          <a:xfrm>
            <a:off x="7610475" y="1948547"/>
            <a:ext cx="390525" cy="342216"/>
          </a:xfrm>
          <a:custGeom>
            <a:avLst/>
            <a:gdLst>
              <a:gd name="connsiteX0" fmla="*/ 552450 w 552450"/>
              <a:gd name="connsiteY0" fmla="*/ 27135 h 455760"/>
              <a:gd name="connsiteX1" fmla="*/ 104775 w 552450"/>
              <a:gd name="connsiteY1" fmla="*/ 46185 h 455760"/>
              <a:gd name="connsiteX2" fmla="*/ 0 w 552450"/>
              <a:gd name="connsiteY2" fmla="*/ 455760 h 455760"/>
              <a:gd name="connsiteX0" fmla="*/ 552450 w 552450"/>
              <a:gd name="connsiteY0" fmla="*/ 7061 h 435686"/>
              <a:gd name="connsiteX1" fmla="*/ 104775 w 552450"/>
              <a:gd name="connsiteY1" fmla="*/ 102311 h 435686"/>
              <a:gd name="connsiteX2" fmla="*/ 0 w 552450"/>
              <a:gd name="connsiteY2" fmla="*/ 435686 h 435686"/>
              <a:gd name="connsiteX0" fmla="*/ 552450 w 552450"/>
              <a:gd name="connsiteY0" fmla="*/ 6745 h 411558"/>
              <a:gd name="connsiteX1" fmla="*/ 104775 w 552450"/>
              <a:gd name="connsiteY1" fmla="*/ 101995 h 411558"/>
              <a:gd name="connsiteX2" fmla="*/ 0 w 552450"/>
              <a:gd name="connsiteY2" fmla="*/ 411558 h 411558"/>
              <a:gd name="connsiteX0" fmla="*/ 552818 w 552818"/>
              <a:gd name="connsiteY0" fmla="*/ 6745 h 411558"/>
              <a:gd name="connsiteX1" fmla="*/ 105143 w 552818"/>
              <a:gd name="connsiteY1" fmla="*/ 101995 h 411558"/>
              <a:gd name="connsiteX2" fmla="*/ 368 w 552818"/>
              <a:gd name="connsiteY2" fmla="*/ 411558 h 411558"/>
              <a:gd name="connsiteX0" fmla="*/ 552450 w 552450"/>
              <a:gd name="connsiteY0" fmla="*/ 6745 h 411558"/>
              <a:gd name="connsiteX1" fmla="*/ 104775 w 552450"/>
              <a:gd name="connsiteY1" fmla="*/ 101995 h 411558"/>
              <a:gd name="connsiteX2" fmla="*/ 0 w 552450"/>
              <a:gd name="connsiteY2" fmla="*/ 411558 h 411558"/>
              <a:gd name="connsiteX0" fmla="*/ 552450 w 552450"/>
              <a:gd name="connsiteY0" fmla="*/ 916 h 405729"/>
              <a:gd name="connsiteX1" fmla="*/ 104775 w 552450"/>
              <a:gd name="connsiteY1" fmla="*/ 96166 h 405729"/>
              <a:gd name="connsiteX2" fmla="*/ 0 w 552450"/>
              <a:gd name="connsiteY2" fmla="*/ 405729 h 405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52450" h="405729">
                <a:moveTo>
                  <a:pt x="552450" y="916"/>
                </a:moveTo>
                <a:cubicBezTo>
                  <a:pt x="323850" y="-6228"/>
                  <a:pt x="196850" y="28697"/>
                  <a:pt x="104775" y="96166"/>
                </a:cubicBezTo>
                <a:cubicBezTo>
                  <a:pt x="12700" y="163635"/>
                  <a:pt x="1587" y="260473"/>
                  <a:pt x="0" y="405729"/>
                </a:cubicBezTo>
              </a:path>
            </a:pathLst>
          </a:custGeom>
          <a:ln w="19050">
            <a:solidFill>
              <a:srgbClr val="7030A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Freeform 52"/>
          <p:cNvSpPr/>
          <p:nvPr/>
        </p:nvSpPr>
        <p:spPr>
          <a:xfrm>
            <a:off x="7577415" y="2924175"/>
            <a:ext cx="54965" cy="435610"/>
          </a:xfrm>
          <a:custGeom>
            <a:avLst/>
            <a:gdLst>
              <a:gd name="connsiteX0" fmla="*/ 0 w 190500"/>
              <a:gd name="connsiteY0" fmla="*/ 0 h 457200"/>
              <a:gd name="connsiteX1" fmla="*/ 190500 w 190500"/>
              <a:gd name="connsiteY1" fmla="*/ 457200 h 457200"/>
              <a:gd name="connsiteX0" fmla="*/ 25400 w 25400"/>
              <a:gd name="connsiteY0" fmla="*/ 0 h 412750"/>
              <a:gd name="connsiteX1" fmla="*/ 0 w 25400"/>
              <a:gd name="connsiteY1" fmla="*/ 412750 h 412750"/>
              <a:gd name="connsiteX0" fmla="*/ 57023 w 57023"/>
              <a:gd name="connsiteY0" fmla="*/ 0 h 412750"/>
              <a:gd name="connsiteX1" fmla="*/ 31623 w 57023"/>
              <a:gd name="connsiteY1" fmla="*/ 412750 h 412750"/>
              <a:gd name="connsiteX0" fmla="*/ 52109 w 54965"/>
              <a:gd name="connsiteY0" fmla="*/ 0 h 412750"/>
              <a:gd name="connsiteX1" fmla="*/ 26709 w 54965"/>
              <a:gd name="connsiteY1" fmla="*/ 412750 h 412750"/>
              <a:gd name="connsiteX0" fmla="*/ 52109 w 54965"/>
              <a:gd name="connsiteY0" fmla="*/ 0 h 435610"/>
              <a:gd name="connsiteX1" fmla="*/ 26709 w 54965"/>
              <a:gd name="connsiteY1" fmla="*/ 435610 h 435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4965" h="435610">
                <a:moveTo>
                  <a:pt x="52109" y="0"/>
                </a:moveTo>
                <a:cubicBezTo>
                  <a:pt x="75392" y="232833"/>
                  <a:pt x="-53724" y="272627"/>
                  <a:pt x="26709" y="435610"/>
                </a:cubicBezTo>
              </a:path>
            </a:pathLst>
          </a:custGeom>
          <a:ln w="19050">
            <a:solidFill>
              <a:srgbClr val="7030A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Box 53"/>
          <p:cNvSpPr txBox="1"/>
          <p:nvPr/>
        </p:nvSpPr>
        <p:spPr>
          <a:xfrm>
            <a:off x="5347118" y="4267200"/>
            <a:ext cx="16828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indent="-274320">
              <a:spcBef>
                <a:spcPts val="600"/>
              </a:spcBef>
              <a:buClr>
                <a:schemeClr val="accent1"/>
              </a:buClr>
              <a:buSzPct val="76000"/>
            </a:pPr>
            <a:r>
              <a:rPr lang="en-US" sz="1400" dirty="0" smtClean="0"/>
              <a:t>--</a:t>
            </a:r>
            <a:r>
              <a:rPr lang="en-US" sz="1400" dirty="0" err="1" smtClean="0"/>
              <a:t>dump_tree</a:t>
            </a:r>
            <a:endParaRPr lang="ru-RU" dirty="0"/>
          </a:p>
        </p:txBody>
      </p:sp>
      <p:sp>
        <p:nvSpPr>
          <p:cNvPr id="55" name="TextBox 54"/>
          <p:cNvSpPr txBox="1"/>
          <p:nvPr/>
        </p:nvSpPr>
        <p:spPr>
          <a:xfrm>
            <a:off x="1317197" y="1246640"/>
            <a:ext cx="10829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Data flow</a:t>
            </a:r>
            <a:endParaRPr lang="en-US" dirty="0"/>
          </a:p>
        </p:txBody>
      </p:sp>
      <p:cxnSp>
        <p:nvCxnSpPr>
          <p:cNvPr id="57" name="Straight Connector 56"/>
          <p:cNvCxnSpPr/>
          <p:nvPr/>
        </p:nvCxnSpPr>
        <p:spPr>
          <a:xfrm>
            <a:off x="640827" y="1454047"/>
            <a:ext cx="593303" cy="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Curved Down Arrow 57"/>
          <p:cNvSpPr/>
          <p:nvPr/>
        </p:nvSpPr>
        <p:spPr>
          <a:xfrm rot="20637884">
            <a:off x="3454337" y="2453962"/>
            <a:ext cx="343787" cy="141566"/>
          </a:xfrm>
          <a:prstGeom prst="curvedDownArrow">
            <a:avLst>
              <a:gd name="adj1" fmla="val 19876"/>
              <a:gd name="adj2" fmla="val 41333"/>
              <a:gd name="adj3" fmla="val 44024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9" name="Curved Down Arrow 58"/>
          <p:cNvSpPr/>
          <p:nvPr/>
        </p:nvSpPr>
        <p:spPr>
          <a:xfrm rot="20637884" flipH="1" flipV="1">
            <a:off x="3490208" y="2618334"/>
            <a:ext cx="330786" cy="125377"/>
          </a:xfrm>
          <a:prstGeom prst="curvedDownArrow">
            <a:avLst>
              <a:gd name="adj1" fmla="val 19876"/>
              <a:gd name="adj2" fmla="val 41333"/>
              <a:gd name="adj3" fmla="val 44024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0" name="Freeform 59"/>
          <p:cNvSpPr/>
          <p:nvPr/>
        </p:nvSpPr>
        <p:spPr>
          <a:xfrm flipH="1">
            <a:off x="4239685" y="1923749"/>
            <a:ext cx="343929" cy="342216"/>
          </a:xfrm>
          <a:custGeom>
            <a:avLst/>
            <a:gdLst>
              <a:gd name="connsiteX0" fmla="*/ 552450 w 552450"/>
              <a:gd name="connsiteY0" fmla="*/ 27135 h 455760"/>
              <a:gd name="connsiteX1" fmla="*/ 104775 w 552450"/>
              <a:gd name="connsiteY1" fmla="*/ 46185 h 455760"/>
              <a:gd name="connsiteX2" fmla="*/ 0 w 552450"/>
              <a:gd name="connsiteY2" fmla="*/ 455760 h 455760"/>
              <a:gd name="connsiteX0" fmla="*/ 552450 w 552450"/>
              <a:gd name="connsiteY0" fmla="*/ 7061 h 435686"/>
              <a:gd name="connsiteX1" fmla="*/ 104775 w 552450"/>
              <a:gd name="connsiteY1" fmla="*/ 102311 h 435686"/>
              <a:gd name="connsiteX2" fmla="*/ 0 w 552450"/>
              <a:gd name="connsiteY2" fmla="*/ 435686 h 435686"/>
              <a:gd name="connsiteX0" fmla="*/ 552450 w 552450"/>
              <a:gd name="connsiteY0" fmla="*/ 6745 h 411558"/>
              <a:gd name="connsiteX1" fmla="*/ 104775 w 552450"/>
              <a:gd name="connsiteY1" fmla="*/ 101995 h 411558"/>
              <a:gd name="connsiteX2" fmla="*/ 0 w 552450"/>
              <a:gd name="connsiteY2" fmla="*/ 411558 h 411558"/>
              <a:gd name="connsiteX0" fmla="*/ 552818 w 552818"/>
              <a:gd name="connsiteY0" fmla="*/ 6745 h 411558"/>
              <a:gd name="connsiteX1" fmla="*/ 105143 w 552818"/>
              <a:gd name="connsiteY1" fmla="*/ 101995 h 411558"/>
              <a:gd name="connsiteX2" fmla="*/ 368 w 552818"/>
              <a:gd name="connsiteY2" fmla="*/ 411558 h 411558"/>
              <a:gd name="connsiteX0" fmla="*/ 552450 w 552450"/>
              <a:gd name="connsiteY0" fmla="*/ 6745 h 411558"/>
              <a:gd name="connsiteX1" fmla="*/ 104775 w 552450"/>
              <a:gd name="connsiteY1" fmla="*/ 101995 h 411558"/>
              <a:gd name="connsiteX2" fmla="*/ 0 w 552450"/>
              <a:gd name="connsiteY2" fmla="*/ 411558 h 411558"/>
              <a:gd name="connsiteX0" fmla="*/ 552450 w 552450"/>
              <a:gd name="connsiteY0" fmla="*/ 916 h 405729"/>
              <a:gd name="connsiteX1" fmla="*/ 104775 w 552450"/>
              <a:gd name="connsiteY1" fmla="*/ 96166 h 405729"/>
              <a:gd name="connsiteX2" fmla="*/ 0 w 552450"/>
              <a:gd name="connsiteY2" fmla="*/ 405729 h 405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52450" h="405729">
                <a:moveTo>
                  <a:pt x="552450" y="916"/>
                </a:moveTo>
                <a:cubicBezTo>
                  <a:pt x="323850" y="-6228"/>
                  <a:pt x="196850" y="28697"/>
                  <a:pt x="104775" y="96166"/>
                </a:cubicBezTo>
                <a:cubicBezTo>
                  <a:pt x="12700" y="163635"/>
                  <a:pt x="1587" y="260473"/>
                  <a:pt x="0" y="405729"/>
                </a:cubicBezTo>
              </a:path>
            </a:pathLst>
          </a:custGeom>
          <a:ln w="19050">
            <a:solidFill>
              <a:srgbClr val="7030A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240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14" grpId="0" animBg="1"/>
      <p:bldP spid="23" grpId="0"/>
      <p:bldP spid="24" grpId="0"/>
      <p:bldP spid="25" grpId="0"/>
      <p:bldP spid="26" grpId="0"/>
      <p:bldP spid="31" grpId="0" animBg="1"/>
      <p:bldP spid="33" grpId="0"/>
      <p:bldP spid="49" grpId="0" animBg="1"/>
      <p:bldP spid="50" grpId="0" animBg="1"/>
      <p:bldP spid="52" grpId="0" animBg="1"/>
      <p:bldP spid="53" grpId="0" animBg="1"/>
      <p:bldP spid="54" grpId="0"/>
      <p:bldP spid="55" grpId="0"/>
      <p:bldP spid="58" grpId="0" animBg="1"/>
      <p:bldP spid="59" grpId="0" animBg="1"/>
      <p:bldP spid="60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 interface approach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09063-1CF3-4C9D-93FA-6682A4D1B2B7}" type="datetime1">
              <a:rPr lang="en-US" smtClean="0"/>
              <a:t>10/3/2012</a:t>
            </a:fld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3739C-A44F-47A3-BC12-9E0909EDF8A7}" type="slidenum">
              <a:rPr lang="ru-RU" smtClean="0"/>
              <a:pPr/>
              <a:t>41</a:t>
            </a:fld>
            <a:endParaRPr lang="ru-RU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495300" y="1543394"/>
            <a:ext cx="8267700" cy="2038005"/>
          </a:xfrm>
        </p:spPr>
        <p:txBody>
          <a:bodyPr>
            <a:noAutofit/>
          </a:bodyPr>
          <a:lstStyle/>
          <a:p>
            <a:r>
              <a:rPr lang="en-US" sz="3200" dirty="0" smtClean="0"/>
              <a:t>Have some framework to generate pages. </a:t>
            </a:r>
          </a:p>
          <a:p>
            <a:r>
              <a:rPr lang="en-US" sz="3200" dirty="0" smtClean="0"/>
              <a:t>Connect this framework with C++ CCDB API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495300" y="1142999"/>
            <a:ext cx="41148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Task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4349" y="3352800"/>
            <a:ext cx="41148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Solution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8" name="Content Placeholder 4"/>
          <p:cNvSpPr txBox="1">
            <a:spLocks/>
          </p:cNvSpPr>
          <p:nvPr/>
        </p:nvSpPr>
        <p:spPr>
          <a:xfrm>
            <a:off x="495300" y="3742730"/>
            <a:ext cx="8267700" cy="250567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/>
              <a:t>PHP for page generation. </a:t>
            </a:r>
          </a:p>
          <a:p>
            <a:r>
              <a:rPr lang="en-US" sz="3200" dirty="0" smtClean="0"/>
              <a:t>CGI from C++ API for accessing data.</a:t>
            </a:r>
          </a:p>
          <a:p>
            <a:r>
              <a:rPr lang="en-US" sz="3200" dirty="0" err="1" smtClean="0"/>
              <a:t>JQuery</a:t>
            </a:r>
            <a:r>
              <a:rPr lang="en-US" sz="3200" dirty="0" smtClean="0"/>
              <a:t> to glue both and make UI reach.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044100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</a:t>
            </a:r>
            <a:r>
              <a:rPr lang="en-US" dirty="0" err="1" smtClean="0"/>
              <a:t>JQuery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09063-1CF3-4C9D-93FA-6682A4D1B2B7}" type="datetime1">
              <a:rPr lang="en-US" smtClean="0"/>
              <a:t>10/3/2012</a:t>
            </a:fld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3739C-A44F-47A3-BC12-9E0909EDF8A7}" type="slidenum">
              <a:rPr lang="ru-RU" smtClean="0"/>
              <a:pPr/>
              <a:t>42</a:t>
            </a:fld>
            <a:endParaRPr lang="ru-RU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3200400"/>
          </a:xfrm>
        </p:spPr>
        <p:txBody>
          <a:bodyPr/>
          <a:lstStyle/>
          <a:p>
            <a:r>
              <a:rPr lang="en-US" b="1" dirty="0" err="1"/>
              <a:t>jQuery</a:t>
            </a:r>
            <a:r>
              <a:rPr lang="en-US" dirty="0"/>
              <a:t> is a </a:t>
            </a:r>
            <a:r>
              <a:rPr lang="en-US" dirty="0">
                <a:hlinkClick r:id="rId2" tooltip="Cross-browser"/>
              </a:rPr>
              <a:t>cross-browser</a:t>
            </a:r>
            <a:r>
              <a:rPr lang="en-US" dirty="0"/>
              <a:t> </a:t>
            </a:r>
            <a:r>
              <a:rPr lang="en-US" dirty="0">
                <a:hlinkClick r:id="rId3" tooltip="JavaScript library"/>
              </a:rPr>
              <a:t>JavaScript library</a:t>
            </a:r>
            <a:r>
              <a:rPr lang="en-US" dirty="0"/>
              <a:t> designed to simplify the </a:t>
            </a:r>
            <a:r>
              <a:rPr lang="en-US" dirty="0">
                <a:hlinkClick r:id="rId4" tooltip="Client-side scripting"/>
              </a:rPr>
              <a:t>client-side scripting</a:t>
            </a:r>
            <a:r>
              <a:rPr lang="en-US" dirty="0"/>
              <a:t> of </a:t>
            </a:r>
            <a:r>
              <a:rPr lang="en-US" dirty="0">
                <a:hlinkClick r:id="rId5" tooltip="HTML"/>
              </a:rPr>
              <a:t>HTML</a:t>
            </a:r>
            <a:r>
              <a:rPr lang="en-US" dirty="0" smtClean="0"/>
              <a:t>.</a:t>
            </a:r>
            <a:endParaRPr lang="en-US" baseline="30000" dirty="0"/>
          </a:p>
          <a:p>
            <a:r>
              <a:rPr lang="en-US" dirty="0" smtClean="0"/>
              <a:t>Released January 2006. </a:t>
            </a:r>
            <a:r>
              <a:rPr lang="en-US" dirty="0"/>
              <a:t>Used by over 31% of the 10,000 most visited </a:t>
            </a:r>
            <a:r>
              <a:rPr lang="en-US" dirty="0" smtClean="0"/>
              <a:t>websites at the end of 2011.</a:t>
            </a:r>
          </a:p>
          <a:p>
            <a:r>
              <a:rPr lang="en-US" dirty="0" smtClean="0"/>
              <a:t> Works on all todays browser. Moreover, makes JavaScript programming browser independent.</a:t>
            </a:r>
          </a:p>
          <a:p>
            <a:r>
              <a:rPr lang="en-US" dirty="0" smtClean="0"/>
              <a:t>Makes AJAX – really easy. Enriches web User Interface.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88948" y="4572000"/>
            <a:ext cx="67500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AJAX  </a:t>
            </a:r>
            <a:r>
              <a:rPr lang="en-US" sz="2400" b="1" dirty="0" smtClean="0"/>
              <a:t>-</a:t>
            </a:r>
            <a:r>
              <a:rPr lang="en-US" sz="2400" b="1" dirty="0" smtClean="0">
                <a:solidFill>
                  <a:srgbClr val="C00000"/>
                </a:solidFill>
              </a:rPr>
              <a:t>  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Asynchronous JavaScript and XML</a:t>
            </a:r>
          </a:p>
        </p:txBody>
      </p:sp>
      <p:sp>
        <p:nvSpPr>
          <p:cNvPr id="7" name="Content Placeholder 4"/>
          <p:cNvSpPr txBox="1">
            <a:spLocks/>
          </p:cNvSpPr>
          <p:nvPr/>
        </p:nvSpPr>
        <p:spPr>
          <a:xfrm>
            <a:off x="463548" y="5105400"/>
            <a:ext cx="7708900" cy="9906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Classic HTML – reload page on </a:t>
            </a:r>
            <a:r>
              <a:rPr lang="en-US" b="1" dirty="0" smtClean="0"/>
              <a:t>every</a:t>
            </a:r>
            <a:r>
              <a:rPr lang="en-US" dirty="0" smtClean="0"/>
              <a:t> user update.</a:t>
            </a:r>
          </a:p>
          <a:p>
            <a:r>
              <a:rPr lang="en-US" dirty="0" smtClean="0"/>
              <a:t>AJAX – Possibility to reload only part of the page.</a:t>
            </a:r>
          </a:p>
          <a:p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488948" y="4572000"/>
            <a:ext cx="8197852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1756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 interface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8286" y="2761938"/>
            <a:ext cx="1905000" cy="95833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Web page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06386" y="4407176"/>
            <a:ext cx="1866900" cy="8538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PHP</a:t>
            </a:r>
            <a:endParaRPr lang="ru-RU" dirty="0"/>
          </a:p>
        </p:txBody>
      </p:sp>
      <p:sp>
        <p:nvSpPr>
          <p:cNvPr id="6" name="Стрелка вверх 5"/>
          <p:cNvSpPr/>
          <p:nvPr/>
        </p:nvSpPr>
        <p:spPr>
          <a:xfrm>
            <a:off x="1268386" y="3810948"/>
            <a:ext cx="304800" cy="3810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743325" y="2769032"/>
            <a:ext cx="1743075" cy="95123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C++ </a:t>
            </a:r>
            <a:r>
              <a:rPr lang="en-US" dirty="0" err="1" smtClean="0"/>
              <a:t>Cgi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HTTP Context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2636809" y="2766428"/>
            <a:ext cx="8366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JQuery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743324" y="4407176"/>
            <a:ext cx="1743075" cy="853817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Calib</a:t>
            </a:r>
            <a:r>
              <a:rPr lang="en-US" dirty="0" smtClean="0"/>
              <a:t>. DB API</a:t>
            </a:r>
          </a:p>
          <a:p>
            <a:pPr algn="ctr"/>
            <a:r>
              <a:rPr lang="en-US" dirty="0" smtClean="0"/>
              <a:t>C++</a:t>
            </a:r>
            <a:endParaRPr lang="ru-RU" dirty="0"/>
          </a:p>
        </p:txBody>
      </p:sp>
      <p:sp>
        <p:nvSpPr>
          <p:cNvPr id="13" name="Блок-схема: магнитный диск 12"/>
          <p:cNvSpPr/>
          <p:nvPr/>
        </p:nvSpPr>
        <p:spPr>
          <a:xfrm>
            <a:off x="6248400" y="4359294"/>
            <a:ext cx="1552575" cy="901700"/>
          </a:xfrm>
          <a:prstGeom prst="flowChartMagneticDisk">
            <a:avLst/>
          </a:prstGeom>
          <a:solidFill>
            <a:srgbClr val="13351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CCDB</a:t>
            </a:r>
          </a:p>
          <a:p>
            <a:pPr algn="ctr"/>
            <a:r>
              <a:rPr lang="en-US" sz="1600" dirty="0" smtClean="0"/>
              <a:t>My SQL Server</a:t>
            </a:r>
            <a:endParaRPr lang="ru-RU" sz="1600" dirty="0"/>
          </a:p>
        </p:txBody>
      </p:sp>
      <p:sp>
        <p:nvSpPr>
          <p:cNvPr id="16" name="Двойная стрелка влево/вправо 15"/>
          <p:cNvSpPr/>
          <p:nvPr/>
        </p:nvSpPr>
        <p:spPr>
          <a:xfrm rot="5400000">
            <a:off x="4412267" y="3897655"/>
            <a:ext cx="492504" cy="34449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685800" y="5867400"/>
            <a:ext cx="7543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$("#</a:t>
            </a:r>
            <a:r>
              <a:rPr lang="en-US" dirty="0" err="1" smtClean="0"/>
              <a:t>tree_place</a:t>
            </a:r>
            <a:r>
              <a:rPr lang="en-US" dirty="0" smtClean="0"/>
              <a:t>").</a:t>
            </a:r>
            <a:r>
              <a:rPr lang="en-US" dirty="0" err="1" smtClean="0"/>
              <a:t>treeview</a:t>
            </a:r>
            <a:r>
              <a:rPr lang="en-US" dirty="0" smtClean="0"/>
              <a:t>({url: “</a:t>
            </a:r>
            <a:r>
              <a:rPr lang="en-US" dirty="0" err="1" smtClean="0"/>
              <a:t>cgi</a:t>
            </a:r>
            <a:r>
              <a:rPr lang="en-US" dirty="0" smtClean="0"/>
              <a:t>-bin/</a:t>
            </a:r>
            <a:r>
              <a:rPr lang="en-US" dirty="0" err="1" smtClean="0"/>
              <a:t>ccdb.cgi?op</a:t>
            </a:r>
            <a:r>
              <a:rPr lang="en-US" dirty="0" smtClean="0"/>
              <a:t>=</a:t>
            </a:r>
            <a:r>
              <a:rPr lang="en-US" dirty="0" err="1" smtClean="0"/>
              <a:t>ajaxdirs</a:t>
            </a:r>
            <a:r>
              <a:rPr lang="en-US" dirty="0" smtClean="0"/>
              <a:t> “})</a:t>
            </a:r>
            <a:endParaRPr lang="ru-RU" dirty="0"/>
          </a:p>
        </p:txBody>
      </p:sp>
      <p:sp>
        <p:nvSpPr>
          <p:cNvPr id="18" name="Содержимое 2"/>
          <p:cNvSpPr txBox="1">
            <a:spLocks/>
          </p:cNvSpPr>
          <p:nvPr/>
        </p:nvSpPr>
        <p:spPr>
          <a:xfrm>
            <a:off x="609600" y="5410200"/>
            <a:ext cx="8229600" cy="685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How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compex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is it?</a:t>
            </a: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68286" y="1433444"/>
            <a:ext cx="1905000" cy="685800"/>
          </a:xfrm>
          <a:prstGeom prst="ellipse">
            <a:avLst/>
          </a:prstGeom>
          <a:solidFill>
            <a:srgbClr val="CC0099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USER</a:t>
            </a:r>
            <a:endParaRPr lang="ru-RU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649DD-2F14-4514-82D6-FAB512AA7A0E}" type="datetime1">
              <a:rPr lang="en-US" smtClean="0"/>
              <a:t>10/3/2012</a:t>
            </a:fld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3739C-A44F-47A3-BC12-9E0909EDF8A7}" type="slidenum">
              <a:rPr lang="ru-RU" smtClean="0"/>
              <a:pPr/>
              <a:t>43</a:t>
            </a:fld>
            <a:endParaRPr lang="ru-RU"/>
          </a:p>
        </p:txBody>
      </p:sp>
      <p:sp>
        <p:nvSpPr>
          <p:cNvPr id="21" name="Двойная стрелка влево/вправо 15"/>
          <p:cNvSpPr/>
          <p:nvPr/>
        </p:nvSpPr>
        <p:spPr>
          <a:xfrm>
            <a:off x="2564592" y="3147632"/>
            <a:ext cx="981075" cy="331029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Content Placeholder 4"/>
          <p:cNvSpPr txBox="1">
            <a:spLocks/>
          </p:cNvSpPr>
          <p:nvPr/>
        </p:nvSpPr>
        <p:spPr>
          <a:xfrm>
            <a:off x="4486274" y="1554922"/>
            <a:ext cx="4505326" cy="1066800"/>
          </a:xfrm>
          <a:prstGeom prst="rect">
            <a:avLst/>
          </a:prstGeom>
        </p:spPr>
        <p:txBody>
          <a:bodyPr vert="horz">
            <a:normAutofit fontScale="85000" lnSpcReduction="20000"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PHP generate pages. </a:t>
            </a:r>
          </a:p>
          <a:p>
            <a:r>
              <a:rPr lang="en-US" dirty="0" err="1" smtClean="0"/>
              <a:t>JQuery</a:t>
            </a:r>
            <a:r>
              <a:rPr lang="en-US" dirty="0" smtClean="0"/>
              <a:t> asks the data from CGI.</a:t>
            </a:r>
          </a:p>
          <a:p>
            <a:r>
              <a:rPr lang="en-US" dirty="0" smtClean="0"/>
              <a:t>CGI getting data by C++ API. 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4571999" y="1096317"/>
            <a:ext cx="41148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How it works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25" name="Стрелка вверх 5"/>
          <p:cNvSpPr/>
          <p:nvPr/>
        </p:nvSpPr>
        <p:spPr>
          <a:xfrm>
            <a:off x="1268386" y="2241670"/>
            <a:ext cx="304800" cy="3810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Двойная стрелка влево/вправо 15"/>
          <p:cNvSpPr/>
          <p:nvPr/>
        </p:nvSpPr>
        <p:spPr>
          <a:xfrm>
            <a:off x="5638800" y="4609582"/>
            <a:ext cx="492504" cy="34449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8" name="Picture 4" descr="http://opensis.com/images/php_ico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747"/>
          <a:stretch/>
        </p:blipFill>
        <p:spPr bwMode="auto">
          <a:xfrm>
            <a:off x="787371" y="4497672"/>
            <a:ext cx="1266825" cy="672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Dependencies summary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09063-1CF3-4C9D-93FA-6682A4D1B2B7}" type="datetime1">
              <a:rPr lang="en-US" smtClean="0"/>
              <a:t>10/3/2012</a:t>
            </a:fld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3739C-A44F-47A3-BC12-9E0909EDF8A7}" type="slidenum">
              <a:rPr lang="ru-RU" smtClean="0"/>
              <a:pPr/>
              <a:t>44</a:t>
            </a:fld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533400" y="1752600"/>
            <a:ext cx="8001549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/>
              <a:t>C++ API the only dependency is </a:t>
            </a:r>
            <a:r>
              <a:rPr lang="en-US" dirty="0" err="1" smtClean="0"/>
              <a:t>libmysql</a:t>
            </a:r>
            <a:endParaRPr lang="en-US" dirty="0" smtClean="0"/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/>
              <a:t>Python wrapping is done by SWIG. No SWIG dependencies are needed for users.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/>
              <a:t>Console tools requires python 2.7+. 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/>
              <a:t>Web interface consists of two parts PHP and C++ CGI. 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/>
              <a:t>Web pages are driven by </a:t>
            </a:r>
            <a:r>
              <a:rPr lang="en-US" dirty="0" err="1" smtClean="0"/>
              <a:t>JQuery</a:t>
            </a:r>
            <a:endParaRPr lang="en-US" dirty="0" smtClean="0"/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33399" y="1370052"/>
            <a:ext cx="18450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Concise overview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8230" y="3968591"/>
            <a:ext cx="23444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Technologies overview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8230" y="4337923"/>
            <a:ext cx="3600451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en-US" dirty="0" smtClean="0"/>
              <a:t>C++, STL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dirty="0" smtClean="0"/>
              <a:t>C API for MySQL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dirty="0" smtClean="0"/>
              <a:t>Python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dirty="0" smtClean="0"/>
              <a:t>SWIG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dirty="0" smtClean="0"/>
              <a:t>PHP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dirty="0" err="1" smtClean="0"/>
              <a:t>JQuery</a:t>
            </a:r>
            <a:endParaRPr lang="en-US" dirty="0" smtClean="0"/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3439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Calibration Database now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09063-1CF3-4C9D-93FA-6682A4D1B2B7}" type="datetime1">
              <a:rPr lang="en-US" smtClean="0"/>
              <a:t>10/3/2012</a:t>
            </a:fld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3739C-A44F-47A3-BC12-9E0909EDF8A7}" type="slidenum">
              <a:rPr lang="ru-RU" smtClean="0"/>
              <a:pPr/>
              <a:t>45</a:t>
            </a:fld>
            <a:endParaRPr lang="ru-RU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457200" y="1752600"/>
            <a:ext cx="8534400" cy="387096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/>
              <a:t>CCDB connects to JANA as a plugin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Converter for current calibrations is created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Existing constants are converted to CCDB 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Tested with august tag of the reconstruction software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Several user already uses the package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Ready to a beta stage and Hall D usage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16277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Calibrations Data Base (CCDB) Package provides interfaces to read and manage calibration constants for:</a:t>
            </a:r>
          </a:p>
          <a:p>
            <a:r>
              <a:rPr lang="en-US" dirty="0" smtClean="0"/>
              <a:t> JANA Users, plain C++, Python, command line,  web. </a:t>
            </a:r>
          </a:p>
          <a:p>
            <a:r>
              <a:rPr lang="en-US" dirty="0" smtClean="0"/>
              <a:t>Versioning and branching for data available. </a:t>
            </a:r>
          </a:p>
          <a:p>
            <a:r>
              <a:rPr lang="en-US" dirty="0" smtClean="0"/>
              <a:t>Core API is in C++. </a:t>
            </a:r>
            <a:endParaRPr lang="en-US" dirty="0"/>
          </a:p>
          <a:p>
            <a:r>
              <a:rPr lang="en-US" dirty="0" smtClean="0"/>
              <a:t>Modular structure allows to extend package to use other storing sources. The only dependency for C++ is </a:t>
            </a:r>
            <a:r>
              <a:rPr lang="en-US" dirty="0" err="1" smtClean="0"/>
              <a:t>libmysql</a:t>
            </a:r>
            <a:r>
              <a:rPr lang="en-US" dirty="0" smtClean="0"/>
              <a:t>.</a:t>
            </a:r>
          </a:p>
          <a:p>
            <a:r>
              <a:rPr lang="en-US" dirty="0" smtClean="0"/>
              <a:t>Managing is implemented for command line interface</a:t>
            </a:r>
          </a:p>
          <a:p>
            <a:r>
              <a:rPr lang="en-US" dirty="0" smtClean="0"/>
              <a:t>Web interface is in progress</a:t>
            </a:r>
          </a:p>
          <a:p>
            <a:r>
              <a:rPr lang="en-US" dirty="0" smtClean="0"/>
              <a:t>CCDB is at the Beta stage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18276" y="6343610"/>
            <a:ext cx="2289048" cy="365760"/>
          </a:xfrm>
        </p:spPr>
        <p:txBody>
          <a:bodyPr/>
          <a:lstStyle/>
          <a:p>
            <a:fld id="{90231927-408C-49A6-AA0E-E4B777926223}" type="datetime1">
              <a:rPr lang="en-US" smtClean="0"/>
              <a:t>10/3/2012</a:t>
            </a:fld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3739C-A44F-47A3-BC12-9E0909EDF8A7}" type="slidenum">
              <a:rPr lang="ru-RU" smtClean="0"/>
              <a:pPr/>
              <a:t>46</a:t>
            </a:fld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981200" y="6328370"/>
            <a:ext cx="38334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Dmitry Romanov      romanov@jlab.org</a:t>
            </a:r>
            <a:endParaRPr lang="en-US" dirty="0"/>
          </a:p>
        </p:txBody>
      </p:sp>
      <p:pic>
        <p:nvPicPr>
          <p:cNvPr id="7" name="Picture 4" descr="http://upload.wikimedia.org/wikipedia/en/5/5a/Mephi_Logo_And_Hors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6897" y="5951319"/>
            <a:ext cx="529194" cy="754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www.jlab.org/div_dept/dir_off/public_affairs/logo/JLab_logo_white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6328370"/>
            <a:ext cx="1219200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Old performance budget study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4419600"/>
            <a:ext cx="8229600" cy="1905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>
                <a:solidFill>
                  <a:srgbClr val="0070C0"/>
                </a:solidFill>
              </a:rPr>
              <a:t>Stick to </a:t>
            </a:r>
            <a:r>
              <a:rPr lang="en-US" b="1" dirty="0" smtClean="0">
                <a:solidFill>
                  <a:srgbClr val="C00000"/>
                </a:solidFill>
              </a:rPr>
              <a:t>1 second </a:t>
            </a:r>
            <a:r>
              <a:rPr lang="en-US" b="1" dirty="0" smtClean="0">
                <a:solidFill>
                  <a:srgbClr val="0070C0"/>
                </a:solidFill>
              </a:rPr>
              <a:t>to load calibration constants</a:t>
            </a:r>
          </a:p>
          <a:p>
            <a:r>
              <a:rPr lang="en-US" dirty="0" smtClean="0"/>
              <a:t>Data queries + network – 0.23 – 0.45 sec</a:t>
            </a:r>
          </a:p>
          <a:p>
            <a:r>
              <a:rPr lang="en-US" dirty="0" smtClean="0"/>
              <a:t>Framework overhead ~ 4%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C00000"/>
                </a:solidFill>
              </a:rPr>
              <a:t>Conclusion: </a:t>
            </a:r>
            <a:r>
              <a:rPr lang="en-US" b="1" dirty="0" smtClean="0">
                <a:solidFill>
                  <a:srgbClr val="0070C0"/>
                </a:solidFill>
              </a:rPr>
              <a:t>possible to keep in 1 second.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3400" y="2667000"/>
            <a:ext cx="7430432" cy="120032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1 100 000 records with data blobs; 50 double doubles (8 digits) for each blob.</a:t>
            </a:r>
          </a:p>
          <a:p>
            <a:r>
              <a:rPr lang="en-US" dirty="0" smtClean="0"/>
              <a:t>Queried randomly with 1100 requests.</a:t>
            </a:r>
          </a:p>
          <a:p>
            <a:r>
              <a:rPr lang="en-US" dirty="0" smtClean="0"/>
              <a:t>Core 2 Duo 1800 GHz, 2 Gb – 0.23 sec average</a:t>
            </a:r>
          </a:p>
          <a:p>
            <a:r>
              <a:rPr lang="en-US" dirty="0" smtClean="0"/>
              <a:t>Core i7 4 cores 2800 GHz, 8 Gb – 0.04 </a:t>
            </a:r>
            <a:r>
              <a:rPr lang="en-US" dirty="0"/>
              <a:t>sec </a:t>
            </a:r>
            <a:r>
              <a:rPr lang="en-US" dirty="0" smtClean="0"/>
              <a:t>average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DE2EE-A42E-4C9A-A67C-E322880CF359}" type="datetime1">
              <a:rPr lang="en-US" smtClean="0"/>
              <a:t>10/3/2012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3739C-A44F-47A3-BC12-9E0909EDF8A7}" type="slidenum">
              <a:rPr lang="ru-RU" smtClean="0"/>
              <a:pPr/>
              <a:t>47</a:t>
            </a:fld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533400" y="1219200"/>
            <a:ext cx="7924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The </a:t>
            </a:r>
            <a:r>
              <a:rPr lang="en-US" dirty="0"/>
              <a:t>values </a:t>
            </a:r>
            <a:r>
              <a:rPr lang="en-US" dirty="0" smtClean="0"/>
              <a:t>are grouped </a:t>
            </a:r>
            <a:r>
              <a:rPr lang="en-US" dirty="0"/>
              <a:t>in </a:t>
            </a:r>
            <a:r>
              <a:rPr lang="en-US" dirty="0" smtClean="0"/>
              <a:t>sets. 1 to 10k </a:t>
            </a:r>
            <a:r>
              <a:rPr lang="en-US" dirty="0"/>
              <a:t>values </a:t>
            </a:r>
            <a:r>
              <a:rPr lang="en-US" dirty="0" smtClean="0"/>
              <a:t>per </a:t>
            </a:r>
            <a:r>
              <a:rPr lang="en-US" dirty="0"/>
              <a:t>a single </a:t>
            </a:r>
            <a:r>
              <a:rPr lang="en-US" dirty="0" smtClean="0"/>
              <a:t>set.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Access </a:t>
            </a:r>
            <a:r>
              <a:rPr lang="en-US" dirty="0"/>
              <a:t>to </a:t>
            </a:r>
            <a:r>
              <a:rPr lang="en-US" dirty="0" smtClean="0"/>
              <a:t>a </a:t>
            </a:r>
            <a:r>
              <a:rPr lang="en-US" dirty="0"/>
              <a:t>single </a:t>
            </a:r>
            <a:r>
              <a:rPr lang="en-US" dirty="0" smtClean="0"/>
              <a:t>number - less </a:t>
            </a:r>
            <a:r>
              <a:rPr lang="en-US" dirty="0"/>
              <a:t>than 10 </a:t>
            </a:r>
            <a:r>
              <a:rPr lang="en-US" dirty="0" err="1"/>
              <a:t>ms</a:t>
            </a:r>
            <a:r>
              <a:rPr lang="en-US" dirty="0"/>
              <a:t> using a 1 Gigabit </a:t>
            </a:r>
            <a:r>
              <a:rPr lang="en-US" dirty="0" smtClean="0"/>
              <a:t>connection.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Retrieval of 10k </a:t>
            </a:r>
            <a:r>
              <a:rPr lang="en-US" dirty="0"/>
              <a:t>values should </a:t>
            </a:r>
            <a:r>
              <a:rPr lang="en-US" dirty="0" smtClean="0"/>
              <a:t>- less </a:t>
            </a:r>
            <a:r>
              <a:rPr lang="en-US" dirty="0"/>
              <a:t>than 1 second under similar conditions.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SWIG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09063-1CF3-4C9D-93FA-6682A4D1B2B7}" type="datetime1">
              <a:rPr lang="en-US" smtClean="0"/>
              <a:t>10/3/2012</a:t>
            </a:fld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3739C-A44F-47A3-BC12-9E0909EDF8A7}" type="slidenum">
              <a:rPr lang="ru-RU" smtClean="0"/>
              <a:pPr/>
              <a:t>48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68300" y="1461184"/>
            <a:ext cx="1678067" cy="874643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CCDB API</a:t>
            </a:r>
          </a:p>
          <a:p>
            <a:pPr algn="ctr"/>
            <a:r>
              <a:rPr lang="en-US" dirty="0" smtClean="0"/>
              <a:t>C++</a:t>
            </a:r>
            <a:endParaRPr lang="ru-RU" dirty="0"/>
          </a:p>
        </p:txBody>
      </p:sp>
      <p:sp>
        <p:nvSpPr>
          <p:cNvPr id="7" name="Прямоугольник 16"/>
          <p:cNvSpPr/>
          <p:nvPr/>
        </p:nvSpPr>
        <p:spPr>
          <a:xfrm>
            <a:off x="3187391" y="1524000"/>
            <a:ext cx="1847649" cy="823224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Python API</a:t>
            </a:r>
            <a:br>
              <a:rPr lang="en-US" dirty="0" smtClean="0"/>
            </a:br>
            <a:r>
              <a:rPr lang="en-US" sz="1200" dirty="0" smtClean="0"/>
              <a:t>(C++ API wrapping)</a:t>
            </a:r>
            <a:endParaRPr lang="ru-RU" dirty="0"/>
          </a:p>
        </p:txBody>
      </p:sp>
      <p:sp>
        <p:nvSpPr>
          <p:cNvPr id="8" name="Стрелка вправо 24"/>
          <p:cNvSpPr/>
          <p:nvPr/>
        </p:nvSpPr>
        <p:spPr>
          <a:xfrm rot="16200000">
            <a:off x="3379638" y="1044958"/>
            <a:ext cx="403859" cy="282575"/>
          </a:xfrm>
          <a:prstGeom prst="rightArrow">
            <a:avLst/>
          </a:prstGeom>
          <a:solidFill>
            <a:srgbClr val="D16D0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24"/>
          <p:cNvSpPr/>
          <p:nvPr/>
        </p:nvSpPr>
        <p:spPr>
          <a:xfrm rot="16200000">
            <a:off x="4297647" y="1029686"/>
            <a:ext cx="403859" cy="282575"/>
          </a:xfrm>
          <a:prstGeom prst="rightArrow">
            <a:avLst/>
          </a:prstGeom>
          <a:solidFill>
            <a:srgbClr val="D16D0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24"/>
          <p:cNvSpPr/>
          <p:nvPr/>
        </p:nvSpPr>
        <p:spPr>
          <a:xfrm>
            <a:off x="2122064" y="1757217"/>
            <a:ext cx="971529" cy="282575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2259046" y="1449168"/>
            <a:ext cx="697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SWIG</a:t>
            </a:r>
            <a:endParaRPr lang="ru-RU" dirty="0"/>
          </a:p>
        </p:txBody>
      </p:sp>
      <p:grpSp>
        <p:nvGrpSpPr>
          <p:cNvPr id="25" name="Group 24"/>
          <p:cNvGrpSpPr/>
          <p:nvPr/>
        </p:nvGrpSpPr>
        <p:grpSpPr>
          <a:xfrm>
            <a:off x="2122064" y="1423084"/>
            <a:ext cx="4961743" cy="990600"/>
            <a:chOff x="979766" y="2781300"/>
            <a:chExt cx="4961743" cy="990600"/>
          </a:xfrm>
        </p:grpSpPr>
        <p:sp>
          <p:nvSpPr>
            <p:cNvPr id="12" name="Rectangle 11"/>
            <p:cNvSpPr/>
            <p:nvPr/>
          </p:nvSpPr>
          <p:spPr>
            <a:xfrm>
              <a:off x="1270351" y="2781300"/>
              <a:ext cx="636438" cy="990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.i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2108719" y="2781300"/>
              <a:ext cx="1059296" cy="990600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SWIG</a:t>
              </a:r>
              <a:endParaRPr lang="en-US" dirty="0"/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3369946" y="2781300"/>
              <a:ext cx="1278254" cy="990600"/>
            </a:xfrm>
            <a:prstGeom prst="roundRect">
              <a:avLst>
                <a:gd name="adj" fmla="val 7143"/>
              </a:avLst>
            </a:prstGeom>
            <a:solidFill>
              <a:srgbClr val="2D591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ccdb_py.so</a:t>
              </a:r>
              <a:endParaRPr lang="en-US" dirty="0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4648200" y="2781300"/>
              <a:ext cx="990600" cy="990600"/>
            </a:xfrm>
            <a:prstGeom prst="roundRect">
              <a:avLst>
                <a:gd name="adj" fmla="val 7143"/>
              </a:avLst>
            </a:prstGeom>
            <a:solidFill>
              <a:srgbClr val="2D591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ccdb.py</a:t>
              </a:r>
              <a:endParaRPr lang="en-US" dirty="0"/>
            </a:p>
          </p:txBody>
        </p:sp>
        <p:sp>
          <p:nvSpPr>
            <p:cNvPr id="18" name="Стрелка вправо 24"/>
            <p:cNvSpPr/>
            <p:nvPr/>
          </p:nvSpPr>
          <p:spPr>
            <a:xfrm>
              <a:off x="1906789" y="3127374"/>
              <a:ext cx="201930" cy="298452"/>
            </a:xfrm>
            <a:prstGeom prst="rightArrow">
              <a:avLst/>
            </a:prstGeom>
            <a:solidFill>
              <a:srgbClr val="D16D0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Стрелка вправо 24"/>
            <p:cNvSpPr/>
            <p:nvPr/>
          </p:nvSpPr>
          <p:spPr>
            <a:xfrm>
              <a:off x="3168015" y="3127374"/>
              <a:ext cx="201930" cy="298452"/>
            </a:xfrm>
            <a:prstGeom prst="rightArrow">
              <a:avLst/>
            </a:prstGeom>
            <a:solidFill>
              <a:srgbClr val="D16D0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Стрелка вправо 24"/>
            <p:cNvSpPr/>
            <p:nvPr/>
          </p:nvSpPr>
          <p:spPr>
            <a:xfrm>
              <a:off x="5739579" y="3130548"/>
              <a:ext cx="201930" cy="298452"/>
            </a:xfrm>
            <a:prstGeom prst="rightArrow">
              <a:avLst/>
            </a:prstGeom>
            <a:solidFill>
              <a:srgbClr val="D16D0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Стрелка вправо 24"/>
            <p:cNvSpPr/>
            <p:nvPr/>
          </p:nvSpPr>
          <p:spPr>
            <a:xfrm>
              <a:off x="979766" y="3127374"/>
              <a:ext cx="201930" cy="298452"/>
            </a:xfrm>
            <a:prstGeom prst="rightArrow">
              <a:avLst/>
            </a:prstGeom>
            <a:solidFill>
              <a:srgbClr val="D16D0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373883" y="4038600"/>
            <a:ext cx="4467890" cy="23391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How to use SWIG?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Make SWIG interface files .h</a:t>
            </a:r>
            <a:br>
              <a:rPr lang="en-US" dirty="0" smtClean="0"/>
            </a:br>
            <a:r>
              <a:rPr lang="en-US" dirty="0" smtClean="0"/>
              <a:t>(it is headers without private members)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Run SWIG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Get C++ wrapping source files, </a:t>
            </a:r>
            <a:r>
              <a:rPr lang="en-US" dirty="0" err="1" smtClean="0"/>
              <a:t>compale</a:t>
            </a:r>
            <a:r>
              <a:rPr lang="en-US" dirty="0" smtClean="0"/>
              <a:t> it.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Get library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Get library in target language 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27" name="Bent Arrow 26"/>
          <p:cNvSpPr/>
          <p:nvPr/>
        </p:nvSpPr>
        <p:spPr>
          <a:xfrm rot="10800000" flipH="1">
            <a:off x="3686551" y="2514600"/>
            <a:ext cx="1464820" cy="1066800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344542" y="2667000"/>
            <a:ext cx="3276600" cy="313313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CREATE Wrapping for any of languages: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Allegro, CL, C#, CFFI, CLISP, Chicken, Go, Guile, Java, </a:t>
            </a:r>
            <a:r>
              <a:rPr lang="en-US" dirty="0" err="1" smtClean="0">
                <a:solidFill>
                  <a:schemeClr val="tx1"/>
                </a:solidFill>
              </a:rPr>
              <a:t>Lua</a:t>
            </a:r>
            <a:r>
              <a:rPr lang="en-US" dirty="0" smtClean="0">
                <a:solidFill>
                  <a:schemeClr val="tx1"/>
                </a:solidFill>
              </a:rPr>
              <a:t>, Modula-3, </a:t>
            </a:r>
            <a:r>
              <a:rPr lang="en-US" dirty="0" err="1" smtClean="0">
                <a:solidFill>
                  <a:schemeClr val="tx1"/>
                </a:solidFill>
              </a:rPr>
              <a:t>Mzscheme</a:t>
            </a:r>
            <a:r>
              <a:rPr lang="en-US" dirty="0" smtClean="0">
                <a:solidFill>
                  <a:schemeClr val="tx1"/>
                </a:solidFill>
              </a:rPr>
              <a:t>, OCAML, Octave, Perl, PHP, Python, R, Ruby, </a:t>
            </a:r>
            <a:r>
              <a:rPr lang="en-US" dirty="0" err="1" smtClean="0">
                <a:solidFill>
                  <a:schemeClr val="tx1"/>
                </a:solidFill>
              </a:rPr>
              <a:t>Tcl</a:t>
            </a:r>
            <a:r>
              <a:rPr lang="en-US" dirty="0" smtClean="0">
                <a:solidFill>
                  <a:schemeClr val="tx1"/>
                </a:solidFill>
              </a:rPr>
              <a:t>, UFFI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8300" y="3115270"/>
            <a:ext cx="34254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SWIG - </a:t>
            </a:r>
            <a:r>
              <a:rPr lang="en-US" dirty="0"/>
              <a:t>is an interface compiler that connects programs written in C and C++ with scripting languages</a:t>
            </a:r>
          </a:p>
        </p:txBody>
      </p:sp>
    </p:spTree>
    <p:extLst>
      <p:ext uri="{BB962C8B-B14F-4D97-AF65-F5344CB8AC3E}">
        <p14:creationId xmlns:p14="http://schemas.microsoft.com/office/powerpoint/2010/main" val="1718325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98 -0.0044 L 0.43368 -0.004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083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/>
      <p:bldP spid="26" grpId="0"/>
      <p:bldP spid="27" grpId="0" animBg="1"/>
      <p:bldP spid="2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Requesting particular constants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09063-1CF3-4C9D-93FA-6682A4D1B2B7}" type="datetime1">
              <a:rPr lang="en-US" smtClean="0"/>
              <a:t>10/3/2012</a:t>
            </a:fld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3739C-A44F-47A3-BC12-9E0909EDF8A7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572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Simplest query (used most of the time):</a:t>
            </a:r>
            <a:endParaRPr lang="en-US" sz="2000" dirty="0"/>
          </a:p>
        </p:txBody>
      </p:sp>
      <p:sp>
        <p:nvSpPr>
          <p:cNvPr id="6" name="Прямоугольник 92"/>
          <p:cNvSpPr/>
          <p:nvPr/>
        </p:nvSpPr>
        <p:spPr>
          <a:xfrm>
            <a:off x="777823" y="1630180"/>
            <a:ext cx="5943600" cy="72265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2000" b="1" dirty="0">
                <a:solidFill>
                  <a:srgbClr val="0070C0"/>
                </a:solidFill>
              </a:rPr>
              <a:t>/simple/constants</a:t>
            </a:r>
            <a:br>
              <a:rPr lang="en-US" sz="2000" b="1" dirty="0">
                <a:solidFill>
                  <a:srgbClr val="0070C0"/>
                </a:solidFill>
              </a:rPr>
            </a:br>
            <a:r>
              <a:rPr lang="en-US" sz="2000" b="1" dirty="0" smtClean="0">
                <a:solidFill>
                  <a:srgbClr val="0070C0"/>
                </a:solidFill>
              </a:rPr>
              <a:t>/FDC/</a:t>
            </a:r>
            <a:r>
              <a:rPr lang="en-US" sz="2000" b="1" dirty="0" err="1" smtClean="0">
                <a:solidFill>
                  <a:srgbClr val="0070C0"/>
                </a:solidFill>
              </a:rPr>
              <a:t>strip_calib</a:t>
            </a:r>
            <a:r>
              <a:rPr lang="en-US" sz="2000" b="1" dirty="0" smtClean="0">
                <a:solidFill>
                  <a:srgbClr val="0070C0"/>
                </a:solidFill>
              </a:rPr>
              <a:t> </a:t>
            </a:r>
            <a:endParaRPr lang="ru-RU" sz="2000" b="1" dirty="0">
              <a:solidFill>
                <a:srgbClr val="0070C0"/>
              </a:solidFill>
            </a:endParaRPr>
          </a:p>
        </p:txBody>
      </p:sp>
      <p:sp>
        <p:nvSpPr>
          <p:cNvPr id="7" name="Прямоугольник 92"/>
          <p:cNvSpPr/>
          <p:nvPr/>
        </p:nvSpPr>
        <p:spPr>
          <a:xfrm>
            <a:off x="728272" y="2693858"/>
            <a:ext cx="2286000" cy="3810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&lt;</a:t>
            </a:r>
            <a:r>
              <a:rPr lang="en-US" sz="28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name_path</a:t>
            </a:r>
            <a:r>
              <a:rPr lang="en-US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&gt;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8" name="Прямоугольник 92"/>
          <p:cNvSpPr/>
          <p:nvPr/>
        </p:nvSpPr>
        <p:spPr>
          <a:xfrm>
            <a:off x="3135027" y="2693858"/>
            <a:ext cx="1161737" cy="3810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&lt;run&gt;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9" name="Прямоугольник 92"/>
          <p:cNvSpPr/>
          <p:nvPr/>
        </p:nvSpPr>
        <p:spPr>
          <a:xfrm>
            <a:off x="4417519" y="2693858"/>
            <a:ext cx="1981200" cy="3810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&lt;variation&gt;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10" name="Прямоугольник 92"/>
          <p:cNvSpPr/>
          <p:nvPr/>
        </p:nvSpPr>
        <p:spPr>
          <a:xfrm>
            <a:off x="6519472" y="2693858"/>
            <a:ext cx="1828800" cy="3810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&lt;time&gt;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11" name="Прямоугольник 92"/>
          <p:cNvSpPr/>
          <p:nvPr/>
        </p:nvSpPr>
        <p:spPr>
          <a:xfrm>
            <a:off x="2929120" y="2693858"/>
            <a:ext cx="291059" cy="3810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2800" b="1" dirty="0" smtClean="0">
                <a:solidFill>
                  <a:srgbClr val="FF0000"/>
                </a:solidFill>
              </a:rPr>
              <a:t>: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12" name="Прямоугольник 92"/>
          <p:cNvSpPr/>
          <p:nvPr/>
        </p:nvSpPr>
        <p:spPr>
          <a:xfrm>
            <a:off x="4211612" y="2693858"/>
            <a:ext cx="291059" cy="3810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2800" b="1" dirty="0" smtClean="0">
                <a:solidFill>
                  <a:srgbClr val="FF0000"/>
                </a:solidFill>
              </a:rPr>
              <a:t>: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13" name="Прямоугольник 92"/>
          <p:cNvSpPr/>
          <p:nvPr/>
        </p:nvSpPr>
        <p:spPr>
          <a:xfrm>
            <a:off x="6313567" y="2693858"/>
            <a:ext cx="291059" cy="3810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2800" b="1" dirty="0" smtClean="0">
                <a:solidFill>
                  <a:srgbClr val="FF0000"/>
                </a:solidFill>
              </a:rPr>
              <a:t>: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8600" y="3276600"/>
            <a:ext cx="8839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CC0099"/>
                </a:solidFill>
              </a:rPr>
              <a:t>Unique</a:t>
            </a:r>
            <a:r>
              <a:rPr lang="en-US" sz="2400" dirty="0" smtClean="0"/>
              <a:t>. Specifying all fields makes identifier for the constants.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CC0099"/>
                </a:solidFill>
              </a:rPr>
              <a:t>Intelligent.</a:t>
            </a:r>
            <a:r>
              <a:rPr lang="en-US" sz="2400" dirty="0" smtClean="0">
                <a:solidFill>
                  <a:srgbClr val="CC0099"/>
                </a:solidFill>
              </a:rPr>
              <a:t> </a:t>
            </a:r>
            <a:r>
              <a:rPr lang="en-US" sz="2400" dirty="0" smtClean="0"/>
              <a:t>One can skip any part on the right of the name</a:t>
            </a:r>
            <a:endParaRPr lang="en-US" sz="2400" dirty="0"/>
          </a:p>
        </p:txBody>
      </p:sp>
      <p:sp>
        <p:nvSpPr>
          <p:cNvPr id="15" name="Прямоугольник 92"/>
          <p:cNvSpPr/>
          <p:nvPr/>
        </p:nvSpPr>
        <p:spPr>
          <a:xfrm>
            <a:off x="300220" y="4343400"/>
            <a:ext cx="5257800" cy="18288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2000" b="1" dirty="0">
                <a:solidFill>
                  <a:srgbClr val="002060"/>
                </a:solidFill>
              </a:rPr>
              <a:t>/</a:t>
            </a:r>
            <a:r>
              <a:rPr lang="en-US" sz="2000" b="1" dirty="0" smtClean="0">
                <a:solidFill>
                  <a:srgbClr val="002060"/>
                </a:solidFill>
              </a:rPr>
              <a:t>simple/constants </a:t>
            </a:r>
            <a:r>
              <a:rPr lang="en-US" sz="2000" b="1" dirty="0" smtClean="0">
                <a:solidFill>
                  <a:srgbClr val="FF0000"/>
                </a:solidFill>
              </a:rPr>
              <a:t>: </a:t>
            </a:r>
            <a:r>
              <a:rPr lang="en-US" sz="2000" b="1" dirty="0" smtClean="0">
                <a:solidFill>
                  <a:srgbClr val="002060"/>
                </a:solidFill>
              </a:rPr>
              <a:t>101 </a:t>
            </a:r>
            <a:r>
              <a:rPr lang="en-US" sz="2000" b="1" dirty="0" smtClean="0">
                <a:solidFill>
                  <a:srgbClr val="FF0000"/>
                </a:solidFill>
              </a:rPr>
              <a:t>:</a:t>
            </a:r>
            <a:r>
              <a:rPr lang="en-US" sz="2000" b="1" dirty="0" smtClean="0">
                <a:solidFill>
                  <a:srgbClr val="002060"/>
                </a:solidFill>
              </a:rPr>
              <a:t> mc </a:t>
            </a:r>
            <a:r>
              <a:rPr lang="en-US" sz="2000" b="1" dirty="0" smtClean="0">
                <a:solidFill>
                  <a:srgbClr val="FF0000"/>
                </a:solidFill>
              </a:rPr>
              <a:t>:</a:t>
            </a:r>
            <a:r>
              <a:rPr lang="en-US" sz="2000" b="1" dirty="0" smtClean="0">
                <a:solidFill>
                  <a:srgbClr val="002060"/>
                </a:solidFill>
              </a:rPr>
              <a:t> 2012-11-21 20:19</a:t>
            </a:r>
            <a:br>
              <a:rPr lang="en-US" sz="2000" b="1" dirty="0" smtClean="0">
                <a:solidFill>
                  <a:srgbClr val="002060"/>
                </a:solidFill>
              </a:rPr>
            </a:br>
            <a:r>
              <a:rPr lang="en-US" sz="2000" b="1" dirty="0">
                <a:solidFill>
                  <a:srgbClr val="002060"/>
                </a:solidFill>
              </a:rPr>
              <a:t>/simple/constants </a:t>
            </a:r>
            <a:r>
              <a:rPr lang="en-US" sz="2000" b="1" dirty="0">
                <a:solidFill>
                  <a:srgbClr val="FF0000"/>
                </a:solidFill>
              </a:rPr>
              <a:t>: </a:t>
            </a:r>
            <a:r>
              <a:rPr lang="en-US" sz="2000" b="1" dirty="0" smtClean="0">
                <a:solidFill>
                  <a:srgbClr val="FF0000"/>
                </a:solidFill>
              </a:rPr>
              <a:t>: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>
                <a:solidFill>
                  <a:srgbClr val="002060"/>
                </a:solidFill>
              </a:rPr>
              <a:t>mc </a:t>
            </a:r>
            <a:endParaRPr lang="en-US" sz="2000" b="1" dirty="0" smtClean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000" b="1" dirty="0">
                <a:solidFill>
                  <a:srgbClr val="002060"/>
                </a:solidFill>
              </a:rPr>
              <a:t>/simple/constants </a:t>
            </a:r>
            <a:r>
              <a:rPr lang="en-US" sz="2000" b="1" dirty="0">
                <a:solidFill>
                  <a:srgbClr val="FF0000"/>
                </a:solidFill>
              </a:rPr>
              <a:t>: :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>
                <a:solidFill>
                  <a:srgbClr val="FF0000"/>
                </a:solidFill>
              </a:rPr>
              <a:t>: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smtClean="0">
                <a:solidFill>
                  <a:srgbClr val="002060"/>
                </a:solidFill>
              </a:rPr>
              <a:t>2012-11</a:t>
            </a:r>
            <a:br>
              <a:rPr lang="en-US" sz="2000" b="1" dirty="0" smtClean="0">
                <a:solidFill>
                  <a:srgbClr val="002060"/>
                </a:solidFill>
              </a:rPr>
            </a:br>
            <a:r>
              <a:rPr lang="en-US" sz="2000" b="1" dirty="0">
                <a:solidFill>
                  <a:srgbClr val="002060"/>
                </a:solidFill>
              </a:rPr>
              <a:t>/simple/constants </a:t>
            </a:r>
            <a:r>
              <a:rPr lang="en-US" sz="2000" b="1" dirty="0">
                <a:solidFill>
                  <a:srgbClr val="FF0000"/>
                </a:solidFill>
              </a:rPr>
              <a:t>: :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smtClean="0">
                <a:solidFill>
                  <a:srgbClr val="002060"/>
                </a:solidFill>
              </a:rPr>
              <a:t>mc</a:t>
            </a:r>
            <a:r>
              <a:rPr lang="en-US" sz="2000" b="1" dirty="0" smtClean="0">
                <a:solidFill>
                  <a:srgbClr val="FF0000"/>
                </a:solidFill>
              </a:rPr>
              <a:t>:</a:t>
            </a:r>
            <a:r>
              <a:rPr lang="en-US" sz="2000" b="1" dirty="0" smtClean="0">
                <a:solidFill>
                  <a:srgbClr val="002060"/>
                </a:solidFill>
              </a:rPr>
              <a:t> 2013</a:t>
            </a:r>
            <a:endParaRPr lang="ru-RU" sz="2000" b="1" dirty="0">
              <a:solidFill>
                <a:srgbClr val="0070C0"/>
              </a:solidFill>
            </a:endParaRPr>
          </a:p>
          <a:p>
            <a:pPr>
              <a:lnSpc>
                <a:spcPct val="150000"/>
              </a:lnSpc>
            </a:pPr>
            <a:endParaRPr lang="ru-RU" sz="2000" b="1" dirty="0">
              <a:solidFill>
                <a:srgbClr val="0070C0"/>
              </a:solidFill>
            </a:endParaRPr>
          </a:p>
        </p:txBody>
      </p:sp>
      <p:sp>
        <p:nvSpPr>
          <p:cNvPr id="16" name="Прямоугольник 92"/>
          <p:cNvSpPr/>
          <p:nvPr/>
        </p:nvSpPr>
        <p:spPr>
          <a:xfrm>
            <a:off x="5705959" y="4126970"/>
            <a:ext cx="3352800" cy="18288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Unique constants id</a:t>
            </a:r>
            <a:b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Latest constants for mc var.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Latest for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N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ovember 2012-11</a:t>
            </a:r>
            <a:b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Latest constants for 2013 mc</a:t>
            </a:r>
            <a:endParaRPr lang="ru-RU" sz="20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9200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/>
      <p:bldP spid="15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2485310" y="1539070"/>
            <a:ext cx="4630579" cy="4002035"/>
            <a:chOff x="2485310" y="1539070"/>
            <a:chExt cx="4630579" cy="4002035"/>
          </a:xfrm>
        </p:grpSpPr>
        <p:sp>
          <p:nvSpPr>
            <p:cNvPr id="7" name="Полилиния 6"/>
            <p:cNvSpPr/>
            <p:nvPr/>
          </p:nvSpPr>
          <p:spPr>
            <a:xfrm>
              <a:off x="4133105" y="1539070"/>
              <a:ext cx="1334988" cy="867742"/>
            </a:xfrm>
            <a:custGeom>
              <a:avLst/>
              <a:gdLst>
                <a:gd name="connsiteX0" fmla="*/ 0 w 1334988"/>
                <a:gd name="connsiteY0" fmla="*/ 144627 h 867742"/>
                <a:gd name="connsiteX1" fmla="*/ 144627 w 1334988"/>
                <a:gd name="connsiteY1" fmla="*/ 0 h 867742"/>
                <a:gd name="connsiteX2" fmla="*/ 1190361 w 1334988"/>
                <a:gd name="connsiteY2" fmla="*/ 0 h 867742"/>
                <a:gd name="connsiteX3" fmla="*/ 1334988 w 1334988"/>
                <a:gd name="connsiteY3" fmla="*/ 144627 h 867742"/>
                <a:gd name="connsiteX4" fmla="*/ 1334988 w 1334988"/>
                <a:gd name="connsiteY4" fmla="*/ 723115 h 867742"/>
                <a:gd name="connsiteX5" fmla="*/ 1190361 w 1334988"/>
                <a:gd name="connsiteY5" fmla="*/ 867742 h 867742"/>
                <a:gd name="connsiteX6" fmla="*/ 144627 w 1334988"/>
                <a:gd name="connsiteY6" fmla="*/ 867742 h 867742"/>
                <a:gd name="connsiteX7" fmla="*/ 0 w 1334988"/>
                <a:gd name="connsiteY7" fmla="*/ 723115 h 867742"/>
                <a:gd name="connsiteX8" fmla="*/ 0 w 1334988"/>
                <a:gd name="connsiteY8" fmla="*/ 144627 h 867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34988" h="867742">
                  <a:moveTo>
                    <a:pt x="0" y="144627"/>
                  </a:moveTo>
                  <a:cubicBezTo>
                    <a:pt x="0" y="64752"/>
                    <a:pt x="64752" y="0"/>
                    <a:pt x="144627" y="0"/>
                  </a:cubicBezTo>
                  <a:lnTo>
                    <a:pt x="1190361" y="0"/>
                  </a:lnTo>
                  <a:cubicBezTo>
                    <a:pt x="1270236" y="0"/>
                    <a:pt x="1334988" y="64752"/>
                    <a:pt x="1334988" y="144627"/>
                  </a:cubicBezTo>
                  <a:lnTo>
                    <a:pt x="1334988" y="723115"/>
                  </a:lnTo>
                  <a:cubicBezTo>
                    <a:pt x="1334988" y="802990"/>
                    <a:pt x="1270236" y="867742"/>
                    <a:pt x="1190361" y="867742"/>
                  </a:cubicBezTo>
                  <a:lnTo>
                    <a:pt x="144627" y="867742"/>
                  </a:lnTo>
                  <a:cubicBezTo>
                    <a:pt x="64752" y="867742"/>
                    <a:pt x="0" y="802990"/>
                    <a:pt x="0" y="723115"/>
                  </a:cubicBezTo>
                  <a:lnTo>
                    <a:pt x="0" y="144627"/>
                  </a:lnTo>
                  <a:close/>
                </a:path>
              </a:pathLst>
            </a:cu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spcFirstLastPara="0" vert="horz" wrap="square" lIns="107130" tIns="107130" rIns="107130" bIns="107130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700" kern="1200" dirty="0" smtClean="0"/>
                <a:t>C++ </a:t>
              </a:r>
              <a:br>
                <a:rPr lang="en-US" sz="1700" kern="1200" dirty="0" smtClean="0"/>
              </a:br>
              <a:r>
                <a:rPr lang="en-US" sz="1700" kern="1200" dirty="0" smtClean="0"/>
                <a:t>Users</a:t>
              </a:r>
              <a:endParaRPr lang="en-US" sz="1700" kern="1200" dirty="0"/>
            </a:p>
          </p:txBody>
        </p:sp>
        <p:sp>
          <p:nvSpPr>
            <p:cNvPr id="8" name="Полилиния 7"/>
            <p:cNvSpPr/>
            <p:nvPr/>
          </p:nvSpPr>
          <p:spPr>
            <a:xfrm>
              <a:off x="3068005" y="1972941"/>
              <a:ext cx="3465188" cy="3465188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2409246" y="137594"/>
                  </a:moveTo>
                  <a:arcTo wR="1732594" hR="1732594" stAng="17579295" swAng="1959991"/>
                </a:path>
              </a:pathLst>
            </a:custGeom>
            <a:noFill/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Полилиния 8"/>
            <p:cNvSpPr/>
            <p:nvPr/>
          </p:nvSpPr>
          <p:spPr>
            <a:xfrm>
              <a:off x="5780901" y="2736263"/>
              <a:ext cx="1334988" cy="867742"/>
            </a:xfrm>
            <a:custGeom>
              <a:avLst/>
              <a:gdLst>
                <a:gd name="connsiteX0" fmla="*/ 0 w 1334988"/>
                <a:gd name="connsiteY0" fmla="*/ 144627 h 867742"/>
                <a:gd name="connsiteX1" fmla="*/ 144627 w 1334988"/>
                <a:gd name="connsiteY1" fmla="*/ 0 h 867742"/>
                <a:gd name="connsiteX2" fmla="*/ 1190361 w 1334988"/>
                <a:gd name="connsiteY2" fmla="*/ 0 h 867742"/>
                <a:gd name="connsiteX3" fmla="*/ 1334988 w 1334988"/>
                <a:gd name="connsiteY3" fmla="*/ 144627 h 867742"/>
                <a:gd name="connsiteX4" fmla="*/ 1334988 w 1334988"/>
                <a:gd name="connsiteY4" fmla="*/ 723115 h 867742"/>
                <a:gd name="connsiteX5" fmla="*/ 1190361 w 1334988"/>
                <a:gd name="connsiteY5" fmla="*/ 867742 h 867742"/>
                <a:gd name="connsiteX6" fmla="*/ 144627 w 1334988"/>
                <a:gd name="connsiteY6" fmla="*/ 867742 h 867742"/>
                <a:gd name="connsiteX7" fmla="*/ 0 w 1334988"/>
                <a:gd name="connsiteY7" fmla="*/ 723115 h 867742"/>
                <a:gd name="connsiteX8" fmla="*/ 0 w 1334988"/>
                <a:gd name="connsiteY8" fmla="*/ 144627 h 867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34988" h="867742">
                  <a:moveTo>
                    <a:pt x="0" y="144627"/>
                  </a:moveTo>
                  <a:cubicBezTo>
                    <a:pt x="0" y="64752"/>
                    <a:pt x="64752" y="0"/>
                    <a:pt x="144627" y="0"/>
                  </a:cubicBezTo>
                  <a:lnTo>
                    <a:pt x="1190361" y="0"/>
                  </a:lnTo>
                  <a:cubicBezTo>
                    <a:pt x="1270236" y="0"/>
                    <a:pt x="1334988" y="64752"/>
                    <a:pt x="1334988" y="144627"/>
                  </a:cubicBezTo>
                  <a:lnTo>
                    <a:pt x="1334988" y="723115"/>
                  </a:lnTo>
                  <a:cubicBezTo>
                    <a:pt x="1334988" y="802990"/>
                    <a:pt x="1270236" y="867742"/>
                    <a:pt x="1190361" y="867742"/>
                  </a:cubicBezTo>
                  <a:lnTo>
                    <a:pt x="144627" y="867742"/>
                  </a:lnTo>
                  <a:cubicBezTo>
                    <a:pt x="64752" y="867742"/>
                    <a:pt x="0" y="802990"/>
                    <a:pt x="0" y="723115"/>
                  </a:cubicBezTo>
                  <a:lnTo>
                    <a:pt x="0" y="144627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7130" tIns="107130" rIns="107130" bIns="107130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700" kern="1200" dirty="0" smtClean="0"/>
                <a:t>Python Users</a:t>
              </a:r>
              <a:endParaRPr lang="en-US" sz="1700" kern="1200" dirty="0"/>
            </a:p>
          </p:txBody>
        </p:sp>
        <p:sp>
          <p:nvSpPr>
            <p:cNvPr id="10" name="Полилиния 9"/>
            <p:cNvSpPr/>
            <p:nvPr/>
          </p:nvSpPr>
          <p:spPr>
            <a:xfrm>
              <a:off x="3068005" y="1972941"/>
              <a:ext cx="3465188" cy="3465188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3462825" y="1642133"/>
                  </a:moveTo>
                  <a:arcTo wR="1732594" hR="1732594" stAng="21420430" swAng="2195114"/>
                </a:path>
              </a:pathLst>
            </a:custGeom>
            <a:noFill/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Полилиния 10"/>
            <p:cNvSpPr/>
            <p:nvPr/>
          </p:nvSpPr>
          <p:spPr>
            <a:xfrm>
              <a:off x="5151499" y="4673363"/>
              <a:ext cx="1334988" cy="867742"/>
            </a:xfrm>
            <a:custGeom>
              <a:avLst/>
              <a:gdLst>
                <a:gd name="connsiteX0" fmla="*/ 0 w 1334988"/>
                <a:gd name="connsiteY0" fmla="*/ 144627 h 867742"/>
                <a:gd name="connsiteX1" fmla="*/ 144627 w 1334988"/>
                <a:gd name="connsiteY1" fmla="*/ 0 h 867742"/>
                <a:gd name="connsiteX2" fmla="*/ 1190361 w 1334988"/>
                <a:gd name="connsiteY2" fmla="*/ 0 h 867742"/>
                <a:gd name="connsiteX3" fmla="*/ 1334988 w 1334988"/>
                <a:gd name="connsiteY3" fmla="*/ 144627 h 867742"/>
                <a:gd name="connsiteX4" fmla="*/ 1334988 w 1334988"/>
                <a:gd name="connsiteY4" fmla="*/ 723115 h 867742"/>
                <a:gd name="connsiteX5" fmla="*/ 1190361 w 1334988"/>
                <a:gd name="connsiteY5" fmla="*/ 867742 h 867742"/>
                <a:gd name="connsiteX6" fmla="*/ 144627 w 1334988"/>
                <a:gd name="connsiteY6" fmla="*/ 867742 h 867742"/>
                <a:gd name="connsiteX7" fmla="*/ 0 w 1334988"/>
                <a:gd name="connsiteY7" fmla="*/ 723115 h 867742"/>
                <a:gd name="connsiteX8" fmla="*/ 0 w 1334988"/>
                <a:gd name="connsiteY8" fmla="*/ 144627 h 867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34988" h="867742">
                  <a:moveTo>
                    <a:pt x="0" y="144627"/>
                  </a:moveTo>
                  <a:cubicBezTo>
                    <a:pt x="0" y="64752"/>
                    <a:pt x="64752" y="0"/>
                    <a:pt x="144627" y="0"/>
                  </a:cubicBezTo>
                  <a:lnTo>
                    <a:pt x="1190361" y="0"/>
                  </a:lnTo>
                  <a:cubicBezTo>
                    <a:pt x="1270236" y="0"/>
                    <a:pt x="1334988" y="64752"/>
                    <a:pt x="1334988" y="144627"/>
                  </a:cubicBezTo>
                  <a:lnTo>
                    <a:pt x="1334988" y="723115"/>
                  </a:lnTo>
                  <a:cubicBezTo>
                    <a:pt x="1334988" y="802990"/>
                    <a:pt x="1270236" y="867742"/>
                    <a:pt x="1190361" y="867742"/>
                  </a:cubicBezTo>
                  <a:lnTo>
                    <a:pt x="144627" y="867742"/>
                  </a:lnTo>
                  <a:cubicBezTo>
                    <a:pt x="64752" y="867742"/>
                    <a:pt x="0" y="802990"/>
                    <a:pt x="0" y="723115"/>
                  </a:cubicBezTo>
                  <a:lnTo>
                    <a:pt x="0" y="144627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7130" tIns="107130" rIns="107130" bIns="107130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700" kern="1200" dirty="0" smtClean="0"/>
                <a:t>&gt; Command line tools _</a:t>
              </a:r>
              <a:endParaRPr lang="en-US" sz="1700" kern="1200" dirty="0"/>
            </a:p>
          </p:txBody>
        </p:sp>
        <p:sp>
          <p:nvSpPr>
            <p:cNvPr id="13" name="Полилиния 12"/>
            <p:cNvSpPr/>
            <p:nvPr/>
          </p:nvSpPr>
          <p:spPr>
            <a:xfrm>
              <a:off x="3068005" y="1972941"/>
              <a:ext cx="3465188" cy="3465188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2076618" y="3430690"/>
                  </a:moveTo>
                  <a:arcTo wR="1732594" hR="1732594" stAng="4712834" swAng="1374332"/>
                </a:path>
              </a:pathLst>
            </a:custGeom>
            <a:noFill/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Полилиния 13"/>
            <p:cNvSpPr/>
            <p:nvPr/>
          </p:nvSpPr>
          <p:spPr>
            <a:xfrm>
              <a:off x="3114712" y="4673363"/>
              <a:ext cx="1334988" cy="867742"/>
            </a:xfrm>
            <a:custGeom>
              <a:avLst/>
              <a:gdLst>
                <a:gd name="connsiteX0" fmla="*/ 0 w 1334988"/>
                <a:gd name="connsiteY0" fmla="*/ 144627 h 867742"/>
                <a:gd name="connsiteX1" fmla="*/ 144627 w 1334988"/>
                <a:gd name="connsiteY1" fmla="*/ 0 h 867742"/>
                <a:gd name="connsiteX2" fmla="*/ 1190361 w 1334988"/>
                <a:gd name="connsiteY2" fmla="*/ 0 h 867742"/>
                <a:gd name="connsiteX3" fmla="*/ 1334988 w 1334988"/>
                <a:gd name="connsiteY3" fmla="*/ 144627 h 867742"/>
                <a:gd name="connsiteX4" fmla="*/ 1334988 w 1334988"/>
                <a:gd name="connsiteY4" fmla="*/ 723115 h 867742"/>
                <a:gd name="connsiteX5" fmla="*/ 1190361 w 1334988"/>
                <a:gd name="connsiteY5" fmla="*/ 867742 h 867742"/>
                <a:gd name="connsiteX6" fmla="*/ 144627 w 1334988"/>
                <a:gd name="connsiteY6" fmla="*/ 867742 h 867742"/>
                <a:gd name="connsiteX7" fmla="*/ 0 w 1334988"/>
                <a:gd name="connsiteY7" fmla="*/ 723115 h 867742"/>
                <a:gd name="connsiteX8" fmla="*/ 0 w 1334988"/>
                <a:gd name="connsiteY8" fmla="*/ 144627 h 867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34988" h="867742">
                  <a:moveTo>
                    <a:pt x="0" y="144627"/>
                  </a:moveTo>
                  <a:cubicBezTo>
                    <a:pt x="0" y="64752"/>
                    <a:pt x="64752" y="0"/>
                    <a:pt x="144627" y="0"/>
                  </a:cubicBezTo>
                  <a:lnTo>
                    <a:pt x="1190361" y="0"/>
                  </a:lnTo>
                  <a:cubicBezTo>
                    <a:pt x="1270236" y="0"/>
                    <a:pt x="1334988" y="64752"/>
                    <a:pt x="1334988" y="144627"/>
                  </a:cubicBezTo>
                  <a:lnTo>
                    <a:pt x="1334988" y="723115"/>
                  </a:lnTo>
                  <a:cubicBezTo>
                    <a:pt x="1334988" y="802990"/>
                    <a:pt x="1270236" y="867742"/>
                    <a:pt x="1190361" y="867742"/>
                  </a:cubicBezTo>
                  <a:lnTo>
                    <a:pt x="144627" y="867742"/>
                  </a:lnTo>
                  <a:cubicBezTo>
                    <a:pt x="64752" y="867742"/>
                    <a:pt x="0" y="802990"/>
                    <a:pt x="0" y="723115"/>
                  </a:cubicBezTo>
                  <a:lnTo>
                    <a:pt x="0" y="144627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7130" tIns="107130" rIns="107130" bIns="107130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700" kern="1200" dirty="0" smtClean="0">
                  <a:solidFill>
                    <a:srgbClr val="002060"/>
                  </a:solidFill>
                </a:rPr>
                <a:t>WEB</a:t>
              </a:r>
              <a:endParaRPr lang="en-US" sz="1700" kern="1200" dirty="0">
                <a:solidFill>
                  <a:srgbClr val="002060"/>
                </a:solidFill>
              </a:endParaRPr>
            </a:p>
          </p:txBody>
        </p:sp>
        <p:sp>
          <p:nvSpPr>
            <p:cNvPr id="15" name="Полилиния 14"/>
            <p:cNvSpPr/>
            <p:nvPr/>
          </p:nvSpPr>
          <p:spPr>
            <a:xfrm>
              <a:off x="3068005" y="1972941"/>
              <a:ext cx="3465188" cy="3465188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289352" y="2691206"/>
                  </a:moveTo>
                  <a:arcTo wR="1732594" hR="1732594" stAng="8784456" swAng="2195114"/>
                </a:path>
              </a:pathLst>
            </a:custGeom>
            <a:noFill/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Полилиния 15"/>
            <p:cNvSpPr/>
            <p:nvPr/>
          </p:nvSpPr>
          <p:spPr>
            <a:xfrm>
              <a:off x="2485310" y="2736263"/>
              <a:ext cx="1334988" cy="867742"/>
            </a:xfrm>
            <a:custGeom>
              <a:avLst/>
              <a:gdLst>
                <a:gd name="connsiteX0" fmla="*/ 0 w 1334988"/>
                <a:gd name="connsiteY0" fmla="*/ 144627 h 867742"/>
                <a:gd name="connsiteX1" fmla="*/ 144627 w 1334988"/>
                <a:gd name="connsiteY1" fmla="*/ 0 h 867742"/>
                <a:gd name="connsiteX2" fmla="*/ 1190361 w 1334988"/>
                <a:gd name="connsiteY2" fmla="*/ 0 h 867742"/>
                <a:gd name="connsiteX3" fmla="*/ 1334988 w 1334988"/>
                <a:gd name="connsiteY3" fmla="*/ 144627 h 867742"/>
                <a:gd name="connsiteX4" fmla="*/ 1334988 w 1334988"/>
                <a:gd name="connsiteY4" fmla="*/ 723115 h 867742"/>
                <a:gd name="connsiteX5" fmla="*/ 1190361 w 1334988"/>
                <a:gd name="connsiteY5" fmla="*/ 867742 h 867742"/>
                <a:gd name="connsiteX6" fmla="*/ 144627 w 1334988"/>
                <a:gd name="connsiteY6" fmla="*/ 867742 h 867742"/>
                <a:gd name="connsiteX7" fmla="*/ 0 w 1334988"/>
                <a:gd name="connsiteY7" fmla="*/ 723115 h 867742"/>
                <a:gd name="connsiteX8" fmla="*/ 0 w 1334988"/>
                <a:gd name="connsiteY8" fmla="*/ 144627 h 867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34988" h="867742">
                  <a:moveTo>
                    <a:pt x="0" y="144627"/>
                  </a:moveTo>
                  <a:cubicBezTo>
                    <a:pt x="0" y="64752"/>
                    <a:pt x="64752" y="0"/>
                    <a:pt x="144627" y="0"/>
                  </a:cubicBezTo>
                  <a:lnTo>
                    <a:pt x="1190361" y="0"/>
                  </a:lnTo>
                  <a:cubicBezTo>
                    <a:pt x="1270236" y="0"/>
                    <a:pt x="1334988" y="64752"/>
                    <a:pt x="1334988" y="144627"/>
                  </a:cubicBezTo>
                  <a:lnTo>
                    <a:pt x="1334988" y="723115"/>
                  </a:lnTo>
                  <a:cubicBezTo>
                    <a:pt x="1334988" y="802990"/>
                    <a:pt x="1270236" y="867742"/>
                    <a:pt x="1190361" y="867742"/>
                  </a:cubicBezTo>
                  <a:lnTo>
                    <a:pt x="144627" y="867742"/>
                  </a:lnTo>
                  <a:cubicBezTo>
                    <a:pt x="64752" y="867742"/>
                    <a:pt x="0" y="802990"/>
                    <a:pt x="0" y="723115"/>
                  </a:cubicBezTo>
                  <a:lnTo>
                    <a:pt x="0" y="144627"/>
                  </a:lnTo>
                  <a:close/>
                </a:path>
              </a:pathLst>
            </a:cu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spcFirstLastPara="0" vert="horz" wrap="square" lIns="107130" tIns="107130" rIns="107130" bIns="107130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700" kern="1200" dirty="0" smtClean="0">
                  <a:solidFill>
                    <a:srgbClr val="FFC000"/>
                  </a:solidFill>
                </a:rPr>
                <a:t>JANA</a:t>
              </a:r>
              <a:r>
                <a:rPr lang="en-US" sz="1700" kern="1200" dirty="0" smtClean="0"/>
                <a:t> Users</a:t>
              </a:r>
              <a:endParaRPr lang="en-US" sz="1700" kern="1200" dirty="0"/>
            </a:p>
          </p:txBody>
        </p:sp>
        <p:sp>
          <p:nvSpPr>
            <p:cNvPr id="17" name="Полилиния 16"/>
            <p:cNvSpPr/>
            <p:nvPr/>
          </p:nvSpPr>
          <p:spPr>
            <a:xfrm>
              <a:off x="3068005" y="1972941"/>
              <a:ext cx="3465188" cy="3465188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302072" y="755102"/>
                  </a:moveTo>
                  <a:arcTo wR="1732594" hR="1732594" stAng="12860714" swAng="1959991"/>
                </a:path>
              </a:pathLst>
            </a:custGeom>
            <a:noFill/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CCDB Interfaces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09063-1CF3-4C9D-93FA-6682A4D1B2B7}" type="datetime1">
              <a:rPr lang="en-US" smtClean="0"/>
              <a:t>10/3/2012</a:t>
            </a:fld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3739C-A44F-47A3-BC12-9E0909EDF8A7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6" name="Rounded Rectangle 5"/>
          <p:cNvSpPr/>
          <p:nvPr/>
        </p:nvSpPr>
        <p:spPr>
          <a:xfrm>
            <a:off x="3975100" y="2889146"/>
            <a:ext cx="1676400" cy="1600200"/>
          </a:xfrm>
          <a:prstGeom prst="roundRect">
            <a:avLst>
              <a:gd name="adj" fmla="val 50000"/>
            </a:avLst>
          </a:prstGeom>
          <a:solidFill>
            <a:srgbClr val="FF0000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CCDB</a:t>
            </a:r>
            <a:endParaRPr lang="en-US" sz="2800" dirty="0"/>
          </a:p>
        </p:txBody>
      </p:sp>
      <p:pic>
        <p:nvPicPr>
          <p:cNvPr id="12" name="Picture 2" descr="http://www.youthedesigner.com/wp-content/uploads/2008/05/free-vector-images-globe-icon-set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76" t="50000" r="38906" b="2896"/>
          <a:stretch/>
        </p:blipFill>
        <p:spPr bwMode="auto">
          <a:xfrm>
            <a:off x="3213100" y="4940300"/>
            <a:ext cx="282006" cy="317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DmitryRa\Desktop\Python_Icon_by_kaela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4700" y="3022600"/>
            <a:ext cx="330200" cy="33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6629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Files </a:t>
            </a:r>
            <a:r>
              <a:rPr lang="en-US" dirty="0" err="1" smtClean="0"/>
              <a:t>vs</a:t>
            </a:r>
            <a:r>
              <a:rPr lang="en-US" dirty="0" smtClean="0"/>
              <a:t> CCDB</a:t>
            </a:r>
            <a:endParaRPr lang="en-US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09063-1CF3-4C9D-93FA-6682A4D1B2B7}" type="datetime1">
              <a:rPr lang="en-US" smtClean="0"/>
              <a:t>10/4/2012</a:t>
            </a:fld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3739C-A44F-47A3-BC12-9E0909EDF8A7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1"/>
          </p:nvPr>
        </p:nvSpPr>
        <p:spPr>
          <a:xfrm>
            <a:off x="533400" y="1645339"/>
            <a:ext cx="3962400" cy="1568510"/>
          </a:xfrm>
        </p:spPr>
        <p:txBody>
          <a:bodyPr>
            <a:normAutofit/>
          </a:bodyPr>
          <a:lstStyle/>
          <a:p>
            <a:r>
              <a:rPr lang="en-US" dirty="0" smtClean="0"/>
              <a:t>No connection needed</a:t>
            </a:r>
          </a:p>
          <a:p>
            <a:r>
              <a:rPr lang="en-US" dirty="0" smtClean="0"/>
              <a:t>No dependencies</a:t>
            </a:r>
          </a:p>
          <a:p>
            <a:r>
              <a:rPr lang="en-US" dirty="0" smtClean="0"/>
              <a:t>Dead simple operations</a:t>
            </a:r>
            <a:endParaRPr lang="en-US" dirty="0"/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4876800" y="1607868"/>
            <a:ext cx="3810000" cy="464053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SQL database engine.</a:t>
            </a:r>
          </a:p>
          <a:p>
            <a:r>
              <a:rPr lang="en-US" dirty="0" smtClean="0"/>
              <a:t>Versioning</a:t>
            </a:r>
          </a:p>
          <a:p>
            <a:r>
              <a:rPr lang="en-US" dirty="0" smtClean="0"/>
              <a:t>Branching</a:t>
            </a:r>
          </a:p>
          <a:p>
            <a:r>
              <a:rPr lang="en-US" dirty="0" smtClean="0"/>
              <a:t>Changing</a:t>
            </a:r>
          </a:p>
          <a:p>
            <a:r>
              <a:rPr lang="en-US" dirty="0" smtClean="0"/>
              <a:t>Logging</a:t>
            </a:r>
          </a:p>
          <a:p>
            <a:r>
              <a:rPr lang="en-US" dirty="0" smtClean="0"/>
              <a:t>…</a:t>
            </a:r>
          </a:p>
          <a:p>
            <a:r>
              <a:rPr lang="en-US" dirty="0" smtClean="0"/>
              <a:t>But needs connection</a:t>
            </a:r>
          </a:p>
          <a:p>
            <a:endParaRPr lang="en-US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533400" y="1207758"/>
            <a:ext cx="11186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</a:rPr>
              <a:t>Text files</a:t>
            </a: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05400" y="1208387"/>
            <a:ext cx="12826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</a:rPr>
              <a:t>D</a:t>
            </a:r>
            <a:r>
              <a:rPr lang="en-US" sz="2000" b="1" dirty="0" smtClean="0">
                <a:solidFill>
                  <a:srgbClr val="C00000"/>
                </a:solidFill>
              </a:rPr>
              <a:t>atabases</a:t>
            </a:r>
            <a:endParaRPr lang="en-US" sz="2000" b="1" dirty="0">
              <a:solidFill>
                <a:srgbClr val="C00000"/>
              </a:solidFill>
            </a:endParaRPr>
          </a:p>
        </p:txBody>
      </p:sp>
      <p:pic>
        <p:nvPicPr>
          <p:cNvPr id="1026" name="Picture 2" descr="http://www.antarctica.gov.au/__data/assets/image/0017/92051/varieties/icynews_displa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100" y="3213849"/>
            <a:ext cx="4046068" cy="3034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3894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SQLite</a:t>
            </a:r>
            <a:endParaRPr lang="en-US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09063-1CF3-4C9D-93FA-6682A4D1B2B7}" type="datetime1">
              <a:rPr lang="en-US" smtClean="0"/>
              <a:t>10/4/2012</a:t>
            </a:fld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3739C-A44F-47A3-BC12-9E0909EDF8A7}" type="slidenum">
              <a:rPr lang="ru-RU" smtClean="0"/>
              <a:pPr/>
              <a:t>8</a:t>
            </a:fld>
            <a:endParaRPr lang="ru-RU"/>
          </a:p>
        </p:txBody>
      </p:sp>
      <p:sp>
        <p:nvSpPr>
          <p:cNvPr id="6" name="Объект 2"/>
          <p:cNvSpPr>
            <a:spLocks noGrp="1"/>
          </p:cNvSpPr>
          <p:nvPr>
            <p:ph idx="1"/>
          </p:nvPr>
        </p:nvSpPr>
        <p:spPr>
          <a:xfrm>
            <a:off x="762000" y="1143000"/>
            <a:ext cx="7772400" cy="46482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The</a:t>
            </a:r>
            <a:r>
              <a:rPr lang="en-US" dirty="0"/>
              <a:t> </a:t>
            </a:r>
            <a:r>
              <a:rPr lang="en-US" dirty="0">
                <a:hlinkClick r:id="rId2"/>
              </a:rPr>
              <a:t>most widely deployed</a:t>
            </a:r>
            <a:r>
              <a:rPr lang="en-US" dirty="0"/>
              <a:t> SQL </a:t>
            </a:r>
            <a:r>
              <a:rPr lang="en-US" dirty="0" err="1" smtClean="0"/>
              <a:t>db</a:t>
            </a:r>
            <a:r>
              <a:rPr lang="en-US" dirty="0" smtClean="0"/>
              <a:t> engine </a:t>
            </a:r>
            <a:r>
              <a:rPr lang="en-US" dirty="0"/>
              <a:t>in the </a:t>
            </a:r>
            <a:r>
              <a:rPr lang="en-US" dirty="0" smtClean="0"/>
              <a:t>world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SQLite </a:t>
            </a:r>
            <a:r>
              <a:rPr lang="en-US" dirty="0"/>
              <a:t>is a library </a:t>
            </a:r>
            <a:r>
              <a:rPr lang="en-US" dirty="0" smtClean="0"/>
              <a:t>that:</a:t>
            </a:r>
            <a:endParaRPr lang="en-US" dirty="0"/>
          </a:p>
          <a:p>
            <a:r>
              <a:rPr lang="en-US" dirty="0">
                <a:hlinkClick r:id="rId3"/>
              </a:rPr>
              <a:t>self-contained</a:t>
            </a:r>
            <a:endParaRPr lang="en-US" dirty="0"/>
          </a:p>
          <a:p>
            <a:r>
              <a:rPr lang="en-US" dirty="0" err="1" smtClean="0">
                <a:hlinkClick r:id="rId4"/>
              </a:rPr>
              <a:t>serverless</a:t>
            </a:r>
            <a:endParaRPr lang="en-US" dirty="0"/>
          </a:p>
          <a:p>
            <a:r>
              <a:rPr lang="en-US" dirty="0" smtClean="0">
                <a:hlinkClick r:id="rId5"/>
              </a:rPr>
              <a:t>zero-configuration</a:t>
            </a:r>
            <a:endParaRPr lang="en-US" dirty="0"/>
          </a:p>
          <a:p>
            <a:r>
              <a:rPr lang="en-US" dirty="0">
                <a:hlinkClick r:id="rId6"/>
              </a:rPr>
              <a:t>transactional</a:t>
            </a:r>
            <a:r>
              <a:rPr lang="en-US" dirty="0"/>
              <a:t> </a:t>
            </a:r>
          </a:p>
          <a:p>
            <a:r>
              <a:rPr lang="en-US" dirty="0"/>
              <a:t>SQL database </a:t>
            </a:r>
            <a:r>
              <a:rPr lang="en-US" dirty="0" smtClean="0"/>
              <a:t>engine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It is a simple </a:t>
            </a:r>
            <a:r>
              <a:rPr lang="en-US" b="1" dirty="0" err="1" smtClean="0">
                <a:solidFill>
                  <a:srgbClr val="C00000"/>
                </a:solidFill>
              </a:rPr>
              <a:t>gluex.sqlite</a:t>
            </a:r>
            <a:r>
              <a:rPr lang="en-US" b="1" dirty="0" smtClean="0"/>
              <a:t> file!</a:t>
            </a:r>
            <a:endParaRPr lang="en-US" b="1" dirty="0" smtClean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828800"/>
            <a:ext cx="1690688" cy="100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62000" y="5560365"/>
            <a:ext cx="44202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</a:rPr>
              <a:t>SQLite is now embedded in CCDB</a:t>
            </a:r>
            <a:endParaRPr lang="en-US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809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Прямоугольник 40"/>
          <p:cNvSpPr/>
          <p:nvPr/>
        </p:nvSpPr>
        <p:spPr>
          <a:xfrm>
            <a:off x="5867400" y="2743200"/>
            <a:ext cx="2667000" cy="2885440"/>
          </a:xfrm>
          <a:prstGeom prst="rect">
            <a:avLst/>
          </a:prstGeom>
          <a:ln w="127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2" descr="http://www.antarctica.gov.au/__data/assets/image/0017/92051/varieties/icynews_display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82" t="7773" r="32513" b="19084"/>
          <a:stretch/>
        </p:blipFill>
        <p:spPr bwMode="auto">
          <a:xfrm>
            <a:off x="5867400" y="2743200"/>
            <a:ext cx="2667000" cy="2885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 infrastructure</a:t>
            </a:r>
            <a:endParaRPr lang="en-US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09063-1CF3-4C9D-93FA-6682A4D1B2B7}" type="datetime1">
              <a:rPr lang="en-US" smtClean="0"/>
              <a:t>10/4/2012</a:t>
            </a:fld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3739C-A44F-47A3-BC12-9E0909EDF8A7}" type="slidenum">
              <a:rPr lang="ru-RU" smtClean="0"/>
              <a:pPr/>
              <a:t>9</a:t>
            </a:fld>
            <a:endParaRPr lang="ru-RU"/>
          </a:p>
        </p:txBody>
      </p:sp>
      <p:sp>
        <p:nvSpPr>
          <p:cNvPr id="6" name="Цилиндр 5"/>
          <p:cNvSpPr/>
          <p:nvPr/>
        </p:nvSpPr>
        <p:spPr>
          <a:xfrm>
            <a:off x="3505200" y="4497511"/>
            <a:ext cx="1143000" cy="1216152"/>
          </a:xfrm>
          <a:prstGeom prst="can">
            <a:avLst/>
          </a:prstGeom>
          <a:solidFill>
            <a:srgbClr val="2D591B"/>
          </a:solidFill>
          <a:ln>
            <a:solidFill>
              <a:srgbClr val="2D59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MySQL</a:t>
            </a:r>
            <a:endParaRPr lang="en-US" dirty="0"/>
          </a:p>
        </p:txBody>
      </p:sp>
      <p:sp>
        <p:nvSpPr>
          <p:cNvPr id="7" name="Улыбающееся лицо 6"/>
          <p:cNvSpPr/>
          <p:nvPr/>
        </p:nvSpPr>
        <p:spPr>
          <a:xfrm>
            <a:off x="3790950" y="1532823"/>
            <a:ext cx="571500" cy="609600"/>
          </a:xfrm>
          <a:prstGeom prst="smileyFac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Улыбающееся лицо 7"/>
          <p:cNvSpPr/>
          <p:nvPr/>
        </p:nvSpPr>
        <p:spPr>
          <a:xfrm>
            <a:off x="2210372" y="5771575"/>
            <a:ext cx="571500" cy="609600"/>
          </a:xfrm>
          <a:prstGeom prst="smileyFac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Улыбающееся лицо 8"/>
          <p:cNvSpPr/>
          <p:nvPr/>
        </p:nvSpPr>
        <p:spPr>
          <a:xfrm>
            <a:off x="6400800" y="3200400"/>
            <a:ext cx="571500" cy="609600"/>
          </a:xfrm>
          <a:prstGeom prst="smileyFac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Прямая со стрелкой 12"/>
          <p:cNvCxnSpPr>
            <a:stCxn id="6" idx="1"/>
            <a:endCxn id="7" idx="4"/>
          </p:cNvCxnSpPr>
          <p:nvPr/>
        </p:nvCxnSpPr>
        <p:spPr>
          <a:xfrm flipV="1">
            <a:off x="4076700" y="2142423"/>
            <a:ext cx="0" cy="2355088"/>
          </a:xfrm>
          <a:prstGeom prst="straightConnector1">
            <a:avLst/>
          </a:prstGeom>
          <a:ln w="57150">
            <a:solidFill>
              <a:schemeClr val="bg1">
                <a:lumMod val="65000"/>
              </a:schemeClr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endCxn id="8" idx="7"/>
          </p:cNvCxnSpPr>
          <p:nvPr/>
        </p:nvCxnSpPr>
        <p:spPr>
          <a:xfrm flipH="1">
            <a:off x="2698178" y="5346641"/>
            <a:ext cx="781622" cy="514208"/>
          </a:xfrm>
          <a:prstGeom prst="straightConnector1">
            <a:avLst/>
          </a:prstGeom>
          <a:ln w="57150">
            <a:solidFill>
              <a:schemeClr val="bg1">
                <a:lumMod val="65000"/>
              </a:schemeClr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Улыбающееся лицо 18"/>
          <p:cNvSpPr/>
          <p:nvPr/>
        </p:nvSpPr>
        <p:spPr>
          <a:xfrm>
            <a:off x="2235772" y="1532823"/>
            <a:ext cx="571500" cy="609600"/>
          </a:xfrm>
          <a:prstGeom prst="smileyFac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Прямая со стрелкой 20"/>
          <p:cNvCxnSpPr>
            <a:endCxn id="19" idx="5"/>
          </p:cNvCxnSpPr>
          <p:nvPr/>
        </p:nvCxnSpPr>
        <p:spPr>
          <a:xfrm flipH="1" flipV="1">
            <a:off x="2723578" y="2053149"/>
            <a:ext cx="928244" cy="2444362"/>
          </a:xfrm>
          <a:prstGeom prst="straightConnector1">
            <a:avLst/>
          </a:prstGeom>
          <a:ln w="57150">
            <a:solidFill>
              <a:schemeClr val="bg1">
                <a:lumMod val="65000"/>
              </a:schemeClr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>
            <a:stCxn id="6" idx="4"/>
            <a:endCxn id="10" idx="2"/>
          </p:cNvCxnSpPr>
          <p:nvPr/>
        </p:nvCxnSpPr>
        <p:spPr>
          <a:xfrm flipV="1">
            <a:off x="4648200" y="4320353"/>
            <a:ext cx="2292303" cy="785234"/>
          </a:xfrm>
          <a:prstGeom prst="straightConnector1">
            <a:avLst/>
          </a:prstGeom>
          <a:ln w="57150">
            <a:solidFill>
              <a:schemeClr val="bg1">
                <a:lumMod val="65000"/>
              </a:schemeClr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Улыбающееся лицо 32"/>
          <p:cNvSpPr/>
          <p:nvPr/>
        </p:nvSpPr>
        <p:spPr>
          <a:xfrm>
            <a:off x="5252022" y="1545149"/>
            <a:ext cx="571500" cy="609600"/>
          </a:xfrm>
          <a:prstGeom prst="smileyFac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Прямая со стрелкой 36"/>
          <p:cNvCxnSpPr>
            <a:endCxn id="33" idx="4"/>
          </p:cNvCxnSpPr>
          <p:nvPr/>
        </p:nvCxnSpPr>
        <p:spPr>
          <a:xfrm flipV="1">
            <a:off x="4490022" y="2154749"/>
            <a:ext cx="1047750" cy="2342762"/>
          </a:xfrm>
          <a:prstGeom prst="straightConnector1">
            <a:avLst/>
          </a:prstGeom>
          <a:ln w="57150">
            <a:solidFill>
              <a:schemeClr val="bg1">
                <a:lumMod val="65000"/>
              </a:schemeClr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6686550" y="2820975"/>
            <a:ext cx="18287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Local CCDB usage</a:t>
            </a:r>
            <a:endParaRPr lang="en-US" dirty="0"/>
          </a:p>
        </p:txBody>
      </p:sp>
      <p:sp>
        <p:nvSpPr>
          <p:cNvPr id="46" name="Улыбающееся лицо 45"/>
          <p:cNvSpPr/>
          <p:nvPr/>
        </p:nvSpPr>
        <p:spPr>
          <a:xfrm>
            <a:off x="5252022" y="5771575"/>
            <a:ext cx="571500" cy="609600"/>
          </a:xfrm>
          <a:prstGeom prst="smileyFac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7" name="Прямая со стрелкой 46"/>
          <p:cNvCxnSpPr>
            <a:stCxn id="46" idx="1"/>
          </p:cNvCxnSpPr>
          <p:nvPr/>
        </p:nvCxnSpPr>
        <p:spPr>
          <a:xfrm flipH="1" flipV="1">
            <a:off x="4648200" y="5346641"/>
            <a:ext cx="687516" cy="514208"/>
          </a:xfrm>
          <a:prstGeom prst="straightConnector1">
            <a:avLst/>
          </a:prstGeom>
          <a:ln w="57150">
            <a:solidFill>
              <a:schemeClr val="bg1">
                <a:lumMod val="65000"/>
              </a:schemeClr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Цилиндр 53"/>
          <p:cNvSpPr/>
          <p:nvPr/>
        </p:nvSpPr>
        <p:spPr>
          <a:xfrm>
            <a:off x="3505200" y="2667254"/>
            <a:ext cx="1143000" cy="1216152"/>
          </a:xfrm>
          <a:prstGeom prst="can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MySQL</a:t>
            </a:r>
          </a:p>
          <a:p>
            <a:pPr algn="ctr"/>
            <a:r>
              <a:rPr lang="en-US" dirty="0" smtClean="0"/>
              <a:t>Replica</a:t>
            </a:r>
            <a:endParaRPr lang="en-US" dirty="0"/>
          </a:p>
        </p:txBody>
      </p:sp>
      <p:sp>
        <p:nvSpPr>
          <p:cNvPr id="58" name="TextBox 57"/>
          <p:cNvSpPr txBox="1"/>
          <p:nvPr/>
        </p:nvSpPr>
        <p:spPr>
          <a:xfrm>
            <a:off x="381000" y="3445502"/>
            <a:ext cx="9475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World</a:t>
            </a:r>
            <a:endParaRPr lang="en-US" dirty="0"/>
          </a:p>
        </p:txBody>
      </p:sp>
      <p:sp>
        <p:nvSpPr>
          <p:cNvPr id="59" name="TextBox 58"/>
          <p:cNvSpPr txBox="1"/>
          <p:nvPr/>
        </p:nvSpPr>
        <p:spPr>
          <a:xfrm>
            <a:off x="430116" y="4349990"/>
            <a:ext cx="7216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JLab</a:t>
            </a:r>
            <a:endParaRPr lang="en-US" dirty="0"/>
          </a:p>
        </p:txBody>
      </p:sp>
      <p:cxnSp>
        <p:nvCxnSpPr>
          <p:cNvPr id="61" name="Скругленная соединительная линия 60"/>
          <p:cNvCxnSpPr>
            <a:stCxn id="19" idx="4"/>
            <a:endCxn id="6" idx="2"/>
          </p:cNvCxnSpPr>
          <p:nvPr/>
        </p:nvCxnSpPr>
        <p:spPr>
          <a:xfrm rot="16200000" flipH="1">
            <a:off x="1531779" y="3132166"/>
            <a:ext cx="2963164" cy="983678"/>
          </a:xfrm>
          <a:prstGeom prst="curvedConnector2">
            <a:avLst/>
          </a:prstGeom>
          <a:ln w="57150"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Скругленная соединительная линия 64"/>
          <p:cNvCxnSpPr>
            <a:stCxn id="33" idx="4"/>
            <a:endCxn id="6" idx="4"/>
          </p:cNvCxnSpPr>
          <p:nvPr/>
        </p:nvCxnSpPr>
        <p:spPr>
          <a:xfrm rot="5400000">
            <a:off x="3617567" y="3185382"/>
            <a:ext cx="2950838" cy="889572"/>
          </a:xfrm>
          <a:prstGeom prst="curvedConnector2">
            <a:avLst/>
          </a:prstGeom>
          <a:ln w="57150"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 стрелкой 65"/>
          <p:cNvCxnSpPr>
            <a:endCxn id="19" idx="5"/>
          </p:cNvCxnSpPr>
          <p:nvPr/>
        </p:nvCxnSpPr>
        <p:spPr>
          <a:xfrm flipH="1" flipV="1">
            <a:off x="2723578" y="2053149"/>
            <a:ext cx="928244" cy="614106"/>
          </a:xfrm>
          <a:prstGeom prst="straightConnector1">
            <a:avLst/>
          </a:prstGeom>
          <a:ln w="57150">
            <a:solidFill>
              <a:schemeClr val="bg1">
                <a:lumMod val="65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 стрелкой 69"/>
          <p:cNvCxnSpPr>
            <a:stCxn id="54" idx="1"/>
            <a:endCxn id="7" idx="4"/>
          </p:cNvCxnSpPr>
          <p:nvPr/>
        </p:nvCxnSpPr>
        <p:spPr>
          <a:xfrm flipV="1">
            <a:off x="4076700" y="2142423"/>
            <a:ext cx="0" cy="524831"/>
          </a:xfrm>
          <a:prstGeom prst="straightConnector1">
            <a:avLst/>
          </a:prstGeom>
          <a:ln w="57150">
            <a:solidFill>
              <a:schemeClr val="bg1">
                <a:lumMod val="65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 стрелкой 72"/>
          <p:cNvCxnSpPr>
            <a:endCxn id="33" idx="4"/>
          </p:cNvCxnSpPr>
          <p:nvPr/>
        </p:nvCxnSpPr>
        <p:spPr>
          <a:xfrm flipV="1">
            <a:off x="4648200" y="2154749"/>
            <a:ext cx="889572" cy="559241"/>
          </a:xfrm>
          <a:prstGeom prst="straightConnector1">
            <a:avLst/>
          </a:prstGeom>
          <a:ln w="57150">
            <a:solidFill>
              <a:schemeClr val="bg1">
                <a:lumMod val="65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/>
          <p:nvPr/>
        </p:nvCxnSpPr>
        <p:spPr>
          <a:xfrm>
            <a:off x="185294" y="4128008"/>
            <a:ext cx="8329962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Куб 9"/>
          <p:cNvSpPr/>
          <p:nvPr/>
        </p:nvSpPr>
        <p:spPr>
          <a:xfrm>
            <a:off x="6940503" y="3798383"/>
            <a:ext cx="933450" cy="835152"/>
          </a:xfrm>
          <a:prstGeom prst="cube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SQLite</a:t>
            </a:r>
            <a:endParaRPr lang="en-US" sz="1600" dirty="0"/>
          </a:p>
        </p:txBody>
      </p:sp>
      <p:sp>
        <p:nvSpPr>
          <p:cNvPr id="55" name="Стрелка вверх 54"/>
          <p:cNvSpPr/>
          <p:nvPr/>
        </p:nvSpPr>
        <p:spPr>
          <a:xfrm>
            <a:off x="3834384" y="3968429"/>
            <a:ext cx="484632" cy="489204"/>
          </a:xfrm>
          <a:prstGeom prst="up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353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58" grpId="0"/>
      <p:bldP spid="59" grpId="0"/>
      <p:bldP spid="10" grpId="0" animBg="1"/>
      <p:bldP spid="10" grpId="1" animBg="1"/>
      <p:bldP spid="55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Другая 1">
      <a:majorFont>
        <a:latin typeface="Arial Narrow"/>
        <a:ea typeface=""/>
        <a:cs typeface=""/>
      </a:majorFont>
      <a:minorFont>
        <a:latin typeface="Calibri"/>
        <a:ea typeface=""/>
        <a:cs typeface="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7586</TotalTime>
  <Words>2109</Words>
  <Application>Microsoft Office PowerPoint</Application>
  <PresentationFormat>Экран (4:3)</PresentationFormat>
  <Paragraphs>695</Paragraphs>
  <Slides>48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48</vt:i4>
      </vt:variant>
    </vt:vector>
  </HeadingPairs>
  <TitlesOfParts>
    <vt:vector size="49" baseType="lpstr">
      <vt:lpstr>Начальная</vt:lpstr>
      <vt:lpstr>Calibration database</vt:lpstr>
      <vt:lpstr>Calibration Constants Data Base package</vt:lpstr>
      <vt:lpstr>Basic concepts</vt:lpstr>
      <vt:lpstr>Branching and versioning</vt:lpstr>
      <vt:lpstr>Requesting particular constants</vt:lpstr>
      <vt:lpstr>CCDB Interfaces</vt:lpstr>
      <vt:lpstr>Files vs CCDB</vt:lpstr>
      <vt:lpstr>SQLite</vt:lpstr>
      <vt:lpstr>Network infrastructure</vt:lpstr>
      <vt:lpstr>Switch to CCDB</vt:lpstr>
      <vt:lpstr>Goals of switching</vt:lpstr>
      <vt:lpstr>CCDB switch preparation plan</vt:lpstr>
      <vt:lpstr>Automated tests</vt:lpstr>
      <vt:lpstr>While testing (what about today?)</vt:lpstr>
      <vt:lpstr>Build CCDB</vt:lpstr>
      <vt:lpstr>CCDB interactive shell</vt:lpstr>
      <vt:lpstr>Make JANA plugin</vt:lpstr>
      <vt:lpstr>Resources</vt:lpstr>
      <vt:lpstr>Conclusion</vt:lpstr>
      <vt:lpstr>Next slides are additional slides</vt:lpstr>
      <vt:lpstr>C++ design levels</vt:lpstr>
      <vt:lpstr>User API in action</vt:lpstr>
      <vt:lpstr>Code example</vt:lpstr>
      <vt:lpstr>C++ and JANA interface</vt:lpstr>
      <vt:lpstr>Multi Threading</vt:lpstr>
      <vt:lpstr>Simple synchronization</vt:lpstr>
      <vt:lpstr>Simple synchronization 2</vt:lpstr>
      <vt:lpstr>Synchronization</vt:lpstr>
      <vt:lpstr>Getting threads</vt:lpstr>
      <vt:lpstr>Performance budget </vt:lpstr>
      <vt:lpstr>CCDB shell and command line tools</vt:lpstr>
      <vt:lpstr>CCDB text files</vt:lpstr>
      <vt:lpstr>Database layout structure</vt:lpstr>
      <vt:lpstr>MySQL database layout</vt:lpstr>
      <vt:lpstr>Searching over particular cell</vt:lpstr>
      <vt:lpstr>Indexing technique</vt:lpstr>
      <vt:lpstr>Overall package design</vt:lpstr>
      <vt:lpstr>SQLite</vt:lpstr>
      <vt:lpstr>Unit testing</vt:lpstr>
      <vt:lpstr>Command line tools implementation</vt:lpstr>
      <vt:lpstr>Web interface approach</vt:lpstr>
      <vt:lpstr>What is JQuery?</vt:lpstr>
      <vt:lpstr>Web interface</vt:lpstr>
      <vt:lpstr>Dependencies summary</vt:lpstr>
      <vt:lpstr>Calibration Database now</vt:lpstr>
      <vt:lpstr>Conclusion</vt:lpstr>
      <vt:lpstr>Old performance budget study</vt:lpstr>
      <vt:lpstr>SWIG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DmitryRA</dc:creator>
  <cp:lastModifiedBy>DmitryRa</cp:lastModifiedBy>
  <cp:revision>543</cp:revision>
  <dcterms:created xsi:type="dcterms:W3CDTF">2010-09-21T02:30:09Z</dcterms:created>
  <dcterms:modified xsi:type="dcterms:W3CDTF">2012-10-04T19:53:35Z</dcterms:modified>
</cp:coreProperties>
</file>