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302" r:id="rId7"/>
    <p:sldId id="274" r:id="rId8"/>
    <p:sldId id="301" r:id="rId9"/>
    <p:sldId id="280" r:id="rId10"/>
    <p:sldId id="275" r:id="rId11"/>
    <p:sldId id="283" r:id="rId12"/>
    <p:sldId id="284" r:id="rId13"/>
    <p:sldId id="260" r:id="rId14"/>
    <p:sldId id="277" r:id="rId15"/>
    <p:sldId id="281" r:id="rId16"/>
    <p:sldId id="282" r:id="rId17"/>
    <p:sldId id="290" r:id="rId18"/>
    <p:sldId id="286" r:id="rId19"/>
    <p:sldId id="289" r:id="rId20"/>
    <p:sldId id="261" r:id="rId21"/>
    <p:sldId id="270" r:id="rId22"/>
    <p:sldId id="262" r:id="rId23"/>
    <p:sldId id="263" r:id="rId24"/>
    <p:sldId id="276" r:id="rId25"/>
    <p:sldId id="298" r:id="rId26"/>
    <p:sldId id="272" r:id="rId27"/>
    <p:sldId id="269" r:id="rId28"/>
    <p:sldId id="285" r:id="rId29"/>
    <p:sldId id="278" r:id="rId30"/>
    <p:sldId id="264" r:id="rId31"/>
    <p:sldId id="265" r:id="rId32"/>
    <p:sldId id="303" r:id="rId33"/>
    <p:sldId id="291" r:id="rId34"/>
    <p:sldId id="295" r:id="rId35"/>
    <p:sldId id="292" r:id="rId36"/>
    <p:sldId id="293" r:id="rId37"/>
    <p:sldId id="294" r:id="rId38"/>
    <p:sldId id="297" r:id="rId39"/>
    <p:sldId id="266" r:id="rId40"/>
    <p:sldId id="299" r:id="rId41"/>
    <p:sldId id="300" r:id="rId42"/>
    <p:sldId id="267" r:id="rId43"/>
    <p:sldId id="279" r:id="rId44"/>
    <p:sldId id="305" r:id="rId45"/>
    <p:sldId id="268" r:id="rId46"/>
    <p:sldId id="271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5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6E4E0-0AAF-441E-ACBA-6CCC8D9F55A0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56279-76C4-4F7F-B8CC-3D4BE0A58A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Online Update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Elliott </a:t>
            </a:r>
            <a:r>
              <a:rPr lang="en-US" dirty="0" err="1" smtClean="0"/>
              <a:t>Wolin</a:t>
            </a:r>
            <a:endParaRPr lang="en-US" dirty="0" smtClean="0"/>
          </a:p>
          <a:p>
            <a:r>
              <a:rPr lang="en-US" dirty="0" err="1" smtClean="0"/>
              <a:t>GlueX</a:t>
            </a:r>
            <a:r>
              <a:rPr lang="en-US" dirty="0" smtClean="0"/>
              <a:t> Collaboration Meeting</a:t>
            </a:r>
          </a:p>
          <a:p>
            <a:r>
              <a:rPr lang="en-US" dirty="0" smtClean="0"/>
              <a:t>22-Feb-2013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J:\photos\2013-02-19 CH\IMG_3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photos\2013-02-19 CH\IMG_3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J:\photos\2013-02-19 CH\IMG_3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7000"/>
            <a:ext cx="4991100" cy="665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Hall D Computer Cluster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First version running by end of Feb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File server, RAID, many compute nodes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Ethernet and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InfiniBand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switches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Some equipment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borrowed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Set up accounts, disk areas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Access to CUE disks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ode management using offline SVN repository (GIT?)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Hall D subnets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DAQ, Controls, Development (can be lab-wide)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Access requires </a:t>
            </a:r>
            <a:r>
              <a:rPr lang="en-US" dirty="0" smtClean="0">
                <a:solidFill>
                  <a:schemeClr val="tx2"/>
                </a:solidFill>
              </a:rPr>
              <a:t>two-factor authentication!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White-list only web access (use </a:t>
            </a:r>
            <a:r>
              <a:rPr lang="en-US" dirty="0" err="1" smtClean="0">
                <a:solidFill>
                  <a:schemeClr val="tx2"/>
                </a:solidFill>
              </a:rPr>
              <a:t>rdesktop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to remove this limitation)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Will have some CUE desktop machines </a:t>
            </a:r>
            <a:r>
              <a:rPr lang="en-US" dirty="0" smtClean="0">
                <a:solidFill>
                  <a:schemeClr val="tx2"/>
                </a:solidFill>
              </a:rPr>
              <a:t>here and there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Most of the remainder ready this summer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Large purchase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May with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CC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Potential for significant cost savings ($10-$20k)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photos\2013-02-19 CH\IMG_3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photos\2013-02-19 CH\IMG_3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photos\2013-02-19 CH\IMG_3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photos\2013-02-19 CH\IMG_3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photos\2013-02-19 CH\IMG_3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photos\2013-02-19 CH\IMG_3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Outline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2060"/>
                </a:solidFill>
              </a:rPr>
              <a:t>Rebaseline</a:t>
            </a:r>
            <a:endParaRPr lang="en-US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Counting House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Hall D Computer Cluster (HDCC)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DAQ System and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Simulated Raw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Monitoring/L3 Farm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Control </a:t>
            </a:r>
            <a:r>
              <a:rPr lang="en-US" dirty="0" smtClean="0">
                <a:solidFill>
                  <a:srgbClr val="002060"/>
                </a:solidFill>
              </a:rPr>
              <a:t>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EPICS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UPS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Solenoid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2060"/>
                </a:solidFill>
              </a:rPr>
              <a:t>Elog</a:t>
            </a:r>
            <a:endParaRPr lang="en-US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2060"/>
                </a:solidFill>
              </a:rPr>
              <a:t>JInventory</a:t>
            </a:r>
            <a:r>
              <a:rPr lang="en-US" dirty="0" smtClean="0">
                <a:solidFill>
                  <a:srgbClr val="002060"/>
                </a:solidFill>
              </a:rPr>
              <a:t> Database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</a:rPr>
              <a:t>Future </a:t>
            </a:r>
            <a:r>
              <a:rPr lang="en-US" dirty="0" smtClean="0">
                <a:solidFill>
                  <a:srgbClr val="002060"/>
                </a:solidFill>
              </a:rPr>
              <a:t>Plans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002060"/>
              </a:solidFill>
            </a:endParaRPr>
          </a:p>
          <a:p>
            <a:pPr marL="514350" indent="-514350" algn="ctr">
              <a:buNone/>
            </a:pPr>
            <a:r>
              <a:rPr lang="en-US" sz="6500" b="1" dirty="0" smtClean="0">
                <a:solidFill>
                  <a:schemeClr val="bg2">
                    <a:lumMod val="25000"/>
                  </a:schemeClr>
                </a:solidFill>
              </a:rPr>
              <a:t>Don’t muck with network equipment!</a:t>
            </a:r>
            <a:endParaRPr lang="en-US" sz="65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DAQ System and Testing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Full details in Dave Abbott’s talk later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Extensive DAQ testing in Rack Room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Starting around 1-Mar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10 DAQ + 2 Trigger crates, two-level event building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Will have computers, networking equipment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Crates will come in slowly, will ramp up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Simulated Raw Data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Dave A created mc2coda library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Generates EVIO output from MC data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Integrated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into JANA via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plugin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Dave L developing code to read EVIO data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Still debugging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Two formats, Raw (Dave A) and Compressed (EJW)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Compressed data factor 3 smaller with no loss of info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Simple algorithm eliminates module headers and redundant info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Expect to write compressed format to disk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Still need to integrate translation table into JANA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Monitoring/L3 Farm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Prototype </a:t>
            </a:r>
            <a:r>
              <a:rPr lang="en-US" dirty="0" smtClean="0">
                <a:solidFill>
                  <a:srgbClr val="002060"/>
                </a:solidFill>
              </a:rPr>
              <a:t>ready early Mar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Initially Monitoring System will just make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ROOT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hist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no event rejection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Eventually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L3 System will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reject events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Note:  all events move through farm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Even if no rejection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Possibility to slowly increase rejection rate and beam rate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Farm manager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CODA component, controlled by Run Control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Manages farm processes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Farm processes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JANA-based, uses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CodaObject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library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to talk to Farm Manager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Histogram routines provided by detector groups!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Control </a:t>
            </a:r>
            <a:r>
              <a:rPr lang="en-US" dirty="0" smtClean="0">
                <a:solidFill>
                  <a:srgbClr val="7030A0"/>
                </a:solidFill>
              </a:rPr>
              <a:t>Systems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David Butler taking over for Josh Ballard</a:t>
            </a:r>
          </a:p>
          <a:p>
            <a:pPr lvl="1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Before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purchase contact Dave and me concerning all devices in your system!</a:t>
            </a:r>
          </a:p>
          <a:p>
            <a:pPr lvl="1">
              <a:buNone/>
            </a:pP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Allen-Bradley PLC-based control system design evolved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More distributed than originally envisioned</a:t>
            </a:r>
          </a:p>
          <a:p>
            <a:pPr lvl="2"/>
            <a:r>
              <a:rPr lang="en-US" dirty="0" err="1" smtClean="0">
                <a:solidFill>
                  <a:schemeClr val="tx2"/>
                </a:solidFill>
              </a:rPr>
              <a:t>ControlLogix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CompactLogix</a:t>
            </a:r>
            <a:r>
              <a:rPr lang="en-US" dirty="0" smtClean="0">
                <a:solidFill>
                  <a:schemeClr val="tx2"/>
                </a:solidFill>
              </a:rPr>
              <a:t> processors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Point I/O for remote chassis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More robust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Thanks to Josh for realizing this was a cost-effective strategy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Test setup in ARC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Learn how to talk to all devices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Detector groups provide example of each device they plan to use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Not needed for simple 0-10V or 4-20mA devices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C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C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95400" y="990600"/>
            <a:ext cx="67056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Control Systems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Currently working on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FDC/CDC gas system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Beni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Narciso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G)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FCAL (John, Dan and Manuel)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CDC TC’s (Naomi)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BCAL monitoring/cooling (Jim F)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FDC cooling (Bill C)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Target (Chris K)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Start Counter (Werner?)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EPICS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Manpower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May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finally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be able to get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Nerses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back from Armenia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Archiver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Planning to use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MyA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from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Accelerator Div. 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Asking for ~$20k (down from $55k!)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Our requirements different than theirs</a:t>
            </a:r>
          </a:p>
          <a:p>
            <a:pPr lvl="2"/>
            <a:r>
              <a:rPr lang="en-US" dirty="0" err="1" smtClean="0">
                <a:solidFill>
                  <a:schemeClr val="tx2"/>
                </a:solidFill>
              </a:rPr>
              <a:t>Archiver</a:t>
            </a:r>
            <a:r>
              <a:rPr lang="en-US" dirty="0" smtClean="0">
                <a:solidFill>
                  <a:schemeClr val="tx2"/>
                </a:solidFill>
              </a:rPr>
              <a:t> would run on their computers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Cost and requirements still being evaluated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Can use SNS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archiver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if necessary (unlikely)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About 60k channels, 30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kB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/sec archive rate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CSS</a:t>
            </a:r>
          </a:p>
          <a:p>
            <a:pPr lvl="1"/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Beni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developed HV/LV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gui’s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using scripting capabilities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dc_gu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1846"/>
            <a:ext cx="9144000" cy="541430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c_gu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686" y="0"/>
            <a:ext cx="64826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Rebaseline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Online/DAQ </a:t>
            </a:r>
            <a:r>
              <a:rPr lang="en-US" dirty="0" smtClean="0">
                <a:solidFill>
                  <a:srgbClr val="002060"/>
                </a:solidFill>
              </a:rPr>
              <a:t>equipment mostly stayed the same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Bottom’s-up rework of manpower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Resulting cost slightly less than original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Basis-of-estimate in progress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Problematic for programming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Count lines of code?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Count GUI’s?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UPS Power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Main UPS and RDC working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All circuits wired in Rack room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UPS and clean power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Need to send power to Control room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Bundled with purchase of console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furniture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Thinking of sending UPS power to hall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Requires inexpensive line filters +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wiring + labor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Alternative is to purchase many FCC Class B UPS units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Solenoid Test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Cooled down to LN2 temperature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Had two vacuum leaks, one fixed, one temporary fix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Will eventually have to warm up for permanent fix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Currently in many-week holding pattern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Problems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with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LHe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compressors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Cryo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grou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p)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No He flow, just LN2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May restart cooling in two weeks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Control system working fine so far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Monitoring, archiving, EPICS connection to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Cryo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group, auto-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elog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entries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Dave Butler learning about Josh’s system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New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SOE, modified QD, many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Danfysik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mods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new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cryo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system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PXI/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Labview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system for all coil voltage/current measurements/processing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Can talk to PLC and EPICS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photos\2013-02-19 CH\IMG_3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photos\2013-02-19 CH\IMG_3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:\photos\2013-02-19 CH\IMG_3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:\photos\2013-02-19 CH\IMG_3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photos\2013-02-19 CH\IMG_3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photos\2013-02-19 CH\IMG_3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Elog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Developed by Accelerator Div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Many requirements from halls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Expected to be eventually used by all four halls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P</a:t>
            </a:r>
            <a:r>
              <a:rPr lang="en-US" dirty="0" smtClean="0">
                <a:solidFill>
                  <a:srgbClr val="002060"/>
                </a:solidFill>
              </a:rPr>
              <a:t>rototype </a:t>
            </a:r>
            <a:r>
              <a:rPr lang="en-US" dirty="0" smtClean="0">
                <a:solidFill>
                  <a:srgbClr val="002060"/>
                </a:solidFill>
              </a:rPr>
              <a:t>used for Solenoid test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 far so good, but needs many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improvements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Should be at least as good as CLAS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elog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Counting House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Should </a:t>
            </a:r>
            <a:r>
              <a:rPr lang="en-US" dirty="0" smtClean="0">
                <a:solidFill>
                  <a:srgbClr val="002060"/>
                </a:solidFill>
              </a:rPr>
              <a:t>be ready </a:t>
            </a:r>
            <a:r>
              <a:rPr lang="en-US" dirty="0" smtClean="0">
                <a:solidFill>
                  <a:srgbClr val="002060"/>
                </a:solidFill>
              </a:rPr>
              <a:t>this summer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Office area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Chairs, computers </a:t>
            </a:r>
            <a:r>
              <a:rPr lang="en-US" dirty="0" smtClean="0">
                <a:solidFill>
                  <a:schemeClr val="tx2"/>
                </a:solidFill>
              </a:rPr>
              <a:t>and phones</a:t>
            </a:r>
          </a:p>
          <a:p>
            <a:pPr lvl="1"/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Conference area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Large </a:t>
            </a:r>
            <a:r>
              <a:rPr lang="en-US" dirty="0" smtClean="0">
                <a:solidFill>
                  <a:schemeClr val="tx2"/>
                </a:solidFill>
              </a:rPr>
              <a:t> table</a:t>
            </a:r>
            <a:r>
              <a:rPr lang="en-US" dirty="0" smtClean="0">
                <a:solidFill>
                  <a:schemeClr val="tx2"/>
                </a:solidFill>
              </a:rPr>
              <a:t>, chairs, </a:t>
            </a:r>
            <a:r>
              <a:rPr lang="en-US" dirty="0" smtClean="0">
                <a:solidFill>
                  <a:schemeClr val="tx2"/>
                </a:solidFill>
              </a:rPr>
              <a:t>large monitor, conference equipment</a:t>
            </a:r>
            <a:endParaRPr lang="en-US" dirty="0" smtClean="0">
              <a:solidFill>
                <a:schemeClr val="tx2"/>
              </a:solidFill>
            </a:endParaRPr>
          </a:p>
          <a:p>
            <a:pPr lvl="2"/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Control room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Consoles, </a:t>
            </a:r>
            <a:r>
              <a:rPr lang="en-US" dirty="0" smtClean="0">
                <a:solidFill>
                  <a:schemeClr val="tx2"/>
                </a:solidFill>
              </a:rPr>
              <a:t>chairs, lots </a:t>
            </a:r>
            <a:r>
              <a:rPr lang="en-US" dirty="0" smtClean="0">
                <a:solidFill>
                  <a:schemeClr val="tx2"/>
                </a:solidFill>
              </a:rPr>
              <a:t>of monitors, computers and phones</a:t>
            </a:r>
          </a:p>
          <a:p>
            <a:pPr lvl="2"/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Rack room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Lots of computer equipment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DAQ test setup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-HDSOLENOID | Jefferson Lab Electronic Logbook - Mozilla Firefo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10"/>
            <a:ext cx="9144000" cy="67317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Cold box update | Jefferson Lab Electronic Logbook - Mozilla Firefo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10"/>
            <a:ext cx="9144000" cy="67317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JInventory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Up to date for PLC and some other controls </a:t>
            </a:r>
            <a:r>
              <a:rPr lang="en-US" dirty="0" smtClean="0">
                <a:solidFill>
                  <a:srgbClr val="002060"/>
                </a:solidFill>
              </a:rPr>
              <a:t>equipment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222 entries so far, many more to go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Includes </a:t>
            </a:r>
            <a:r>
              <a:rPr lang="en-US" dirty="0" smtClean="0">
                <a:solidFill>
                  <a:srgbClr val="002060"/>
                </a:solidFill>
              </a:rPr>
              <a:t>basic info, </a:t>
            </a:r>
            <a:r>
              <a:rPr lang="en-US" dirty="0" smtClean="0">
                <a:solidFill>
                  <a:srgbClr val="002060"/>
                </a:solidFill>
              </a:rPr>
              <a:t>maintenance </a:t>
            </a:r>
            <a:r>
              <a:rPr lang="en-US" dirty="0" smtClean="0">
                <a:solidFill>
                  <a:srgbClr val="002060"/>
                </a:solidFill>
              </a:rPr>
              <a:t>and other </a:t>
            </a:r>
            <a:r>
              <a:rPr lang="en-US" dirty="0" smtClean="0">
                <a:solidFill>
                  <a:srgbClr val="002060"/>
                </a:solidFill>
              </a:rPr>
              <a:t>history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Full benefit when much more equipment added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Critical to keep up-to-date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Integrate with barcode system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Have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portable barcode readers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Getting barcode labels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Original </a:t>
            </a:r>
            <a:r>
              <a:rPr lang="en-US" dirty="0" smtClean="0">
                <a:solidFill>
                  <a:srgbClr val="002060"/>
                </a:solidFill>
              </a:rPr>
              <a:t>version from Hall </a:t>
            </a:r>
            <a:r>
              <a:rPr lang="en-US" dirty="0" smtClean="0">
                <a:solidFill>
                  <a:srgbClr val="002060"/>
                </a:solidFill>
              </a:rPr>
              <a:t>B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Now joint development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Other halls interested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-Hall D Component Inventory Database - Mozilla Firefox-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10"/>
            <a:ext cx="9144000" cy="67317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Hall D Component Inventory Database - Mozilla Firefox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10"/>
            <a:ext cx="9144000" cy="673177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Future Plans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Switch to Hall D networks when Solenoid test complete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Currently using general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networks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Purchase remaining computer equipment in May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Will have to return some borrowed equipment in June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Set up and run test DAQ system in Rack room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Dave Abbott and Bryan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Moffit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Continue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testing as long equipment available and results useful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Set </a:t>
            </a:r>
            <a:r>
              <a:rPr lang="en-US" dirty="0" smtClean="0">
                <a:solidFill>
                  <a:srgbClr val="002060"/>
                </a:solidFill>
              </a:rPr>
              <a:t>up </a:t>
            </a:r>
            <a:r>
              <a:rPr lang="en-US" dirty="0" smtClean="0">
                <a:solidFill>
                  <a:srgbClr val="002060"/>
                </a:solidFill>
              </a:rPr>
              <a:t>DAQ </a:t>
            </a:r>
            <a:r>
              <a:rPr lang="en-US" dirty="0" smtClean="0">
                <a:solidFill>
                  <a:srgbClr val="002060"/>
                </a:solidFill>
              </a:rPr>
              <a:t>systems in hall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 needed during detector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installation (FCAL, BCAL coming soon?)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Will need temporary networking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Main fibers installed in Fall (?)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Use CODA3 (or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CodaLite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?)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Develop production DAQ system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ROL’s, scripts,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OOL configuration files, databases, etc.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Future Plans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Continue </a:t>
            </a:r>
            <a:r>
              <a:rPr lang="en-US" dirty="0" smtClean="0">
                <a:solidFill>
                  <a:srgbClr val="002060"/>
                </a:solidFill>
              </a:rPr>
              <a:t>development/testing </a:t>
            </a:r>
            <a:r>
              <a:rPr lang="en-US" dirty="0" smtClean="0">
                <a:solidFill>
                  <a:srgbClr val="002060"/>
                </a:solidFill>
              </a:rPr>
              <a:t>Monitoring/L3 farm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Detector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monitoring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histograms,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RootSpy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histogram archiving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Read EVIO raw and compressed formats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Implement translation table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Connect and commission control systems as needed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FCAL dark room coming soon (Fall?)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BCAL monitoring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Second </a:t>
            </a:r>
            <a:r>
              <a:rPr lang="en-US" dirty="0" smtClean="0">
                <a:solidFill>
                  <a:srgbClr val="002060"/>
                </a:solidFill>
              </a:rPr>
              <a:t>version of </a:t>
            </a:r>
            <a:r>
              <a:rPr lang="en-US" dirty="0" err="1" smtClean="0">
                <a:solidFill>
                  <a:srgbClr val="002060"/>
                </a:solidFill>
              </a:rPr>
              <a:t>Elog</a:t>
            </a:r>
            <a:r>
              <a:rPr lang="en-US" dirty="0" smtClean="0">
                <a:solidFill>
                  <a:srgbClr val="002060"/>
                </a:solidFill>
              </a:rPr>
              <a:t> maybe </a:t>
            </a:r>
            <a:r>
              <a:rPr lang="en-US" dirty="0" smtClean="0">
                <a:solidFill>
                  <a:srgbClr val="002060"/>
                </a:solidFill>
              </a:rPr>
              <a:t>by this summer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Should have many improvements</a:t>
            </a:r>
          </a:p>
          <a:p>
            <a:pPr lvl="1"/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Run UPS power to hall if cost effective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Giles will do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cost/benefit analysis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Future Plans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Make big effort to fill </a:t>
            </a:r>
            <a:r>
              <a:rPr lang="en-US" dirty="0" err="1" smtClean="0">
                <a:solidFill>
                  <a:srgbClr val="002060"/>
                </a:solidFill>
              </a:rPr>
              <a:t>JInventory</a:t>
            </a:r>
            <a:r>
              <a:rPr lang="en-US" dirty="0" smtClean="0">
                <a:solidFill>
                  <a:srgbClr val="002060"/>
                </a:solidFill>
              </a:rPr>
              <a:t> database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Include all crates, boards, controls equipment, etc.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Put barcode labels 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on everything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Keep up to date concerning maintenance/repair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Mantis </a:t>
            </a:r>
            <a:r>
              <a:rPr lang="en-US" dirty="0" smtClean="0">
                <a:solidFill>
                  <a:srgbClr val="002060"/>
                </a:solidFill>
              </a:rPr>
              <a:t>bug/issue </a:t>
            </a:r>
            <a:r>
              <a:rPr lang="en-US" dirty="0" smtClean="0">
                <a:solidFill>
                  <a:srgbClr val="002060"/>
                </a:solidFill>
              </a:rPr>
              <a:t>tracking system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Begin using in a serious way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Midas database 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One-stop shopping for all Online documents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Manuals and procedures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Many manuals already in there</a:t>
            </a:r>
          </a:p>
          <a:p>
            <a:pPr lvl="1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Critical to keep up to date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hotos\2013-02-19 CH\IMG_3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C06-0493_SD_r1_Rm2.jpg (JPEG Image, 765נ478 pixels) - Mozilla Firefox.png"/>
          <p:cNvPicPr>
            <a:picLocks noChangeAspect="1"/>
          </p:cNvPicPr>
          <p:nvPr/>
        </p:nvPicPr>
        <p:blipFill>
          <a:blip r:embed="rId2" cstate="print"/>
          <a:srcRect l="736" t="14000" r="41227" b="36000"/>
          <a:stretch>
            <a:fillRect/>
          </a:stretch>
        </p:blipFill>
        <p:spPr>
          <a:xfrm>
            <a:off x="57316" y="457200"/>
            <a:ext cx="9010484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photos\2013-02-19 CH\IMG_3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Cover Image.JPG (JPEG Image, 2480נ1550 pixels) - Scaled (51%) - Mozilla Firefox.png"/>
          <p:cNvPicPr>
            <a:picLocks noChangeAspect="1"/>
          </p:cNvPicPr>
          <p:nvPr/>
        </p:nvPicPr>
        <p:blipFill>
          <a:blip r:embed="rId2" cstate="print"/>
          <a:srcRect l="8098" t="16000" r="3681" b="9000"/>
          <a:stretch>
            <a:fillRect/>
          </a:stretch>
        </p:blipFill>
        <p:spPr>
          <a:xfrm>
            <a:off x="257989" y="838200"/>
            <a:ext cx="8549414" cy="53508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photos\2013-02-19 CH\IMG_3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304799"/>
            <a:ext cx="8128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1126</Words>
  <Application>Microsoft Office PowerPoint</Application>
  <PresentationFormat>On-screen Show (4:3)</PresentationFormat>
  <Paragraphs>241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Online Update</vt:lpstr>
      <vt:lpstr>Outline</vt:lpstr>
      <vt:lpstr>Rebaseline</vt:lpstr>
      <vt:lpstr>Counting House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Hall D Computer Cluster</vt:lpstr>
      <vt:lpstr>Slide 14</vt:lpstr>
      <vt:lpstr>Slide 15</vt:lpstr>
      <vt:lpstr>Slide 16</vt:lpstr>
      <vt:lpstr>Slide 17</vt:lpstr>
      <vt:lpstr>Slide 18</vt:lpstr>
      <vt:lpstr>Slide 19</vt:lpstr>
      <vt:lpstr>DAQ System and Testing</vt:lpstr>
      <vt:lpstr>Simulated Raw Data</vt:lpstr>
      <vt:lpstr>Monitoring/L3 Farm</vt:lpstr>
      <vt:lpstr>Control Systems</vt:lpstr>
      <vt:lpstr>Slide 24</vt:lpstr>
      <vt:lpstr>Slide 25</vt:lpstr>
      <vt:lpstr>Control Systems</vt:lpstr>
      <vt:lpstr>EPICS</vt:lpstr>
      <vt:lpstr>Slide 28</vt:lpstr>
      <vt:lpstr>Slide 29</vt:lpstr>
      <vt:lpstr>UPS Power</vt:lpstr>
      <vt:lpstr>Solenoid Test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Elog</vt:lpstr>
      <vt:lpstr>Slide 40</vt:lpstr>
      <vt:lpstr>Slide 41</vt:lpstr>
      <vt:lpstr>JInventory</vt:lpstr>
      <vt:lpstr>Slide 43</vt:lpstr>
      <vt:lpstr>Slide 44</vt:lpstr>
      <vt:lpstr>Future Plans</vt:lpstr>
      <vt:lpstr>Future Plans</vt:lpstr>
      <vt:lpstr>Future Plans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Online/Controls Update</dc:title>
  <dc:creator>wolin</dc:creator>
  <cp:lastModifiedBy>wolin</cp:lastModifiedBy>
  <cp:revision>149</cp:revision>
  <dcterms:created xsi:type="dcterms:W3CDTF">2013-02-18T18:41:11Z</dcterms:created>
  <dcterms:modified xsi:type="dcterms:W3CDTF">2013-02-20T22:10:33Z</dcterms:modified>
</cp:coreProperties>
</file>