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sldIdLst>
    <p:sldId id="256" r:id="rId2"/>
    <p:sldId id="259" r:id="rId3"/>
    <p:sldId id="287" r:id="rId4"/>
    <p:sldId id="288" r:id="rId5"/>
    <p:sldId id="272" r:id="rId6"/>
    <p:sldId id="285" r:id="rId7"/>
    <p:sldId id="279" r:id="rId8"/>
    <p:sldId id="280" r:id="rId9"/>
    <p:sldId id="281" r:id="rId10"/>
    <p:sldId id="282" r:id="rId11"/>
    <p:sldId id="271" r:id="rId12"/>
    <p:sldId id="283" r:id="rId13"/>
    <p:sldId id="284" r:id="rId14"/>
    <p:sldId id="286" r:id="rId15"/>
    <p:sldId id="2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591" autoAdjust="0"/>
  </p:normalViewPr>
  <p:slideViewPr>
    <p:cSldViewPr snapToObjects="1">
      <p:cViewPr varScale="1">
        <p:scale>
          <a:sx n="127" d="100"/>
          <a:sy n="127"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3"/>
          </p:nvPr>
        </p:nvSpPr>
        <p:spPr>
          <a:xfrm>
            <a:off x="2362200" y="6400800"/>
            <a:ext cx="4572000" cy="457200"/>
          </a:xfrm>
          <a:prstGeom prst="rect">
            <a:avLst/>
          </a:prstGeom>
          <a:solidFill>
            <a:schemeClr val="bg1"/>
          </a:solidFill>
        </p:spPr>
        <p:txBody>
          <a:bodyPr vert="horz" lIns="91440" tIns="45720" rIns="91440" bIns="45720" rtlCol="0" anchor="ctr"/>
          <a:lstStyle>
            <a:lvl1pPr algn="ctr">
              <a:defRPr sz="1200" dirty="0" smtClean="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fontAlgn="base" hangingPunct="1">
        <a:spcBef>
          <a:spcPct val="0"/>
        </a:spcBef>
        <a:spcAft>
          <a:spcPct val="0"/>
        </a:spcAft>
        <a:defRPr sz="3600" b="1">
          <a:solidFill>
            <a:schemeClr val="tx2"/>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600" b="1">
          <a:solidFill>
            <a:schemeClr val="tx2"/>
          </a:solidFill>
          <a:latin typeface="Times" pitchFamily="-110" charset="0"/>
        </a:defRPr>
      </a:lvl6pPr>
      <a:lvl7pPr marL="914400" algn="ctr" rtl="0" eaLnBrk="1" fontAlgn="base" hangingPunct="1">
        <a:spcBef>
          <a:spcPct val="0"/>
        </a:spcBef>
        <a:spcAft>
          <a:spcPct val="0"/>
        </a:spcAft>
        <a:defRPr sz="3600" b="1">
          <a:solidFill>
            <a:schemeClr val="tx2"/>
          </a:solidFill>
          <a:latin typeface="Times" pitchFamily="-110" charset="0"/>
        </a:defRPr>
      </a:lvl7pPr>
      <a:lvl8pPr marL="1371600" algn="ctr" rtl="0" eaLnBrk="1" fontAlgn="base" hangingPunct="1">
        <a:spcBef>
          <a:spcPct val="0"/>
        </a:spcBef>
        <a:spcAft>
          <a:spcPct val="0"/>
        </a:spcAft>
        <a:defRPr sz="3600" b="1">
          <a:solidFill>
            <a:schemeClr val="tx2"/>
          </a:solidFill>
          <a:latin typeface="Times" pitchFamily="-110" charset="0"/>
        </a:defRPr>
      </a:lvl8pPr>
      <a:lvl9pPr marL="1828800" algn="ctr" rtl="0" eaLnBrk="1" fontAlgn="base" hangingPunct="1">
        <a:spcBef>
          <a:spcPct val="0"/>
        </a:spcBef>
        <a:spcAft>
          <a:spcPct val="0"/>
        </a:spcAft>
        <a:defRPr sz="3600" b="1">
          <a:solidFill>
            <a:schemeClr val="tx2"/>
          </a:solidFill>
          <a:latin typeface="Times" pitchFamily="-110"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DAQ Status &amp; Plans</a:t>
            </a:r>
            <a:endParaRPr lang="en-US" dirty="0"/>
          </a:p>
        </p:txBody>
      </p:sp>
      <p:sp>
        <p:nvSpPr>
          <p:cNvPr id="3" name="Subtitle 2"/>
          <p:cNvSpPr>
            <a:spLocks noGrp="1"/>
          </p:cNvSpPr>
          <p:nvPr>
            <p:ph type="subTitle" idx="1"/>
          </p:nvPr>
        </p:nvSpPr>
        <p:spPr>
          <a:xfrm>
            <a:off x="1371600" y="3886200"/>
            <a:ext cx="6705600" cy="1752600"/>
          </a:xfrm>
        </p:spPr>
        <p:txBody>
          <a:bodyPr/>
          <a:lstStyle/>
          <a:p>
            <a:r>
              <a:rPr lang="en-US" dirty="0" err="1" smtClean="0"/>
              <a:t>GlueX</a:t>
            </a:r>
            <a:r>
              <a:rPr lang="en-US" dirty="0" smtClean="0"/>
              <a:t> Collaboration Meeting – Feb 21-23, 2013</a:t>
            </a:r>
          </a:p>
          <a:p>
            <a:r>
              <a:rPr lang="en-US" dirty="0" smtClean="0"/>
              <a:t>Jefferson Lab</a:t>
            </a:r>
          </a:p>
          <a:p>
            <a:r>
              <a:rPr lang="en-US" dirty="0" smtClean="0"/>
              <a:t>Bryan </a:t>
            </a:r>
            <a:r>
              <a:rPr lang="en-US" dirty="0" err="1" smtClean="0"/>
              <a:t>Moffit</a:t>
            </a:r>
            <a:r>
              <a:rPr lang="en-US" dirty="0"/>
              <a:t>/</a:t>
            </a:r>
            <a:r>
              <a:rPr lang="en-US" dirty="0" smtClean="0"/>
              <a:t>David Abbott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76200"/>
            <a:ext cx="7772400" cy="762000"/>
          </a:xfrm>
          <a:prstGeom prst="rect">
            <a:avLst/>
          </a:prstGeom>
        </p:spPr>
        <p:txBody>
          <a:bodyPr/>
          <a:lstStyle>
            <a:lvl1pPr algn="ctr" rtl="0" eaLnBrk="1" fontAlgn="base" hangingPunct="1">
              <a:spcBef>
                <a:spcPct val="0"/>
              </a:spcBef>
              <a:spcAft>
                <a:spcPct val="0"/>
              </a:spcAft>
              <a:defRPr sz="3600" b="1">
                <a:solidFill>
                  <a:schemeClr val="tx2"/>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600" b="1">
                <a:solidFill>
                  <a:schemeClr val="tx2"/>
                </a:solidFill>
                <a:latin typeface="Times" pitchFamily="-110" charset="0"/>
              </a:defRPr>
            </a:lvl6pPr>
            <a:lvl7pPr marL="914400" algn="ctr" rtl="0" eaLnBrk="1" fontAlgn="base" hangingPunct="1">
              <a:spcBef>
                <a:spcPct val="0"/>
              </a:spcBef>
              <a:spcAft>
                <a:spcPct val="0"/>
              </a:spcAft>
              <a:defRPr sz="3600" b="1">
                <a:solidFill>
                  <a:schemeClr val="tx2"/>
                </a:solidFill>
                <a:latin typeface="Times" pitchFamily="-110" charset="0"/>
              </a:defRPr>
            </a:lvl7pPr>
            <a:lvl8pPr marL="1371600" algn="ctr" rtl="0" eaLnBrk="1" fontAlgn="base" hangingPunct="1">
              <a:spcBef>
                <a:spcPct val="0"/>
              </a:spcBef>
              <a:spcAft>
                <a:spcPct val="0"/>
              </a:spcAft>
              <a:defRPr sz="3600" b="1">
                <a:solidFill>
                  <a:schemeClr val="tx2"/>
                </a:solidFill>
                <a:latin typeface="Times" pitchFamily="-110" charset="0"/>
              </a:defRPr>
            </a:lvl8pPr>
            <a:lvl9pPr marL="1828800" algn="ctr" rtl="0" eaLnBrk="1" fontAlgn="base" hangingPunct="1">
              <a:spcBef>
                <a:spcPct val="0"/>
              </a:spcBef>
              <a:spcAft>
                <a:spcPct val="0"/>
              </a:spcAft>
              <a:defRPr sz="3600" b="1">
                <a:solidFill>
                  <a:schemeClr val="tx2"/>
                </a:solidFill>
                <a:latin typeface="Times" pitchFamily="-110" charset="0"/>
              </a:defRPr>
            </a:lvl9pPr>
          </a:lstStyle>
          <a:p>
            <a:r>
              <a:rPr lang="en-US" sz="3200" dirty="0" smtClean="0"/>
              <a:t>Hall D Online tasks for DAQ Group</a:t>
            </a:r>
            <a:endParaRPr lang="en-US" sz="3200" dirty="0"/>
          </a:p>
        </p:txBody>
      </p:sp>
      <p:sp>
        <p:nvSpPr>
          <p:cNvPr id="7" name="Content Placeholder 2"/>
          <p:cNvSpPr txBox="1">
            <a:spLocks/>
          </p:cNvSpPr>
          <p:nvPr/>
        </p:nvSpPr>
        <p:spPr>
          <a:xfrm>
            <a:off x="381000" y="1066800"/>
            <a:ext cx="8458200" cy="4844404"/>
          </a:xfrm>
          <a:prstGeom prst="rect">
            <a:avLst/>
          </a:prstGeom>
        </p:spPr>
        <p:txBody>
          <a:bodyPr wrap="square">
            <a:spAutoFit/>
          </a:bodyPr>
          <a:lst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9pPr>
          </a:lstStyle>
          <a:p>
            <a:pPr>
              <a:buFontTx/>
              <a:buNone/>
            </a:pPr>
            <a:r>
              <a:rPr lang="en-US" sz="2000" b="1" dirty="0" smtClean="0"/>
              <a:t>Projects “completed”:</a:t>
            </a:r>
          </a:p>
          <a:p>
            <a:r>
              <a:rPr lang="en-US" sz="1800" dirty="0" smtClean="0"/>
              <a:t>Design framework and prototype Hall D Farm monitoring architecture</a:t>
            </a:r>
          </a:p>
          <a:p>
            <a:pPr marL="457200" lvl="1" indent="0">
              <a:buNone/>
            </a:pPr>
            <a:r>
              <a:rPr lang="en-US" sz="1800" dirty="0" smtClean="0"/>
              <a:t>(AFECS-based Process and Hardware monitoring/control Agents available)</a:t>
            </a:r>
          </a:p>
          <a:p>
            <a:pPr marL="342900" lvl="1" indent="-342900">
              <a:buFontTx/>
              <a:buChar char="•"/>
            </a:pPr>
            <a:r>
              <a:rPr lang="en-US" sz="1800" dirty="0"/>
              <a:t>Create DAQ-like EVIO files from </a:t>
            </a:r>
            <a:r>
              <a:rPr lang="en-US" sz="1800" dirty="0" smtClean="0"/>
              <a:t>Monte Carlo data (</a:t>
            </a:r>
            <a:r>
              <a:rPr lang="en-US" sz="1800" b="1" dirty="0" smtClean="0"/>
              <a:t>mc2coda</a:t>
            </a:r>
            <a:r>
              <a:rPr lang="en-US" sz="1800" dirty="0" smtClean="0"/>
              <a:t> library)</a:t>
            </a:r>
          </a:p>
          <a:p>
            <a:pPr>
              <a:buFontTx/>
              <a:buNone/>
            </a:pPr>
            <a:endParaRPr lang="en-US" sz="2000" dirty="0" smtClean="0"/>
          </a:p>
          <a:p>
            <a:pPr>
              <a:buFontTx/>
              <a:buNone/>
            </a:pPr>
            <a:r>
              <a:rPr lang="en-US" sz="2000" b="1" dirty="0" smtClean="0"/>
              <a:t>Projects in various stages of development:</a:t>
            </a:r>
          </a:p>
          <a:p>
            <a:r>
              <a:rPr lang="en-US" sz="1800" dirty="0" smtClean="0"/>
              <a:t>Self-configuring readout list with database storage of crate configurations</a:t>
            </a:r>
          </a:p>
          <a:p>
            <a:pPr marL="342900" lvl="1" indent="-342900">
              <a:buFontTx/>
              <a:buChar char="•"/>
            </a:pPr>
            <a:r>
              <a:rPr lang="en-US" sz="1800" dirty="0" smtClean="0"/>
              <a:t>Event </a:t>
            </a:r>
            <a:r>
              <a:rPr lang="en-US" sz="1800" dirty="0" err="1" smtClean="0"/>
              <a:t>disentangler</a:t>
            </a:r>
            <a:r>
              <a:rPr lang="en-US" sz="1800" dirty="0" smtClean="0"/>
              <a:t> tailored for Hall D crates</a:t>
            </a:r>
          </a:p>
          <a:p>
            <a:pPr marL="342900" lvl="1" indent="-342900">
              <a:buFontTx/>
              <a:buChar char="•"/>
            </a:pPr>
            <a:r>
              <a:rPr lang="en-US" sz="1800" dirty="0" smtClean="0"/>
              <a:t>Top Level Experiment control system supervisor and GUI</a:t>
            </a:r>
          </a:p>
          <a:p>
            <a:pPr marL="342900" lvl="1" indent="-342900">
              <a:buFontTx/>
              <a:buChar char="•"/>
            </a:pPr>
            <a:r>
              <a:rPr lang="en-US" sz="1800" dirty="0"/>
              <a:t>Trigger </a:t>
            </a:r>
            <a:r>
              <a:rPr lang="en-US" sz="1800" dirty="0" err="1"/>
              <a:t>Config</a:t>
            </a:r>
            <a:r>
              <a:rPr lang="en-US" sz="1800" dirty="0"/>
              <a:t>/Control System and GUI</a:t>
            </a:r>
          </a:p>
          <a:p>
            <a:pPr>
              <a:buFontTx/>
              <a:buNone/>
            </a:pPr>
            <a:endParaRPr lang="en-US" sz="1800" dirty="0" smtClean="0"/>
          </a:p>
          <a:p>
            <a:pPr>
              <a:buFontTx/>
              <a:buNone/>
            </a:pPr>
            <a:r>
              <a:rPr lang="en-US" sz="2000" b="1" dirty="0" smtClean="0"/>
              <a:t>ALL of the projects still under development will benefit greatly from a </a:t>
            </a:r>
          </a:p>
          <a:p>
            <a:pPr>
              <a:buFontTx/>
              <a:buNone/>
            </a:pPr>
            <a:r>
              <a:rPr lang="en-US" sz="2000" b="1" dirty="0" smtClean="0"/>
              <a:t>non-trivial DAQ Test </a:t>
            </a:r>
            <a:r>
              <a:rPr lang="en-US" sz="2000" b="1" dirty="0"/>
              <a:t>S</a:t>
            </a:r>
            <a:r>
              <a:rPr lang="en-US" sz="2000" b="1" dirty="0" smtClean="0"/>
              <a:t>tand (i.e. more than a few crates, all new hardware available for use)</a:t>
            </a:r>
          </a:p>
        </p:txBody>
      </p:sp>
    </p:spTree>
    <p:extLst>
      <p:ext uri="{BB962C8B-B14F-4D97-AF65-F5344CB8AC3E}">
        <p14:creationId xmlns:p14="http://schemas.microsoft.com/office/powerpoint/2010/main" xmlns="" val="85012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19390"/>
            <a:ext cx="5029200" cy="523220"/>
          </a:xfrm>
          <a:prstGeom prst="rect">
            <a:avLst/>
          </a:prstGeom>
          <a:noFill/>
        </p:spPr>
        <p:txBody>
          <a:bodyPr wrap="square" rtlCol="0">
            <a:spAutoFit/>
          </a:bodyPr>
          <a:lstStyle/>
          <a:p>
            <a:pPr algn="ctr"/>
            <a:r>
              <a:rPr lang="en-US" sz="2800" dirty="0" err="1" smtClean="0"/>
              <a:t>GlueX</a:t>
            </a:r>
            <a:r>
              <a:rPr lang="en-US" sz="2800" dirty="0" smtClean="0"/>
              <a:t> DAQ System</a:t>
            </a:r>
            <a:endParaRPr lang="en-US" sz="2800" dirty="0"/>
          </a:p>
        </p:txBody>
      </p:sp>
      <p:pic>
        <p:nvPicPr>
          <p:cNvPr id="6" name="Picture 5" descr="Hall D temp2.ai"/>
          <p:cNvPicPr>
            <a:picLocks noChangeAspect="1"/>
          </p:cNvPicPr>
          <p:nvPr/>
        </p:nvPicPr>
        <p:blipFill>
          <a:blip r:embed="rId2"/>
          <a:stretch>
            <a:fillRect/>
          </a:stretch>
        </p:blipFill>
        <p:spPr>
          <a:xfrm>
            <a:off x="621222" y="381000"/>
            <a:ext cx="8001000" cy="6182591"/>
          </a:xfrm>
          <a:prstGeom prst="rect">
            <a:avLst/>
          </a:prstGeom>
        </p:spPr>
      </p:pic>
      <p:sp>
        <p:nvSpPr>
          <p:cNvPr id="2" name="Freeform 1"/>
          <p:cNvSpPr/>
          <p:nvPr/>
        </p:nvSpPr>
        <p:spPr>
          <a:xfrm>
            <a:off x="7143971" y="5636091"/>
            <a:ext cx="1360757" cy="113402"/>
          </a:xfrm>
          <a:custGeom>
            <a:avLst/>
            <a:gdLst>
              <a:gd name="connsiteX0" fmla="*/ 1338078 w 1360757"/>
              <a:gd name="connsiteY0" fmla="*/ 34021 h 113402"/>
              <a:gd name="connsiteX1" fmla="*/ 1360757 w 1360757"/>
              <a:gd name="connsiteY1" fmla="*/ 68041 h 113402"/>
              <a:gd name="connsiteX2" fmla="*/ 102057 w 1360757"/>
              <a:gd name="connsiteY2" fmla="*/ 79382 h 113402"/>
              <a:gd name="connsiteX3" fmla="*/ 0 w 1360757"/>
              <a:gd name="connsiteY3" fmla="*/ 113402 h 113402"/>
              <a:gd name="connsiteX4" fmla="*/ 11340 w 1360757"/>
              <a:gd name="connsiteY4" fmla="*/ 22680 h 113402"/>
              <a:gd name="connsiteX5" fmla="*/ 45359 w 1360757"/>
              <a:gd name="connsiteY5" fmla="*/ 0 h 11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757" h="113402">
                <a:moveTo>
                  <a:pt x="1338078" y="34021"/>
                </a:moveTo>
                <a:lnTo>
                  <a:pt x="1360757" y="68041"/>
                </a:lnTo>
                <a:lnTo>
                  <a:pt x="102057" y="79382"/>
                </a:lnTo>
                <a:cubicBezTo>
                  <a:pt x="66218" y="80577"/>
                  <a:pt x="0" y="113402"/>
                  <a:pt x="0" y="113402"/>
                </a:cubicBezTo>
                <a:cubicBezTo>
                  <a:pt x="3780" y="83161"/>
                  <a:pt x="22" y="50976"/>
                  <a:pt x="11340" y="22680"/>
                </a:cubicBezTo>
                <a:cubicBezTo>
                  <a:pt x="16401" y="10026"/>
                  <a:pt x="45359" y="0"/>
                  <a:pt x="45359"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9" name="Freeform 8"/>
          <p:cNvSpPr/>
          <p:nvPr/>
        </p:nvSpPr>
        <p:spPr>
          <a:xfrm>
            <a:off x="4522296" y="902134"/>
            <a:ext cx="4225558" cy="5389065"/>
          </a:xfrm>
          <a:custGeom>
            <a:avLst/>
            <a:gdLst>
              <a:gd name="connsiteX0" fmla="*/ 676564 w 4225558"/>
              <a:gd name="connsiteY0" fmla="*/ 5329714 h 5389065"/>
              <a:gd name="connsiteX1" fmla="*/ 664695 w 4225558"/>
              <a:gd name="connsiteY1" fmla="*/ 5270363 h 5389065"/>
              <a:gd name="connsiteX2" fmla="*/ 652825 w 4225558"/>
              <a:gd name="connsiteY2" fmla="*/ 5234752 h 5389065"/>
              <a:gd name="connsiteX3" fmla="*/ 640956 w 4225558"/>
              <a:gd name="connsiteY3" fmla="*/ 5187271 h 5389065"/>
              <a:gd name="connsiteX4" fmla="*/ 652825 w 4225558"/>
              <a:gd name="connsiteY4" fmla="*/ 4926127 h 5389065"/>
              <a:gd name="connsiteX5" fmla="*/ 640956 w 4225558"/>
              <a:gd name="connsiteY5" fmla="*/ 4759945 h 5389065"/>
              <a:gd name="connsiteX6" fmla="*/ 664695 w 4225558"/>
              <a:gd name="connsiteY6" fmla="*/ 4427580 h 5389065"/>
              <a:gd name="connsiteX7" fmla="*/ 688434 w 4225558"/>
              <a:gd name="connsiteY7" fmla="*/ 4297007 h 5389065"/>
              <a:gd name="connsiteX8" fmla="*/ 712173 w 4225558"/>
              <a:gd name="connsiteY8" fmla="*/ 4261397 h 5389065"/>
              <a:gd name="connsiteX9" fmla="*/ 724042 w 4225558"/>
              <a:gd name="connsiteY9" fmla="*/ 4225786 h 5389065"/>
              <a:gd name="connsiteX10" fmla="*/ 747782 w 4225558"/>
              <a:gd name="connsiteY10" fmla="*/ 4130825 h 5389065"/>
              <a:gd name="connsiteX11" fmla="*/ 783390 w 4225558"/>
              <a:gd name="connsiteY11" fmla="*/ 4083344 h 5389065"/>
              <a:gd name="connsiteX12" fmla="*/ 818999 w 4225558"/>
              <a:gd name="connsiteY12" fmla="*/ 4012123 h 5389065"/>
              <a:gd name="connsiteX13" fmla="*/ 890216 w 4225558"/>
              <a:gd name="connsiteY13" fmla="*/ 3988383 h 5389065"/>
              <a:gd name="connsiteX14" fmla="*/ 925825 w 4225558"/>
              <a:gd name="connsiteY14" fmla="*/ 3976512 h 5389065"/>
              <a:gd name="connsiteX15" fmla="*/ 961433 w 4225558"/>
              <a:gd name="connsiteY15" fmla="*/ 3952772 h 5389065"/>
              <a:gd name="connsiteX16" fmla="*/ 985172 w 4225558"/>
              <a:gd name="connsiteY16" fmla="*/ 3917162 h 5389065"/>
              <a:gd name="connsiteX17" fmla="*/ 1044520 w 4225558"/>
              <a:gd name="connsiteY17" fmla="*/ 3869681 h 5389065"/>
              <a:gd name="connsiteX18" fmla="*/ 1056390 w 4225558"/>
              <a:gd name="connsiteY18" fmla="*/ 3762849 h 5389065"/>
              <a:gd name="connsiteX19" fmla="*/ 1044520 w 4225558"/>
              <a:gd name="connsiteY19" fmla="*/ 3644147 h 5389065"/>
              <a:gd name="connsiteX20" fmla="*/ 1032651 w 4225558"/>
              <a:gd name="connsiteY20" fmla="*/ 3501705 h 5389065"/>
              <a:gd name="connsiteX21" fmla="*/ 997042 w 4225558"/>
              <a:gd name="connsiteY21" fmla="*/ 3418614 h 5389065"/>
              <a:gd name="connsiteX22" fmla="*/ 973303 w 4225558"/>
              <a:gd name="connsiteY22" fmla="*/ 3347393 h 5389065"/>
              <a:gd name="connsiteX23" fmla="*/ 949564 w 4225558"/>
              <a:gd name="connsiteY23" fmla="*/ 3323652 h 5389065"/>
              <a:gd name="connsiteX24" fmla="*/ 866477 w 4225558"/>
              <a:gd name="connsiteY24" fmla="*/ 3252431 h 5389065"/>
              <a:gd name="connsiteX25" fmla="*/ 842738 w 4225558"/>
              <a:gd name="connsiteY25" fmla="*/ 3204950 h 5389065"/>
              <a:gd name="connsiteX26" fmla="*/ 830868 w 4225558"/>
              <a:gd name="connsiteY26" fmla="*/ 3169340 h 5389065"/>
              <a:gd name="connsiteX27" fmla="*/ 795260 w 4225558"/>
              <a:gd name="connsiteY27" fmla="*/ 3157470 h 5389065"/>
              <a:gd name="connsiteX28" fmla="*/ 712173 w 4225558"/>
              <a:gd name="connsiteY28" fmla="*/ 3086249 h 5389065"/>
              <a:gd name="connsiteX29" fmla="*/ 688434 w 4225558"/>
              <a:gd name="connsiteY29" fmla="*/ 3050638 h 5389065"/>
              <a:gd name="connsiteX30" fmla="*/ 640956 w 4225558"/>
              <a:gd name="connsiteY30" fmla="*/ 3015027 h 5389065"/>
              <a:gd name="connsiteX31" fmla="*/ 569738 w 4225558"/>
              <a:gd name="connsiteY31" fmla="*/ 2955676 h 5389065"/>
              <a:gd name="connsiteX32" fmla="*/ 545999 w 4225558"/>
              <a:gd name="connsiteY32" fmla="*/ 2908196 h 5389065"/>
              <a:gd name="connsiteX33" fmla="*/ 534130 w 4225558"/>
              <a:gd name="connsiteY33" fmla="*/ 2872585 h 5389065"/>
              <a:gd name="connsiteX34" fmla="*/ 474782 w 4225558"/>
              <a:gd name="connsiteY34" fmla="*/ 2801364 h 5389065"/>
              <a:gd name="connsiteX35" fmla="*/ 427304 w 4225558"/>
              <a:gd name="connsiteY35" fmla="*/ 2730143 h 5389065"/>
              <a:gd name="connsiteX36" fmla="*/ 166174 w 4225558"/>
              <a:gd name="connsiteY36" fmla="*/ 2694532 h 5389065"/>
              <a:gd name="connsiteX37" fmla="*/ 71218 w 4225558"/>
              <a:gd name="connsiteY37" fmla="*/ 2635181 h 5389065"/>
              <a:gd name="connsiteX38" fmla="*/ 47478 w 4225558"/>
              <a:gd name="connsiteY38" fmla="*/ 2563960 h 5389065"/>
              <a:gd name="connsiteX39" fmla="*/ 0 w 4225558"/>
              <a:gd name="connsiteY39" fmla="*/ 2468999 h 5389065"/>
              <a:gd name="connsiteX40" fmla="*/ 83087 w 4225558"/>
              <a:gd name="connsiteY40" fmla="*/ 2195985 h 5389065"/>
              <a:gd name="connsiteX41" fmla="*/ 118696 w 4225558"/>
              <a:gd name="connsiteY41" fmla="*/ 2184114 h 5389065"/>
              <a:gd name="connsiteX42" fmla="*/ 249261 w 4225558"/>
              <a:gd name="connsiteY42" fmla="*/ 2136634 h 5389065"/>
              <a:gd name="connsiteX43" fmla="*/ 273000 w 4225558"/>
              <a:gd name="connsiteY43" fmla="*/ 2112893 h 5389065"/>
              <a:gd name="connsiteX44" fmla="*/ 308608 w 4225558"/>
              <a:gd name="connsiteY44" fmla="*/ 2101023 h 5389065"/>
              <a:gd name="connsiteX45" fmla="*/ 332348 w 4225558"/>
              <a:gd name="connsiteY45" fmla="*/ 2077283 h 5389065"/>
              <a:gd name="connsiteX46" fmla="*/ 391695 w 4225558"/>
              <a:gd name="connsiteY46" fmla="*/ 2006062 h 5389065"/>
              <a:gd name="connsiteX47" fmla="*/ 427304 w 4225558"/>
              <a:gd name="connsiteY47" fmla="*/ 1994191 h 5389065"/>
              <a:gd name="connsiteX48" fmla="*/ 486652 w 4225558"/>
              <a:gd name="connsiteY48" fmla="*/ 1946711 h 5389065"/>
              <a:gd name="connsiteX49" fmla="*/ 605347 w 4225558"/>
              <a:gd name="connsiteY49" fmla="*/ 1875490 h 5389065"/>
              <a:gd name="connsiteX50" fmla="*/ 795260 w 4225558"/>
              <a:gd name="connsiteY50" fmla="*/ 1851749 h 5389065"/>
              <a:gd name="connsiteX51" fmla="*/ 830868 w 4225558"/>
              <a:gd name="connsiteY51" fmla="*/ 1828009 h 5389065"/>
              <a:gd name="connsiteX52" fmla="*/ 854607 w 4225558"/>
              <a:gd name="connsiteY52" fmla="*/ 1804268 h 5389065"/>
              <a:gd name="connsiteX53" fmla="*/ 890216 w 4225558"/>
              <a:gd name="connsiteY53" fmla="*/ 1792398 h 5389065"/>
              <a:gd name="connsiteX54" fmla="*/ 913955 w 4225558"/>
              <a:gd name="connsiteY54" fmla="*/ 1756788 h 5389065"/>
              <a:gd name="connsiteX55" fmla="*/ 937694 w 4225558"/>
              <a:gd name="connsiteY55" fmla="*/ 1792398 h 5389065"/>
              <a:gd name="connsiteX56" fmla="*/ 961433 w 4225558"/>
              <a:gd name="connsiteY56" fmla="*/ 1816139 h 5389065"/>
              <a:gd name="connsiteX57" fmla="*/ 1044520 w 4225558"/>
              <a:gd name="connsiteY57" fmla="*/ 1780528 h 5389065"/>
              <a:gd name="connsiteX58" fmla="*/ 1115737 w 4225558"/>
              <a:gd name="connsiteY58" fmla="*/ 1756788 h 5389065"/>
              <a:gd name="connsiteX59" fmla="*/ 1151346 w 4225558"/>
              <a:gd name="connsiteY59" fmla="*/ 1744917 h 5389065"/>
              <a:gd name="connsiteX60" fmla="*/ 1163216 w 4225558"/>
              <a:gd name="connsiteY60" fmla="*/ 1709307 h 5389065"/>
              <a:gd name="connsiteX61" fmla="*/ 1139477 w 4225558"/>
              <a:gd name="connsiteY61" fmla="*/ 1412552 h 5389065"/>
              <a:gd name="connsiteX62" fmla="*/ 1115737 w 4225558"/>
              <a:gd name="connsiteY62" fmla="*/ 1187019 h 5389065"/>
              <a:gd name="connsiteX63" fmla="*/ 1091998 w 4225558"/>
              <a:gd name="connsiteY63" fmla="*/ 1127668 h 5389065"/>
              <a:gd name="connsiteX64" fmla="*/ 1056390 w 4225558"/>
              <a:gd name="connsiteY64" fmla="*/ 1103927 h 5389065"/>
              <a:gd name="connsiteX65" fmla="*/ 1020781 w 4225558"/>
              <a:gd name="connsiteY65" fmla="*/ 1056447 h 5389065"/>
              <a:gd name="connsiteX66" fmla="*/ 949564 w 4225558"/>
              <a:gd name="connsiteY66" fmla="*/ 997096 h 5389065"/>
              <a:gd name="connsiteX67" fmla="*/ 925825 w 4225558"/>
              <a:gd name="connsiteY67" fmla="*/ 973355 h 5389065"/>
              <a:gd name="connsiteX68" fmla="*/ 842738 w 4225558"/>
              <a:gd name="connsiteY68" fmla="*/ 937745 h 5389065"/>
              <a:gd name="connsiteX69" fmla="*/ 700303 w 4225558"/>
              <a:gd name="connsiteY69" fmla="*/ 961485 h 5389065"/>
              <a:gd name="connsiteX70" fmla="*/ 640956 w 4225558"/>
              <a:gd name="connsiteY70" fmla="*/ 997096 h 5389065"/>
              <a:gd name="connsiteX71" fmla="*/ 486652 w 4225558"/>
              <a:gd name="connsiteY71" fmla="*/ 973355 h 5389065"/>
              <a:gd name="connsiteX72" fmla="*/ 427304 w 4225558"/>
              <a:gd name="connsiteY72" fmla="*/ 949615 h 5389065"/>
              <a:gd name="connsiteX73" fmla="*/ 344217 w 4225558"/>
              <a:gd name="connsiteY73" fmla="*/ 914004 h 5389065"/>
              <a:gd name="connsiteX74" fmla="*/ 308608 w 4225558"/>
              <a:gd name="connsiteY74" fmla="*/ 890264 h 5389065"/>
              <a:gd name="connsiteX75" fmla="*/ 273000 w 4225558"/>
              <a:gd name="connsiteY75" fmla="*/ 878394 h 5389065"/>
              <a:gd name="connsiteX76" fmla="*/ 225522 w 4225558"/>
              <a:gd name="connsiteY76" fmla="*/ 854654 h 5389065"/>
              <a:gd name="connsiteX77" fmla="*/ 154304 w 4225558"/>
              <a:gd name="connsiteY77" fmla="*/ 830913 h 5389065"/>
              <a:gd name="connsiteX78" fmla="*/ 71218 w 4225558"/>
              <a:gd name="connsiteY78" fmla="*/ 771562 h 5389065"/>
              <a:gd name="connsiteX79" fmla="*/ 106826 w 4225558"/>
              <a:gd name="connsiteY79" fmla="*/ 605380 h 5389065"/>
              <a:gd name="connsiteX80" fmla="*/ 142435 w 4225558"/>
              <a:gd name="connsiteY80" fmla="*/ 474808 h 5389065"/>
              <a:gd name="connsiteX81" fmla="*/ 166174 w 4225558"/>
              <a:gd name="connsiteY81" fmla="*/ 379846 h 5389065"/>
              <a:gd name="connsiteX82" fmla="*/ 178043 w 4225558"/>
              <a:gd name="connsiteY82" fmla="*/ 320495 h 5389065"/>
              <a:gd name="connsiteX83" fmla="*/ 201783 w 4225558"/>
              <a:gd name="connsiteY83" fmla="*/ 284885 h 5389065"/>
              <a:gd name="connsiteX84" fmla="*/ 225522 w 4225558"/>
              <a:gd name="connsiteY84" fmla="*/ 237404 h 5389065"/>
              <a:gd name="connsiteX85" fmla="*/ 261130 w 4225558"/>
              <a:gd name="connsiteY85" fmla="*/ 213663 h 5389065"/>
              <a:gd name="connsiteX86" fmla="*/ 379826 w 4225558"/>
              <a:gd name="connsiteY86" fmla="*/ 166183 h 5389065"/>
              <a:gd name="connsiteX87" fmla="*/ 486652 w 4225558"/>
              <a:gd name="connsiteY87" fmla="*/ 142442 h 5389065"/>
              <a:gd name="connsiteX88" fmla="*/ 545999 w 4225558"/>
              <a:gd name="connsiteY88" fmla="*/ 118702 h 5389065"/>
              <a:gd name="connsiteX89" fmla="*/ 629086 w 4225558"/>
              <a:gd name="connsiteY89" fmla="*/ 106832 h 5389065"/>
              <a:gd name="connsiteX90" fmla="*/ 771521 w 4225558"/>
              <a:gd name="connsiteY90" fmla="*/ 83091 h 5389065"/>
              <a:gd name="connsiteX91" fmla="*/ 1388737 w 4225558"/>
              <a:gd name="connsiteY91" fmla="*/ 59351 h 5389065"/>
              <a:gd name="connsiteX92" fmla="*/ 1602389 w 4225558"/>
              <a:gd name="connsiteY92" fmla="*/ 35611 h 5389065"/>
              <a:gd name="connsiteX93" fmla="*/ 1673606 w 4225558"/>
              <a:gd name="connsiteY93" fmla="*/ 23741 h 5389065"/>
              <a:gd name="connsiteX94" fmla="*/ 1839780 w 4225558"/>
              <a:gd name="connsiteY94" fmla="*/ 11870 h 5389065"/>
              <a:gd name="connsiteX95" fmla="*/ 1982214 w 4225558"/>
              <a:gd name="connsiteY95" fmla="*/ 0 h 5389065"/>
              <a:gd name="connsiteX96" fmla="*/ 2326431 w 4225558"/>
              <a:gd name="connsiteY96" fmla="*/ 11870 h 5389065"/>
              <a:gd name="connsiteX97" fmla="*/ 2397648 w 4225558"/>
              <a:gd name="connsiteY97" fmla="*/ 35611 h 5389065"/>
              <a:gd name="connsiteX98" fmla="*/ 2480735 w 4225558"/>
              <a:gd name="connsiteY98" fmla="*/ 59351 h 5389065"/>
              <a:gd name="connsiteX99" fmla="*/ 2540083 w 4225558"/>
              <a:gd name="connsiteY99" fmla="*/ 94962 h 5389065"/>
              <a:gd name="connsiteX100" fmla="*/ 2623170 w 4225558"/>
              <a:gd name="connsiteY100" fmla="*/ 154313 h 5389065"/>
              <a:gd name="connsiteX101" fmla="*/ 3109821 w 4225558"/>
              <a:gd name="connsiteY101" fmla="*/ 166183 h 5389065"/>
              <a:gd name="connsiteX102" fmla="*/ 3181038 w 4225558"/>
              <a:gd name="connsiteY102" fmla="*/ 178053 h 5389065"/>
              <a:gd name="connsiteX103" fmla="*/ 3228516 w 4225558"/>
              <a:gd name="connsiteY103" fmla="*/ 189923 h 5389065"/>
              <a:gd name="connsiteX104" fmla="*/ 3299734 w 4225558"/>
              <a:gd name="connsiteY104" fmla="*/ 201793 h 5389065"/>
              <a:gd name="connsiteX105" fmla="*/ 3418429 w 4225558"/>
              <a:gd name="connsiteY105" fmla="*/ 225534 h 5389065"/>
              <a:gd name="connsiteX106" fmla="*/ 3454038 w 4225558"/>
              <a:gd name="connsiteY106" fmla="*/ 237404 h 5389065"/>
              <a:gd name="connsiteX107" fmla="*/ 3572733 w 4225558"/>
              <a:gd name="connsiteY107" fmla="*/ 296755 h 5389065"/>
              <a:gd name="connsiteX108" fmla="*/ 3620211 w 4225558"/>
              <a:gd name="connsiteY108" fmla="*/ 308625 h 5389065"/>
              <a:gd name="connsiteX109" fmla="*/ 3655820 w 4225558"/>
              <a:gd name="connsiteY109" fmla="*/ 332365 h 5389065"/>
              <a:gd name="connsiteX110" fmla="*/ 3715168 w 4225558"/>
              <a:gd name="connsiteY110" fmla="*/ 344236 h 5389065"/>
              <a:gd name="connsiteX111" fmla="*/ 3762646 w 4225558"/>
              <a:gd name="connsiteY111" fmla="*/ 356106 h 5389065"/>
              <a:gd name="connsiteX112" fmla="*/ 3798254 w 4225558"/>
              <a:gd name="connsiteY112" fmla="*/ 379846 h 5389065"/>
              <a:gd name="connsiteX113" fmla="*/ 3833863 w 4225558"/>
              <a:gd name="connsiteY113" fmla="*/ 391716 h 5389065"/>
              <a:gd name="connsiteX114" fmla="*/ 3857602 w 4225558"/>
              <a:gd name="connsiteY114" fmla="*/ 415457 h 5389065"/>
              <a:gd name="connsiteX115" fmla="*/ 3905080 w 4225558"/>
              <a:gd name="connsiteY115" fmla="*/ 451067 h 5389065"/>
              <a:gd name="connsiteX116" fmla="*/ 3952558 w 4225558"/>
              <a:gd name="connsiteY116" fmla="*/ 510418 h 5389065"/>
              <a:gd name="connsiteX117" fmla="*/ 3964428 w 4225558"/>
              <a:gd name="connsiteY117" fmla="*/ 546029 h 5389065"/>
              <a:gd name="connsiteX118" fmla="*/ 3952558 w 4225558"/>
              <a:gd name="connsiteY118" fmla="*/ 830913 h 5389065"/>
              <a:gd name="connsiteX119" fmla="*/ 3916950 w 4225558"/>
              <a:gd name="connsiteY119" fmla="*/ 937745 h 5389065"/>
              <a:gd name="connsiteX120" fmla="*/ 3845733 w 4225558"/>
              <a:gd name="connsiteY120" fmla="*/ 1115798 h 5389065"/>
              <a:gd name="connsiteX121" fmla="*/ 3786385 w 4225558"/>
              <a:gd name="connsiteY121" fmla="*/ 1187019 h 5389065"/>
              <a:gd name="connsiteX122" fmla="*/ 3750776 w 4225558"/>
              <a:gd name="connsiteY122" fmla="*/ 1222629 h 5389065"/>
              <a:gd name="connsiteX123" fmla="*/ 3679559 w 4225558"/>
              <a:gd name="connsiteY123" fmla="*/ 1305721 h 5389065"/>
              <a:gd name="connsiteX124" fmla="*/ 3632081 w 4225558"/>
              <a:gd name="connsiteY124" fmla="*/ 1329461 h 5389065"/>
              <a:gd name="connsiteX125" fmla="*/ 3560864 w 4225558"/>
              <a:gd name="connsiteY125" fmla="*/ 1388812 h 5389065"/>
              <a:gd name="connsiteX126" fmla="*/ 3501516 w 4225558"/>
              <a:gd name="connsiteY126" fmla="*/ 1448163 h 5389065"/>
              <a:gd name="connsiteX127" fmla="*/ 3323473 w 4225558"/>
              <a:gd name="connsiteY127" fmla="*/ 1471903 h 5389065"/>
              <a:gd name="connsiteX128" fmla="*/ 3287864 w 4225558"/>
              <a:gd name="connsiteY128" fmla="*/ 1495644 h 5389065"/>
              <a:gd name="connsiteX129" fmla="*/ 3240386 w 4225558"/>
              <a:gd name="connsiteY129" fmla="*/ 1531254 h 5389065"/>
              <a:gd name="connsiteX130" fmla="*/ 3181038 w 4225558"/>
              <a:gd name="connsiteY130" fmla="*/ 1566865 h 5389065"/>
              <a:gd name="connsiteX131" fmla="*/ 3133560 w 4225558"/>
              <a:gd name="connsiteY131" fmla="*/ 1626216 h 5389065"/>
              <a:gd name="connsiteX132" fmla="*/ 3097951 w 4225558"/>
              <a:gd name="connsiteY132" fmla="*/ 1649956 h 5389065"/>
              <a:gd name="connsiteX133" fmla="*/ 2991125 w 4225558"/>
              <a:gd name="connsiteY133" fmla="*/ 1721177 h 5389065"/>
              <a:gd name="connsiteX134" fmla="*/ 2884299 w 4225558"/>
              <a:gd name="connsiteY134" fmla="*/ 1780528 h 5389065"/>
              <a:gd name="connsiteX135" fmla="*/ 2872430 w 4225558"/>
              <a:gd name="connsiteY135" fmla="*/ 1816139 h 5389065"/>
              <a:gd name="connsiteX136" fmla="*/ 2872430 w 4225558"/>
              <a:gd name="connsiteY136" fmla="*/ 2243465 h 5389065"/>
              <a:gd name="connsiteX137" fmla="*/ 2896169 w 4225558"/>
              <a:gd name="connsiteY137" fmla="*/ 2267206 h 5389065"/>
              <a:gd name="connsiteX138" fmla="*/ 2931778 w 4225558"/>
              <a:gd name="connsiteY138" fmla="*/ 2409648 h 5389065"/>
              <a:gd name="connsiteX139" fmla="*/ 2955517 w 4225558"/>
              <a:gd name="connsiteY139" fmla="*/ 2480869 h 5389065"/>
              <a:gd name="connsiteX140" fmla="*/ 2991125 w 4225558"/>
              <a:gd name="connsiteY140" fmla="*/ 2504609 h 5389065"/>
              <a:gd name="connsiteX141" fmla="*/ 3062343 w 4225558"/>
              <a:gd name="connsiteY141" fmla="*/ 2528350 h 5389065"/>
              <a:gd name="connsiteX142" fmla="*/ 3109821 w 4225558"/>
              <a:gd name="connsiteY142" fmla="*/ 2563960 h 5389065"/>
              <a:gd name="connsiteX143" fmla="*/ 3133560 w 4225558"/>
              <a:gd name="connsiteY143" fmla="*/ 2587701 h 5389065"/>
              <a:gd name="connsiteX144" fmla="*/ 3181038 w 4225558"/>
              <a:gd name="connsiteY144" fmla="*/ 2611441 h 5389065"/>
              <a:gd name="connsiteX145" fmla="*/ 3240386 w 4225558"/>
              <a:gd name="connsiteY145" fmla="*/ 2694532 h 5389065"/>
              <a:gd name="connsiteX146" fmla="*/ 3252255 w 4225558"/>
              <a:gd name="connsiteY146" fmla="*/ 2920066 h 5389065"/>
              <a:gd name="connsiteX147" fmla="*/ 3264125 w 4225558"/>
              <a:gd name="connsiteY147" fmla="*/ 2991287 h 5389065"/>
              <a:gd name="connsiteX148" fmla="*/ 3323473 w 4225558"/>
              <a:gd name="connsiteY148" fmla="*/ 3062508 h 5389065"/>
              <a:gd name="connsiteX149" fmla="*/ 3347212 w 4225558"/>
              <a:gd name="connsiteY149" fmla="*/ 3157470 h 5389065"/>
              <a:gd name="connsiteX150" fmla="*/ 3359081 w 4225558"/>
              <a:gd name="connsiteY150" fmla="*/ 3193080 h 5389065"/>
              <a:gd name="connsiteX151" fmla="*/ 3382820 w 4225558"/>
              <a:gd name="connsiteY151" fmla="*/ 3216821 h 5389065"/>
              <a:gd name="connsiteX152" fmla="*/ 3454038 w 4225558"/>
              <a:gd name="connsiteY152" fmla="*/ 3252431 h 5389065"/>
              <a:gd name="connsiteX153" fmla="*/ 3560864 w 4225558"/>
              <a:gd name="connsiteY153" fmla="*/ 3359263 h 5389065"/>
              <a:gd name="connsiteX154" fmla="*/ 3596472 w 4225558"/>
              <a:gd name="connsiteY154" fmla="*/ 3394873 h 5389065"/>
              <a:gd name="connsiteX155" fmla="*/ 3632081 w 4225558"/>
              <a:gd name="connsiteY155" fmla="*/ 3406744 h 5389065"/>
              <a:gd name="connsiteX156" fmla="*/ 3703298 w 4225558"/>
              <a:gd name="connsiteY156" fmla="*/ 3454224 h 5389065"/>
              <a:gd name="connsiteX157" fmla="*/ 3738907 w 4225558"/>
              <a:gd name="connsiteY157" fmla="*/ 3466094 h 5389065"/>
              <a:gd name="connsiteX158" fmla="*/ 3762646 w 4225558"/>
              <a:gd name="connsiteY158" fmla="*/ 3489835 h 5389065"/>
              <a:gd name="connsiteX159" fmla="*/ 3833863 w 4225558"/>
              <a:gd name="connsiteY159" fmla="*/ 3525445 h 5389065"/>
              <a:gd name="connsiteX160" fmla="*/ 3893211 w 4225558"/>
              <a:gd name="connsiteY160" fmla="*/ 3584796 h 5389065"/>
              <a:gd name="connsiteX161" fmla="*/ 3916950 w 4225558"/>
              <a:gd name="connsiteY161" fmla="*/ 3608537 h 5389065"/>
              <a:gd name="connsiteX162" fmla="*/ 3952558 w 4225558"/>
              <a:gd name="connsiteY162" fmla="*/ 3620407 h 5389065"/>
              <a:gd name="connsiteX163" fmla="*/ 4000037 w 4225558"/>
              <a:gd name="connsiteY163" fmla="*/ 3727239 h 5389065"/>
              <a:gd name="connsiteX164" fmla="*/ 4011906 w 4225558"/>
              <a:gd name="connsiteY164" fmla="*/ 3774719 h 5389065"/>
              <a:gd name="connsiteX165" fmla="*/ 4047515 w 4225558"/>
              <a:gd name="connsiteY165" fmla="*/ 3869681 h 5389065"/>
              <a:gd name="connsiteX166" fmla="*/ 4059384 w 4225558"/>
              <a:gd name="connsiteY166" fmla="*/ 3917162 h 5389065"/>
              <a:gd name="connsiteX167" fmla="*/ 4118732 w 4225558"/>
              <a:gd name="connsiteY167" fmla="*/ 4000253 h 5389065"/>
              <a:gd name="connsiteX168" fmla="*/ 4142471 w 4225558"/>
              <a:gd name="connsiteY168" fmla="*/ 4035863 h 5389065"/>
              <a:gd name="connsiteX169" fmla="*/ 4201819 w 4225558"/>
              <a:gd name="connsiteY169" fmla="*/ 4107085 h 5389065"/>
              <a:gd name="connsiteX170" fmla="*/ 4225558 w 4225558"/>
              <a:gd name="connsiteY170" fmla="*/ 4154565 h 5389065"/>
              <a:gd name="connsiteX171" fmla="*/ 4201819 w 4225558"/>
              <a:gd name="connsiteY171" fmla="*/ 4403839 h 5389065"/>
              <a:gd name="connsiteX172" fmla="*/ 4178080 w 4225558"/>
              <a:gd name="connsiteY172" fmla="*/ 4475060 h 5389065"/>
              <a:gd name="connsiteX173" fmla="*/ 4154341 w 4225558"/>
              <a:gd name="connsiteY173" fmla="*/ 4593762 h 5389065"/>
              <a:gd name="connsiteX174" fmla="*/ 4142471 w 4225558"/>
              <a:gd name="connsiteY174" fmla="*/ 4795555 h 5389065"/>
              <a:gd name="connsiteX175" fmla="*/ 4094993 w 4225558"/>
              <a:gd name="connsiteY175" fmla="*/ 4902387 h 5389065"/>
              <a:gd name="connsiteX176" fmla="*/ 4071254 w 4225558"/>
              <a:gd name="connsiteY176" fmla="*/ 4973608 h 5389065"/>
              <a:gd name="connsiteX177" fmla="*/ 4047515 w 4225558"/>
              <a:gd name="connsiteY177" fmla="*/ 5021089 h 5389065"/>
              <a:gd name="connsiteX178" fmla="*/ 4000037 w 4225558"/>
              <a:gd name="connsiteY178" fmla="*/ 5127921 h 5389065"/>
              <a:gd name="connsiteX179" fmla="*/ 3988167 w 4225558"/>
              <a:gd name="connsiteY179" fmla="*/ 5246622 h 5389065"/>
              <a:gd name="connsiteX180" fmla="*/ 3928819 w 4225558"/>
              <a:gd name="connsiteY180" fmla="*/ 5282233 h 5389065"/>
              <a:gd name="connsiteX181" fmla="*/ 3525255 w 4225558"/>
              <a:gd name="connsiteY181" fmla="*/ 5294103 h 5389065"/>
              <a:gd name="connsiteX182" fmla="*/ 3477777 w 4225558"/>
              <a:gd name="connsiteY182" fmla="*/ 5305973 h 5389065"/>
              <a:gd name="connsiteX183" fmla="*/ 3442168 w 4225558"/>
              <a:gd name="connsiteY183" fmla="*/ 5329714 h 5389065"/>
              <a:gd name="connsiteX184" fmla="*/ 3347212 w 4225558"/>
              <a:gd name="connsiteY184" fmla="*/ 5353454 h 5389065"/>
              <a:gd name="connsiteX185" fmla="*/ 3169169 w 4225558"/>
              <a:gd name="connsiteY185" fmla="*/ 5341584 h 5389065"/>
              <a:gd name="connsiteX186" fmla="*/ 3145429 w 4225558"/>
              <a:gd name="connsiteY186" fmla="*/ 5317843 h 5389065"/>
              <a:gd name="connsiteX187" fmla="*/ 3074212 w 4225558"/>
              <a:gd name="connsiteY187" fmla="*/ 5282233 h 5389065"/>
              <a:gd name="connsiteX188" fmla="*/ 2813082 w 4225558"/>
              <a:gd name="connsiteY188" fmla="*/ 5294103 h 5389065"/>
              <a:gd name="connsiteX189" fmla="*/ 2753735 w 4225558"/>
              <a:gd name="connsiteY189" fmla="*/ 5305973 h 5389065"/>
              <a:gd name="connsiteX190" fmla="*/ 2658778 w 4225558"/>
              <a:gd name="connsiteY190" fmla="*/ 5341584 h 5389065"/>
              <a:gd name="connsiteX191" fmla="*/ 2528213 w 4225558"/>
              <a:gd name="connsiteY191" fmla="*/ 5365324 h 5389065"/>
              <a:gd name="connsiteX192" fmla="*/ 2302692 w 4225558"/>
              <a:gd name="connsiteY192" fmla="*/ 5329714 h 5389065"/>
              <a:gd name="connsiteX193" fmla="*/ 2290822 w 4225558"/>
              <a:gd name="connsiteY193" fmla="*/ 5294103 h 5389065"/>
              <a:gd name="connsiteX194" fmla="*/ 2017823 w 4225558"/>
              <a:gd name="connsiteY194" fmla="*/ 5317843 h 5389065"/>
              <a:gd name="connsiteX195" fmla="*/ 1970345 w 4225558"/>
              <a:gd name="connsiteY195" fmla="*/ 5329714 h 5389065"/>
              <a:gd name="connsiteX196" fmla="*/ 1899127 w 4225558"/>
              <a:gd name="connsiteY196" fmla="*/ 5341584 h 5389065"/>
              <a:gd name="connsiteX197" fmla="*/ 1863519 w 4225558"/>
              <a:gd name="connsiteY197" fmla="*/ 5353454 h 5389065"/>
              <a:gd name="connsiteX198" fmla="*/ 1792301 w 4225558"/>
              <a:gd name="connsiteY198" fmla="*/ 5389065 h 5389065"/>
              <a:gd name="connsiteX199" fmla="*/ 1578650 w 4225558"/>
              <a:gd name="connsiteY199" fmla="*/ 5377194 h 5389065"/>
              <a:gd name="connsiteX200" fmla="*/ 1507432 w 4225558"/>
              <a:gd name="connsiteY200" fmla="*/ 5353454 h 5389065"/>
              <a:gd name="connsiteX201" fmla="*/ 1424346 w 4225558"/>
              <a:gd name="connsiteY201" fmla="*/ 5317843 h 5389065"/>
              <a:gd name="connsiteX202" fmla="*/ 1353128 w 4225558"/>
              <a:gd name="connsiteY202" fmla="*/ 5294103 h 5389065"/>
              <a:gd name="connsiteX203" fmla="*/ 1163216 w 4225558"/>
              <a:gd name="connsiteY203" fmla="*/ 5305973 h 5389065"/>
              <a:gd name="connsiteX204" fmla="*/ 1080129 w 4225558"/>
              <a:gd name="connsiteY204" fmla="*/ 5329714 h 5389065"/>
              <a:gd name="connsiteX205" fmla="*/ 1044520 w 4225558"/>
              <a:gd name="connsiteY205" fmla="*/ 5365324 h 5389065"/>
              <a:gd name="connsiteX206" fmla="*/ 949564 w 4225558"/>
              <a:gd name="connsiteY206" fmla="*/ 5365324 h 5389065"/>
              <a:gd name="connsiteX207" fmla="*/ 878347 w 4225558"/>
              <a:gd name="connsiteY207" fmla="*/ 5341584 h 5389065"/>
              <a:gd name="connsiteX208" fmla="*/ 818999 w 4225558"/>
              <a:gd name="connsiteY208" fmla="*/ 5305973 h 5389065"/>
              <a:gd name="connsiteX209" fmla="*/ 783390 w 4225558"/>
              <a:gd name="connsiteY209" fmla="*/ 5282233 h 5389065"/>
              <a:gd name="connsiteX210" fmla="*/ 676564 w 4225558"/>
              <a:gd name="connsiteY210" fmla="*/ 5329714 h 53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225558" h="5389065">
                <a:moveTo>
                  <a:pt x="676564" y="5329714"/>
                </a:moveTo>
                <a:cubicBezTo>
                  <a:pt x="656782" y="5327736"/>
                  <a:pt x="669588" y="5289936"/>
                  <a:pt x="664695" y="5270363"/>
                </a:cubicBezTo>
                <a:cubicBezTo>
                  <a:pt x="661660" y="5258224"/>
                  <a:pt x="656262" y="5246783"/>
                  <a:pt x="652825" y="5234752"/>
                </a:cubicBezTo>
                <a:cubicBezTo>
                  <a:pt x="648343" y="5219066"/>
                  <a:pt x="644912" y="5203098"/>
                  <a:pt x="640956" y="5187271"/>
                </a:cubicBezTo>
                <a:cubicBezTo>
                  <a:pt x="644912" y="5100223"/>
                  <a:pt x="652825" y="5013265"/>
                  <a:pt x="652825" y="4926127"/>
                </a:cubicBezTo>
                <a:cubicBezTo>
                  <a:pt x="652825" y="4870592"/>
                  <a:pt x="640956" y="4815480"/>
                  <a:pt x="640956" y="4759945"/>
                </a:cubicBezTo>
                <a:cubicBezTo>
                  <a:pt x="640956" y="4317991"/>
                  <a:pt x="631927" y="4591428"/>
                  <a:pt x="664695" y="4427580"/>
                </a:cubicBezTo>
                <a:cubicBezTo>
                  <a:pt x="666601" y="4418048"/>
                  <a:pt x="682975" y="4311564"/>
                  <a:pt x="688434" y="4297007"/>
                </a:cubicBezTo>
                <a:cubicBezTo>
                  <a:pt x="693443" y="4283649"/>
                  <a:pt x="704260" y="4273267"/>
                  <a:pt x="712173" y="4261397"/>
                </a:cubicBezTo>
                <a:cubicBezTo>
                  <a:pt x="716129" y="4249527"/>
                  <a:pt x="721008" y="4237925"/>
                  <a:pt x="724042" y="4225786"/>
                </a:cubicBezTo>
                <a:cubicBezTo>
                  <a:pt x="728384" y="4208417"/>
                  <a:pt x="735722" y="4151931"/>
                  <a:pt x="747782" y="4130825"/>
                </a:cubicBezTo>
                <a:cubicBezTo>
                  <a:pt x="757597" y="4113648"/>
                  <a:pt x="771521" y="4099171"/>
                  <a:pt x="783390" y="4083344"/>
                </a:cubicBezTo>
                <a:cubicBezTo>
                  <a:pt x="789857" y="4063942"/>
                  <a:pt x="799624" y="4024233"/>
                  <a:pt x="818999" y="4012123"/>
                </a:cubicBezTo>
                <a:cubicBezTo>
                  <a:pt x="840218" y="3998860"/>
                  <a:pt x="866477" y="3996296"/>
                  <a:pt x="890216" y="3988383"/>
                </a:cubicBezTo>
                <a:cubicBezTo>
                  <a:pt x="902086" y="3984426"/>
                  <a:pt x="915415" y="3983453"/>
                  <a:pt x="925825" y="3976512"/>
                </a:cubicBezTo>
                <a:lnTo>
                  <a:pt x="961433" y="3952772"/>
                </a:lnTo>
                <a:cubicBezTo>
                  <a:pt x="969346" y="3940902"/>
                  <a:pt x="974033" y="3926074"/>
                  <a:pt x="985172" y="3917162"/>
                </a:cubicBezTo>
                <a:cubicBezTo>
                  <a:pt x="1067076" y="3851635"/>
                  <a:pt x="976487" y="3971735"/>
                  <a:pt x="1044520" y="3869681"/>
                </a:cubicBezTo>
                <a:cubicBezTo>
                  <a:pt x="1048477" y="3834070"/>
                  <a:pt x="1056390" y="3798679"/>
                  <a:pt x="1056390" y="3762849"/>
                </a:cubicBezTo>
                <a:cubicBezTo>
                  <a:pt x="1056390" y="3723084"/>
                  <a:pt x="1048120" y="3683748"/>
                  <a:pt x="1044520" y="3644147"/>
                </a:cubicBezTo>
                <a:cubicBezTo>
                  <a:pt x="1040207" y="3596697"/>
                  <a:pt x="1038948" y="3548932"/>
                  <a:pt x="1032651" y="3501705"/>
                </a:cubicBezTo>
                <a:cubicBezTo>
                  <a:pt x="1028830" y="3473048"/>
                  <a:pt x="1007081" y="3443712"/>
                  <a:pt x="997042" y="3418614"/>
                </a:cubicBezTo>
                <a:cubicBezTo>
                  <a:pt x="987749" y="3395379"/>
                  <a:pt x="990997" y="3365089"/>
                  <a:pt x="973303" y="3347393"/>
                </a:cubicBezTo>
                <a:cubicBezTo>
                  <a:pt x="965390" y="3339479"/>
                  <a:pt x="958303" y="3330643"/>
                  <a:pt x="949564" y="3323652"/>
                </a:cubicBezTo>
                <a:cubicBezTo>
                  <a:pt x="904704" y="3287762"/>
                  <a:pt x="909338" y="3309583"/>
                  <a:pt x="866477" y="3252431"/>
                </a:cubicBezTo>
                <a:cubicBezTo>
                  <a:pt x="855860" y="3238275"/>
                  <a:pt x="849708" y="3221214"/>
                  <a:pt x="842738" y="3204950"/>
                </a:cubicBezTo>
                <a:cubicBezTo>
                  <a:pt x="837809" y="3193450"/>
                  <a:pt x="839715" y="3178188"/>
                  <a:pt x="830868" y="3169340"/>
                </a:cubicBezTo>
                <a:cubicBezTo>
                  <a:pt x="822021" y="3160493"/>
                  <a:pt x="807129" y="3161427"/>
                  <a:pt x="795260" y="3157470"/>
                </a:cubicBezTo>
                <a:cubicBezTo>
                  <a:pt x="760335" y="3131274"/>
                  <a:pt x="739724" y="3119312"/>
                  <a:pt x="712173" y="3086249"/>
                </a:cubicBezTo>
                <a:cubicBezTo>
                  <a:pt x="703040" y="3075289"/>
                  <a:pt x="698521" y="3060726"/>
                  <a:pt x="688434" y="3050638"/>
                </a:cubicBezTo>
                <a:cubicBezTo>
                  <a:pt x="674446" y="3036649"/>
                  <a:pt x="654944" y="3029016"/>
                  <a:pt x="640956" y="3015027"/>
                </a:cubicBezTo>
                <a:cubicBezTo>
                  <a:pt x="576283" y="2950351"/>
                  <a:pt x="637748" y="2978349"/>
                  <a:pt x="569738" y="2955676"/>
                </a:cubicBezTo>
                <a:cubicBezTo>
                  <a:pt x="561825" y="2939849"/>
                  <a:pt x="552969" y="2924460"/>
                  <a:pt x="545999" y="2908196"/>
                </a:cubicBezTo>
                <a:cubicBezTo>
                  <a:pt x="541070" y="2896695"/>
                  <a:pt x="539725" y="2883776"/>
                  <a:pt x="534130" y="2872585"/>
                </a:cubicBezTo>
                <a:cubicBezTo>
                  <a:pt x="508683" y="2821688"/>
                  <a:pt x="511531" y="2848615"/>
                  <a:pt x="474782" y="2801364"/>
                </a:cubicBezTo>
                <a:cubicBezTo>
                  <a:pt x="457266" y="2778842"/>
                  <a:pt x="454372" y="2739166"/>
                  <a:pt x="427304" y="2730143"/>
                </a:cubicBezTo>
                <a:cubicBezTo>
                  <a:pt x="295914" y="2686345"/>
                  <a:pt x="381061" y="2707964"/>
                  <a:pt x="166174" y="2694532"/>
                </a:cubicBezTo>
                <a:cubicBezTo>
                  <a:pt x="142345" y="2682617"/>
                  <a:pt x="86627" y="2658296"/>
                  <a:pt x="71218" y="2635181"/>
                </a:cubicBezTo>
                <a:cubicBezTo>
                  <a:pt x="57337" y="2614359"/>
                  <a:pt x="58669" y="2586343"/>
                  <a:pt x="47478" y="2563960"/>
                </a:cubicBezTo>
                <a:lnTo>
                  <a:pt x="0" y="2468999"/>
                </a:lnTo>
                <a:cubicBezTo>
                  <a:pt x="21407" y="2254917"/>
                  <a:pt x="-43114" y="2259089"/>
                  <a:pt x="83087" y="2195985"/>
                </a:cubicBezTo>
                <a:cubicBezTo>
                  <a:pt x="94278" y="2190389"/>
                  <a:pt x="106826" y="2188071"/>
                  <a:pt x="118696" y="2184114"/>
                </a:cubicBezTo>
                <a:cubicBezTo>
                  <a:pt x="191543" y="2111263"/>
                  <a:pt x="109743" y="2178492"/>
                  <a:pt x="249261" y="2136634"/>
                </a:cubicBezTo>
                <a:cubicBezTo>
                  <a:pt x="259980" y="2133418"/>
                  <a:pt x="263404" y="2118651"/>
                  <a:pt x="273000" y="2112893"/>
                </a:cubicBezTo>
                <a:cubicBezTo>
                  <a:pt x="283728" y="2106456"/>
                  <a:pt x="296739" y="2104980"/>
                  <a:pt x="308608" y="2101023"/>
                </a:cubicBezTo>
                <a:cubicBezTo>
                  <a:pt x="316521" y="2093110"/>
                  <a:pt x="325357" y="2086022"/>
                  <a:pt x="332348" y="2077283"/>
                </a:cubicBezTo>
                <a:cubicBezTo>
                  <a:pt x="357373" y="2046000"/>
                  <a:pt x="355442" y="2030232"/>
                  <a:pt x="391695" y="2006062"/>
                </a:cubicBezTo>
                <a:cubicBezTo>
                  <a:pt x="402105" y="1999121"/>
                  <a:pt x="415434" y="1998148"/>
                  <a:pt x="427304" y="1994191"/>
                </a:cubicBezTo>
                <a:cubicBezTo>
                  <a:pt x="471168" y="1928392"/>
                  <a:pt x="425946" y="1980439"/>
                  <a:pt x="486652" y="1946711"/>
                </a:cubicBezTo>
                <a:cubicBezTo>
                  <a:pt x="527288" y="1924134"/>
                  <a:pt x="560445" y="1890458"/>
                  <a:pt x="605347" y="1875490"/>
                </a:cubicBezTo>
                <a:cubicBezTo>
                  <a:pt x="651342" y="1860157"/>
                  <a:pt x="766352" y="1854377"/>
                  <a:pt x="795260" y="1851749"/>
                </a:cubicBezTo>
                <a:cubicBezTo>
                  <a:pt x="807129" y="1843836"/>
                  <a:pt x="819729" y="1836921"/>
                  <a:pt x="830868" y="1828009"/>
                </a:cubicBezTo>
                <a:cubicBezTo>
                  <a:pt x="839607" y="1821018"/>
                  <a:pt x="845011" y="1810026"/>
                  <a:pt x="854607" y="1804268"/>
                </a:cubicBezTo>
                <a:cubicBezTo>
                  <a:pt x="865336" y="1797830"/>
                  <a:pt x="878346" y="1796355"/>
                  <a:pt x="890216" y="1792398"/>
                </a:cubicBezTo>
                <a:cubicBezTo>
                  <a:pt x="898129" y="1780528"/>
                  <a:pt x="899689" y="1756788"/>
                  <a:pt x="913955" y="1756788"/>
                </a:cubicBezTo>
                <a:cubicBezTo>
                  <a:pt x="928221" y="1756788"/>
                  <a:pt x="928783" y="1781258"/>
                  <a:pt x="937694" y="1792398"/>
                </a:cubicBezTo>
                <a:cubicBezTo>
                  <a:pt x="944685" y="1801137"/>
                  <a:pt x="953520" y="1808225"/>
                  <a:pt x="961433" y="1816139"/>
                </a:cubicBezTo>
                <a:cubicBezTo>
                  <a:pt x="1087035" y="1784735"/>
                  <a:pt x="939125" y="1827372"/>
                  <a:pt x="1044520" y="1780528"/>
                </a:cubicBezTo>
                <a:cubicBezTo>
                  <a:pt x="1067386" y="1770365"/>
                  <a:pt x="1091998" y="1764701"/>
                  <a:pt x="1115737" y="1756788"/>
                </a:cubicBezTo>
                <a:lnTo>
                  <a:pt x="1151346" y="1744917"/>
                </a:lnTo>
                <a:cubicBezTo>
                  <a:pt x="1155303" y="1733047"/>
                  <a:pt x="1163216" y="1721819"/>
                  <a:pt x="1163216" y="1709307"/>
                </a:cubicBezTo>
                <a:cubicBezTo>
                  <a:pt x="1163216" y="1472982"/>
                  <a:pt x="1177113" y="1525472"/>
                  <a:pt x="1139477" y="1412552"/>
                </a:cubicBezTo>
                <a:cubicBezTo>
                  <a:pt x="1134511" y="1338061"/>
                  <a:pt x="1139843" y="1259338"/>
                  <a:pt x="1115737" y="1187019"/>
                </a:cubicBezTo>
                <a:cubicBezTo>
                  <a:pt x="1108999" y="1166805"/>
                  <a:pt x="1104382" y="1145007"/>
                  <a:pt x="1091998" y="1127668"/>
                </a:cubicBezTo>
                <a:cubicBezTo>
                  <a:pt x="1083707" y="1116059"/>
                  <a:pt x="1066477" y="1114015"/>
                  <a:pt x="1056390" y="1103927"/>
                </a:cubicBezTo>
                <a:cubicBezTo>
                  <a:pt x="1042402" y="1089938"/>
                  <a:pt x="1033445" y="1071645"/>
                  <a:pt x="1020781" y="1056447"/>
                </a:cubicBezTo>
                <a:cubicBezTo>
                  <a:pt x="996373" y="1027155"/>
                  <a:pt x="982451" y="1024504"/>
                  <a:pt x="949564" y="997096"/>
                </a:cubicBezTo>
                <a:cubicBezTo>
                  <a:pt x="940967" y="989931"/>
                  <a:pt x="935136" y="979563"/>
                  <a:pt x="925825" y="973355"/>
                </a:cubicBezTo>
                <a:cubicBezTo>
                  <a:pt x="896491" y="953798"/>
                  <a:pt x="874390" y="948296"/>
                  <a:pt x="842738" y="937745"/>
                </a:cubicBezTo>
                <a:cubicBezTo>
                  <a:pt x="832188" y="938917"/>
                  <a:pt x="731937" y="942503"/>
                  <a:pt x="700303" y="961485"/>
                </a:cubicBezTo>
                <a:cubicBezTo>
                  <a:pt x="618837" y="1010368"/>
                  <a:pt x="741828" y="963470"/>
                  <a:pt x="640956" y="997096"/>
                </a:cubicBezTo>
                <a:cubicBezTo>
                  <a:pt x="589521" y="989182"/>
                  <a:pt x="537453" y="984645"/>
                  <a:pt x="486652" y="973355"/>
                </a:cubicBezTo>
                <a:cubicBezTo>
                  <a:pt x="465853" y="968733"/>
                  <a:pt x="447254" y="957096"/>
                  <a:pt x="427304" y="949615"/>
                </a:cubicBezTo>
                <a:cubicBezTo>
                  <a:pt x="378877" y="931454"/>
                  <a:pt x="397274" y="944324"/>
                  <a:pt x="344217" y="914004"/>
                </a:cubicBezTo>
                <a:cubicBezTo>
                  <a:pt x="331831" y="906926"/>
                  <a:pt x="321368" y="896644"/>
                  <a:pt x="308608" y="890264"/>
                </a:cubicBezTo>
                <a:cubicBezTo>
                  <a:pt x="297418" y="884669"/>
                  <a:pt x="284500" y="883323"/>
                  <a:pt x="273000" y="878394"/>
                </a:cubicBezTo>
                <a:cubicBezTo>
                  <a:pt x="256737" y="871424"/>
                  <a:pt x="241950" y="861226"/>
                  <a:pt x="225522" y="854654"/>
                </a:cubicBezTo>
                <a:cubicBezTo>
                  <a:pt x="202288" y="845360"/>
                  <a:pt x="154304" y="830913"/>
                  <a:pt x="154304" y="830913"/>
                </a:cubicBezTo>
                <a:cubicBezTo>
                  <a:pt x="143639" y="823803"/>
                  <a:pt x="72690" y="777452"/>
                  <a:pt x="71218" y="771562"/>
                </a:cubicBezTo>
                <a:cubicBezTo>
                  <a:pt x="56995" y="714669"/>
                  <a:pt x="86697" y="655706"/>
                  <a:pt x="106826" y="605380"/>
                </a:cubicBezTo>
                <a:cubicBezTo>
                  <a:pt x="132266" y="452735"/>
                  <a:pt x="100845" y="609984"/>
                  <a:pt x="142435" y="474808"/>
                </a:cubicBezTo>
                <a:cubicBezTo>
                  <a:pt x="152030" y="443623"/>
                  <a:pt x="159776" y="411841"/>
                  <a:pt x="166174" y="379846"/>
                </a:cubicBezTo>
                <a:cubicBezTo>
                  <a:pt x="170130" y="360062"/>
                  <a:pt x="170959" y="339386"/>
                  <a:pt x="178043" y="320495"/>
                </a:cubicBezTo>
                <a:cubicBezTo>
                  <a:pt x="183052" y="307137"/>
                  <a:pt x="194705" y="297271"/>
                  <a:pt x="201783" y="284885"/>
                </a:cubicBezTo>
                <a:cubicBezTo>
                  <a:pt x="210562" y="269521"/>
                  <a:pt x="214195" y="250998"/>
                  <a:pt x="225522" y="237404"/>
                </a:cubicBezTo>
                <a:cubicBezTo>
                  <a:pt x="234654" y="226445"/>
                  <a:pt x="248744" y="220741"/>
                  <a:pt x="261130" y="213663"/>
                </a:cubicBezTo>
                <a:cubicBezTo>
                  <a:pt x="301003" y="190877"/>
                  <a:pt x="334229" y="178343"/>
                  <a:pt x="379826" y="166183"/>
                </a:cubicBezTo>
                <a:cubicBezTo>
                  <a:pt x="415072" y="156784"/>
                  <a:pt x="451578" y="152464"/>
                  <a:pt x="486652" y="142442"/>
                </a:cubicBezTo>
                <a:cubicBezTo>
                  <a:pt x="507138" y="136588"/>
                  <a:pt x="525329" y="123870"/>
                  <a:pt x="545999" y="118702"/>
                </a:cubicBezTo>
                <a:cubicBezTo>
                  <a:pt x="573140" y="111916"/>
                  <a:pt x="601490" y="111432"/>
                  <a:pt x="629086" y="106832"/>
                </a:cubicBezTo>
                <a:cubicBezTo>
                  <a:pt x="681797" y="98046"/>
                  <a:pt x="715709" y="85929"/>
                  <a:pt x="771521" y="83091"/>
                </a:cubicBezTo>
                <a:cubicBezTo>
                  <a:pt x="977146" y="72635"/>
                  <a:pt x="1182998" y="67264"/>
                  <a:pt x="1388737" y="59351"/>
                </a:cubicBezTo>
                <a:cubicBezTo>
                  <a:pt x="1548981" y="32643"/>
                  <a:pt x="1352762" y="63348"/>
                  <a:pt x="1602389" y="35611"/>
                </a:cubicBezTo>
                <a:cubicBezTo>
                  <a:pt x="1626308" y="32953"/>
                  <a:pt x="1649659" y="26136"/>
                  <a:pt x="1673606" y="23741"/>
                </a:cubicBezTo>
                <a:cubicBezTo>
                  <a:pt x="1728863" y="18215"/>
                  <a:pt x="1784411" y="16129"/>
                  <a:pt x="1839780" y="11870"/>
                </a:cubicBezTo>
                <a:lnTo>
                  <a:pt x="1982214" y="0"/>
                </a:lnTo>
                <a:cubicBezTo>
                  <a:pt x="2096953" y="3957"/>
                  <a:pt x="2212043" y="2065"/>
                  <a:pt x="2326431" y="11870"/>
                </a:cubicBezTo>
                <a:cubicBezTo>
                  <a:pt x="2351363" y="14007"/>
                  <a:pt x="2373731" y="28252"/>
                  <a:pt x="2397648" y="35611"/>
                </a:cubicBezTo>
                <a:cubicBezTo>
                  <a:pt x="2425178" y="44082"/>
                  <a:pt x="2453039" y="51438"/>
                  <a:pt x="2480735" y="59351"/>
                </a:cubicBezTo>
                <a:cubicBezTo>
                  <a:pt x="2500518" y="71221"/>
                  <a:pt x="2521627" y="81119"/>
                  <a:pt x="2540083" y="94962"/>
                </a:cubicBezTo>
                <a:cubicBezTo>
                  <a:pt x="2568212" y="116060"/>
                  <a:pt x="2581750" y="151551"/>
                  <a:pt x="2623170" y="154313"/>
                </a:cubicBezTo>
                <a:cubicBezTo>
                  <a:pt x="2785076" y="165107"/>
                  <a:pt x="2947604" y="162226"/>
                  <a:pt x="3109821" y="166183"/>
                </a:cubicBezTo>
                <a:cubicBezTo>
                  <a:pt x="3133560" y="170140"/>
                  <a:pt x="3157439" y="173333"/>
                  <a:pt x="3181038" y="178053"/>
                </a:cubicBezTo>
                <a:cubicBezTo>
                  <a:pt x="3197034" y="181252"/>
                  <a:pt x="3212520" y="186724"/>
                  <a:pt x="3228516" y="189923"/>
                </a:cubicBezTo>
                <a:cubicBezTo>
                  <a:pt x="3252115" y="194643"/>
                  <a:pt x="3276079" y="197357"/>
                  <a:pt x="3299734" y="201793"/>
                </a:cubicBezTo>
                <a:cubicBezTo>
                  <a:pt x="3339392" y="209229"/>
                  <a:pt x="3380151" y="212774"/>
                  <a:pt x="3418429" y="225534"/>
                </a:cubicBezTo>
                <a:cubicBezTo>
                  <a:pt x="3430299" y="229491"/>
                  <a:pt x="3442678" y="232161"/>
                  <a:pt x="3454038" y="237404"/>
                </a:cubicBezTo>
                <a:cubicBezTo>
                  <a:pt x="3494202" y="255942"/>
                  <a:pt x="3529818" y="286026"/>
                  <a:pt x="3572733" y="296755"/>
                </a:cubicBezTo>
                <a:lnTo>
                  <a:pt x="3620211" y="308625"/>
                </a:lnTo>
                <a:cubicBezTo>
                  <a:pt x="3632081" y="316538"/>
                  <a:pt x="3642463" y="327356"/>
                  <a:pt x="3655820" y="332365"/>
                </a:cubicBezTo>
                <a:cubicBezTo>
                  <a:pt x="3674710" y="339449"/>
                  <a:pt x="3695474" y="339859"/>
                  <a:pt x="3715168" y="344236"/>
                </a:cubicBezTo>
                <a:cubicBezTo>
                  <a:pt x="3731093" y="347775"/>
                  <a:pt x="3746820" y="352149"/>
                  <a:pt x="3762646" y="356106"/>
                </a:cubicBezTo>
                <a:cubicBezTo>
                  <a:pt x="3774515" y="364019"/>
                  <a:pt x="3785495" y="373466"/>
                  <a:pt x="3798254" y="379846"/>
                </a:cubicBezTo>
                <a:cubicBezTo>
                  <a:pt x="3809445" y="385442"/>
                  <a:pt x="3823134" y="385278"/>
                  <a:pt x="3833863" y="391716"/>
                </a:cubicBezTo>
                <a:cubicBezTo>
                  <a:pt x="3843459" y="397474"/>
                  <a:pt x="3849005" y="408292"/>
                  <a:pt x="3857602" y="415457"/>
                </a:cubicBezTo>
                <a:cubicBezTo>
                  <a:pt x="3872799" y="428122"/>
                  <a:pt x="3889883" y="438402"/>
                  <a:pt x="3905080" y="451067"/>
                </a:cubicBezTo>
                <a:cubicBezTo>
                  <a:pt x="3924005" y="466838"/>
                  <a:pt x="3941607" y="488515"/>
                  <a:pt x="3952558" y="510418"/>
                </a:cubicBezTo>
                <a:cubicBezTo>
                  <a:pt x="3958154" y="521610"/>
                  <a:pt x="3960471" y="534159"/>
                  <a:pt x="3964428" y="546029"/>
                </a:cubicBezTo>
                <a:cubicBezTo>
                  <a:pt x="3960471" y="640990"/>
                  <a:pt x="3959329" y="736111"/>
                  <a:pt x="3952558" y="830913"/>
                </a:cubicBezTo>
                <a:cubicBezTo>
                  <a:pt x="3950218" y="863675"/>
                  <a:pt x="3927553" y="909469"/>
                  <a:pt x="3916950" y="937745"/>
                </a:cubicBezTo>
                <a:cubicBezTo>
                  <a:pt x="3896299" y="992816"/>
                  <a:pt x="3879120" y="1082410"/>
                  <a:pt x="3845733" y="1115798"/>
                </a:cubicBezTo>
                <a:cubicBezTo>
                  <a:pt x="3741702" y="1219832"/>
                  <a:pt x="3869011" y="1087863"/>
                  <a:pt x="3786385" y="1187019"/>
                </a:cubicBezTo>
                <a:cubicBezTo>
                  <a:pt x="3775639" y="1199915"/>
                  <a:pt x="3761522" y="1209733"/>
                  <a:pt x="3750776" y="1222629"/>
                </a:cubicBezTo>
                <a:cubicBezTo>
                  <a:pt x="3710902" y="1270480"/>
                  <a:pt x="3742961" y="1258167"/>
                  <a:pt x="3679559" y="1305721"/>
                </a:cubicBezTo>
                <a:cubicBezTo>
                  <a:pt x="3665404" y="1316338"/>
                  <a:pt x="3647907" y="1321548"/>
                  <a:pt x="3632081" y="1329461"/>
                </a:cubicBezTo>
                <a:cubicBezTo>
                  <a:pt x="3489159" y="1472391"/>
                  <a:pt x="3693063" y="1273132"/>
                  <a:pt x="3560864" y="1388812"/>
                </a:cubicBezTo>
                <a:cubicBezTo>
                  <a:pt x="3539809" y="1407236"/>
                  <a:pt x="3528658" y="1441377"/>
                  <a:pt x="3501516" y="1448163"/>
                </a:cubicBezTo>
                <a:cubicBezTo>
                  <a:pt x="3411642" y="1470633"/>
                  <a:pt x="3470284" y="1458556"/>
                  <a:pt x="3323473" y="1471903"/>
                </a:cubicBezTo>
                <a:cubicBezTo>
                  <a:pt x="3311603" y="1479817"/>
                  <a:pt x="3299472" y="1487352"/>
                  <a:pt x="3287864" y="1495644"/>
                </a:cubicBezTo>
                <a:cubicBezTo>
                  <a:pt x="3271766" y="1507143"/>
                  <a:pt x="3256846" y="1520280"/>
                  <a:pt x="3240386" y="1531254"/>
                </a:cubicBezTo>
                <a:cubicBezTo>
                  <a:pt x="3221190" y="1544052"/>
                  <a:pt x="3200821" y="1554995"/>
                  <a:pt x="3181038" y="1566865"/>
                </a:cubicBezTo>
                <a:cubicBezTo>
                  <a:pt x="3165212" y="1586649"/>
                  <a:pt x="3151474" y="1608301"/>
                  <a:pt x="3133560" y="1626216"/>
                </a:cubicBezTo>
                <a:cubicBezTo>
                  <a:pt x="3123473" y="1636304"/>
                  <a:pt x="3109559" y="1641664"/>
                  <a:pt x="3097951" y="1649956"/>
                </a:cubicBezTo>
                <a:cubicBezTo>
                  <a:pt x="2971242" y="1740467"/>
                  <a:pt x="3138311" y="1627508"/>
                  <a:pt x="2991125" y="1721177"/>
                </a:cubicBezTo>
                <a:cubicBezTo>
                  <a:pt x="2901333" y="1778320"/>
                  <a:pt x="2950556" y="1758442"/>
                  <a:pt x="2884299" y="1780528"/>
                </a:cubicBezTo>
                <a:cubicBezTo>
                  <a:pt x="2880343" y="1792398"/>
                  <a:pt x="2874084" y="1803736"/>
                  <a:pt x="2872430" y="1816139"/>
                </a:cubicBezTo>
                <a:cubicBezTo>
                  <a:pt x="2853753" y="1956224"/>
                  <a:pt x="2856410" y="2104620"/>
                  <a:pt x="2872430" y="2243465"/>
                </a:cubicBezTo>
                <a:cubicBezTo>
                  <a:pt x="2873713" y="2254582"/>
                  <a:pt x="2888256" y="2259292"/>
                  <a:pt x="2896169" y="2267206"/>
                </a:cubicBezTo>
                <a:cubicBezTo>
                  <a:pt x="2960756" y="2460976"/>
                  <a:pt x="2883828" y="2217838"/>
                  <a:pt x="2931778" y="2409648"/>
                </a:cubicBezTo>
                <a:cubicBezTo>
                  <a:pt x="2937847" y="2433925"/>
                  <a:pt x="2934696" y="2466987"/>
                  <a:pt x="2955517" y="2480869"/>
                </a:cubicBezTo>
                <a:cubicBezTo>
                  <a:pt x="2967386" y="2488782"/>
                  <a:pt x="2978089" y="2498815"/>
                  <a:pt x="2991125" y="2504609"/>
                </a:cubicBezTo>
                <a:cubicBezTo>
                  <a:pt x="3013992" y="2514773"/>
                  <a:pt x="3062343" y="2528350"/>
                  <a:pt x="3062343" y="2528350"/>
                </a:cubicBezTo>
                <a:cubicBezTo>
                  <a:pt x="3078169" y="2540220"/>
                  <a:pt x="3094624" y="2551295"/>
                  <a:pt x="3109821" y="2563960"/>
                </a:cubicBezTo>
                <a:cubicBezTo>
                  <a:pt x="3118418" y="2571125"/>
                  <a:pt x="3124249" y="2581493"/>
                  <a:pt x="3133560" y="2587701"/>
                </a:cubicBezTo>
                <a:cubicBezTo>
                  <a:pt x="3148282" y="2597516"/>
                  <a:pt x="3165212" y="2603528"/>
                  <a:pt x="3181038" y="2611441"/>
                </a:cubicBezTo>
                <a:cubicBezTo>
                  <a:pt x="3203962" y="2634366"/>
                  <a:pt x="3235699" y="2658598"/>
                  <a:pt x="3240386" y="2694532"/>
                </a:cubicBezTo>
                <a:cubicBezTo>
                  <a:pt x="3250122" y="2769182"/>
                  <a:pt x="3246252" y="2845024"/>
                  <a:pt x="3252255" y="2920066"/>
                </a:cubicBezTo>
                <a:cubicBezTo>
                  <a:pt x="3254174" y="2944057"/>
                  <a:pt x="3256514" y="2968454"/>
                  <a:pt x="3264125" y="2991287"/>
                </a:cubicBezTo>
                <a:cubicBezTo>
                  <a:pt x="3272388" y="3016078"/>
                  <a:pt x="3306942" y="3045977"/>
                  <a:pt x="3323473" y="3062508"/>
                </a:cubicBezTo>
                <a:cubicBezTo>
                  <a:pt x="3331386" y="3094162"/>
                  <a:pt x="3336895" y="3126516"/>
                  <a:pt x="3347212" y="3157470"/>
                </a:cubicBezTo>
                <a:cubicBezTo>
                  <a:pt x="3351168" y="3169340"/>
                  <a:pt x="3352644" y="3182351"/>
                  <a:pt x="3359081" y="3193080"/>
                </a:cubicBezTo>
                <a:cubicBezTo>
                  <a:pt x="3364838" y="3202677"/>
                  <a:pt x="3373330" y="3210889"/>
                  <a:pt x="3382820" y="3216821"/>
                </a:cubicBezTo>
                <a:cubicBezTo>
                  <a:pt x="3405327" y="3230888"/>
                  <a:pt x="3430299" y="3240561"/>
                  <a:pt x="3454038" y="3252431"/>
                </a:cubicBezTo>
                <a:lnTo>
                  <a:pt x="3560864" y="3359263"/>
                </a:lnTo>
                <a:cubicBezTo>
                  <a:pt x="3572733" y="3371133"/>
                  <a:pt x="3580547" y="3389564"/>
                  <a:pt x="3596472" y="3394873"/>
                </a:cubicBezTo>
                <a:cubicBezTo>
                  <a:pt x="3608342" y="3398830"/>
                  <a:pt x="3621144" y="3400667"/>
                  <a:pt x="3632081" y="3406744"/>
                </a:cubicBezTo>
                <a:cubicBezTo>
                  <a:pt x="3657021" y="3420601"/>
                  <a:pt x="3676231" y="3445201"/>
                  <a:pt x="3703298" y="3454224"/>
                </a:cubicBezTo>
                <a:lnTo>
                  <a:pt x="3738907" y="3466094"/>
                </a:lnTo>
                <a:cubicBezTo>
                  <a:pt x="3746820" y="3474008"/>
                  <a:pt x="3753050" y="3484077"/>
                  <a:pt x="3762646" y="3489835"/>
                </a:cubicBezTo>
                <a:cubicBezTo>
                  <a:pt x="3828867" y="3529571"/>
                  <a:pt x="3768370" y="3468136"/>
                  <a:pt x="3833863" y="3525445"/>
                </a:cubicBezTo>
                <a:cubicBezTo>
                  <a:pt x="3854918" y="3543869"/>
                  <a:pt x="3873428" y="3565012"/>
                  <a:pt x="3893211" y="3584796"/>
                </a:cubicBezTo>
                <a:cubicBezTo>
                  <a:pt x="3901124" y="3592710"/>
                  <a:pt x="3906333" y="3604998"/>
                  <a:pt x="3916950" y="3608537"/>
                </a:cubicBezTo>
                <a:lnTo>
                  <a:pt x="3952558" y="3620407"/>
                </a:lnTo>
                <a:cubicBezTo>
                  <a:pt x="3980396" y="3731761"/>
                  <a:pt x="3941366" y="3595223"/>
                  <a:pt x="4000037" y="3727239"/>
                </a:cubicBezTo>
                <a:cubicBezTo>
                  <a:pt x="4006662" y="3742147"/>
                  <a:pt x="4007425" y="3759033"/>
                  <a:pt x="4011906" y="3774719"/>
                </a:cubicBezTo>
                <a:cubicBezTo>
                  <a:pt x="4028573" y="3833058"/>
                  <a:pt x="4022434" y="3794431"/>
                  <a:pt x="4047515" y="3869681"/>
                </a:cubicBezTo>
                <a:cubicBezTo>
                  <a:pt x="4052674" y="3885158"/>
                  <a:pt x="4052958" y="3902167"/>
                  <a:pt x="4059384" y="3917162"/>
                </a:cubicBezTo>
                <a:cubicBezTo>
                  <a:pt x="4065377" y="3931148"/>
                  <a:pt x="4114391" y="3994175"/>
                  <a:pt x="4118732" y="4000253"/>
                </a:cubicBezTo>
                <a:cubicBezTo>
                  <a:pt x="4127024" y="4011862"/>
                  <a:pt x="4133560" y="4024723"/>
                  <a:pt x="4142471" y="4035863"/>
                </a:cubicBezTo>
                <a:cubicBezTo>
                  <a:pt x="4188904" y="4093907"/>
                  <a:pt x="4144106" y="4014741"/>
                  <a:pt x="4201819" y="4107085"/>
                </a:cubicBezTo>
                <a:cubicBezTo>
                  <a:pt x="4211197" y="4122090"/>
                  <a:pt x="4217645" y="4138738"/>
                  <a:pt x="4225558" y="4154565"/>
                </a:cubicBezTo>
                <a:cubicBezTo>
                  <a:pt x="4222496" y="4197439"/>
                  <a:pt x="4216100" y="4341951"/>
                  <a:pt x="4201819" y="4403839"/>
                </a:cubicBezTo>
                <a:cubicBezTo>
                  <a:pt x="4196192" y="4428223"/>
                  <a:pt x="4184149" y="4450783"/>
                  <a:pt x="4178080" y="4475060"/>
                </a:cubicBezTo>
                <a:cubicBezTo>
                  <a:pt x="4168294" y="4514206"/>
                  <a:pt x="4162254" y="4554195"/>
                  <a:pt x="4154341" y="4593762"/>
                </a:cubicBezTo>
                <a:cubicBezTo>
                  <a:pt x="4150384" y="4661026"/>
                  <a:pt x="4148859" y="4728478"/>
                  <a:pt x="4142471" y="4795555"/>
                </a:cubicBezTo>
                <a:cubicBezTo>
                  <a:pt x="4136684" y="4856324"/>
                  <a:pt x="4122482" y="4841909"/>
                  <a:pt x="4094993" y="4902387"/>
                </a:cubicBezTo>
                <a:cubicBezTo>
                  <a:pt x="4084638" y="4925169"/>
                  <a:pt x="4080547" y="4950373"/>
                  <a:pt x="4071254" y="4973608"/>
                </a:cubicBezTo>
                <a:cubicBezTo>
                  <a:pt x="4064683" y="4990037"/>
                  <a:pt x="4054701" y="5004919"/>
                  <a:pt x="4047515" y="5021089"/>
                </a:cubicBezTo>
                <a:cubicBezTo>
                  <a:pt x="3986894" y="5157494"/>
                  <a:pt x="4058476" y="5011036"/>
                  <a:pt x="4000037" y="5127921"/>
                </a:cubicBezTo>
                <a:cubicBezTo>
                  <a:pt x="3996080" y="5167488"/>
                  <a:pt x="3997811" y="5208045"/>
                  <a:pt x="3988167" y="5246622"/>
                </a:cubicBezTo>
                <a:cubicBezTo>
                  <a:pt x="3983281" y="5266166"/>
                  <a:pt x="3944076" y="5281408"/>
                  <a:pt x="3928819" y="5282233"/>
                </a:cubicBezTo>
                <a:cubicBezTo>
                  <a:pt x="3794436" y="5289497"/>
                  <a:pt x="3659776" y="5290146"/>
                  <a:pt x="3525255" y="5294103"/>
                </a:cubicBezTo>
                <a:cubicBezTo>
                  <a:pt x="3509429" y="5298060"/>
                  <a:pt x="3492771" y="5299547"/>
                  <a:pt x="3477777" y="5305973"/>
                </a:cubicBezTo>
                <a:cubicBezTo>
                  <a:pt x="3464665" y="5311593"/>
                  <a:pt x="3455575" y="5324838"/>
                  <a:pt x="3442168" y="5329714"/>
                </a:cubicBezTo>
                <a:cubicBezTo>
                  <a:pt x="3411506" y="5340864"/>
                  <a:pt x="3347212" y="5353454"/>
                  <a:pt x="3347212" y="5353454"/>
                </a:cubicBezTo>
                <a:cubicBezTo>
                  <a:pt x="3287864" y="5349497"/>
                  <a:pt x="3227743" y="5351921"/>
                  <a:pt x="3169169" y="5341584"/>
                </a:cubicBezTo>
                <a:cubicBezTo>
                  <a:pt x="3158148" y="5339639"/>
                  <a:pt x="3154168" y="5324834"/>
                  <a:pt x="3145429" y="5317843"/>
                </a:cubicBezTo>
                <a:cubicBezTo>
                  <a:pt x="3112558" y="5291545"/>
                  <a:pt x="3111823" y="5294770"/>
                  <a:pt x="3074212" y="5282233"/>
                </a:cubicBezTo>
                <a:cubicBezTo>
                  <a:pt x="2987169" y="5286190"/>
                  <a:pt x="2899977" y="5287666"/>
                  <a:pt x="2813082" y="5294103"/>
                </a:cubicBezTo>
                <a:cubicBezTo>
                  <a:pt x="2792963" y="5295593"/>
                  <a:pt x="2773058" y="5300176"/>
                  <a:pt x="2753735" y="5305973"/>
                </a:cubicBezTo>
                <a:cubicBezTo>
                  <a:pt x="2502974" y="5381207"/>
                  <a:pt x="2820180" y="5295467"/>
                  <a:pt x="2658778" y="5341584"/>
                </a:cubicBezTo>
                <a:cubicBezTo>
                  <a:pt x="2602813" y="5357575"/>
                  <a:pt x="2595458" y="5355717"/>
                  <a:pt x="2528213" y="5365324"/>
                </a:cubicBezTo>
                <a:cubicBezTo>
                  <a:pt x="2517101" y="5364629"/>
                  <a:pt x="2347658" y="5385925"/>
                  <a:pt x="2302692" y="5329714"/>
                </a:cubicBezTo>
                <a:cubicBezTo>
                  <a:pt x="2294876" y="5319943"/>
                  <a:pt x="2294779" y="5305973"/>
                  <a:pt x="2290822" y="5294103"/>
                </a:cubicBezTo>
                <a:cubicBezTo>
                  <a:pt x="2240261" y="5297992"/>
                  <a:pt x="2077327" y="5309342"/>
                  <a:pt x="2017823" y="5317843"/>
                </a:cubicBezTo>
                <a:cubicBezTo>
                  <a:pt x="2001674" y="5320150"/>
                  <a:pt x="1986341" y="5326514"/>
                  <a:pt x="1970345" y="5329714"/>
                </a:cubicBezTo>
                <a:cubicBezTo>
                  <a:pt x="1946746" y="5334434"/>
                  <a:pt x="1922866" y="5337627"/>
                  <a:pt x="1899127" y="5341584"/>
                </a:cubicBezTo>
                <a:cubicBezTo>
                  <a:pt x="1887258" y="5345541"/>
                  <a:pt x="1874709" y="5347859"/>
                  <a:pt x="1863519" y="5353454"/>
                </a:cubicBezTo>
                <a:cubicBezTo>
                  <a:pt x="1771476" y="5399477"/>
                  <a:pt x="1881809" y="5359226"/>
                  <a:pt x="1792301" y="5389065"/>
                </a:cubicBezTo>
                <a:cubicBezTo>
                  <a:pt x="1721084" y="5385108"/>
                  <a:pt x="1649426" y="5386042"/>
                  <a:pt x="1578650" y="5377194"/>
                </a:cubicBezTo>
                <a:cubicBezTo>
                  <a:pt x="1553820" y="5374090"/>
                  <a:pt x="1507432" y="5353454"/>
                  <a:pt x="1507432" y="5353454"/>
                </a:cubicBezTo>
                <a:cubicBezTo>
                  <a:pt x="1450941" y="5315791"/>
                  <a:pt x="1494022" y="5338747"/>
                  <a:pt x="1424346" y="5317843"/>
                </a:cubicBezTo>
                <a:cubicBezTo>
                  <a:pt x="1400378" y="5310652"/>
                  <a:pt x="1353128" y="5294103"/>
                  <a:pt x="1353128" y="5294103"/>
                </a:cubicBezTo>
                <a:cubicBezTo>
                  <a:pt x="1289824" y="5298060"/>
                  <a:pt x="1226329" y="5299661"/>
                  <a:pt x="1163216" y="5305973"/>
                </a:cubicBezTo>
                <a:cubicBezTo>
                  <a:pt x="1141918" y="5308103"/>
                  <a:pt x="1101825" y="5322481"/>
                  <a:pt x="1080129" y="5329714"/>
                </a:cubicBezTo>
                <a:cubicBezTo>
                  <a:pt x="1068259" y="5341584"/>
                  <a:pt x="1058487" y="5356012"/>
                  <a:pt x="1044520" y="5365324"/>
                </a:cubicBezTo>
                <a:cubicBezTo>
                  <a:pt x="1012638" y="5386580"/>
                  <a:pt x="984312" y="5374801"/>
                  <a:pt x="949564" y="5365324"/>
                </a:cubicBezTo>
                <a:cubicBezTo>
                  <a:pt x="925423" y="5358740"/>
                  <a:pt x="878347" y="5341584"/>
                  <a:pt x="878347" y="5341584"/>
                </a:cubicBezTo>
                <a:cubicBezTo>
                  <a:pt x="831978" y="5295213"/>
                  <a:pt x="880632" y="5336791"/>
                  <a:pt x="818999" y="5305973"/>
                </a:cubicBezTo>
                <a:cubicBezTo>
                  <a:pt x="806239" y="5299593"/>
                  <a:pt x="797426" y="5284785"/>
                  <a:pt x="783390" y="5282233"/>
                </a:cubicBezTo>
                <a:cubicBezTo>
                  <a:pt x="752249" y="5276571"/>
                  <a:pt x="696346" y="5331692"/>
                  <a:pt x="676564" y="5329714"/>
                </a:cubicBezTo>
                <a:close/>
              </a:path>
            </a:pathLst>
          </a:custGeom>
          <a:ln>
            <a:solidFill>
              <a:srgbClr val="FF0000"/>
            </a:solidFill>
          </a:ln>
          <a:effectLst>
            <a:glow rad="635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0000"/>
                </a:solidFill>
              </a:ln>
              <a:solidFill>
                <a:srgbClr val="FF0000"/>
              </a:solidFill>
              <a:effectLst/>
              <a:latin typeface="Times" pitchFamily="-110" charset="0"/>
            </a:endParaRPr>
          </a:p>
        </p:txBody>
      </p:sp>
      <p:sp>
        <p:nvSpPr>
          <p:cNvPr id="11" name="TextBox 10"/>
          <p:cNvSpPr txBox="1"/>
          <p:nvPr/>
        </p:nvSpPr>
        <p:spPr>
          <a:xfrm>
            <a:off x="7641731" y="2438400"/>
            <a:ext cx="1544012" cy="646331"/>
          </a:xfrm>
          <a:prstGeom prst="rect">
            <a:avLst/>
          </a:prstGeom>
          <a:noFill/>
        </p:spPr>
        <p:txBody>
          <a:bodyPr wrap="none" rtlCol="0">
            <a:spAutoFit/>
          </a:bodyPr>
          <a:lstStyle/>
          <a:p>
            <a:r>
              <a:rPr lang="en-US" dirty="0" smtClean="0">
                <a:solidFill>
                  <a:srgbClr val="FF0000"/>
                </a:solidFill>
              </a:rPr>
              <a:t>~20% slice</a:t>
            </a:r>
          </a:p>
          <a:p>
            <a:r>
              <a:rPr lang="en-US" dirty="0" smtClean="0">
                <a:solidFill>
                  <a:srgbClr val="FF0000"/>
                </a:solidFill>
              </a:rPr>
              <a:t>of total system</a:t>
            </a:r>
            <a:endParaRPr 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DAQ Test Stand</a:t>
            </a:r>
            <a:endParaRPr lang="en-US" dirty="0"/>
          </a:p>
        </p:txBody>
      </p:sp>
      <p:sp>
        <p:nvSpPr>
          <p:cNvPr id="6" name="Content Placeholder 2"/>
          <p:cNvSpPr>
            <a:spLocks noGrp="1"/>
          </p:cNvSpPr>
          <p:nvPr>
            <p:ph idx="1"/>
          </p:nvPr>
        </p:nvSpPr>
        <p:spPr>
          <a:xfrm>
            <a:off x="457200" y="1066800"/>
            <a:ext cx="8229600" cy="4525963"/>
          </a:xfrm>
        </p:spPr>
        <p:txBody>
          <a:bodyPr>
            <a:normAutofit fontScale="85000" lnSpcReduction="10000"/>
          </a:bodyPr>
          <a:lstStyle/>
          <a:p>
            <a:r>
              <a:rPr lang="en-US" dirty="0" smtClean="0"/>
              <a:t>Prior efforts</a:t>
            </a:r>
          </a:p>
          <a:p>
            <a:pPr lvl="1"/>
            <a:r>
              <a:rPr lang="en-US" dirty="0" smtClean="0"/>
              <a:t>Many parts of DAQ system tested individually in small test stands</a:t>
            </a:r>
          </a:p>
          <a:p>
            <a:pPr lvl="1"/>
            <a:r>
              <a:rPr lang="en-US" dirty="0" smtClean="0"/>
              <a:t>DAQ group unable to perform large-scale tests</a:t>
            </a:r>
          </a:p>
          <a:p>
            <a:pPr lvl="2"/>
            <a:r>
              <a:rPr lang="en-US" dirty="0" smtClean="0"/>
              <a:t>Never had enough equipment/space</a:t>
            </a:r>
          </a:p>
          <a:p>
            <a:pPr lvl="2"/>
            <a:endParaRPr lang="en-US" dirty="0" smtClean="0"/>
          </a:p>
          <a:p>
            <a:r>
              <a:rPr lang="en-US" dirty="0" smtClean="0"/>
              <a:t>Why test “slice” of full DAQ now?</a:t>
            </a:r>
          </a:p>
          <a:p>
            <a:pPr lvl="1"/>
            <a:r>
              <a:rPr lang="en-US" dirty="0" smtClean="0"/>
              <a:t>Software/Hardware developments have matured.</a:t>
            </a:r>
          </a:p>
          <a:p>
            <a:pPr lvl="1"/>
            <a:r>
              <a:rPr lang="en-US" dirty="0" smtClean="0"/>
              <a:t>Hall D has all the necessary equipment</a:t>
            </a:r>
          </a:p>
          <a:p>
            <a:pPr lvl="1"/>
            <a:r>
              <a:rPr lang="en-US" dirty="0" smtClean="0"/>
              <a:t>Computing system available soon</a:t>
            </a:r>
          </a:p>
          <a:p>
            <a:pPr lvl="2"/>
            <a:r>
              <a:rPr lang="en-US" dirty="0" smtClean="0"/>
              <a:t>Some hardware can be borrowed from CC and HPCC</a:t>
            </a:r>
          </a:p>
          <a:p>
            <a:pPr lvl="1"/>
            <a:r>
              <a:rPr lang="en-US" dirty="0" smtClean="0"/>
              <a:t>Rack Room LHS is not in use – plenty of empty racks &amp; power</a:t>
            </a:r>
          </a:p>
          <a:p>
            <a:pPr lvl="1"/>
            <a:r>
              <a:rPr lang="en-US" dirty="0" smtClean="0"/>
              <a:t>Benefit to both DAQ/Electronics groups and they have manpower</a:t>
            </a:r>
          </a:p>
          <a:p>
            <a:pPr lvl="1"/>
            <a:r>
              <a:rPr lang="en-US" dirty="0" smtClean="0"/>
              <a:t>DOE review this summer may focus on DAQ readiness</a:t>
            </a:r>
          </a:p>
          <a:p>
            <a:pPr lvl="1">
              <a:buNone/>
            </a:pPr>
            <a:endParaRPr lang="en-US" dirty="0"/>
          </a:p>
        </p:txBody>
      </p:sp>
    </p:spTree>
    <p:extLst>
      <p:ext uri="{BB962C8B-B14F-4D97-AF65-F5344CB8AC3E}">
        <p14:creationId xmlns:p14="http://schemas.microsoft.com/office/powerpoint/2010/main" xmlns="" val="49489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Test Stand – Timelines &amp; Goals</a:t>
            </a:r>
            <a:endParaRPr lang="en-US" dirty="0"/>
          </a:p>
        </p:txBody>
      </p:sp>
      <p:sp>
        <p:nvSpPr>
          <p:cNvPr id="3" name="Content Placeholder 2"/>
          <p:cNvSpPr>
            <a:spLocks noGrp="1"/>
          </p:cNvSpPr>
          <p:nvPr>
            <p:ph idx="1"/>
          </p:nvPr>
        </p:nvSpPr>
        <p:spPr>
          <a:xfrm>
            <a:off x="685800" y="990600"/>
            <a:ext cx="7772400" cy="5334000"/>
          </a:xfrm>
        </p:spPr>
        <p:txBody>
          <a:bodyPr/>
          <a:lstStyle/>
          <a:p>
            <a:r>
              <a:rPr lang="en-US" dirty="0" smtClean="0"/>
              <a:t>Rack Room ready now (all necessary power 110 &amp; 208)</a:t>
            </a:r>
          </a:p>
          <a:p>
            <a:r>
              <a:rPr lang="en-US" dirty="0" smtClean="0"/>
              <a:t>Computing equipment (CPUs, switches, cabling etc…) is currently being installed.</a:t>
            </a:r>
          </a:p>
          <a:p>
            <a:r>
              <a:rPr lang="en-US" dirty="0" smtClean="0"/>
              <a:t>Plan to have a total of 12 crates (10 ROCs, TS, and Global Trigger crate). As crates are filled and tested by Fernando’s group they will be installed in the rack room. Should have all by early April.</a:t>
            </a:r>
          </a:p>
          <a:p>
            <a:r>
              <a:rPr lang="en-US" dirty="0" smtClean="0"/>
              <a:t>Testing will include:</a:t>
            </a:r>
          </a:p>
          <a:p>
            <a:pPr lvl="1"/>
            <a:r>
              <a:rPr lang="en-US" sz="2000" dirty="0" smtClean="0"/>
              <a:t>Performance testing with complex </a:t>
            </a:r>
            <a:r>
              <a:rPr lang="en-US" sz="2000" dirty="0" err="1" smtClean="0"/>
              <a:t>configs</a:t>
            </a:r>
            <a:r>
              <a:rPr lang="en-US" sz="2000" dirty="0" smtClean="0"/>
              <a:t> (multi-stage event building, asymmetric data streams).</a:t>
            </a:r>
          </a:p>
          <a:p>
            <a:pPr lvl="1"/>
            <a:r>
              <a:rPr lang="en-US" sz="2000" dirty="0" smtClean="0"/>
              <a:t>Trigger/clock distribution, long-term stability, error detection, calibration and recovery.</a:t>
            </a:r>
          </a:p>
          <a:p>
            <a:pPr lvl="1"/>
            <a:r>
              <a:rPr lang="en-US" sz="2000" dirty="0" smtClean="0"/>
              <a:t>Develop DAQ system partitioning with the TS</a:t>
            </a:r>
          </a:p>
          <a:p>
            <a:pPr lvl="1"/>
            <a:r>
              <a:rPr lang="en-US" sz="2000" dirty="0" smtClean="0"/>
              <a:t>Much more…</a:t>
            </a:r>
          </a:p>
        </p:txBody>
      </p:sp>
    </p:spTree>
    <p:extLst>
      <p:ext uri="{BB962C8B-B14F-4D97-AF65-F5344CB8AC3E}">
        <p14:creationId xmlns:p14="http://schemas.microsoft.com/office/powerpoint/2010/main" xmlns="" val="20745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42" y="0"/>
            <a:ext cx="7772400" cy="762000"/>
          </a:xfrm>
        </p:spPr>
        <p:txBody>
          <a:bodyPr/>
          <a:lstStyle/>
          <a:p>
            <a:r>
              <a:rPr lang="en-US" dirty="0" smtClean="0"/>
              <a:t>Rack Room Setup</a:t>
            </a:r>
            <a:endParaRPr lang="en-US" dirty="0"/>
          </a:p>
        </p:txBody>
      </p:sp>
      <p:grpSp>
        <p:nvGrpSpPr>
          <p:cNvPr id="17" name="Group 16"/>
          <p:cNvGrpSpPr/>
          <p:nvPr/>
        </p:nvGrpSpPr>
        <p:grpSpPr>
          <a:xfrm>
            <a:off x="685800" y="1295400"/>
            <a:ext cx="1219200" cy="5029200"/>
            <a:chOff x="685800" y="1219200"/>
            <a:chExt cx="1219200" cy="5029200"/>
          </a:xfrm>
        </p:grpSpPr>
        <p:sp>
          <p:nvSpPr>
            <p:cNvPr id="5" name="Rectangle 4"/>
            <p:cNvSpPr/>
            <p:nvPr/>
          </p:nvSpPr>
          <p:spPr bwMode="auto">
            <a:xfrm>
              <a:off x="685800" y="1219200"/>
              <a:ext cx="12192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cxnSp>
          <p:nvCxnSpPr>
            <p:cNvPr id="7" name="Straight Connector 6"/>
            <p:cNvCxnSpPr/>
            <p:nvPr/>
          </p:nvCxnSpPr>
          <p:spPr bwMode="auto">
            <a:xfrm>
              <a:off x="685800" y="17526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85800" y="22860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85800" y="2819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85800" y="3352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85800" y="38862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85800" y="4495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85800" y="5105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85800" y="5638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 name="Group 17"/>
          <p:cNvGrpSpPr/>
          <p:nvPr/>
        </p:nvGrpSpPr>
        <p:grpSpPr>
          <a:xfrm rot="5400000">
            <a:off x="5638801" y="-762000"/>
            <a:ext cx="1219200" cy="5029200"/>
            <a:chOff x="685800" y="1219200"/>
            <a:chExt cx="1219200" cy="5029200"/>
          </a:xfrm>
        </p:grpSpPr>
        <p:sp>
          <p:nvSpPr>
            <p:cNvPr id="19" name="Rectangle 18"/>
            <p:cNvSpPr/>
            <p:nvPr/>
          </p:nvSpPr>
          <p:spPr bwMode="auto">
            <a:xfrm>
              <a:off x="685800" y="1219200"/>
              <a:ext cx="12192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cxnSp>
          <p:nvCxnSpPr>
            <p:cNvPr id="20" name="Straight Connector 19"/>
            <p:cNvCxnSpPr/>
            <p:nvPr/>
          </p:nvCxnSpPr>
          <p:spPr bwMode="auto">
            <a:xfrm>
              <a:off x="685800" y="17526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85800" y="22860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85800" y="2819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85800" y="3352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685800" y="38862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85800" y="4495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85800" y="5105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85800" y="5638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9" name="Straight Connector 28"/>
          <p:cNvCxnSpPr/>
          <p:nvPr/>
        </p:nvCxnSpPr>
        <p:spPr bwMode="auto">
          <a:xfrm>
            <a:off x="3124200" y="3429000"/>
            <a:ext cx="0" cy="28956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124200" y="3429000"/>
            <a:ext cx="594360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32" name="TextBox 31"/>
          <p:cNvSpPr txBox="1"/>
          <p:nvPr/>
        </p:nvSpPr>
        <p:spPr>
          <a:xfrm>
            <a:off x="3276600" y="3593068"/>
            <a:ext cx="2525113" cy="646331"/>
          </a:xfrm>
          <a:prstGeom prst="rect">
            <a:avLst/>
          </a:prstGeom>
          <a:noFill/>
        </p:spPr>
        <p:txBody>
          <a:bodyPr wrap="none" rtlCol="0">
            <a:spAutoFit/>
          </a:bodyPr>
          <a:lstStyle/>
          <a:p>
            <a:r>
              <a:rPr lang="en-US" dirty="0" smtClean="0"/>
              <a:t>Control Room</a:t>
            </a:r>
          </a:p>
          <a:p>
            <a:r>
              <a:rPr lang="en-US" dirty="0" smtClean="0"/>
              <a:t>(</a:t>
            </a:r>
            <a:r>
              <a:rPr lang="en-US" dirty="0" err="1" smtClean="0"/>
              <a:t>Misc</a:t>
            </a:r>
            <a:r>
              <a:rPr lang="en-US" dirty="0" smtClean="0"/>
              <a:t> PCs and Consoles)</a:t>
            </a:r>
            <a:endParaRPr lang="en-US" dirty="0"/>
          </a:p>
        </p:txBody>
      </p:sp>
      <p:sp>
        <p:nvSpPr>
          <p:cNvPr id="33" name="TextBox 32"/>
          <p:cNvSpPr txBox="1"/>
          <p:nvPr/>
        </p:nvSpPr>
        <p:spPr>
          <a:xfrm>
            <a:off x="185485" y="5839148"/>
            <a:ext cx="424115" cy="338554"/>
          </a:xfrm>
          <a:prstGeom prst="rect">
            <a:avLst/>
          </a:prstGeom>
          <a:noFill/>
        </p:spPr>
        <p:txBody>
          <a:bodyPr wrap="none" rtlCol="0">
            <a:spAutoFit/>
          </a:bodyPr>
          <a:lstStyle/>
          <a:p>
            <a:r>
              <a:rPr lang="en-US" sz="1600" dirty="0" smtClean="0"/>
              <a:t>R1</a:t>
            </a:r>
            <a:endParaRPr lang="en-US" sz="1600" dirty="0"/>
          </a:p>
        </p:txBody>
      </p:sp>
      <p:sp>
        <p:nvSpPr>
          <p:cNvPr id="35" name="TextBox 34"/>
          <p:cNvSpPr txBox="1"/>
          <p:nvPr/>
        </p:nvSpPr>
        <p:spPr>
          <a:xfrm>
            <a:off x="185485" y="5258191"/>
            <a:ext cx="424115" cy="338554"/>
          </a:xfrm>
          <a:prstGeom prst="rect">
            <a:avLst/>
          </a:prstGeom>
          <a:noFill/>
        </p:spPr>
        <p:txBody>
          <a:bodyPr wrap="none" rtlCol="0">
            <a:spAutoFit/>
          </a:bodyPr>
          <a:lstStyle/>
          <a:p>
            <a:r>
              <a:rPr lang="en-US" sz="1600" dirty="0" smtClean="0"/>
              <a:t>R2</a:t>
            </a:r>
            <a:endParaRPr lang="en-US" sz="1600" dirty="0"/>
          </a:p>
        </p:txBody>
      </p:sp>
      <p:sp>
        <p:nvSpPr>
          <p:cNvPr id="36" name="TextBox 35"/>
          <p:cNvSpPr txBox="1"/>
          <p:nvPr/>
        </p:nvSpPr>
        <p:spPr>
          <a:xfrm>
            <a:off x="3813154" y="838200"/>
            <a:ext cx="526707" cy="338554"/>
          </a:xfrm>
          <a:prstGeom prst="rect">
            <a:avLst/>
          </a:prstGeom>
          <a:noFill/>
        </p:spPr>
        <p:txBody>
          <a:bodyPr wrap="none" rtlCol="0">
            <a:spAutoFit/>
          </a:bodyPr>
          <a:lstStyle/>
          <a:p>
            <a:r>
              <a:rPr lang="en-US" sz="1600" dirty="0" smtClean="0"/>
              <a:t>R10</a:t>
            </a:r>
            <a:endParaRPr lang="en-US" sz="1600" dirty="0"/>
          </a:p>
        </p:txBody>
      </p:sp>
      <p:sp>
        <p:nvSpPr>
          <p:cNvPr id="38" name="TextBox 37"/>
          <p:cNvSpPr txBox="1"/>
          <p:nvPr/>
        </p:nvSpPr>
        <p:spPr>
          <a:xfrm>
            <a:off x="185485" y="3593068"/>
            <a:ext cx="424115" cy="338554"/>
          </a:xfrm>
          <a:prstGeom prst="rect">
            <a:avLst/>
          </a:prstGeom>
          <a:noFill/>
        </p:spPr>
        <p:txBody>
          <a:bodyPr wrap="none" rtlCol="0">
            <a:spAutoFit/>
          </a:bodyPr>
          <a:lstStyle/>
          <a:p>
            <a:r>
              <a:rPr lang="en-US" sz="1600" dirty="0" smtClean="0"/>
              <a:t>R5</a:t>
            </a:r>
            <a:endParaRPr lang="en-US" sz="1600" dirty="0"/>
          </a:p>
        </p:txBody>
      </p:sp>
      <p:sp>
        <p:nvSpPr>
          <p:cNvPr id="39" name="TextBox 38"/>
          <p:cNvSpPr txBox="1"/>
          <p:nvPr/>
        </p:nvSpPr>
        <p:spPr>
          <a:xfrm>
            <a:off x="185485" y="4147066"/>
            <a:ext cx="428322" cy="338554"/>
          </a:xfrm>
          <a:prstGeom prst="rect">
            <a:avLst/>
          </a:prstGeom>
          <a:noFill/>
        </p:spPr>
        <p:txBody>
          <a:bodyPr wrap="none" rtlCol="0">
            <a:spAutoFit/>
          </a:bodyPr>
          <a:lstStyle/>
          <a:p>
            <a:r>
              <a:rPr lang="en-US" sz="1600" dirty="0" smtClean="0"/>
              <a:t>R4</a:t>
            </a:r>
            <a:endParaRPr lang="en-US" sz="1600" dirty="0"/>
          </a:p>
        </p:txBody>
      </p:sp>
      <p:sp>
        <p:nvSpPr>
          <p:cNvPr id="41" name="TextBox 40"/>
          <p:cNvSpPr txBox="1"/>
          <p:nvPr/>
        </p:nvSpPr>
        <p:spPr>
          <a:xfrm>
            <a:off x="185485" y="4724400"/>
            <a:ext cx="424115" cy="338554"/>
          </a:xfrm>
          <a:prstGeom prst="rect">
            <a:avLst/>
          </a:prstGeom>
          <a:noFill/>
        </p:spPr>
        <p:txBody>
          <a:bodyPr wrap="none" rtlCol="0">
            <a:spAutoFit/>
          </a:bodyPr>
          <a:lstStyle/>
          <a:p>
            <a:r>
              <a:rPr lang="en-US" sz="1600" dirty="0" smtClean="0"/>
              <a:t>R3</a:t>
            </a:r>
            <a:endParaRPr lang="en-US" sz="1600" dirty="0"/>
          </a:p>
        </p:txBody>
      </p:sp>
      <p:sp>
        <p:nvSpPr>
          <p:cNvPr id="42" name="TextBox 41"/>
          <p:cNvSpPr txBox="1"/>
          <p:nvPr/>
        </p:nvSpPr>
        <p:spPr>
          <a:xfrm>
            <a:off x="4365848" y="838200"/>
            <a:ext cx="519193" cy="338554"/>
          </a:xfrm>
          <a:prstGeom prst="rect">
            <a:avLst/>
          </a:prstGeom>
          <a:noFill/>
        </p:spPr>
        <p:txBody>
          <a:bodyPr wrap="none" rtlCol="0">
            <a:spAutoFit/>
          </a:bodyPr>
          <a:lstStyle/>
          <a:p>
            <a:r>
              <a:rPr lang="en-US" sz="1600" dirty="0" smtClean="0"/>
              <a:t>R11</a:t>
            </a:r>
            <a:endParaRPr lang="en-US" sz="1600" dirty="0"/>
          </a:p>
        </p:txBody>
      </p:sp>
      <p:sp>
        <p:nvSpPr>
          <p:cNvPr id="43" name="TextBox 42"/>
          <p:cNvSpPr txBox="1"/>
          <p:nvPr/>
        </p:nvSpPr>
        <p:spPr>
          <a:xfrm>
            <a:off x="185485" y="2983468"/>
            <a:ext cx="424115" cy="338554"/>
          </a:xfrm>
          <a:prstGeom prst="rect">
            <a:avLst/>
          </a:prstGeom>
          <a:noFill/>
        </p:spPr>
        <p:txBody>
          <a:bodyPr wrap="none" rtlCol="0">
            <a:spAutoFit/>
          </a:bodyPr>
          <a:lstStyle/>
          <a:p>
            <a:r>
              <a:rPr lang="en-US" sz="1600" dirty="0" smtClean="0"/>
              <a:t>R6</a:t>
            </a:r>
            <a:endParaRPr lang="en-US" sz="1600" dirty="0"/>
          </a:p>
        </p:txBody>
      </p:sp>
      <p:sp>
        <p:nvSpPr>
          <p:cNvPr id="44" name="TextBox 43"/>
          <p:cNvSpPr txBox="1"/>
          <p:nvPr/>
        </p:nvSpPr>
        <p:spPr>
          <a:xfrm>
            <a:off x="185485" y="2438198"/>
            <a:ext cx="424115" cy="338554"/>
          </a:xfrm>
          <a:prstGeom prst="rect">
            <a:avLst/>
          </a:prstGeom>
          <a:noFill/>
        </p:spPr>
        <p:txBody>
          <a:bodyPr wrap="none" rtlCol="0">
            <a:spAutoFit/>
          </a:bodyPr>
          <a:lstStyle/>
          <a:p>
            <a:r>
              <a:rPr lang="en-US" sz="1600" dirty="0" smtClean="0"/>
              <a:t>R7</a:t>
            </a:r>
            <a:endParaRPr lang="en-US" sz="1600" dirty="0"/>
          </a:p>
        </p:txBody>
      </p:sp>
      <p:sp>
        <p:nvSpPr>
          <p:cNvPr id="45" name="TextBox 44"/>
          <p:cNvSpPr txBox="1"/>
          <p:nvPr/>
        </p:nvSpPr>
        <p:spPr>
          <a:xfrm>
            <a:off x="185485" y="1928538"/>
            <a:ext cx="424115" cy="338554"/>
          </a:xfrm>
          <a:prstGeom prst="rect">
            <a:avLst/>
          </a:prstGeom>
          <a:noFill/>
        </p:spPr>
        <p:txBody>
          <a:bodyPr wrap="none" rtlCol="0">
            <a:spAutoFit/>
          </a:bodyPr>
          <a:lstStyle/>
          <a:p>
            <a:r>
              <a:rPr lang="en-US" sz="1600" dirty="0" smtClean="0"/>
              <a:t>R8</a:t>
            </a:r>
            <a:endParaRPr lang="en-US" sz="1600" dirty="0"/>
          </a:p>
        </p:txBody>
      </p:sp>
      <p:sp>
        <p:nvSpPr>
          <p:cNvPr id="46" name="TextBox 45"/>
          <p:cNvSpPr txBox="1"/>
          <p:nvPr/>
        </p:nvSpPr>
        <p:spPr>
          <a:xfrm>
            <a:off x="185485" y="1364336"/>
            <a:ext cx="424115" cy="338554"/>
          </a:xfrm>
          <a:prstGeom prst="rect">
            <a:avLst/>
          </a:prstGeom>
          <a:noFill/>
        </p:spPr>
        <p:txBody>
          <a:bodyPr wrap="none" rtlCol="0">
            <a:spAutoFit/>
          </a:bodyPr>
          <a:lstStyle/>
          <a:p>
            <a:r>
              <a:rPr lang="en-US" sz="1600" dirty="0" smtClean="0"/>
              <a:t>R9</a:t>
            </a:r>
            <a:endParaRPr lang="en-US" sz="1600" dirty="0"/>
          </a:p>
        </p:txBody>
      </p:sp>
      <p:sp>
        <p:nvSpPr>
          <p:cNvPr id="47" name="TextBox 46"/>
          <p:cNvSpPr txBox="1"/>
          <p:nvPr/>
        </p:nvSpPr>
        <p:spPr>
          <a:xfrm>
            <a:off x="4953000" y="838200"/>
            <a:ext cx="526707" cy="338554"/>
          </a:xfrm>
          <a:prstGeom prst="rect">
            <a:avLst/>
          </a:prstGeom>
          <a:noFill/>
        </p:spPr>
        <p:txBody>
          <a:bodyPr wrap="none" rtlCol="0">
            <a:spAutoFit/>
          </a:bodyPr>
          <a:lstStyle/>
          <a:p>
            <a:r>
              <a:rPr lang="en-US" sz="1600" dirty="0" smtClean="0"/>
              <a:t>R12</a:t>
            </a:r>
            <a:endParaRPr lang="en-US" sz="1600" dirty="0"/>
          </a:p>
        </p:txBody>
      </p:sp>
      <p:sp>
        <p:nvSpPr>
          <p:cNvPr id="48" name="TextBox 47"/>
          <p:cNvSpPr txBox="1"/>
          <p:nvPr/>
        </p:nvSpPr>
        <p:spPr>
          <a:xfrm>
            <a:off x="5486400" y="838200"/>
            <a:ext cx="526707" cy="338554"/>
          </a:xfrm>
          <a:prstGeom prst="rect">
            <a:avLst/>
          </a:prstGeom>
          <a:noFill/>
        </p:spPr>
        <p:txBody>
          <a:bodyPr wrap="none" rtlCol="0">
            <a:spAutoFit/>
          </a:bodyPr>
          <a:lstStyle/>
          <a:p>
            <a:r>
              <a:rPr lang="en-US" sz="1600" dirty="0" smtClean="0"/>
              <a:t>R13</a:t>
            </a:r>
            <a:endParaRPr lang="en-US" sz="1600" dirty="0"/>
          </a:p>
        </p:txBody>
      </p:sp>
      <p:sp>
        <p:nvSpPr>
          <p:cNvPr id="49" name="TextBox 48"/>
          <p:cNvSpPr txBox="1"/>
          <p:nvPr/>
        </p:nvSpPr>
        <p:spPr>
          <a:xfrm>
            <a:off x="6096000" y="838200"/>
            <a:ext cx="530915" cy="338554"/>
          </a:xfrm>
          <a:prstGeom prst="rect">
            <a:avLst/>
          </a:prstGeom>
          <a:noFill/>
        </p:spPr>
        <p:txBody>
          <a:bodyPr wrap="none" rtlCol="0">
            <a:spAutoFit/>
          </a:bodyPr>
          <a:lstStyle/>
          <a:p>
            <a:r>
              <a:rPr lang="en-US" sz="1600" dirty="0" smtClean="0"/>
              <a:t>R14</a:t>
            </a:r>
            <a:endParaRPr lang="en-US" sz="1600" dirty="0"/>
          </a:p>
        </p:txBody>
      </p:sp>
      <p:sp>
        <p:nvSpPr>
          <p:cNvPr id="50" name="TextBox 49"/>
          <p:cNvSpPr txBox="1"/>
          <p:nvPr/>
        </p:nvSpPr>
        <p:spPr>
          <a:xfrm>
            <a:off x="6629401" y="838200"/>
            <a:ext cx="526707" cy="338554"/>
          </a:xfrm>
          <a:prstGeom prst="rect">
            <a:avLst/>
          </a:prstGeom>
          <a:noFill/>
        </p:spPr>
        <p:txBody>
          <a:bodyPr wrap="none" rtlCol="0">
            <a:spAutoFit/>
          </a:bodyPr>
          <a:lstStyle/>
          <a:p>
            <a:r>
              <a:rPr lang="en-US" sz="1600" dirty="0" smtClean="0"/>
              <a:t>R15</a:t>
            </a:r>
            <a:endParaRPr lang="en-US" sz="1600" dirty="0"/>
          </a:p>
        </p:txBody>
      </p:sp>
      <p:sp>
        <p:nvSpPr>
          <p:cNvPr id="51" name="TextBox 50"/>
          <p:cNvSpPr txBox="1"/>
          <p:nvPr/>
        </p:nvSpPr>
        <p:spPr>
          <a:xfrm>
            <a:off x="7162800" y="838200"/>
            <a:ext cx="526707" cy="338554"/>
          </a:xfrm>
          <a:prstGeom prst="rect">
            <a:avLst/>
          </a:prstGeom>
          <a:noFill/>
        </p:spPr>
        <p:txBody>
          <a:bodyPr wrap="none" rtlCol="0">
            <a:spAutoFit/>
          </a:bodyPr>
          <a:lstStyle/>
          <a:p>
            <a:r>
              <a:rPr lang="en-US" sz="1600" dirty="0" smtClean="0"/>
              <a:t>R16</a:t>
            </a:r>
            <a:endParaRPr lang="en-US" sz="1600" dirty="0"/>
          </a:p>
        </p:txBody>
      </p:sp>
      <p:sp>
        <p:nvSpPr>
          <p:cNvPr id="52" name="TextBox 51"/>
          <p:cNvSpPr txBox="1"/>
          <p:nvPr/>
        </p:nvSpPr>
        <p:spPr>
          <a:xfrm>
            <a:off x="7741288" y="838200"/>
            <a:ext cx="526707" cy="338554"/>
          </a:xfrm>
          <a:prstGeom prst="rect">
            <a:avLst/>
          </a:prstGeom>
          <a:noFill/>
        </p:spPr>
        <p:txBody>
          <a:bodyPr wrap="none" rtlCol="0">
            <a:spAutoFit/>
          </a:bodyPr>
          <a:lstStyle/>
          <a:p>
            <a:r>
              <a:rPr lang="en-US" sz="1600" dirty="0" smtClean="0"/>
              <a:t>R17</a:t>
            </a:r>
            <a:endParaRPr lang="en-US" sz="1600" dirty="0"/>
          </a:p>
        </p:txBody>
      </p:sp>
      <p:sp>
        <p:nvSpPr>
          <p:cNvPr id="53" name="TextBox 52"/>
          <p:cNvSpPr txBox="1"/>
          <p:nvPr/>
        </p:nvSpPr>
        <p:spPr>
          <a:xfrm>
            <a:off x="8308955" y="838200"/>
            <a:ext cx="526707" cy="338554"/>
          </a:xfrm>
          <a:prstGeom prst="rect">
            <a:avLst/>
          </a:prstGeom>
          <a:noFill/>
        </p:spPr>
        <p:txBody>
          <a:bodyPr wrap="none" rtlCol="0">
            <a:spAutoFit/>
          </a:bodyPr>
          <a:lstStyle/>
          <a:p>
            <a:r>
              <a:rPr lang="en-US" sz="1600" dirty="0" smtClean="0"/>
              <a:t>R18</a:t>
            </a:r>
            <a:endParaRPr lang="en-US" sz="1600" dirty="0"/>
          </a:p>
        </p:txBody>
      </p:sp>
      <p:sp>
        <p:nvSpPr>
          <p:cNvPr id="54" name="TextBox 53"/>
          <p:cNvSpPr txBox="1"/>
          <p:nvPr/>
        </p:nvSpPr>
        <p:spPr>
          <a:xfrm>
            <a:off x="4316905" y="1331011"/>
            <a:ext cx="577878" cy="461665"/>
          </a:xfrm>
          <a:prstGeom prst="rect">
            <a:avLst/>
          </a:prstGeom>
          <a:noFill/>
        </p:spPr>
        <p:txBody>
          <a:bodyPr wrap="none" rtlCol="0">
            <a:spAutoFit/>
          </a:bodyPr>
          <a:lstStyle/>
          <a:p>
            <a:r>
              <a:rPr lang="en-US" sz="1200" dirty="0" smtClean="0"/>
              <a:t>EMU </a:t>
            </a:r>
          </a:p>
          <a:p>
            <a:r>
              <a:rPr lang="en-US" sz="1200" dirty="0" smtClean="0"/>
              <a:t>Nodes</a:t>
            </a:r>
            <a:endParaRPr lang="en-US" sz="1200" dirty="0"/>
          </a:p>
        </p:txBody>
      </p:sp>
      <p:sp>
        <p:nvSpPr>
          <p:cNvPr id="55" name="TextBox 54"/>
          <p:cNvSpPr txBox="1"/>
          <p:nvPr/>
        </p:nvSpPr>
        <p:spPr>
          <a:xfrm>
            <a:off x="4800601" y="1219200"/>
            <a:ext cx="740332" cy="1015663"/>
          </a:xfrm>
          <a:prstGeom prst="rect">
            <a:avLst/>
          </a:prstGeom>
          <a:noFill/>
        </p:spPr>
        <p:txBody>
          <a:bodyPr wrap="none" rtlCol="0">
            <a:spAutoFit/>
          </a:bodyPr>
          <a:lstStyle/>
          <a:p>
            <a:pPr algn="ctr"/>
            <a:r>
              <a:rPr lang="en-US" sz="1200" dirty="0" smtClean="0"/>
              <a:t>Main</a:t>
            </a:r>
          </a:p>
          <a:p>
            <a:pPr algn="ctr"/>
            <a:r>
              <a:rPr lang="en-US" sz="1200" dirty="0" smtClean="0">
                <a:solidFill>
                  <a:srgbClr val="FF0000"/>
                </a:solidFill>
              </a:rPr>
              <a:t>Ethernet</a:t>
            </a:r>
          </a:p>
          <a:p>
            <a:pPr algn="ctr"/>
            <a:r>
              <a:rPr lang="en-US" sz="1200" dirty="0" smtClean="0"/>
              <a:t>&amp;</a:t>
            </a:r>
          </a:p>
          <a:p>
            <a:pPr algn="ctr"/>
            <a:r>
              <a:rPr lang="en-US" sz="1200" dirty="0" smtClean="0">
                <a:solidFill>
                  <a:srgbClr val="008000"/>
                </a:solidFill>
              </a:rPr>
              <a:t>IB</a:t>
            </a:r>
            <a:r>
              <a:rPr lang="en-US" sz="1200" dirty="0" smtClean="0"/>
              <a:t> </a:t>
            </a:r>
          </a:p>
          <a:p>
            <a:pPr algn="ctr"/>
            <a:r>
              <a:rPr lang="en-US" sz="1200" dirty="0" smtClean="0"/>
              <a:t>Switches</a:t>
            </a:r>
            <a:endParaRPr lang="en-US" sz="1200" dirty="0"/>
          </a:p>
        </p:txBody>
      </p:sp>
      <p:sp>
        <p:nvSpPr>
          <p:cNvPr id="56" name="TextBox 55"/>
          <p:cNvSpPr txBox="1"/>
          <p:nvPr/>
        </p:nvSpPr>
        <p:spPr>
          <a:xfrm>
            <a:off x="5486401" y="1331011"/>
            <a:ext cx="623513" cy="523220"/>
          </a:xfrm>
          <a:prstGeom prst="rect">
            <a:avLst/>
          </a:prstGeom>
          <a:noFill/>
        </p:spPr>
        <p:txBody>
          <a:bodyPr wrap="none" rtlCol="0">
            <a:spAutoFit/>
          </a:bodyPr>
          <a:lstStyle/>
          <a:p>
            <a:r>
              <a:rPr lang="en-US" sz="1400" dirty="0" smtClean="0"/>
              <a:t>RAID</a:t>
            </a:r>
          </a:p>
          <a:p>
            <a:r>
              <a:rPr lang="en-US" sz="1400" dirty="0" smtClean="0"/>
              <a:t>Disks</a:t>
            </a:r>
            <a:endParaRPr lang="en-US" sz="1400" dirty="0"/>
          </a:p>
        </p:txBody>
      </p:sp>
      <p:sp>
        <p:nvSpPr>
          <p:cNvPr id="57" name="TextBox 56"/>
          <p:cNvSpPr txBox="1"/>
          <p:nvPr/>
        </p:nvSpPr>
        <p:spPr>
          <a:xfrm>
            <a:off x="762000" y="3439180"/>
            <a:ext cx="919292" cy="523220"/>
          </a:xfrm>
          <a:prstGeom prst="rect">
            <a:avLst/>
          </a:prstGeom>
          <a:noFill/>
        </p:spPr>
        <p:txBody>
          <a:bodyPr wrap="none" rtlCol="0">
            <a:spAutoFit/>
          </a:bodyPr>
          <a:lstStyle/>
          <a:p>
            <a:r>
              <a:rPr lang="en-US" sz="1400" dirty="0" smtClean="0">
                <a:solidFill>
                  <a:srgbClr val="0000FF"/>
                </a:solidFill>
              </a:rPr>
              <a:t>2 VXS</a:t>
            </a:r>
          </a:p>
          <a:p>
            <a:r>
              <a:rPr lang="en-US" sz="1400" dirty="0" smtClean="0">
                <a:solidFill>
                  <a:srgbClr val="0000FF"/>
                </a:solidFill>
              </a:rPr>
              <a:t>1 TS crate</a:t>
            </a:r>
            <a:endParaRPr lang="en-US" sz="1400" dirty="0">
              <a:solidFill>
                <a:srgbClr val="0000FF"/>
              </a:solidFill>
            </a:endParaRPr>
          </a:p>
        </p:txBody>
      </p:sp>
      <p:sp>
        <p:nvSpPr>
          <p:cNvPr id="58" name="TextBox 57"/>
          <p:cNvSpPr txBox="1"/>
          <p:nvPr/>
        </p:nvSpPr>
        <p:spPr>
          <a:xfrm>
            <a:off x="889246" y="4736271"/>
            <a:ext cx="675323" cy="307777"/>
          </a:xfrm>
          <a:prstGeom prst="rect">
            <a:avLst/>
          </a:prstGeom>
          <a:noFill/>
        </p:spPr>
        <p:txBody>
          <a:bodyPr wrap="none" rtlCol="0">
            <a:spAutoFit/>
          </a:bodyPr>
          <a:lstStyle/>
          <a:p>
            <a:r>
              <a:rPr lang="en-US" sz="1400" dirty="0" smtClean="0">
                <a:solidFill>
                  <a:srgbClr val="0000FF"/>
                </a:solidFill>
              </a:rPr>
              <a:t>3 VXS</a:t>
            </a:r>
            <a:endParaRPr lang="en-US" sz="1400" dirty="0">
              <a:solidFill>
                <a:srgbClr val="0000FF"/>
              </a:solidFill>
            </a:endParaRPr>
          </a:p>
        </p:txBody>
      </p:sp>
      <p:sp>
        <p:nvSpPr>
          <p:cNvPr id="59" name="TextBox 58"/>
          <p:cNvSpPr txBox="1"/>
          <p:nvPr/>
        </p:nvSpPr>
        <p:spPr>
          <a:xfrm>
            <a:off x="889246" y="4141112"/>
            <a:ext cx="675323" cy="307777"/>
          </a:xfrm>
          <a:prstGeom prst="rect">
            <a:avLst/>
          </a:prstGeom>
          <a:noFill/>
        </p:spPr>
        <p:txBody>
          <a:bodyPr wrap="none" rtlCol="0">
            <a:spAutoFit/>
          </a:bodyPr>
          <a:lstStyle/>
          <a:p>
            <a:r>
              <a:rPr lang="en-US" sz="1400" dirty="0" smtClean="0">
                <a:solidFill>
                  <a:srgbClr val="0000FF"/>
                </a:solidFill>
              </a:rPr>
              <a:t>3 VXS</a:t>
            </a:r>
            <a:endParaRPr lang="en-US" sz="1400" dirty="0">
              <a:solidFill>
                <a:srgbClr val="0000FF"/>
              </a:solidFill>
            </a:endParaRPr>
          </a:p>
        </p:txBody>
      </p:sp>
      <p:sp>
        <p:nvSpPr>
          <p:cNvPr id="60" name="TextBox 59"/>
          <p:cNvSpPr txBox="1"/>
          <p:nvPr/>
        </p:nvSpPr>
        <p:spPr>
          <a:xfrm>
            <a:off x="762000" y="2895600"/>
            <a:ext cx="1152567" cy="523220"/>
          </a:xfrm>
          <a:prstGeom prst="rect">
            <a:avLst/>
          </a:prstGeom>
          <a:noFill/>
        </p:spPr>
        <p:txBody>
          <a:bodyPr wrap="none" rtlCol="0">
            <a:spAutoFit/>
          </a:bodyPr>
          <a:lstStyle/>
          <a:p>
            <a:r>
              <a:rPr lang="en-US" sz="1400" dirty="0" smtClean="0">
                <a:solidFill>
                  <a:srgbClr val="0000FF"/>
                </a:solidFill>
              </a:rPr>
              <a:t>2 VXS</a:t>
            </a:r>
          </a:p>
          <a:p>
            <a:r>
              <a:rPr lang="en-US" sz="1400" dirty="0" smtClean="0">
                <a:solidFill>
                  <a:srgbClr val="0000FF"/>
                </a:solidFill>
              </a:rPr>
              <a:t>1 Global Trig</a:t>
            </a:r>
            <a:endParaRPr lang="en-US" sz="1400" dirty="0">
              <a:solidFill>
                <a:srgbClr val="0000FF"/>
              </a:solidFill>
            </a:endParaRPr>
          </a:p>
        </p:txBody>
      </p:sp>
      <p:sp>
        <p:nvSpPr>
          <p:cNvPr id="61" name="TextBox 60"/>
          <p:cNvSpPr txBox="1"/>
          <p:nvPr/>
        </p:nvSpPr>
        <p:spPr>
          <a:xfrm>
            <a:off x="609600" y="2384316"/>
            <a:ext cx="1381370" cy="523220"/>
          </a:xfrm>
          <a:prstGeom prst="rect">
            <a:avLst/>
          </a:prstGeom>
          <a:noFill/>
        </p:spPr>
        <p:txBody>
          <a:bodyPr wrap="none" rtlCol="0">
            <a:spAutoFit/>
          </a:bodyPr>
          <a:lstStyle/>
          <a:p>
            <a:r>
              <a:rPr lang="en-US" sz="1400" dirty="0" smtClean="0"/>
              <a:t>Terminal Server, </a:t>
            </a:r>
          </a:p>
          <a:p>
            <a:r>
              <a:rPr lang="en-US" sz="1400" dirty="0" smtClean="0"/>
              <a:t>NIM</a:t>
            </a:r>
            <a:r>
              <a:rPr lang="en-US" sz="1400" dirty="0" smtClean="0">
                <a:solidFill>
                  <a:srgbClr val="FF0000"/>
                </a:solidFill>
              </a:rPr>
              <a:t>,   Ethernet</a:t>
            </a:r>
            <a:endParaRPr lang="en-US" sz="1400" dirty="0">
              <a:solidFill>
                <a:srgbClr val="FF0000"/>
              </a:solidFill>
            </a:endParaRPr>
          </a:p>
        </p:txBody>
      </p:sp>
      <p:grpSp>
        <p:nvGrpSpPr>
          <p:cNvPr id="66" name="Group 65"/>
          <p:cNvGrpSpPr/>
          <p:nvPr/>
        </p:nvGrpSpPr>
        <p:grpSpPr>
          <a:xfrm>
            <a:off x="1905001" y="2362200"/>
            <a:ext cx="3276599" cy="414552"/>
            <a:chOff x="1905000" y="2362200"/>
            <a:chExt cx="3197583" cy="414552"/>
          </a:xfrm>
        </p:grpSpPr>
        <p:cxnSp>
          <p:nvCxnSpPr>
            <p:cNvPr id="63" name="Straight Connector 62"/>
            <p:cNvCxnSpPr/>
            <p:nvPr/>
          </p:nvCxnSpPr>
          <p:spPr bwMode="auto">
            <a:xfrm>
              <a:off x="1905000" y="2776752"/>
              <a:ext cx="319758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5" name="Straight Connector 64"/>
            <p:cNvCxnSpPr/>
            <p:nvPr/>
          </p:nvCxnSpPr>
          <p:spPr bwMode="auto">
            <a:xfrm flipV="1">
              <a:off x="5102583" y="2362200"/>
              <a:ext cx="0" cy="414552"/>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67" name="TextBox 66"/>
          <p:cNvSpPr txBox="1"/>
          <p:nvPr/>
        </p:nvSpPr>
        <p:spPr>
          <a:xfrm>
            <a:off x="2836754" y="2514600"/>
            <a:ext cx="1031051" cy="276999"/>
          </a:xfrm>
          <a:prstGeom prst="rect">
            <a:avLst/>
          </a:prstGeom>
          <a:noFill/>
          <a:ln>
            <a:noFill/>
          </a:ln>
        </p:spPr>
        <p:txBody>
          <a:bodyPr wrap="none" rtlCol="0">
            <a:spAutoFit/>
          </a:bodyPr>
          <a:lstStyle/>
          <a:p>
            <a:r>
              <a:rPr lang="en-US" sz="1200" dirty="0" smtClean="0">
                <a:solidFill>
                  <a:srgbClr val="FF0000"/>
                </a:solidFill>
              </a:rPr>
              <a:t>10 Gb Uplink</a:t>
            </a:r>
            <a:endParaRPr lang="en-US" sz="1200" dirty="0">
              <a:solidFill>
                <a:srgbClr val="FF0000"/>
              </a:solidFill>
            </a:endParaRPr>
          </a:p>
        </p:txBody>
      </p:sp>
      <p:sp>
        <p:nvSpPr>
          <p:cNvPr id="68" name="TextBox 67"/>
          <p:cNvSpPr txBox="1"/>
          <p:nvPr/>
        </p:nvSpPr>
        <p:spPr>
          <a:xfrm>
            <a:off x="3747534" y="1241225"/>
            <a:ext cx="543914" cy="646331"/>
          </a:xfrm>
          <a:prstGeom prst="rect">
            <a:avLst/>
          </a:prstGeom>
          <a:noFill/>
        </p:spPr>
        <p:txBody>
          <a:bodyPr wrap="none" rtlCol="0">
            <a:spAutoFit/>
          </a:bodyPr>
          <a:lstStyle/>
          <a:p>
            <a:pPr algn="ctr"/>
            <a:r>
              <a:rPr lang="en-US" sz="1200" dirty="0" err="1" smtClean="0"/>
              <a:t>Misc</a:t>
            </a:r>
            <a:r>
              <a:rPr lang="en-US" sz="1200" dirty="0" smtClean="0"/>
              <a:t> </a:t>
            </a:r>
          </a:p>
          <a:p>
            <a:pPr algn="ctr"/>
            <a:r>
              <a:rPr lang="en-US" sz="1200" dirty="0" smtClean="0"/>
              <a:t>DAQ</a:t>
            </a:r>
          </a:p>
          <a:p>
            <a:pPr algn="ctr"/>
            <a:r>
              <a:rPr lang="en-US" sz="1200" dirty="0" smtClean="0"/>
              <a:t>CPUs</a:t>
            </a:r>
            <a:endParaRPr lang="en-US" sz="1200" dirty="0"/>
          </a:p>
        </p:txBody>
      </p:sp>
      <p:sp>
        <p:nvSpPr>
          <p:cNvPr id="69" name="TextBox 68"/>
          <p:cNvSpPr txBox="1"/>
          <p:nvPr/>
        </p:nvSpPr>
        <p:spPr>
          <a:xfrm>
            <a:off x="6092899" y="1331011"/>
            <a:ext cx="577878" cy="646331"/>
          </a:xfrm>
          <a:prstGeom prst="rect">
            <a:avLst/>
          </a:prstGeom>
          <a:noFill/>
        </p:spPr>
        <p:txBody>
          <a:bodyPr wrap="none" rtlCol="0">
            <a:spAutoFit/>
          </a:bodyPr>
          <a:lstStyle/>
          <a:p>
            <a:pPr algn="ctr"/>
            <a:r>
              <a:rPr lang="en-US" sz="1200" dirty="0" smtClean="0"/>
              <a:t>L3 </a:t>
            </a:r>
          </a:p>
          <a:p>
            <a:pPr algn="ctr"/>
            <a:r>
              <a:rPr lang="en-US" sz="1200" dirty="0" smtClean="0"/>
              <a:t>Farm</a:t>
            </a:r>
          </a:p>
          <a:p>
            <a:pPr algn="ctr"/>
            <a:r>
              <a:rPr lang="en-US" sz="1200" dirty="0" smtClean="0"/>
              <a:t>Nodes</a:t>
            </a:r>
            <a:endParaRPr lang="en-US" sz="1200" dirty="0"/>
          </a:p>
        </p:txBody>
      </p:sp>
      <p:sp>
        <p:nvSpPr>
          <p:cNvPr id="70" name="TextBox 69"/>
          <p:cNvSpPr txBox="1"/>
          <p:nvPr/>
        </p:nvSpPr>
        <p:spPr>
          <a:xfrm>
            <a:off x="1990970" y="3746956"/>
            <a:ext cx="787671" cy="369332"/>
          </a:xfrm>
          <a:prstGeom prst="rect">
            <a:avLst/>
          </a:prstGeom>
          <a:noFill/>
        </p:spPr>
        <p:txBody>
          <a:bodyPr wrap="none" rtlCol="0">
            <a:spAutoFit/>
          </a:bodyPr>
          <a:lstStyle/>
          <a:p>
            <a:r>
              <a:rPr lang="en-US" dirty="0" smtClean="0">
                <a:solidFill>
                  <a:srgbClr val="0000FF"/>
                </a:solidFill>
              </a:rPr>
              <a:t>ROCS</a:t>
            </a:r>
            <a:endParaRPr lang="en-US" dirty="0">
              <a:solidFill>
                <a:srgbClr val="0000FF"/>
              </a:solidFill>
            </a:endParaRPr>
          </a:p>
        </p:txBody>
      </p:sp>
    </p:spTree>
    <p:extLst>
      <p:ext uri="{BB962C8B-B14F-4D97-AF65-F5344CB8AC3E}">
        <p14:creationId xmlns:p14="http://schemas.microsoft.com/office/powerpoint/2010/main" xmlns="" val="298777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various pieces of CODA 3 are progressing. We are at a point where integration of these components is possible -and essential.</a:t>
            </a:r>
          </a:p>
          <a:p>
            <a:r>
              <a:rPr lang="en-US" dirty="0" smtClean="0"/>
              <a:t>We have all the necessary hardware to pull together a large DAQ test stand in the Hall D Counting house. We hope to keep this system in place through the fall.</a:t>
            </a:r>
          </a:p>
          <a:p>
            <a:r>
              <a:rPr lang="en-US" dirty="0" smtClean="0"/>
              <a:t>As Detector systems are installed in the Hall we will be able to integrate them into the DAQ system. </a:t>
            </a:r>
          </a:p>
          <a:p>
            <a:r>
              <a:rPr lang="en-US" dirty="0" smtClean="0"/>
              <a:t>Both Hall-based DAQ and the Rack room system will be able to run at the same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381000" y="1066800"/>
            <a:ext cx="4648200" cy="3810000"/>
          </a:xfrm>
        </p:spPr>
        <p:txBody>
          <a:bodyPr/>
          <a:lstStyle/>
          <a:p>
            <a:r>
              <a:rPr lang="en-US" sz="2000" b="1" dirty="0" smtClean="0"/>
              <a:t>FCAT</a:t>
            </a:r>
          </a:p>
          <a:p>
            <a:r>
              <a:rPr lang="en-US" sz="2000" b="1" dirty="0" smtClean="0"/>
              <a:t>Current </a:t>
            </a:r>
            <a:r>
              <a:rPr lang="en-US" sz="2000" b="1" dirty="0" smtClean="0"/>
              <a:t>Status Update</a:t>
            </a:r>
          </a:p>
          <a:p>
            <a:pPr lvl="1"/>
            <a:r>
              <a:rPr lang="en-US" sz="2000" dirty="0" smtClean="0"/>
              <a:t>CODA3, Hall D tasks etc…</a:t>
            </a:r>
          </a:p>
          <a:p>
            <a:r>
              <a:rPr lang="en-US" sz="2000" b="1" dirty="0" smtClean="0"/>
              <a:t>DAQ Test Stand</a:t>
            </a:r>
          </a:p>
          <a:p>
            <a:pPr lvl="1"/>
            <a:r>
              <a:rPr lang="en-US" sz="2000" dirty="0" smtClean="0"/>
              <a:t>Counting House setup</a:t>
            </a:r>
          </a:p>
          <a:p>
            <a:pPr lvl="1"/>
            <a:r>
              <a:rPr lang="en-US" sz="2000" dirty="0" smtClean="0"/>
              <a:t>Timeline, Testing plans</a:t>
            </a:r>
          </a:p>
          <a:p>
            <a:r>
              <a:rPr lang="en-US" sz="2000" b="1" dirty="0" smtClean="0"/>
              <a:t>Summary</a:t>
            </a:r>
          </a:p>
          <a:p>
            <a:pPr lvl="1">
              <a:buNone/>
            </a:pP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FCAT</a:t>
            </a:r>
            <a:endParaRPr lang="en-US" dirty="0"/>
          </a:p>
        </p:txBody>
      </p:sp>
      <p:pic>
        <p:nvPicPr>
          <p:cNvPr id="4" name="Content Placeholder 3" descr="fcat.png"/>
          <p:cNvPicPr>
            <a:picLocks noGrp="1" noChangeAspect="1"/>
          </p:cNvPicPr>
          <p:nvPr>
            <p:ph idx="1"/>
          </p:nvPr>
        </p:nvPicPr>
        <p:blipFill>
          <a:blip r:embed="rId2"/>
          <a:stretch>
            <a:fillRect/>
          </a:stretch>
        </p:blipFill>
        <p:spPr>
          <a:xfrm>
            <a:off x="7162800" y="1066800"/>
            <a:ext cx="990600" cy="990600"/>
          </a:xfrm>
        </p:spPr>
      </p:pic>
      <p:sp>
        <p:nvSpPr>
          <p:cNvPr id="5" name="Content Placeholder 2"/>
          <p:cNvSpPr txBox="1">
            <a:spLocks/>
          </p:cNvSpPr>
          <p:nvPr/>
        </p:nvSpPr>
        <p:spPr bwMode="auto">
          <a:xfrm>
            <a:off x="381000" y="1066800"/>
            <a:ext cx="8305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Full Crate Acceptance Test</a:t>
            </a:r>
          </a:p>
          <a:p>
            <a:pPr marL="800100" lvl="1"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Requires: CODA 2.6.2, ROOT, Recent Module drivers</a:t>
            </a:r>
          </a:p>
          <a:p>
            <a:pPr marL="800100" lvl="1" indent="-342900" defTabSz="914400" fontAlgn="base">
              <a:spcBef>
                <a:spcPct val="20000"/>
              </a:spcBef>
              <a:spcAft>
                <a:spcPct val="0"/>
              </a:spcAft>
              <a:buFontTx/>
              <a:buChar cha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Currently reuses FP-SD, CTP, Controller</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342900" indent="-342900" defTabSz="914400" fontAlgn="base">
              <a:spcBef>
                <a:spcPct val="20000"/>
              </a:spcBef>
              <a:spcAft>
                <a:spcPct val="0"/>
              </a:spcAft>
              <a:buFontTx/>
              <a:buChar char="•"/>
            </a:pPr>
            <a:endParaRPr lang="en-US" sz="2000" b="1" kern="0" dirty="0" smtClean="0">
              <a:ea typeface="ＭＳ Ｐゴシック" pitchFamily="-110" charset="-128"/>
              <a:cs typeface="ＭＳ Ｐゴシック" pitchFamily="-110" charset="-128"/>
            </a:endParaRPr>
          </a:p>
          <a:p>
            <a:pPr marL="342900"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Hardware setup</a:t>
            </a:r>
          </a:p>
          <a:p>
            <a:pPr marL="800100" lvl="1" indent="-342900" defTabSz="914400" fontAlgn="base">
              <a:spcBef>
                <a:spcPct val="20000"/>
              </a:spcBef>
              <a:spcAft>
                <a:spcPct val="0"/>
              </a:spcAft>
              <a:buFontTx/>
              <a:buChar cha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Set</a:t>
            </a:r>
            <a:r>
              <a:rPr kumimoji="0" lang="en-US" sz="2000" b="1" i="0" u="none" strike="noStrike" kern="0" cap="none" spc="0" normalizeH="0" noProof="0" dirty="0" smtClean="0">
                <a:ln>
                  <a:noFill/>
                </a:ln>
                <a:solidFill>
                  <a:schemeClr val="tx1"/>
                </a:solidFill>
                <a:effectLst/>
                <a:uLnTx/>
                <a:uFillTx/>
                <a:latin typeface="+mn-lt"/>
                <a:ea typeface="ＭＳ Ｐゴシック" pitchFamily="-110" charset="-128"/>
                <a:cs typeface="ＭＳ Ｐゴシック" pitchFamily="-110" charset="-128"/>
              </a:rPr>
              <a:t> fADC250 VME Addresses, JTAG dips, Channel Ranges</a:t>
            </a:r>
          </a:p>
          <a:p>
            <a:pPr marL="800100" lvl="1" indent="-342900" defTabSz="914400" fontAlgn="base">
              <a:spcBef>
                <a:spcPct val="20000"/>
              </a:spcBef>
              <a:spcAft>
                <a:spcPct val="0"/>
              </a:spcAft>
              <a:buFontTx/>
              <a:buChar char="•"/>
            </a:pPr>
            <a:r>
              <a:rPr lang="en-US" sz="2000" b="1" kern="0" baseline="0" dirty="0" smtClean="0">
                <a:ea typeface="ＭＳ Ｐゴシック" pitchFamily="-110" charset="-128"/>
                <a:cs typeface="ＭＳ Ｐゴシック" pitchFamily="-110" charset="-128"/>
              </a:rPr>
              <a:t>Install modules in crate</a:t>
            </a:r>
          </a:p>
          <a:p>
            <a:pPr marL="800100" lvl="1"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Cable up Power, Ethernet, and Trigger Connections</a:t>
            </a:r>
            <a:endParaRPr lang="en-US" sz="2000" b="1" kern="0" baseline="0" dirty="0" smtClean="0">
              <a:ea typeface="ＭＳ Ｐゴシック" pitchFamily="-110" charset="-128"/>
              <a:cs typeface="ＭＳ Ｐゴシック" pitchFamily="-110" charset="-128"/>
            </a:endParaRPr>
          </a:p>
          <a:p>
            <a:pPr marL="800100" lvl="1" indent="-342900" defTabSz="914400" fontAlgn="base">
              <a:spcBef>
                <a:spcPct val="20000"/>
              </a:spcBef>
              <a:spcAft>
                <a:spcPct val="0"/>
              </a:spcAft>
              <a:buFontTx/>
              <a:buChar char="•"/>
            </a:pPr>
            <a:r>
              <a:rPr lang="en-US" sz="2000" b="1" kern="0" baseline="0" dirty="0" smtClean="0">
                <a:ea typeface="ＭＳ Ｐゴシック" pitchFamily="-110" charset="-128"/>
                <a:cs typeface="ＭＳ Ｐゴシック" pitchFamily="-110" charset="-128"/>
              </a:rPr>
              <a:t>Power on</a:t>
            </a:r>
            <a:r>
              <a:rPr lang="en-US" sz="2000" b="1" kern="0" dirty="0" smtClean="0">
                <a:ea typeface="ＭＳ Ｐゴシック" pitchFamily="-110" charset="-128"/>
                <a:cs typeface="ＭＳ Ｐゴシック" pitchFamily="-110" charset="-128"/>
              </a:rPr>
              <a:t> and </a:t>
            </a:r>
            <a:r>
              <a:rPr lang="en-US" sz="2000" b="1" kern="0" baseline="0" dirty="0" smtClean="0">
                <a:ea typeface="ＭＳ Ｐゴシック" pitchFamily="-110" charset="-128"/>
                <a:cs typeface="ＭＳ Ｐゴシック" pitchFamily="-110" charset="-128"/>
              </a:rPr>
              <a:t>Set</a:t>
            </a:r>
            <a:r>
              <a:rPr lang="en-US" sz="2000" b="1" kern="0" dirty="0" smtClean="0">
                <a:ea typeface="ＭＳ Ｐゴシック" pitchFamily="-110" charset="-128"/>
                <a:cs typeface="ＭＳ Ｐゴシック" pitchFamily="-110" charset="-128"/>
              </a:rPr>
              <a:t> Crate Fan Speed</a:t>
            </a:r>
          </a:p>
          <a:p>
            <a:pPr marL="800100" lvl="1" indent="-342900" defTabSz="914400" fontAlgn="base">
              <a:spcBef>
                <a:spcPct val="20000"/>
              </a:spcBef>
              <a:spcAft>
                <a:spcPct val="0"/>
              </a:spcAft>
              <a:buFontTx/>
              <a:buChar char="•"/>
            </a:pP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FCAT</a:t>
            </a:r>
            <a:endParaRPr lang="en-US" dirty="0"/>
          </a:p>
        </p:txBody>
      </p:sp>
      <p:sp>
        <p:nvSpPr>
          <p:cNvPr id="5" name="Content Placeholder 2"/>
          <p:cNvSpPr txBox="1">
            <a:spLocks/>
          </p:cNvSpPr>
          <p:nvPr/>
        </p:nvSpPr>
        <p:spPr bwMode="auto">
          <a:xfrm>
            <a:off x="381000" y="10668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Software Tests:</a:t>
            </a:r>
          </a:p>
          <a:p>
            <a:pPr marL="800100" lvl="1"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CRATESCAN</a:t>
            </a:r>
          </a:p>
          <a:p>
            <a:pPr marL="1257300" lvl="2"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Identify all modules in crate (VME </a:t>
            </a:r>
            <a:r>
              <a:rPr lang="en-US" sz="2000" b="1" kern="0" dirty="0" err="1" smtClean="0">
                <a:ea typeface="ＭＳ Ｐゴシック" pitchFamily="-110" charset="-128"/>
                <a:cs typeface="ＭＳ Ｐゴシック" pitchFamily="-110" charset="-128"/>
              </a:rPr>
              <a:t>addr</a:t>
            </a:r>
            <a:r>
              <a:rPr lang="en-US" sz="2000" b="1" kern="0" dirty="0" smtClean="0">
                <a:ea typeface="ＭＳ Ｐゴシック" pitchFamily="-110" charset="-128"/>
                <a:cs typeface="ＭＳ Ｐゴシック" pitchFamily="-110" charset="-128"/>
              </a:rPr>
              <a:t>, serial numbers)</a:t>
            </a:r>
          </a:p>
          <a:p>
            <a:pPr marL="1257300" lvl="2"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Update firmware, if needed</a:t>
            </a:r>
          </a:p>
          <a:p>
            <a:pPr marL="800100" lvl="1" indent="-342900" defTabSz="914400" fontAlgn="base">
              <a:spcBef>
                <a:spcPct val="20000"/>
              </a:spcBef>
              <a:spcAft>
                <a:spcPct val="0"/>
              </a:spcAft>
              <a:buFontTx/>
              <a:buChar cha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PEDESTAL</a:t>
            </a:r>
          </a:p>
          <a:p>
            <a:pPr marL="1257300" lvl="2" indent="-342900" defTabSz="914400" fontAlgn="base">
              <a:spcBef>
                <a:spcPct val="20000"/>
              </a:spcBef>
              <a:spcAft>
                <a:spcPct val="0"/>
              </a:spcAft>
              <a:buFontTx/>
              <a:buChar cha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No inputs, random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10" charset="-128"/>
                <a:cs typeface="ＭＳ Ｐゴシック" pitchFamily="-110" charset="-128"/>
              </a:rPr>
              <a:t>pulser</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 trigger</a:t>
            </a:r>
          </a:p>
          <a:p>
            <a:pPr marL="800100" lvl="1"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PAYLOAD1 (~4 kHz trig2, </a:t>
            </a:r>
            <a:r>
              <a:rPr lang="en-US" sz="2000" b="1" kern="0" dirty="0" err="1" smtClean="0">
                <a:ea typeface="ＭＳ Ｐゴシック" pitchFamily="-110" charset="-128"/>
                <a:cs typeface="ＭＳ Ｐゴシック" pitchFamily="-110" charset="-128"/>
              </a:rPr>
              <a:t>blocklevel</a:t>
            </a:r>
            <a:r>
              <a:rPr lang="en-US" sz="2000" b="1" kern="0" dirty="0" smtClean="0">
                <a:ea typeface="ＭＳ Ｐゴシック" pitchFamily="-110" charset="-128"/>
                <a:cs typeface="ＭＳ Ｐゴシック" pitchFamily="-110" charset="-128"/>
              </a:rPr>
              <a:t> = 1)</a:t>
            </a:r>
          </a:p>
          <a:p>
            <a:pPr marL="1257300" lvl="2"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Simple programmed payload into ALL channels</a:t>
            </a:r>
          </a:p>
          <a:p>
            <a:pPr marL="800100" lvl="1" indent="-342900" defTabSz="914400" fontAlgn="base">
              <a:spcBef>
                <a:spcPct val="20000"/>
              </a:spcBef>
              <a:spcAft>
                <a:spcPct val="0"/>
              </a:spcAft>
              <a:buFontTx/>
              <a:buChar cha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PAYLOAD2 </a:t>
            </a:r>
            <a:r>
              <a:rPr lang="en-US" sz="2000" b="1" kern="0" dirty="0" smtClean="0">
                <a:ea typeface="ＭＳ Ｐゴシック" pitchFamily="-110" charset="-128"/>
                <a:cs typeface="ＭＳ Ｐゴシック" pitchFamily="-110" charset="-128"/>
              </a:rPr>
              <a:t>(~4 kHz </a:t>
            </a:r>
            <a:r>
              <a:rPr lang="en-US" sz="2000" b="1" kern="0" dirty="0" smtClean="0">
                <a:ea typeface="ＭＳ Ｐゴシック" pitchFamily="-110" charset="-128"/>
                <a:cs typeface="ＭＳ Ｐゴシック" pitchFamily="-110" charset="-128"/>
              </a:rPr>
              <a:t>trig2, </a:t>
            </a:r>
            <a:r>
              <a:rPr lang="en-US" sz="2000" b="1" kern="0" dirty="0" err="1" smtClean="0">
                <a:ea typeface="ＭＳ Ｐゴシック" pitchFamily="-110" charset="-128"/>
                <a:cs typeface="ＭＳ Ｐゴシック" pitchFamily="-110" charset="-128"/>
              </a:rPr>
              <a:t>blocklevel</a:t>
            </a:r>
            <a:r>
              <a:rPr lang="en-US" sz="2000" b="1" kern="0" dirty="0" smtClean="0">
                <a:ea typeface="ＭＳ Ｐゴシック" pitchFamily="-110" charset="-128"/>
                <a:cs typeface="ＭＳ Ｐゴシック" pitchFamily="-110" charset="-128"/>
              </a:rPr>
              <a:t> = 2)</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1257300" lvl="2"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Simple programmed payload into </a:t>
            </a:r>
            <a:r>
              <a:rPr lang="en-US" sz="2000" b="1" kern="0" dirty="0" smtClean="0">
                <a:ea typeface="ＭＳ Ｐゴシック" pitchFamily="-110" charset="-128"/>
                <a:cs typeface="ＭＳ Ｐゴシック" pitchFamily="-110" charset="-128"/>
              </a:rPr>
              <a:t>One channel/module</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800100" lvl="1"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RATETEST (~150 </a:t>
            </a:r>
            <a:r>
              <a:rPr lang="en-US" sz="2000" b="1" kern="0" dirty="0" smtClean="0">
                <a:ea typeface="ＭＳ Ｐゴシック" pitchFamily="-110" charset="-128"/>
                <a:cs typeface="ＭＳ Ｐゴシック" pitchFamily="-110" charset="-128"/>
              </a:rPr>
              <a:t>kHz </a:t>
            </a:r>
            <a:r>
              <a:rPr lang="en-US" sz="2000" b="1" kern="0" dirty="0" smtClean="0">
                <a:ea typeface="ＭＳ Ｐゴシック" pitchFamily="-110" charset="-128"/>
                <a:cs typeface="ＭＳ Ｐゴシック" pitchFamily="-110" charset="-128"/>
              </a:rPr>
              <a:t>trig2, </a:t>
            </a:r>
            <a:r>
              <a:rPr lang="en-US" sz="2000" b="1" kern="0" dirty="0" err="1" smtClean="0">
                <a:ea typeface="ＭＳ Ｐゴシック" pitchFamily="-110" charset="-128"/>
                <a:cs typeface="ＭＳ Ｐゴシック" pitchFamily="-110" charset="-128"/>
              </a:rPr>
              <a:t>blocklevel</a:t>
            </a:r>
            <a:r>
              <a:rPr lang="en-US" sz="2000" b="1" kern="0" dirty="0" smtClean="0">
                <a:ea typeface="ＭＳ Ｐゴシック" pitchFamily="-110" charset="-128"/>
                <a:cs typeface="ＭＳ Ｐゴシック" pitchFamily="-110" charset="-128"/>
              </a:rPr>
              <a:t> = 100)</a:t>
            </a:r>
          </a:p>
          <a:p>
            <a:pPr marL="1257300" lvl="2" indent="-342900" defTabSz="914400" fontAlgn="base">
              <a:spcBef>
                <a:spcPct val="20000"/>
              </a:spcBef>
              <a:spcAft>
                <a:spcPct val="0"/>
              </a:spcAft>
              <a:buFontTx/>
              <a:buChar char="•"/>
            </a:pPr>
            <a:r>
              <a:rPr lang="en-US" sz="2000" b="1" kern="0" dirty="0" smtClean="0">
                <a:ea typeface="ＭＳ Ｐゴシック" pitchFamily="-110" charset="-128"/>
                <a:cs typeface="ＭＳ Ｐゴシック" pitchFamily="-110" charset="-128"/>
              </a:rPr>
              <a:t>Same as PAYLOAD2</a:t>
            </a:r>
            <a:endParaRPr lang="en-US" sz="2000" b="1" kern="0" dirty="0" smtClean="0">
              <a:ea typeface="ＭＳ Ｐゴシック" pitchFamily="-110" charset="-128"/>
              <a:cs typeface="ＭＳ Ｐゴシック" pitchFamily="-110" charset="-128"/>
            </a:endParaRPr>
          </a:p>
          <a:p>
            <a:pPr marL="800100" lvl="1" indent="-342900" defTabSz="914400" fontAlgn="base">
              <a:spcBef>
                <a:spcPct val="20000"/>
              </a:spcBef>
              <a:spcAft>
                <a:spcPct val="0"/>
              </a:spcAft>
              <a:buFontTx/>
              <a:buChar char="•"/>
            </a:pP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800100" lvl="1" indent="-342900" defTabSz="914400" fontAlgn="base">
              <a:spcBef>
                <a:spcPct val="20000"/>
              </a:spcBef>
              <a:spcAft>
                <a:spcPct val="0"/>
              </a:spcAft>
            </a:pP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Status</a:t>
            </a:r>
            <a:endParaRPr lang="en-US" dirty="0"/>
          </a:p>
        </p:txBody>
      </p:sp>
      <p:sp>
        <p:nvSpPr>
          <p:cNvPr id="5" name="Content Placeholder 4"/>
          <p:cNvSpPr>
            <a:spLocks noGrp="1"/>
          </p:cNvSpPr>
          <p:nvPr>
            <p:ph idx="1"/>
          </p:nvPr>
        </p:nvSpPr>
        <p:spPr>
          <a:xfrm>
            <a:off x="685800" y="838200"/>
            <a:ext cx="7772400" cy="5562600"/>
          </a:xfrm>
        </p:spPr>
        <p:txBody>
          <a:bodyPr/>
          <a:lstStyle/>
          <a:p>
            <a:r>
              <a:rPr lang="en-US" dirty="0" smtClean="0"/>
              <a:t>Still 2 </a:t>
            </a:r>
            <a:r>
              <a:rPr lang="en-US" dirty="0"/>
              <a:t>s</a:t>
            </a:r>
            <a:r>
              <a:rPr lang="en-US" dirty="0" smtClean="0"/>
              <a:t>upported releases (through startup of 12GeV) </a:t>
            </a:r>
          </a:p>
          <a:p>
            <a:pPr lvl="1"/>
            <a:r>
              <a:rPr lang="en-US" dirty="0" smtClean="0"/>
              <a:t>CODA 2.6.2 (standard operational release)</a:t>
            </a:r>
          </a:p>
          <a:p>
            <a:pPr lvl="2"/>
            <a:r>
              <a:rPr lang="en-US" sz="2000" dirty="0" smtClean="0"/>
              <a:t>NO: Event Blocking,  EVIO Version 4 files</a:t>
            </a:r>
          </a:p>
          <a:p>
            <a:pPr lvl="2"/>
            <a:r>
              <a:rPr lang="en-US" sz="2000" dirty="0" smtClean="0"/>
              <a:t>End of Life – no further development – only support</a:t>
            </a:r>
          </a:p>
          <a:p>
            <a:pPr lvl="1"/>
            <a:r>
              <a:rPr lang="en-US" dirty="0" smtClean="0"/>
              <a:t>CODA 3.0 (currently Beta) </a:t>
            </a:r>
          </a:p>
          <a:p>
            <a:pPr lvl="2"/>
            <a:r>
              <a:rPr lang="en-US" sz="2000" dirty="0" smtClean="0"/>
              <a:t>NO: EVIO Version 1 files,  </a:t>
            </a:r>
            <a:r>
              <a:rPr lang="en-US" sz="2000" dirty="0" err="1" smtClean="0"/>
              <a:t>vxWorks</a:t>
            </a:r>
            <a:r>
              <a:rPr lang="en-US" sz="2000" dirty="0" smtClean="0"/>
              <a:t> ROCs</a:t>
            </a:r>
          </a:p>
          <a:p>
            <a:pPr lvl="2"/>
            <a:r>
              <a:rPr lang="en-US" sz="2000" dirty="0" smtClean="0"/>
              <a:t>Under rapid development – changes are frequent</a:t>
            </a:r>
          </a:p>
          <a:p>
            <a:r>
              <a:rPr lang="en-US" dirty="0" smtClean="0"/>
              <a:t>New useful Tools developed for CODA 3 configuration and monitoring:</a:t>
            </a:r>
          </a:p>
          <a:p>
            <a:pPr lvl="1"/>
            <a:r>
              <a:rPr lang="en-US" sz="2000" dirty="0" err="1" smtClean="0"/>
              <a:t>Jcedit</a:t>
            </a:r>
            <a:r>
              <a:rPr lang="en-US" sz="2000" dirty="0" smtClean="0"/>
              <a:t>  - COOL Run Configuration editor</a:t>
            </a:r>
          </a:p>
          <a:p>
            <a:pPr lvl="1"/>
            <a:r>
              <a:rPr lang="en-US" sz="2000" dirty="0" err="1" smtClean="0"/>
              <a:t>Jeviodmp</a:t>
            </a:r>
            <a:r>
              <a:rPr lang="en-US" sz="2000" dirty="0" smtClean="0"/>
              <a:t> – EVIO v4 file viewer </a:t>
            </a:r>
          </a:p>
          <a:p>
            <a:r>
              <a:rPr lang="en-US" dirty="0" smtClean="0"/>
              <a:t>CODA 3 developments are at a point where availability of all the new hardware in a large data acquisition test stand is highly desired to work out many details/features/bugs!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VME CPU status…</a:t>
            </a:r>
            <a:endParaRPr lang="en-US" dirty="0"/>
          </a:p>
        </p:txBody>
      </p:sp>
      <p:sp>
        <p:nvSpPr>
          <p:cNvPr id="3" name="Content Placeholder 2"/>
          <p:cNvSpPr>
            <a:spLocks noGrp="1"/>
          </p:cNvSpPr>
          <p:nvPr>
            <p:ph idx="1"/>
          </p:nvPr>
        </p:nvSpPr>
        <p:spPr/>
        <p:txBody>
          <a:bodyPr/>
          <a:lstStyle/>
          <a:p>
            <a:r>
              <a:rPr lang="en-US" dirty="0" smtClean="0"/>
              <a:t>VME CPU procurement was only partially completed this fall.</a:t>
            </a:r>
          </a:p>
          <a:p>
            <a:pPr lvl="1"/>
            <a:r>
              <a:rPr lang="en-US" sz="2000" dirty="0" smtClean="0"/>
              <a:t>New 3</a:t>
            </a:r>
            <a:r>
              <a:rPr lang="en-US" sz="2000" baseline="30000" dirty="0" smtClean="0"/>
              <a:t>rd</a:t>
            </a:r>
            <a:r>
              <a:rPr lang="en-US" sz="2000" dirty="0" smtClean="0"/>
              <a:t> gen Intel Core i7 boards did not initially pass our low level VME tests (it has since been resolved).</a:t>
            </a:r>
          </a:p>
          <a:p>
            <a:pPr lvl="1"/>
            <a:r>
              <a:rPr lang="en-US" sz="2000" dirty="0" smtClean="0"/>
              <a:t>A small order of 2</a:t>
            </a:r>
            <a:r>
              <a:rPr lang="en-US" sz="2000" baseline="30000" dirty="0" smtClean="0"/>
              <a:t>nd</a:t>
            </a:r>
            <a:r>
              <a:rPr lang="en-US" sz="2000" dirty="0" smtClean="0"/>
              <a:t> Gen boards were ordered to cover near term needs (Hall D ordered 7).</a:t>
            </a:r>
          </a:p>
          <a:p>
            <a:r>
              <a:rPr lang="en-US" dirty="0" smtClean="0"/>
              <a:t>GE Intelligent Platforms won the bid (~1K/CPU cheaper) over Concurrent Technologies. </a:t>
            </a:r>
          </a:p>
          <a:p>
            <a:r>
              <a:rPr lang="en-US" dirty="0" smtClean="0"/>
              <a:t>A final PO for the remainder of boards can happen when desired (anytime this fiscal year)</a:t>
            </a:r>
          </a:p>
          <a:p>
            <a:r>
              <a:rPr lang="en-US" dirty="0" smtClean="0"/>
              <a:t>A final technical note: Concurrent boards support direct VXS (</a:t>
            </a:r>
            <a:r>
              <a:rPr lang="en-US" dirty="0" err="1" smtClean="0"/>
              <a:t>PCIe</a:t>
            </a:r>
            <a:r>
              <a:rPr lang="en-US" dirty="0" smtClean="0"/>
              <a:t>) high-speed access to switch slot boards (</a:t>
            </a:r>
            <a:r>
              <a:rPr lang="en-US" dirty="0" err="1" smtClean="0"/>
              <a:t>ie</a:t>
            </a:r>
            <a:r>
              <a:rPr lang="en-US" dirty="0" smtClean="0"/>
              <a:t> CTP,GTP). This may be useful in some crates (L1 trigger).</a:t>
            </a:r>
          </a:p>
          <a:p>
            <a:endParaRPr lang="en-US" dirty="0" smtClean="0"/>
          </a:p>
        </p:txBody>
      </p:sp>
    </p:spTree>
    <p:extLst>
      <p:ext uri="{BB962C8B-B14F-4D97-AF65-F5344CB8AC3E}">
        <p14:creationId xmlns:p14="http://schemas.microsoft.com/office/powerpoint/2010/main" xmlns="" val="410170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dit.tif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1066800"/>
            <a:ext cx="6672705" cy="4864100"/>
          </a:xfrm>
          <a:prstGeom prst="rect">
            <a:avLst/>
          </a:prstGeom>
        </p:spPr>
      </p:pic>
      <p:sp>
        <p:nvSpPr>
          <p:cNvPr id="6" name="TextBox 5"/>
          <p:cNvSpPr txBox="1"/>
          <p:nvPr/>
        </p:nvSpPr>
        <p:spPr>
          <a:xfrm>
            <a:off x="1752600" y="218748"/>
            <a:ext cx="5512572" cy="584776"/>
          </a:xfrm>
          <a:prstGeom prst="rect">
            <a:avLst/>
          </a:prstGeom>
          <a:noFill/>
        </p:spPr>
        <p:txBody>
          <a:bodyPr wrap="none" rtlCol="0">
            <a:spAutoFit/>
          </a:bodyPr>
          <a:lstStyle/>
          <a:p>
            <a:r>
              <a:rPr lang="en-US" sz="2800" dirty="0" smtClean="0"/>
              <a:t>COOL Configuration Editor (</a:t>
            </a:r>
            <a:r>
              <a:rPr lang="en-US" sz="3200" b="1" dirty="0" err="1" smtClean="0"/>
              <a:t>jcedit</a:t>
            </a:r>
            <a:r>
              <a:rPr lang="en-US" sz="2800" dirty="0" smtClean="0"/>
              <a:t>)</a:t>
            </a:r>
            <a:endParaRPr lang="en-US" sz="2800" dirty="0"/>
          </a:p>
        </p:txBody>
      </p:sp>
      <p:sp>
        <p:nvSpPr>
          <p:cNvPr id="7" name="TextBox 6"/>
          <p:cNvSpPr txBox="1"/>
          <p:nvPr/>
        </p:nvSpPr>
        <p:spPr>
          <a:xfrm>
            <a:off x="228600" y="1019875"/>
            <a:ext cx="1261884" cy="646331"/>
          </a:xfrm>
          <a:prstGeom prst="rect">
            <a:avLst/>
          </a:prstGeom>
          <a:noFill/>
        </p:spPr>
        <p:txBody>
          <a:bodyPr wrap="none" rtlCol="0">
            <a:spAutoFit/>
          </a:bodyPr>
          <a:lstStyle/>
          <a:p>
            <a:r>
              <a:rPr lang="en-US" dirty="0" smtClean="0"/>
              <a:t>Component </a:t>
            </a:r>
          </a:p>
          <a:p>
            <a:r>
              <a:rPr lang="en-US" dirty="0" smtClean="0"/>
              <a:t>Classes</a:t>
            </a:r>
          </a:p>
        </p:txBody>
      </p:sp>
      <p:sp>
        <p:nvSpPr>
          <p:cNvPr id="8" name="TextBox 7"/>
          <p:cNvSpPr txBox="1"/>
          <p:nvPr/>
        </p:nvSpPr>
        <p:spPr>
          <a:xfrm>
            <a:off x="216051" y="2228165"/>
            <a:ext cx="1300168" cy="646331"/>
          </a:xfrm>
          <a:prstGeom prst="rect">
            <a:avLst/>
          </a:prstGeom>
          <a:noFill/>
        </p:spPr>
        <p:txBody>
          <a:bodyPr wrap="none" rtlCol="0">
            <a:spAutoFit/>
          </a:bodyPr>
          <a:lstStyle/>
          <a:p>
            <a:r>
              <a:rPr lang="en-US" dirty="0" smtClean="0"/>
              <a:t>Defined </a:t>
            </a:r>
          </a:p>
          <a:p>
            <a:r>
              <a:rPr lang="en-US" dirty="0" smtClean="0"/>
              <a:t>components</a:t>
            </a:r>
            <a:endParaRPr lang="en-US" dirty="0"/>
          </a:p>
        </p:txBody>
      </p:sp>
      <p:cxnSp>
        <p:nvCxnSpPr>
          <p:cNvPr id="10" name="Straight Arrow Connector 9"/>
          <p:cNvCxnSpPr/>
          <p:nvPr/>
        </p:nvCxnSpPr>
        <p:spPr bwMode="auto">
          <a:xfrm>
            <a:off x="1295400" y="1447800"/>
            <a:ext cx="990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1676400" y="1981200"/>
            <a:ext cx="1371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152400" y="4038600"/>
            <a:ext cx="1870374" cy="1477328"/>
          </a:xfrm>
          <a:prstGeom prst="rect">
            <a:avLst/>
          </a:prstGeom>
          <a:noFill/>
        </p:spPr>
        <p:txBody>
          <a:bodyPr wrap="none" rtlCol="0">
            <a:spAutoFit/>
          </a:bodyPr>
          <a:lstStyle/>
          <a:p>
            <a:r>
              <a:rPr lang="en-US" dirty="0" smtClean="0"/>
              <a:t>Configuration</a:t>
            </a:r>
          </a:p>
          <a:p>
            <a:r>
              <a:rPr lang="en-US" dirty="0" smtClean="0"/>
              <a:t>Layout</a:t>
            </a:r>
          </a:p>
          <a:p>
            <a:r>
              <a:rPr lang="en-US" dirty="0" smtClean="0"/>
              <a:t>(double-click icon</a:t>
            </a:r>
          </a:p>
          <a:p>
            <a:r>
              <a:rPr lang="en-US" dirty="0"/>
              <a:t>t</a:t>
            </a:r>
            <a:r>
              <a:rPr lang="en-US" dirty="0" smtClean="0"/>
              <a:t>o get component </a:t>
            </a:r>
          </a:p>
          <a:p>
            <a:r>
              <a:rPr lang="en-US" dirty="0" smtClean="0"/>
              <a:t>details)</a:t>
            </a:r>
            <a:endParaRPr lang="en-US" dirty="0"/>
          </a:p>
        </p:txBody>
      </p:sp>
      <p:cxnSp>
        <p:nvCxnSpPr>
          <p:cNvPr id="15" name="Straight Arrow Connector 14"/>
          <p:cNvCxnSpPr/>
          <p:nvPr/>
        </p:nvCxnSpPr>
        <p:spPr bwMode="auto">
          <a:xfrm flipV="1">
            <a:off x="1828800" y="3810000"/>
            <a:ext cx="3048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66847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Control GUI</a:t>
            </a:r>
            <a:endParaRPr lang="en-US" dirty="0"/>
          </a:p>
        </p:txBody>
      </p:sp>
      <p:pic>
        <p:nvPicPr>
          <p:cNvPr id="3" name="Picture 2" descr="rcgui.tif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7064" y="873701"/>
            <a:ext cx="6794499" cy="5444728"/>
          </a:xfrm>
          <a:prstGeom prst="rect">
            <a:avLst/>
          </a:prstGeom>
        </p:spPr>
      </p:pic>
      <p:sp>
        <p:nvSpPr>
          <p:cNvPr id="4" name="TextBox 3"/>
          <p:cNvSpPr txBox="1"/>
          <p:nvPr/>
        </p:nvSpPr>
        <p:spPr>
          <a:xfrm>
            <a:off x="125610" y="1600200"/>
            <a:ext cx="2007990" cy="2585323"/>
          </a:xfrm>
          <a:prstGeom prst="rect">
            <a:avLst/>
          </a:prstGeom>
          <a:noFill/>
        </p:spPr>
        <p:txBody>
          <a:bodyPr wrap="square" rtlCol="0">
            <a:spAutoFit/>
          </a:bodyPr>
          <a:lstStyle/>
          <a:p>
            <a:r>
              <a:rPr lang="en-US" b="1" dirty="0" smtClean="0"/>
              <a:t>User interface to DAQ including:</a:t>
            </a:r>
          </a:p>
          <a:p>
            <a:r>
              <a:rPr lang="en-US" dirty="0" smtClean="0"/>
              <a:t>  Control buttons</a:t>
            </a:r>
          </a:p>
          <a:p>
            <a:r>
              <a:rPr lang="en-US" dirty="0" smtClean="0"/>
              <a:t>  </a:t>
            </a:r>
            <a:r>
              <a:rPr lang="en-US" dirty="0" err="1" smtClean="0"/>
              <a:t>Config</a:t>
            </a:r>
            <a:r>
              <a:rPr lang="en-US" dirty="0" smtClean="0"/>
              <a:t> parameters</a:t>
            </a:r>
          </a:p>
          <a:p>
            <a:r>
              <a:rPr lang="en-US" dirty="0" smtClean="0"/>
              <a:t>  Run Status</a:t>
            </a:r>
          </a:p>
          <a:p>
            <a:r>
              <a:rPr lang="en-US" dirty="0" smtClean="0"/>
              <a:t>  Component status</a:t>
            </a:r>
          </a:p>
          <a:p>
            <a:r>
              <a:rPr lang="en-US" dirty="0" smtClean="0"/>
              <a:t>  Event/Data Rates</a:t>
            </a:r>
            <a:endParaRPr lang="en-US" dirty="0"/>
          </a:p>
          <a:p>
            <a:r>
              <a:rPr lang="en-US" dirty="0" smtClean="0"/>
              <a:t>  System messages</a:t>
            </a:r>
          </a:p>
          <a:p>
            <a:r>
              <a:rPr lang="en-US" dirty="0" smtClean="0"/>
              <a:t> </a:t>
            </a:r>
          </a:p>
        </p:txBody>
      </p:sp>
    </p:spTree>
    <p:extLst>
      <p:ext uri="{BB962C8B-B14F-4D97-AF65-F5344CB8AC3E}">
        <p14:creationId xmlns:p14="http://schemas.microsoft.com/office/powerpoint/2010/main" xmlns="" val="303050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Jevio</a:t>
            </a:r>
            <a:r>
              <a:rPr lang="en-US" dirty="0" smtClean="0"/>
              <a:t> Event Dump Utility (</a:t>
            </a:r>
            <a:r>
              <a:rPr lang="en-US" dirty="0" err="1" smtClean="0"/>
              <a:t>jeviodmp</a:t>
            </a:r>
            <a:r>
              <a:rPr lang="en-US" dirty="0" smtClean="0"/>
              <a:t>)</a:t>
            </a:r>
            <a:endParaRPr lang="en-US" dirty="0"/>
          </a:p>
        </p:txBody>
      </p:sp>
      <p:pic>
        <p:nvPicPr>
          <p:cNvPr id="3" name="Picture 2" descr="jeviodmp.tif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126116"/>
            <a:ext cx="8344159" cy="4876800"/>
          </a:xfrm>
          <a:prstGeom prst="rect">
            <a:avLst/>
          </a:prstGeom>
        </p:spPr>
      </p:pic>
    </p:spTree>
    <p:extLst>
      <p:ext uri="{BB962C8B-B14F-4D97-AF65-F5344CB8AC3E}">
        <p14:creationId xmlns:p14="http://schemas.microsoft.com/office/powerpoint/2010/main" xmlns="" val="3041489074"/>
      </p:ext>
    </p:extLst>
  </p:cSld>
  <p:clrMapOvr>
    <a:masterClrMapping/>
  </p:clrMapOvr>
</p:sld>
</file>

<file path=ppt/theme/theme1.xml><?xml version="1.0" encoding="utf-8"?>
<a:theme xmlns:a="http://schemas.openxmlformats.org/drawingml/2006/main" name="JLab_PowerPoint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rt09_gluex_trigger.pptx</Template>
  <TotalTime>20982</TotalTime>
  <Words>956</Words>
  <Application>Microsoft Office PowerPoint</Application>
  <PresentationFormat>On-screen Show (4:3)</PresentationFormat>
  <Paragraphs>168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JLab_PowerPoint3</vt:lpstr>
      <vt:lpstr>DAQ Status &amp; Plans</vt:lpstr>
      <vt:lpstr>Overview </vt:lpstr>
      <vt:lpstr>FCAT</vt:lpstr>
      <vt:lpstr>FCAT</vt:lpstr>
      <vt:lpstr>Current Status</vt:lpstr>
      <vt:lpstr>VME CPU status…</vt:lpstr>
      <vt:lpstr>Slide 7</vt:lpstr>
      <vt:lpstr>Run Control GUI</vt:lpstr>
      <vt:lpstr>Jevio Event Dump Utility (jeviodmp)</vt:lpstr>
      <vt:lpstr>Slide 10</vt:lpstr>
      <vt:lpstr>Slide 11</vt:lpstr>
      <vt:lpstr>DAQ Test Stand</vt:lpstr>
      <vt:lpstr>DAQ Test Stand – Timelines &amp; Goals</vt:lpstr>
      <vt:lpstr>Rack Room Setup</vt:lpstr>
      <vt:lpstr>Summary</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 Update</dc:title>
  <dc:creator>David Abbott</dc:creator>
  <cp:lastModifiedBy>moffit</cp:lastModifiedBy>
  <cp:revision>105</cp:revision>
  <dcterms:created xsi:type="dcterms:W3CDTF">2012-05-21T13:31:12Z</dcterms:created>
  <dcterms:modified xsi:type="dcterms:W3CDTF">2013-02-22T14:22:47Z</dcterms:modified>
</cp:coreProperties>
</file>