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6" r:id="rId3"/>
    <p:sldId id="302" r:id="rId4"/>
    <p:sldId id="293" r:id="rId5"/>
    <p:sldId id="294" r:id="rId6"/>
    <p:sldId id="295" r:id="rId7"/>
    <p:sldId id="305" r:id="rId8"/>
    <p:sldId id="304" r:id="rId9"/>
    <p:sldId id="303" r:id="rId10"/>
    <p:sldId id="286" r:id="rId11"/>
    <p:sldId id="307" r:id="rId12"/>
    <p:sldId id="308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000"/>
    <a:srgbClr val="7B99D5"/>
    <a:srgbClr val="800000"/>
    <a:srgbClr val="008100"/>
    <a:srgbClr val="0000FF"/>
    <a:srgbClr val="008000"/>
    <a:srgbClr val="FF0000"/>
    <a:srgbClr val="E3C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472" y="64"/>
      </p:cViewPr>
      <p:guideLst>
        <p:guide orient="horz" pos="336"/>
        <p:guide orient="horz" pos="3024"/>
        <p:guide orient="horz" pos="1680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D5259D1-3D12-CB4B-8D0B-CC6EB5120457}" type="datetime1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CD3B2EE-F848-7A45-B478-C84FD3D00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4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BA4FAC-606E-8140-ADD7-C0928AB1B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6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ＭＳ Ｐゴシック" pitchFamily="-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80" charset="0"/>
        <a:ea typeface="ＭＳ Ｐゴシック" pitchFamily="-8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A4FAC-606E-8140-ADD7-C0928AB1B1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slide of test stand design for SC</a:t>
            </a:r>
            <a:r>
              <a:rPr lang="en-US" baseline="0" dirty="0" smtClean="0"/>
              <a:t> fabrication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AA60-98DF-5F42-8B3A-82FE1362B1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Backup slide of SC assembly</a:t>
            </a:r>
            <a:r>
              <a:rPr lang="en-US" baseline="0" dirty="0" smtClean="0"/>
              <a:t> setup for SC construction.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AA60-98DF-5F42-8B3A-82FE1362B1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2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F887-D6FA-FC4E-A1A0-18057FEE3C3D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9147-3473-1340-9678-43DC3E08C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5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FC9F-0295-F849-88AC-BD0174309972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2C240-63DB-F944-8768-1A273F28B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5E3A-0A5C-1A4C-9A11-F2574E5CFA80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2D53B-F6E1-FF4D-8FAF-F58BF593F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EDC4-3A94-4046-9162-E85CB77075E7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6F983-CB8A-884B-9591-F77258F8D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CE0EF-4D95-E04C-9DCA-E4CB473983C2}" type="datetime1">
              <a:rPr lang="en-US" smtClean="0"/>
              <a:t>6/4/13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0015-2B96-2B4E-B0F3-9F6B66BE46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8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1BF1-FC38-0C4A-867E-1660012CE8A2}" type="datetime1">
              <a:rPr lang="en-US" smtClean="0"/>
              <a:t>6/4/13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A841-243F-6B46-9FD0-7C5AB7A4B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60D1-BEC9-D34A-8220-C95CC0C3A2C3}" type="datetime1">
              <a:rPr lang="en-US" smtClean="0"/>
              <a:t>6/4/13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BBDA4-E16B-1E4E-8884-0392A59EC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1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A93FD-A758-5F44-A293-FC7879260887}" type="datetime1">
              <a:rPr lang="en-US" smtClean="0"/>
              <a:t>6/4/13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1CE9-C334-2641-B152-4A4DCF712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2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FF11-5DD2-AB4F-AFF7-E0EF5E260714}" type="datetime1">
              <a:rPr lang="en-US" smtClean="0"/>
              <a:t>6/4/13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BAF3-9BEF-1A42-8E1B-34EBE24DC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7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E0CA-1557-0E4A-A950-B6F2EDF57877}" type="datetime1">
              <a:rPr lang="en-US" smtClean="0"/>
              <a:t>6/4/13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E0BD-AACC-674D-B050-6C7B193F6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28A7-71CF-0440-940C-9671825FBDCD}" type="datetime1">
              <a:rPr lang="en-US" smtClean="0"/>
              <a:t>6/4/13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6EEB8-4433-874C-B204-EABC055D2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CCBB8AF-B844-5F4B-A0BA-50765743390E}" type="datetime1">
              <a:rPr lang="en-US" smtClean="0"/>
              <a:t>6/4/13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-80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DE038F2-6F71-1046-940C-4FF84749A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small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+mj-lt"/>
          <a:ea typeface="ＭＳ Ｐゴシック" pitchFamily="-80" charset="-128"/>
          <a:cs typeface="ＭＳ Ｐゴシック" pitchFamily="-8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  <a:ea typeface="ＭＳ Ｐゴシック" pitchFamily="-80" charset="-128"/>
          <a:cs typeface="ＭＳ Ｐゴシック" pitchFamily="-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Arial" pitchFamily="-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FF"/>
          </a:solidFill>
          <a:latin typeface="+mn-lt"/>
          <a:ea typeface="ＭＳ Ｐゴシック" pitchFamily="-80" charset="-128"/>
          <a:cs typeface="ＭＳ Ｐゴシック" pitchFamily="-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80FF"/>
          </a:solidFill>
          <a:latin typeface="+mn-lt"/>
          <a:ea typeface="ＭＳ Ｐゴシック" pitchFamily="-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FF00"/>
          </a:solidFill>
          <a:latin typeface="+mn-lt"/>
          <a:ea typeface="ＭＳ Ｐゴシック" pitchFamily="-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80FF00"/>
          </a:solidFill>
          <a:latin typeface="+mn-lt"/>
          <a:ea typeface="ＭＳ Ｐゴシック" pitchFamily="-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8000"/>
          </a:solidFill>
          <a:latin typeface="+mn-lt"/>
          <a:ea typeface="ＭＳ Ｐゴシック" pitchFamily="-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2FB2F8-D07D-884D-A24F-A56318EF03F5}" type="datetime1">
              <a:rPr lang="en-US" sz="1400" smtClean="0"/>
              <a:t>6/4/13</a:t>
            </a:fld>
            <a:endParaRPr lang="en-US" sz="1400"/>
          </a:p>
        </p:txBody>
      </p:sp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June 2013 Start Counter</a:t>
            </a:r>
            <a:endParaRPr lang="en-US" sz="1400">
              <a:latin typeface="Times" charset="0"/>
            </a:endParaRP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Start Counter Update</a:t>
            </a:r>
          </a:p>
        </p:txBody>
      </p:sp>
      <p:sp>
        <p:nvSpPr>
          <p:cNvPr id="1536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W. U. Boeglin, L.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Guo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E.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Pooser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59147-3473-1340-9678-43DC3E08C8C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80646"/>
            <a:ext cx="7772400" cy="1143000"/>
          </a:xfrm>
        </p:spPr>
        <p:txBody>
          <a:bodyPr/>
          <a:lstStyle/>
          <a:p>
            <a:r>
              <a:rPr lang="en-US" dirty="0" smtClean="0"/>
              <a:t>Beam Bunch Separation</a:t>
            </a:r>
            <a:endParaRPr lang="en-US" dirty="0"/>
          </a:p>
        </p:txBody>
      </p:sp>
      <p:sp>
        <p:nvSpPr>
          <p:cNvPr id="20481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2BA90A-AC00-A548-9C7D-3617BE421ADA}" type="datetime1">
              <a:rPr lang="en-US" sz="1400" smtClean="0"/>
              <a:t>6/4/13</a:t>
            </a:fld>
            <a:endParaRPr lang="en-US" sz="1400"/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/>
              <a:t>Collaboration Meeting June 2013 Start Counter</a:t>
            </a:r>
            <a:endParaRPr lang="en-US" sz="1400">
              <a:latin typeface="Time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1562100" y="1524000"/>
            <a:ext cx="5867400" cy="4107180"/>
            <a:chOff x="685800" y="1676400"/>
            <a:chExt cx="7620000" cy="5334000"/>
          </a:xfrm>
        </p:grpSpPr>
        <p:pic>
          <p:nvPicPr>
            <p:cNvPr id="20491" name="Picture 5" descr="time_resol_0.35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6" descr="time_resol_0.45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764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 descr="time_resol_0.55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2672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8" descr="time_resol_0.65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267200"/>
              <a:ext cx="36576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0485" name="Straight Arrow Connector 12"/>
          <p:cNvCxnSpPr>
            <a:cxnSpLocks noChangeShapeType="1"/>
          </p:cNvCxnSpPr>
          <p:nvPr/>
        </p:nvCxnSpPr>
        <p:spPr bwMode="auto">
          <a:xfrm flipV="1">
            <a:off x="4038600" y="3429000"/>
            <a:ext cx="762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14"/>
          <p:cNvSpPr txBox="1">
            <a:spLocks noChangeArrowheads="1"/>
          </p:cNvSpPr>
          <p:nvPr/>
        </p:nvSpPr>
        <p:spPr bwMode="auto">
          <a:xfrm rot="-1867644">
            <a:off x="3583796" y="3202269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achievable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7543800" y="4430712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13%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9600" y="4407266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7%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7543800" y="2297112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3%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588168" y="2297112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&lt;1%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7772400" cy="685800"/>
          </a:xfrm>
        </p:spPr>
        <p:txBody>
          <a:bodyPr/>
          <a:lstStyle/>
          <a:p>
            <a:r>
              <a:rPr lang="en-US" dirty="0" smtClean="0"/>
              <a:t>Test Stand</a:t>
            </a:r>
            <a:endParaRPr lang="en-US" dirty="0"/>
          </a:p>
        </p:txBody>
      </p:sp>
      <p:pic>
        <p:nvPicPr>
          <p:cNvPr id="3" name="Picture 2" descr="paddle_test_setu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" y="1230921"/>
            <a:ext cx="7738696" cy="47143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1CA73-05CD-D249-AA98-4431CB08C945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Collaboration Meeting June 2013 Start Counter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9C27-44BA-4C4C-879B-0CD590E67A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Assembly Setup</a:t>
            </a:r>
            <a:endParaRPr lang="en-US" dirty="0"/>
          </a:p>
        </p:txBody>
      </p:sp>
      <p:pic>
        <p:nvPicPr>
          <p:cNvPr id="5" name="Picture 4" descr="SC_setup_as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5" y="1469290"/>
            <a:ext cx="6246008" cy="4693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7EE5-AAF7-F147-8887-11D56BC4EB0F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Collaboration Meeting June 2013 Start Counter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9C27-44BA-4C4C-879B-0CD590E67A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8091B-DD96-354F-AB8B-0AACE1C004EB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133600"/>
            <a:ext cx="7725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Perform </a:t>
            </a:r>
            <a:r>
              <a:rPr lang="en-US" dirty="0"/>
              <a:t>t</a:t>
            </a:r>
            <a:r>
              <a:rPr lang="en-US" dirty="0" smtClean="0"/>
              <a:t>iming studies on new </a:t>
            </a:r>
            <a:r>
              <a:rPr lang="en-US" dirty="0" err="1" smtClean="0"/>
              <a:t>Eljen</a:t>
            </a:r>
            <a:r>
              <a:rPr lang="en-US" dirty="0" smtClean="0"/>
              <a:t>/McNeal paddles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Construct production test stand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Order materials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Construct assembly </a:t>
            </a:r>
            <a:r>
              <a:rPr lang="en-US" dirty="0" smtClean="0"/>
              <a:t>setup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Start Production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176" t="20284" r="18235" b="66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4343400" y="3657600"/>
            <a:ext cx="457200" cy="99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505200" y="4648200"/>
            <a:ext cx="27161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Scintillator elements</a:t>
            </a:r>
            <a:br>
              <a:rPr lang="en-US" sz="1600" dirty="0" smtClean="0">
                <a:solidFill>
                  <a:srgbClr val="FFFF00"/>
                </a:solidFill>
              </a:rPr>
            </a:br>
            <a:r>
              <a:rPr lang="en-US" sz="1600" dirty="0" smtClean="0">
                <a:solidFill>
                  <a:srgbClr val="FFFF00"/>
                </a:solidFill>
              </a:rPr>
              <a:t>(covered reflective material)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8579" y="4495800"/>
            <a:ext cx="1815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Upstream support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2057400"/>
            <a:ext cx="199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R</a:t>
            </a:r>
            <a:r>
              <a:rPr lang="en-US" sz="1600" dirty="0" smtClean="0">
                <a:solidFill>
                  <a:srgbClr val="FFFF00"/>
                </a:solidFill>
              </a:rPr>
              <a:t>eadout electronics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066800"/>
            <a:ext cx="3001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Outer cover (for light tightness)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876800" y="1447800"/>
            <a:ext cx="22860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467600" y="2362200"/>
            <a:ext cx="3048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A9E7D-BF56-0646-8DAE-B3042E5E6CC1}" type="datetime1">
              <a:rPr lang="en-US" smtClean="0"/>
              <a:t>6/4/13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9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00E95-8383-4240-A834-DD58109C1ADB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F983-CB8A-884B-9591-F77258F8D5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SC_3d_vi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772400" cy="474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8800" y="2362200"/>
            <a:ext cx="15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Inner support</a:t>
            </a:r>
            <a:endParaRPr lang="en-US" sz="18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724400" y="2590800"/>
            <a:ext cx="7620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678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nt_sipm_coupl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247DA-DCAE-5940-8788-A64A9357266F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767" y="3505200"/>
            <a:ext cx="2557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Preamp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Buffer to ADC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X5 amp to TDC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Temperature regulation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Thermo couple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3124200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72104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494692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3 groups of </a:t>
            </a:r>
            <a:r>
              <a:rPr lang="en-US" sz="1600" dirty="0" err="1" smtClean="0">
                <a:solidFill>
                  <a:srgbClr val="FFFF00"/>
                </a:solidFill>
              </a:rPr>
              <a:t>SiPM</a:t>
            </a:r>
            <a:endParaRPr lang="en-US" sz="1600" dirty="0" smtClean="0">
              <a:solidFill>
                <a:srgbClr val="FFFF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Signal sum for each group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</a:rPr>
              <a:t>Bias for each group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8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int_sipm_couplin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16"/>
            <a:ext cx="9162764" cy="68912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3AE1B-33B7-4D41-B00A-3E07645631F6}" type="datetime1">
              <a:rPr lang="en-US" smtClean="0"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2475" y="4343400"/>
            <a:ext cx="235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Micro coax ribbon cable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BAF3-9BEF-1A42-8E1B-34EBE24DC70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5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3793" r="19412" b="13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77892-CEF8-7B42-803C-98829EA57445}" type="datetime1">
              <a:rPr lang="en-US" smtClean="0"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59147-3473-1340-9678-43DC3E08C8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with Jefferson Lab signed</a:t>
            </a:r>
          </a:p>
          <a:p>
            <a:r>
              <a:rPr lang="en-US" dirty="0" smtClean="0"/>
              <a:t>Scintillator manufacturing</a:t>
            </a:r>
          </a:p>
          <a:p>
            <a:r>
              <a:rPr lang="en-US" dirty="0" smtClean="0"/>
              <a:t>Production test stand design</a:t>
            </a:r>
          </a:p>
          <a:p>
            <a:r>
              <a:rPr lang="en-US" dirty="0" smtClean="0"/>
              <a:t>Assembly setup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1D2E7-A02D-E94A-A288-A5E9596AB038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Scintillator Manufacturing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Eljen</a:t>
            </a:r>
            <a:r>
              <a:rPr lang="en-US" dirty="0"/>
              <a:t> is bending scintillator </a:t>
            </a:r>
            <a:r>
              <a:rPr lang="en-US" dirty="0" smtClean="0"/>
              <a:t>bars</a:t>
            </a:r>
          </a:p>
          <a:p>
            <a:pPr lvl="1"/>
            <a:r>
              <a:rPr lang="en-US" dirty="0" smtClean="0"/>
              <a:t>Turned </a:t>
            </a:r>
            <a:r>
              <a:rPr lang="en-US" dirty="0"/>
              <a:t>out to be more difficult than </a:t>
            </a:r>
            <a:r>
              <a:rPr lang="en-US" dirty="0" smtClean="0"/>
              <a:t>expected</a:t>
            </a:r>
          </a:p>
          <a:p>
            <a:pPr lvl="1"/>
            <a:r>
              <a:rPr lang="en-US" dirty="0" smtClean="0"/>
              <a:t>New protective material for machining</a:t>
            </a:r>
          </a:p>
          <a:p>
            <a:pPr lvl="1"/>
            <a:r>
              <a:rPr lang="en-US" dirty="0" smtClean="0"/>
              <a:t>Expect better protection</a:t>
            </a:r>
            <a:endParaRPr lang="en-US" dirty="0"/>
          </a:p>
          <a:p>
            <a:r>
              <a:rPr lang="en-US" dirty="0"/>
              <a:t>McNeal is machining the </a:t>
            </a:r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Detailed handling instructions</a:t>
            </a:r>
          </a:p>
          <a:p>
            <a:pPr lvl="1"/>
            <a:r>
              <a:rPr lang="en-US" dirty="0" smtClean="0"/>
              <a:t>Expect better result</a:t>
            </a:r>
            <a:endParaRPr lang="en-US" dirty="0"/>
          </a:p>
          <a:p>
            <a:pPr lvl="1"/>
            <a:r>
              <a:rPr lang="en-US" dirty="0"/>
              <a:t>New batch of 5 scintillators to arrive next </a:t>
            </a:r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2475D-3415-0F44-9415-C4BB518E6059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8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2800" dirty="0" smtClean="0"/>
              <a:t>Scintillator Bar Aging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95F91-4E08-A34E-A366-E25DB1943AF4}" type="datetime1">
              <a:rPr lang="en-US" smtClean="0"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 June 2013 Start Counter</a:t>
            </a:r>
            <a:endParaRPr lang="en-US" dirty="0">
              <a:latin typeface="Times" pitchFamily="-8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81CE9-C334-2641-B152-4A4DCF712F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No more performance deterioration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 smtClean="0"/>
              <a:t>Imporved</a:t>
            </a:r>
            <a:r>
              <a:rPr lang="en-US" sz="1800" dirty="0" smtClean="0"/>
              <a:t> </a:t>
            </a:r>
            <a:r>
              <a:rPr lang="en-US" sz="1800" dirty="0" err="1" smtClean="0"/>
              <a:t>performace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676400"/>
            <a:ext cx="257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Expected Results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95600" y="1295400"/>
            <a:ext cx="5593092" cy="4537091"/>
            <a:chOff x="3521600" y="1066800"/>
            <a:chExt cx="5593092" cy="4537091"/>
          </a:xfrm>
        </p:grpSpPr>
        <p:pic>
          <p:nvPicPr>
            <p:cNvPr id="6" name="Picture 5" descr="Bar_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600" y="1066800"/>
              <a:ext cx="5593092" cy="453709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971324" y="1524000"/>
              <a:ext cx="1563076" cy="3610707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0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4600" y="2743200"/>
            <a:ext cx="157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Bent Region</a:t>
            </a:r>
            <a:endParaRPr lang="en-US" sz="1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147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13472</TotalTime>
  <Words>300</Words>
  <Application>Microsoft Macintosh PowerPoint</Application>
  <PresentationFormat>On-screen Show (4:3)</PresentationFormat>
  <Paragraphs>95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Start Counter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Developments</vt:lpstr>
      <vt:lpstr>Scintillator Manufacturing</vt:lpstr>
      <vt:lpstr>Scintillator Bar Aging</vt:lpstr>
      <vt:lpstr>Beam Bunch Separation</vt:lpstr>
      <vt:lpstr>Test Stand</vt:lpstr>
      <vt:lpstr>Assembly Setup</vt:lpstr>
      <vt:lpstr>Plans</vt:lpstr>
    </vt:vector>
  </TitlesOfParts>
  <Company>Physics Department, FIU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Counter</dc:title>
  <dc:creator>Werner Boeglin</dc:creator>
  <cp:lastModifiedBy>Werner Boeglin</cp:lastModifiedBy>
  <cp:revision>229</cp:revision>
  <cp:lastPrinted>2008-09-18T22:57:25Z</cp:lastPrinted>
  <dcterms:created xsi:type="dcterms:W3CDTF">2010-09-09T15:04:45Z</dcterms:created>
  <dcterms:modified xsi:type="dcterms:W3CDTF">2013-06-04T14:20:17Z</dcterms:modified>
</cp:coreProperties>
</file>