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8" r:id="rId5"/>
    <p:sldId id="259" r:id="rId6"/>
    <p:sldId id="261" r:id="rId7"/>
    <p:sldId id="273" r:id="rId8"/>
    <p:sldId id="274" r:id="rId9"/>
    <p:sldId id="262" r:id="rId10"/>
    <p:sldId id="290" r:id="rId11"/>
    <p:sldId id="263" r:id="rId12"/>
    <p:sldId id="276" r:id="rId13"/>
    <p:sldId id="278" r:id="rId14"/>
    <p:sldId id="279" r:id="rId15"/>
    <p:sldId id="277" r:id="rId16"/>
    <p:sldId id="280" r:id="rId17"/>
    <p:sldId id="284" r:id="rId18"/>
    <p:sldId id="281" r:id="rId19"/>
    <p:sldId id="282" r:id="rId20"/>
    <p:sldId id="283" r:id="rId21"/>
    <p:sldId id="285" r:id="rId22"/>
    <p:sldId id="264" r:id="rId23"/>
    <p:sldId id="289" r:id="rId24"/>
    <p:sldId id="267" r:id="rId25"/>
    <p:sldId id="272" r:id="rId26"/>
    <p:sldId id="265" r:id="rId27"/>
    <p:sldId id="266" r:id="rId28"/>
    <p:sldId id="287" r:id="rId29"/>
    <p:sldId id="268" r:id="rId30"/>
    <p:sldId id="275" r:id="rId31"/>
    <p:sldId id="269" r:id="rId32"/>
    <p:sldId id="286" r:id="rId33"/>
    <p:sldId id="270" r:id="rId34"/>
    <p:sldId id="27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3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A61F-3420-4B25-B153-C44527C8F5A0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784-6973-42FC-9070-9D5CD96AC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8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A61F-3420-4B25-B153-C44527C8F5A0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784-6973-42FC-9070-9D5CD96AC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6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A61F-3420-4B25-B153-C44527C8F5A0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784-6973-42FC-9070-9D5CD96AC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35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A61F-3420-4B25-B153-C44527C8F5A0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784-6973-42FC-9070-9D5CD96AC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9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A61F-3420-4B25-B153-C44527C8F5A0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784-6973-42FC-9070-9D5CD96AC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90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A61F-3420-4B25-B153-C44527C8F5A0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784-6973-42FC-9070-9D5CD96AC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2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A61F-3420-4B25-B153-C44527C8F5A0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784-6973-42FC-9070-9D5CD96AC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9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A61F-3420-4B25-B153-C44527C8F5A0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784-6973-42FC-9070-9D5CD96AC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78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A61F-3420-4B25-B153-C44527C8F5A0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784-6973-42FC-9070-9D5CD96AC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9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A61F-3420-4B25-B153-C44527C8F5A0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784-6973-42FC-9070-9D5CD96AC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06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A61F-3420-4B25-B153-C44527C8F5A0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784-6973-42FC-9070-9D5CD96AC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21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4A61F-3420-4B25-B153-C44527C8F5A0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0B784-6973-42FC-9070-9D5CD96AC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3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Online Update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Elliott </a:t>
            </a:r>
            <a:r>
              <a:rPr lang="en-US" dirty="0" err="1" smtClean="0"/>
              <a:t>Wolin</a:t>
            </a:r>
            <a:endParaRPr lang="en-US" dirty="0" smtClean="0"/>
          </a:p>
          <a:p>
            <a:r>
              <a:rPr lang="en-US" dirty="0" err="1" smtClean="0"/>
              <a:t>JLab</a:t>
            </a:r>
            <a:endParaRPr lang="en-US" dirty="0" smtClean="0"/>
          </a:p>
          <a:p>
            <a:r>
              <a:rPr lang="en-US" dirty="0" smtClean="0"/>
              <a:t>4-Oct-2013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350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DAQ, </a:t>
            </a:r>
            <a:r>
              <a:rPr lang="en-US" dirty="0" err="1" smtClean="0">
                <a:solidFill>
                  <a:srgbClr val="7030A0"/>
                </a:solidFill>
              </a:rPr>
              <a:t>con’t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To do: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More high-speed testing w/two-stage event building</a:t>
            </a:r>
          </a:p>
          <a:p>
            <a:pPr lvl="1"/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More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ntegration with Global Trigger Crate and driver development</a:t>
            </a:r>
          </a:p>
          <a:p>
            <a:pPr lvl="1"/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Continue debugging</a:t>
            </a:r>
          </a:p>
          <a:p>
            <a:pPr lvl="1"/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Eventually move operations out of Counting House into Hall</a:t>
            </a:r>
          </a:p>
          <a:p>
            <a:pPr lvl="1"/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387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JInventory</a:t>
            </a:r>
            <a:r>
              <a:rPr lang="en-US" dirty="0" smtClean="0">
                <a:solidFill>
                  <a:srgbClr val="7030A0"/>
                </a:solidFill>
              </a:rPr>
              <a:t> System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5440363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Serguei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Pozdniakov</a:t>
            </a:r>
            <a:r>
              <a:rPr lang="en-US" dirty="0" smtClean="0">
                <a:solidFill>
                  <a:srgbClr val="002060"/>
                </a:solidFill>
              </a:rPr>
              <a:t> (contract) working diligently on this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Moving on to other stuff soon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2060"/>
                </a:solidFill>
              </a:rPr>
              <a:t>Database fully implemented, ready for production use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~1000 items entered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backed-up regularly by Computer Center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2060"/>
                </a:solidFill>
              </a:rPr>
              <a:t>Item custodians get email if location or condition changes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2060"/>
                </a:solidFill>
              </a:rPr>
              <a:t>Still to do: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Complete entering electronics and control items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Complete barcode labeling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Implement power hierarchy information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Add electronics maintenance component</a:t>
            </a:r>
          </a:p>
          <a:p>
            <a:pPr lvl="2"/>
            <a:r>
              <a:rPr lang="en-US" dirty="0" smtClean="0">
                <a:solidFill>
                  <a:srgbClr val="7030A0"/>
                </a:solidFill>
              </a:rPr>
              <a:t>For Fernando et al.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Add more consistency checking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Implement handheld scanner API</a:t>
            </a:r>
          </a:p>
          <a:p>
            <a:pPr lvl="1"/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841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763"/>
            <a:ext cx="9144000" cy="625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54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763"/>
            <a:ext cx="9144000" cy="625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13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763"/>
            <a:ext cx="9144000" cy="625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54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763"/>
            <a:ext cx="9144000" cy="625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36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763"/>
            <a:ext cx="9144000" cy="625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75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763"/>
            <a:ext cx="9144000" cy="625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88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763"/>
            <a:ext cx="9144000" cy="625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86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763"/>
            <a:ext cx="9144000" cy="625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0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Outline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Online Data Challenges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Networking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DAQ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JInventory</a:t>
            </a:r>
            <a:r>
              <a:rPr lang="en-US" dirty="0" smtClean="0">
                <a:solidFill>
                  <a:srgbClr val="002060"/>
                </a:solidFill>
              </a:rPr>
              <a:t> System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Farm Manager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Counting House, Computers, Databases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System Software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Computer System Monitoring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Controls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ELog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UPS Power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Summary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398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763"/>
            <a:ext cx="9144000" cy="625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69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763"/>
            <a:ext cx="9144000" cy="625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66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Farm Manager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CODA component that manages farm processes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Farm Manager  listed in run control (COOL) configuration file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Farm processes are not CODA components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Farm processes do not respond to run control commands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E.g. a farm process can die but DAQ continues</a:t>
            </a:r>
          </a:p>
          <a:p>
            <a:pPr lvl="1"/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 err="1" smtClean="0">
                <a:solidFill>
                  <a:srgbClr val="002060"/>
                </a:solidFill>
              </a:rPr>
              <a:t>Vardan</a:t>
            </a:r>
            <a:r>
              <a:rPr lang="en-US" dirty="0" smtClean="0">
                <a:solidFill>
                  <a:srgbClr val="002060"/>
                </a:solidFill>
              </a:rPr>
              <a:t> (DAQ group) writing Farm Manager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Farm </a:t>
            </a:r>
            <a:r>
              <a:rPr lang="en-US" dirty="0">
                <a:solidFill>
                  <a:srgbClr val="002060"/>
                </a:solidFill>
              </a:rPr>
              <a:t>p</a:t>
            </a:r>
            <a:r>
              <a:rPr lang="en-US" dirty="0" smtClean="0">
                <a:solidFill>
                  <a:srgbClr val="002060"/>
                </a:solidFill>
              </a:rPr>
              <a:t>rocess tested in recent data challenge</a:t>
            </a:r>
          </a:p>
          <a:p>
            <a:pPr lvl="1"/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hd_online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(Dave L)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Communication layer and state machine (me)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315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ounded Rectangle 82"/>
          <p:cNvSpPr/>
          <p:nvPr/>
        </p:nvSpPr>
        <p:spPr>
          <a:xfrm>
            <a:off x="189641" y="2362200"/>
            <a:ext cx="4991959" cy="1650866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152400" y="4038600"/>
            <a:ext cx="2020159" cy="1650866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3161441" y="4038600"/>
            <a:ext cx="2020159" cy="1650866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3962400" cy="4873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Forte" pitchFamily="66" charset="0"/>
              </a:rPr>
              <a:t>Hall-D Farm Control System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Forte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99175" y="3192232"/>
            <a:ext cx="762000" cy="685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HCA1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61346" y="4149213"/>
            <a:ext cx="762000" cy="685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PCA1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514600" y="5257800"/>
            <a:ext cx="76200" cy="762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80648" y="5257800"/>
            <a:ext cx="76200" cy="762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819400" y="5257800"/>
            <a:ext cx="76200" cy="762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375848" y="2667201"/>
            <a:ext cx="762000" cy="685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FCS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18406" y="5105400"/>
            <a:ext cx="609600" cy="381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JP1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17573" y="1256823"/>
            <a:ext cx="762000" cy="685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SCS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368792" y="1256823"/>
            <a:ext cx="762000" cy="685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ECS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37" name="Straight Arrow Connector 36"/>
          <p:cNvCxnSpPr>
            <a:stCxn id="13" idx="2"/>
            <a:endCxn id="4" idx="0"/>
          </p:cNvCxnSpPr>
          <p:nvPr/>
        </p:nvCxnSpPr>
        <p:spPr>
          <a:xfrm flipH="1">
            <a:off x="780175" y="3010101"/>
            <a:ext cx="1595673" cy="18213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3" idx="3"/>
            <a:endCxn id="5" idx="0"/>
          </p:cNvCxnSpPr>
          <p:nvPr/>
        </p:nvCxnSpPr>
        <p:spPr>
          <a:xfrm flipH="1">
            <a:off x="1542346" y="3252568"/>
            <a:ext cx="945094" cy="89664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5" idx="4"/>
          </p:cNvCxnSpPr>
          <p:nvPr/>
        </p:nvCxnSpPr>
        <p:spPr>
          <a:xfrm flipH="1">
            <a:off x="1538091" y="4835013"/>
            <a:ext cx="4255" cy="2703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3" idx="0"/>
            <a:endCxn id="35" idx="4"/>
          </p:cNvCxnSpPr>
          <p:nvPr/>
        </p:nvCxnSpPr>
        <p:spPr>
          <a:xfrm flipH="1" flipV="1">
            <a:off x="2749792" y="1942623"/>
            <a:ext cx="7056" cy="7245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35" idx="6"/>
            <a:endCxn id="34" idx="2"/>
          </p:cNvCxnSpPr>
          <p:nvPr/>
        </p:nvCxnSpPr>
        <p:spPr>
          <a:xfrm>
            <a:off x="3130792" y="1599723"/>
            <a:ext cx="58678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299742" y="2446271"/>
            <a:ext cx="8627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Control Node</a:t>
            </a:r>
            <a:endParaRPr lang="en-US" sz="900" dirty="0"/>
          </a:p>
        </p:txBody>
      </p:sp>
      <p:sp>
        <p:nvSpPr>
          <p:cNvPr id="88" name="TextBox 87"/>
          <p:cNvSpPr txBox="1"/>
          <p:nvPr/>
        </p:nvSpPr>
        <p:spPr>
          <a:xfrm>
            <a:off x="990600" y="5484168"/>
            <a:ext cx="1072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Processing Node 1</a:t>
            </a:r>
            <a:endParaRPr lang="en-US" sz="900" dirty="0"/>
          </a:p>
        </p:txBody>
      </p:sp>
      <p:sp>
        <p:nvSpPr>
          <p:cNvPr id="89" name="TextBox 88"/>
          <p:cNvSpPr txBox="1"/>
          <p:nvPr/>
        </p:nvSpPr>
        <p:spPr>
          <a:xfrm>
            <a:off x="4032670" y="5484168"/>
            <a:ext cx="1072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Processing Node n</a:t>
            </a:r>
            <a:endParaRPr lang="en-US" sz="900" dirty="0"/>
          </a:p>
        </p:txBody>
      </p:sp>
      <p:sp>
        <p:nvSpPr>
          <p:cNvPr id="48" name="Rectangle 47"/>
          <p:cNvSpPr/>
          <p:nvPr/>
        </p:nvSpPr>
        <p:spPr>
          <a:xfrm>
            <a:off x="475375" y="5106194"/>
            <a:ext cx="609600" cy="381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IPMI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50" name="Straight Arrow Connector 49"/>
          <p:cNvCxnSpPr>
            <a:stCxn id="4" idx="4"/>
            <a:endCxn id="48" idx="0"/>
          </p:cNvCxnSpPr>
          <p:nvPr/>
        </p:nvCxnSpPr>
        <p:spPr>
          <a:xfrm>
            <a:off x="780175" y="3878032"/>
            <a:ext cx="0" cy="12281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3431913" y="4149213"/>
            <a:ext cx="762000" cy="685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solidFill>
                  <a:schemeClr val="tx1"/>
                </a:solidFill>
              </a:rPr>
              <a:t>PCAn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488973" y="5105400"/>
            <a:ext cx="609600" cy="381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solidFill>
                  <a:schemeClr val="tx1"/>
                </a:solidFill>
              </a:rPr>
              <a:t>JPn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79" name="Straight Arrow Connector 78"/>
          <p:cNvCxnSpPr>
            <a:stCxn id="77" idx="4"/>
          </p:cNvCxnSpPr>
          <p:nvPr/>
        </p:nvCxnSpPr>
        <p:spPr>
          <a:xfrm flipH="1">
            <a:off x="3808658" y="4835013"/>
            <a:ext cx="4255" cy="2703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4148858" y="3192232"/>
            <a:ext cx="762000" cy="685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 smtClean="0">
                <a:solidFill>
                  <a:schemeClr val="tx1"/>
                </a:solidFill>
              </a:rPr>
              <a:t>HCAn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225058" y="5106194"/>
            <a:ext cx="609600" cy="381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IPMI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85" name="Straight Arrow Connector 84"/>
          <p:cNvCxnSpPr>
            <a:stCxn id="82" idx="4"/>
            <a:endCxn id="84" idx="0"/>
          </p:cNvCxnSpPr>
          <p:nvPr/>
        </p:nvCxnSpPr>
        <p:spPr>
          <a:xfrm>
            <a:off x="4529858" y="3878032"/>
            <a:ext cx="0" cy="12281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82" idx="0"/>
            <a:endCxn id="13" idx="6"/>
          </p:cNvCxnSpPr>
          <p:nvPr/>
        </p:nvCxnSpPr>
        <p:spPr>
          <a:xfrm flipH="1" flipV="1">
            <a:off x="3137848" y="3010101"/>
            <a:ext cx="1392010" cy="18213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77" idx="0"/>
            <a:endCxn id="13" idx="5"/>
          </p:cNvCxnSpPr>
          <p:nvPr/>
        </p:nvCxnSpPr>
        <p:spPr>
          <a:xfrm flipH="1" flipV="1">
            <a:off x="3026256" y="3252568"/>
            <a:ext cx="786657" cy="89664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/>
          <p:cNvSpPr/>
          <p:nvPr/>
        </p:nvSpPr>
        <p:spPr>
          <a:xfrm>
            <a:off x="979311" y="1256823"/>
            <a:ext cx="762000" cy="685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RCS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15" name="Straight Arrow Connector 114"/>
          <p:cNvCxnSpPr>
            <a:stCxn id="114" idx="6"/>
            <a:endCxn id="35" idx="2"/>
          </p:cNvCxnSpPr>
          <p:nvPr/>
        </p:nvCxnSpPr>
        <p:spPr>
          <a:xfrm>
            <a:off x="1741311" y="1599723"/>
            <a:ext cx="62748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8" name="Table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146271"/>
              </p:ext>
            </p:extLst>
          </p:nvPr>
        </p:nvGraphicFramePr>
        <p:xfrm>
          <a:off x="5410200" y="2286110"/>
          <a:ext cx="3505200" cy="3453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752600"/>
              </a:tblGrid>
              <a:tr h="383768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PCA States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</a:t>
                      </a:r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Machine Actions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3768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connected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3768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disconnected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stop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3768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configured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configure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3768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3768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ended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3768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paused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pause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3768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warning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getState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3768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error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getStatus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596658" y="152400"/>
            <a:ext cx="34711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RCS - Run Control System supervisor</a:t>
            </a:r>
          </a:p>
          <a:p>
            <a:r>
              <a:rPr lang="en-US" sz="1400" b="1" dirty="0"/>
              <a:t>ECS - Experiment Control System supervisor</a:t>
            </a:r>
          </a:p>
          <a:p>
            <a:r>
              <a:rPr lang="en-US" sz="1400" b="1" dirty="0"/>
              <a:t>SCS - Slow Control System  supervisor</a:t>
            </a:r>
          </a:p>
          <a:p>
            <a:r>
              <a:rPr lang="en-US" sz="1400" b="1" dirty="0"/>
              <a:t>FCS - Farm Control System supervisor</a:t>
            </a:r>
          </a:p>
          <a:p>
            <a:r>
              <a:rPr lang="en-US" sz="1400" b="1" dirty="0" err="1"/>
              <a:t>HCAn</a:t>
            </a:r>
            <a:r>
              <a:rPr lang="en-US" sz="1400" b="1" dirty="0"/>
              <a:t> - Hardware Control Agent</a:t>
            </a:r>
          </a:p>
          <a:p>
            <a:r>
              <a:rPr lang="en-US" sz="1400" b="1" dirty="0" err="1"/>
              <a:t>PCAn</a:t>
            </a:r>
            <a:r>
              <a:rPr lang="en-US" sz="1400" b="1" dirty="0"/>
              <a:t> - Process Control Agent</a:t>
            </a:r>
          </a:p>
          <a:p>
            <a:r>
              <a:rPr lang="en-US" sz="1400" b="1" dirty="0"/>
              <a:t>IPMI - Hardware control protocol</a:t>
            </a:r>
          </a:p>
          <a:p>
            <a:r>
              <a:rPr lang="en-US" sz="1400" b="1" dirty="0" err="1"/>
              <a:t>JPn</a:t>
            </a:r>
            <a:r>
              <a:rPr lang="en-US" sz="1400" b="1" dirty="0"/>
              <a:t>  - Jana Process</a:t>
            </a:r>
          </a:p>
        </p:txBody>
      </p:sp>
    </p:spTree>
    <p:extLst>
      <p:ext uri="{BB962C8B-B14F-4D97-AF65-F5344CB8AC3E}">
        <p14:creationId xmlns:p14="http://schemas.microsoft.com/office/powerpoint/2010/main" val="122515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Counting House, Computers, Databases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Counting House done except few punch-list items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Computers ordered, should arrive any day now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Combined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order with HPCC</a:t>
            </a: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Paul </a:t>
            </a:r>
            <a:r>
              <a:rPr lang="en-US" dirty="0" err="1" smtClean="0">
                <a:solidFill>
                  <a:srgbClr val="002060"/>
                </a:solidFill>
              </a:rPr>
              <a:t>Letta</a:t>
            </a:r>
            <a:r>
              <a:rPr lang="en-US" dirty="0" smtClean="0">
                <a:solidFill>
                  <a:srgbClr val="002060"/>
                </a:solidFill>
              </a:rPr>
              <a:t> (system manager) will install everything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Mayb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e by the end of the month</a:t>
            </a: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Working out MySQL database backup strategy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Will back up from replicated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database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May depend on level and type of offline access needed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864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85800"/>
            <a:ext cx="8128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76200"/>
            <a:ext cx="28194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Counting Room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93483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System Software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Will install </a:t>
            </a:r>
            <a:r>
              <a:rPr lang="en-US" dirty="0" smtClean="0">
                <a:solidFill>
                  <a:srgbClr val="002060"/>
                </a:solidFill>
              </a:rPr>
              <a:t>locally in /</a:t>
            </a:r>
            <a:r>
              <a:rPr lang="en-US" dirty="0" err="1" smtClean="0">
                <a:solidFill>
                  <a:srgbClr val="002060"/>
                </a:solidFill>
              </a:rPr>
              <a:t>gapps</a:t>
            </a:r>
            <a:r>
              <a:rPr lang="en-US" dirty="0" smtClean="0">
                <a:solidFill>
                  <a:srgbClr val="002060"/>
                </a:solidFill>
              </a:rPr>
              <a:t> (not in /apps)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Should not rely on /apps, /site or /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group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dirty="0" smtClean="0"/>
          </a:p>
          <a:p>
            <a:r>
              <a:rPr lang="en-US" dirty="0" smtClean="0">
                <a:solidFill>
                  <a:srgbClr val="002060"/>
                </a:solidFill>
              </a:rPr>
              <a:t>Moved to GCC 4.8.1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C++11 “language complete”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Missing some libs (esp. regex)</a:t>
            </a:r>
          </a:p>
          <a:p>
            <a:endParaRPr 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903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Computer System Monitoring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Will use Ganglia for the </a:t>
            </a:r>
            <a:r>
              <a:rPr lang="en-US" dirty="0" err="1" smtClean="0">
                <a:solidFill>
                  <a:srgbClr val="002060"/>
                </a:solidFill>
              </a:rPr>
              <a:t>forseeable</a:t>
            </a:r>
            <a:r>
              <a:rPr lang="en-US" dirty="0" smtClean="0">
                <a:solidFill>
                  <a:srgbClr val="002060"/>
                </a:solidFill>
              </a:rPr>
              <a:t> future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Used during data challenge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Used by Computer Center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2060"/>
                </a:solidFill>
              </a:rPr>
              <a:t>AFECS controls framework (from DAQ group) includes hardware monitoring component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74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763"/>
            <a:ext cx="9144000" cy="625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726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Controls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Dave Butler beginning installation of controls equipment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Everything we know about is here or on order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Rack space becoming an issue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Detector groups need more space than planned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Fernando is the rack-space czar!</a:t>
            </a: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Solenoid control system being upgraded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Based on experience during Solenoid test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556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4" y="381000"/>
            <a:ext cx="9144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6096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Maroon Bells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0906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71800" y="914400"/>
            <a:ext cx="6705601" cy="50292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241443"/>
            <a:ext cx="1676400" cy="138499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FCAL</a:t>
            </a:r>
          </a:p>
          <a:p>
            <a:pPr algn="ctr"/>
            <a:r>
              <a:rPr lang="en-US" sz="2800" b="1" dirty="0" smtClean="0"/>
              <a:t>Darkroom</a:t>
            </a:r>
          </a:p>
          <a:p>
            <a:pPr algn="ctr"/>
            <a:r>
              <a:rPr lang="en-US" sz="2800" b="1" dirty="0" smtClean="0"/>
              <a:t>Controls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4787205"/>
            <a:ext cx="32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Allen-Bradley</a:t>
            </a:r>
          </a:p>
          <a:p>
            <a:pPr algn="ctr"/>
            <a:r>
              <a:rPr lang="en-US" sz="2800" dirty="0" err="1" smtClean="0"/>
              <a:t>CompactLogix</a:t>
            </a:r>
            <a:endParaRPr lang="en-US" sz="2800" dirty="0" smtClean="0"/>
          </a:p>
          <a:p>
            <a:pPr algn="ctr"/>
            <a:r>
              <a:rPr lang="en-US" sz="2800" dirty="0" smtClean="0"/>
              <a:t>PLC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275338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IU Stuff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514600" y="2852410"/>
            <a:ext cx="2438400" cy="3479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048000" y="5367010"/>
            <a:ext cx="1909281" cy="3479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013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ELog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Used Accelerator </a:t>
            </a:r>
            <a:r>
              <a:rPr lang="en-US" dirty="0" err="1">
                <a:solidFill>
                  <a:srgbClr val="002060"/>
                </a:solidFill>
              </a:rPr>
              <a:t>E</a:t>
            </a:r>
            <a:r>
              <a:rPr lang="en-US" dirty="0" err="1" smtClean="0">
                <a:solidFill>
                  <a:srgbClr val="002060"/>
                </a:solidFill>
              </a:rPr>
              <a:t>Log</a:t>
            </a:r>
            <a:r>
              <a:rPr lang="en-US" dirty="0" smtClean="0">
                <a:solidFill>
                  <a:srgbClr val="002060"/>
                </a:solidFill>
              </a:rPr>
              <a:t> for Solenoid test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Worked ok, many improvements needed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Requirements document developed by four halls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Accelerator thinks it’s mostly done…</a:t>
            </a: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Underlying database on ACC managed </a:t>
            </a:r>
            <a:r>
              <a:rPr lang="en-US" dirty="0" smtClean="0">
                <a:solidFill>
                  <a:srgbClr val="002060"/>
                </a:solidFill>
              </a:rPr>
              <a:t>computers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New </a:t>
            </a:r>
            <a:r>
              <a:rPr lang="en-US" dirty="0" err="1" smtClean="0">
                <a:solidFill>
                  <a:srgbClr val="002060"/>
                </a:solidFill>
              </a:rPr>
              <a:t>ELog</a:t>
            </a:r>
            <a:r>
              <a:rPr lang="en-US" dirty="0" smtClean="0">
                <a:solidFill>
                  <a:srgbClr val="002060"/>
                </a:solidFill>
              </a:rPr>
              <a:t> from EPICS community?</a:t>
            </a:r>
            <a:endParaRPr 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659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763"/>
            <a:ext cx="9144000" cy="625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UPS Power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Plan to run filtered power from big UPS to hall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Then run branch circuits where needed</a:t>
            </a:r>
          </a:p>
          <a:p>
            <a:pPr lvl="1"/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Giles will do the planning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After regular power installed in hall</a:t>
            </a:r>
          </a:p>
        </p:txBody>
      </p:sp>
    </p:spTree>
    <p:extLst>
      <p:ext uri="{BB962C8B-B14F-4D97-AF65-F5344CB8AC3E}">
        <p14:creationId xmlns:p14="http://schemas.microsoft.com/office/powerpoint/2010/main" val="31179373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Summary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Summer online data challenge very useful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Next one late Fall will include almost all DAQ/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L3/monitoring  components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Final networking being installed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Interim system can accommodate all low-bandwidth needs</a:t>
            </a:r>
          </a:p>
          <a:p>
            <a:pPr lvl="1"/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Summer DAQ testing by DAQ group very useful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Led to many CODA improvements</a:t>
            </a: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err="1" smtClean="0">
                <a:solidFill>
                  <a:srgbClr val="002060"/>
                </a:solidFill>
              </a:rPr>
              <a:t>JInventory</a:t>
            </a:r>
            <a:r>
              <a:rPr lang="en-US" dirty="0" smtClean="0">
                <a:solidFill>
                  <a:srgbClr val="002060"/>
                </a:solidFill>
              </a:rPr>
              <a:t> ready to use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Almost all DAQ and controls equipment entered and barcode labeled</a:t>
            </a: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Farm manager being developed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Counting House and computers </a:t>
            </a:r>
            <a:r>
              <a:rPr lang="en-US" smtClean="0">
                <a:solidFill>
                  <a:srgbClr val="002060"/>
                </a:solidFill>
              </a:rPr>
              <a:t>almost ready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Software installation, backup strategies, compilers, accounts, etc.</a:t>
            </a: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Accelerator </a:t>
            </a:r>
            <a:r>
              <a:rPr lang="en-US" dirty="0" err="1" smtClean="0">
                <a:solidFill>
                  <a:srgbClr val="002060"/>
                </a:solidFill>
              </a:rPr>
              <a:t>ELog</a:t>
            </a:r>
            <a:r>
              <a:rPr lang="en-US" dirty="0" smtClean="0">
                <a:solidFill>
                  <a:srgbClr val="002060"/>
                </a:solidFill>
              </a:rPr>
              <a:t> needs work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UPS power coming to the hall eventually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421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55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48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Networking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Trigger fiber installation separate contract (Chris C)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Installing final networking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Tagger almost done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Mark and I optimizing fiber/switch  distribution in the hall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No sooner than many weeks from now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002060"/>
                </a:solidFill>
              </a:rPr>
              <a:t>Interim networking installed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Low bandwidth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Run copper cables to interim switch as needed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Adequate for near-term needs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6133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1778953"/>
            <a:ext cx="18288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North Wall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06709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85800"/>
            <a:ext cx="8128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7400" y="76200"/>
            <a:ext cx="29210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FCAL Switch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19358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DAQ (from Dave A)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DAQ test stand down to 8 crates incl. TS, no GTP/SSP crate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Summer testing led to important improvements in robustness, erro</a:t>
            </a:r>
            <a:r>
              <a:rPr lang="en-US" dirty="0" smtClean="0">
                <a:solidFill>
                  <a:srgbClr val="002060"/>
                </a:solidFill>
              </a:rPr>
              <a:t>r handling and debug-ability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Many firmware and driver updates</a:t>
            </a: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Many improvements in auxiliary programs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G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ui’s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, editors, diagnostic programs, etc.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CODA3 version ready for release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Supports multiple users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Implemented new byte-swapping policy</a:t>
            </a:r>
          </a:p>
          <a:p>
            <a:pPr lvl="1"/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17 Gen 3 Core I7 ROCS just arrived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Need to order  ~40 more, 10-12 week lead time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Ready to order if money available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64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794</Words>
  <Application>Microsoft Office PowerPoint</Application>
  <PresentationFormat>On-screen Show (4:3)</PresentationFormat>
  <Paragraphs>214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Online Update</vt:lpstr>
      <vt:lpstr>Outline</vt:lpstr>
      <vt:lpstr>PowerPoint Presentation</vt:lpstr>
      <vt:lpstr>PowerPoint Presentation</vt:lpstr>
      <vt:lpstr>PowerPoint Presentation</vt:lpstr>
      <vt:lpstr>Networking</vt:lpstr>
      <vt:lpstr>PowerPoint Presentation</vt:lpstr>
      <vt:lpstr>PowerPoint Presentation</vt:lpstr>
      <vt:lpstr>DAQ (from Dave A)</vt:lpstr>
      <vt:lpstr>DAQ, con’t</vt:lpstr>
      <vt:lpstr>JInventory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Farm Manager</vt:lpstr>
      <vt:lpstr>Hall-D Farm Control System</vt:lpstr>
      <vt:lpstr>Counting House, Computers, Databases</vt:lpstr>
      <vt:lpstr>PowerPoint Presentation</vt:lpstr>
      <vt:lpstr>System Software</vt:lpstr>
      <vt:lpstr>Computer System Monitoring</vt:lpstr>
      <vt:lpstr>PowerPoint Presentation</vt:lpstr>
      <vt:lpstr>Controls</vt:lpstr>
      <vt:lpstr>PowerPoint Presentation</vt:lpstr>
      <vt:lpstr>ELog</vt:lpstr>
      <vt:lpstr>PowerPoint Presentation</vt:lpstr>
      <vt:lpstr>UPS Power</vt:lpstr>
      <vt:lpstr>Summary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Update</dc:title>
  <dc:creator>wolin</dc:creator>
  <cp:lastModifiedBy>wolin</cp:lastModifiedBy>
  <cp:revision>73</cp:revision>
  <dcterms:created xsi:type="dcterms:W3CDTF">2013-10-01T13:58:31Z</dcterms:created>
  <dcterms:modified xsi:type="dcterms:W3CDTF">2013-10-02T20:05:47Z</dcterms:modified>
</cp:coreProperties>
</file>