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3" r:id="rId3"/>
    <p:sldId id="265" r:id="rId4"/>
    <p:sldId id="266" r:id="rId5"/>
    <p:sldId id="267" r:id="rId6"/>
    <p:sldId id="275" r:id="rId7"/>
    <p:sldId id="276" r:id="rId8"/>
    <p:sldId id="277" r:id="rId9"/>
    <p:sldId id="269" r:id="rId10"/>
    <p:sldId id="271" r:id="rId11"/>
    <p:sldId id="272" r:id="rId12"/>
    <p:sldId id="282" r:id="rId13"/>
    <p:sldId id="257" r:id="rId14"/>
    <p:sldId id="258" r:id="rId15"/>
    <p:sldId id="278" r:id="rId16"/>
    <p:sldId id="259" r:id="rId17"/>
    <p:sldId id="263" r:id="rId18"/>
    <p:sldId id="270" r:id="rId19"/>
    <p:sldId id="279" r:id="rId20"/>
    <p:sldId id="280" r:id="rId21"/>
    <p:sldId id="281" r:id="rId22"/>
    <p:sldId id="274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EAEAEA"/>
    <a:srgbClr val="3224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3" autoAdjust="0"/>
    <p:restoredTop sz="91739" autoAdjust="0"/>
  </p:normalViewPr>
  <p:slideViewPr>
    <p:cSldViewPr>
      <p:cViewPr>
        <p:scale>
          <a:sx n="100" d="100"/>
          <a:sy n="100" d="100"/>
        </p:scale>
        <p:origin x="-702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grp\group\halld_engineering\Solenoid\Commissioning\Subcoil%20Inductance%20with%20different%20currents\Inductance%20change%20with%20current%20(Yi%20Qiang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 sz="4400" b="0" dirty="0">
                <a:latin typeface="+mj-lt"/>
              </a:rPr>
              <a:t>Inductance vs Current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7.4141513560804895E-2"/>
          <c:y val="0.16345751312335957"/>
          <c:w val="0.89472049751742877"/>
          <c:h val="0.72260655951063968"/>
        </c:manualLayout>
      </c:layout>
      <c:scatterChart>
        <c:scatterStyle val="smoothMarker"/>
        <c:ser>
          <c:idx val="0"/>
          <c:order val="0"/>
          <c:tx>
            <c:v>Inductance vs Current</c:v>
          </c:tx>
          <c:dLbls>
            <c:dLbl>
              <c:idx val="0"/>
              <c:layout>
                <c:manualLayout>
                  <c:x val="-1.5432098765432098E-3"/>
                  <c:y val="-1.2500000000000001E-2"/>
                </c:manualLayout>
              </c:layout>
              <c:showVal val="1"/>
            </c:dLbl>
            <c:dLbl>
              <c:idx val="1"/>
              <c:layout>
                <c:manualLayout>
                  <c:x val="-3.0864197530863914E-3"/>
                  <c:y val="-1.8749999999999961E-2"/>
                </c:manualLayout>
              </c:layout>
              <c:showVal val="1"/>
            </c:dLbl>
            <c:dLbl>
              <c:idx val="2"/>
              <c:layout>
                <c:manualLayout>
                  <c:x val="4.6296296296296294E-3"/>
                  <c:y val="-1.0416666666666666E-2"/>
                </c:manualLayout>
              </c:layout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Lbl>
              <c:idx val="5"/>
              <c:layout/>
              <c:showVal val="1"/>
            </c:dLbl>
            <c:dLbl>
              <c:idx val="6"/>
              <c:layout/>
              <c:showVal val="1"/>
            </c:dLbl>
            <c:delete val="1"/>
          </c:dLbls>
          <c:xVal>
            <c:numRef>
              <c:f>Sheet1!$F$21:$L$21</c:f>
              <c:numCache>
                <c:formatCode>General</c:formatCode>
                <c:ptCount val="7"/>
                <c:pt idx="0">
                  <c:v>0</c:v>
                </c:pt>
                <c:pt idx="1">
                  <c:v>250</c:v>
                </c:pt>
                <c:pt idx="2">
                  <c:v>500</c:v>
                </c:pt>
                <c:pt idx="3">
                  <c:v>750</c:v>
                </c:pt>
                <c:pt idx="4">
                  <c:v>1000</c:v>
                </c:pt>
                <c:pt idx="5">
                  <c:v>1250</c:v>
                </c:pt>
                <c:pt idx="6">
                  <c:v>1500</c:v>
                </c:pt>
              </c:numCache>
            </c:numRef>
          </c:xVal>
          <c:yVal>
            <c:numRef>
              <c:f>Sheet1!$F$22:$L$22</c:f>
              <c:numCache>
                <c:formatCode>0.000</c:formatCode>
                <c:ptCount val="7"/>
                <c:pt idx="0">
                  <c:v>28.001645</c:v>
                </c:pt>
                <c:pt idx="1">
                  <c:v>27.745298539625001</c:v>
                </c:pt>
                <c:pt idx="2">
                  <c:v>27.374525455499999</c:v>
                </c:pt>
                <c:pt idx="3">
                  <c:v>26.889325747624994</c:v>
                </c:pt>
                <c:pt idx="4">
                  <c:v>26.289699415999998</c:v>
                </c:pt>
                <c:pt idx="5">
                  <c:v>25.575646460625002</c:v>
                </c:pt>
                <c:pt idx="6">
                  <c:v>24.7471668815</c:v>
                </c:pt>
              </c:numCache>
            </c:numRef>
          </c:yVal>
          <c:smooth val="1"/>
        </c:ser>
        <c:axId val="91229184"/>
        <c:axId val="92951296"/>
      </c:scatterChart>
      <c:valAx>
        <c:axId val="91229184"/>
        <c:scaling>
          <c:orientation val="minMax"/>
        </c:scaling>
        <c:axPos val="b"/>
        <c:numFmt formatCode="General" sourceLinked="1"/>
        <c:tickLblPos val="nextTo"/>
        <c:crossAx val="92951296"/>
        <c:crosses val="autoZero"/>
        <c:crossBetween val="midCat"/>
      </c:valAx>
      <c:valAx>
        <c:axId val="92951296"/>
        <c:scaling>
          <c:orientation val="minMax"/>
        </c:scaling>
        <c:axPos val="l"/>
        <c:majorGridlines/>
        <c:numFmt formatCode="0.000" sourceLinked="1"/>
        <c:tickLblPos val="nextTo"/>
        <c:crossAx val="91229184"/>
        <c:crosses val="autoZero"/>
        <c:crossBetween val="midCat"/>
      </c:valAx>
    </c:plotArea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8C4C8-07BA-452E-9C36-E18FD62C93A4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DD3DD-9521-4924-9491-474BEBD3B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869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DD3DD-9521-4924-9491-474BEBD3BFE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1788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DD3DD-9521-4924-9491-474BEBD3BFE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463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voltage tap</a:t>
            </a:r>
            <a:r>
              <a:rPr lang="en-US" baseline="0" dirty="0" smtClean="0"/>
              <a:t> has and individual curve applied and for the 3 Channel QD the were summed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DD3DD-9521-4924-9491-474BEBD3BFE5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634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556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698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4902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7181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339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826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503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239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973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801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11C7A-6715-4BDA-BA1D-41C1B23D1D7A}" type="datetimeFigureOut">
              <a:rPr lang="en-US" smtClean="0"/>
              <a:pPr/>
              <a:t>9/30/2013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EA3E-6E70-4FB9-9864-A23BEE4CC0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613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181600"/>
            <a:ext cx="6400800" cy="838200"/>
          </a:xfrm>
        </p:spPr>
        <p:txBody>
          <a:bodyPr/>
          <a:lstStyle/>
          <a:p>
            <a:r>
              <a:rPr lang="en-US" dirty="0" smtClean="0"/>
              <a:t>Dave Butler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0" y="4114800"/>
            <a:ext cx="6123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Hall D Slow Controls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484" name="Picture 4" descr="http://www.jlab.org/div_dept/dir_off/public_affairs/logo/JLab_logo_text_whit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6248400" cy="141890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62000" y="2819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01100 01100 10010 0000 10010 11111 011011 11010</a:t>
            </a:r>
            <a:endParaRPr lang="en-US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79724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463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64167 -3.33333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Human Machine Interface (HMI)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15400" cy="6248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Networked applications provide many services</a:t>
            </a:r>
          </a:p>
          <a:p>
            <a:pPr lvl="1"/>
            <a:r>
              <a:rPr lang="en-US" dirty="0" smtClean="0"/>
              <a:t>FactoryTalk View Studio</a:t>
            </a:r>
          </a:p>
          <a:p>
            <a:pPr lvl="2"/>
            <a:r>
              <a:rPr lang="en-US" dirty="0" smtClean="0"/>
              <a:t>Create HMI screens and manage HMI application</a:t>
            </a:r>
          </a:p>
          <a:p>
            <a:pPr lvl="3"/>
            <a:r>
              <a:rPr lang="en-US" dirty="0" smtClean="0"/>
              <a:t>Datalogging</a:t>
            </a:r>
          </a:p>
          <a:p>
            <a:pPr lvl="3"/>
            <a:r>
              <a:rPr lang="en-US" dirty="0" smtClean="0"/>
              <a:t>Screen prints for auto log-entry</a:t>
            </a:r>
          </a:p>
          <a:p>
            <a:pPr lvl="3"/>
            <a:r>
              <a:rPr lang="en-US" dirty="0" smtClean="0"/>
              <a:t>Create &amp; manage RSLinx Enterprise FactoryTalk View SE</a:t>
            </a:r>
          </a:p>
          <a:p>
            <a:pPr lvl="2"/>
            <a:r>
              <a:rPr lang="en-US" dirty="0" smtClean="0"/>
              <a:t>Client for viewing HMI displays</a:t>
            </a:r>
          </a:p>
          <a:p>
            <a:pPr lvl="1"/>
            <a:r>
              <a:rPr lang="en-US" dirty="0" smtClean="0"/>
              <a:t>FactoryTalk Network Directory Server</a:t>
            </a:r>
          </a:p>
          <a:p>
            <a:pPr lvl="2"/>
            <a:r>
              <a:rPr lang="en-US" dirty="0" smtClean="0"/>
              <a:t>Backbone of FactoryTalk Network – directs client computers to servers</a:t>
            </a:r>
          </a:p>
          <a:p>
            <a:pPr lvl="1"/>
            <a:r>
              <a:rPr lang="en-US" dirty="0" smtClean="0"/>
              <a:t>FactoryTalk HMI Server</a:t>
            </a:r>
          </a:p>
          <a:p>
            <a:pPr lvl="2"/>
            <a:r>
              <a:rPr lang="en-US" dirty="0" smtClean="0"/>
              <a:t>Hosts HMI screens to be served to clients</a:t>
            </a:r>
          </a:p>
          <a:p>
            <a:pPr lvl="2"/>
            <a:r>
              <a:rPr lang="en-US" dirty="0" smtClean="0"/>
              <a:t>Can be redundant (requires another HMI license)</a:t>
            </a:r>
          </a:p>
          <a:p>
            <a:pPr lvl="1"/>
            <a:r>
              <a:rPr lang="en-US" dirty="0" smtClean="0"/>
              <a:t>RSLinx Enterprise </a:t>
            </a:r>
          </a:p>
          <a:p>
            <a:pPr lvl="2"/>
            <a:r>
              <a:rPr lang="en-US" dirty="0" smtClean="0"/>
              <a:t>Gathers tag data from the PLC for display in the HMI</a:t>
            </a:r>
          </a:p>
          <a:p>
            <a:pPr lvl="2"/>
            <a:r>
              <a:rPr lang="en-US" dirty="0" smtClean="0"/>
              <a:t>Can be redundant (does not require additional licensing)</a:t>
            </a:r>
          </a:p>
          <a:p>
            <a:pPr lvl="2"/>
            <a:r>
              <a:rPr lang="en-US" dirty="0" smtClean="0"/>
              <a:t>Alarms and Events (screen alarms)</a:t>
            </a:r>
          </a:p>
          <a:p>
            <a:pPr lvl="3"/>
            <a:r>
              <a:rPr lang="en-US" dirty="0" smtClean="0"/>
              <a:t>*Alarm pages come from PLC and are independent of the PC’s running the Alarms and Events services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483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Solenoid Test HMI </a:t>
            </a:r>
            <a:r>
              <a:rPr lang="en-US" dirty="0" smtClean="0"/>
              <a:t>Schematic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92122" y="2667000"/>
            <a:ext cx="876300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939999" y="3020800"/>
            <a:ext cx="1067610" cy="869299"/>
            <a:chOff x="4977839" y="2185663"/>
            <a:chExt cx="1067610" cy="869299"/>
          </a:xfrm>
        </p:grpSpPr>
        <p:grpSp>
          <p:nvGrpSpPr>
            <p:cNvPr id="5" name="Group 4"/>
            <p:cNvGrpSpPr/>
            <p:nvPr/>
          </p:nvGrpSpPr>
          <p:grpSpPr>
            <a:xfrm>
              <a:off x="5145527" y="2185663"/>
              <a:ext cx="732235" cy="766877"/>
              <a:chOff x="4942284" y="4543631"/>
              <a:chExt cx="732235" cy="766877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942284" y="4543631"/>
                <a:ext cx="600075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486400" y="4572000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067300" y="5043598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977839" y="2685630"/>
              <a:ext cx="1067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halldsc6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68568" y="3032910"/>
            <a:ext cx="1067610" cy="853290"/>
            <a:chOff x="4977839" y="3108045"/>
            <a:chExt cx="1067610" cy="853290"/>
          </a:xfrm>
        </p:grpSpPr>
        <p:grpSp>
          <p:nvGrpSpPr>
            <p:cNvPr id="9" name="Group 8"/>
            <p:cNvGrpSpPr/>
            <p:nvPr/>
          </p:nvGrpSpPr>
          <p:grpSpPr>
            <a:xfrm>
              <a:off x="5145527" y="3108045"/>
              <a:ext cx="732235" cy="766877"/>
              <a:chOff x="4942284" y="4543631"/>
              <a:chExt cx="732235" cy="766877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942284" y="4543631"/>
                <a:ext cx="600075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5486400" y="4572000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067300" y="5043598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977839" y="3592003"/>
              <a:ext cx="1067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halldsc7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230691" y="2994837"/>
            <a:ext cx="1067610" cy="861372"/>
            <a:chOff x="4977839" y="4011286"/>
            <a:chExt cx="1067610" cy="861372"/>
          </a:xfrm>
        </p:grpSpPr>
        <p:grpSp>
          <p:nvGrpSpPr>
            <p:cNvPr id="13" name="Group 12"/>
            <p:cNvGrpSpPr/>
            <p:nvPr/>
          </p:nvGrpSpPr>
          <p:grpSpPr>
            <a:xfrm>
              <a:off x="5145527" y="4011286"/>
              <a:ext cx="732235" cy="766877"/>
              <a:chOff x="4942284" y="4543631"/>
              <a:chExt cx="732235" cy="766877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942284" y="4543631"/>
                <a:ext cx="600075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486400" y="4572000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067300" y="5043598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77839" y="4503326"/>
              <a:ext cx="1067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halldsc8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36365" y="3886200"/>
            <a:ext cx="2474878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Network Directory Server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HMI Server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Studio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ODBC connection to MySQL database (hosted on gluon01)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81400" y="3886200"/>
            <a:ext cx="24384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RSLinx Enterprise Server (Primary)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Studio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</a:t>
            </a:r>
            <a:r>
              <a:rPr lang="en-US" dirty="0" smtClean="0"/>
              <a:t>SE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629400" y="3886200"/>
            <a:ext cx="2325722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RSLinx Enterprise Server (Redundant)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Studio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</a:t>
            </a:r>
            <a:r>
              <a:rPr lang="en-US" dirty="0" smtClean="0"/>
              <a:t>SE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34603" y="2667000"/>
            <a:ext cx="0" cy="394279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79651" y="2702214"/>
            <a:ext cx="0" cy="394279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726892" y="2683164"/>
            <a:ext cx="0" cy="394279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36178" y="2315262"/>
            <a:ext cx="102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71869" y="1427660"/>
            <a:ext cx="1067610" cy="869299"/>
            <a:chOff x="4977839" y="2185663"/>
            <a:chExt cx="1067610" cy="869299"/>
          </a:xfrm>
        </p:grpSpPr>
        <p:grpSp>
          <p:nvGrpSpPr>
            <p:cNvPr id="32" name="Group 31"/>
            <p:cNvGrpSpPr/>
            <p:nvPr/>
          </p:nvGrpSpPr>
          <p:grpSpPr>
            <a:xfrm>
              <a:off x="5145527" y="2185663"/>
              <a:ext cx="732235" cy="766877"/>
              <a:chOff x="4942284" y="4543631"/>
              <a:chExt cx="732235" cy="766877"/>
            </a:xfrm>
          </p:grpSpPr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942284" y="4543631"/>
                <a:ext cx="600075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5486400" y="4572000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067300" y="5043598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977839" y="2685630"/>
              <a:ext cx="1067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gluon01</a:t>
              </a:r>
              <a:endParaRPr lang="en-US" dirty="0"/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739594" y="2194537"/>
            <a:ext cx="13098" cy="488627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181317" y="1402200"/>
            <a:ext cx="240960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MySQL Server for FactoryTalk Datalogging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38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Hall Operations HMI </a:t>
            </a:r>
            <a:r>
              <a:rPr lang="en-US" dirty="0" smtClean="0"/>
              <a:t>Schematic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92122" y="2667000"/>
            <a:ext cx="876300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9"/>
          <p:cNvGrpSpPr/>
          <p:nvPr/>
        </p:nvGrpSpPr>
        <p:grpSpPr>
          <a:xfrm>
            <a:off x="939999" y="3020800"/>
            <a:ext cx="1067610" cy="869299"/>
            <a:chOff x="4977839" y="2185663"/>
            <a:chExt cx="1067610" cy="869299"/>
          </a:xfrm>
        </p:grpSpPr>
        <p:grpSp>
          <p:nvGrpSpPr>
            <p:cNvPr id="5" name="Group 4"/>
            <p:cNvGrpSpPr/>
            <p:nvPr/>
          </p:nvGrpSpPr>
          <p:grpSpPr>
            <a:xfrm>
              <a:off x="5145527" y="2185663"/>
              <a:ext cx="732235" cy="766877"/>
              <a:chOff x="4942284" y="4543631"/>
              <a:chExt cx="732235" cy="766877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942284" y="4543631"/>
                <a:ext cx="600075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486400" y="4572000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067300" y="5043598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977839" y="2685630"/>
              <a:ext cx="1067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halldsc8</a:t>
              </a:r>
              <a:endParaRPr lang="en-US" dirty="0"/>
            </a:p>
          </p:txBody>
        </p:sp>
      </p:grpSp>
      <p:grpSp>
        <p:nvGrpSpPr>
          <p:cNvPr id="9" name="Group 20"/>
          <p:cNvGrpSpPr/>
          <p:nvPr/>
        </p:nvGrpSpPr>
        <p:grpSpPr>
          <a:xfrm>
            <a:off x="3787568" y="3185310"/>
            <a:ext cx="1067610" cy="853290"/>
            <a:chOff x="4977839" y="3108045"/>
            <a:chExt cx="1067610" cy="853290"/>
          </a:xfrm>
        </p:grpSpPr>
        <p:grpSp>
          <p:nvGrpSpPr>
            <p:cNvPr id="13" name="Group 8"/>
            <p:cNvGrpSpPr/>
            <p:nvPr/>
          </p:nvGrpSpPr>
          <p:grpSpPr>
            <a:xfrm>
              <a:off x="5145527" y="3108045"/>
              <a:ext cx="732235" cy="766877"/>
              <a:chOff x="4942284" y="4543631"/>
              <a:chExt cx="732235" cy="766877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942284" y="4543631"/>
                <a:ext cx="600075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5486400" y="4572000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067300" y="5043598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977839" y="3592003"/>
              <a:ext cx="1067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halldsc7</a:t>
              </a:r>
              <a:endParaRPr lang="en-US" dirty="0"/>
            </a:p>
          </p:txBody>
        </p:sp>
      </p:grpSp>
      <p:grpSp>
        <p:nvGrpSpPr>
          <p:cNvPr id="20" name="Group 21"/>
          <p:cNvGrpSpPr/>
          <p:nvPr/>
        </p:nvGrpSpPr>
        <p:grpSpPr>
          <a:xfrm>
            <a:off x="7239000" y="3048000"/>
            <a:ext cx="1067610" cy="861372"/>
            <a:chOff x="4977839" y="4011286"/>
            <a:chExt cx="1067610" cy="861372"/>
          </a:xfrm>
        </p:grpSpPr>
        <p:grpSp>
          <p:nvGrpSpPr>
            <p:cNvPr id="21" name="Group 12"/>
            <p:cNvGrpSpPr/>
            <p:nvPr/>
          </p:nvGrpSpPr>
          <p:grpSpPr>
            <a:xfrm>
              <a:off x="5145527" y="4011286"/>
              <a:ext cx="732235" cy="766877"/>
              <a:chOff x="4942284" y="4543631"/>
              <a:chExt cx="732235" cy="766877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942284" y="4543631"/>
                <a:ext cx="600075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486400" y="4572000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067300" y="5043598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77839" y="4503326"/>
              <a:ext cx="1067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halldsc6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400800" y="3886200"/>
            <a:ext cx="2474878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Network Directory Server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HMI Server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Studio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ODBC connection to MySQL database (hosted on gluon01)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00400" y="4038600"/>
            <a:ext cx="23622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RSLinx Enterprise Server (Primary)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Studio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</a:t>
            </a:r>
            <a:r>
              <a:rPr lang="en-US" dirty="0" smtClean="0"/>
              <a:t>SE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04800" y="3886201"/>
            <a:ext cx="2325722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RSLinx Enterprise Server (Redundant)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Studio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FactoryTalk View </a:t>
            </a:r>
            <a:r>
              <a:rPr lang="en-US" dirty="0" smtClean="0"/>
              <a:t>SE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34603" y="2667000"/>
            <a:ext cx="0" cy="394279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48200" y="2667000"/>
            <a:ext cx="0" cy="381000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726892" y="2683164"/>
            <a:ext cx="0" cy="394279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67200" y="2209800"/>
            <a:ext cx="102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grpSp>
        <p:nvGrpSpPr>
          <p:cNvPr id="22" name="Group 30"/>
          <p:cNvGrpSpPr/>
          <p:nvPr/>
        </p:nvGrpSpPr>
        <p:grpSpPr>
          <a:xfrm>
            <a:off x="271869" y="1427660"/>
            <a:ext cx="1067610" cy="869299"/>
            <a:chOff x="4977839" y="2185663"/>
            <a:chExt cx="1067610" cy="869299"/>
          </a:xfrm>
        </p:grpSpPr>
        <p:grpSp>
          <p:nvGrpSpPr>
            <p:cNvPr id="27" name="Group 31"/>
            <p:cNvGrpSpPr/>
            <p:nvPr/>
          </p:nvGrpSpPr>
          <p:grpSpPr>
            <a:xfrm>
              <a:off x="5145527" y="2185663"/>
              <a:ext cx="732235" cy="766877"/>
              <a:chOff x="4942284" y="4543631"/>
              <a:chExt cx="732235" cy="766877"/>
            </a:xfrm>
          </p:grpSpPr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942284" y="4543631"/>
                <a:ext cx="600075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5486400" y="4572000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067300" y="5043598"/>
                <a:ext cx="188119" cy="266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977839" y="2685630"/>
              <a:ext cx="1067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gluon01</a:t>
              </a:r>
              <a:endParaRPr lang="en-US" dirty="0"/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739594" y="2194537"/>
            <a:ext cx="13098" cy="488627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181317" y="1402200"/>
            <a:ext cx="209528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MySQL Server for FactoryTalk Datalogging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2400" y="1066800"/>
            <a:ext cx="5791200" cy="480060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48000" y="3048000"/>
            <a:ext cx="2667000" cy="266700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248400" y="2895600"/>
            <a:ext cx="2743200" cy="373380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52400" y="1066800"/>
            <a:ext cx="102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 D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048000" y="3048000"/>
            <a:ext cx="1026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Counting</a:t>
            </a:r>
          </a:p>
          <a:p>
            <a:r>
              <a:rPr lang="en-US" dirty="0" smtClean="0"/>
              <a:t>House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400800" y="2895600"/>
            <a:ext cx="102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38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6781801" cy="91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BCAL </a:t>
            </a:r>
            <a:r>
              <a:rPr lang="en-US" dirty="0" smtClean="0"/>
              <a:t>Controls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732329"/>
              </p:ext>
            </p:extLst>
          </p:nvPr>
        </p:nvGraphicFramePr>
        <p:xfrm>
          <a:off x="304800" y="914400"/>
          <a:ext cx="5105400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2743200"/>
                <a:gridCol w="914400"/>
                <a:gridCol w="762000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Module Qty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Name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Total Channels</a:t>
                      </a:r>
                      <a:endParaRPr lang="en-US" sz="1200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Ethernet Processor, 1.5 Mbyte Memory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1769-L35E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--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 Supply</a:t>
                      </a:r>
                      <a:r>
                        <a:rPr lang="en-US" sz="1200" baseline="0" dirty="0" smtClean="0"/>
                        <a:t> 120/240 VAC Input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1769-PA4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--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 Channel RTD /Resistance Input Module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1769-IR6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96</a:t>
                      </a: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Pressure Transducer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Point I/O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Temperature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Point I/O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048000"/>
            <a:ext cx="468803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0"/>
            <a:ext cx="3200400" cy="35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990600"/>
            <a:ext cx="3403600" cy="194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693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337"/>
            <a:ext cx="6477000" cy="91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FDC/CDC </a:t>
            </a:r>
            <a:r>
              <a:rPr lang="en-US" dirty="0" smtClean="0"/>
              <a:t>Controls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8382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Gas Shed:</a:t>
            </a:r>
            <a:endParaRPr lang="en-US" sz="1400" dirty="0" smtClean="0"/>
          </a:p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9484582"/>
              </p:ext>
            </p:extLst>
          </p:nvPr>
        </p:nvGraphicFramePr>
        <p:xfrm>
          <a:off x="228600" y="1143000"/>
          <a:ext cx="41148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101"/>
                <a:gridCol w="2115450"/>
                <a:gridCol w="808613"/>
                <a:gridCol w="720636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Qty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Name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PN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Total Channels</a:t>
                      </a:r>
                      <a:endParaRPr lang="en-US" sz="1100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aseline="0" dirty="0" smtClean="0"/>
                        <a:t>24VDC Ethernet Adapter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1734-AENT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--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24 VDC 8 Ch Analog Input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1734-IE8C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24 VDC 2 Ch Analog Current Input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1734-IE2C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24</a:t>
                      </a:r>
                      <a:r>
                        <a:rPr lang="en-US" sz="1050" baseline="0" dirty="0" smtClean="0"/>
                        <a:t> VDC 4 Ch Relay Module (NO)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1734-OW4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ASCII</a:t>
                      </a:r>
                      <a:r>
                        <a:rPr lang="en-US" sz="1050" baseline="0" dirty="0" smtClean="0"/>
                        <a:t> to PLC </a:t>
                      </a:r>
                      <a:r>
                        <a:rPr lang="en-US" sz="1050" baseline="0" dirty="0" smtClean="0"/>
                        <a:t>Gateway</a:t>
                      </a:r>
                      <a:endParaRPr lang="en-US" sz="105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435NBX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5679987"/>
              </p:ext>
            </p:extLst>
          </p:nvPr>
        </p:nvGraphicFramePr>
        <p:xfrm>
          <a:off x="228600" y="3429000"/>
          <a:ext cx="4343401" cy="248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897"/>
                <a:gridCol w="2116903"/>
                <a:gridCol w="990600"/>
                <a:gridCol w="762001"/>
              </a:tblGrid>
              <a:tr h="1219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Qty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Name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PN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Total Channels</a:t>
                      </a:r>
                      <a:endParaRPr lang="en-US" sz="1100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aseline="0" dirty="0" smtClean="0"/>
                        <a:t>Ethernet Processor, 1.5 Mbyte Memory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1769-L35E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--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Power Supply</a:t>
                      </a:r>
                      <a:r>
                        <a:rPr lang="en-US" sz="1050" baseline="0" dirty="0" smtClean="0"/>
                        <a:t> 120/240 VAC Input 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1769-PA4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--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16 Ch Relay Output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1769-OW16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48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 Ch</a:t>
                      </a:r>
                      <a:r>
                        <a:rPr lang="en-US" sz="1050" baseline="0" dirty="0" smtClean="0"/>
                        <a:t> Analog Current/Voltage Input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1769-IF4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ASCII to PLC Gateway </a:t>
                      </a:r>
                      <a:r>
                        <a:rPr lang="en-US" sz="1050" b="1" i="1" dirty="0" smtClean="0"/>
                        <a:t>(PR 327905)</a:t>
                      </a:r>
                      <a:endParaRPr lang="en-US" sz="105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435NBX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Chiller (FDC/BCAL)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RS485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Thermocouples (CDC)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1769-IT6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12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228600" y="31242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Hall D:</a:t>
            </a:r>
            <a:endParaRPr lang="en-US" sz="1400" dirty="0" smtClean="0"/>
          </a:p>
          <a:p>
            <a:endParaRPr lang="en-US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066800"/>
            <a:ext cx="4143375" cy="43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2219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337"/>
            <a:ext cx="64770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Target/Start </a:t>
            </a:r>
            <a:r>
              <a:rPr lang="en-US" dirty="0" smtClean="0"/>
              <a:t>Counter Controls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1137200"/>
              </p:ext>
            </p:extLst>
          </p:nvPr>
        </p:nvGraphicFramePr>
        <p:xfrm>
          <a:off x="152400" y="914400"/>
          <a:ext cx="38862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/>
                <a:gridCol w="2133600"/>
                <a:gridCol w="1181100"/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Sensory Name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Signal Type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H2 Supply Pressure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4-20 mA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H2 Return Pressure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4-20 mA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Coarse Vacuum Gauge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0-10 V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High Vacuum Gauge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1-9</a:t>
                      </a:r>
                      <a:r>
                        <a:rPr lang="en-US" sz="1200" baseline="0" dirty="0" smtClean="0"/>
                        <a:t> V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Lakeshore 336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TCP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Lakeshore</a:t>
                      </a:r>
                      <a:r>
                        <a:rPr lang="en-US" sz="1200" baseline="0" dirty="0" smtClean="0"/>
                        <a:t> 218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RS232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PTR Compressor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RS232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Relay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Relay Contact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3192476"/>
              </p:ext>
            </p:extLst>
          </p:nvPr>
        </p:nvGraphicFramePr>
        <p:xfrm>
          <a:off x="152400" y="3810000"/>
          <a:ext cx="4317772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362"/>
                <a:gridCol w="2369639"/>
                <a:gridCol w="789880"/>
                <a:gridCol w="710891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Qty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Name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PN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Total Channels</a:t>
                      </a:r>
                      <a:endParaRPr lang="en-US" sz="1100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aseline="0" dirty="0" smtClean="0"/>
                        <a:t>TCP to ControlLogix Gateway (in 2012)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490NBX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--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/>
                        <a:t>Ethernet Processor, 1.5 Mbyte Memory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1769-L35E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Power Supply</a:t>
                      </a:r>
                      <a:r>
                        <a:rPr lang="en-US" sz="1100" baseline="0" dirty="0" smtClean="0"/>
                        <a:t> 120/240 VAC Input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1769-PA4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 Ch</a:t>
                      </a:r>
                      <a:r>
                        <a:rPr lang="en-US" sz="1050" baseline="0" dirty="0" smtClean="0"/>
                        <a:t> Analog Input Module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1769-IF8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i="0" dirty="0" smtClean="0"/>
                        <a:t>16</a:t>
                      </a:r>
                      <a:r>
                        <a:rPr lang="en-US" sz="1050" b="0" i="0" baseline="0" dirty="0" smtClean="0"/>
                        <a:t> Ch 24 VDC Sinking/Sourcing Input </a:t>
                      </a:r>
                      <a:endParaRPr lang="en-US" sz="105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1769-IQ16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16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i="0" dirty="0" smtClean="0"/>
                        <a:t>ASCII to CompactLogix</a:t>
                      </a:r>
                      <a:r>
                        <a:rPr lang="en-US" sz="1050" b="0" i="0" baseline="0" dirty="0" smtClean="0"/>
                        <a:t> Gateway PR#327842</a:t>
                      </a:r>
                      <a:endParaRPr lang="en-US" sz="105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435NBX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6  Channel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dirty="0" smtClean="0"/>
                        <a:t>Thermocouple Modules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AB1769IT6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12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4800600" y="3352800"/>
            <a:ext cx="2920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Layout</a:t>
            </a:r>
            <a:endParaRPr lang="en-US" sz="1600" dirty="0"/>
          </a:p>
        </p:txBody>
      </p:sp>
      <p:cxnSp>
        <p:nvCxnSpPr>
          <p:cNvPr id="39" name="Straight Arrow Connector 38"/>
          <p:cNvCxnSpPr>
            <a:stCxn id="4" idx="2"/>
            <a:endCxn id="17" idx="0"/>
          </p:cNvCxnSpPr>
          <p:nvPr/>
        </p:nvCxnSpPr>
        <p:spPr>
          <a:xfrm flipH="1">
            <a:off x="8431494" y="4815620"/>
            <a:ext cx="3385" cy="633386"/>
          </a:xfrm>
          <a:prstGeom prst="straightConnector1">
            <a:avLst/>
          </a:prstGeom>
          <a:ln w="19050">
            <a:solidFill>
              <a:schemeClr val="accent2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81536" y="6114866"/>
            <a:ext cx="904629" cy="2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Ethernet</a:t>
            </a:r>
            <a:endParaRPr lang="en-US" sz="11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7603163" y="3390048"/>
            <a:ext cx="10545" cy="3278158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17904" y="6114866"/>
            <a:ext cx="2340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CompactLogix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168179" y="4125031"/>
            <a:ext cx="533400" cy="69058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490NBX</a:t>
            </a:r>
            <a:endParaRPr lang="en-US" sz="11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606204" y="4458406"/>
            <a:ext cx="552450" cy="1"/>
          </a:xfrm>
          <a:prstGeom prst="straightConnector1">
            <a:avLst/>
          </a:prstGeom>
          <a:ln w="19050">
            <a:solidFill>
              <a:schemeClr val="accent2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endCxn id="15" idx="0"/>
          </p:cNvCxnSpPr>
          <p:nvPr/>
        </p:nvCxnSpPr>
        <p:spPr>
          <a:xfrm rot="10800000" flipV="1">
            <a:off x="4805854" y="4915606"/>
            <a:ext cx="2819400" cy="228600"/>
          </a:xfrm>
          <a:prstGeom prst="bentConnector2">
            <a:avLst/>
          </a:prstGeom>
          <a:ln w="19050">
            <a:solidFill>
              <a:srgbClr val="C0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7853854" y="5449006"/>
            <a:ext cx="1155280" cy="40936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LakeShore 336</a:t>
            </a:r>
            <a:endParaRPr lang="en-US" sz="12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7125546" y="4176827"/>
            <a:ext cx="488161" cy="1726"/>
          </a:xfrm>
          <a:prstGeom prst="straightConnector1">
            <a:avLst/>
          </a:prstGeom>
          <a:ln w="19050">
            <a:solidFill>
              <a:schemeClr val="accent2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6592146" y="3831532"/>
            <a:ext cx="533400" cy="69058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435NBX</a:t>
            </a:r>
            <a:endParaRPr lang="en-US" sz="1100" dirty="0"/>
          </a:p>
        </p:txBody>
      </p:sp>
      <p:cxnSp>
        <p:nvCxnSpPr>
          <p:cNvPr id="47" name="Straight Arrow Connector 46"/>
          <p:cNvCxnSpPr>
            <a:stCxn id="48" idx="3"/>
            <a:endCxn id="46" idx="1"/>
          </p:cNvCxnSpPr>
          <p:nvPr/>
        </p:nvCxnSpPr>
        <p:spPr>
          <a:xfrm>
            <a:off x="5961134" y="3824889"/>
            <a:ext cx="631012" cy="351938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4805854" y="3620206"/>
            <a:ext cx="1155280" cy="40936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LakeShore 218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5796454" y="4077406"/>
            <a:ext cx="904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RS232</a:t>
            </a:r>
            <a:endParaRPr lang="en-US" sz="1100" dirty="0"/>
          </a:p>
        </p:txBody>
      </p:sp>
      <p:sp>
        <p:nvSpPr>
          <p:cNvPr id="38" name="Rounded Rectangle 37"/>
          <p:cNvSpPr/>
          <p:nvPr/>
        </p:nvSpPr>
        <p:spPr>
          <a:xfrm>
            <a:off x="4805854" y="4382206"/>
            <a:ext cx="1155280" cy="40936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PTR Compressor</a:t>
            </a:r>
            <a:endParaRPr lang="en-US" sz="1200" dirty="0"/>
          </a:p>
        </p:txBody>
      </p:sp>
      <p:cxnSp>
        <p:nvCxnSpPr>
          <p:cNvPr id="42" name="Straight Arrow Connector 41"/>
          <p:cNvCxnSpPr>
            <a:stCxn id="38" idx="3"/>
            <a:endCxn id="46" idx="1"/>
          </p:cNvCxnSpPr>
          <p:nvPr/>
        </p:nvCxnSpPr>
        <p:spPr>
          <a:xfrm flipV="1">
            <a:off x="5961134" y="4176827"/>
            <a:ext cx="631012" cy="410062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4577254" y="5144206"/>
            <a:ext cx="2971800" cy="1066800"/>
            <a:chOff x="4724400" y="5181600"/>
            <a:chExt cx="29718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4724400" y="5181600"/>
              <a:ext cx="457200" cy="10566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L35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75902" y="5181601"/>
              <a:ext cx="424270" cy="105663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PA4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01472" y="5182190"/>
              <a:ext cx="403670" cy="105604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IF8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05144" y="5181601"/>
              <a:ext cx="471856" cy="1056637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IQ16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477000" y="5181600"/>
              <a:ext cx="533400" cy="10668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OW16</a:t>
              </a:r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934200" y="5181600"/>
              <a:ext cx="457200" cy="1066800"/>
            </a:xfrm>
            <a:prstGeom prst="rect">
              <a:avLst/>
            </a:prstGeom>
            <a:solidFill>
              <a:srgbClr val="3224EE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/>
                <a:t>IT6</a:t>
              </a:r>
              <a:endParaRPr lang="en-US" b="1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315200" y="5181600"/>
              <a:ext cx="381000" cy="1066800"/>
            </a:xfrm>
            <a:prstGeom prst="rect">
              <a:avLst/>
            </a:prstGeom>
            <a:solidFill>
              <a:srgbClr val="3224EE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/>
                <a:t>IT6</a:t>
              </a:r>
              <a:endParaRPr lang="en-US" b="1" dirty="0"/>
            </a:p>
          </p:txBody>
        </p:sp>
      </p:grp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838200"/>
            <a:ext cx="3429000" cy="25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6723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467601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F</a:t>
            </a:r>
            <a:r>
              <a:rPr lang="en-US" dirty="0" smtClean="0"/>
              <a:t>CAL </a:t>
            </a:r>
            <a:r>
              <a:rPr lang="en-US" dirty="0" smtClean="0"/>
              <a:t>/ Pair Spectrometer </a:t>
            </a:r>
            <a:r>
              <a:rPr lang="en-US" dirty="0" smtClean="0"/>
              <a:t>Control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2020807"/>
              </p:ext>
            </p:extLst>
          </p:nvPr>
        </p:nvGraphicFramePr>
        <p:xfrm>
          <a:off x="152401" y="914400"/>
          <a:ext cx="38100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321"/>
                <a:gridCol w="1940943"/>
                <a:gridCol w="1437736"/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Sensory Name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Signal Type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Magnetic Door Lock 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Relay Out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Temperature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Analog In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Humidity Sensor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Analog In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Photosensor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Analog In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Crash Button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Digital In</a:t>
                      </a:r>
                      <a:endParaRPr lang="en-US" sz="12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Outer</a:t>
                      </a:r>
                      <a:r>
                        <a:rPr lang="en-US" sz="1200" baseline="0" dirty="0" smtClean="0"/>
                        <a:t> Door Button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Digital In</a:t>
                      </a: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Inner Door Button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Digital In</a:t>
                      </a: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PMT Base Power Relay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Relay Out</a:t>
                      </a: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Trip Switch</a:t>
                      </a:r>
                      <a:r>
                        <a:rPr lang="en-US" sz="1200" baseline="0" dirty="0" smtClean="0"/>
                        <a:t> for Fault Reset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Digital In</a:t>
                      </a: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Thermocouples</a:t>
                      </a:r>
                      <a:r>
                        <a:rPr lang="en-US" sz="1200" baseline="0" dirty="0" smtClean="0"/>
                        <a:t> (PS)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Thermocouple</a:t>
                      </a:r>
                      <a:r>
                        <a:rPr lang="en-US" sz="1200" baseline="0" dirty="0" smtClean="0"/>
                        <a:t> In</a:t>
                      </a:r>
                      <a:endParaRPr lang="en-US" sz="12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4292185"/>
              </p:ext>
            </p:extLst>
          </p:nvPr>
        </p:nvGraphicFramePr>
        <p:xfrm>
          <a:off x="152400" y="4038600"/>
          <a:ext cx="4495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2377944"/>
                <a:gridCol w="898656"/>
                <a:gridCol w="762000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Qty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Name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PN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Total Channels</a:t>
                      </a:r>
                      <a:endParaRPr lang="en-US" sz="1100" dirty="0"/>
                    </a:p>
                  </a:txBody>
                  <a:tcPr anchor="ctr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aseline="0" dirty="0" smtClean="0"/>
                        <a:t>Ethernet Processor, 1.5 Mbyte Memory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1769-L35E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--</a:t>
                      </a:r>
                      <a:endParaRPr lang="en-US" sz="1050" dirty="0"/>
                    </a:p>
                  </a:txBody>
                  <a:tcPr/>
                </a:tc>
              </a:tr>
              <a:tr h="20574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Power Supply</a:t>
                      </a:r>
                      <a:r>
                        <a:rPr lang="en-US" sz="1050" baseline="0" dirty="0" smtClean="0"/>
                        <a:t> 120/240 VAC Input 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1769-PA4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--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16 Channel AC/DC Relay Module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1769-OW16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16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16 Channel</a:t>
                      </a:r>
                      <a:r>
                        <a:rPr lang="en-US" sz="1050" baseline="0" dirty="0" smtClean="0"/>
                        <a:t> 24 VDC sink/source Input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1769-IQ16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16</a:t>
                      </a:r>
                      <a:endParaRPr lang="en-US" sz="105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 Channel Voltage/Current</a:t>
                      </a:r>
                      <a:r>
                        <a:rPr lang="en-US" sz="1050" baseline="0" dirty="0" smtClean="0"/>
                        <a:t> Analog Input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1769-IF8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143000"/>
            <a:ext cx="407447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434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Solenoid Controls</a:t>
            </a:r>
            <a:endParaRPr lang="en-US" dirty="0"/>
          </a:p>
        </p:txBody>
      </p:sp>
      <p:pic>
        <p:nvPicPr>
          <p:cNvPr id="4" name="Picture 2" descr="M:\halld_engineering\Solenoid\controls\Controls Racks Pictures\Hall D controls Racks 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7" t="6133" r="17078" b="6214"/>
          <a:stretch/>
        </p:blipFill>
        <p:spPr bwMode="auto">
          <a:xfrm>
            <a:off x="6134100" y="776014"/>
            <a:ext cx="1374844" cy="26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192122" y="4027251"/>
            <a:ext cx="876300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50970" y="893526"/>
            <a:ext cx="1335830" cy="9525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70020" y="1665051"/>
            <a:ext cx="1038225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0970" y="2414314"/>
            <a:ext cx="76200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50970" y="3067848"/>
            <a:ext cx="466725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4667250" y="1857375"/>
            <a:ext cx="2601950" cy="2938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64122" y="2622313"/>
            <a:ext cx="2505076" cy="0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343400" y="3330264"/>
            <a:ext cx="2925798" cy="0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706722" y="1098313"/>
            <a:ext cx="20574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Solenoid Analog/Digital</a:t>
            </a:r>
          </a:p>
          <a:p>
            <a:pPr algn="ctr"/>
            <a:r>
              <a:rPr lang="en-US" sz="1600" dirty="0" smtClean="0"/>
              <a:t>Controls</a:t>
            </a:r>
          </a:p>
          <a:p>
            <a:pPr algn="ctr"/>
            <a:r>
              <a:rPr lang="en-US" sz="1600" dirty="0" smtClean="0"/>
              <a:t>(Strain, Valves, Temp, etc) </a:t>
            </a:r>
            <a:endParaRPr lang="en-US" sz="16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7817695" y="3067848"/>
            <a:ext cx="0" cy="959403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105775" y="2409825"/>
            <a:ext cx="102" cy="1611328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408245" y="1665051"/>
            <a:ext cx="0" cy="2362200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686800" y="893526"/>
            <a:ext cx="0" cy="3133725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M:\halld_engineering\Solenoid\controls\Controls Racks Pictures\Hall D controls Racks 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87" t="13517" r="43096" b="19666"/>
          <a:stretch/>
        </p:blipFill>
        <p:spPr bwMode="auto">
          <a:xfrm>
            <a:off x="1727974" y="2501110"/>
            <a:ext cx="501796" cy="98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39"/>
          <p:cNvCxnSpPr/>
          <p:nvPr/>
        </p:nvCxnSpPr>
        <p:spPr>
          <a:xfrm>
            <a:off x="1985456" y="3493852"/>
            <a:ext cx="0" cy="533399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247971" y="837653"/>
            <a:ext cx="121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Chassis 0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5272873" y="1551825"/>
            <a:ext cx="121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Chassis 1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5279472" y="2229648"/>
            <a:ext cx="121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Chassis 2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5279472" y="2883182"/>
            <a:ext cx="121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Chassis 3</a:t>
            </a:r>
            <a:endParaRPr lang="en-US" sz="1600" dirty="0"/>
          </a:p>
        </p:txBody>
      </p:sp>
      <p:pic>
        <p:nvPicPr>
          <p:cNvPr id="61" name="Picture 60" descr="M:\halld_engineering\Solenoid\controls\Controls Racks Pictures\Hall D controls Racks 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87" t="13517" r="43096" b="19666"/>
          <a:stretch/>
        </p:blipFill>
        <p:spPr bwMode="auto">
          <a:xfrm>
            <a:off x="420722" y="2501109"/>
            <a:ext cx="501796" cy="98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Connector 61"/>
          <p:cNvCxnSpPr/>
          <p:nvPr/>
        </p:nvCxnSpPr>
        <p:spPr>
          <a:xfrm>
            <a:off x="671620" y="3493851"/>
            <a:ext cx="0" cy="533399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1445472" y="1551825"/>
            <a:ext cx="1066800" cy="5645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Valve 6</a:t>
            </a:r>
            <a:endParaRPr lang="en-US" sz="1400" dirty="0"/>
          </a:p>
        </p:txBody>
      </p:sp>
      <p:sp>
        <p:nvSpPr>
          <p:cNvPr id="66" name="Rounded Rectangle 65"/>
          <p:cNvSpPr/>
          <p:nvPr/>
        </p:nvSpPr>
        <p:spPr>
          <a:xfrm>
            <a:off x="138220" y="1526946"/>
            <a:ext cx="1066800" cy="5645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Vacuum Chassis</a:t>
            </a:r>
            <a:endParaRPr lang="en-US" sz="1400" dirty="0"/>
          </a:p>
        </p:txBody>
      </p:sp>
      <p:cxnSp>
        <p:nvCxnSpPr>
          <p:cNvPr id="67" name="Straight Connector 66"/>
          <p:cNvCxnSpPr>
            <a:stCxn id="39" idx="0"/>
          </p:cNvCxnSpPr>
          <p:nvPr/>
        </p:nvCxnSpPr>
        <p:spPr>
          <a:xfrm flipV="1">
            <a:off x="1978872" y="2116422"/>
            <a:ext cx="1" cy="384688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71619" y="2116422"/>
            <a:ext cx="1" cy="384688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2" descr="C:\Users\ballard\Downloads\pho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0" t="34358" r="30930" b="49306"/>
          <a:stretch/>
        </p:blipFill>
        <p:spPr bwMode="auto">
          <a:xfrm rot="5400000" flipV="1">
            <a:off x="445183" y="4858209"/>
            <a:ext cx="1152524" cy="3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/>
          <p:cNvCxnSpPr>
            <a:endCxn id="76" idx="1"/>
          </p:cNvCxnSpPr>
          <p:nvPr/>
        </p:nvCxnSpPr>
        <p:spPr>
          <a:xfrm>
            <a:off x="1021444" y="4038601"/>
            <a:ext cx="2" cy="398691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/>
          <p:cNvSpPr/>
          <p:nvPr/>
        </p:nvSpPr>
        <p:spPr>
          <a:xfrm>
            <a:off x="114515" y="6225898"/>
            <a:ext cx="1284955" cy="56459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LakeShore 1 &amp; 2</a:t>
            </a:r>
            <a:endParaRPr lang="en-US" sz="1400" dirty="0"/>
          </a:p>
        </p:txBody>
      </p:sp>
      <p:cxnSp>
        <p:nvCxnSpPr>
          <p:cNvPr id="80" name="Straight Arrow Connector 79"/>
          <p:cNvCxnSpPr>
            <a:stCxn id="76" idx="3"/>
          </p:cNvCxnSpPr>
          <p:nvPr/>
        </p:nvCxnSpPr>
        <p:spPr>
          <a:xfrm flipH="1">
            <a:off x="1021443" y="5589816"/>
            <a:ext cx="3" cy="636082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C:\Users\ballard\Downloads\pho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0" t="34358" r="30930" b="49306"/>
          <a:stretch/>
        </p:blipFill>
        <p:spPr bwMode="auto">
          <a:xfrm rot="5400000" flipV="1">
            <a:off x="1247268" y="4858209"/>
            <a:ext cx="1152524" cy="3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ounded Rectangle 81"/>
          <p:cNvSpPr/>
          <p:nvPr/>
        </p:nvSpPr>
        <p:spPr>
          <a:xfrm>
            <a:off x="1445472" y="5984738"/>
            <a:ext cx="1284955" cy="80575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LakeShore 3 &amp; Mass Flow</a:t>
            </a:r>
            <a:endParaRPr lang="en-US" sz="1400" dirty="0"/>
          </a:p>
        </p:txBody>
      </p:sp>
      <p:cxnSp>
        <p:nvCxnSpPr>
          <p:cNvPr id="83" name="Straight Connector 82"/>
          <p:cNvCxnSpPr>
            <a:endCxn id="81" idx="1"/>
          </p:cNvCxnSpPr>
          <p:nvPr/>
        </p:nvCxnSpPr>
        <p:spPr>
          <a:xfrm>
            <a:off x="1823530" y="4038601"/>
            <a:ext cx="1" cy="398691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1743075" y="5581650"/>
            <a:ext cx="10474" cy="403088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88"/>
          <p:cNvSpPr/>
          <p:nvPr/>
        </p:nvSpPr>
        <p:spPr>
          <a:xfrm>
            <a:off x="2829140" y="6225898"/>
            <a:ext cx="1284955" cy="56459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Danfysik</a:t>
            </a:r>
            <a:endParaRPr lang="en-US" sz="1400" dirty="0"/>
          </a:p>
        </p:txBody>
      </p:sp>
      <p:pic>
        <p:nvPicPr>
          <p:cNvPr id="90" name="Picture 2" descr="C:\Users\ballard\Downloads\pho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0" t="34358" r="30930" b="49306"/>
          <a:stretch/>
        </p:blipFill>
        <p:spPr bwMode="auto">
          <a:xfrm rot="5400000" flipV="1">
            <a:off x="2640863" y="4858209"/>
            <a:ext cx="1152524" cy="3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Straight Connector 90"/>
          <p:cNvCxnSpPr>
            <a:endCxn id="90" idx="1"/>
          </p:cNvCxnSpPr>
          <p:nvPr/>
        </p:nvCxnSpPr>
        <p:spPr>
          <a:xfrm>
            <a:off x="3217125" y="4021153"/>
            <a:ext cx="1" cy="416139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90" idx="3"/>
          </p:cNvCxnSpPr>
          <p:nvPr/>
        </p:nvCxnSpPr>
        <p:spPr>
          <a:xfrm>
            <a:off x="3217126" y="5589816"/>
            <a:ext cx="13779" cy="636082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107890" y="3678823"/>
            <a:ext cx="102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317784" y="5800071"/>
            <a:ext cx="1407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RS232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1844850" y="5615409"/>
            <a:ext cx="1407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RS232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3166303" y="5800071"/>
            <a:ext cx="1407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RS232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 rot="5400000">
            <a:off x="600702" y="4828887"/>
            <a:ext cx="132021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dirty="0" smtClean="0"/>
              <a:t>435NBX1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 rot="5400000">
            <a:off x="1427845" y="4828887"/>
            <a:ext cx="132021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dirty="0" smtClean="0"/>
              <a:t>435NBX2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 rot="5400000">
            <a:off x="2811513" y="4828887"/>
            <a:ext cx="132021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dirty="0" smtClean="0"/>
              <a:t>435NBX3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 rot="5400000">
            <a:off x="1703738" y="3067848"/>
            <a:ext cx="132021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 smtClean="0"/>
              <a:t>AENT1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 rot="5400000">
            <a:off x="384641" y="3056500"/>
            <a:ext cx="132021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 smtClean="0"/>
              <a:t>AENT3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445772" y="650700"/>
            <a:ext cx="13202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dirty="0" smtClean="0"/>
              <a:t>EN2T1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7445772" y="1408197"/>
            <a:ext cx="13202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dirty="0" smtClean="0"/>
              <a:t>EN2T2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7445772" y="2154877"/>
            <a:ext cx="13202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dirty="0" smtClean="0"/>
              <a:t>EN2T3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7445772" y="2838075"/>
            <a:ext cx="78681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dirty="0" smtClean="0"/>
              <a:t>EN2T4</a:t>
            </a:r>
            <a:endParaRPr lang="en-US" sz="1600" dirty="0"/>
          </a:p>
        </p:txBody>
      </p:sp>
      <p:grpSp>
        <p:nvGrpSpPr>
          <p:cNvPr id="113" name="Group 112"/>
          <p:cNvGrpSpPr/>
          <p:nvPr/>
        </p:nvGrpSpPr>
        <p:grpSpPr>
          <a:xfrm>
            <a:off x="5145527" y="4250585"/>
            <a:ext cx="732235" cy="766877"/>
            <a:chOff x="4942284" y="4543631"/>
            <a:chExt cx="732235" cy="76687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942284" y="4543631"/>
              <a:ext cx="600075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5486400" y="4572000"/>
              <a:ext cx="188119" cy="266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067300" y="5043598"/>
              <a:ext cx="188119" cy="266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5145527" y="5172967"/>
            <a:ext cx="732235" cy="766877"/>
            <a:chOff x="4942284" y="4543631"/>
            <a:chExt cx="732235" cy="766877"/>
          </a:xfrm>
        </p:grpSpPr>
        <p:pic>
          <p:nvPicPr>
            <p:cNvPr id="12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942284" y="4543631"/>
              <a:ext cx="600075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" name="Rectangle 121"/>
            <p:cNvSpPr/>
            <p:nvPr/>
          </p:nvSpPr>
          <p:spPr>
            <a:xfrm>
              <a:off x="5486400" y="4572000"/>
              <a:ext cx="188119" cy="266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067300" y="5043598"/>
              <a:ext cx="188119" cy="266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145527" y="6076208"/>
            <a:ext cx="732235" cy="766877"/>
            <a:chOff x="4942284" y="4543631"/>
            <a:chExt cx="732235" cy="766877"/>
          </a:xfrm>
        </p:grpSpPr>
        <p:pic>
          <p:nvPicPr>
            <p:cNvPr id="12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942284" y="4543631"/>
              <a:ext cx="600075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Rectangle 125"/>
            <p:cNvSpPr/>
            <p:nvPr/>
          </p:nvSpPr>
          <p:spPr>
            <a:xfrm>
              <a:off x="5486400" y="4572000"/>
              <a:ext cx="188119" cy="266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5067300" y="5043598"/>
              <a:ext cx="188119" cy="266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4977839" y="4750552"/>
            <a:ext cx="106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halldsc6</a:t>
            </a:r>
            <a:endParaRPr lang="en-US" dirty="0"/>
          </a:p>
        </p:txBody>
      </p:sp>
      <p:sp>
        <p:nvSpPr>
          <p:cNvPr id="130" name="TextBox 129"/>
          <p:cNvSpPr txBox="1"/>
          <p:nvPr/>
        </p:nvSpPr>
        <p:spPr>
          <a:xfrm>
            <a:off x="4977839" y="5656925"/>
            <a:ext cx="106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halldsc7</a:t>
            </a:r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4977839" y="6568248"/>
            <a:ext cx="106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halldsc8</a:t>
            </a:r>
            <a:endParaRPr lang="en-US" dirty="0"/>
          </a:p>
        </p:txBody>
      </p:sp>
      <p:cxnSp>
        <p:nvCxnSpPr>
          <p:cNvPr id="132" name="Straight Connector 131"/>
          <p:cNvCxnSpPr/>
          <p:nvPr/>
        </p:nvCxnSpPr>
        <p:spPr>
          <a:xfrm flipV="1">
            <a:off x="4571292" y="6357993"/>
            <a:ext cx="699251" cy="8727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4571292" y="4027251"/>
            <a:ext cx="0" cy="2335105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4764122" y="5463135"/>
            <a:ext cx="508751" cy="1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4768049" y="4021153"/>
            <a:ext cx="0" cy="1447093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4964806" y="4541097"/>
            <a:ext cx="356869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4964806" y="4027251"/>
            <a:ext cx="0" cy="518613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5968225" y="4437291"/>
            <a:ext cx="1194575" cy="207090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Windows PC’s: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Programming Terminal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HMI Services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Datalogging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(logs exist on gluon01)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Alarms &amp; Events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7590104" y="4549311"/>
            <a:ext cx="1284955" cy="564597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EPICS</a:t>
            </a:r>
            <a:endParaRPr lang="en-US" sz="1400" dirty="0"/>
          </a:p>
        </p:txBody>
      </p:sp>
      <p:cxnSp>
        <p:nvCxnSpPr>
          <p:cNvPr id="179" name="Straight Connector 178"/>
          <p:cNvCxnSpPr/>
          <p:nvPr/>
        </p:nvCxnSpPr>
        <p:spPr>
          <a:xfrm>
            <a:off x="8232584" y="4038601"/>
            <a:ext cx="0" cy="514192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/>
          <p:cNvSpPr/>
          <p:nvPr/>
        </p:nvSpPr>
        <p:spPr>
          <a:xfrm>
            <a:off x="7635293" y="5172967"/>
            <a:ext cx="1194575" cy="90324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ctr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Archiving</a:t>
            </a:r>
          </a:p>
          <a:p>
            <a:pPr marL="171450" indent="-171450" algn="ctr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HMI Displays</a:t>
            </a:r>
          </a:p>
          <a:p>
            <a:pPr marL="171450" indent="-171450" algn="ctr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Alarms</a:t>
            </a:r>
          </a:p>
        </p:txBody>
      </p:sp>
    </p:spTree>
    <p:extLst>
      <p:ext uri="{BB962C8B-B14F-4D97-AF65-F5344CB8AC3E}">
        <p14:creationId xmlns:p14="http://schemas.microsoft.com/office/powerpoint/2010/main" xmlns="" val="233662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Controls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Upgraded the Software Quench Detectors</a:t>
            </a:r>
          </a:p>
          <a:p>
            <a:pPr lvl="1"/>
            <a:r>
              <a:rPr lang="en-US" dirty="0" smtClean="0"/>
              <a:t>Added dynamic Current vs Inductance calculation</a:t>
            </a:r>
          </a:p>
          <a:p>
            <a:pPr lvl="1"/>
            <a:r>
              <a:rPr lang="en-US" dirty="0" smtClean="0"/>
              <a:t> Added a 200ms timer to eliminate erroneous trips</a:t>
            </a:r>
          </a:p>
          <a:p>
            <a:pPr lvl="1"/>
            <a:r>
              <a:rPr lang="en-US" dirty="0" smtClean="0"/>
              <a:t>Integrated the PXI watchdog timer into the software Quench detector</a:t>
            </a:r>
          </a:p>
          <a:p>
            <a:r>
              <a:rPr lang="en-US" dirty="0" smtClean="0"/>
              <a:t> Solenoid Current vs Bath Pressure</a:t>
            </a:r>
          </a:p>
          <a:p>
            <a:r>
              <a:rPr lang="en-US" dirty="0" smtClean="0"/>
              <a:t>Ramp Profiles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PLC Overview</a:t>
            </a:r>
            <a:endParaRPr lang="en-US" sz="2400" dirty="0" smtClean="0"/>
          </a:p>
          <a:p>
            <a:r>
              <a:rPr lang="en-US" sz="2400" dirty="0" smtClean="0"/>
              <a:t>RSLogix5000 Software</a:t>
            </a:r>
          </a:p>
          <a:p>
            <a:pPr lvl="1"/>
            <a:r>
              <a:rPr lang="en-US" sz="2000" dirty="0" smtClean="0"/>
              <a:t>Ladder Logic</a:t>
            </a:r>
          </a:p>
          <a:p>
            <a:pPr lvl="1"/>
            <a:r>
              <a:rPr lang="en-US" sz="2000" dirty="0" smtClean="0"/>
              <a:t>Structured Text</a:t>
            </a:r>
          </a:p>
          <a:p>
            <a:pPr lvl="1"/>
            <a:r>
              <a:rPr lang="en-US" sz="2000" dirty="0" smtClean="0"/>
              <a:t>Function Block</a:t>
            </a:r>
            <a:endParaRPr lang="en-US" sz="2000" dirty="0" smtClean="0"/>
          </a:p>
          <a:p>
            <a:r>
              <a:rPr lang="en-US" sz="2400" dirty="0" smtClean="0"/>
              <a:t>Communications</a:t>
            </a:r>
          </a:p>
          <a:p>
            <a:r>
              <a:rPr lang="en-US" sz="2400" dirty="0" smtClean="0"/>
              <a:t>HMI System</a:t>
            </a:r>
            <a:endParaRPr lang="en-US" sz="2400" dirty="0" smtClean="0"/>
          </a:p>
          <a:p>
            <a:r>
              <a:rPr lang="en-US" sz="2400" dirty="0" smtClean="0"/>
              <a:t>Detector Controls</a:t>
            </a:r>
          </a:p>
          <a:p>
            <a:r>
              <a:rPr lang="en-US" sz="2400" dirty="0" smtClean="0"/>
              <a:t>Solenoid </a:t>
            </a:r>
            <a:r>
              <a:rPr lang="en-US" sz="2400" dirty="0" smtClean="0"/>
              <a:t>Controls/Improvements</a:t>
            </a:r>
          </a:p>
          <a:p>
            <a:r>
              <a:rPr lang="en-US" sz="2400" dirty="0" smtClean="0"/>
              <a:t>Slow Controls Progress</a:t>
            </a:r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304800"/>
          <a:ext cx="82296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44561"/>
          </a:xfrm>
        </p:spPr>
        <p:txBody>
          <a:bodyPr/>
          <a:lstStyle/>
          <a:p>
            <a:r>
              <a:rPr lang="en-US" dirty="0" smtClean="0"/>
              <a:t>Solenoid Current vs Bath Pressure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Controls Progress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371598"/>
          <a:ext cx="8381999" cy="4114804"/>
        </p:xfrm>
        <a:graphic>
          <a:graphicData uri="http://schemas.openxmlformats.org/drawingml/2006/table">
            <a:tbl>
              <a:tblPr/>
              <a:tblGrid>
                <a:gridCol w="1527093"/>
                <a:gridCol w="987507"/>
                <a:gridCol w="1066800"/>
                <a:gridCol w="914400"/>
                <a:gridCol w="685800"/>
                <a:gridCol w="685800"/>
                <a:gridCol w="1219200"/>
                <a:gridCol w="1295399"/>
              </a:tblGrid>
              <a:tr h="972025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Order Hardware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Assemble Hardware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Installed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In Hall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Code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Cabling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Testing/Debug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Commissioning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</a:tr>
              <a:tr h="5164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Solenoid 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solidFill>
                            <a:srgbClr val="FFFFFF"/>
                          </a:solidFill>
                          <a:latin typeface="+mn-lt"/>
                        </a:rPr>
                        <a:t>No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164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FCAL/PS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Yes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5164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FDC/CDC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solidFill>
                            <a:srgbClr val="FFFFFF"/>
                          </a:solidFill>
                          <a:latin typeface="+mn-lt"/>
                        </a:rPr>
                        <a:t>No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5164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BCAL US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solidFill>
                            <a:srgbClr val="FFFFFF"/>
                          </a:solidFill>
                          <a:latin typeface="+mn-lt"/>
                        </a:rPr>
                        <a:t>No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5164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BCAL DS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solidFill>
                            <a:srgbClr val="FFFFFF"/>
                          </a:solidFill>
                          <a:latin typeface="+mn-lt"/>
                        </a:rPr>
                        <a:t>No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5605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Target/Start Counter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solidFill>
                            <a:srgbClr val="FFFFFF"/>
                          </a:solidFill>
                          <a:latin typeface="+mn-lt"/>
                        </a:rPr>
                        <a:t>No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0%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295400"/>
          </a:xfrm>
        </p:spPr>
        <p:txBody>
          <a:bodyPr>
            <a:noAutofit/>
          </a:bodyPr>
          <a:lstStyle/>
          <a:p>
            <a:r>
              <a:rPr lang="en-US" sz="6000" dirty="0" smtClean="0"/>
              <a:t>Questions?</a:t>
            </a:r>
            <a:br>
              <a:rPr lang="en-US" sz="6000" dirty="0" smtClean="0"/>
            </a:b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1371600"/>
            <a:ext cx="2081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AEAEA"/>
                </a:solidFill>
              </a:rPr>
              <a:t>Rhetorical</a:t>
            </a:r>
            <a:endParaRPr lang="en-US" sz="3600" dirty="0">
              <a:solidFill>
                <a:srgbClr val="EAEAE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304800"/>
            <a:ext cx="2875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AEAEA"/>
                </a:solidFill>
              </a:rPr>
              <a:t>Coffee waiting</a:t>
            </a:r>
            <a:endParaRPr lang="en-US" sz="3600" dirty="0">
              <a:solidFill>
                <a:srgbClr val="EAEAE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4876800"/>
            <a:ext cx="379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DDDDDD"/>
                </a:solidFill>
              </a:rPr>
              <a:t>It’s been a long day</a:t>
            </a:r>
            <a:endParaRPr lang="en-US" sz="3600" dirty="0">
              <a:solidFill>
                <a:srgbClr val="DDDDD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429000"/>
            <a:ext cx="678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AEAEA"/>
                </a:solidFill>
              </a:rPr>
              <a:t>Do you need to stretch you’re legs?</a:t>
            </a:r>
            <a:endParaRPr lang="en-US" sz="3600" dirty="0">
              <a:solidFill>
                <a:srgbClr val="EAEAE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81000"/>
            <a:ext cx="2081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AEAEA"/>
                </a:solidFill>
              </a:rPr>
              <a:t>Rhetorical</a:t>
            </a:r>
            <a:endParaRPr lang="en-US" sz="3600" dirty="0">
              <a:solidFill>
                <a:srgbClr val="EAEAE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1524000"/>
            <a:ext cx="379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DDDDDD"/>
                </a:solidFill>
              </a:rPr>
              <a:t>It’s been a long day</a:t>
            </a:r>
            <a:endParaRPr lang="en-US" sz="3600" dirty="0">
              <a:solidFill>
                <a:srgbClr val="DDDDD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752600"/>
            <a:ext cx="2875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AEAEA"/>
                </a:solidFill>
              </a:rPr>
              <a:t>Coffee waiting</a:t>
            </a:r>
            <a:endParaRPr lang="en-US" sz="3600" dirty="0">
              <a:solidFill>
                <a:srgbClr val="EAEAE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2743200"/>
            <a:ext cx="2081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AEAEA"/>
                </a:solidFill>
              </a:rPr>
              <a:t>Rhetorical</a:t>
            </a:r>
            <a:endParaRPr lang="en-US" sz="3600" dirty="0">
              <a:solidFill>
                <a:srgbClr val="EAEAE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1828800"/>
            <a:ext cx="2081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AEAEA"/>
                </a:solidFill>
              </a:rPr>
              <a:t>Rhetorical</a:t>
            </a:r>
            <a:endParaRPr lang="en-US" sz="3600" dirty="0">
              <a:solidFill>
                <a:srgbClr val="EAEAE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1219200"/>
            <a:ext cx="2875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AEAEA"/>
                </a:solidFill>
              </a:rPr>
              <a:t>Coffee waiting</a:t>
            </a:r>
            <a:endParaRPr lang="en-US" sz="3600" dirty="0">
              <a:solidFill>
                <a:srgbClr val="EAEAE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5791200"/>
            <a:ext cx="379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DDDDDD"/>
                </a:solidFill>
              </a:rPr>
              <a:t>It’s been a long day</a:t>
            </a:r>
            <a:endParaRPr lang="en-US" sz="3600" dirty="0">
              <a:solidFill>
                <a:srgbClr val="DDDDD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4343400"/>
            <a:ext cx="678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AEAEA"/>
                </a:solidFill>
              </a:rPr>
              <a:t>Do you need to stretch you’re legs?</a:t>
            </a:r>
            <a:endParaRPr lang="en-US" sz="3600" dirty="0">
              <a:solidFill>
                <a:srgbClr val="EAEAE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5400" y="2971800"/>
            <a:ext cx="379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DDDDDD"/>
                </a:solidFill>
              </a:rPr>
              <a:t>It’s been a long day</a:t>
            </a:r>
            <a:endParaRPr lang="en-US" sz="3600" dirty="0">
              <a:solidFill>
                <a:srgbClr val="DDDDD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5105400"/>
            <a:ext cx="2081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AEAEA"/>
                </a:solidFill>
              </a:rPr>
              <a:t>Rhetorical</a:t>
            </a:r>
            <a:endParaRPr lang="en-US" sz="3600" dirty="0">
              <a:solidFill>
                <a:srgbClr val="EAEA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90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0"/>
                            </p:stCondLst>
                            <p:childTnLst>
                              <p:par>
                                <p:cTn id="9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8000"/>
                            </p:stCondLst>
                            <p:childTnLst>
                              <p:par>
                                <p:cTn id="10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3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4000"/>
                            </p:stCondLst>
                            <p:childTnLst>
                              <p:par>
                                <p:cTn id="1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3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 build="allAtOnce"/>
      <p:bldP spid="7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  <p:bldP spid="1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56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Programmable </a:t>
            </a:r>
            <a:r>
              <a:rPr lang="en-US" dirty="0" smtClean="0"/>
              <a:t>Logic </a:t>
            </a:r>
            <a:r>
              <a:rPr lang="en-US" dirty="0" smtClean="0"/>
              <a:t>Controllers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48" y="773596"/>
            <a:ext cx="3810000" cy="4525963"/>
          </a:xfrm>
        </p:spPr>
        <p:txBody>
          <a:bodyPr/>
          <a:lstStyle/>
          <a:p>
            <a:r>
              <a:rPr lang="en-US" dirty="0" smtClean="0"/>
              <a:t>ControlLogix (1756)</a:t>
            </a:r>
          </a:p>
          <a:p>
            <a:pPr lvl="1"/>
            <a:r>
              <a:rPr lang="en-US" sz="2000" dirty="0" smtClean="0"/>
              <a:t>4 Mbyte memory</a:t>
            </a:r>
          </a:p>
          <a:p>
            <a:pPr lvl="1"/>
            <a:r>
              <a:rPr lang="en-US" sz="2000" dirty="0" smtClean="0"/>
              <a:t>Can be redundant</a:t>
            </a:r>
          </a:p>
          <a:p>
            <a:pPr lvl="1"/>
            <a:r>
              <a:rPr lang="en-US" sz="2000" dirty="0" smtClean="0"/>
              <a:t>Chassis based</a:t>
            </a:r>
          </a:p>
          <a:p>
            <a:pPr lvl="2"/>
            <a:r>
              <a:rPr lang="en-US" sz="1800" dirty="0" smtClean="0"/>
              <a:t>We use 10-slot chassis</a:t>
            </a:r>
          </a:p>
          <a:p>
            <a:pPr lvl="1"/>
            <a:endParaRPr lang="en-US" sz="12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61338" y="785472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CompactLogix (1769)</a:t>
            </a:r>
          </a:p>
          <a:p>
            <a:pPr lvl="1"/>
            <a:r>
              <a:rPr lang="en-US" sz="2000" dirty="0" smtClean="0"/>
              <a:t>1.5 Mbyte memory</a:t>
            </a:r>
          </a:p>
          <a:p>
            <a:pPr lvl="1"/>
            <a:r>
              <a:rPr lang="en-US" sz="2000" dirty="0" smtClean="0"/>
              <a:t>No redundancy available</a:t>
            </a:r>
          </a:p>
          <a:p>
            <a:pPr lvl="1"/>
            <a:r>
              <a:rPr lang="en-US" sz="2000" dirty="0" smtClean="0"/>
              <a:t>No chassis</a:t>
            </a:r>
          </a:p>
          <a:p>
            <a:pPr lvl="2"/>
            <a:r>
              <a:rPr lang="en-US" sz="1800" dirty="0" smtClean="0"/>
              <a:t>L35E Controllers can talk to 32 I/O </a:t>
            </a:r>
            <a:r>
              <a:rPr lang="en-US" sz="1800" dirty="0" smtClean="0"/>
              <a:t>Modules</a:t>
            </a:r>
            <a:endParaRPr lang="en-US" sz="1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99" t="31305" b="20366"/>
          <a:stretch/>
        </p:blipFill>
        <p:spPr bwMode="auto">
          <a:xfrm>
            <a:off x="5043110" y="3810000"/>
            <a:ext cx="393122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575" b="27886"/>
          <a:stretch/>
        </p:blipFill>
        <p:spPr bwMode="auto">
          <a:xfrm>
            <a:off x="160099" y="3806041"/>
            <a:ext cx="4485290" cy="153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369510"/>
            <a:ext cx="814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</a:t>
            </a:r>
          </a:p>
          <a:p>
            <a:r>
              <a:rPr lang="en-US" dirty="0" smtClean="0"/>
              <a:t>Supply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4651" y="5508009"/>
            <a:ext cx="119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Controller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19242" y="5508009"/>
            <a:ext cx="119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Chassis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3618" y="5531805"/>
            <a:ext cx="94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51051" y="4572000"/>
            <a:ext cx="0" cy="95980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14135" y="4872841"/>
            <a:ext cx="0" cy="67676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431851" y="4872841"/>
            <a:ext cx="0" cy="78663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19223" y="4435629"/>
            <a:ext cx="0" cy="95980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60851" y="5508009"/>
            <a:ext cx="119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Controller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60344" y="5353387"/>
            <a:ext cx="814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</a:t>
            </a:r>
          </a:p>
          <a:p>
            <a:r>
              <a:rPr lang="en-US" dirty="0" smtClean="0"/>
              <a:t>Supply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299251" y="5395434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I/O Modules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477407" y="4901108"/>
            <a:ext cx="0" cy="67676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232451" y="4718668"/>
            <a:ext cx="0" cy="67676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874896" y="4872841"/>
            <a:ext cx="652955" cy="598707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201374" y="4872841"/>
            <a:ext cx="326477" cy="59870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527851" y="4869606"/>
            <a:ext cx="342901" cy="60194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527851" y="4861227"/>
            <a:ext cx="977752" cy="64678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740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230131"/>
            <a:ext cx="8229600" cy="1143000"/>
          </a:xfrm>
        </p:spPr>
        <p:txBody>
          <a:bodyPr/>
          <a:lstStyle/>
          <a:p>
            <a:r>
              <a:rPr lang="en-US" dirty="0" smtClean="0"/>
              <a:t>I/O (Local vs Remote)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2868"/>
            <a:ext cx="3886200" cy="44973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Local I/O </a:t>
            </a:r>
            <a:endParaRPr lang="en-US" dirty="0"/>
          </a:p>
          <a:p>
            <a:pPr lvl="1"/>
            <a:r>
              <a:rPr lang="en-US" dirty="0" smtClean="0"/>
              <a:t>Any modules in the same chassis as the controller</a:t>
            </a:r>
          </a:p>
          <a:p>
            <a:r>
              <a:rPr lang="en-US" dirty="0" smtClean="0"/>
              <a:t>Remote I/O</a:t>
            </a:r>
          </a:p>
          <a:p>
            <a:pPr lvl="1"/>
            <a:r>
              <a:rPr lang="en-US" dirty="0" smtClean="0"/>
              <a:t>Modules NOT in the same chassis as the controller</a:t>
            </a:r>
          </a:p>
          <a:p>
            <a:pPr lvl="1"/>
            <a:r>
              <a:rPr lang="en-US" dirty="0" smtClean="0"/>
              <a:t>Can be Point IO</a:t>
            </a:r>
          </a:p>
          <a:p>
            <a:pPr lvl="2"/>
            <a:r>
              <a:rPr lang="en-US" dirty="0" smtClean="0"/>
              <a:t>Point IO is available for ControlLogix and CompactLogix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 descr="M:\halld_engineering\Solenoid\controls\Controls Racks Pictures\Hall D controls Racks 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7" t="6133" r="17078" b="6214"/>
          <a:stretch/>
        </p:blipFill>
        <p:spPr bwMode="auto">
          <a:xfrm>
            <a:off x="5158238" y="1236737"/>
            <a:ext cx="2858712" cy="54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1589" y="91286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Solenoid Controls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16950" y="86740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Controller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05800" y="141868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943600" y="1143000"/>
            <a:ext cx="2108792" cy="36933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>
            <a:off x="7772400" y="1603353"/>
            <a:ext cx="533400" cy="62184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4953000" y="1323455"/>
            <a:ext cx="76200" cy="929129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62400" y="159905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21" name="Left Brace 20"/>
          <p:cNvSpPr/>
          <p:nvPr/>
        </p:nvSpPr>
        <p:spPr>
          <a:xfrm>
            <a:off x="4968240" y="2743199"/>
            <a:ext cx="45719" cy="3946451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62838" y="453175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Remote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27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-152400"/>
            <a:ext cx="8229600" cy="1143000"/>
          </a:xfrm>
        </p:spPr>
        <p:txBody>
          <a:bodyPr/>
          <a:lstStyle/>
          <a:p>
            <a:r>
              <a:rPr lang="en-US" dirty="0" smtClean="0"/>
              <a:t>Point IO (always remote)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" y="1210311"/>
            <a:ext cx="49530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Modular IO modules</a:t>
            </a:r>
          </a:p>
          <a:p>
            <a:pPr lvl="1"/>
            <a:r>
              <a:rPr lang="en-US" dirty="0" smtClean="0"/>
              <a:t>Ideal for mounting on remote panels where small IO counts are required</a:t>
            </a:r>
          </a:p>
          <a:p>
            <a:pPr lvl="1"/>
            <a:r>
              <a:rPr lang="en-US" dirty="0" smtClean="0"/>
              <a:t>Communicate via any standard protocol</a:t>
            </a:r>
          </a:p>
          <a:p>
            <a:pPr lvl="2"/>
            <a:r>
              <a:rPr lang="en-US" dirty="0" smtClean="0"/>
              <a:t>We use Ethernet/IP</a:t>
            </a:r>
          </a:p>
          <a:p>
            <a:pPr lvl="3"/>
            <a:r>
              <a:rPr lang="en-US" dirty="0" smtClean="0"/>
              <a:t>ControlNet, DeviceNet, Profibus all available</a:t>
            </a:r>
          </a:p>
          <a:p>
            <a:pPr lvl="1"/>
            <a:r>
              <a:rPr lang="en-US" dirty="0" smtClean="0"/>
              <a:t>Snap together on DIN rail</a:t>
            </a:r>
          </a:p>
          <a:p>
            <a:pPr lvl="2"/>
            <a:r>
              <a:rPr lang="en-US" dirty="0" smtClean="0"/>
              <a:t>No chassis required</a:t>
            </a:r>
          </a:p>
          <a:p>
            <a:pPr lvl="2"/>
            <a:r>
              <a:rPr lang="en-US" dirty="0" smtClean="0"/>
              <a:t>24 VDC powered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M:\halld_engineering\Solenoid\controls\Controls Racks Pictures\Hall D controls Racks 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87" t="13517" r="43096" b="19666"/>
          <a:stretch/>
        </p:blipFill>
        <p:spPr bwMode="auto">
          <a:xfrm>
            <a:off x="6629400" y="1447800"/>
            <a:ext cx="2327866" cy="455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781800" y="1600200"/>
            <a:ext cx="16002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382000" y="1600200"/>
            <a:ext cx="0" cy="426720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781800" y="1600200"/>
            <a:ext cx="0" cy="426720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81800" y="5867400"/>
            <a:ext cx="16002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29200" y="1752599"/>
            <a:ext cx="1676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Communication Module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382000" y="1600200"/>
            <a:ext cx="457200" cy="42672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80866" y="6185819"/>
            <a:ext cx="1676400" cy="36933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Output Module</a:t>
            </a:r>
            <a:endParaRPr lang="en-US" dirty="0"/>
          </a:p>
        </p:txBody>
      </p:sp>
      <p:cxnSp>
        <p:nvCxnSpPr>
          <p:cNvPr id="18" name="Straight Connector 17"/>
          <p:cNvCxnSpPr>
            <a:stCxn id="15" idx="2"/>
          </p:cNvCxnSpPr>
          <p:nvPr/>
        </p:nvCxnSpPr>
        <p:spPr>
          <a:xfrm>
            <a:off x="8610600" y="5867400"/>
            <a:ext cx="0" cy="31841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4" idx="3"/>
          </p:cNvCxnSpPr>
          <p:nvPr/>
        </p:nvCxnSpPr>
        <p:spPr>
          <a:xfrm flipV="1">
            <a:off x="6705600" y="2075764"/>
            <a:ext cx="762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2761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RSLogix5000 Software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2438400" cy="2662422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>
            <a:endCxn id="34823" idx="1"/>
          </p:cNvCxnSpPr>
          <p:nvPr/>
        </p:nvCxnSpPr>
        <p:spPr>
          <a:xfrm>
            <a:off x="2057400" y="3505201"/>
            <a:ext cx="1447800" cy="761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600200"/>
            <a:ext cx="5181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85800" y="44958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Ladder Logic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RSLogix5000 Software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2438400" cy="2662422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endCxn id="35842" idx="1"/>
          </p:cNvCxnSpPr>
          <p:nvPr/>
        </p:nvCxnSpPr>
        <p:spPr>
          <a:xfrm flipV="1">
            <a:off x="1905000" y="3314700"/>
            <a:ext cx="1447800" cy="3429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00200"/>
            <a:ext cx="5562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85800" y="4495800"/>
            <a:ext cx="1613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Structured Text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RSLogix5000 Software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2438400" cy="2662422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cxnSp>
        <p:nvCxnSpPr>
          <p:cNvPr id="14" name="Straight Arrow Connector 13"/>
          <p:cNvCxnSpPr>
            <a:endCxn id="36867" idx="1"/>
          </p:cNvCxnSpPr>
          <p:nvPr/>
        </p:nvCxnSpPr>
        <p:spPr>
          <a:xfrm flipV="1">
            <a:off x="2362200" y="3352800"/>
            <a:ext cx="99060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981200"/>
            <a:ext cx="56292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85800" y="4495800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Function Block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60960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All Allen Bradley equipment networked with Ethernet/IP</a:t>
            </a:r>
          </a:p>
          <a:p>
            <a:pPr lvl="1"/>
            <a:r>
              <a:rPr lang="en-US" dirty="0" smtClean="0"/>
              <a:t>Uses standard CC-configured Ethernet hardware (switches, cables, etc)</a:t>
            </a:r>
          </a:p>
          <a:p>
            <a:pPr lvl="1"/>
            <a:r>
              <a:rPr lang="en-US" dirty="0" smtClean="0"/>
              <a:t>Proven to be very reliable</a:t>
            </a:r>
          </a:p>
          <a:p>
            <a:pPr lvl="1"/>
            <a:r>
              <a:rPr lang="en-US" dirty="0" smtClean="0"/>
              <a:t>Three </a:t>
            </a:r>
            <a:r>
              <a:rPr lang="en-US" dirty="0" smtClean="0"/>
              <a:t>methods for PLC to PLC connections</a:t>
            </a:r>
          </a:p>
          <a:p>
            <a:pPr lvl="2"/>
            <a:r>
              <a:rPr lang="en-US" dirty="0" smtClean="0"/>
              <a:t>Produced/Consumed Tags</a:t>
            </a:r>
          </a:p>
          <a:p>
            <a:pPr lvl="2"/>
            <a:r>
              <a:rPr lang="en-US" dirty="0" smtClean="0"/>
              <a:t>Messages</a:t>
            </a:r>
          </a:p>
          <a:p>
            <a:pPr lvl="2"/>
            <a:r>
              <a:rPr lang="en-US" dirty="0" smtClean="0"/>
              <a:t>EPICS (reads from one and writes to another)</a:t>
            </a:r>
          </a:p>
          <a:p>
            <a:r>
              <a:rPr lang="en-US" dirty="0" smtClean="0"/>
              <a:t>Serial Communications (RS232, RS485, TCP) use a Real Time Automation gateway</a:t>
            </a:r>
          </a:p>
          <a:p>
            <a:pPr lvl="1"/>
            <a:r>
              <a:rPr lang="en-US" dirty="0" smtClean="0"/>
              <a:t>435NBX for RS232/485 to PLC</a:t>
            </a:r>
          </a:p>
          <a:p>
            <a:pPr lvl="1"/>
            <a:r>
              <a:rPr lang="en-US" dirty="0" smtClean="0"/>
              <a:t>490NBX for TCP to PLC</a:t>
            </a:r>
            <a:endParaRPr lang="en-US" dirty="0"/>
          </a:p>
        </p:txBody>
      </p:sp>
      <p:pic>
        <p:nvPicPr>
          <p:cNvPr id="3074" name="Picture 2" descr="C:\Users\ballard\Downloads\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02" t="32500" r="16202" b="31111"/>
          <a:stretch/>
        </p:blipFill>
        <p:spPr bwMode="auto">
          <a:xfrm rot="5400000">
            <a:off x="5475394" y="2601806"/>
            <a:ext cx="4919353" cy="184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758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40698</TotalTime>
  <Words>1221</Words>
  <Application>Microsoft Office PowerPoint</Application>
  <PresentationFormat>On-screen Show (4:3)</PresentationFormat>
  <Paragraphs>482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Agenda</vt:lpstr>
      <vt:lpstr>Programmable Logic Controllers</vt:lpstr>
      <vt:lpstr>I/O (Local vs Remote)</vt:lpstr>
      <vt:lpstr>Point IO (always remote)</vt:lpstr>
      <vt:lpstr>RSLogix5000 Software</vt:lpstr>
      <vt:lpstr>RSLogix5000 Software</vt:lpstr>
      <vt:lpstr>RSLogix5000 Software</vt:lpstr>
      <vt:lpstr>Communications</vt:lpstr>
      <vt:lpstr>Human Machine Interface (HMI)</vt:lpstr>
      <vt:lpstr>Solenoid Test HMI Schematic</vt:lpstr>
      <vt:lpstr>Hall Operations HMI Schematic</vt:lpstr>
      <vt:lpstr>BCAL Controls</vt:lpstr>
      <vt:lpstr>FDC/CDC Controls</vt:lpstr>
      <vt:lpstr>Slide 15</vt:lpstr>
      <vt:lpstr>Target/Start Counter Controls</vt:lpstr>
      <vt:lpstr>FCAL / Pair Spectrometer Control</vt:lpstr>
      <vt:lpstr>Solenoid Controls</vt:lpstr>
      <vt:lpstr>Solenoid Controls Improvements</vt:lpstr>
      <vt:lpstr>Slide 20</vt:lpstr>
      <vt:lpstr>Solenoid Current vs Bath Pressure</vt:lpstr>
      <vt:lpstr>Slow Controls Progress</vt:lpstr>
      <vt:lpstr>Questions? 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Controls Summaries</dc:title>
  <dc:creator>ballard</dc:creator>
  <cp:lastModifiedBy>debutler</cp:lastModifiedBy>
  <cp:revision>1514</cp:revision>
  <dcterms:created xsi:type="dcterms:W3CDTF">2013-02-13T16:07:51Z</dcterms:created>
  <dcterms:modified xsi:type="dcterms:W3CDTF">2013-10-03T12:27:50Z</dcterms:modified>
</cp:coreProperties>
</file>