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63" r:id="rId5"/>
    <p:sldId id="272" r:id="rId6"/>
    <p:sldId id="273" r:id="rId7"/>
    <p:sldId id="270" r:id="rId8"/>
    <p:sldId id="271" r:id="rId9"/>
    <p:sldId id="266" r:id="rId10"/>
    <p:sldId id="267" r:id="rId11"/>
    <p:sldId id="261" r:id="rId12"/>
    <p:sldId id="264" r:id="rId13"/>
    <p:sldId id="269" r:id="rId14"/>
    <p:sldId id="26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628A-2C20-7B49-BA3A-28355FA7BE0A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A05-0C67-8944-A40E-C15C704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9E813-FF1B-3947-A7C1-7430ABB86029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B07E-C0A8-7649-B8E4-86B20DBF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51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47" y="6356350"/>
            <a:ext cx="82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540" y="6356350"/>
            <a:ext cx="76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308" y="6356350"/>
            <a:ext cx="605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4F5E-5852-E64B-A5A1-B3CB232B2D98}" type="slidenum">
              <a:rPr lang="en-US" smtClean="0"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15" y="1554040"/>
            <a:ext cx="8548077" cy="17186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Measuring the charged pion </a:t>
            </a:r>
            <a:r>
              <a:rPr lang="en-US" dirty="0" err="1">
                <a:solidFill>
                  <a:srgbClr val="0000FF"/>
                </a:solidFill>
              </a:rPr>
              <a:t>polarizability</a:t>
            </a:r>
            <a:r>
              <a:rPr lang="en-US" dirty="0">
                <a:solidFill>
                  <a:srgbClr val="0000FF"/>
                </a:solidFill>
              </a:rPr>
              <a:t> in the 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γγ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 → π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π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−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reaction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David Lawrence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JLab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Rory </a:t>
            </a:r>
            <a:r>
              <a:rPr lang="en-US" sz="2400" dirty="0" err="1" smtClean="0">
                <a:solidFill>
                  <a:schemeClr val="tx1"/>
                </a:solidFill>
              </a:rPr>
              <a:t>Miskimen</a:t>
            </a:r>
            <a:r>
              <a:rPr lang="en-US" sz="2400" dirty="0" smtClean="0">
                <a:solidFill>
                  <a:schemeClr val="tx1"/>
                </a:solidFill>
              </a:rPr>
              <a:t>, UMass, Amherst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Elton </a:t>
            </a:r>
            <a:r>
              <a:rPr lang="en-US" sz="2400" dirty="0" smtClean="0">
                <a:solidFill>
                  <a:schemeClr val="tx1"/>
                </a:solidFill>
              </a:rPr>
              <a:t>Smith, </a:t>
            </a:r>
            <a:r>
              <a:rPr lang="en-US" sz="2400" dirty="0" err="1" smtClean="0">
                <a:solidFill>
                  <a:schemeClr val="tx1"/>
                </a:solidFill>
              </a:rPr>
              <a:t>JLab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p_theory_f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9234" r="2351" b="-9234"/>
          <a:stretch/>
        </p:blipFill>
        <p:spPr>
          <a:xfrm rot="5400000">
            <a:off x="280227" y="913563"/>
            <a:ext cx="4204484" cy="490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19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Relating cross-section to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endParaRPr lang="en-US" baseline="-25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465" y="1003018"/>
            <a:ext cx="438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Curves from figure </a:t>
            </a:r>
            <a:r>
              <a:rPr lang="en-US" sz="1100" i="1" dirty="0" smtClean="0"/>
              <a:t>5. from </a:t>
            </a:r>
            <a:r>
              <a:rPr lang="en-US" sz="1100" i="1" dirty="0" err="1" smtClean="0"/>
              <a:t>Pasquini</a:t>
            </a:r>
            <a:r>
              <a:rPr lang="en-US" sz="1100" i="1" dirty="0" smtClean="0"/>
              <a:t> et al</a:t>
            </a:r>
            <a:r>
              <a:rPr lang="en-US" sz="1100" i="1" dirty="0"/>
              <a:t>. Phys. Rev. C 77, 065211 (2008)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3876" y="1413134"/>
            <a:ext cx="37204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for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-&gt;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calculated based on two values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 = 13.0 x 10</a:t>
            </a:r>
            <a:r>
              <a:rPr lang="en-US" baseline="30000" dirty="0">
                <a:cs typeface="Symbol" charset="2"/>
              </a:rPr>
              <a:t>-4</a:t>
            </a:r>
            <a:r>
              <a:rPr lang="en-US" dirty="0">
                <a:cs typeface="Symbol" charset="2"/>
              </a:rPr>
              <a:t> fm</a:t>
            </a:r>
            <a:r>
              <a:rPr lang="en-US" baseline="30000" dirty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(top, dotted </a:t>
            </a:r>
            <a:r>
              <a:rPr lang="en-US" sz="1200" dirty="0">
                <a:cs typeface="Symbol" charset="2"/>
              </a:rPr>
              <a:t>line)</a:t>
            </a:r>
            <a:endParaRPr lang="en-US" baseline="30000" dirty="0">
              <a:cs typeface="Symbol" charset="2"/>
            </a:endParaRPr>
          </a:p>
          <a:p>
            <a:endParaRPr lang="en-US" dirty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 = 5.7 x 10</a:t>
            </a:r>
            <a:r>
              <a:rPr lang="en-US" baseline="30000" dirty="0" smtClean="0">
                <a:cs typeface="Symbol" charset="2"/>
              </a:rPr>
              <a:t>-4</a:t>
            </a:r>
            <a:r>
              <a:rPr lang="en-US" dirty="0" smtClean="0">
                <a:cs typeface="Symbol" charset="2"/>
              </a:rPr>
              <a:t> fm</a:t>
            </a:r>
            <a:r>
              <a:rPr lang="en-US" baseline="30000" dirty="0" smtClean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(solid and dashed lines)</a:t>
            </a:r>
            <a:endParaRPr lang="en-US" sz="1200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Cross-section varies by ~10% for factor of 2 variation in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/>
              <a:t>Need measurement of </a:t>
            </a:r>
            <a:r>
              <a:rPr lang="en-US" dirty="0" smtClean="0">
                <a:latin typeface="Symbol" charset="2"/>
                <a:cs typeface="Symbol" charset="2"/>
              </a:rPr>
              <a:t>s(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at few percent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678" y="14131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734" y="5583579"/>
            <a:ext cx="3411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Symbol" charset="2"/>
              </a:rPr>
              <a:t>dotted</a:t>
            </a:r>
            <a:r>
              <a:rPr lang="en-US" sz="1100" dirty="0">
                <a:cs typeface="Symbol" charset="2"/>
              </a:rPr>
              <a:t>:  </a:t>
            </a:r>
            <a:r>
              <a:rPr lang="en-US" sz="1100" dirty="0"/>
              <a:t>    </a:t>
            </a:r>
            <a:r>
              <a:rPr lang="en-US" sz="1100" dirty="0">
                <a:cs typeface="Symbol" charset="2"/>
              </a:rPr>
              <a:t>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13.0</a:t>
            </a:r>
          </a:p>
          <a:p>
            <a:r>
              <a:rPr lang="en-US" sz="1100" b="1" dirty="0" smtClean="0">
                <a:cs typeface="Symbol" charset="2"/>
              </a:rPr>
              <a:t>dashed</a:t>
            </a:r>
            <a:r>
              <a:rPr lang="en-US" sz="1100" dirty="0" smtClean="0">
                <a:cs typeface="Symbol" charset="2"/>
              </a:rPr>
              <a:t>:     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</a:t>
            </a:r>
            <a:r>
              <a:rPr lang="en-US" sz="1100" dirty="0" smtClean="0">
                <a:cs typeface="Symbol" charset="2"/>
              </a:rPr>
              <a:t>5.7</a:t>
            </a:r>
          </a:p>
          <a:p>
            <a:r>
              <a:rPr lang="en-US" sz="1100" b="1" dirty="0"/>
              <a:t>solid</a:t>
            </a:r>
            <a:r>
              <a:rPr lang="en-US" sz="1100" dirty="0"/>
              <a:t>:     </a:t>
            </a:r>
            <a:r>
              <a:rPr lang="en-US" sz="1100" dirty="0" err="1"/>
              <a:t>unsubtracted</a:t>
            </a:r>
            <a:r>
              <a:rPr lang="en-US" sz="1100" dirty="0"/>
              <a:t> 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</a:t>
            </a:r>
            <a:r>
              <a:rPr lang="en-US" sz="1100" dirty="0" smtClean="0">
                <a:cs typeface="Symbol" charset="2"/>
              </a:rPr>
              <a:t>5.7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0414" y="5196955"/>
            <a:ext cx="1622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Invariant mass of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endParaRPr lang="en-US" sz="12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2469" y="2380726"/>
            <a:ext cx="188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13.0 x </a:t>
            </a:r>
            <a:r>
              <a:rPr lang="en-US" sz="1400" i="1" dirty="0">
                <a:cs typeface="Symbol" charset="2"/>
              </a:rPr>
              <a:t>10</a:t>
            </a:r>
            <a:r>
              <a:rPr lang="en-US" sz="1400" i="1" baseline="30000" dirty="0">
                <a:cs typeface="Symbol" charset="2"/>
              </a:rPr>
              <a:t>-4</a:t>
            </a:r>
            <a:r>
              <a:rPr lang="en-US" sz="1400" i="1" dirty="0">
                <a:cs typeface="Symbol" charset="2"/>
              </a:rPr>
              <a:t> fm</a:t>
            </a:r>
            <a:r>
              <a:rPr lang="en-US" sz="1400" i="1" baseline="30000" dirty="0">
                <a:cs typeface="Symbol" charset="2"/>
              </a:rPr>
              <a:t>3</a:t>
            </a:r>
            <a:r>
              <a:rPr lang="en-US" sz="1400" i="1" dirty="0">
                <a:cs typeface="Symbol" charset="2"/>
              </a:rPr>
              <a:t> </a:t>
            </a:r>
            <a:endParaRPr lang="en-US" sz="1400" i="1" dirty="0"/>
          </a:p>
          <a:p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2381" y="4258964"/>
            <a:ext cx="1795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5.7 x 10</a:t>
            </a:r>
            <a:r>
              <a:rPr lang="en-US" sz="1400" i="1" baseline="30000" dirty="0" smtClean="0">
                <a:cs typeface="Symbol" charset="2"/>
              </a:rPr>
              <a:t>-4</a:t>
            </a:r>
            <a:r>
              <a:rPr lang="en-US" sz="1400" i="1" dirty="0" smtClean="0">
                <a:cs typeface="Symbol" charset="2"/>
              </a:rPr>
              <a:t> fm</a:t>
            </a:r>
            <a:r>
              <a:rPr lang="en-US" sz="1400" i="1" baseline="30000" dirty="0" smtClean="0">
                <a:cs typeface="Symbol" charset="2"/>
              </a:rPr>
              <a:t>3</a:t>
            </a:r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4144" y="2688503"/>
            <a:ext cx="528408" cy="520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167594" y="3578492"/>
            <a:ext cx="42586" cy="680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45142" y="4597118"/>
            <a:ext cx="3460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Black data </a:t>
            </a:r>
            <a:r>
              <a:rPr lang="en-US" sz="1100" i="1" dirty="0" smtClean="0"/>
              <a:t>points from MARK-</a:t>
            </a:r>
            <a:r>
              <a:rPr lang="en-US" sz="1100" i="1" dirty="0" smtClean="0"/>
              <a:t>II</a:t>
            </a:r>
          </a:p>
          <a:p>
            <a:r>
              <a:rPr lang="en-US" sz="1100" i="1" dirty="0" smtClean="0"/>
              <a:t>Red data points projected for approved </a:t>
            </a:r>
            <a:r>
              <a:rPr lang="en-US" sz="1100" i="1" dirty="0" err="1" smtClean="0"/>
              <a:t>Jlab</a:t>
            </a:r>
            <a:r>
              <a:rPr lang="en-US" sz="1100" i="1" dirty="0" smtClean="0"/>
              <a:t> experiment*</a:t>
            </a:r>
            <a:endParaRPr lang="en-US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75880" y="6067327"/>
            <a:ext cx="1110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*statistical only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5741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90"/>
            <a:ext cx="8229600" cy="95593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Rates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smtClean="0">
                <a:solidFill>
                  <a:srgbClr val="0000FF"/>
                </a:solidFill>
              </a:rPr>
              <a:t>Acceptance/Errors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7" y="1058747"/>
            <a:ext cx="8754004" cy="25148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500 </a:t>
            </a:r>
            <a:r>
              <a:rPr lang="en-US" sz="2800" dirty="0"/>
              <a:t>hours of running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7</a:t>
            </a:r>
            <a:r>
              <a:rPr lang="en-US" sz="2400" dirty="0"/>
              <a:t> tagged photons/second on 5% radiation length </a:t>
            </a:r>
            <a:r>
              <a:rPr lang="en-US" sz="2400" baseline="30000" dirty="0"/>
              <a:t>116</a:t>
            </a:r>
            <a:r>
              <a:rPr lang="en-US" sz="2400" dirty="0"/>
              <a:t>Sn target</a:t>
            </a:r>
          </a:p>
          <a:p>
            <a:pPr lvl="2"/>
            <a:r>
              <a:rPr lang="en-US" sz="2000" dirty="0" smtClean="0"/>
              <a:t>PAC approved 25 days (20 for production, 5 calibration)</a:t>
            </a:r>
          </a:p>
          <a:p>
            <a:r>
              <a:rPr lang="en-US" sz="2800" dirty="0" err="1" smtClean="0"/>
              <a:t>W</a:t>
            </a:r>
            <a:r>
              <a:rPr lang="en-US" sz="28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2800" dirty="0" smtClean="0"/>
              <a:t> </a:t>
            </a:r>
            <a:r>
              <a:rPr lang="en-US" sz="2800" dirty="0" smtClean="0"/>
              <a:t>acceptance down to ~320 MeV/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r>
              <a:rPr lang="en-US" sz="2800" dirty="0" smtClean="0"/>
              <a:t>Estimated </a:t>
            </a:r>
            <a:r>
              <a:rPr lang="en-US" sz="2800" dirty="0" smtClean="0"/>
              <a:t>~</a:t>
            </a:r>
            <a:r>
              <a:rPr lang="en-US" sz="2800" dirty="0" smtClean="0"/>
              <a:t>36k </a:t>
            </a:r>
            <a:r>
              <a:rPr lang="en-US" sz="2800" dirty="0" err="1" smtClean="0"/>
              <a:t>Primakoff</a:t>
            </a:r>
            <a:r>
              <a:rPr lang="en-US" sz="2800" dirty="0" smtClean="0"/>
              <a:t> </a:t>
            </a:r>
            <a:r>
              <a:rPr lang="en-US" sz="2800" dirty="0" smtClean="0"/>
              <a:t>events</a:t>
            </a:r>
            <a:br>
              <a:rPr lang="en-US" sz="2800" dirty="0" smtClean="0"/>
            </a:br>
            <a:r>
              <a:rPr lang="en-US" sz="1800" i="1" dirty="0" smtClean="0"/>
              <a:t>(not including detector acceptance)</a:t>
            </a:r>
            <a:r>
              <a:rPr lang="en-US" sz="1400" i="1" dirty="0" smtClean="0"/>
              <a:t> </a:t>
            </a: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2711" y="3541465"/>
            <a:ext cx="7479819" cy="2488303"/>
            <a:chOff x="751012" y="3703954"/>
            <a:chExt cx="7479819" cy="2488303"/>
          </a:xfrm>
        </p:grpSpPr>
        <p:pic>
          <p:nvPicPr>
            <p:cNvPr id="8" name="Picture 7" descr="Screen Shot 2013-10-18 at 9.20.5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2" y="4041176"/>
              <a:ext cx="7294970" cy="2151081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6675354" y="5891571"/>
              <a:ext cx="738412" cy="264754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1286" y="3703954"/>
              <a:ext cx="16001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00FF"/>
                  </a:solidFill>
                </a:rPr>
                <a:t>Error Budget</a:t>
              </a:r>
              <a:endParaRPr lang="en-US" sz="20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630257" y="4666344"/>
              <a:ext cx="600574" cy="1"/>
            </a:xfrm>
            <a:prstGeom prst="straightConnector1">
              <a:avLst/>
            </a:prstGeom>
            <a:ln w="57150" cmpd="sng">
              <a:solidFill>
                <a:srgbClr val="8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630257" y="5803205"/>
              <a:ext cx="600574" cy="1"/>
            </a:xfrm>
            <a:prstGeom prst="straightConnector1">
              <a:avLst/>
            </a:prstGeom>
            <a:ln w="57150" cmpd="sng">
              <a:solidFill>
                <a:srgbClr val="8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3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77"/>
            <a:ext cx="8229600" cy="7173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942"/>
            <a:ext cx="8229600" cy="51452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Next to leading order </a:t>
            </a:r>
            <a:r>
              <a:rPr lang="en-US" dirty="0" err="1"/>
              <a:t>ChPT</a:t>
            </a:r>
            <a:r>
              <a:rPr lang="en-US" dirty="0"/>
              <a:t> prediction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is 5.7 ± 1.0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endParaRPr lang="en-US" baseline="30000" dirty="0"/>
          </a:p>
          <a:p>
            <a:r>
              <a:rPr lang="en-US" dirty="0"/>
              <a:t>Previous measurements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range from 4.4 - 52.6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endParaRPr lang="en-US" baseline="30000" dirty="0"/>
          </a:p>
          <a:p>
            <a:r>
              <a:rPr lang="en-US" dirty="0" smtClean="0"/>
              <a:t>A </a:t>
            </a:r>
            <a:r>
              <a:rPr lang="en-US" dirty="0" smtClean="0"/>
              <a:t>newly approved experiment to </a:t>
            </a:r>
            <a:r>
              <a:rPr lang="en-US" dirty="0" smtClean="0"/>
              <a:t>measure the </a:t>
            </a:r>
            <a:r>
              <a:rPr lang="en-US" dirty="0" smtClean="0"/>
              <a:t>charged </a:t>
            </a:r>
            <a:r>
              <a:rPr lang="en-US" dirty="0" smtClean="0"/>
              <a:t>pion </a:t>
            </a:r>
            <a:r>
              <a:rPr lang="en-US" dirty="0" err="1" smtClean="0"/>
              <a:t>polarizability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via the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*-&gt;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 reaction </a:t>
            </a:r>
            <a:r>
              <a:rPr lang="en-US" dirty="0" smtClean="0"/>
              <a:t>will be done using </a:t>
            </a:r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 at Jefferson </a:t>
            </a:r>
            <a:r>
              <a:rPr lang="en-US" dirty="0" smtClean="0"/>
              <a:t>Lab</a:t>
            </a:r>
          </a:p>
          <a:p>
            <a:pPr lvl="1"/>
            <a:r>
              <a:rPr lang="en-US" i="1" dirty="0"/>
              <a:t>PR12-13-008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3100" dirty="0" smtClean="0"/>
              <a:t>Total estimated uncertainty in </a:t>
            </a:r>
            <a:r>
              <a:rPr lang="en-US" sz="3400" dirty="0" err="1">
                <a:latin typeface="Symbol" charset="2"/>
                <a:cs typeface="Symbol" charset="2"/>
              </a:rPr>
              <a:t>a</a:t>
            </a:r>
            <a:r>
              <a:rPr lang="en-US" sz="3400" baseline="-25000" dirty="0" err="1">
                <a:latin typeface="Symbol" charset="2"/>
                <a:cs typeface="Symbol" charset="2"/>
              </a:rPr>
              <a:t>p</a:t>
            </a:r>
            <a:r>
              <a:rPr lang="en-US" sz="3400" dirty="0" err="1"/>
              <a:t>-</a:t>
            </a:r>
            <a:r>
              <a:rPr lang="en-US" sz="3400" dirty="0" err="1">
                <a:latin typeface="Symbol" charset="2"/>
                <a:cs typeface="Symbol" charset="2"/>
              </a:rPr>
              <a:t>b</a:t>
            </a:r>
            <a:r>
              <a:rPr lang="en-US" sz="3400" baseline="-25000" dirty="0" err="1">
                <a:latin typeface="Symbol" charset="2"/>
                <a:cs typeface="Symbol" charset="2"/>
              </a:rPr>
              <a:t>p</a:t>
            </a:r>
            <a:r>
              <a:rPr lang="en-US" sz="4000" dirty="0" smtClean="0"/>
              <a:t> </a:t>
            </a:r>
            <a:r>
              <a:rPr lang="en-US" sz="3100" dirty="0" smtClean="0"/>
              <a:t>measurement is 10%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r>
              <a:rPr lang="en-US" dirty="0" smtClean="0"/>
              <a:t>An improved measurement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</a:t>
            </a:r>
            <a:r>
              <a:rPr lang="en-US" dirty="0" smtClean="0"/>
              <a:t>would </a:t>
            </a:r>
            <a:r>
              <a:rPr lang="en-US" dirty="0" smtClean="0"/>
              <a:t>improve the SM prediction of the anomalous magnetic moment of the </a:t>
            </a:r>
            <a:r>
              <a:rPr lang="en-US" dirty="0" smtClean="0">
                <a:latin typeface="Symbol" charset="2"/>
                <a:cs typeface="Symbol" charset="2"/>
              </a:rPr>
              <a:t>m:</a:t>
            </a:r>
            <a:r>
              <a:rPr lang="en-US" dirty="0" smtClean="0"/>
              <a:t> </a:t>
            </a:r>
            <a:r>
              <a:rPr lang="en-US" dirty="0"/>
              <a:t>(g</a:t>
            </a:r>
            <a:r>
              <a:rPr lang="en-US" baseline="-25000" dirty="0">
                <a:latin typeface="Symbol" charset="2"/>
                <a:cs typeface="Symbol" charset="2"/>
              </a:rPr>
              <a:t>m</a:t>
            </a:r>
            <a:r>
              <a:rPr lang="en-US" dirty="0"/>
              <a:t>-2)/2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rbm2_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8" y="1773516"/>
            <a:ext cx="2853023" cy="3313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1860" y="2505670"/>
            <a:ext cx="255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8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u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0" y="3095369"/>
            <a:ext cx="7123273" cy="3375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50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GlueX</a:t>
            </a:r>
            <a:r>
              <a:rPr lang="en-US" dirty="0" smtClean="0">
                <a:solidFill>
                  <a:srgbClr val="0000FF"/>
                </a:solidFill>
              </a:rPr>
              <a:t> Detector in Hall-D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8" name="Picture 7" descr="detector_labels_noplu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9" y="585054"/>
            <a:ext cx="3195557" cy="199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190" y="752133"/>
            <a:ext cx="5446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New Proposal will use </a:t>
            </a:r>
            <a:r>
              <a:rPr lang="en-US" sz="2000" u="sng" dirty="0" err="1" smtClean="0"/>
              <a:t>GlueX</a:t>
            </a:r>
            <a:r>
              <a:rPr lang="en-US" sz="2000" u="sng" dirty="0" smtClean="0"/>
              <a:t> detector in Hall-D: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Linearly polarized photon source (~9GeV)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2T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magnetic field 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p</a:t>
            </a:r>
            <a:r>
              <a:rPr lang="en-US" sz="1600" dirty="0" smtClean="0"/>
              <a:t>/p = few 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Drift chambers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High resolution Time-of-flight detector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24584" y="2223062"/>
            <a:ext cx="56414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Modifications to standard </a:t>
            </a:r>
            <a:r>
              <a:rPr lang="en-US" sz="2000" u="sng" dirty="0" err="1" smtClean="0"/>
              <a:t>GlueX</a:t>
            </a:r>
            <a:r>
              <a:rPr lang="en-US" sz="2000" u="sng" dirty="0" smtClean="0"/>
              <a:t> setup: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Replace LH2 target with thin </a:t>
            </a:r>
            <a:r>
              <a:rPr lang="en-US" sz="1600" dirty="0" err="1" smtClean="0"/>
              <a:t>Pb</a:t>
            </a:r>
            <a:r>
              <a:rPr lang="en-US" sz="1600" dirty="0" smtClean="0"/>
              <a:t>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Move target upstream to improve low-angle acceptance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Alternate start-counter?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68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305"/>
          </a:xfrm>
        </p:spPr>
        <p:txBody>
          <a:bodyPr>
            <a:noAutofit/>
          </a:bodyPr>
          <a:lstStyle/>
          <a:p>
            <a:r>
              <a:rPr lang="en-US" sz="3200" dirty="0" smtClean="0"/>
              <a:t>Anomalous magnet moment of the </a:t>
            </a:r>
            <a:r>
              <a:rPr lang="en-US" sz="3200" dirty="0" smtClean="0">
                <a:latin typeface="Symbol" charset="2"/>
                <a:cs typeface="Symbol" charset="2"/>
              </a:rPr>
              <a:t>m: </a:t>
            </a:r>
            <a:r>
              <a:rPr lang="en-US" sz="3200" dirty="0" smtClean="0"/>
              <a:t>(</a:t>
            </a:r>
            <a:r>
              <a:rPr lang="en-US" sz="3200" dirty="0"/>
              <a:t>g</a:t>
            </a:r>
            <a:r>
              <a:rPr lang="en-US" sz="3200" baseline="-25000" dirty="0">
                <a:latin typeface="Symbol" charset="2"/>
                <a:cs typeface="Symbol" charset="2"/>
              </a:rPr>
              <a:t>m</a:t>
            </a:r>
            <a:r>
              <a:rPr lang="en-US" sz="3200" dirty="0"/>
              <a:t>-2)/2 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58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Experimental uncertainty of ~ 63 x 10</a:t>
            </a:r>
            <a:r>
              <a:rPr lang="en-US" baseline="30000" dirty="0" smtClean="0"/>
              <a:t>-11</a:t>
            </a:r>
          </a:p>
          <a:p>
            <a:r>
              <a:rPr lang="en-US" dirty="0" smtClean="0"/>
              <a:t>SM calculation has uncertainty of ~ 49 </a:t>
            </a:r>
            <a:r>
              <a:rPr lang="en-US" dirty="0"/>
              <a:t>x 10</a:t>
            </a:r>
            <a:r>
              <a:rPr lang="en-US" baseline="30000" dirty="0"/>
              <a:t>-</a:t>
            </a:r>
            <a:r>
              <a:rPr lang="en-US" baseline="30000" dirty="0" smtClean="0"/>
              <a:t>11</a:t>
            </a:r>
            <a:endParaRPr lang="en-US" baseline="30000" dirty="0"/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light-by-light (HLBL) scattering is one of two major contributors to SM uncertainty </a:t>
            </a:r>
            <a:br>
              <a:rPr lang="en-US" dirty="0" smtClean="0"/>
            </a:br>
            <a:r>
              <a:rPr lang="en-US" sz="1800" dirty="0" smtClean="0"/>
              <a:t>(other is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vacuum polarization)</a:t>
            </a:r>
            <a:endParaRPr lang="en-US" sz="3200" dirty="0" smtClean="0"/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polarizability</a:t>
            </a:r>
            <a:r>
              <a:rPr lang="en-US" dirty="0" smtClean="0"/>
              <a:t> is potentially significant contribution to HLBL that is currently omitted from current SM calculation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-2 collaboration at </a:t>
            </a:r>
            <a:r>
              <a:rPr lang="en-US" dirty="0" err="1" smtClean="0"/>
              <a:t>Fermilab</a:t>
            </a:r>
            <a:r>
              <a:rPr lang="en-US" dirty="0" smtClean="0"/>
              <a:t> is preparing a measurement that will reduce experimental uncertainty by a factor of 4</a:t>
            </a:r>
          </a:p>
          <a:p>
            <a:r>
              <a:rPr lang="en-US" dirty="0" smtClean="0"/>
              <a:t>A measurement of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polarizability</a:t>
            </a:r>
            <a:r>
              <a:rPr lang="en-US" dirty="0" smtClean="0"/>
              <a:t> could help reduce the SM uncertainty significantly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1466" y="5849164"/>
            <a:ext cx="7921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For detailed info on planned Fermi-lab experiment, see http</a:t>
            </a:r>
            <a:r>
              <a:rPr lang="en-US" sz="1200" i="1" dirty="0"/>
              <a:t>://gm2.fnal.gov/</a:t>
            </a:r>
            <a:r>
              <a:rPr lang="en-US" sz="1200" i="1" dirty="0" err="1"/>
              <a:t>public_docs</a:t>
            </a:r>
            <a:r>
              <a:rPr lang="en-US" sz="1200" i="1" dirty="0"/>
              <a:t>/proposals/Proposal-APR5-Final.pdf</a:t>
            </a:r>
          </a:p>
        </p:txBody>
      </p:sp>
    </p:spTree>
    <p:extLst>
      <p:ext uri="{BB962C8B-B14F-4D97-AF65-F5344CB8AC3E}">
        <p14:creationId xmlns:p14="http://schemas.microsoft.com/office/powerpoint/2010/main" val="4888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07"/>
            <a:ext cx="8229600" cy="7265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Motivation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957"/>
            <a:ext cx="8229600" cy="53099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Electro 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 and Magnetic (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 </a:t>
            </a:r>
            <a:r>
              <a:rPr lang="en-US" dirty="0" err="1" smtClean="0"/>
              <a:t>Polarizabilities</a:t>
            </a:r>
            <a:r>
              <a:rPr lang="en-US" dirty="0" smtClean="0"/>
              <a:t> represent fundamental properties of the charged pion in the low-energy sector of QCD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baseline="-25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are related to the charged pion weak form factors F</a:t>
            </a:r>
            <a:r>
              <a:rPr lang="en-US" baseline="-25000" dirty="0" smtClean="0"/>
              <a:t>V</a:t>
            </a:r>
            <a:r>
              <a:rPr lang="en-US" dirty="0" smtClean="0"/>
              <a:t> and F</a:t>
            </a:r>
            <a:r>
              <a:rPr lang="en-US" baseline="-25000" dirty="0" smtClean="0"/>
              <a:t>A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where the </a:t>
            </a:r>
            <a:r>
              <a:rPr lang="en-US" sz="2400" dirty="0"/>
              <a:t>low-energy constants L</a:t>
            </a:r>
            <a:r>
              <a:rPr lang="en-US" sz="2400" baseline="30000" dirty="0"/>
              <a:t>r</a:t>
            </a:r>
            <a:r>
              <a:rPr lang="en-US" sz="2400" baseline="-25000" dirty="0"/>
              <a:t>10</a:t>
            </a:r>
            <a:r>
              <a:rPr lang="en-US" sz="2400" dirty="0"/>
              <a:t> and L</a:t>
            </a:r>
            <a:r>
              <a:rPr lang="en-US" sz="2400" baseline="30000" dirty="0"/>
              <a:t>r</a:t>
            </a:r>
            <a:r>
              <a:rPr lang="en-US" sz="2400" baseline="-25000" dirty="0"/>
              <a:t>9 </a:t>
            </a:r>
            <a:r>
              <a:rPr lang="en-US" sz="2400" dirty="0" smtClean="0"/>
              <a:t>are part of the </a:t>
            </a:r>
            <a:r>
              <a:rPr lang="en-US" sz="2400" dirty="0"/>
              <a:t>Gasser-</a:t>
            </a:r>
            <a:r>
              <a:rPr lang="en-US" sz="2400" dirty="0" err="1"/>
              <a:t>Leutwyler</a:t>
            </a:r>
            <a:r>
              <a:rPr lang="en-US" sz="2400" dirty="0"/>
              <a:t> effective </a:t>
            </a:r>
            <a:r>
              <a:rPr lang="en-US" sz="2400" dirty="0" err="1"/>
              <a:t>Lagrangian</a:t>
            </a:r>
            <a:r>
              <a:rPr lang="en-US" sz="2400" dirty="0"/>
              <a:t> </a:t>
            </a:r>
            <a:endParaRPr lang="en-US" dirty="0" smtClean="0"/>
          </a:p>
          <a:p>
            <a:r>
              <a:rPr lang="en-US" dirty="0" smtClean="0"/>
              <a:t>Measuring the </a:t>
            </a:r>
            <a:r>
              <a:rPr lang="en-US" dirty="0" err="1" smtClean="0"/>
              <a:t>polarizabilities</a:t>
            </a:r>
            <a:r>
              <a:rPr lang="en-US" dirty="0" smtClean="0"/>
              <a:t> of the charged pion can be used to test the even-parity part of the Chiral </a:t>
            </a:r>
            <a:r>
              <a:rPr lang="en-US" dirty="0" err="1" smtClean="0"/>
              <a:t>Lagrangian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100" dirty="0" smtClean="0"/>
              <a:t>(as opposed to the odd-parity sector which is tested via anomalous processes such as </a:t>
            </a:r>
            <a:r>
              <a:rPr lang="en-US" sz="2100" dirty="0" err="1" smtClean="0">
                <a:latin typeface="Symbol" charset="2"/>
                <a:cs typeface="Symbol" charset="2"/>
              </a:rPr>
              <a:t>p</a:t>
            </a:r>
            <a:r>
              <a:rPr lang="en-US" sz="2100" baseline="30000" dirty="0" err="1" smtClean="0"/>
              <a:t>o</a:t>
            </a:r>
            <a:r>
              <a:rPr lang="en-US" sz="2100" dirty="0" smtClean="0"/>
              <a:t>-&gt;</a:t>
            </a:r>
            <a:r>
              <a:rPr lang="en-US" sz="2100" dirty="0" err="1" smtClean="0">
                <a:latin typeface="Symbol" charset="2"/>
                <a:cs typeface="Symbol" charset="2"/>
              </a:rPr>
              <a:t>gg</a:t>
            </a:r>
            <a:r>
              <a:rPr lang="en-US" sz="2100" dirty="0" smtClean="0">
                <a:latin typeface="Symbol" charset="2"/>
                <a:cs typeface="Symbol" charset="2"/>
              </a:rPr>
              <a:t>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Improved measurement of </a:t>
            </a:r>
            <a:r>
              <a:rPr lang="en-US" i="1" dirty="0" err="1" smtClean="0">
                <a:latin typeface="Symbol" charset="2"/>
                <a:cs typeface="Symbol" charset="2"/>
              </a:rPr>
              <a:t>a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latin typeface="Symbol" charset="2"/>
                <a:cs typeface="Symbol" charset="2"/>
              </a:rPr>
              <a:t>-b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would reduce uncertainty contribution of </a:t>
            </a:r>
            <a:r>
              <a:rPr lang="en-US" dirty="0" err="1" smtClean="0">
                <a:cs typeface="Symbol" charset="2"/>
              </a:rPr>
              <a:t>hadronic</a:t>
            </a:r>
            <a:r>
              <a:rPr lang="en-US" dirty="0" smtClean="0">
                <a:cs typeface="Symbol" charset="2"/>
              </a:rPr>
              <a:t> light-by-light scattering to SM prediction of anomalous magnetic moment of the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: (g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-2</a:t>
            </a:r>
            <a:r>
              <a:rPr lang="en-US" dirty="0" smtClean="0">
                <a:cs typeface="Symbol" charset="2"/>
              </a:rPr>
              <a:t>)/2</a:t>
            </a: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endParaRPr lang="en-US" dirty="0">
              <a:cs typeface="Symbol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4" name="Picture 3" descr="Screen Shot 2012-07-26 at 10.2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20560"/>
            <a:ext cx="4609630" cy="775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8272" y="5557129"/>
            <a:ext cx="5725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cs typeface="Symbol" charset="2"/>
              </a:rPr>
              <a:t>(see </a:t>
            </a:r>
            <a:r>
              <a:rPr lang="en-US" sz="1500" i="1" dirty="0"/>
              <a:t>K. Engel, H. Patel, M. Ramsey-</a:t>
            </a:r>
            <a:r>
              <a:rPr lang="en-US" sz="1500" i="1" dirty="0" err="1"/>
              <a:t>Musolf</a:t>
            </a:r>
            <a:r>
              <a:rPr lang="en-US" sz="1500" i="1" dirty="0"/>
              <a:t>, arXiv:1201.0809v2 [</a:t>
            </a:r>
            <a:r>
              <a:rPr lang="en-US" sz="1500" i="1" dirty="0" err="1"/>
              <a:t>hep-ph</a:t>
            </a:r>
            <a:r>
              <a:rPr lang="en-US" sz="1500" i="1" dirty="0" smtClean="0"/>
              <a:t>]</a:t>
            </a:r>
          </a:p>
          <a:p>
            <a:r>
              <a:rPr lang="en-US" sz="1500" i="1" dirty="0"/>
              <a:t>a</a:t>
            </a:r>
            <a:r>
              <a:rPr lang="en-US" sz="1500" i="1" dirty="0" smtClean="0"/>
              <a:t>nd arXiv</a:t>
            </a:r>
            <a:r>
              <a:rPr lang="en-US" sz="1500" i="1" dirty="0"/>
              <a:t>:1309.2225 [</a:t>
            </a:r>
            <a:r>
              <a:rPr lang="en-US" sz="1500" i="1" dirty="0" err="1"/>
              <a:t>hep-ph</a:t>
            </a:r>
            <a:r>
              <a:rPr lang="en-US" sz="1500" i="1" dirty="0"/>
              <a:t>])</a:t>
            </a:r>
            <a:endParaRPr lang="en-US" sz="1500" i="1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79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107"/>
            <a:ext cx="8229600" cy="528793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LO </a:t>
            </a:r>
            <a:r>
              <a:rPr lang="en-US" b="1" i="1" dirty="0" smtClean="0"/>
              <a:t>O</a:t>
            </a:r>
            <a:r>
              <a:rPr lang="en-US" b="1" dirty="0" smtClean="0"/>
              <a:t>(p</a:t>
            </a:r>
            <a:r>
              <a:rPr lang="en-US" b="1" baseline="30000" dirty="0" smtClean="0"/>
              <a:t>4</a:t>
            </a:r>
            <a:r>
              <a:rPr lang="en-US" b="1" dirty="0" smtClean="0"/>
              <a:t>) </a:t>
            </a:r>
            <a:r>
              <a:rPr lang="en-US" b="1" dirty="0" err="1" smtClean="0"/>
              <a:t>ChPT</a:t>
            </a:r>
            <a:r>
              <a:rPr lang="en-US" b="1" dirty="0" smtClean="0"/>
              <a:t> calculations give: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5.6 </a:t>
            </a:r>
            <a:r>
              <a:rPr lang="en-US" dirty="0"/>
              <a:t>± </a:t>
            </a:r>
            <a:r>
              <a:rPr lang="en-US" dirty="0" smtClean="0"/>
              <a:t>0.2 </a:t>
            </a:r>
            <a:r>
              <a:rPr lang="en-US" dirty="0"/>
              <a:t>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with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          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+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0.0 fm</a:t>
            </a:r>
            <a:r>
              <a:rPr lang="en-US" baseline="30000" dirty="0" smtClean="0"/>
              <a:t>3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 smtClean="0"/>
          </a:p>
          <a:p>
            <a:r>
              <a:rPr lang="en-US" b="1" dirty="0" smtClean="0"/>
              <a:t>NLO </a:t>
            </a:r>
            <a:r>
              <a:rPr lang="en-US" b="1" i="1" dirty="0" smtClean="0"/>
              <a:t>O</a:t>
            </a:r>
            <a:r>
              <a:rPr lang="en-US" b="1" dirty="0" smtClean="0"/>
              <a:t>(p</a:t>
            </a:r>
            <a:r>
              <a:rPr lang="en-US" b="1" baseline="30000" dirty="0" smtClean="0"/>
              <a:t>6</a:t>
            </a:r>
            <a:r>
              <a:rPr lang="en-US" b="1" dirty="0" smtClean="0"/>
              <a:t>) corrections are relatively small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5.7 ± 1.0 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with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     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+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0.16 </a:t>
            </a:r>
            <a:r>
              <a:rPr lang="en-US" dirty="0"/>
              <a:t>± 0.1 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br>
              <a:rPr lang="en-US" baseline="30000" dirty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 smtClean="0"/>
          </a:p>
          <a:p>
            <a:r>
              <a:rPr lang="en-US" b="1" dirty="0"/>
              <a:t>D</a:t>
            </a:r>
            <a:r>
              <a:rPr lang="en-US" b="1" dirty="0" smtClean="0"/>
              <a:t>ispersion Relations have been used to as well, but do not agree: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13.0       x 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r>
              <a:rPr lang="en-US" baseline="30000" dirty="0"/>
              <a:t/>
            </a:r>
            <a:br>
              <a:rPr lang="en-US" baseline="30000" dirty="0"/>
            </a:b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5.7 </a:t>
            </a:r>
            <a:r>
              <a:rPr lang="en-US" dirty="0"/>
              <a:t>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33210" y="5171428"/>
            <a:ext cx="179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Fil’kov</a:t>
            </a:r>
            <a:r>
              <a:rPr lang="en-US" sz="1600" i="1" dirty="0" smtClean="0"/>
              <a:t> et al. 2006*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33210" y="5546221"/>
            <a:ext cx="186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Pasquini</a:t>
            </a:r>
            <a:r>
              <a:rPr lang="en-US" sz="1600" i="1" dirty="0" smtClean="0"/>
              <a:t> et al. 2008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33210" y="1600199"/>
            <a:ext cx="2692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Donoghue and Holstein, 1989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5610" y="3493226"/>
            <a:ext cx="1722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Bürgi</a:t>
            </a:r>
            <a:r>
              <a:rPr lang="en-US" sz="1600" i="1" dirty="0" smtClean="0"/>
              <a:t> 1996,</a:t>
            </a:r>
          </a:p>
          <a:p>
            <a:r>
              <a:rPr lang="en-US" sz="1600" i="1" dirty="0" smtClean="0"/>
              <a:t>Gasser et al. 2006</a:t>
            </a:r>
            <a:endParaRPr lang="en-US" sz="1600" i="1" dirty="0"/>
          </a:p>
        </p:txBody>
      </p:sp>
      <p:sp>
        <p:nvSpPr>
          <p:cNvPr id="2" name="Right Brace 1"/>
          <p:cNvSpPr/>
          <p:nvPr/>
        </p:nvSpPr>
        <p:spPr>
          <a:xfrm>
            <a:off x="5710723" y="1242274"/>
            <a:ext cx="222487" cy="11681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710723" y="3202460"/>
            <a:ext cx="222487" cy="11681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075" y="521017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+2.6</a:t>
            </a:r>
          </a:p>
          <a:p>
            <a:pPr algn="ctr"/>
            <a:r>
              <a:rPr lang="en-US" sz="1000" dirty="0" smtClean="0"/>
              <a:t>-1.9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335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3" name="Picture 2" descr="pion_polarization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411" y="-1149414"/>
            <a:ext cx="6272784" cy="87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2"/>
            <a:ext cx="8229600" cy="5249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Experimental Access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429" y="3878751"/>
            <a:ext cx="200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Radiative</a:t>
            </a:r>
            <a:r>
              <a:rPr lang="en-US" i="1" dirty="0" smtClean="0"/>
              <a:t> pion photo-production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5429" y="1844404"/>
            <a:ext cx="200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Primakoff</a:t>
            </a:r>
            <a:r>
              <a:rPr lang="en-US" i="1" dirty="0" smtClean="0"/>
              <a:t> effect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3456" y="5222101"/>
            <a:ext cx="2003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Light by light scattering</a:t>
            </a:r>
          </a:p>
          <a:p>
            <a:r>
              <a:rPr lang="en-US" sz="1400" i="1" dirty="0" smtClean="0"/>
              <a:t>(by crossing symmetry)</a:t>
            </a:r>
          </a:p>
        </p:txBody>
      </p:sp>
      <p:pic>
        <p:nvPicPr>
          <p:cNvPr id="8" name="Picture 7" descr="feynman_Primak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2296565"/>
            <a:ext cx="1463040" cy="992177"/>
          </a:xfrm>
          <a:prstGeom prst="rect">
            <a:avLst/>
          </a:prstGeom>
        </p:spPr>
      </p:pic>
      <p:pic>
        <p:nvPicPr>
          <p:cNvPr id="9" name="Picture 8" descr="feynman_RadiativeP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3759333"/>
            <a:ext cx="1463040" cy="992177"/>
          </a:xfrm>
          <a:prstGeom prst="rect">
            <a:avLst/>
          </a:prstGeom>
        </p:spPr>
      </p:pic>
      <p:pic>
        <p:nvPicPr>
          <p:cNvPr id="17" name="Picture 16" descr="feynman_virtual_L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5222101"/>
            <a:ext cx="1463040" cy="992177"/>
          </a:xfrm>
          <a:prstGeom prst="rect">
            <a:avLst/>
          </a:prstGeom>
        </p:spPr>
      </p:pic>
      <p:pic>
        <p:nvPicPr>
          <p:cNvPr id="18" name="Picture 17" descr="feynman_LB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833797"/>
            <a:ext cx="1463040" cy="992177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2277233" y="658220"/>
            <a:ext cx="380083" cy="27255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2239591" y="3630765"/>
            <a:ext cx="380083" cy="12178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239591" y="4996467"/>
            <a:ext cx="380083" cy="12178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reaction_L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3659466"/>
            <a:ext cx="1554480" cy="1054188"/>
          </a:xfrm>
          <a:prstGeom prst="rect">
            <a:avLst/>
          </a:prstGeom>
        </p:spPr>
      </p:pic>
      <p:pic>
        <p:nvPicPr>
          <p:cNvPr id="23" name="Picture 22" descr="reaction_Primakof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2158843"/>
            <a:ext cx="1554480" cy="1054188"/>
          </a:xfrm>
          <a:prstGeom prst="rect">
            <a:avLst/>
          </a:prstGeom>
        </p:spPr>
      </p:pic>
      <p:pic>
        <p:nvPicPr>
          <p:cNvPr id="24" name="Picture 23" descr="reaction_LB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658220"/>
            <a:ext cx="1554480" cy="1054188"/>
          </a:xfrm>
          <a:prstGeom prst="rect">
            <a:avLst/>
          </a:prstGeom>
        </p:spPr>
      </p:pic>
      <p:pic>
        <p:nvPicPr>
          <p:cNvPr id="25" name="Picture 24" descr="reaction_virtual_LB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5160090"/>
            <a:ext cx="1554480" cy="105418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239763" y="695448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9763" y="2180730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39763" y="3666012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9763" y="5151294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2371" y="5222101"/>
            <a:ext cx="729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PLUTO</a:t>
            </a:r>
          </a:p>
          <a:p>
            <a:r>
              <a:rPr lang="en-US" sz="1200" i="1" dirty="0" smtClean="0"/>
              <a:t>DM1</a:t>
            </a:r>
          </a:p>
          <a:p>
            <a:r>
              <a:rPr lang="en-US" sz="1200" i="1" dirty="0" smtClean="0"/>
              <a:t>DM2</a:t>
            </a:r>
          </a:p>
          <a:p>
            <a:r>
              <a:rPr lang="en-US" sz="1200" i="1" dirty="0" smtClean="0"/>
              <a:t>MARK-II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62371" y="3939501"/>
            <a:ext cx="73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MAMI</a:t>
            </a:r>
          </a:p>
          <a:p>
            <a:r>
              <a:rPr lang="en-US" sz="1200" i="1" dirty="0" smtClean="0"/>
              <a:t>PACHRA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62371" y="2470103"/>
            <a:ext cx="646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SIGMA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32601" y="984340"/>
            <a:ext cx="121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This experiment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7796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79"/>
            <a:ext cx="8229600" cy="745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425313" y="3306861"/>
            <a:ext cx="5600359" cy="3318401"/>
            <a:chOff x="1850949" y="2947779"/>
            <a:chExt cx="5600359" cy="3318401"/>
          </a:xfrm>
        </p:grpSpPr>
        <p:sp>
          <p:nvSpPr>
            <p:cNvPr id="9" name="Rectangle 8"/>
            <p:cNvSpPr/>
            <p:nvPr/>
          </p:nvSpPr>
          <p:spPr>
            <a:xfrm>
              <a:off x="2141220" y="335280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144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6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7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390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5741" y="355600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2740" y="355092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141220" y="585978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6144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986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97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53390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6555741" y="487426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6682740" y="487934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1220" y="4663440"/>
              <a:ext cx="45719" cy="2108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20322" y="3721100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FDC</a:t>
              </a:r>
              <a:endParaRPr lang="en-US" sz="1400" b="1" dirty="0"/>
            </a:p>
          </p:txBody>
        </p:sp>
        <p:sp>
          <p:nvSpPr>
            <p:cNvPr id="29" name="Left Brace 28"/>
            <p:cNvSpPr/>
            <p:nvPr/>
          </p:nvSpPr>
          <p:spPr>
            <a:xfrm rot="5400000">
              <a:off x="4241499" y="3280622"/>
              <a:ext cx="197793" cy="1606206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9372" y="2947779"/>
              <a:ext cx="2165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Solenoid High Field Region</a:t>
              </a:r>
              <a:endParaRPr lang="en-US" sz="1400" b="1" dirty="0"/>
            </a:p>
          </p:txBody>
        </p:sp>
        <p:sp>
          <p:nvSpPr>
            <p:cNvPr id="39" name="Left Brace 38"/>
            <p:cNvSpPr/>
            <p:nvPr/>
          </p:nvSpPr>
          <p:spPr>
            <a:xfrm rot="5400000">
              <a:off x="3580615" y="1619817"/>
              <a:ext cx="197791" cy="334259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>
              <a:off x="6403670" y="3513355"/>
              <a:ext cx="197790" cy="2592170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6052368" y="4651375"/>
              <a:ext cx="477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TOF</a:t>
              </a:r>
              <a:endParaRPr lang="en-US" sz="1400" b="1" dirty="0"/>
            </a:p>
          </p:txBody>
        </p:sp>
        <p:sp>
          <p:nvSpPr>
            <p:cNvPr id="42" name="Left Brace 41"/>
            <p:cNvSpPr/>
            <p:nvPr/>
          </p:nvSpPr>
          <p:spPr>
            <a:xfrm rot="10800000">
              <a:off x="7000734" y="3513355"/>
              <a:ext cx="197790" cy="2642970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7024016" y="4686089"/>
              <a:ext cx="546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FCAL</a:t>
              </a:r>
              <a:endParaRPr lang="en-US" sz="1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50949" y="4805604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Target</a:t>
              </a:r>
              <a:endParaRPr lang="en-US" sz="1400" b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49398" y="1085760"/>
            <a:ext cx="15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reaction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88841" y="2634463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754940" y="5022522"/>
            <a:ext cx="860425" cy="116637"/>
            <a:chOff x="-76200" y="4645025"/>
            <a:chExt cx="1127125" cy="101090"/>
          </a:xfrm>
        </p:grpSpPr>
        <p:cxnSp>
          <p:nvCxnSpPr>
            <p:cNvPr id="53" name="Curved Connector 52"/>
            <p:cNvCxnSpPr/>
            <p:nvPr/>
          </p:nvCxnSpPr>
          <p:spPr>
            <a:xfrm>
              <a:off x="701675" y="4645025"/>
              <a:ext cx="349250" cy="10109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434975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flipV="1">
              <a:off x="-762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H="1" flipV="1">
              <a:off x="1905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" y="5007445"/>
            <a:ext cx="195130" cy="243912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stCxn id="26" idx="3"/>
          </p:cNvCxnSpPr>
          <p:nvPr/>
        </p:nvCxnSpPr>
        <p:spPr>
          <a:xfrm flipV="1">
            <a:off x="1761303" y="4925656"/>
            <a:ext cx="4495801" cy="20227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6" idx="1"/>
          </p:cNvCxnSpPr>
          <p:nvPr/>
        </p:nvCxnSpPr>
        <p:spPr>
          <a:xfrm>
            <a:off x="1715584" y="5127932"/>
            <a:ext cx="4541520" cy="275102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19" y="4909943"/>
            <a:ext cx="240030" cy="13716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1" y="5214929"/>
            <a:ext cx="246888" cy="18810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627455" y="1085760"/>
            <a:ext cx="338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occur via the </a:t>
            </a:r>
            <a:r>
              <a:rPr lang="en-US" dirty="0" err="1" smtClean="0"/>
              <a:t>Primakoff</a:t>
            </a:r>
            <a:r>
              <a:rPr lang="en-US" dirty="0" smtClean="0"/>
              <a:t> effect (interaction with the Coulomb field of nucleus)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result in very forward going particles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t (-t &lt; 0.005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3" name="Left Brace 72"/>
          <p:cNvSpPr/>
          <p:nvPr/>
        </p:nvSpPr>
        <p:spPr>
          <a:xfrm>
            <a:off x="5472247" y="1013926"/>
            <a:ext cx="197791" cy="24468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9FCA-76BF-AC4F-86DC-D03CF8580C8E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 status    -     D. Lawrence      -     JLab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9349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8842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76462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34479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101178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172934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60880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1487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96160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027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51560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429349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68842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6462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834479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01178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72934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260880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1487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596160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27027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351560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315875" y="3910002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Muon</a:t>
            </a:r>
            <a:r>
              <a:rPr lang="en-US" sz="1400" b="1" dirty="0" smtClean="0"/>
              <a:t> Detector</a:t>
            </a:r>
            <a:endParaRPr lang="en-US" sz="1400" b="1" dirty="0"/>
          </a:p>
        </p:txBody>
      </p:sp>
      <p:sp>
        <p:nvSpPr>
          <p:cNvPr id="16" name="Right Bracket 15"/>
          <p:cNvSpPr/>
          <p:nvPr/>
        </p:nvSpPr>
        <p:spPr>
          <a:xfrm rot="16200000">
            <a:off x="7880018" y="3537128"/>
            <a:ext cx="124410" cy="1489153"/>
          </a:xfrm>
          <a:prstGeom prst="rightBracke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38750" y="1013926"/>
            <a:ext cx="1725637" cy="526435"/>
            <a:chOff x="224183" y="1013926"/>
            <a:chExt cx="1725637" cy="526435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83" y="1013926"/>
              <a:ext cx="1725637" cy="36576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" y="1357481"/>
              <a:ext cx="1253397" cy="18288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38750" y="2609254"/>
            <a:ext cx="1420009" cy="535437"/>
            <a:chOff x="224183" y="2426374"/>
            <a:chExt cx="1420009" cy="535437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83" y="2426374"/>
              <a:ext cx="1420009" cy="36576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" y="2778931"/>
              <a:ext cx="1121994" cy="18288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38750" y="1809340"/>
            <a:ext cx="1725637" cy="530936"/>
            <a:chOff x="224183" y="1720150"/>
            <a:chExt cx="1725637" cy="530936"/>
          </a:xfrm>
        </p:grpSpPr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" y="2068206"/>
              <a:ext cx="1253397" cy="18288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83" y="1720150"/>
              <a:ext cx="1725637" cy="365760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2776562" y="1820246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_ang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887" y="1110014"/>
            <a:ext cx="3461852" cy="7296915"/>
          </a:xfrm>
          <a:prstGeom prst="rect">
            <a:avLst/>
          </a:prstGeom>
        </p:spPr>
      </p:pic>
      <p:pic>
        <p:nvPicPr>
          <p:cNvPr id="11" name="Picture 10" descr="pion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8537" y="270326"/>
            <a:ext cx="2304288" cy="32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29"/>
            <a:ext cx="8229600" cy="708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Kinematics of Experiment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pion_th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153" y="278346"/>
            <a:ext cx="2297585" cy="3200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705" y="4670238"/>
            <a:ext cx="192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y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/>
              <a:t>is angle between </a:t>
            </a:r>
            <a:r>
              <a:rPr lang="en-US" sz="16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/>
              <a:t> scattering plane </a:t>
            </a:r>
            <a:r>
              <a:rPr lang="en-US" sz="1600" dirty="0"/>
              <a:t>and polarization vector in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frame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705" y="3532428"/>
            <a:ext cx="295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/>
              <a:t>is angle between </a:t>
            </a:r>
            <a:r>
              <a:rPr lang="en-US" sz="16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/>
              <a:t> system and incident photon polarization vector in CM frame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847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179"/>
            <a:ext cx="8229600" cy="708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Backgrounds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08" y="1206292"/>
            <a:ext cx="8229600" cy="524088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Experiment will measure reaction: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 </a:t>
            </a:r>
            <a:r>
              <a:rPr lang="en-US" sz="2400" dirty="0" smtClean="0"/>
              <a:t>Sn</a:t>
            </a:r>
            <a:r>
              <a:rPr lang="en-US" sz="2400" baseline="30000" dirty="0" smtClean="0"/>
              <a:t>116</a:t>
            </a:r>
            <a:r>
              <a:rPr lang="en-US" sz="2400" dirty="0" smtClean="0"/>
              <a:t>-</a:t>
            </a:r>
            <a:r>
              <a:rPr lang="en-US" sz="2400" dirty="0" smtClean="0"/>
              <a:t>&gt; </a:t>
            </a:r>
            <a:r>
              <a:rPr lang="en-US" sz="2400" dirty="0" smtClean="0"/>
              <a:t>Sn</a:t>
            </a:r>
            <a:r>
              <a:rPr lang="en-US" sz="2400" baseline="30000" dirty="0" smtClean="0"/>
              <a:t>116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err="1" smtClean="0"/>
              <a:t>+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-</a:t>
            </a:r>
          </a:p>
          <a:p>
            <a:r>
              <a:rPr lang="en-US" sz="2400" dirty="0" smtClean="0"/>
              <a:t>Primary </a:t>
            </a:r>
            <a:r>
              <a:rPr lang="en-US" sz="2400" dirty="0" smtClean="0"/>
              <a:t>backgrounds </a:t>
            </a:r>
            <a:r>
              <a:rPr lang="en-US" sz="2400" dirty="0" smtClean="0"/>
              <a:t>will </a:t>
            </a:r>
            <a:r>
              <a:rPr lang="en-US" sz="2400" dirty="0" smtClean="0"/>
              <a:t>be: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/>
              <a:t>coherent 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baseline="30000" dirty="0" err="1" smtClean="0"/>
              <a:t>o</a:t>
            </a:r>
            <a:r>
              <a:rPr lang="en-US" sz="2000" dirty="0" smtClean="0"/>
              <a:t> production followed by 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>
                <a:cs typeface="Symbol" charset="2"/>
              </a:rPr>
              <a:t>-&gt;</a:t>
            </a:r>
            <a:r>
              <a:rPr lang="en-US" sz="2000" dirty="0" err="1" smtClean="0">
                <a:latin typeface="Symbol" charset="2"/>
                <a:cs typeface="Symbol" charset="2"/>
              </a:rPr>
              <a:t>pp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decay</a:t>
            </a:r>
          </a:p>
          <a:p>
            <a:pPr lvl="2"/>
            <a:r>
              <a:rPr lang="en-US" sz="1800" dirty="0" smtClean="0"/>
              <a:t>Will use angular distributions to separate </a:t>
            </a:r>
            <a:r>
              <a:rPr lang="en-US" sz="1800" dirty="0" err="1" smtClean="0"/>
              <a:t>Primakoff</a:t>
            </a:r>
            <a:r>
              <a:rPr lang="en-US" sz="1800" dirty="0" smtClean="0"/>
              <a:t> from </a:t>
            </a:r>
            <a:r>
              <a:rPr lang="en-US" sz="1800" dirty="0"/>
              <a:t>coherent </a:t>
            </a:r>
            <a:r>
              <a:rPr lang="en-US" sz="1800" dirty="0" err="1">
                <a:latin typeface="Symbol" charset="2"/>
                <a:cs typeface="Symbol" charset="2"/>
              </a:rPr>
              <a:t>r</a:t>
            </a:r>
            <a:r>
              <a:rPr lang="en-US" sz="1800" baseline="30000" dirty="0" err="1"/>
              <a:t>o</a:t>
            </a:r>
            <a:r>
              <a:rPr lang="en-US" sz="1800" dirty="0"/>
              <a:t> production </a:t>
            </a:r>
            <a:r>
              <a:rPr lang="en-US" sz="1800" dirty="0" smtClean="0"/>
              <a:t>  </a:t>
            </a:r>
            <a:r>
              <a:rPr lang="en-US" sz="1200" i="1" dirty="0" smtClean="0"/>
              <a:t>(see later slides)</a:t>
            </a:r>
            <a:br>
              <a:rPr lang="en-US" sz="1200" i="1" dirty="0" smtClean="0"/>
            </a:br>
            <a:endParaRPr lang="en-US" sz="1200" i="1" dirty="0" smtClean="0"/>
          </a:p>
          <a:p>
            <a:pPr lvl="1"/>
            <a:r>
              <a:rPr lang="en-US" sz="2000" dirty="0" smtClean="0">
                <a:cs typeface="Symbol" charset="2"/>
              </a:rPr>
              <a:t>Electromagnetic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000" baseline="30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production</a:t>
            </a:r>
          </a:p>
          <a:p>
            <a:pPr lvl="2"/>
            <a:r>
              <a:rPr lang="en-US" sz="1800" dirty="0" smtClean="0">
                <a:cs typeface="Symbol" charset="2"/>
              </a:rPr>
              <a:t>Will use dedicated detector to identify hadron showers</a:t>
            </a:r>
            <a:endParaRPr lang="en-US" sz="1800" dirty="0" smtClean="0">
              <a:cs typeface="Symbol" charset="2"/>
            </a:endParaRPr>
          </a:p>
          <a:p>
            <a:r>
              <a:rPr lang="en-US" sz="2400" dirty="0" smtClean="0"/>
              <a:t>Other potentially </a:t>
            </a:r>
            <a:r>
              <a:rPr lang="en-US" sz="2400" dirty="0" smtClean="0"/>
              <a:t>relevant backgrounds </a:t>
            </a:r>
            <a:r>
              <a:rPr lang="en-US" sz="2400" dirty="0" smtClean="0"/>
              <a:t>include:</a:t>
            </a:r>
            <a:endParaRPr lang="en-US" sz="2400" dirty="0" smtClean="0"/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/>
              <a:t> meson production </a:t>
            </a:r>
            <a:r>
              <a:rPr lang="en-US" sz="1800" i="1" dirty="0" smtClean="0"/>
              <a:t>(angular distributions same as </a:t>
            </a:r>
            <a:r>
              <a:rPr lang="en-US" sz="1800" i="1" dirty="0" err="1" smtClean="0"/>
              <a:t>Primakoff</a:t>
            </a:r>
            <a:r>
              <a:rPr lang="en-US" sz="1800" i="1" dirty="0" smtClean="0"/>
              <a:t>)</a:t>
            </a:r>
          </a:p>
          <a:p>
            <a:pPr lvl="1"/>
            <a:r>
              <a:rPr lang="en-US" sz="2000" dirty="0" smtClean="0"/>
              <a:t>incoherent 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production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the charged pion </a:t>
            </a:r>
            <a:r>
              <a:rPr lang="en-US" dirty="0" err="1" smtClean="0"/>
              <a:t>polarizability</a:t>
            </a:r>
            <a:r>
              <a:rPr lang="en-US" dirty="0" smtClean="0"/>
              <a:t> in the </a:t>
            </a:r>
            <a:r>
              <a:rPr lang="en-US" dirty="0" err="1" smtClean="0"/>
              <a:t>γγ</a:t>
            </a:r>
            <a:r>
              <a:rPr lang="en-US" dirty="0" smtClean="0"/>
              <a:t> → π+π− reaction          D. Lawrence     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6544" y="1138344"/>
            <a:ext cx="3256080" cy="2679011"/>
            <a:chOff x="563369" y="1642249"/>
            <a:chExt cx="3256080" cy="2679011"/>
          </a:xfrm>
        </p:grpSpPr>
        <p:pic>
          <p:nvPicPr>
            <p:cNvPr id="7" name="Picture 6" descr="Screen Shot 2012-07-27 at 9.24.0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9" y="1642249"/>
              <a:ext cx="3256080" cy="25251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08540" y="1863922"/>
              <a:ext cx="2482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804" y="1728125"/>
              <a:ext cx="1095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Primakoff</a:t>
              </a:r>
              <a:r>
                <a:rPr lang="en-US" sz="1200" b="1" dirty="0" smtClean="0"/>
                <a:t> + </a:t>
              </a:r>
              <a:r>
                <a:rPr lang="en-US" sz="1200" b="1" dirty="0" err="1" smtClean="0">
                  <a:latin typeface="Symbol" charset="2"/>
                  <a:cs typeface="Symbol" charset="2"/>
                </a:rPr>
                <a:t>r</a:t>
              </a:r>
              <a:r>
                <a:rPr lang="en-US" sz="1200" b="1" baseline="30000" dirty="0" err="1" smtClean="0"/>
                <a:t>o</a:t>
              </a:r>
              <a:endParaRPr lang="en-US" sz="1200" b="1" baseline="30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8540" y="2140921"/>
              <a:ext cx="248264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6804" y="2005124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Primakoff</a:t>
              </a:r>
              <a:r>
                <a:rPr lang="en-US" sz="1200" b="1" dirty="0" smtClean="0"/>
                <a:t> only</a:t>
              </a:r>
              <a:endParaRPr lang="en-US" sz="1200" b="1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939" y="4013483"/>
              <a:ext cx="109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</a:t>
              </a:r>
              <a:r>
                <a:rPr lang="en-US" sz="1400" baseline="-25000" dirty="0" err="1" smtClean="0">
                  <a:latin typeface="Symbol" charset="2"/>
                  <a:cs typeface="Symbol" charset="2"/>
                </a:rPr>
                <a:t>pp</a:t>
              </a:r>
              <a:r>
                <a:rPr lang="en-US" sz="1400" dirty="0" smtClean="0">
                  <a:cs typeface="Symbol" charset="2"/>
                </a:rPr>
                <a:t>(</a:t>
              </a:r>
              <a:r>
                <a:rPr lang="en-US" sz="1400" dirty="0" err="1" smtClean="0">
                  <a:cs typeface="Symbol" charset="2"/>
                </a:rPr>
                <a:t>GeV</a:t>
              </a:r>
              <a:r>
                <a:rPr lang="en-US" sz="1400" dirty="0" smtClean="0">
                  <a:cs typeface="Symbol" charset="2"/>
                </a:rPr>
                <a:t>/c</a:t>
              </a:r>
              <a:r>
                <a:rPr lang="en-US" sz="1400" baseline="30000" dirty="0" smtClean="0">
                  <a:cs typeface="Symbol" charset="2"/>
                </a:rPr>
                <a:t>2</a:t>
              </a:r>
              <a:r>
                <a:rPr lang="en-US" sz="1400" dirty="0" smtClean="0">
                  <a:cs typeface="Symbol" charset="2"/>
                </a:rPr>
                <a:t>)</a:t>
              </a:r>
              <a:endParaRPr lang="en-US" sz="1400" baseline="-25000" dirty="0">
                <a:latin typeface="Symbol" charset="2"/>
                <a:cs typeface="Symbol" charset="2"/>
              </a:endParaRPr>
            </a:p>
          </p:txBody>
        </p:sp>
      </p:grpSp>
      <p:pic>
        <p:nvPicPr>
          <p:cNvPr id="15" name="Picture 14" descr="Wpi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94" y="1138344"/>
            <a:ext cx="3950406" cy="2679011"/>
          </a:xfrm>
          <a:prstGeom prst="rect">
            <a:avLst/>
          </a:prstGeom>
        </p:spPr>
      </p:pic>
      <p:pic>
        <p:nvPicPr>
          <p:cNvPr id="16" name="Picture 15" descr="phi_pi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3899146"/>
            <a:ext cx="3950208" cy="2678877"/>
          </a:xfrm>
          <a:prstGeom prst="rect">
            <a:avLst/>
          </a:prstGeom>
        </p:spPr>
      </p:pic>
      <p:pic>
        <p:nvPicPr>
          <p:cNvPr id="17" name="Picture 16" descr="psi_pip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9" y="3903640"/>
            <a:ext cx="3943581" cy="2674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70"/>
            <a:ext cx="8229600" cy="74701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</a:t>
            </a:r>
            <a:r>
              <a:rPr lang="en-US" sz="2800" dirty="0" smtClean="0">
                <a:solidFill>
                  <a:srgbClr val="0000FF"/>
                </a:solidFill>
              </a:rPr>
              <a:t>Polarization of incident photon beam helps distinguish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</a:rPr>
              <a:t>rimakoff</a:t>
            </a:r>
            <a:r>
              <a:rPr lang="en-US" sz="2800" dirty="0" smtClean="0">
                <a:solidFill>
                  <a:srgbClr val="0000FF"/>
                </a:solidFill>
              </a:rPr>
              <a:t> from coherent 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800" baseline="30000" dirty="0" err="1" smtClean="0">
                <a:solidFill>
                  <a:srgbClr val="0000FF"/>
                </a:solidFill>
                <a:latin typeface="+mn-lt"/>
                <a:cs typeface="Symbol" charset="2"/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 production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 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83163" y="4439916"/>
            <a:ext cx="57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pp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7929" y="4449092"/>
            <a:ext cx="62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pp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6743" y="3522600"/>
            <a:ext cx="1839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(invariant mass of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ymbol" charset="2"/>
              </a:rPr>
              <a:t> system)</a:t>
            </a:r>
            <a:endParaRPr lang="en-US" sz="10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581400"/>
            <a:ext cx="1839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(invariant mass of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ymbol" charset="2"/>
              </a:rPr>
              <a:t> system)</a:t>
            </a:r>
            <a:endParaRPr lang="en-US" sz="10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193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20271</TotalTime>
  <Words>1056</Words>
  <Application>Microsoft Macintosh PowerPoint</Application>
  <PresentationFormat>On-screen Show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Measuring the charged pion polarizability in the γγ → π+π− reaction </vt:lpstr>
      <vt:lpstr>Motivation</vt:lpstr>
      <vt:lpstr>PowerPoint Presentation</vt:lpstr>
      <vt:lpstr>PowerPoint Presentation</vt:lpstr>
      <vt:lpstr>Experimental Access</vt:lpstr>
      <vt:lpstr>Experimental Setup</vt:lpstr>
      <vt:lpstr>Kinematics of Experiment</vt:lpstr>
      <vt:lpstr>Backgrounds</vt:lpstr>
      <vt:lpstr>Linear Polarization of incident photon beam helps distinguish Primakoff from coherent ro production</vt:lpstr>
      <vt:lpstr>Relating cross-section to ap-bp</vt:lpstr>
      <vt:lpstr>Rates/Acceptance/Errors</vt:lpstr>
      <vt:lpstr>Summary</vt:lpstr>
      <vt:lpstr>PowerPoint Presentation</vt:lpstr>
      <vt:lpstr>The GlueX Detector in Hall-D</vt:lpstr>
      <vt:lpstr>Anomalous magnet moment of the m: (gm-2)/2 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Lawrence</cp:lastModifiedBy>
  <cp:revision>105</cp:revision>
  <dcterms:created xsi:type="dcterms:W3CDTF">2012-07-17T19:28:44Z</dcterms:created>
  <dcterms:modified xsi:type="dcterms:W3CDTF">2013-10-18T15:21:36Z</dcterms:modified>
</cp:coreProperties>
</file>