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68" r:id="rId4"/>
    <p:sldId id="263" r:id="rId5"/>
    <p:sldId id="272" r:id="rId6"/>
    <p:sldId id="273" r:id="rId7"/>
    <p:sldId id="270" r:id="rId8"/>
    <p:sldId id="271" r:id="rId9"/>
    <p:sldId id="266" r:id="rId10"/>
    <p:sldId id="267" r:id="rId11"/>
    <p:sldId id="261" r:id="rId12"/>
    <p:sldId id="264" r:id="rId13"/>
    <p:sldId id="269" r:id="rId14"/>
    <p:sldId id="262" r:id="rId15"/>
    <p:sldId id="260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9" d="100"/>
          <a:sy n="129" d="100"/>
        </p:scale>
        <p:origin x="-17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E5628A-2C20-7B49-BA3A-28355FA7BE0A}" type="datetimeFigureOut">
              <a:rPr lang="en-US" smtClean="0"/>
              <a:t>10/21/13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F6AA05-0C67-8944-A40E-C15C70450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78280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49E813-FF1B-3947-A7C1-7430ABB86029}" type="datetimeFigureOut">
              <a:rPr lang="en-US" smtClean="0"/>
              <a:t>10/21/13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67B07E-C0A8-7649-B8E4-86B20DBF3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7510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10/26/13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Measuring the charged pion polarizability in the γγ → π+π− reaction          D. Lawrence    -   JLAB   -    DNP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F4F5E-5852-E64B-A5A1-B3CB232B2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220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10/26/13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Measuring the charged pion polarizability in the γγ → π+π− reaction          D. Lawrence    -   JLAB   -    DNP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F4F5E-5852-E64B-A5A1-B3CB232B2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492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10/26/13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Measuring the charged pion polarizability in the γγ → π+π− reaction          D. Lawrence    -   JLAB   -    DNP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F4F5E-5852-E64B-A5A1-B3CB232B2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841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10/26/13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Measuring the charged pion polarizability in the γγ → π+π− reaction          D. Lawrence    -   JLAB   -    DNP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F4F5E-5852-E64B-A5A1-B3CB232B2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300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10/26/13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Measuring the charged pion polarizability in the γγ → π+π− reaction          D. Lawrence    -   JLAB   -    DNP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F4F5E-5852-E64B-A5A1-B3CB232B2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148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10/26/13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Measuring the charged pion polarizability in the γγ → π+π− reaction          D. Lawrence    -   JLAB   -    DNP 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F4F5E-5852-E64B-A5A1-B3CB232B2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926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10/26/13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Measuring the charged pion polarizability in the γγ → π+π− reaction          D. Lawrence    -   JLAB   -    DNP 2013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F4F5E-5852-E64B-A5A1-B3CB232B2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804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10/26/13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Measuring the charged pion polarizability in the γγ → π+π− reaction          D. Lawrence    -   JLAB   -    DNP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F4F5E-5852-E64B-A5A1-B3CB232B2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925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10/26/13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Measuring the charged pion polarizability in the γγ → π+π− reaction          D. Lawrence    -   JLAB   -    DNP 2013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F4F5E-5852-E64B-A5A1-B3CB232B2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931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10/26/13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Measuring the charged pion polarizability in the γγ → π+π− reaction          D. Lawrence    -   JLAB   -    DNP 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F4F5E-5852-E64B-A5A1-B3CB232B2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664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10/26/13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Measuring the charged pion polarizability in the γγ → π+π− reaction          D. Lawrence    -   JLAB   -    DNP 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F4F5E-5852-E64B-A5A1-B3CB232B2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31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247" y="6356350"/>
            <a:ext cx="821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10/26/13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540" y="6356350"/>
            <a:ext cx="76297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Measuring the charged pion polarizability in the γγ → π+π− reaction          D. Lawrence    -   JLAB   -    DNP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308" y="6356350"/>
            <a:ext cx="6056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6F4F5E-5852-E64B-A5A1-B3CB232B2D98}" type="slidenum">
              <a:rPr lang="en-US" smtClean="0"/>
              <a:t>‹#›</a:t>
            </a:fld>
            <a:r>
              <a:rPr lang="en-US" dirty="0" smtClean="0"/>
              <a:t>/8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460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3" Type="http://schemas.openxmlformats.org/officeDocument/2006/relationships/image" Target="../media/image32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4" Type="http://schemas.openxmlformats.org/officeDocument/2006/relationships/image" Target="../media/image14.emf"/><Relationship Id="rId5" Type="http://schemas.openxmlformats.org/officeDocument/2006/relationships/image" Target="../media/image15.emf"/><Relationship Id="rId6" Type="http://schemas.openxmlformats.org/officeDocument/2006/relationships/image" Target="../media/image16.emf"/><Relationship Id="rId7" Type="http://schemas.openxmlformats.org/officeDocument/2006/relationships/image" Target="../media/image17.emf"/><Relationship Id="rId8" Type="http://schemas.openxmlformats.org/officeDocument/2006/relationships/image" Target="../media/image18.emf"/><Relationship Id="rId9" Type="http://schemas.openxmlformats.org/officeDocument/2006/relationships/image" Target="../media/image19.emf"/><Relationship Id="rId10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4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2615" y="1554040"/>
            <a:ext cx="8548077" cy="171865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00FF"/>
                </a:solidFill>
              </a:rPr>
              <a:t>Measuring the charged pion </a:t>
            </a:r>
            <a:r>
              <a:rPr lang="en-US" dirty="0" err="1">
                <a:solidFill>
                  <a:srgbClr val="0000FF"/>
                </a:solidFill>
              </a:rPr>
              <a:t>polarizability</a:t>
            </a:r>
            <a:r>
              <a:rPr lang="en-US" dirty="0">
                <a:solidFill>
                  <a:srgbClr val="0000FF"/>
                </a:solidFill>
              </a:rPr>
              <a:t> in the </a:t>
            </a:r>
            <a:r>
              <a:rPr lang="en-US" dirty="0" err="1">
                <a:solidFill>
                  <a:srgbClr val="0000FF"/>
                </a:solidFill>
                <a:latin typeface="Symbol" charset="2"/>
                <a:cs typeface="Symbol" charset="2"/>
              </a:rPr>
              <a:t>γγ</a:t>
            </a:r>
            <a:r>
              <a:rPr lang="en-US" dirty="0">
                <a:solidFill>
                  <a:srgbClr val="0000FF"/>
                </a:solidFill>
                <a:latin typeface="Symbol" charset="2"/>
                <a:cs typeface="Symbol" charset="2"/>
              </a:rPr>
              <a:t> → π</a:t>
            </a:r>
            <a:r>
              <a:rPr lang="en-US" baseline="30000" dirty="0">
                <a:solidFill>
                  <a:srgbClr val="0000FF"/>
                </a:solidFill>
                <a:latin typeface="Symbol" charset="2"/>
                <a:cs typeface="Symbol" charset="2"/>
              </a:rPr>
              <a:t>+</a:t>
            </a:r>
            <a:r>
              <a:rPr lang="en-US" dirty="0">
                <a:solidFill>
                  <a:srgbClr val="0000FF"/>
                </a:solidFill>
                <a:latin typeface="Symbol" charset="2"/>
                <a:cs typeface="Symbol" charset="2"/>
              </a:rPr>
              <a:t>π</a:t>
            </a:r>
            <a:r>
              <a:rPr lang="en-US" baseline="30000" dirty="0">
                <a:solidFill>
                  <a:srgbClr val="0000FF"/>
                </a:solidFill>
                <a:latin typeface="Symbol" charset="2"/>
                <a:cs typeface="Symbol" charset="2"/>
              </a:rPr>
              <a:t>−</a:t>
            </a:r>
            <a:r>
              <a:rPr lang="en-US" dirty="0">
                <a:solidFill>
                  <a:srgbClr val="0000FF"/>
                </a:solidFill>
                <a:latin typeface="Symbol" charset="2"/>
                <a:cs typeface="Symbol" charset="2"/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reaction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David Lawrence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</a:rPr>
              <a:t>JLab</a:t>
            </a:r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Rory </a:t>
            </a:r>
            <a:r>
              <a:rPr lang="en-US" sz="2400" dirty="0" err="1" smtClean="0">
                <a:solidFill>
                  <a:schemeClr val="tx1"/>
                </a:solidFill>
              </a:rPr>
              <a:t>Miskimen</a:t>
            </a:r>
            <a:r>
              <a:rPr lang="en-US" sz="2400" dirty="0" smtClean="0">
                <a:solidFill>
                  <a:schemeClr val="tx1"/>
                </a:solidFill>
              </a:rPr>
              <a:t>, UMass, Amherst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Elton Smith, </a:t>
            </a:r>
            <a:r>
              <a:rPr lang="en-US" sz="2400" dirty="0" err="1" smtClean="0">
                <a:solidFill>
                  <a:schemeClr val="tx1"/>
                </a:solidFill>
              </a:rPr>
              <a:t>JLab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2419" y="6437186"/>
            <a:ext cx="1851581" cy="420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8928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pp_theory_fit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0" t="9234" r="2351" b="-9234"/>
          <a:stretch/>
        </p:blipFill>
        <p:spPr>
          <a:xfrm rot="5400000">
            <a:off x="280227" y="913563"/>
            <a:ext cx="4204484" cy="49066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4199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Relating cross-section to </a:t>
            </a:r>
            <a:r>
              <a:rPr lang="en-US" dirty="0" err="1" smtClean="0">
                <a:solidFill>
                  <a:srgbClr val="0000FF"/>
                </a:solidFill>
                <a:latin typeface="Symbol" charset="2"/>
                <a:cs typeface="Symbol" charset="2"/>
              </a:rPr>
              <a:t>a</a:t>
            </a:r>
            <a:r>
              <a:rPr lang="en-US" baseline="-25000" dirty="0" err="1" smtClean="0">
                <a:solidFill>
                  <a:srgbClr val="0000FF"/>
                </a:solidFill>
                <a:latin typeface="Symbol" charset="2"/>
                <a:cs typeface="Symbol" charset="2"/>
              </a:rPr>
              <a:t>p</a:t>
            </a:r>
            <a:r>
              <a:rPr lang="en-US" dirty="0" err="1" smtClean="0">
                <a:solidFill>
                  <a:srgbClr val="0000FF"/>
                </a:solidFill>
                <a:latin typeface="Symbol" charset="2"/>
                <a:cs typeface="Symbol" charset="2"/>
              </a:rPr>
              <a:t>-b</a:t>
            </a:r>
            <a:r>
              <a:rPr lang="en-US" baseline="-25000" dirty="0" err="1" smtClean="0">
                <a:solidFill>
                  <a:srgbClr val="0000FF"/>
                </a:solidFill>
                <a:latin typeface="Symbol" charset="2"/>
                <a:cs typeface="Symbol" charset="2"/>
              </a:rPr>
              <a:t>p</a:t>
            </a:r>
            <a:endParaRPr lang="en-US" baseline="-25000" dirty="0">
              <a:solidFill>
                <a:srgbClr val="0000FF"/>
              </a:solidFill>
              <a:latin typeface="Symbol" charset="2"/>
              <a:cs typeface="Symbol" charset="2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10/26/13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Measuring the charged pion polarizability in the γγ → π+π− reaction          D. Lawrence    -   JLAB   -    DNP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F4F5E-5852-E64B-A5A1-B3CB232B2D98}" type="slidenum">
              <a:rPr lang="en-US" smtClean="0"/>
              <a:t>10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29465" y="1003018"/>
            <a:ext cx="43838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smtClean="0"/>
              <a:t>Curves from figure 5. from </a:t>
            </a:r>
            <a:r>
              <a:rPr lang="en-US" sz="1100" i="1" dirty="0" err="1" smtClean="0"/>
              <a:t>Pasquini</a:t>
            </a:r>
            <a:r>
              <a:rPr lang="en-US" sz="1100" i="1" dirty="0" smtClean="0"/>
              <a:t> et al</a:t>
            </a:r>
            <a:r>
              <a:rPr lang="en-US" sz="1100" i="1" dirty="0"/>
              <a:t>. Phys. Rev. C 77, 065211 (2008)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73876" y="1413134"/>
            <a:ext cx="3720406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Cross-section for </a:t>
            </a:r>
            <a:r>
              <a:rPr lang="en-US" dirty="0" err="1" smtClean="0">
                <a:latin typeface="Symbol" charset="2"/>
                <a:cs typeface="Symbol" charset="2"/>
              </a:rPr>
              <a:t>gg</a:t>
            </a:r>
            <a:r>
              <a:rPr lang="en-US" dirty="0">
                <a:latin typeface="Symbol" charset="2"/>
                <a:cs typeface="Symbol" charset="2"/>
              </a:rPr>
              <a:t> </a:t>
            </a:r>
            <a:r>
              <a:rPr lang="en-US" dirty="0" smtClean="0">
                <a:cs typeface="Symbol" charset="2"/>
              </a:rPr>
              <a:t>-&gt;</a:t>
            </a:r>
            <a:r>
              <a:rPr lang="en-US" dirty="0" smtClean="0">
                <a:latin typeface="Symbol" charset="2"/>
                <a:cs typeface="Symbol" charset="2"/>
              </a:rPr>
              <a:t> </a:t>
            </a:r>
            <a:r>
              <a:rPr lang="en-US" dirty="0" err="1" smtClean="0">
                <a:latin typeface="Symbol" charset="2"/>
                <a:cs typeface="Symbol" charset="2"/>
              </a:rPr>
              <a:t>p</a:t>
            </a:r>
            <a:r>
              <a:rPr lang="en-US" baseline="30000" dirty="0" err="1" smtClean="0">
                <a:latin typeface="Symbol" charset="2"/>
                <a:cs typeface="Symbol" charset="2"/>
              </a:rPr>
              <a:t>+</a:t>
            </a:r>
            <a:r>
              <a:rPr lang="en-US" dirty="0" err="1" smtClean="0">
                <a:latin typeface="Symbol" charset="2"/>
                <a:cs typeface="Symbol" charset="2"/>
              </a:rPr>
              <a:t>p</a:t>
            </a:r>
            <a:r>
              <a:rPr lang="en-US" baseline="30000" dirty="0" smtClean="0">
                <a:latin typeface="Symbol" charset="2"/>
                <a:cs typeface="Symbol" charset="2"/>
              </a:rPr>
              <a:t>-</a:t>
            </a:r>
            <a:r>
              <a:rPr lang="en-US" dirty="0" smtClean="0"/>
              <a:t> calculated based on two values of </a:t>
            </a:r>
            <a:r>
              <a:rPr lang="en-US" dirty="0" err="1" smtClean="0">
                <a:latin typeface="Symbol" charset="2"/>
                <a:cs typeface="Symbol" charset="2"/>
              </a:rPr>
              <a:t>a</a:t>
            </a:r>
            <a:r>
              <a:rPr lang="en-US" baseline="-25000" dirty="0" err="1" smtClean="0">
                <a:latin typeface="Symbol" charset="2"/>
                <a:cs typeface="Symbol" charset="2"/>
              </a:rPr>
              <a:t>p</a:t>
            </a:r>
            <a:r>
              <a:rPr lang="en-US" dirty="0" err="1" smtClean="0">
                <a:latin typeface="Symbol" charset="2"/>
                <a:cs typeface="Symbol" charset="2"/>
              </a:rPr>
              <a:t>-b</a:t>
            </a:r>
            <a:r>
              <a:rPr lang="en-US" baseline="-25000" dirty="0" err="1" smtClean="0">
                <a:latin typeface="Symbol" charset="2"/>
                <a:cs typeface="Symbol" charset="2"/>
              </a:rPr>
              <a:t>p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r>
              <a:rPr lang="en-US" dirty="0" err="1">
                <a:latin typeface="Symbol" charset="2"/>
                <a:cs typeface="Symbol" charset="2"/>
              </a:rPr>
              <a:t>a</a:t>
            </a:r>
            <a:r>
              <a:rPr lang="en-US" baseline="-25000" dirty="0" err="1">
                <a:latin typeface="Symbol" charset="2"/>
                <a:cs typeface="Symbol" charset="2"/>
              </a:rPr>
              <a:t>p</a:t>
            </a:r>
            <a:r>
              <a:rPr lang="en-US" dirty="0" err="1">
                <a:latin typeface="Symbol" charset="2"/>
                <a:cs typeface="Symbol" charset="2"/>
              </a:rPr>
              <a:t>-b</a:t>
            </a:r>
            <a:r>
              <a:rPr lang="en-US" baseline="-25000" dirty="0" err="1">
                <a:latin typeface="Symbol" charset="2"/>
                <a:cs typeface="Symbol" charset="2"/>
              </a:rPr>
              <a:t>p</a:t>
            </a:r>
            <a:r>
              <a:rPr lang="en-US" dirty="0">
                <a:cs typeface="Symbol" charset="2"/>
              </a:rPr>
              <a:t> = 13.0 x 10</a:t>
            </a:r>
            <a:r>
              <a:rPr lang="en-US" baseline="30000" dirty="0">
                <a:cs typeface="Symbol" charset="2"/>
              </a:rPr>
              <a:t>-4</a:t>
            </a:r>
            <a:r>
              <a:rPr lang="en-US" dirty="0">
                <a:cs typeface="Symbol" charset="2"/>
              </a:rPr>
              <a:t> fm</a:t>
            </a:r>
            <a:r>
              <a:rPr lang="en-US" baseline="30000" dirty="0">
                <a:cs typeface="Symbol" charset="2"/>
              </a:rPr>
              <a:t>3 </a:t>
            </a:r>
            <a:r>
              <a:rPr lang="en-US" sz="1200" dirty="0" smtClean="0">
                <a:cs typeface="Symbol" charset="2"/>
              </a:rPr>
              <a:t>(top, dotted </a:t>
            </a:r>
            <a:r>
              <a:rPr lang="en-US" sz="1200" dirty="0">
                <a:cs typeface="Symbol" charset="2"/>
              </a:rPr>
              <a:t>line)</a:t>
            </a:r>
            <a:endParaRPr lang="en-US" baseline="30000" dirty="0">
              <a:cs typeface="Symbol" charset="2"/>
            </a:endParaRPr>
          </a:p>
          <a:p>
            <a:endParaRPr lang="en-US" dirty="0"/>
          </a:p>
          <a:p>
            <a:r>
              <a:rPr lang="en-US" dirty="0" err="1">
                <a:latin typeface="Symbol" charset="2"/>
                <a:cs typeface="Symbol" charset="2"/>
              </a:rPr>
              <a:t>a</a:t>
            </a:r>
            <a:r>
              <a:rPr lang="en-US" baseline="-25000" dirty="0" err="1">
                <a:latin typeface="Symbol" charset="2"/>
                <a:cs typeface="Symbol" charset="2"/>
              </a:rPr>
              <a:t>p</a:t>
            </a:r>
            <a:r>
              <a:rPr lang="en-US" dirty="0" err="1">
                <a:latin typeface="Symbol" charset="2"/>
                <a:cs typeface="Symbol" charset="2"/>
              </a:rPr>
              <a:t>-</a:t>
            </a:r>
            <a:r>
              <a:rPr lang="en-US" dirty="0" err="1" smtClean="0">
                <a:latin typeface="Symbol" charset="2"/>
                <a:cs typeface="Symbol" charset="2"/>
              </a:rPr>
              <a:t>b</a:t>
            </a:r>
            <a:r>
              <a:rPr lang="en-US" baseline="-25000" dirty="0" err="1" smtClean="0">
                <a:latin typeface="Symbol" charset="2"/>
                <a:cs typeface="Symbol" charset="2"/>
              </a:rPr>
              <a:t>p</a:t>
            </a:r>
            <a:r>
              <a:rPr lang="en-US" dirty="0" smtClean="0">
                <a:cs typeface="Symbol" charset="2"/>
              </a:rPr>
              <a:t> = 5.7 x 10</a:t>
            </a:r>
            <a:r>
              <a:rPr lang="en-US" baseline="30000" dirty="0" smtClean="0">
                <a:cs typeface="Symbol" charset="2"/>
              </a:rPr>
              <a:t>-4</a:t>
            </a:r>
            <a:r>
              <a:rPr lang="en-US" dirty="0" smtClean="0">
                <a:cs typeface="Symbol" charset="2"/>
              </a:rPr>
              <a:t> fm</a:t>
            </a:r>
            <a:r>
              <a:rPr lang="en-US" baseline="30000" dirty="0" smtClean="0">
                <a:cs typeface="Symbol" charset="2"/>
              </a:rPr>
              <a:t>3 </a:t>
            </a:r>
            <a:r>
              <a:rPr lang="en-US" sz="1200" dirty="0" smtClean="0">
                <a:cs typeface="Symbol" charset="2"/>
              </a:rPr>
              <a:t>(solid and dashed lines)</a:t>
            </a:r>
            <a:endParaRPr lang="en-US" sz="1200" baseline="30000" dirty="0" smtClean="0">
              <a:cs typeface="Symbol" charset="2"/>
            </a:endParaRPr>
          </a:p>
          <a:p>
            <a:endParaRPr lang="en-US" baseline="30000" dirty="0">
              <a:cs typeface="Symbol" charset="2"/>
            </a:endParaRPr>
          </a:p>
          <a:p>
            <a:endParaRPr lang="en-US" baseline="30000" dirty="0" smtClean="0"/>
          </a:p>
          <a:p>
            <a:endParaRPr lang="en-US" baseline="30000" dirty="0" smtClean="0"/>
          </a:p>
          <a:p>
            <a:r>
              <a:rPr lang="en-US" dirty="0" smtClean="0"/>
              <a:t>Cross-section varies by ~10% for factor of 2 variation in </a:t>
            </a:r>
            <a:r>
              <a:rPr lang="en-US" dirty="0" err="1">
                <a:latin typeface="Symbol" charset="2"/>
                <a:cs typeface="Symbol" charset="2"/>
              </a:rPr>
              <a:t>a</a:t>
            </a:r>
            <a:r>
              <a:rPr lang="en-US" baseline="-25000" dirty="0" err="1">
                <a:latin typeface="Symbol" charset="2"/>
                <a:cs typeface="Symbol" charset="2"/>
              </a:rPr>
              <a:t>p</a:t>
            </a:r>
            <a:r>
              <a:rPr lang="en-US" dirty="0" err="1">
                <a:latin typeface="Symbol" charset="2"/>
                <a:cs typeface="Symbol" charset="2"/>
              </a:rPr>
              <a:t>-</a:t>
            </a:r>
            <a:r>
              <a:rPr lang="en-US" dirty="0" err="1" smtClean="0">
                <a:latin typeface="Symbol" charset="2"/>
                <a:cs typeface="Symbol" charset="2"/>
              </a:rPr>
              <a:t>b</a:t>
            </a:r>
            <a:r>
              <a:rPr lang="en-US" baseline="-25000" dirty="0" err="1" smtClean="0">
                <a:latin typeface="Symbol" charset="2"/>
                <a:cs typeface="Symbol" charset="2"/>
              </a:rPr>
              <a:t>p</a:t>
            </a:r>
            <a:endParaRPr lang="en-US" baseline="-25000" dirty="0" smtClean="0">
              <a:latin typeface="Symbol" charset="2"/>
              <a:cs typeface="Symbol" charset="2"/>
            </a:endParaRPr>
          </a:p>
          <a:p>
            <a:endParaRPr lang="en-US" baseline="-25000" dirty="0">
              <a:latin typeface="Symbol" charset="2"/>
              <a:cs typeface="Symbol" charset="2"/>
            </a:endParaRPr>
          </a:p>
          <a:p>
            <a:r>
              <a:rPr lang="en-US" dirty="0" smtClean="0"/>
              <a:t>Need measurement of </a:t>
            </a:r>
            <a:r>
              <a:rPr lang="en-US" dirty="0" smtClean="0">
                <a:latin typeface="Symbol" charset="2"/>
                <a:cs typeface="Symbol" charset="2"/>
              </a:rPr>
              <a:t>s(</a:t>
            </a:r>
            <a:r>
              <a:rPr lang="en-US" dirty="0" err="1">
                <a:latin typeface="Symbol" charset="2"/>
                <a:cs typeface="Symbol" charset="2"/>
              </a:rPr>
              <a:t>gg</a:t>
            </a:r>
            <a:r>
              <a:rPr lang="en-US" dirty="0">
                <a:latin typeface="Symbol" charset="2"/>
                <a:cs typeface="Symbol" charset="2"/>
              </a:rPr>
              <a:t> </a:t>
            </a:r>
            <a:r>
              <a:rPr lang="en-US" dirty="0">
                <a:cs typeface="Symbol" charset="2"/>
              </a:rPr>
              <a:t>-&gt;</a:t>
            </a:r>
            <a:r>
              <a:rPr lang="en-US" dirty="0">
                <a:latin typeface="Symbol" charset="2"/>
                <a:cs typeface="Symbol" charset="2"/>
              </a:rPr>
              <a:t> </a:t>
            </a:r>
            <a:r>
              <a:rPr lang="en-US" dirty="0" err="1">
                <a:latin typeface="Symbol" charset="2"/>
                <a:cs typeface="Symbol" charset="2"/>
              </a:rPr>
              <a:t>p</a:t>
            </a:r>
            <a:r>
              <a:rPr lang="en-US" baseline="30000" dirty="0" err="1">
                <a:latin typeface="Symbol" charset="2"/>
                <a:cs typeface="Symbol" charset="2"/>
              </a:rPr>
              <a:t>+</a:t>
            </a:r>
            <a:r>
              <a:rPr lang="en-US" dirty="0" err="1">
                <a:latin typeface="Symbol" charset="2"/>
                <a:cs typeface="Symbol" charset="2"/>
              </a:rPr>
              <a:t>p</a:t>
            </a:r>
            <a:r>
              <a:rPr lang="en-US" baseline="30000" dirty="0">
                <a:latin typeface="Symbol" charset="2"/>
                <a:cs typeface="Symbol" charset="2"/>
              </a:rPr>
              <a:t>-</a:t>
            </a:r>
            <a:r>
              <a:rPr lang="en-US" dirty="0"/>
              <a:t> </a:t>
            </a:r>
            <a:r>
              <a:rPr lang="en-US" dirty="0" smtClean="0">
                <a:latin typeface="Symbol" charset="2"/>
                <a:cs typeface="Symbol" charset="2"/>
              </a:rPr>
              <a:t>)</a:t>
            </a:r>
            <a:r>
              <a:rPr lang="en-US" dirty="0" smtClean="0"/>
              <a:t> at few percent level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28678" y="1413134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Symbol" charset="2"/>
                <a:cs typeface="Symbol" charset="2"/>
              </a:rPr>
              <a:t>gg</a:t>
            </a:r>
            <a:r>
              <a:rPr lang="en-US" dirty="0">
                <a:latin typeface="Symbol" charset="2"/>
                <a:cs typeface="Symbol" charset="2"/>
              </a:rPr>
              <a:t> </a:t>
            </a:r>
            <a:r>
              <a:rPr lang="en-US" dirty="0">
                <a:cs typeface="Symbol" charset="2"/>
              </a:rPr>
              <a:t>-&gt;</a:t>
            </a:r>
            <a:r>
              <a:rPr lang="en-US" dirty="0">
                <a:latin typeface="Symbol" charset="2"/>
                <a:cs typeface="Symbol" charset="2"/>
              </a:rPr>
              <a:t> </a:t>
            </a:r>
            <a:r>
              <a:rPr lang="en-US" dirty="0" err="1">
                <a:latin typeface="Symbol" charset="2"/>
                <a:cs typeface="Symbol" charset="2"/>
              </a:rPr>
              <a:t>p</a:t>
            </a:r>
            <a:r>
              <a:rPr lang="en-US" baseline="30000" dirty="0" err="1">
                <a:latin typeface="Symbol" charset="2"/>
                <a:cs typeface="Symbol" charset="2"/>
              </a:rPr>
              <a:t>+</a:t>
            </a:r>
            <a:r>
              <a:rPr lang="en-US" dirty="0" err="1">
                <a:latin typeface="Symbol" charset="2"/>
                <a:cs typeface="Symbol" charset="2"/>
              </a:rPr>
              <a:t>p</a:t>
            </a:r>
            <a:r>
              <a:rPr lang="en-US" baseline="30000" dirty="0">
                <a:latin typeface="Symbol" charset="2"/>
                <a:cs typeface="Symbol" charset="2"/>
              </a:rPr>
              <a:t>-</a:t>
            </a:r>
            <a:r>
              <a:rPr lang="en-US" dirty="0"/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19734" y="5583579"/>
            <a:ext cx="341147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cs typeface="Symbol" charset="2"/>
              </a:rPr>
              <a:t>dotted</a:t>
            </a:r>
            <a:r>
              <a:rPr lang="en-US" sz="1100" dirty="0">
                <a:cs typeface="Symbol" charset="2"/>
              </a:rPr>
              <a:t>:  </a:t>
            </a:r>
            <a:r>
              <a:rPr lang="en-US" sz="1100" dirty="0"/>
              <a:t>    </a:t>
            </a:r>
            <a:r>
              <a:rPr lang="en-US" sz="1100" dirty="0">
                <a:cs typeface="Symbol" charset="2"/>
              </a:rPr>
              <a:t>subtracted </a:t>
            </a:r>
            <a:r>
              <a:rPr lang="en-US" sz="1100" dirty="0"/>
              <a:t>DR calculation with </a:t>
            </a:r>
            <a:r>
              <a:rPr lang="en-US" sz="1100" i="1" dirty="0" err="1">
                <a:latin typeface="Symbol" charset="2"/>
                <a:cs typeface="Symbol" charset="2"/>
              </a:rPr>
              <a:t>a</a:t>
            </a:r>
            <a:r>
              <a:rPr lang="en-US" sz="1100" i="1" baseline="-25000" dirty="0" err="1">
                <a:latin typeface="Symbol" charset="2"/>
                <a:cs typeface="Symbol" charset="2"/>
              </a:rPr>
              <a:t>p</a:t>
            </a:r>
            <a:r>
              <a:rPr lang="en-US" sz="1100" i="1" dirty="0" err="1">
                <a:latin typeface="Symbol" charset="2"/>
                <a:cs typeface="Symbol" charset="2"/>
              </a:rPr>
              <a:t>-b</a:t>
            </a:r>
            <a:r>
              <a:rPr lang="en-US" sz="1100" i="1" baseline="-25000" dirty="0" err="1">
                <a:latin typeface="Symbol" charset="2"/>
                <a:cs typeface="Symbol" charset="2"/>
              </a:rPr>
              <a:t>p</a:t>
            </a:r>
            <a:r>
              <a:rPr lang="en-US" sz="1100" i="1" dirty="0">
                <a:cs typeface="Symbol" charset="2"/>
              </a:rPr>
              <a:t> </a:t>
            </a:r>
            <a:r>
              <a:rPr lang="en-US" sz="1100" dirty="0">
                <a:cs typeface="Symbol" charset="2"/>
              </a:rPr>
              <a:t>= 13.0</a:t>
            </a:r>
          </a:p>
          <a:p>
            <a:r>
              <a:rPr lang="en-US" sz="1100" b="1" dirty="0" smtClean="0">
                <a:cs typeface="Symbol" charset="2"/>
              </a:rPr>
              <a:t>dashed</a:t>
            </a:r>
            <a:r>
              <a:rPr lang="en-US" sz="1100" dirty="0" smtClean="0">
                <a:cs typeface="Symbol" charset="2"/>
              </a:rPr>
              <a:t>:     subtracted </a:t>
            </a:r>
            <a:r>
              <a:rPr lang="en-US" sz="1100" dirty="0"/>
              <a:t>DR calculation with </a:t>
            </a:r>
            <a:r>
              <a:rPr lang="en-US" sz="1100" i="1" dirty="0" err="1">
                <a:latin typeface="Symbol" charset="2"/>
                <a:cs typeface="Symbol" charset="2"/>
              </a:rPr>
              <a:t>a</a:t>
            </a:r>
            <a:r>
              <a:rPr lang="en-US" sz="1100" i="1" baseline="-25000" dirty="0" err="1">
                <a:latin typeface="Symbol" charset="2"/>
                <a:cs typeface="Symbol" charset="2"/>
              </a:rPr>
              <a:t>p</a:t>
            </a:r>
            <a:r>
              <a:rPr lang="en-US" sz="1100" i="1" dirty="0" err="1">
                <a:latin typeface="Symbol" charset="2"/>
                <a:cs typeface="Symbol" charset="2"/>
              </a:rPr>
              <a:t>-b</a:t>
            </a:r>
            <a:r>
              <a:rPr lang="en-US" sz="1100" i="1" baseline="-25000" dirty="0" err="1">
                <a:latin typeface="Symbol" charset="2"/>
                <a:cs typeface="Symbol" charset="2"/>
              </a:rPr>
              <a:t>p</a:t>
            </a:r>
            <a:r>
              <a:rPr lang="en-US" sz="1100" i="1" dirty="0">
                <a:cs typeface="Symbol" charset="2"/>
              </a:rPr>
              <a:t> </a:t>
            </a:r>
            <a:r>
              <a:rPr lang="en-US" sz="1100" dirty="0">
                <a:cs typeface="Symbol" charset="2"/>
              </a:rPr>
              <a:t>= </a:t>
            </a:r>
            <a:r>
              <a:rPr lang="en-US" sz="1100" dirty="0" smtClean="0">
                <a:cs typeface="Symbol" charset="2"/>
              </a:rPr>
              <a:t>5.7</a:t>
            </a:r>
            <a:endParaRPr lang="en-US" sz="1100" dirty="0" smtClean="0">
              <a:cs typeface="Symbol" charset="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00414" y="5196955"/>
            <a:ext cx="16224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Invariant mass of </a:t>
            </a:r>
            <a:r>
              <a:rPr lang="en-US" sz="12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Symbol" charset="2"/>
                <a:cs typeface="Symbol" charset="2"/>
              </a:rPr>
              <a:t>p</a:t>
            </a:r>
            <a:r>
              <a:rPr lang="en-US" sz="1200" i="1" baseline="30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Symbol" charset="2"/>
                <a:cs typeface="Symbol" charset="2"/>
              </a:rPr>
              <a:t>+</a:t>
            </a:r>
            <a:r>
              <a:rPr lang="en-US" sz="12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Symbol" charset="2"/>
                <a:cs typeface="Symbol" charset="2"/>
              </a:rPr>
              <a:t>p</a:t>
            </a:r>
            <a:r>
              <a:rPr lang="en-US" sz="1200" i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ymbol" charset="2"/>
                <a:cs typeface="Symbol" charset="2"/>
              </a:rPr>
              <a:t>-</a:t>
            </a:r>
            <a:endParaRPr lang="en-US" sz="1200" i="1" baseline="30000" dirty="0">
              <a:solidFill>
                <a:schemeClr val="tx1">
                  <a:lumMod val="65000"/>
                  <a:lumOff val="35000"/>
                </a:schemeClr>
              </a:solidFill>
              <a:latin typeface="Symbol" charset="2"/>
              <a:cs typeface="Symbol" charset="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82469" y="2380726"/>
            <a:ext cx="18865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err="1">
                <a:latin typeface="Symbol" charset="2"/>
                <a:cs typeface="Symbol" charset="2"/>
              </a:rPr>
              <a:t>a</a:t>
            </a:r>
            <a:r>
              <a:rPr lang="en-US" sz="1400" i="1" baseline="-25000" dirty="0" err="1">
                <a:latin typeface="Symbol" charset="2"/>
                <a:cs typeface="Symbol" charset="2"/>
              </a:rPr>
              <a:t>p</a:t>
            </a:r>
            <a:r>
              <a:rPr lang="en-US" sz="1400" i="1" dirty="0" err="1">
                <a:latin typeface="Symbol" charset="2"/>
                <a:cs typeface="Symbol" charset="2"/>
              </a:rPr>
              <a:t>-b</a:t>
            </a:r>
            <a:r>
              <a:rPr lang="en-US" sz="1400" i="1" baseline="-25000" dirty="0" err="1">
                <a:latin typeface="Symbol" charset="2"/>
                <a:cs typeface="Symbol" charset="2"/>
              </a:rPr>
              <a:t>p</a:t>
            </a:r>
            <a:r>
              <a:rPr lang="en-US" sz="1400" i="1" dirty="0">
                <a:cs typeface="Symbol" charset="2"/>
              </a:rPr>
              <a:t> = </a:t>
            </a:r>
            <a:r>
              <a:rPr lang="en-US" sz="1400" i="1" dirty="0" smtClean="0">
                <a:cs typeface="Symbol" charset="2"/>
              </a:rPr>
              <a:t>13.0 x </a:t>
            </a:r>
            <a:r>
              <a:rPr lang="en-US" sz="1400" i="1" dirty="0">
                <a:cs typeface="Symbol" charset="2"/>
              </a:rPr>
              <a:t>10</a:t>
            </a:r>
            <a:r>
              <a:rPr lang="en-US" sz="1400" i="1" baseline="30000" dirty="0">
                <a:cs typeface="Symbol" charset="2"/>
              </a:rPr>
              <a:t>-4</a:t>
            </a:r>
            <a:r>
              <a:rPr lang="en-US" sz="1400" i="1" dirty="0">
                <a:cs typeface="Symbol" charset="2"/>
              </a:rPr>
              <a:t> fm</a:t>
            </a:r>
            <a:r>
              <a:rPr lang="en-US" sz="1400" i="1" baseline="30000" dirty="0">
                <a:cs typeface="Symbol" charset="2"/>
              </a:rPr>
              <a:t>3</a:t>
            </a:r>
            <a:r>
              <a:rPr lang="en-US" sz="1400" i="1" dirty="0">
                <a:cs typeface="Symbol" charset="2"/>
              </a:rPr>
              <a:t> </a:t>
            </a:r>
            <a:endParaRPr lang="en-US" sz="1400" i="1" dirty="0"/>
          </a:p>
          <a:p>
            <a:r>
              <a:rPr lang="en-US" sz="1400" i="1" dirty="0" smtClean="0">
                <a:cs typeface="Symbol" charset="2"/>
              </a:rPr>
              <a:t> </a:t>
            </a:r>
            <a:endParaRPr lang="en-US" sz="1400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1312381" y="4258964"/>
            <a:ext cx="1795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err="1">
                <a:latin typeface="Symbol" charset="2"/>
                <a:cs typeface="Symbol" charset="2"/>
              </a:rPr>
              <a:t>a</a:t>
            </a:r>
            <a:r>
              <a:rPr lang="en-US" sz="1400" i="1" baseline="-25000" dirty="0" err="1">
                <a:latin typeface="Symbol" charset="2"/>
                <a:cs typeface="Symbol" charset="2"/>
              </a:rPr>
              <a:t>p</a:t>
            </a:r>
            <a:r>
              <a:rPr lang="en-US" sz="1400" i="1" dirty="0" err="1">
                <a:latin typeface="Symbol" charset="2"/>
                <a:cs typeface="Symbol" charset="2"/>
              </a:rPr>
              <a:t>-b</a:t>
            </a:r>
            <a:r>
              <a:rPr lang="en-US" sz="1400" i="1" baseline="-25000" dirty="0" err="1">
                <a:latin typeface="Symbol" charset="2"/>
                <a:cs typeface="Symbol" charset="2"/>
              </a:rPr>
              <a:t>p</a:t>
            </a:r>
            <a:r>
              <a:rPr lang="en-US" sz="1400" i="1" dirty="0">
                <a:cs typeface="Symbol" charset="2"/>
              </a:rPr>
              <a:t> = </a:t>
            </a:r>
            <a:r>
              <a:rPr lang="en-US" sz="1400" i="1" dirty="0" smtClean="0">
                <a:cs typeface="Symbol" charset="2"/>
              </a:rPr>
              <a:t>5.7 x 10</a:t>
            </a:r>
            <a:r>
              <a:rPr lang="en-US" sz="1400" i="1" baseline="30000" dirty="0" smtClean="0">
                <a:cs typeface="Symbol" charset="2"/>
              </a:rPr>
              <a:t>-4</a:t>
            </a:r>
            <a:r>
              <a:rPr lang="en-US" sz="1400" i="1" dirty="0" smtClean="0">
                <a:cs typeface="Symbol" charset="2"/>
              </a:rPr>
              <a:t> fm</a:t>
            </a:r>
            <a:r>
              <a:rPr lang="en-US" sz="1400" i="1" baseline="30000" dirty="0" smtClean="0">
                <a:cs typeface="Symbol" charset="2"/>
              </a:rPr>
              <a:t>3</a:t>
            </a:r>
            <a:r>
              <a:rPr lang="en-US" sz="1400" i="1" dirty="0" smtClean="0">
                <a:cs typeface="Symbol" charset="2"/>
              </a:rPr>
              <a:t> </a:t>
            </a:r>
            <a:endParaRPr lang="en-US" sz="1400" i="1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2234144" y="2688503"/>
            <a:ext cx="528408" cy="52083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5" idx="0"/>
          </p:cNvCxnSpPr>
          <p:nvPr/>
        </p:nvCxnSpPr>
        <p:spPr>
          <a:xfrm flipH="1" flipV="1">
            <a:off x="2167594" y="3578492"/>
            <a:ext cx="42586" cy="6804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908540" y="4583233"/>
            <a:ext cx="403717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dirty="0" smtClean="0"/>
              <a:t>Black data points from MARK-II</a:t>
            </a:r>
          </a:p>
          <a:p>
            <a:r>
              <a:rPr lang="en-US" sz="1100" i="1" dirty="0" smtClean="0"/>
              <a:t>Red data points projected for approved </a:t>
            </a:r>
            <a:r>
              <a:rPr lang="en-US" sz="1100" i="1" dirty="0" err="1" smtClean="0"/>
              <a:t>Jlab</a:t>
            </a:r>
            <a:r>
              <a:rPr lang="en-US" sz="1100" i="1" dirty="0" smtClean="0"/>
              <a:t> </a:t>
            </a:r>
            <a:r>
              <a:rPr lang="en-US" sz="1100" i="1" dirty="0" smtClean="0"/>
              <a:t>experiment </a:t>
            </a:r>
            <a:r>
              <a:rPr lang="en-US" sz="1000" i="1" dirty="0" smtClean="0"/>
              <a:t>(stat. only)</a:t>
            </a:r>
            <a:endParaRPr lang="en-US" sz="1000" i="1" dirty="0"/>
          </a:p>
        </p:txBody>
      </p:sp>
    </p:spTree>
    <p:extLst>
      <p:ext uri="{BB962C8B-B14F-4D97-AF65-F5344CB8AC3E}">
        <p14:creationId xmlns:p14="http://schemas.microsoft.com/office/powerpoint/2010/main" val="7574158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7590"/>
            <a:ext cx="8229600" cy="955938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Rates/Acceptance/Errors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47" y="1058747"/>
            <a:ext cx="8754004" cy="2514846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500 </a:t>
            </a:r>
            <a:r>
              <a:rPr lang="en-US" sz="2800" dirty="0"/>
              <a:t>hours of running</a:t>
            </a:r>
          </a:p>
          <a:p>
            <a:pPr lvl="1"/>
            <a:r>
              <a:rPr lang="en-US" sz="2400" dirty="0"/>
              <a:t>10</a:t>
            </a:r>
            <a:r>
              <a:rPr lang="en-US" sz="2400" baseline="30000" dirty="0"/>
              <a:t>7</a:t>
            </a:r>
            <a:r>
              <a:rPr lang="en-US" sz="2400" dirty="0"/>
              <a:t> tagged photons/second on 5% radiation length </a:t>
            </a:r>
            <a:r>
              <a:rPr lang="en-US" sz="2400" baseline="30000" dirty="0"/>
              <a:t>116</a:t>
            </a:r>
            <a:r>
              <a:rPr lang="en-US" sz="2400" dirty="0"/>
              <a:t>Sn target</a:t>
            </a:r>
          </a:p>
          <a:p>
            <a:pPr lvl="2"/>
            <a:r>
              <a:rPr lang="en-US" sz="2000" dirty="0" smtClean="0"/>
              <a:t>PAC approved 25 days (20 for production, 5 calibration)</a:t>
            </a:r>
          </a:p>
          <a:p>
            <a:r>
              <a:rPr lang="en-US" sz="2800" dirty="0" err="1" smtClean="0"/>
              <a:t>W</a:t>
            </a:r>
            <a:r>
              <a:rPr lang="en-US" sz="2800" baseline="-25000" dirty="0" err="1" smtClean="0">
                <a:latin typeface="Symbol" charset="2"/>
                <a:cs typeface="Symbol" charset="2"/>
              </a:rPr>
              <a:t>pp</a:t>
            </a:r>
            <a:r>
              <a:rPr lang="en-US" sz="2800" dirty="0" smtClean="0"/>
              <a:t> acceptance down to ~320 MeV/c</a:t>
            </a:r>
            <a:r>
              <a:rPr lang="en-US" sz="2800" baseline="30000" dirty="0" smtClean="0"/>
              <a:t>2</a:t>
            </a:r>
            <a:endParaRPr lang="en-US" sz="2800" dirty="0"/>
          </a:p>
          <a:p>
            <a:r>
              <a:rPr lang="en-US" sz="2800" dirty="0" smtClean="0"/>
              <a:t>Estimated ~36k </a:t>
            </a:r>
            <a:r>
              <a:rPr lang="en-US" sz="2800" dirty="0" err="1" smtClean="0"/>
              <a:t>Primakoff</a:t>
            </a:r>
            <a:r>
              <a:rPr lang="en-US" sz="2800" dirty="0" smtClean="0"/>
              <a:t> events</a:t>
            </a:r>
            <a:br>
              <a:rPr lang="en-US" sz="2800" dirty="0" smtClean="0"/>
            </a:br>
            <a:r>
              <a:rPr lang="en-US" sz="1800" i="1" dirty="0" smtClean="0"/>
              <a:t>(not including detector acceptance)</a:t>
            </a:r>
            <a:r>
              <a:rPr lang="en-US" sz="1400" i="1" dirty="0" smtClean="0"/>
              <a:t> </a:t>
            </a:r>
            <a:endParaRPr lang="en-US" sz="2400" i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Measuring the charged pion polarizability in the γγ → π+π− reaction          D. Lawrence    -   JLAB   -    DNP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F4F5E-5852-E64B-A5A1-B3CB232B2D98}" type="slidenum">
              <a:rPr lang="en-US" smtClean="0"/>
              <a:t>11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10/26/13</a:t>
            </a:r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642711" y="3541465"/>
            <a:ext cx="7479819" cy="2488303"/>
            <a:chOff x="751012" y="3703954"/>
            <a:chExt cx="7479819" cy="2488303"/>
          </a:xfrm>
        </p:grpSpPr>
        <p:pic>
          <p:nvPicPr>
            <p:cNvPr id="8" name="Picture 7" descr="Screen Shot 2013-10-18 at 9.20.51 AM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1012" y="4041176"/>
              <a:ext cx="7294970" cy="2151081"/>
            </a:xfrm>
            <a:prstGeom prst="rect">
              <a:avLst/>
            </a:prstGeom>
          </p:spPr>
        </p:pic>
        <p:sp>
          <p:nvSpPr>
            <p:cNvPr id="9" name="Rounded Rectangle 8"/>
            <p:cNvSpPr/>
            <p:nvPr/>
          </p:nvSpPr>
          <p:spPr>
            <a:xfrm>
              <a:off x="6675354" y="5891571"/>
              <a:ext cx="738412" cy="264754"/>
            </a:xfrm>
            <a:prstGeom prst="roundRect">
              <a:avLst/>
            </a:prstGeom>
            <a:noFill/>
            <a:ln w="2857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741286" y="3703954"/>
              <a:ext cx="1600193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000" b="1" i="1" dirty="0" smtClean="0">
                  <a:solidFill>
                    <a:srgbClr val="0000FF"/>
                  </a:solidFill>
                </a:rPr>
                <a:t>Error Budget</a:t>
              </a:r>
              <a:endParaRPr lang="en-US" sz="2000" b="1" i="1" dirty="0">
                <a:solidFill>
                  <a:srgbClr val="0000FF"/>
                </a:solidFill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H="1">
              <a:off x="7630257" y="4666344"/>
              <a:ext cx="600574" cy="1"/>
            </a:xfrm>
            <a:prstGeom prst="straightConnector1">
              <a:avLst/>
            </a:prstGeom>
            <a:ln w="57150" cmpd="sng">
              <a:solidFill>
                <a:srgbClr val="800000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H="1">
              <a:off x="7630257" y="5803205"/>
              <a:ext cx="600574" cy="1"/>
            </a:xfrm>
            <a:prstGeom prst="straightConnector1">
              <a:avLst/>
            </a:prstGeom>
            <a:ln w="57150" cmpd="sng">
              <a:solidFill>
                <a:srgbClr val="800000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85372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5577"/>
            <a:ext cx="8229600" cy="717327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Summary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93942"/>
            <a:ext cx="8229600" cy="5145239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Next to leading order </a:t>
            </a:r>
            <a:r>
              <a:rPr lang="en-US" dirty="0" err="1"/>
              <a:t>ChPT</a:t>
            </a:r>
            <a:r>
              <a:rPr lang="en-US" dirty="0"/>
              <a:t> prediction of </a:t>
            </a:r>
            <a:r>
              <a:rPr lang="en-US" dirty="0" err="1">
                <a:latin typeface="Symbol" charset="2"/>
                <a:cs typeface="Symbol" charset="2"/>
              </a:rPr>
              <a:t>a</a:t>
            </a:r>
            <a:r>
              <a:rPr lang="en-US" baseline="-25000" dirty="0" err="1">
                <a:latin typeface="Symbol" charset="2"/>
                <a:cs typeface="Symbol" charset="2"/>
              </a:rPr>
              <a:t>p</a:t>
            </a:r>
            <a:r>
              <a:rPr lang="en-US" dirty="0" err="1"/>
              <a:t>-</a:t>
            </a:r>
            <a:r>
              <a:rPr lang="en-US" dirty="0" err="1">
                <a:latin typeface="Symbol" charset="2"/>
                <a:cs typeface="Symbol" charset="2"/>
              </a:rPr>
              <a:t>b</a:t>
            </a:r>
            <a:r>
              <a:rPr lang="en-US" baseline="-25000" dirty="0" err="1">
                <a:latin typeface="Symbol" charset="2"/>
                <a:cs typeface="Symbol" charset="2"/>
              </a:rPr>
              <a:t>p</a:t>
            </a:r>
            <a:r>
              <a:rPr lang="en-US" dirty="0"/>
              <a:t> is 5.7 ± 1.0 x 10</a:t>
            </a:r>
            <a:r>
              <a:rPr lang="en-US" baseline="30000" dirty="0"/>
              <a:t>-4</a:t>
            </a:r>
            <a:r>
              <a:rPr lang="en-US" dirty="0"/>
              <a:t> </a:t>
            </a:r>
            <a:r>
              <a:rPr lang="en-US" dirty="0" smtClean="0"/>
              <a:t>fm</a:t>
            </a:r>
            <a:r>
              <a:rPr lang="en-US" baseline="30000" dirty="0" smtClean="0"/>
              <a:t>3</a:t>
            </a:r>
            <a:br>
              <a:rPr lang="en-US" baseline="30000" dirty="0" smtClean="0"/>
            </a:br>
            <a:endParaRPr lang="en-US" baseline="30000" dirty="0"/>
          </a:p>
          <a:p>
            <a:r>
              <a:rPr lang="en-US" dirty="0"/>
              <a:t>Previous measurements of </a:t>
            </a:r>
            <a:r>
              <a:rPr lang="en-US" dirty="0" err="1">
                <a:latin typeface="Symbol" charset="2"/>
                <a:cs typeface="Symbol" charset="2"/>
              </a:rPr>
              <a:t>a</a:t>
            </a:r>
            <a:r>
              <a:rPr lang="en-US" baseline="-25000" dirty="0" err="1">
                <a:latin typeface="Symbol" charset="2"/>
                <a:cs typeface="Symbol" charset="2"/>
              </a:rPr>
              <a:t>p</a:t>
            </a:r>
            <a:r>
              <a:rPr lang="en-US" dirty="0" err="1"/>
              <a:t>-</a:t>
            </a:r>
            <a:r>
              <a:rPr lang="en-US" dirty="0" err="1">
                <a:latin typeface="Symbol" charset="2"/>
                <a:cs typeface="Symbol" charset="2"/>
              </a:rPr>
              <a:t>b</a:t>
            </a:r>
            <a:r>
              <a:rPr lang="en-US" baseline="-25000" dirty="0" err="1">
                <a:latin typeface="Symbol" charset="2"/>
                <a:cs typeface="Symbol" charset="2"/>
              </a:rPr>
              <a:t>p</a:t>
            </a:r>
            <a:r>
              <a:rPr lang="en-US" dirty="0"/>
              <a:t> range from 4.4 - 52.6 x 10</a:t>
            </a:r>
            <a:r>
              <a:rPr lang="en-US" baseline="30000" dirty="0"/>
              <a:t>-4</a:t>
            </a:r>
            <a:r>
              <a:rPr lang="en-US" dirty="0"/>
              <a:t> </a:t>
            </a:r>
            <a:r>
              <a:rPr lang="en-US" dirty="0" smtClean="0"/>
              <a:t>fm</a:t>
            </a:r>
            <a:r>
              <a:rPr lang="en-US" baseline="30000" dirty="0" smtClean="0"/>
              <a:t>3</a:t>
            </a:r>
            <a:br>
              <a:rPr lang="en-US" baseline="30000" dirty="0" smtClean="0"/>
            </a:br>
            <a:endParaRPr lang="en-US" baseline="30000" dirty="0"/>
          </a:p>
          <a:p>
            <a:r>
              <a:rPr lang="en-US" dirty="0" smtClean="0"/>
              <a:t>A newly approved experiment to measure the charged pion </a:t>
            </a:r>
            <a:r>
              <a:rPr lang="en-US" dirty="0" err="1" smtClean="0"/>
              <a:t>polarizability</a:t>
            </a:r>
            <a:r>
              <a:rPr lang="en-US" dirty="0" smtClean="0"/>
              <a:t> </a:t>
            </a:r>
            <a:r>
              <a:rPr lang="en-US" dirty="0" err="1" smtClean="0">
                <a:latin typeface="Symbol" charset="2"/>
                <a:cs typeface="Symbol" charset="2"/>
              </a:rPr>
              <a:t>a</a:t>
            </a:r>
            <a:r>
              <a:rPr lang="en-US" baseline="-25000" dirty="0" err="1" smtClean="0">
                <a:latin typeface="Symbol" charset="2"/>
                <a:cs typeface="Symbol" charset="2"/>
              </a:rPr>
              <a:t>p</a:t>
            </a:r>
            <a:r>
              <a:rPr lang="en-US" dirty="0" err="1" smtClean="0"/>
              <a:t>-</a:t>
            </a:r>
            <a:r>
              <a:rPr lang="en-US" dirty="0" err="1" smtClean="0">
                <a:latin typeface="Symbol" charset="2"/>
                <a:cs typeface="Symbol" charset="2"/>
              </a:rPr>
              <a:t>b</a:t>
            </a:r>
            <a:r>
              <a:rPr lang="en-US" baseline="-25000" dirty="0" err="1" smtClean="0">
                <a:latin typeface="Symbol" charset="2"/>
                <a:cs typeface="Symbol" charset="2"/>
              </a:rPr>
              <a:t>p</a:t>
            </a:r>
            <a:r>
              <a:rPr lang="en-US" dirty="0" smtClean="0"/>
              <a:t> via the </a:t>
            </a:r>
            <a:r>
              <a:rPr lang="en-US" dirty="0" err="1" smtClean="0">
                <a:latin typeface="Symbol" charset="2"/>
                <a:cs typeface="Symbol" charset="2"/>
              </a:rPr>
              <a:t>gg</a:t>
            </a:r>
            <a:r>
              <a:rPr lang="en-US" dirty="0" smtClean="0"/>
              <a:t>*-&gt;</a:t>
            </a:r>
            <a:r>
              <a:rPr lang="en-US" dirty="0" err="1" smtClean="0">
                <a:latin typeface="Symbol" charset="2"/>
                <a:cs typeface="Symbol" charset="2"/>
              </a:rPr>
              <a:t>p</a:t>
            </a:r>
            <a:r>
              <a:rPr lang="en-US" baseline="30000" dirty="0" err="1" smtClean="0"/>
              <a:t>+</a:t>
            </a:r>
            <a:r>
              <a:rPr lang="en-US" dirty="0" err="1" smtClean="0">
                <a:latin typeface="Symbol" charset="2"/>
                <a:cs typeface="Symbol" charset="2"/>
              </a:rPr>
              <a:t>p</a:t>
            </a:r>
            <a:r>
              <a:rPr lang="en-US" baseline="30000" dirty="0" smtClean="0"/>
              <a:t>-</a:t>
            </a:r>
            <a:r>
              <a:rPr lang="en-US" dirty="0" smtClean="0"/>
              <a:t> reaction will be done using the </a:t>
            </a:r>
            <a:r>
              <a:rPr lang="en-US" dirty="0" err="1" smtClean="0"/>
              <a:t>GlueX</a:t>
            </a:r>
            <a:r>
              <a:rPr lang="en-US" dirty="0" smtClean="0"/>
              <a:t> detector at Jefferson Lab</a:t>
            </a:r>
          </a:p>
          <a:p>
            <a:pPr lvl="1"/>
            <a:r>
              <a:rPr lang="en-US" i="1" dirty="0"/>
              <a:t>PR12-13-008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sz="3100" dirty="0" smtClean="0"/>
              <a:t>Total estimated uncertainty in </a:t>
            </a:r>
            <a:r>
              <a:rPr lang="en-US" sz="3400" dirty="0" err="1">
                <a:latin typeface="Symbol" charset="2"/>
                <a:cs typeface="Symbol" charset="2"/>
              </a:rPr>
              <a:t>a</a:t>
            </a:r>
            <a:r>
              <a:rPr lang="en-US" sz="3400" baseline="-25000" dirty="0" err="1">
                <a:latin typeface="Symbol" charset="2"/>
                <a:cs typeface="Symbol" charset="2"/>
              </a:rPr>
              <a:t>p</a:t>
            </a:r>
            <a:r>
              <a:rPr lang="en-US" sz="3400" dirty="0" err="1"/>
              <a:t>-</a:t>
            </a:r>
            <a:r>
              <a:rPr lang="en-US" sz="3400" dirty="0" err="1">
                <a:latin typeface="Symbol" charset="2"/>
                <a:cs typeface="Symbol" charset="2"/>
              </a:rPr>
              <a:t>b</a:t>
            </a:r>
            <a:r>
              <a:rPr lang="en-US" sz="3400" baseline="-25000" dirty="0" err="1">
                <a:latin typeface="Symbol" charset="2"/>
                <a:cs typeface="Symbol" charset="2"/>
              </a:rPr>
              <a:t>p</a:t>
            </a:r>
            <a:r>
              <a:rPr lang="en-US" sz="4000" dirty="0" smtClean="0"/>
              <a:t> </a:t>
            </a:r>
            <a:r>
              <a:rPr lang="en-US" sz="3100" dirty="0" smtClean="0"/>
              <a:t>measurement is 10%</a:t>
            </a:r>
            <a:br>
              <a:rPr lang="en-US" sz="3100" dirty="0" smtClean="0"/>
            </a:br>
            <a:r>
              <a:rPr lang="en-US" sz="3100" dirty="0" smtClean="0"/>
              <a:t> </a:t>
            </a:r>
            <a:r>
              <a:rPr lang="en-US" sz="2300" dirty="0" smtClean="0"/>
              <a:t>(+/- 0.6 x 10</a:t>
            </a:r>
            <a:r>
              <a:rPr lang="en-US" sz="2300" baseline="30000" dirty="0" smtClean="0"/>
              <a:t>-4</a:t>
            </a:r>
            <a:r>
              <a:rPr lang="en-US" sz="2300" dirty="0" smtClean="0"/>
              <a:t> fm</a:t>
            </a:r>
            <a:r>
              <a:rPr lang="en-US" sz="2300" baseline="30000" dirty="0" smtClean="0"/>
              <a:t>3</a:t>
            </a:r>
            <a:r>
              <a:rPr lang="en-US" sz="2300" dirty="0" smtClean="0"/>
              <a:t>)</a:t>
            </a:r>
            <a:endParaRPr lang="en-US" sz="2300" dirty="0" smtClean="0"/>
          </a:p>
          <a:p>
            <a:r>
              <a:rPr lang="en-US" dirty="0" smtClean="0"/>
              <a:t>An improved measurement of </a:t>
            </a:r>
            <a:r>
              <a:rPr lang="en-US" dirty="0" err="1">
                <a:latin typeface="Symbol" charset="2"/>
                <a:cs typeface="Symbol" charset="2"/>
              </a:rPr>
              <a:t>a</a:t>
            </a:r>
            <a:r>
              <a:rPr lang="en-US" baseline="-25000" dirty="0" err="1">
                <a:latin typeface="Symbol" charset="2"/>
                <a:cs typeface="Symbol" charset="2"/>
              </a:rPr>
              <a:t>p</a:t>
            </a:r>
            <a:r>
              <a:rPr lang="en-US" dirty="0" err="1"/>
              <a:t>-</a:t>
            </a:r>
            <a:r>
              <a:rPr lang="en-US" dirty="0" err="1">
                <a:latin typeface="Symbol" charset="2"/>
                <a:cs typeface="Symbol" charset="2"/>
              </a:rPr>
              <a:t>b</a:t>
            </a:r>
            <a:r>
              <a:rPr lang="en-US" baseline="-25000" dirty="0" err="1">
                <a:latin typeface="Symbol" charset="2"/>
                <a:cs typeface="Symbol" charset="2"/>
              </a:rPr>
              <a:t>p</a:t>
            </a:r>
            <a:r>
              <a:rPr lang="en-US" dirty="0"/>
              <a:t> </a:t>
            </a:r>
            <a:r>
              <a:rPr lang="en-US" dirty="0" smtClean="0"/>
              <a:t>would improve the SM prediction of the anomalous magnetic moment of the </a:t>
            </a:r>
            <a:r>
              <a:rPr lang="en-US" dirty="0" smtClean="0">
                <a:latin typeface="Symbol" charset="2"/>
                <a:cs typeface="Symbol" charset="2"/>
              </a:rPr>
              <a:t>m:</a:t>
            </a:r>
            <a:r>
              <a:rPr lang="en-US" dirty="0" smtClean="0"/>
              <a:t> </a:t>
            </a:r>
            <a:r>
              <a:rPr lang="en-US" dirty="0"/>
              <a:t>(g</a:t>
            </a:r>
            <a:r>
              <a:rPr lang="en-US" baseline="-25000" dirty="0">
                <a:latin typeface="Symbol" charset="2"/>
                <a:cs typeface="Symbol" charset="2"/>
              </a:rPr>
              <a:t>m</a:t>
            </a:r>
            <a:r>
              <a:rPr lang="en-US" dirty="0"/>
              <a:t>-2)/2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Measuring the charged pion polarizability in the γγ → π+π− reaction          D. Lawrence    -   JLAB   -    DNP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F4F5E-5852-E64B-A5A1-B3CB232B2D98}" type="slidenum">
              <a:rPr lang="en-US" smtClean="0"/>
              <a:t>12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10/26/13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51581" cy="420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1786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10/26/13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Measuring the charged pion polarizability in the γγ → π+π− reaction          D. Lawrence    -   JLAB   -    DNP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F4F5E-5852-E64B-A5A1-B3CB232B2D98}" type="slidenum">
              <a:rPr lang="en-US" smtClean="0"/>
              <a:t>13</a:t>
            </a:fld>
            <a:endParaRPr lang="en-US"/>
          </a:p>
        </p:txBody>
      </p:sp>
      <p:pic>
        <p:nvPicPr>
          <p:cNvPr id="9" name="Picture 8" descr="rbm2_2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588" y="1773516"/>
            <a:ext cx="2853023" cy="331328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191860" y="2505670"/>
            <a:ext cx="25563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Backups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368812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lueX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540" y="3095369"/>
            <a:ext cx="7123273" cy="3375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85054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The </a:t>
            </a:r>
            <a:r>
              <a:rPr lang="en-US" dirty="0" err="1" smtClean="0">
                <a:solidFill>
                  <a:srgbClr val="0000FF"/>
                </a:solidFill>
              </a:rPr>
              <a:t>GlueX</a:t>
            </a:r>
            <a:r>
              <a:rPr lang="en-US" dirty="0" smtClean="0">
                <a:solidFill>
                  <a:srgbClr val="0000FF"/>
                </a:solidFill>
              </a:rPr>
              <a:t> Detector in Hall-D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Measuring the charged pion polarizability in the γγ → π+π− reaction          D. Lawrence    -   JLAB   -    DNP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F4F5E-5852-E64B-A5A1-B3CB232B2D98}" type="slidenum">
              <a:rPr lang="en-US" smtClean="0"/>
              <a:t>14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10/26/13</a:t>
            </a:r>
            <a:endParaRPr lang="en-US"/>
          </a:p>
        </p:txBody>
      </p:sp>
      <p:pic>
        <p:nvPicPr>
          <p:cNvPr id="8" name="Picture 7" descr="detector_labels_noplug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079" y="585054"/>
            <a:ext cx="3195557" cy="199286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190" y="752133"/>
            <a:ext cx="544688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/>
              <a:t>New Proposal will use </a:t>
            </a:r>
            <a:r>
              <a:rPr lang="en-US" sz="2000" u="sng" dirty="0" err="1" smtClean="0"/>
              <a:t>GlueX</a:t>
            </a:r>
            <a:r>
              <a:rPr lang="en-US" sz="2000" u="sng" dirty="0" smtClean="0"/>
              <a:t> detector in Hall-D: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 smtClean="0"/>
              <a:t>Linearly polarized photon source (~9GeV)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 smtClean="0"/>
              <a:t>2T </a:t>
            </a:r>
            <a:r>
              <a:rPr lang="en-US" sz="1600" dirty="0" err="1" smtClean="0"/>
              <a:t>solenoidal</a:t>
            </a:r>
            <a:r>
              <a:rPr lang="en-US" sz="1600" dirty="0" smtClean="0"/>
              <a:t> magnetic field (</a:t>
            </a:r>
            <a:r>
              <a:rPr lang="en-US" sz="1600" dirty="0" err="1" smtClean="0">
                <a:latin typeface="Symbol" charset="2"/>
                <a:cs typeface="Symbol" charset="2"/>
              </a:rPr>
              <a:t>d</a:t>
            </a:r>
            <a:r>
              <a:rPr lang="en-US" sz="1600" dirty="0" err="1" smtClean="0"/>
              <a:t>p</a:t>
            </a:r>
            <a:r>
              <a:rPr lang="en-US" sz="1600" dirty="0" smtClean="0"/>
              <a:t>/p = few %)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 smtClean="0"/>
              <a:t>Drift chambers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 smtClean="0"/>
              <a:t>High resolution Time-of-flight detector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1424584" y="2223062"/>
            <a:ext cx="564144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/>
              <a:t>Modifications to standard </a:t>
            </a:r>
            <a:r>
              <a:rPr lang="en-US" sz="2000" u="sng" dirty="0" err="1" smtClean="0"/>
              <a:t>GlueX</a:t>
            </a:r>
            <a:r>
              <a:rPr lang="en-US" sz="2000" u="sng" dirty="0" smtClean="0"/>
              <a:t> setup: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 smtClean="0"/>
              <a:t>Replace LH2 target with thin </a:t>
            </a:r>
            <a:r>
              <a:rPr lang="en-US" sz="1600" dirty="0" err="1" smtClean="0"/>
              <a:t>Pb</a:t>
            </a:r>
            <a:r>
              <a:rPr lang="en-US" sz="1600" dirty="0" smtClean="0"/>
              <a:t> target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 smtClean="0"/>
              <a:t>Move target upstream to improve low-angle acceptance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 smtClean="0"/>
              <a:t>Alternate start-counter?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50684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19305"/>
          </a:xfrm>
        </p:spPr>
        <p:txBody>
          <a:bodyPr>
            <a:noAutofit/>
          </a:bodyPr>
          <a:lstStyle/>
          <a:p>
            <a:r>
              <a:rPr lang="en-US" sz="3200" dirty="0" smtClean="0"/>
              <a:t>Anomalous magnet moment of the </a:t>
            </a:r>
            <a:r>
              <a:rPr lang="en-US" sz="3200" dirty="0" smtClean="0">
                <a:latin typeface="Symbol" charset="2"/>
                <a:cs typeface="Symbol" charset="2"/>
              </a:rPr>
              <a:t>m: </a:t>
            </a:r>
            <a:r>
              <a:rPr lang="en-US" sz="3200" dirty="0" smtClean="0"/>
              <a:t>(</a:t>
            </a:r>
            <a:r>
              <a:rPr lang="en-US" sz="3200" dirty="0"/>
              <a:t>g</a:t>
            </a:r>
            <a:r>
              <a:rPr lang="en-US" sz="3200" baseline="-25000" dirty="0">
                <a:latin typeface="Symbol" charset="2"/>
                <a:cs typeface="Symbol" charset="2"/>
              </a:rPr>
              <a:t>m</a:t>
            </a:r>
            <a:r>
              <a:rPr lang="en-US" sz="3200" dirty="0"/>
              <a:t>-2)/2 </a:t>
            </a:r>
            <a:endParaRPr lang="en-US" sz="3200" dirty="0">
              <a:latin typeface="Symbol" charset="2"/>
              <a:cs typeface="Symbol" charset="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0586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Experimental uncertainty of ~ 63 x 10</a:t>
            </a:r>
            <a:r>
              <a:rPr lang="en-US" baseline="30000" dirty="0" smtClean="0"/>
              <a:t>-11</a:t>
            </a:r>
          </a:p>
          <a:p>
            <a:r>
              <a:rPr lang="en-US" dirty="0" smtClean="0"/>
              <a:t>SM calculation has uncertainty of ~ 49 </a:t>
            </a:r>
            <a:r>
              <a:rPr lang="en-US" dirty="0"/>
              <a:t>x 10</a:t>
            </a:r>
            <a:r>
              <a:rPr lang="en-US" baseline="30000" dirty="0"/>
              <a:t>-</a:t>
            </a:r>
            <a:r>
              <a:rPr lang="en-US" baseline="30000" dirty="0" smtClean="0"/>
              <a:t>11</a:t>
            </a:r>
            <a:endParaRPr lang="en-US" baseline="30000" dirty="0"/>
          </a:p>
          <a:p>
            <a:pPr lvl="1"/>
            <a:r>
              <a:rPr lang="en-US" dirty="0" err="1" smtClean="0"/>
              <a:t>Hadronic</a:t>
            </a:r>
            <a:r>
              <a:rPr lang="en-US" dirty="0" smtClean="0"/>
              <a:t> light-by-light (HLBL) scattering is one of two major contributors to SM uncertainty </a:t>
            </a:r>
            <a:br>
              <a:rPr lang="en-US" dirty="0" smtClean="0"/>
            </a:br>
            <a:r>
              <a:rPr lang="en-US" sz="1800" dirty="0" smtClean="0"/>
              <a:t>(other is </a:t>
            </a:r>
            <a:r>
              <a:rPr lang="en-US" sz="1800" dirty="0" err="1" smtClean="0"/>
              <a:t>hadronic</a:t>
            </a:r>
            <a:r>
              <a:rPr lang="en-US" sz="1800" dirty="0" smtClean="0"/>
              <a:t> vacuum polarization)</a:t>
            </a:r>
            <a:endParaRPr lang="en-US" sz="3200" dirty="0" smtClean="0"/>
          </a:p>
          <a:p>
            <a:pPr lvl="1"/>
            <a:r>
              <a:rPr lang="en-US" dirty="0">
                <a:latin typeface="Symbol" charset="2"/>
                <a:cs typeface="Symbol" charset="2"/>
              </a:rPr>
              <a:t>p</a:t>
            </a:r>
            <a:r>
              <a:rPr lang="en-US" dirty="0" smtClean="0"/>
              <a:t> </a:t>
            </a:r>
            <a:r>
              <a:rPr lang="en-US" dirty="0" err="1" smtClean="0"/>
              <a:t>polarizability</a:t>
            </a:r>
            <a:r>
              <a:rPr lang="en-US" dirty="0" smtClean="0"/>
              <a:t> is potentially significant contribution to HLBL that is currently omitted from current SM calculation</a:t>
            </a:r>
            <a:endParaRPr lang="en-US" dirty="0"/>
          </a:p>
          <a:p>
            <a:r>
              <a:rPr lang="en-US" dirty="0"/>
              <a:t>g</a:t>
            </a:r>
            <a:r>
              <a:rPr lang="en-US" dirty="0" smtClean="0"/>
              <a:t>-2 collaboration at </a:t>
            </a:r>
            <a:r>
              <a:rPr lang="en-US" dirty="0" err="1" smtClean="0"/>
              <a:t>Fermilab</a:t>
            </a:r>
            <a:r>
              <a:rPr lang="en-US" dirty="0" smtClean="0"/>
              <a:t> is preparing a measurement that will reduce experimental uncertainty by a factor of 4</a:t>
            </a:r>
          </a:p>
          <a:p>
            <a:r>
              <a:rPr lang="en-US" dirty="0" smtClean="0"/>
              <a:t>A measurement of the </a:t>
            </a:r>
            <a:r>
              <a:rPr lang="en-US" dirty="0" smtClean="0">
                <a:latin typeface="Symbol" charset="2"/>
                <a:cs typeface="Symbol" charset="2"/>
              </a:rPr>
              <a:t>p</a:t>
            </a:r>
            <a:r>
              <a:rPr lang="en-US" dirty="0" smtClean="0"/>
              <a:t> </a:t>
            </a:r>
            <a:r>
              <a:rPr lang="en-US" dirty="0" err="1" smtClean="0"/>
              <a:t>polarizability</a:t>
            </a:r>
            <a:r>
              <a:rPr lang="en-US" dirty="0" smtClean="0"/>
              <a:t> could help reduce the SM uncertainty significantly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Measuring the charged pion polarizability in the γγ → π+π− reaction          D. Lawrence    -   JLAB   -    DNP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F4F5E-5852-E64B-A5A1-B3CB232B2D98}" type="slidenum">
              <a:rPr lang="en-US" smtClean="0"/>
              <a:t>15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10/26/13</a:t>
            </a: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51466" y="5849164"/>
            <a:ext cx="79219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For detailed info on planned Fermi-lab experiment, see http</a:t>
            </a:r>
            <a:r>
              <a:rPr lang="en-US" sz="1200" i="1" dirty="0"/>
              <a:t>://gm2.fnal.gov/</a:t>
            </a:r>
            <a:r>
              <a:rPr lang="en-US" sz="1200" i="1" dirty="0" err="1"/>
              <a:t>public_docs</a:t>
            </a:r>
            <a:r>
              <a:rPr lang="en-US" sz="1200" i="1" dirty="0"/>
              <a:t>/proposals/Proposal-APR5-Final.pdf</a:t>
            </a:r>
          </a:p>
        </p:txBody>
      </p:sp>
    </p:spTree>
    <p:extLst>
      <p:ext uri="{BB962C8B-B14F-4D97-AF65-F5344CB8AC3E}">
        <p14:creationId xmlns:p14="http://schemas.microsoft.com/office/powerpoint/2010/main" val="488814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9907"/>
            <a:ext cx="8229600" cy="72659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Motivation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9957"/>
            <a:ext cx="8229600" cy="530995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Electro (</a:t>
            </a:r>
            <a:r>
              <a:rPr lang="en-US" dirty="0" err="1" smtClean="0">
                <a:latin typeface="Symbol" charset="2"/>
                <a:cs typeface="Symbol" charset="2"/>
              </a:rPr>
              <a:t>a</a:t>
            </a:r>
            <a:r>
              <a:rPr lang="en-US" baseline="-25000" dirty="0" err="1" smtClean="0">
                <a:latin typeface="Symbol" charset="2"/>
                <a:cs typeface="Symbol" charset="2"/>
              </a:rPr>
              <a:t>p</a:t>
            </a:r>
            <a:r>
              <a:rPr lang="en-US" dirty="0" smtClean="0"/>
              <a:t>) and Magnetic (</a:t>
            </a:r>
            <a:r>
              <a:rPr lang="en-US" dirty="0" err="1" smtClean="0">
                <a:latin typeface="Symbol" charset="2"/>
                <a:cs typeface="Symbol" charset="2"/>
              </a:rPr>
              <a:t>b</a:t>
            </a:r>
            <a:r>
              <a:rPr lang="en-US" baseline="-25000" dirty="0" err="1" smtClean="0">
                <a:latin typeface="Symbol" charset="2"/>
                <a:cs typeface="Symbol" charset="2"/>
              </a:rPr>
              <a:t>p</a:t>
            </a:r>
            <a:r>
              <a:rPr lang="en-US" dirty="0" smtClean="0"/>
              <a:t>) </a:t>
            </a:r>
            <a:r>
              <a:rPr lang="en-US" dirty="0" err="1" smtClean="0"/>
              <a:t>Polarizabilities</a:t>
            </a:r>
            <a:r>
              <a:rPr lang="en-US" dirty="0" smtClean="0"/>
              <a:t> represent fundamental properties of the charged pion in the low-energy sector of QCD</a:t>
            </a:r>
          </a:p>
          <a:p>
            <a:r>
              <a:rPr lang="en-US" dirty="0" err="1" smtClean="0">
                <a:latin typeface="Symbol" charset="2"/>
                <a:cs typeface="Symbol" charset="2"/>
              </a:rPr>
              <a:t>a</a:t>
            </a:r>
            <a:r>
              <a:rPr lang="en-US" baseline="-25000" dirty="0" err="1" smtClean="0">
                <a:latin typeface="Symbol" charset="2"/>
                <a:cs typeface="Symbol" charset="2"/>
              </a:rPr>
              <a:t>p</a:t>
            </a:r>
            <a:r>
              <a:rPr lang="en-US" baseline="-25000" dirty="0" smtClean="0">
                <a:latin typeface="Symbol" charset="2"/>
                <a:cs typeface="Symbol" charset="2"/>
              </a:rPr>
              <a:t> </a:t>
            </a:r>
            <a:r>
              <a:rPr lang="en-US" dirty="0" smtClean="0"/>
              <a:t>and </a:t>
            </a:r>
            <a:r>
              <a:rPr lang="en-US" dirty="0" err="1" smtClean="0">
                <a:latin typeface="Symbol" charset="2"/>
                <a:cs typeface="Symbol" charset="2"/>
              </a:rPr>
              <a:t>b</a:t>
            </a:r>
            <a:r>
              <a:rPr lang="en-US" baseline="-25000" dirty="0" err="1" smtClean="0">
                <a:latin typeface="Symbol" charset="2"/>
                <a:cs typeface="Symbol" charset="2"/>
              </a:rPr>
              <a:t>p</a:t>
            </a:r>
            <a:r>
              <a:rPr lang="en-US" dirty="0" smtClean="0"/>
              <a:t> are related to the charged pion weak form factors F</a:t>
            </a:r>
            <a:r>
              <a:rPr lang="en-US" baseline="-25000" dirty="0" smtClean="0"/>
              <a:t>V</a:t>
            </a:r>
            <a:r>
              <a:rPr lang="en-US" dirty="0" smtClean="0"/>
              <a:t> and F</a:t>
            </a:r>
            <a:r>
              <a:rPr lang="en-US" baseline="-25000" dirty="0" smtClean="0"/>
              <a:t>A</a:t>
            </a:r>
            <a:r>
              <a:rPr lang="en-US" dirty="0" smtClean="0"/>
              <a:t> 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2400" dirty="0" smtClean="0"/>
              <a:t>where the </a:t>
            </a:r>
            <a:r>
              <a:rPr lang="en-US" sz="2400" dirty="0"/>
              <a:t>low-energy constants L</a:t>
            </a:r>
            <a:r>
              <a:rPr lang="en-US" sz="2400" baseline="30000" dirty="0"/>
              <a:t>r</a:t>
            </a:r>
            <a:r>
              <a:rPr lang="en-US" sz="2400" baseline="-25000" dirty="0"/>
              <a:t>10</a:t>
            </a:r>
            <a:r>
              <a:rPr lang="en-US" sz="2400" dirty="0"/>
              <a:t> and L</a:t>
            </a:r>
            <a:r>
              <a:rPr lang="en-US" sz="2400" baseline="30000" dirty="0"/>
              <a:t>r</a:t>
            </a:r>
            <a:r>
              <a:rPr lang="en-US" sz="2400" baseline="-25000" dirty="0"/>
              <a:t>9 </a:t>
            </a:r>
            <a:r>
              <a:rPr lang="en-US" sz="2400" dirty="0" smtClean="0"/>
              <a:t>are part of the </a:t>
            </a:r>
            <a:r>
              <a:rPr lang="en-US" sz="2400" dirty="0"/>
              <a:t>Gasser-</a:t>
            </a:r>
            <a:r>
              <a:rPr lang="en-US" sz="2400" dirty="0" err="1"/>
              <a:t>Leutwyler</a:t>
            </a:r>
            <a:r>
              <a:rPr lang="en-US" sz="2400" dirty="0"/>
              <a:t> effective </a:t>
            </a:r>
            <a:r>
              <a:rPr lang="en-US" sz="2400" dirty="0" err="1"/>
              <a:t>Lagrangian</a:t>
            </a:r>
            <a:r>
              <a:rPr lang="en-US" sz="2400" dirty="0"/>
              <a:t> </a:t>
            </a:r>
            <a:endParaRPr lang="en-US" dirty="0" smtClean="0"/>
          </a:p>
          <a:p>
            <a:r>
              <a:rPr lang="en-US" dirty="0" smtClean="0"/>
              <a:t>Measuring the </a:t>
            </a:r>
            <a:r>
              <a:rPr lang="en-US" dirty="0" err="1" smtClean="0"/>
              <a:t>polarizabilities</a:t>
            </a:r>
            <a:r>
              <a:rPr lang="en-US" dirty="0" smtClean="0"/>
              <a:t> of the charged pion can be used to test the even-parity part of the Chiral </a:t>
            </a:r>
            <a:r>
              <a:rPr lang="en-US" dirty="0" err="1" smtClean="0"/>
              <a:t>Lagrangian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sz="2100" dirty="0" smtClean="0"/>
              <a:t>(as opposed to the odd-parity sector which is tested via anomalous processes such as </a:t>
            </a:r>
            <a:r>
              <a:rPr lang="en-US" sz="2100" dirty="0" err="1" smtClean="0">
                <a:latin typeface="Symbol" charset="2"/>
                <a:cs typeface="Symbol" charset="2"/>
              </a:rPr>
              <a:t>p</a:t>
            </a:r>
            <a:r>
              <a:rPr lang="en-US" sz="2100" baseline="30000" dirty="0" err="1" smtClean="0"/>
              <a:t>o</a:t>
            </a:r>
            <a:r>
              <a:rPr lang="en-US" sz="2100" dirty="0" smtClean="0"/>
              <a:t>-&gt;</a:t>
            </a:r>
            <a:r>
              <a:rPr lang="en-US" sz="2100" dirty="0" err="1" smtClean="0">
                <a:latin typeface="Symbol" charset="2"/>
                <a:cs typeface="Symbol" charset="2"/>
              </a:rPr>
              <a:t>gg</a:t>
            </a:r>
            <a:r>
              <a:rPr lang="en-US" sz="2100" dirty="0" smtClean="0">
                <a:latin typeface="Symbol" charset="2"/>
                <a:cs typeface="Symbol" charset="2"/>
              </a:rPr>
              <a:t>)</a:t>
            </a:r>
          </a:p>
          <a:p>
            <a:endParaRPr lang="en-US" dirty="0">
              <a:cs typeface="Symbol" charset="2"/>
            </a:endParaRPr>
          </a:p>
          <a:p>
            <a:r>
              <a:rPr lang="en-US" dirty="0" smtClean="0">
                <a:cs typeface="Symbol" charset="2"/>
              </a:rPr>
              <a:t>Improved measurement of </a:t>
            </a:r>
            <a:r>
              <a:rPr lang="en-US" i="1" dirty="0" err="1" smtClean="0">
                <a:latin typeface="Symbol" charset="2"/>
                <a:cs typeface="Symbol" charset="2"/>
              </a:rPr>
              <a:t>a</a:t>
            </a:r>
            <a:r>
              <a:rPr lang="en-US" i="1" baseline="-25000" dirty="0" err="1" smtClean="0">
                <a:latin typeface="Symbol" charset="2"/>
                <a:cs typeface="Symbol" charset="2"/>
              </a:rPr>
              <a:t>p</a:t>
            </a:r>
            <a:r>
              <a:rPr lang="en-US" i="1" dirty="0" err="1" smtClean="0">
                <a:latin typeface="Symbol" charset="2"/>
                <a:cs typeface="Symbol" charset="2"/>
              </a:rPr>
              <a:t>-b</a:t>
            </a:r>
            <a:r>
              <a:rPr lang="en-US" i="1" baseline="-25000" dirty="0" err="1" smtClean="0">
                <a:latin typeface="Symbol" charset="2"/>
                <a:cs typeface="Symbol" charset="2"/>
              </a:rPr>
              <a:t>p</a:t>
            </a:r>
            <a:r>
              <a:rPr lang="en-US" i="1" dirty="0" smtClean="0">
                <a:latin typeface="Symbol" charset="2"/>
                <a:cs typeface="Symbol" charset="2"/>
              </a:rPr>
              <a:t> </a:t>
            </a:r>
            <a:r>
              <a:rPr lang="en-US" dirty="0" smtClean="0">
                <a:cs typeface="Symbol" charset="2"/>
              </a:rPr>
              <a:t>would reduce uncertainty contribution of </a:t>
            </a:r>
            <a:r>
              <a:rPr lang="en-US" dirty="0" err="1" smtClean="0">
                <a:cs typeface="Symbol" charset="2"/>
              </a:rPr>
              <a:t>hadronic</a:t>
            </a:r>
            <a:r>
              <a:rPr lang="en-US" dirty="0" smtClean="0">
                <a:cs typeface="Symbol" charset="2"/>
              </a:rPr>
              <a:t> light-by-light scattering to SM prediction of anomalous magnetic moment of the </a:t>
            </a:r>
            <a:r>
              <a:rPr lang="en-US" dirty="0" smtClean="0">
                <a:latin typeface="Symbol" charset="2"/>
                <a:cs typeface="Symbol" charset="2"/>
              </a:rPr>
              <a:t>m</a:t>
            </a:r>
            <a:r>
              <a:rPr lang="en-US" dirty="0" smtClean="0">
                <a:cs typeface="Symbol" charset="2"/>
              </a:rPr>
              <a:t>: (g</a:t>
            </a:r>
            <a:r>
              <a:rPr lang="en-US" baseline="-25000" dirty="0" smtClean="0">
                <a:latin typeface="Symbol" charset="2"/>
                <a:cs typeface="Symbol" charset="2"/>
              </a:rPr>
              <a:t>m</a:t>
            </a:r>
            <a:r>
              <a:rPr lang="en-US" dirty="0" smtClean="0">
                <a:cs typeface="Symbol" charset="2"/>
              </a:rPr>
              <a:t>-2)/2</a:t>
            </a:r>
            <a:br>
              <a:rPr lang="en-US" dirty="0" smtClean="0">
                <a:cs typeface="Symbol" charset="2"/>
              </a:rPr>
            </a:br>
            <a:endParaRPr lang="en-US" dirty="0">
              <a:cs typeface="Symbol" charset="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Measuring the charged pion polarizability in the γγ → π+π− reaction          D. Lawrence    -   JLAB   -    DNP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F4F5E-5852-E64B-A5A1-B3CB232B2D98}" type="slidenum">
              <a:rPr lang="en-US" smtClean="0"/>
              <a:t>2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10/26/13</a:t>
            </a:r>
            <a:endParaRPr lang="en-US"/>
          </a:p>
        </p:txBody>
      </p:sp>
      <p:pic>
        <p:nvPicPr>
          <p:cNvPr id="4" name="Picture 3" descr="Screen Shot 2012-07-26 at 10.26.2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220560"/>
            <a:ext cx="4609630" cy="77515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48272" y="5557129"/>
            <a:ext cx="572517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i="1" dirty="0">
                <a:cs typeface="Symbol" charset="2"/>
              </a:rPr>
              <a:t>(see </a:t>
            </a:r>
            <a:r>
              <a:rPr lang="en-US" sz="1500" i="1" dirty="0"/>
              <a:t>K. Engel, H. Patel, M. Ramsey-</a:t>
            </a:r>
            <a:r>
              <a:rPr lang="en-US" sz="1500" i="1" dirty="0" err="1"/>
              <a:t>Musolf</a:t>
            </a:r>
            <a:r>
              <a:rPr lang="en-US" sz="1500" i="1" dirty="0"/>
              <a:t>, arXiv:1201.0809v2 [</a:t>
            </a:r>
            <a:r>
              <a:rPr lang="en-US" sz="1500" i="1" dirty="0" err="1"/>
              <a:t>hep-ph</a:t>
            </a:r>
            <a:r>
              <a:rPr lang="en-US" sz="1500" i="1" dirty="0" smtClean="0"/>
              <a:t>]</a:t>
            </a:r>
          </a:p>
          <a:p>
            <a:r>
              <a:rPr lang="en-US" sz="1500" i="1" dirty="0"/>
              <a:t>a</a:t>
            </a:r>
            <a:r>
              <a:rPr lang="en-US" sz="1500" i="1" dirty="0" smtClean="0"/>
              <a:t>nd arXiv</a:t>
            </a:r>
            <a:r>
              <a:rPr lang="en-US" sz="1500" i="1" dirty="0"/>
              <a:t>:1309.2225 [</a:t>
            </a:r>
            <a:r>
              <a:rPr lang="en-US" sz="1500" i="1" dirty="0" err="1"/>
              <a:t>hep-ph</a:t>
            </a:r>
            <a:r>
              <a:rPr lang="en-US" sz="1500" i="1" dirty="0"/>
              <a:t>])</a:t>
            </a:r>
            <a:endParaRPr lang="en-US" sz="1500" i="1" dirty="0">
              <a:cs typeface="Symbol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807929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75107"/>
            <a:ext cx="8229600" cy="5287931"/>
          </a:xfrm>
        </p:spPr>
        <p:txBody>
          <a:bodyPr>
            <a:normAutofit fontScale="55000" lnSpcReduction="20000"/>
          </a:bodyPr>
          <a:lstStyle/>
          <a:p>
            <a:r>
              <a:rPr lang="en-US" b="1" dirty="0" smtClean="0"/>
              <a:t>LO </a:t>
            </a:r>
            <a:r>
              <a:rPr lang="en-US" b="1" i="1" dirty="0" smtClean="0"/>
              <a:t>O</a:t>
            </a:r>
            <a:r>
              <a:rPr lang="en-US" b="1" dirty="0" smtClean="0"/>
              <a:t>(p</a:t>
            </a:r>
            <a:r>
              <a:rPr lang="en-US" b="1" baseline="30000" dirty="0" smtClean="0"/>
              <a:t>4</a:t>
            </a:r>
            <a:r>
              <a:rPr lang="en-US" b="1" dirty="0" smtClean="0"/>
              <a:t>) </a:t>
            </a:r>
            <a:r>
              <a:rPr lang="en-US" b="1" dirty="0" err="1" smtClean="0"/>
              <a:t>ChPT</a:t>
            </a:r>
            <a:r>
              <a:rPr lang="en-US" b="1" dirty="0" smtClean="0"/>
              <a:t> calculations give:</a:t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dirty="0"/>
              <a:t> </a:t>
            </a:r>
            <a:r>
              <a:rPr lang="en-US" dirty="0" smtClean="0"/>
              <a:t>     </a:t>
            </a:r>
            <a:r>
              <a:rPr lang="en-US" dirty="0" err="1" smtClean="0">
                <a:latin typeface="Symbol" charset="2"/>
                <a:cs typeface="Symbol" charset="2"/>
              </a:rPr>
              <a:t>a</a:t>
            </a:r>
            <a:r>
              <a:rPr lang="en-US" baseline="-25000" dirty="0" err="1" smtClean="0">
                <a:latin typeface="Symbol" charset="2"/>
                <a:cs typeface="Symbol" charset="2"/>
              </a:rPr>
              <a:t>p</a:t>
            </a:r>
            <a:r>
              <a:rPr lang="en-US" dirty="0" smtClean="0"/>
              <a:t> </a:t>
            </a:r>
            <a:r>
              <a:rPr lang="en-US" dirty="0"/>
              <a:t>- </a:t>
            </a:r>
            <a:r>
              <a:rPr lang="en-US" dirty="0" err="1">
                <a:latin typeface="Symbol" charset="2"/>
                <a:cs typeface="Symbol" charset="2"/>
              </a:rPr>
              <a:t>b</a:t>
            </a:r>
            <a:r>
              <a:rPr lang="en-US" baseline="-25000" dirty="0" err="1">
                <a:latin typeface="Symbol" charset="2"/>
                <a:cs typeface="Symbol" charset="2"/>
              </a:rPr>
              <a:t>p</a:t>
            </a:r>
            <a:r>
              <a:rPr lang="en-US" dirty="0"/>
              <a:t> = </a:t>
            </a:r>
            <a:r>
              <a:rPr lang="en-US" dirty="0" smtClean="0"/>
              <a:t>5.6 </a:t>
            </a:r>
            <a:r>
              <a:rPr lang="en-US" dirty="0"/>
              <a:t>± </a:t>
            </a:r>
            <a:r>
              <a:rPr lang="en-US" dirty="0" smtClean="0"/>
              <a:t>0.2 </a:t>
            </a:r>
            <a:r>
              <a:rPr lang="en-US" dirty="0"/>
              <a:t>x 10</a:t>
            </a:r>
            <a:r>
              <a:rPr lang="en-US" baseline="30000" dirty="0"/>
              <a:t>-4</a:t>
            </a:r>
            <a:r>
              <a:rPr lang="en-US" dirty="0"/>
              <a:t> fm</a:t>
            </a:r>
            <a:r>
              <a:rPr lang="en-US" baseline="30000" dirty="0"/>
              <a:t>3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b="1" dirty="0"/>
              <a:t>with</a:t>
            </a:r>
            <a:r>
              <a:rPr lang="en-US" baseline="30000" dirty="0"/>
              <a:t/>
            </a:r>
            <a:br>
              <a:rPr lang="en-US" baseline="30000" dirty="0"/>
            </a:br>
            <a:endParaRPr lang="en-US" baseline="30000" dirty="0"/>
          </a:p>
          <a:p>
            <a:pPr marL="0" indent="0">
              <a:buNone/>
            </a:pPr>
            <a:r>
              <a:rPr lang="en-US" baseline="30000" dirty="0">
                <a:latin typeface="Symbol" charset="2"/>
                <a:cs typeface="Symbol" charset="2"/>
              </a:rPr>
              <a:t> </a:t>
            </a:r>
            <a:r>
              <a:rPr lang="en-US" dirty="0">
                <a:latin typeface="Symbol" charset="2"/>
                <a:cs typeface="Symbol" charset="2"/>
              </a:rPr>
              <a:t>           </a:t>
            </a:r>
            <a:r>
              <a:rPr lang="en-US" dirty="0" err="1">
                <a:latin typeface="Symbol" charset="2"/>
                <a:cs typeface="Symbol" charset="2"/>
              </a:rPr>
              <a:t>a</a:t>
            </a:r>
            <a:r>
              <a:rPr lang="en-US" baseline="-25000" dirty="0" err="1">
                <a:latin typeface="Symbol" charset="2"/>
                <a:cs typeface="Symbol" charset="2"/>
              </a:rPr>
              <a:t>p</a:t>
            </a:r>
            <a:r>
              <a:rPr lang="en-US" dirty="0"/>
              <a:t> + </a:t>
            </a:r>
            <a:r>
              <a:rPr lang="en-US" dirty="0" err="1">
                <a:latin typeface="Symbol" charset="2"/>
                <a:cs typeface="Symbol" charset="2"/>
              </a:rPr>
              <a:t>b</a:t>
            </a:r>
            <a:r>
              <a:rPr lang="en-US" baseline="-25000" dirty="0" err="1">
                <a:latin typeface="Symbol" charset="2"/>
                <a:cs typeface="Symbol" charset="2"/>
              </a:rPr>
              <a:t>p</a:t>
            </a:r>
            <a:r>
              <a:rPr lang="en-US" dirty="0"/>
              <a:t> = </a:t>
            </a:r>
            <a:r>
              <a:rPr lang="en-US" dirty="0" smtClean="0"/>
              <a:t>0.0 fm</a:t>
            </a:r>
            <a:r>
              <a:rPr lang="en-US" baseline="30000" dirty="0" smtClean="0"/>
              <a:t>3</a:t>
            </a:r>
            <a:r>
              <a:rPr lang="en-US" baseline="30000" dirty="0"/>
              <a:t/>
            </a:r>
            <a:br>
              <a:rPr lang="en-US" baseline="30000" dirty="0"/>
            </a:br>
            <a:r>
              <a:rPr lang="en-US" baseline="30000" dirty="0"/>
              <a:t/>
            </a:r>
            <a:br>
              <a:rPr lang="en-US" baseline="30000" dirty="0"/>
            </a:br>
            <a:endParaRPr lang="en-US" baseline="30000" dirty="0" smtClean="0"/>
          </a:p>
          <a:p>
            <a:r>
              <a:rPr lang="en-US" b="1" dirty="0" smtClean="0"/>
              <a:t>NLO </a:t>
            </a:r>
            <a:r>
              <a:rPr lang="en-US" b="1" i="1" dirty="0" smtClean="0"/>
              <a:t>O</a:t>
            </a:r>
            <a:r>
              <a:rPr lang="en-US" b="1" dirty="0" smtClean="0"/>
              <a:t>(p</a:t>
            </a:r>
            <a:r>
              <a:rPr lang="en-US" b="1" baseline="30000" dirty="0" smtClean="0"/>
              <a:t>6</a:t>
            </a:r>
            <a:r>
              <a:rPr lang="en-US" b="1" dirty="0" smtClean="0"/>
              <a:t>) corrections are relatively small</a:t>
            </a:r>
            <a:br>
              <a:rPr lang="en-US" b="1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</a:t>
            </a:r>
            <a:r>
              <a:rPr lang="en-US" dirty="0" err="1" smtClean="0">
                <a:latin typeface="Symbol" charset="2"/>
                <a:cs typeface="Symbol" charset="2"/>
              </a:rPr>
              <a:t>a</a:t>
            </a:r>
            <a:r>
              <a:rPr lang="en-US" baseline="-25000" dirty="0" err="1" smtClean="0">
                <a:latin typeface="Symbol" charset="2"/>
                <a:cs typeface="Symbol" charset="2"/>
              </a:rPr>
              <a:t>p</a:t>
            </a:r>
            <a:r>
              <a:rPr lang="en-US" dirty="0" smtClean="0"/>
              <a:t> </a:t>
            </a:r>
            <a:r>
              <a:rPr lang="en-US" dirty="0"/>
              <a:t>- </a:t>
            </a:r>
            <a:r>
              <a:rPr lang="en-US" dirty="0" err="1">
                <a:latin typeface="Symbol" charset="2"/>
                <a:cs typeface="Symbol" charset="2"/>
              </a:rPr>
              <a:t>b</a:t>
            </a:r>
            <a:r>
              <a:rPr lang="en-US" baseline="-25000" dirty="0" err="1">
                <a:latin typeface="Symbol" charset="2"/>
                <a:cs typeface="Symbol" charset="2"/>
              </a:rPr>
              <a:t>p</a:t>
            </a:r>
            <a:r>
              <a:rPr lang="en-US" dirty="0"/>
              <a:t> = 5.7 ± 1.0 x 10</a:t>
            </a:r>
            <a:r>
              <a:rPr lang="en-US" baseline="30000" dirty="0"/>
              <a:t>-4</a:t>
            </a:r>
            <a:r>
              <a:rPr lang="en-US" dirty="0"/>
              <a:t> fm</a:t>
            </a:r>
            <a:r>
              <a:rPr lang="en-US" baseline="30000" dirty="0"/>
              <a:t>3</a:t>
            </a: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b="1" dirty="0" smtClean="0"/>
              <a:t>with</a:t>
            </a:r>
            <a:r>
              <a:rPr lang="en-US" baseline="30000" dirty="0"/>
              <a:t/>
            </a:r>
            <a:br>
              <a:rPr lang="en-US" baseline="30000" dirty="0"/>
            </a:br>
            <a:endParaRPr lang="en-US" baseline="30000" dirty="0"/>
          </a:p>
          <a:p>
            <a:pPr marL="0" indent="0">
              <a:buNone/>
            </a:pPr>
            <a:r>
              <a:rPr lang="en-US" baseline="30000" dirty="0" smtClean="0">
                <a:latin typeface="Symbol" charset="2"/>
                <a:cs typeface="Symbol" charset="2"/>
              </a:rPr>
              <a:t> </a:t>
            </a:r>
            <a:r>
              <a:rPr lang="en-US" dirty="0" smtClean="0">
                <a:latin typeface="Symbol" charset="2"/>
                <a:cs typeface="Symbol" charset="2"/>
              </a:rPr>
              <a:t>           </a:t>
            </a:r>
            <a:r>
              <a:rPr lang="en-US" dirty="0" err="1" smtClean="0">
                <a:latin typeface="Symbol" charset="2"/>
                <a:cs typeface="Symbol" charset="2"/>
              </a:rPr>
              <a:t>a</a:t>
            </a:r>
            <a:r>
              <a:rPr lang="en-US" baseline="-25000" dirty="0" err="1" smtClean="0">
                <a:latin typeface="Symbol" charset="2"/>
                <a:cs typeface="Symbol" charset="2"/>
              </a:rPr>
              <a:t>p</a:t>
            </a:r>
            <a:r>
              <a:rPr lang="en-US" dirty="0" smtClean="0"/>
              <a:t> + </a:t>
            </a:r>
            <a:r>
              <a:rPr lang="en-US" dirty="0" err="1" smtClean="0">
                <a:latin typeface="Symbol" charset="2"/>
                <a:cs typeface="Symbol" charset="2"/>
              </a:rPr>
              <a:t>b</a:t>
            </a:r>
            <a:r>
              <a:rPr lang="en-US" baseline="-25000" dirty="0" err="1" smtClean="0">
                <a:latin typeface="Symbol" charset="2"/>
                <a:cs typeface="Symbol" charset="2"/>
              </a:rPr>
              <a:t>p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smtClean="0"/>
              <a:t>0.16 </a:t>
            </a:r>
            <a:r>
              <a:rPr lang="en-US" dirty="0"/>
              <a:t>± 0.1 x 10</a:t>
            </a:r>
            <a:r>
              <a:rPr lang="en-US" baseline="30000" dirty="0"/>
              <a:t>-4</a:t>
            </a:r>
            <a:r>
              <a:rPr lang="en-US" dirty="0"/>
              <a:t> fm</a:t>
            </a:r>
            <a:r>
              <a:rPr lang="en-US" baseline="30000" dirty="0"/>
              <a:t>3</a:t>
            </a:r>
            <a:br>
              <a:rPr lang="en-US" baseline="30000" dirty="0"/>
            </a:br>
            <a:r>
              <a:rPr lang="en-US" baseline="30000" dirty="0" smtClean="0"/>
              <a:t/>
            </a:r>
            <a:br>
              <a:rPr lang="en-US" baseline="30000" dirty="0" smtClean="0"/>
            </a:br>
            <a:r>
              <a:rPr lang="en-US" baseline="30000" dirty="0" smtClean="0"/>
              <a:t/>
            </a:r>
            <a:br>
              <a:rPr lang="en-US" baseline="30000" dirty="0" smtClean="0"/>
            </a:br>
            <a:endParaRPr lang="en-US" dirty="0" smtClean="0"/>
          </a:p>
          <a:p>
            <a:r>
              <a:rPr lang="en-US" b="1" dirty="0"/>
              <a:t>D</a:t>
            </a:r>
            <a:r>
              <a:rPr lang="en-US" b="1" dirty="0" smtClean="0"/>
              <a:t>ispersion Relations have been used as well, but do not agree:</a:t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dirty="0" smtClean="0"/>
              <a:t> </a:t>
            </a:r>
            <a:r>
              <a:rPr lang="en-US" dirty="0"/>
              <a:t> </a:t>
            </a:r>
            <a:r>
              <a:rPr lang="en-US" dirty="0" smtClean="0"/>
              <a:t>      </a:t>
            </a:r>
            <a:r>
              <a:rPr lang="en-US" dirty="0" err="1" smtClean="0">
                <a:latin typeface="Symbol" charset="2"/>
                <a:cs typeface="Symbol" charset="2"/>
              </a:rPr>
              <a:t>a</a:t>
            </a:r>
            <a:r>
              <a:rPr lang="en-US" baseline="-25000" dirty="0" err="1" smtClean="0">
                <a:latin typeface="Symbol" charset="2"/>
                <a:cs typeface="Symbol" charset="2"/>
              </a:rPr>
              <a:t>p</a:t>
            </a:r>
            <a:r>
              <a:rPr lang="en-US" dirty="0" smtClean="0"/>
              <a:t> </a:t>
            </a:r>
            <a:r>
              <a:rPr lang="en-US" dirty="0"/>
              <a:t>- </a:t>
            </a:r>
            <a:r>
              <a:rPr lang="en-US" dirty="0" err="1">
                <a:latin typeface="Symbol" charset="2"/>
                <a:cs typeface="Symbol" charset="2"/>
              </a:rPr>
              <a:t>b</a:t>
            </a:r>
            <a:r>
              <a:rPr lang="en-US" baseline="-25000" dirty="0" err="1">
                <a:latin typeface="Symbol" charset="2"/>
                <a:cs typeface="Symbol" charset="2"/>
              </a:rPr>
              <a:t>p</a:t>
            </a:r>
            <a:r>
              <a:rPr lang="en-US" dirty="0"/>
              <a:t> = </a:t>
            </a:r>
            <a:r>
              <a:rPr lang="en-US" dirty="0" smtClean="0"/>
              <a:t>13.0       x </a:t>
            </a:r>
            <a:r>
              <a:rPr lang="en-US" dirty="0"/>
              <a:t>10</a:t>
            </a:r>
            <a:r>
              <a:rPr lang="en-US" baseline="30000" dirty="0"/>
              <a:t>-4</a:t>
            </a:r>
            <a:r>
              <a:rPr lang="en-US" dirty="0"/>
              <a:t> </a:t>
            </a:r>
            <a:r>
              <a:rPr lang="en-US" dirty="0" smtClean="0"/>
              <a:t>fm</a:t>
            </a:r>
            <a:r>
              <a:rPr lang="en-US" baseline="30000" dirty="0" smtClean="0"/>
              <a:t>3</a:t>
            </a:r>
            <a:br>
              <a:rPr lang="en-US" baseline="30000" dirty="0" smtClean="0"/>
            </a:br>
            <a:r>
              <a:rPr lang="en-US" baseline="30000" dirty="0"/>
              <a:t/>
            </a:r>
            <a:br>
              <a:rPr lang="en-US" baseline="30000" dirty="0"/>
            </a:br>
            <a:r>
              <a:rPr lang="en-US" dirty="0"/>
              <a:t> </a:t>
            </a:r>
            <a:r>
              <a:rPr lang="en-US" dirty="0" smtClean="0"/>
              <a:t>       </a:t>
            </a:r>
            <a:r>
              <a:rPr lang="en-US" dirty="0" err="1" smtClean="0">
                <a:latin typeface="Symbol" charset="2"/>
                <a:cs typeface="Symbol" charset="2"/>
              </a:rPr>
              <a:t>a</a:t>
            </a:r>
            <a:r>
              <a:rPr lang="en-US" baseline="-25000" dirty="0" err="1" smtClean="0">
                <a:latin typeface="Symbol" charset="2"/>
                <a:cs typeface="Symbol" charset="2"/>
              </a:rPr>
              <a:t>p</a:t>
            </a:r>
            <a:r>
              <a:rPr lang="en-US" dirty="0" smtClean="0"/>
              <a:t> </a:t>
            </a:r>
            <a:r>
              <a:rPr lang="en-US" dirty="0"/>
              <a:t>- </a:t>
            </a:r>
            <a:r>
              <a:rPr lang="en-US" dirty="0" err="1">
                <a:latin typeface="Symbol" charset="2"/>
                <a:cs typeface="Symbol" charset="2"/>
              </a:rPr>
              <a:t>b</a:t>
            </a:r>
            <a:r>
              <a:rPr lang="en-US" baseline="-25000" dirty="0" err="1">
                <a:latin typeface="Symbol" charset="2"/>
                <a:cs typeface="Symbol" charset="2"/>
              </a:rPr>
              <a:t>p</a:t>
            </a:r>
            <a:r>
              <a:rPr lang="en-US" dirty="0"/>
              <a:t> = </a:t>
            </a:r>
            <a:r>
              <a:rPr lang="en-US" dirty="0" smtClean="0"/>
              <a:t>5.7 </a:t>
            </a:r>
            <a:r>
              <a:rPr lang="en-US" dirty="0"/>
              <a:t>x 10</a:t>
            </a:r>
            <a:r>
              <a:rPr lang="en-US" baseline="30000" dirty="0"/>
              <a:t>-4</a:t>
            </a:r>
            <a:r>
              <a:rPr lang="en-US" dirty="0"/>
              <a:t> </a:t>
            </a:r>
            <a:r>
              <a:rPr lang="en-US" dirty="0" smtClean="0"/>
              <a:t>fm</a:t>
            </a:r>
            <a:r>
              <a:rPr lang="en-US" baseline="30000" dirty="0" smtClean="0"/>
              <a:t>3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10/26/13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Measuring the charged pion polarizability in the γγ → π+π− reaction          D. Lawrence    -   JLAB   -    DNP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F4F5E-5852-E64B-A5A1-B3CB232B2D98}" type="slidenum">
              <a:rPr lang="en-US" smtClean="0"/>
              <a:t>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933210" y="5171428"/>
            <a:ext cx="17915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err="1" smtClean="0"/>
              <a:t>Fil’kov</a:t>
            </a:r>
            <a:r>
              <a:rPr lang="en-US" sz="1600" i="1" dirty="0" smtClean="0"/>
              <a:t> et al. 2006*</a:t>
            </a:r>
            <a:endParaRPr lang="en-US" sz="16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5933210" y="5546221"/>
            <a:ext cx="18616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err="1" smtClean="0"/>
              <a:t>Pasquini</a:t>
            </a:r>
            <a:r>
              <a:rPr lang="en-US" sz="1600" i="1" dirty="0" smtClean="0"/>
              <a:t> et al. 2008</a:t>
            </a:r>
            <a:endParaRPr lang="en-US" sz="16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5933210" y="1600199"/>
            <a:ext cx="26924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Donoghue and Holstein, 1989</a:t>
            </a:r>
            <a:endParaRPr lang="en-US" sz="160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6085610" y="3493226"/>
            <a:ext cx="17226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err="1" smtClean="0"/>
              <a:t>Bürgi</a:t>
            </a:r>
            <a:r>
              <a:rPr lang="en-US" sz="1600" i="1" dirty="0" smtClean="0"/>
              <a:t> 1996,</a:t>
            </a:r>
          </a:p>
          <a:p>
            <a:r>
              <a:rPr lang="en-US" sz="1600" i="1" dirty="0" smtClean="0"/>
              <a:t>Gasser et al. 2006</a:t>
            </a:r>
            <a:endParaRPr lang="en-US" sz="1600" i="1" dirty="0"/>
          </a:p>
        </p:txBody>
      </p:sp>
      <p:sp>
        <p:nvSpPr>
          <p:cNvPr id="2" name="Right Brace 1"/>
          <p:cNvSpPr/>
          <p:nvPr/>
        </p:nvSpPr>
        <p:spPr>
          <a:xfrm>
            <a:off x="5710723" y="1242274"/>
            <a:ext cx="222487" cy="1168108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Brace 10"/>
          <p:cNvSpPr/>
          <p:nvPr/>
        </p:nvSpPr>
        <p:spPr>
          <a:xfrm>
            <a:off x="5710723" y="3202460"/>
            <a:ext cx="222487" cy="1168108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505075" y="5210175"/>
            <a:ext cx="4154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+2.6</a:t>
            </a:r>
          </a:p>
          <a:p>
            <a:pPr algn="ctr"/>
            <a:r>
              <a:rPr lang="en-US" sz="1000" dirty="0" smtClean="0"/>
              <a:t>-1.9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453354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Measuring the charged pion polarizability in the γγ → π+π− reaction          D. Lawrence    -   JLAB   -    DNP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F4F5E-5852-E64B-A5A1-B3CB232B2D98}" type="slidenum">
              <a:rPr lang="en-US" smtClean="0"/>
              <a:t>4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10/26/13</a:t>
            </a:r>
            <a:endParaRPr lang="en-US"/>
          </a:p>
        </p:txBody>
      </p:sp>
      <p:pic>
        <p:nvPicPr>
          <p:cNvPr id="2" name="Picture 1" descr="pion_polarization_experiment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19129" y="-1151923"/>
            <a:ext cx="6274881" cy="8741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4911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42"/>
            <a:ext cx="8229600" cy="52499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Experimental Access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Measuring the charged pion polarizability in the γγ → π+π− reaction          D. Lawrence    -   JLAB   -    DNP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F4F5E-5852-E64B-A5A1-B3CB232B2D98}" type="slidenum">
              <a:rPr lang="en-US" smtClean="0"/>
              <a:t>5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10/26/13</a:t>
            </a: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75429" y="3878751"/>
            <a:ext cx="20037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/>
              <a:t>Radiative</a:t>
            </a:r>
            <a:r>
              <a:rPr lang="en-US" i="1" dirty="0" smtClean="0"/>
              <a:t> pion photo-production</a:t>
            </a:r>
            <a:endParaRPr lang="en-US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375429" y="1844404"/>
            <a:ext cx="2003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/>
              <a:t>Primakoff</a:t>
            </a:r>
            <a:r>
              <a:rPr lang="en-US" i="1" dirty="0" smtClean="0"/>
              <a:t> effect</a:t>
            </a:r>
            <a:endParaRPr lang="en-US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273456" y="5222101"/>
            <a:ext cx="200377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Light by light scattering</a:t>
            </a:r>
          </a:p>
          <a:p>
            <a:r>
              <a:rPr lang="en-US" sz="1400" i="1" dirty="0" smtClean="0"/>
              <a:t>(by crossing symmetry)</a:t>
            </a:r>
          </a:p>
        </p:txBody>
      </p:sp>
      <p:pic>
        <p:nvPicPr>
          <p:cNvPr id="8" name="Picture 7" descr="feynman_Primakoff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603" y="2296565"/>
            <a:ext cx="1463040" cy="992177"/>
          </a:xfrm>
          <a:prstGeom prst="rect">
            <a:avLst/>
          </a:prstGeom>
        </p:spPr>
      </p:pic>
      <p:pic>
        <p:nvPicPr>
          <p:cNvPr id="9" name="Picture 8" descr="feynman_RadiativeP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603" y="3759333"/>
            <a:ext cx="1463040" cy="992177"/>
          </a:xfrm>
          <a:prstGeom prst="rect">
            <a:avLst/>
          </a:prstGeom>
        </p:spPr>
      </p:pic>
      <p:pic>
        <p:nvPicPr>
          <p:cNvPr id="17" name="Picture 16" descr="feynman_virtual_LB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603" y="5222101"/>
            <a:ext cx="1463040" cy="992177"/>
          </a:xfrm>
          <a:prstGeom prst="rect">
            <a:avLst/>
          </a:prstGeom>
        </p:spPr>
      </p:pic>
      <p:pic>
        <p:nvPicPr>
          <p:cNvPr id="18" name="Picture 17" descr="feynman_LBL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603" y="833797"/>
            <a:ext cx="1463040" cy="992177"/>
          </a:xfrm>
          <a:prstGeom prst="rect">
            <a:avLst/>
          </a:prstGeom>
        </p:spPr>
      </p:pic>
      <p:sp>
        <p:nvSpPr>
          <p:cNvPr id="19" name="Left Brace 18"/>
          <p:cNvSpPr/>
          <p:nvPr/>
        </p:nvSpPr>
        <p:spPr>
          <a:xfrm>
            <a:off x="2277233" y="658220"/>
            <a:ext cx="380083" cy="2725585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Left Brace 19"/>
          <p:cNvSpPr/>
          <p:nvPr/>
        </p:nvSpPr>
        <p:spPr>
          <a:xfrm>
            <a:off x="2239591" y="3630765"/>
            <a:ext cx="380083" cy="1217811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Left Brace 20"/>
          <p:cNvSpPr/>
          <p:nvPr/>
        </p:nvSpPr>
        <p:spPr>
          <a:xfrm>
            <a:off x="2239591" y="4996467"/>
            <a:ext cx="380083" cy="1217811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 descr="reaction_LBL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879" y="3659466"/>
            <a:ext cx="1554480" cy="1054188"/>
          </a:xfrm>
          <a:prstGeom prst="rect">
            <a:avLst/>
          </a:prstGeom>
        </p:spPr>
      </p:pic>
      <p:pic>
        <p:nvPicPr>
          <p:cNvPr id="23" name="Picture 22" descr="reaction_Primakoff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879" y="2158843"/>
            <a:ext cx="1554480" cy="1054188"/>
          </a:xfrm>
          <a:prstGeom prst="rect">
            <a:avLst/>
          </a:prstGeom>
        </p:spPr>
      </p:pic>
      <p:pic>
        <p:nvPicPr>
          <p:cNvPr id="24" name="Picture 23" descr="reaction_LBL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879" y="658220"/>
            <a:ext cx="1554480" cy="1054188"/>
          </a:xfrm>
          <a:prstGeom prst="rect">
            <a:avLst/>
          </a:prstGeom>
        </p:spPr>
      </p:pic>
      <p:pic>
        <p:nvPicPr>
          <p:cNvPr id="25" name="Picture 24" descr="reaction_virtual_LBL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879" y="5160090"/>
            <a:ext cx="1554480" cy="1054188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5239763" y="695448"/>
            <a:ext cx="5295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=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239763" y="2180730"/>
            <a:ext cx="5295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=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239763" y="3666012"/>
            <a:ext cx="5295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=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239763" y="5151294"/>
            <a:ext cx="5295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=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062371" y="5222101"/>
            <a:ext cx="7293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PLUTO</a:t>
            </a:r>
          </a:p>
          <a:p>
            <a:r>
              <a:rPr lang="en-US" sz="1200" i="1" dirty="0" smtClean="0"/>
              <a:t>DM1</a:t>
            </a:r>
          </a:p>
          <a:p>
            <a:r>
              <a:rPr lang="en-US" sz="1200" i="1" dirty="0" smtClean="0"/>
              <a:t>DM2</a:t>
            </a:r>
          </a:p>
          <a:p>
            <a:r>
              <a:rPr lang="en-US" sz="1200" i="1" dirty="0" smtClean="0"/>
              <a:t>MARK-II</a:t>
            </a:r>
            <a:endParaRPr lang="en-US" sz="1200" i="1" dirty="0"/>
          </a:p>
        </p:txBody>
      </p:sp>
      <p:sp>
        <p:nvSpPr>
          <p:cNvPr id="31" name="TextBox 30"/>
          <p:cNvSpPr txBox="1"/>
          <p:nvPr/>
        </p:nvSpPr>
        <p:spPr>
          <a:xfrm>
            <a:off x="8062371" y="3939501"/>
            <a:ext cx="7380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MAMI</a:t>
            </a:r>
          </a:p>
          <a:p>
            <a:r>
              <a:rPr lang="en-US" sz="1200" i="1" dirty="0" smtClean="0"/>
              <a:t>PACHRA</a:t>
            </a:r>
            <a:endParaRPr lang="en-US" sz="1200" i="1" dirty="0"/>
          </a:p>
        </p:txBody>
      </p:sp>
      <p:sp>
        <p:nvSpPr>
          <p:cNvPr id="32" name="TextBox 31"/>
          <p:cNvSpPr txBox="1"/>
          <p:nvPr/>
        </p:nvSpPr>
        <p:spPr>
          <a:xfrm>
            <a:off x="8062371" y="2470103"/>
            <a:ext cx="8409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SIGMA</a:t>
            </a:r>
          </a:p>
          <a:p>
            <a:r>
              <a:rPr lang="en-US" sz="1200" i="1" dirty="0" smtClean="0"/>
              <a:t>COMPASS</a:t>
            </a:r>
            <a:endParaRPr lang="en-US" sz="1200" i="1" dirty="0"/>
          </a:p>
        </p:txBody>
      </p:sp>
      <p:sp>
        <p:nvSpPr>
          <p:cNvPr id="33" name="TextBox 32"/>
          <p:cNvSpPr txBox="1"/>
          <p:nvPr/>
        </p:nvSpPr>
        <p:spPr>
          <a:xfrm>
            <a:off x="7932601" y="984340"/>
            <a:ext cx="12114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This experiment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3377966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479"/>
            <a:ext cx="8229600" cy="74560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Experimental Setup</a:t>
            </a:r>
            <a:endParaRPr lang="en-US" dirty="0"/>
          </a:p>
        </p:txBody>
      </p:sp>
      <p:grpSp>
        <p:nvGrpSpPr>
          <p:cNvPr id="46" name="Group 45"/>
          <p:cNvGrpSpPr/>
          <p:nvPr/>
        </p:nvGrpSpPr>
        <p:grpSpPr>
          <a:xfrm>
            <a:off x="1425313" y="3306861"/>
            <a:ext cx="5600359" cy="3318401"/>
            <a:chOff x="1850949" y="2947779"/>
            <a:chExt cx="5600359" cy="3318401"/>
          </a:xfrm>
        </p:grpSpPr>
        <p:sp>
          <p:nvSpPr>
            <p:cNvPr id="9" name="Rectangle 8"/>
            <p:cNvSpPr/>
            <p:nvPr/>
          </p:nvSpPr>
          <p:spPr>
            <a:xfrm>
              <a:off x="2141220" y="3352800"/>
              <a:ext cx="3108960" cy="4064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614420" y="4145280"/>
              <a:ext cx="111760" cy="59944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986020" y="4145280"/>
              <a:ext cx="111760" cy="59944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097020" y="4145280"/>
              <a:ext cx="111760" cy="59944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533900" y="4145280"/>
              <a:ext cx="111760" cy="59944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555741" y="3556000"/>
              <a:ext cx="45719" cy="118872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682740" y="3550920"/>
              <a:ext cx="375920" cy="118872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 flipV="1">
              <a:off x="2141220" y="5859780"/>
              <a:ext cx="3108960" cy="4064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 flipV="1">
              <a:off x="3614420" y="4874260"/>
              <a:ext cx="111760" cy="59944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 flipV="1">
              <a:off x="4986020" y="4874260"/>
              <a:ext cx="111760" cy="59944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 flipV="1">
              <a:off x="4097020" y="4874260"/>
              <a:ext cx="111760" cy="59944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 flipV="1">
              <a:off x="4533900" y="4874260"/>
              <a:ext cx="111760" cy="59944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 flipV="1">
              <a:off x="6555741" y="4874260"/>
              <a:ext cx="45719" cy="118872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 flipV="1">
              <a:off x="6682740" y="4879340"/>
              <a:ext cx="375920" cy="118872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2141220" y="4663440"/>
              <a:ext cx="45719" cy="210820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120322" y="3721100"/>
              <a:ext cx="4796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FDC</a:t>
              </a:r>
              <a:endParaRPr lang="en-US" sz="1400" b="1" dirty="0"/>
            </a:p>
          </p:txBody>
        </p:sp>
        <p:sp>
          <p:nvSpPr>
            <p:cNvPr id="29" name="Left Brace 28"/>
            <p:cNvSpPr/>
            <p:nvPr/>
          </p:nvSpPr>
          <p:spPr>
            <a:xfrm rot="5400000">
              <a:off x="4241499" y="3280622"/>
              <a:ext cx="197793" cy="1606206"/>
            </a:xfrm>
            <a:prstGeom prst="leftBrac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669372" y="2947779"/>
              <a:ext cx="21652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Solenoid High Field Region</a:t>
              </a:r>
              <a:endParaRPr lang="en-US" sz="1400" b="1" dirty="0"/>
            </a:p>
          </p:txBody>
        </p:sp>
        <p:sp>
          <p:nvSpPr>
            <p:cNvPr id="39" name="Left Brace 38"/>
            <p:cNvSpPr/>
            <p:nvPr/>
          </p:nvSpPr>
          <p:spPr>
            <a:xfrm rot="5400000">
              <a:off x="3580615" y="1619817"/>
              <a:ext cx="197791" cy="3342594"/>
            </a:xfrm>
            <a:prstGeom prst="lef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Left Brace 39"/>
            <p:cNvSpPr/>
            <p:nvPr/>
          </p:nvSpPr>
          <p:spPr>
            <a:xfrm>
              <a:off x="6403670" y="3513355"/>
              <a:ext cx="197790" cy="2592170"/>
            </a:xfrm>
            <a:prstGeom prst="leftBrac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/>
            <p:cNvSpPr txBox="1"/>
            <p:nvPr/>
          </p:nvSpPr>
          <p:spPr>
            <a:xfrm rot="16200000">
              <a:off x="6052368" y="4651375"/>
              <a:ext cx="47737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TOF</a:t>
              </a:r>
              <a:endParaRPr lang="en-US" sz="1400" b="1" dirty="0"/>
            </a:p>
          </p:txBody>
        </p:sp>
        <p:sp>
          <p:nvSpPr>
            <p:cNvPr id="42" name="Left Brace 41"/>
            <p:cNvSpPr/>
            <p:nvPr/>
          </p:nvSpPr>
          <p:spPr>
            <a:xfrm rot="10800000">
              <a:off x="7000734" y="3513355"/>
              <a:ext cx="197790" cy="2642970"/>
            </a:xfrm>
            <a:prstGeom prst="leftBrac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 rot="5400000">
              <a:off x="7024016" y="4686089"/>
              <a:ext cx="54680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FCAL</a:t>
              </a:r>
              <a:endParaRPr lang="en-US" sz="1400" b="1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850949" y="4805604"/>
              <a:ext cx="67197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Target</a:t>
              </a:r>
              <a:endParaRPr lang="en-US" sz="1400" b="1" dirty="0"/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2749398" y="1085760"/>
            <a:ext cx="15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Signal reaction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2588841" y="2634463"/>
            <a:ext cx="18855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Beam polarization</a:t>
            </a:r>
            <a:endParaRPr lang="en-US" dirty="0"/>
          </a:p>
        </p:txBody>
      </p:sp>
      <p:grpSp>
        <p:nvGrpSpPr>
          <p:cNvPr id="63" name="Group 62"/>
          <p:cNvGrpSpPr/>
          <p:nvPr/>
        </p:nvGrpSpPr>
        <p:grpSpPr>
          <a:xfrm>
            <a:off x="754940" y="5022522"/>
            <a:ext cx="860425" cy="116637"/>
            <a:chOff x="-76200" y="4645025"/>
            <a:chExt cx="1127125" cy="101090"/>
          </a:xfrm>
        </p:grpSpPr>
        <p:cxnSp>
          <p:nvCxnSpPr>
            <p:cNvPr id="53" name="Curved Connector 52"/>
            <p:cNvCxnSpPr/>
            <p:nvPr/>
          </p:nvCxnSpPr>
          <p:spPr>
            <a:xfrm>
              <a:off x="701675" y="4645025"/>
              <a:ext cx="349250" cy="101090"/>
            </a:xfrm>
            <a:prstGeom prst="curvedConnector3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urved Connector 55"/>
            <p:cNvCxnSpPr/>
            <p:nvPr/>
          </p:nvCxnSpPr>
          <p:spPr>
            <a:xfrm flipV="1">
              <a:off x="434975" y="4645025"/>
              <a:ext cx="266700" cy="101090"/>
            </a:xfrm>
            <a:prstGeom prst="curvedConnector3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urved Connector 60"/>
            <p:cNvCxnSpPr/>
            <p:nvPr/>
          </p:nvCxnSpPr>
          <p:spPr>
            <a:xfrm flipV="1">
              <a:off x="-76200" y="4645025"/>
              <a:ext cx="266700" cy="101090"/>
            </a:xfrm>
            <a:prstGeom prst="curvedConnector3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urved Connector 61"/>
            <p:cNvCxnSpPr/>
            <p:nvPr/>
          </p:nvCxnSpPr>
          <p:spPr>
            <a:xfrm flipH="1" flipV="1">
              <a:off x="190500" y="4645025"/>
              <a:ext cx="266700" cy="101090"/>
            </a:xfrm>
            <a:prstGeom prst="curvedConnector3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4" name="Picture 6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20" y="5007445"/>
            <a:ext cx="195130" cy="243912"/>
          </a:xfrm>
          <a:prstGeom prst="rect">
            <a:avLst/>
          </a:prstGeom>
        </p:spPr>
      </p:pic>
      <p:cxnSp>
        <p:nvCxnSpPr>
          <p:cNvPr id="66" name="Straight Arrow Connector 65"/>
          <p:cNvCxnSpPr>
            <a:stCxn id="26" idx="3"/>
          </p:cNvCxnSpPr>
          <p:nvPr/>
        </p:nvCxnSpPr>
        <p:spPr>
          <a:xfrm flipV="1">
            <a:off x="1761303" y="4925656"/>
            <a:ext cx="4495801" cy="202276"/>
          </a:xfrm>
          <a:prstGeom prst="straightConnector1">
            <a:avLst/>
          </a:prstGeom>
          <a:ln w="12700" cmpd="sng">
            <a:solidFill>
              <a:srgbClr val="FF0000"/>
            </a:solidFill>
            <a:headEnd type="none"/>
            <a:tailEnd type="none"/>
          </a:ln>
          <a:effec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26" idx="1"/>
          </p:cNvCxnSpPr>
          <p:nvPr/>
        </p:nvCxnSpPr>
        <p:spPr>
          <a:xfrm>
            <a:off x="1715584" y="5127932"/>
            <a:ext cx="4541520" cy="275102"/>
          </a:xfrm>
          <a:prstGeom prst="straightConnector1">
            <a:avLst/>
          </a:prstGeom>
          <a:ln w="12700" cmpd="sng">
            <a:solidFill>
              <a:srgbClr val="0000FF"/>
            </a:solidFill>
            <a:headEnd type="none"/>
            <a:tailEnd type="none"/>
          </a:ln>
          <a:effec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70" name="Picture 69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19" y="4909943"/>
            <a:ext cx="240030" cy="137160"/>
          </a:xfrm>
          <a:prstGeom prst="rect">
            <a:avLst/>
          </a:prstGeom>
        </p:spPr>
      </p:pic>
      <p:pic>
        <p:nvPicPr>
          <p:cNvPr id="71" name="Picture 70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461" y="5214929"/>
            <a:ext cx="246888" cy="188105"/>
          </a:xfrm>
          <a:prstGeom prst="rect">
            <a:avLst/>
          </a:prstGeom>
        </p:spPr>
      </p:pic>
      <p:sp>
        <p:nvSpPr>
          <p:cNvPr id="72" name="TextBox 71"/>
          <p:cNvSpPr txBox="1"/>
          <p:nvPr/>
        </p:nvSpPr>
        <p:spPr>
          <a:xfrm>
            <a:off x="5627455" y="1085760"/>
            <a:ext cx="33877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All occur via the </a:t>
            </a:r>
            <a:r>
              <a:rPr lang="en-US" dirty="0" err="1" smtClean="0"/>
              <a:t>Primakoff</a:t>
            </a:r>
            <a:r>
              <a:rPr lang="en-US" dirty="0" smtClean="0"/>
              <a:t> effect (interaction with the Coulomb field of nucleus)</a:t>
            </a:r>
            <a:br>
              <a:rPr lang="en-US" dirty="0" smtClean="0"/>
            </a:b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All result in very forward going particles</a:t>
            </a:r>
            <a:br>
              <a:rPr lang="en-US" dirty="0" smtClean="0"/>
            </a:b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Low t (-t &lt; 0.005 GeV</a:t>
            </a:r>
            <a:r>
              <a:rPr lang="en-US" baseline="30000" dirty="0" smtClean="0"/>
              <a:t>2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73" name="Left Brace 72"/>
          <p:cNvSpPr/>
          <p:nvPr/>
        </p:nvSpPr>
        <p:spPr>
          <a:xfrm>
            <a:off x="5472247" y="1013926"/>
            <a:ext cx="197791" cy="2446824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10/26/13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9FCA-76BF-AC4F-86DC-D03CF8580C8E}" type="slidenum">
              <a:rPr lang="en-US" smtClean="0"/>
              <a:t>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908540" y="6538912"/>
            <a:ext cx="7629768" cy="365125"/>
          </a:xfrm>
        </p:spPr>
        <p:txBody>
          <a:bodyPr/>
          <a:lstStyle/>
          <a:p>
            <a:r>
              <a:rPr lang="en-US" dirty="0" smtClean="0"/>
              <a:t>Measuring the charged pion </a:t>
            </a:r>
            <a:r>
              <a:rPr lang="en-US" dirty="0" err="1" smtClean="0"/>
              <a:t>polarizability</a:t>
            </a:r>
            <a:r>
              <a:rPr lang="en-US" dirty="0" smtClean="0"/>
              <a:t> in the </a:t>
            </a:r>
            <a:r>
              <a:rPr lang="en-US" dirty="0" err="1" smtClean="0"/>
              <a:t>γγ</a:t>
            </a:r>
            <a:r>
              <a:rPr lang="en-US" dirty="0" smtClean="0"/>
              <a:t> → π+π− reaction          D. Lawrence    -   JLAB   -    DNP 2013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429349" y="4343910"/>
            <a:ext cx="225335" cy="75481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7688429" y="4343910"/>
            <a:ext cx="45719" cy="75481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7764629" y="4343910"/>
            <a:ext cx="45719" cy="75481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7834479" y="4343910"/>
            <a:ext cx="225335" cy="75481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8101178" y="4343910"/>
            <a:ext cx="45719" cy="75481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8172934" y="4343910"/>
            <a:ext cx="45719" cy="75481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8260880" y="4343910"/>
            <a:ext cx="225335" cy="75481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8514879" y="4343910"/>
            <a:ext cx="45719" cy="75481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8596160" y="4343910"/>
            <a:ext cx="45719" cy="75481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7270279" y="4343910"/>
            <a:ext cx="45719" cy="75481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7351560" y="4343910"/>
            <a:ext cx="45719" cy="75481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/>
          <p:cNvSpPr/>
          <p:nvPr/>
        </p:nvSpPr>
        <p:spPr>
          <a:xfrm>
            <a:off x="7429349" y="5233342"/>
            <a:ext cx="225335" cy="75481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/>
          <p:cNvSpPr/>
          <p:nvPr/>
        </p:nvSpPr>
        <p:spPr>
          <a:xfrm>
            <a:off x="7688429" y="5233342"/>
            <a:ext cx="45719" cy="75481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7764629" y="5233342"/>
            <a:ext cx="45719" cy="75481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/>
          <p:cNvSpPr/>
          <p:nvPr/>
        </p:nvSpPr>
        <p:spPr>
          <a:xfrm>
            <a:off x="7834479" y="5233342"/>
            <a:ext cx="225335" cy="75481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/>
          <p:cNvSpPr/>
          <p:nvPr/>
        </p:nvSpPr>
        <p:spPr>
          <a:xfrm>
            <a:off x="8101178" y="5233342"/>
            <a:ext cx="45719" cy="75481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8172934" y="5233342"/>
            <a:ext cx="45719" cy="75481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/>
          <p:cNvSpPr/>
          <p:nvPr/>
        </p:nvSpPr>
        <p:spPr>
          <a:xfrm>
            <a:off x="8260880" y="5233342"/>
            <a:ext cx="225335" cy="75481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/>
          <p:cNvSpPr/>
          <p:nvPr/>
        </p:nvSpPr>
        <p:spPr>
          <a:xfrm>
            <a:off x="8514879" y="5233342"/>
            <a:ext cx="45719" cy="75481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/>
          <p:cNvSpPr/>
          <p:nvPr/>
        </p:nvSpPr>
        <p:spPr>
          <a:xfrm>
            <a:off x="8596160" y="5233342"/>
            <a:ext cx="45719" cy="75481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/>
          <p:cNvSpPr/>
          <p:nvPr/>
        </p:nvSpPr>
        <p:spPr>
          <a:xfrm>
            <a:off x="7270279" y="5233342"/>
            <a:ext cx="45719" cy="75481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/>
          <p:cNvSpPr/>
          <p:nvPr/>
        </p:nvSpPr>
        <p:spPr>
          <a:xfrm>
            <a:off x="7351560" y="5233342"/>
            <a:ext cx="45719" cy="75481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TextBox 96"/>
          <p:cNvSpPr txBox="1"/>
          <p:nvPr/>
        </p:nvSpPr>
        <p:spPr>
          <a:xfrm>
            <a:off x="7315875" y="3910002"/>
            <a:ext cx="13260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/>
              <a:t>Muon</a:t>
            </a:r>
            <a:r>
              <a:rPr lang="en-US" sz="1400" b="1" dirty="0" smtClean="0"/>
              <a:t> Detector</a:t>
            </a:r>
            <a:endParaRPr lang="en-US" sz="1400" b="1" dirty="0"/>
          </a:p>
        </p:txBody>
      </p:sp>
      <p:sp>
        <p:nvSpPr>
          <p:cNvPr id="16" name="Right Bracket 15"/>
          <p:cNvSpPr/>
          <p:nvPr/>
        </p:nvSpPr>
        <p:spPr>
          <a:xfrm rot="16200000">
            <a:off x="7880018" y="3537128"/>
            <a:ext cx="124410" cy="1489153"/>
          </a:xfrm>
          <a:prstGeom prst="rightBracket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50" y="1013926"/>
            <a:ext cx="1725637" cy="365760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50" y="2609254"/>
            <a:ext cx="1420009" cy="365760"/>
          </a:xfrm>
          <a:prstGeom prst="rect">
            <a:avLst/>
          </a:prstGeom>
        </p:spPr>
      </p:pic>
      <p:pic>
        <p:nvPicPr>
          <p:cNvPr id="30" name="Picture 29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50" y="1809340"/>
            <a:ext cx="1725637" cy="365760"/>
          </a:xfrm>
          <a:prstGeom prst="rect">
            <a:avLst/>
          </a:prstGeom>
        </p:spPr>
      </p:pic>
      <p:sp>
        <p:nvSpPr>
          <p:cNvPr id="98" name="TextBox 97"/>
          <p:cNvSpPr txBox="1"/>
          <p:nvPr/>
        </p:nvSpPr>
        <p:spPr>
          <a:xfrm>
            <a:off x="2776562" y="1820246"/>
            <a:ext cx="1510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Normalization</a:t>
            </a:r>
            <a:endParaRPr lang="en-US" dirty="0"/>
          </a:p>
        </p:txBody>
      </p:sp>
      <p:pic>
        <p:nvPicPr>
          <p:cNvPr id="34" name="Picture 33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537" y="1379686"/>
            <a:ext cx="927781" cy="182880"/>
          </a:xfrm>
          <a:prstGeom prst="rect">
            <a:avLst/>
          </a:prstGeom>
        </p:spPr>
      </p:pic>
      <p:pic>
        <p:nvPicPr>
          <p:cNvPr id="35" name="Picture 34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767" y="2175100"/>
            <a:ext cx="923321" cy="182880"/>
          </a:xfrm>
          <a:prstGeom prst="rect">
            <a:avLst/>
          </a:prstGeom>
        </p:spPr>
      </p:pic>
      <p:pic>
        <p:nvPicPr>
          <p:cNvPr id="36" name="Picture 35" descr="latex-image-1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368" y="2995943"/>
            <a:ext cx="766119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5941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attering_angle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27887" y="1110014"/>
            <a:ext cx="3461852" cy="7296915"/>
          </a:xfrm>
          <a:prstGeom prst="rect">
            <a:avLst/>
          </a:prstGeom>
        </p:spPr>
      </p:pic>
      <p:pic>
        <p:nvPicPr>
          <p:cNvPr id="11" name="Picture 10" descr="pion_p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78537" y="270326"/>
            <a:ext cx="2304288" cy="3210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329"/>
            <a:ext cx="8229600" cy="708056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Kinematics of Experiment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10/26/13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Measuring the charged pion polarizability in the γγ → π+π− reaction          D. Lawrence    -   JLAB   -    DNP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F4F5E-5852-E64B-A5A1-B3CB232B2D98}" type="slidenum">
              <a:rPr lang="en-US" smtClean="0"/>
              <a:t>7</a:t>
            </a:fld>
            <a:endParaRPr lang="en-US"/>
          </a:p>
        </p:txBody>
      </p:sp>
      <p:pic>
        <p:nvPicPr>
          <p:cNvPr id="10" name="Picture 9" descr="pion_theta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60153" y="278346"/>
            <a:ext cx="2297585" cy="320081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11705" y="4670238"/>
            <a:ext cx="19275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latin typeface="Symbol" charset="2"/>
                <a:cs typeface="Symbol" charset="2"/>
              </a:rPr>
              <a:t>y</a:t>
            </a:r>
            <a:r>
              <a:rPr lang="en-US" sz="1600" baseline="-25000" dirty="0" err="1" smtClean="0">
                <a:latin typeface="Symbol" charset="2"/>
                <a:cs typeface="Symbol" charset="2"/>
              </a:rPr>
              <a:t>pp</a:t>
            </a:r>
            <a:r>
              <a:rPr lang="en-US" sz="1600" dirty="0" smtClean="0">
                <a:latin typeface="Symbol" charset="2"/>
                <a:cs typeface="Symbol" charset="2"/>
              </a:rPr>
              <a:t> </a:t>
            </a:r>
            <a:r>
              <a:rPr lang="en-US" sz="1600" dirty="0" smtClean="0"/>
              <a:t>is angle between </a:t>
            </a:r>
            <a:r>
              <a:rPr lang="en-US" sz="1600" dirty="0" err="1" smtClean="0">
                <a:latin typeface="Symbol" charset="2"/>
                <a:cs typeface="Symbol" charset="2"/>
              </a:rPr>
              <a:t>pp</a:t>
            </a:r>
            <a:r>
              <a:rPr lang="en-US" sz="1600" dirty="0" smtClean="0"/>
              <a:t> scattering plane </a:t>
            </a:r>
            <a:r>
              <a:rPr lang="en-US" sz="1600" dirty="0"/>
              <a:t>and polarization vector in </a:t>
            </a:r>
            <a:r>
              <a:rPr lang="en-US" sz="1600" dirty="0" err="1" smtClean="0"/>
              <a:t>helicity</a:t>
            </a:r>
            <a:r>
              <a:rPr lang="en-US" sz="1600" dirty="0" smtClean="0"/>
              <a:t> frame 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311705" y="3532428"/>
            <a:ext cx="29551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latin typeface="Symbol" charset="2"/>
                <a:cs typeface="Symbol" charset="2"/>
              </a:rPr>
              <a:t>f</a:t>
            </a:r>
            <a:r>
              <a:rPr lang="en-US" sz="1600" baseline="-25000" dirty="0" err="1" smtClean="0">
                <a:latin typeface="Symbol" charset="2"/>
                <a:cs typeface="Symbol" charset="2"/>
              </a:rPr>
              <a:t>pp</a:t>
            </a:r>
            <a:r>
              <a:rPr lang="en-US" sz="1600" dirty="0" smtClean="0">
                <a:latin typeface="Symbol" charset="2"/>
                <a:cs typeface="Symbol" charset="2"/>
              </a:rPr>
              <a:t> </a:t>
            </a:r>
            <a:r>
              <a:rPr lang="en-US" sz="1600" dirty="0" smtClean="0"/>
              <a:t>is angle between </a:t>
            </a:r>
            <a:r>
              <a:rPr lang="en-US" sz="1600" dirty="0" err="1" smtClean="0">
                <a:latin typeface="Symbol" charset="2"/>
                <a:cs typeface="Symbol" charset="2"/>
              </a:rPr>
              <a:t>pp</a:t>
            </a:r>
            <a:r>
              <a:rPr lang="en-US" sz="1600" dirty="0" smtClean="0"/>
              <a:t> system and incident photon polarization vector in CM frame </a:t>
            </a:r>
            <a:endParaRPr lang="en-US" sz="1600" dirty="0"/>
          </a:p>
        </p:txBody>
      </p:sp>
      <p:sp>
        <p:nvSpPr>
          <p:cNvPr id="8" name="Rectangle 7"/>
          <p:cNvSpPr/>
          <p:nvPr/>
        </p:nvSpPr>
        <p:spPr>
          <a:xfrm>
            <a:off x="1974850" y="1349375"/>
            <a:ext cx="60325" cy="12509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 rot="5400000">
            <a:off x="1250367" y="1902685"/>
            <a:ext cx="165771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Approximate Acceptance</a:t>
            </a:r>
            <a:endParaRPr lang="en-US" sz="1100" b="1" dirty="0"/>
          </a:p>
        </p:txBody>
      </p:sp>
      <p:sp>
        <p:nvSpPr>
          <p:cNvPr id="12" name="Rectangle 11"/>
          <p:cNvSpPr/>
          <p:nvPr/>
        </p:nvSpPr>
        <p:spPr>
          <a:xfrm>
            <a:off x="3340647" y="2887855"/>
            <a:ext cx="561193" cy="112885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984372" y="2789420"/>
            <a:ext cx="9284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Symbol" charset="2"/>
                <a:cs typeface="Symbol" charset="2"/>
              </a:rPr>
              <a:t>q</a:t>
            </a:r>
            <a:r>
              <a:rPr lang="en-US" sz="1400" b="1" dirty="0" smtClean="0"/>
              <a:t> degrees</a:t>
            </a:r>
            <a:endParaRPr lang="en-US" sz="1400" b="1" dirty="0"/>
          </a:p>
        </p:txBody>
      </p:sp>
      <p:sp>
        <p:nvSpPr>
          <p:cNvPr id="16" name="Rectangle 15"/>
          <p:cNvSpPr/>
          <p:nvPr/>
        </p:nvSpPr>
        <p:spPr>
          <a:xfrm>
            <a:off x="7035800" y="2897270"/>
            <a:ext cx="685800" cy="9207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064122" y="2800615"/>
            <a:ext cx="16911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Momentum (</a:t>
            </a:r>
            <a:r>
              <a:rPr lang="en-US" sz="1400" b="1" dirty="0" err="1" smtClean="0"/>
              <a:t>GeV</a:t>
            </a:r>
            <a:r>
              <a:rPr lang="en-US" sz="1400" b="1" dirty="0" smtClean="0"/>
              <a:t>/c)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8884774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3179"/>
            <a:ext cx="8229600" cy="708056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Backgrounds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308" y="1206292"/>
            <a:ext cx="8229600" cy="5240882"/>
          </a:xfrm>
        </p:spPr>
        <p:txBody>
          <a:bodyPr>
            <a:noAutofit/>
          </a:bodyPr>
          <a:lstStyle/>
          <a:p>
            <a:r>
              <a:rPr lang="en-US" sz="2400" dirty="0" smtClean="0"/>
              <a:t>Experiment will measure reaction:</a:t>
            </a:r>
          </a:p>
          <a:p>
            <a:pPr marL="0" indent="0">
              <a:buNone/>
            </a:pPr>
            <a:r>
              <a:rPr lang="en-US" sz="2400" dirty="0" smtClean="0"/>
              <a:t>	</a:t>
            </a:r>
            <a:r>
              <a:rPr lang="en-US" sz="2400" baseline="30000" dirty="0"/>
              <a:t>116</a:t>
            </a:r>
            <a:r>
              <a:rPr lang="en-US" sz="2400" dirty="0" smtClean="0"/>
              <a:t>Sn</a:t>
            </a:r>
            <a:r>
              <a:rPr lang="en-US" sz="2400" baseline="30000" dirty="0" smtClean="0"/>
              <a:t> </a:t>
            </a:r>
            <a:r>
              <a:rPr lang="en-US" sz="2400" dirty="0" smtClean="0"/>
              <a:t>(</a:t>
            </a:r>
            <a:r>
              <a:rPr lang="en-US" sz="2400" dirty="0" smtClean="0">
                <a:latin typeface="Symbol" charset="2"/>
                <a:cs typeface="Symbol" charset="2"/>
              </a:rPr>
              <a:t>g </a:t>
            </a:r>
            <a:r>
              <a:rPr lang="en-US" sz="2400" dirty="0" smtClean="0"/>
              <a:t>,</a:t>
            </a:r>
            <a:r>
              <a:rPr lang="en-US" sz="2400" dirty="0" smtClean="0">
                <a:latin typeface="Symbol" charset="2"/>
                <a:cs typeface="Symbol" charset="2"/>
              </a:rPr>
              <a:t> </a:t>
            </a:r>
            <a:r>
              <a:rPr lang="en-US" sz="2400" dirty="0">
                <a:latin typeface="Symbol" charset="2"/>
                <a:cs typeface="Symbol" charset="2"/>
              </a:rPr>
              <a:t>p</a:t>
            </a:r>
            <a:r>
              <a:rPr lang="en-US" sz="2400" baseline="30000" dirty="0" smtClean="0"/>
              <a:t>+ </a:t>
            </a:r>
            <a:r>
              <a:rPr lang="en-US" sz="2400" dirty="0" smtClean="0">
                <a:latin typeface="Symbol" charset="2"/>
                <a:cs typeface="Symbol" charset="2"/>
              </a:rPr>
              <a:t>p</a:t>
            </a:r>
            <a:r>
              <a:rPr lang="en-US" sz="2400" baseline="30000" dirty="0"/>
              <a:t>-</a:t>
            </a:r>
            <a:r>
              <a:rPr lang="en-US" sz="2400" dirty="0" smtClean="0"/>
              <a:t>) </a:t>
            </a:r>
            <a:r>
              <a:rPr lang="en-US" sz="2400" baseline="30000" dirty="0"/>
              <a:t>116</a:t>
            </a:r>
            <a:r>
              <a:rPr lang="en-US" sz="2400" dirty="0" smtClean="0"/>
              <a:t>Sn</a:t>
            </a:r>
            <a:r>
              <a:rPr lang="en-US" sz="2400" baseline="30000" dirty="0" smtClean="0"/>
              <a:t>             </a:t>
            </a:r>
            <a:r>
              <a:rPr lang="en-US" sz="1800" i="1" dirty="0" smtClean="0"/>
              <a:t>(signal of interest: </a:t>
            </a:r>
            <a:r>
              <a:rPr lang="en-US" sz="1800" i="1" dirty="0" smtClean="0">
                <a:latin typeface="Symbol" charset="2"/>
                <a:cs typeface="Symbol" charset="2"/>
              </a:rPr>
              <a:t>g</a:t>
            </a:r>
            <a:r>
              <a:rPr lang="en-US" sz="1800" i="1" dirty="0"/>
              <a:t> </a:t>
            </a:r>
            <a:r>
              <a:rPr lang="en-US" sz="1800" i="1" dirty="0" smtClean="0">
                <a:latin typeface="Symbol" charset="2"/>
                <a:cs typeface="Symbol" charset="2"/>
              </a:rPr>
              <a:t>g</a:t>
            </a:r>
            <a:r>
              <a:rPr lang="en-US" sz="1800" i="1" baseline="30000" dirty="0" smtClean="0">
                <a:latin typeface="Symbol" charset="2"/>
                <a:cs typeface="Symbol" charset="2"/>
              </a:rPr>
              <a:t>*</a:t>
            </a:r>
            <a:r>
              <a:rPr lang="en-US" sz="1800" i="1" dirty="0" smtClean="0"/>
              <a:t>-&gt; </a:t>
            </a:r>
            <a:r>
              <a:rPr lang="en-US" sz="1800" i="1" dirty="0" smtClean="0">
                <a:latin typeface="Symbol" charset="2"/>
                <a:cs typeface="Symbol" charset="2"/>
              </a:rPr>
              <a:t>p</a:t>
            </a:r>
            <a:r>
              <a:rPr lang="en-US" sz="1800" i="1" baseline="30000" dirty="0" smtClean="0"/>
              <a:t>+ </a:t>
            </a:r>
            <a:r>
              <a:rPr lang="en-US" sz="1800" i="1" dirty="0" smtClean="0">
                <a:latin typeface="Symbol" charset="2"/>
                <a:cs typeface="Symbol" charset="2"/>
              </a:rPr>
              <a:t>p</a:t>
            </a:r>
            <a:r>
              <a:rPr lang="en-US" sz="1800" i="1" baseline="30000" dirty="0" smtClean="0"/>
              <a:t>-</a:t>
            </a:r>
            <a:r>
              <a:rPr lang="en-US" sz="1800" i="1" dirty="0" smtClean="0"/>
              <a:t>)</a:t>
            </a:r>
          </a:p>
          <a:p>
            <a:r>
              <a:rPr lang="en-US" sz="2400" dirty="0" smtClean="0"/>
              <a:t>Primary backgrounds will be:</a:t>
            </a:r>
          </a:p>
          <a:p>
            <a:pPr lvl="1"/>
            <a:r>
              <a:rPr lang="en-US" sz="2000" dirty="0" smtClean="0"/>
              <a:t> coherent </a:t>
            </a:r>
            <a:r>
              <a:rPr lang="en-US" sz="2000" dirty="0" err="1" smtClean="0">
                <a:latin typeface="Symbol" charset="2"/>
                <a:cs typeface="Symbol" charset="2"/>
              </a:rPr>
              <a:t>r</a:t>
            </a:r>
            <a:r>
              <a:rPr lang="en-US" sz="2000" baseline="30000" dirty="0" err="1" smtClean="0"/>
              <a:t>o</a:t>
            </a:r>
            <a:r>
              <a:rPr lang="en-US" sz="2000" dirty="0" smtClean="0"/>
              <a:t> production followed by </a:t>
            </a:r>
            <a:r>
              <a:rPr lang="en-US" sz="2000" dirty="0" smtClean="0">
                <a:latin typeface="Symbol" charset="2"/>
                <a:cs typeface="Symbol" charset="2"/>
              </a:rPr>
              <a:t>r</a:t>
            </a:r>
            <a:r>
              <a:rPr lang="en-US" sz="2000" dirty="0" smtClean="0">
                <a:cs typeface="Symbol" charset="2"/>
              </a:rPr>
              <a:t>-&gt;</a:t>
            </a:r>
            <a:r>
              <a:rPr lang="en-US" sz="2000" dirty="0" err="1" smtClean="0">
                <a:latin typeface="Symbol" charset="2"/>
                <a:cs typeface="Symbol" charset="2"/>
              </a:rPr>
              <a:t>pp</a:t>
            </a:r>
            <a:r>
              <a:rPr lang="en-US" sz="2000" dirty="0" smtClean="0">
                <a:latin typeface="Symbol" charset="2"/>
                <a:cs typeface="Symbol" charset="2"/>
              </a:rPr>
              <a:t> </a:t>
            </a:r>
            <a:r>
              <a:rPr lang="en-US" sz="2000" dirty="0" smtClean="0"/>
              <a:t>decay</a:t>
            </a:r>
          </a:p>
          <a:p>
            <a:pPr lvl="2"/>
            <a:r>
              <a:rPr lang="en-US" sz="1800" dirty="0" smtClean="0"/>
              <a:t>Will use angular distributions to separate </a:t>
            </a:r>
            <a:r>
              <a:rPr lang="en-US" sz="1800" dirty="0" err="1" smtClean="0"/>
              <a:t>Primakoff</a:t>
            </a:r>
            <a:r>
              <a:rPr lang="en-US" sz="1800" dirty="0" smtClean="0"/>
              <a:t> from </a:t>
            </a:r>
            <a:r>
              <a:rPr lang="en-US" sz="1800" dirty="0"/>
              <a:t>coherent </a:t>
            </a:r>
            <a:r>
              <a:rPr lang="en-US" sz="1800" dirty="0" err="1">
                <a:latin typeface="Symbol" charset="2"/>
                <a:cs typeface="Symbol" charset="2"/>
              </a:rPr>
              <a:t>r</a:t>
            </a:r>
            <a:r>
              <a:rPr lang="en-US" sz="1800" baseline="30000" dirty="0" err="1"/>
              <a:t>o</a:t>
            </a:r>
            <a:r>
              <a:rPr lang="en-US" sz="1800" dirty="0"/>
              <a:t> production </a:t>
            </a:r>
            <a:r>
              <a:rPr lang="en-US" sz="1800" dirty="0" smtClean="0"/>
              <a:t>  </a:t>
            </a:r>
            <a:r>
              <a:rPr lang="en-US" sz="1200" i="1" dirty="0" smtClean="0"/>
              <a:t>(see later slides)</a:t>
            </a:r>
            <a:br>
              <a:rPr lang="en-US" sz="1200" i="1" dirty="0" smtClean="0"/>
            </a:br>
            <a:endParaRPr lang="en-US" sz="1200" i="1" dirty="0" smtClean="0"/>
          </a:p>
          <a:p>
            <a:pPr lvl="1"/>
            <a:r>
              <a:rPr lang="en-US" sz="2000" dirty="0" smtClean="0">
                <a:cs typeface="Symbol" charset="2"/>
              </a:rPr>
              <a:t>Electromagnetic </a:t>
            </a:r>
            <a:r>
              <a:rPr lang="en-US" sz="2000" dirty="0" err="1" smtClean="0">
                <a:latin typeface="Symbol" charset="2"/>
                <a:cs typeface="Symbol" charset="2"/>
              </a:rPr>
              <a:t>m</a:t>
            </a:r>
            <a:r>
              <a:rPr lang="en-US" sz="2000" baseline="30000" dirty="0" err="1" smtClean="0">
                <a:latin typeface="Symbol" charset="2"/>
                <a:cs typeface="Symbol" charset="2"/>
              </a:rPr>
              <a:t>+</a:t>
            </a:r>
            <a:r>
              <a:rPr lang="en-US" sz="2000" dirty="0" err="1" smtClean="0">
                <a:latin typeface="Symbol" charset="2"/>
                <a:cs typeface="Symbol" charset="2"/>
              </a:rPr>
              <a:t>m</a:t>
            </a:r>
            <a:r>
              <a:rPr lang="en-US" sz="2000" baseline="30000" dirty="0" smtClean="0">
                <a:latin typeface="Symbol" charset="2"/>
                <a:cs typeface="Symbol" charset="2"/>
              </a:rPr>
              <a:t>-</a:t>
            </a:r>
            <a:r>
              <a:rPr lang="en-US" sz="2000" baseline="30000" dirty="0" smtClean="0">
                <a:cs typeface="Symbol" charset="2"/>
              </a:rPr>
              <a:t> </a:t>
            </a:r>
            <a:r>
              <a:rPr lang="en-US" sz="2000" dirty="0" smtClean="0">
                <a:cs typeface="Symbol" charset="2"/>
              </a:rPr>
              <a:t>production</a:t>
            </a:r>
          </a:p>
          <a:p>
            <a:pPr lvl="2"/>
            <a:r>
              <a:rPr lang="en-US" sz="1800" dirty="0" smtClean="0">
                <a:cs typeface="Symbol" charset="2"/>
              </a:rPr>
              <a:t>Will use dedicated detector to identify hadron showers</a:t>
            </a:r>
          </a:p>
          <a:p>
            <a:r>
              <a:rPr lang="en-US" sz="2400" dirty="0" smtClean="0"/>
              <a:t>Other potentially relevant backgrounds include:</a:t>
            </a:r>
          </a:p>
          <a:p>
            <a:pPr lvl="1"/>
            <a:r>
              <a:rPr lang="en-US" sz="2000" dirty="0" smtClean="0">
                <a:latin typeface="Symbol" charset="2"/>
                <a:cs typeface="Symbol" charset="2"/>
              </a:rPr>
              <a:t>s</a:t>
            </a:r>
            <a:r>
              <a:rPr lang="en-US" sz="2000" dirty="0" smtClean="0"/>
              <a:t> meson production </a:t>
            </a:r>
            <a:r>
              <a:rPr lang="en-US" sz="1800" i="1" dirty="0" smtClean="0"/>
              <a:t>(angular distributions same as </a:t>
            </a:r>
            <a:r>
              <a:rPr lang="en-US" sz="1800" i="1" dirty="0" err="1" smtClean="0"/>
              <a:t>Primakoff</a:t>
            </a:r>
            <a:r>
              <a:rPr lang="en-US" sz="1800" i="1" dirty="0" smtClean="0"/>
              <a:t>)</a:t>
            </a:r>
          </a:p>
          <a:p>
            <a:pPr lvl="1"/>
            <a:r>
              <a:rPr lang="en-US" sz="2000" dirty="0" smtClean="0"/>
              <a:t>incoherent </a:t>
            </a:r>
            <a:r>
              <a:rPr lang="en-US" sz="2000" dirty="0" err="1" smtClean="0">
                <a:latin typeface="Symbol" charset="2"/>
                <a:cs typeface="Symbol" charset="2"/>
              </a:rPr>
              <a:t>p</a:t>
            </a:r>
            <a:r>
              <a:rPr lang="en-US" sz="2000" baseline="30000" dirty="0" err="1" smtClean="0"/>
              <a:t>+</a:t>
            </a:r>
            <a:r>
              <a:rPr lang="en-US" sz="2000" dirty="0" err="1" smtClean="0">
                <a:latin typeface="Symbol" charset="2"/>
                <a:cs typeface="Symbol" charset="2"/>
              </a:rPr>
              <a:t>p</a:t>
            </a:r>
            <a:r>
              <a:rPr lang="en-US" sz="2000" baseline="30000" dirty="0" smtClean="0"/>
              <a:t>-</a:t>
            </a:r>
            <a:r>
              <a:rPr lang="en-US" sz="2000" dirty="0" smtClean="0"/>
              <a:t> production</a:t>
            </a:r>
          </a:p>
          <a:p>
            <a:pPr lvl="1"/>
            <a:r>
              <a:rPr lang="en-US" sz="2000" dirty="0" smtClean="0"/>
              <a:t>…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10/26/13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Measuring the charged pion polarizability in the γγ → π+π− reaction          D. Lawrence    -   JLAB   -    DNP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F4F5E-5852-E64B-A5A1-B3CB232B2D9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4589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556544" y="1138344"/>
            <a:ext cx="3256080" cy="2679011"/>
            <a:chOff x="563369" y="1642249"/>
            <a:chExt cx="3256080" cy="2679011"/>
          </a:xfrm>
        </p:grpSpPr>
        <p:pic>
          <p:nvPicPr>
            <p:cNvPr id="7" name="Picture 6" descr="Screen Shot 2012-07-27 at 9.24.07 AM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369" y="1642249"/>
              <a:ext cx="3256080" cy="2525123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908540" y="1863922"/>
              <a:ext cx="248264" cy="45719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156804" y="1728125"/>
              <a:ext cx="109517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err="1" smtClean="0"/>
                <a:t>Primakoff</a:t>
              </a:r>
              <a:r>
                <a:rPr lang="en-US" sz="1200" b="1" dirty="0" smtClean="0"/>
                <a:t> + </a:t>
              </a:r>
              <a:r>
                <a:rPr lang="en-US" sz="1200" b="1" dirty="0" err="1" smtClean="0">
                  <a:latin typeface="Symbol" charset="2"/>
                  <a:cs typeface="Symbol" charset="2"/>
                </a:rPr>
                <a:t>r</a:t>
              </a:r>
              <a:r>
                <a:rPr lang="en-US" sz="1200" b="1" baseline="30000" dirty="0" err="1" smtClean="0"/>
                <a:t>o</a:t>
              </a:r>
              <a:endParaRPr lang="en-US" sz="1200" b="1" baseline="30000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908540" y="2140921"/>
              <a:ext cx="248264" cy="45719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156804" y="2005124"/>
              <a:ext cx="112082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err="1" smtClean="0"/>
                <a:t>Primakoff</a:t>
              </a:r>
              <a:r>
                <a:rPr lang="en-US" sz="1200" b="1" dirty="0" smtClean="0"/>
                <a:t> only</a:t>
              </a:r>
              <a:endParaRPr lang="en-US" sz="1200" b="1" baseline="300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460939" y="4013483"/>
              <a:ext cx="109502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 smtClean="0"/>
                <a:t>W</a:t>
              </a:r>
              <a:r>
                <a:rPr lang="en-US" sz="1400" baseline="-25000" dirty="0" err="1" smtClean="0">
                  <a:latin typeface="Symbol" charset="2"/>
                  <a:cs typeface="Symbol" charset="2"/>
                </a:rPr>
                <a:t>pp</a:t>
              </a:r>
              <a:r>
                <a:rPr lang="en-US" sz="1400" dirty="0" smtClean="0">
                  <a:cs typeface="Symbol" charset="2"/>
                </a:rPr>
                <a:t>(</a:t>
              </a:r>
              <a:r>
                <a:rPr lang="en-US" sz="1400" dirty="0" err="1" smtClean="0">
                  <a:cs typeface="Symbol" charset="2"/>
                </a:rPr>
                <a:t>GeV</a:t>
              </a:r>
              <a:r>
                <a:rPr lang="en-US" sz="1400" dirty="0" smtClean="0">
                  <a:cs typeface="Symbol" charset="2"/>
                </a:rPr>
                <a:t>/c</a:t>
              </a:r>
              <a:r>
                <a:rPr lang="en-US" sz="1400" baseline="30000" dirty="0" smtClean="0">
                  <a:cs typeface="Symbol" charset="2"/>
                </a:rPr>
                <a:t>2</a:t>
              </a:r>
              <a:r>
                <a:rPr lang="en-US" sz="1400" dirty="0" smtClean="0">
                  <a:cs typeface="Symbol" charset="2"/>
                </a:rPr>
                <a:t>)</a:t>
              </a:r>
              <a:endParaRPr lang="en-US" sz="1400" baseline="-25000" dirty="0">
                <a:latin typeface="Symbol" charset="2"/>
                <a:cs typeface="Symbol" charset="2"/>
              </a:endParaRPr>
            </a:p>
          </p:txBody>
        </p:sp>
      </p:grpSp>
      <p:pic>
        <p:nvPicPr>
          <p:cNvPr id="15" name="Picture 14" descr="Wpipi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394" y="1138344"/>
            <a:ext cx="3950406" cy="2679011"/>
          </a:xfrm>
          <a:prstGeom prst="rect">
            <a:avLst/>
          </a:prstGeom>
        </p:spPr>
      </p:pic>
      <p:pic>
        <p:nvPicPr>
          <p:cNvPr id="16" name="Picture 15" descr="phi_pipi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31" y="3899146"/>
            <a:ext cx="3950208" cy="2678877"/>
          </a:xfrm>
          <a:prstGeom prst="rect">
            <a:avLst/>
          </a:prstGeom>
        </p:spPr>
      </p:pic>
      <p:pic>
        <p:nvPicPr>
          <p:cNvPr id="17" name="Picture 16" descr="psi_pipi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219" y="3903640"/>
            <a:ext cx="3943581" cy="26743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2770"/>
            <a:ext cx="8229600" cy="747019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Linear </a:t>
            </a:r>
            <a:r>
              <a:rPr lang="en-US" sz="2800" dirty="0" smtClean="0">
                <a:solidFill>
                  <a:srgbClr val="0000FF"/>
                </a:solidFill>
              </a:rPr>
              <a:t>Polarization of incident photon beam helps distinguish </a:t>
            </a:r>
            <a:r>
              <a:rPr lang="en-US" sz="2800" dirty="0" err="1">
                <a:solidFill>
                  <a:srgbClr val="0000FF"/>
                </a:solidFill>
              </a:rPr>
              <a:t>P</a:t>
            </a:r>
            <a:r>
              <a:rPr lang="en-US" sz="2800" dirty="0" err="1" smtClean="0">
                <a:solidFill>
                  <a:srgbClr val="0000FF"/>
                </a:solidFill>
              </a:rPr>
              <a:t>rimakoff</a:t>
            </a:r>
            <a:r>
              <a:rPr lang="en-US" sz="2800" dirty="0" smtClean="0">
                <a:solidFill>
                  <a:srgbClr val="0000FF"/>
                </a:solidFill>
              </a:rPr>
              <a:t> from coherent </a:t>
            </a:r>
            <a:r>
              <a:rPr lang="en-US" sz="2800" dirty="0" err="1" smtClean="0">
                <a:solidFill>
                  <a:srgbClr val="0000FF"/>
                </a:solidFill>
                <a:latin typeface="Symbol" charset="2"/>
                <a:cs typeface="Symbol" charset="2"/>
              </a:rPr>
              <a:t>r</a:t>
            </a:r>
            <a:r>
              <a:rPr lang="en-US" sz="2800" baseline="30000" dirty="0" err="1" smtClean="0">
                <a:solidFill>
                  <a:srgbClr val="0000FF"/>
                </a:solidFill>
                <a:latin typeface="+mn-lt"/>
                <a:cs typeface="Symbol" charset="2"/>
              </a:rPr>
              <a:t>o</a:t>
            </a:r>
            <a:r>
              <a:rPr lang="en-US" sz="2800" dirty="0" smtClean="0">
                <a:solidFill>
                  <a:srgbClr val="0000FF"/>
                </a:solidFill>
              </a:rPr>
              <a:t> production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10/26/13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Measuring the charged pion polarizability in the γγ → π+π− reaction          D. Lawrence    -   JLAB   -    DNP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F4F5E-5852-E64B-A5A1-B3CB232B2D98}" type="slidenum">
              <a:rPr lang="en-US" smtClean="0"/>
              <a:t>9</a:t>
            </a:fld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683163" y="4439916"/>
            <a:ext cx="5702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Symbol" charset="2"/>
                <a:cs typeface="Symbol" charset="2"/>
              </a:rPr>
              <a:t>f</a:t>
            </a:r>
            <a:r>
              <a:rPr lang="en-US" sz="2400" baseline="-25000" dirty="0" err="1" smtClean="0">
                <a:latin typeface="Symbol" charset="2"/>
                <a:cs typeface="Symbol" charset="2"/>
              </a:rPr>
              <a:t>pp</a:t>
            </a:r>
            <a:endParaRPr lang="en-US" sz="2400" baseline="-25000" dirty="0">
              <a:latin typeface="Symbol" charset="2"/>
              <a:cs typeface="Symbol" charset="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227929" y="4449092"/>
            <a:ext cx="6210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Symbol" charset="2"/>
                <a:cs typeface="Symbol" charset="2"/>
              </a:rPr>
              <a:t>y</a:t>
            </a:r>
            <a:r>
              <a:rPr lang="en-US" sz="2400" baseline="-25000" dirty="0" err="1" smtClean="0">
                <a:latin typeface="Symbol" charset="2"/>
                <a:cs typeface="Symbol" charset="2"/>
              </a:rPr>
              <a:t>pp</a:t>
            </a:r>
            <a:endParaRPr lang="en-US" sz="2400" baseline="-25000" dirty="0">
              <a:latin typeface="Symbol" charset="2"/>
              <a:cs typeface="Symbol" charset="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446743" y="3522600"/>
            <a:ext cx="18395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(invariant mass of </a:t>
            </a:r>
            <a:r>
              <a:rPr lang="en-US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Symbol" charset="2"/>
                <a:cs typeface="Symbol" charset="2"/>
              </a:rPr>
              <a:t>p</a:t>
            </a:r>
            <a:r>
              <a:rPr lang="en-US" sz="1000" i="1" baseline="30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Symbol" charset="2"/>
                <a:cs typeface="Symbol" charset="2"/>
              </a:rPr>
              <a:t>+</a:t>
            </a:r>
            <a:r>
              <a:rPr lang="en-US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Symbol" charset="2"/>
                <a:cs typeface="Symbol" charset="2"/>
              </a:rPr>
              <a:t>p</a:t>
            </a:r>
            <a:r>
              <a:rPr lang="en-US" sz="1000" i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ymbol" charset="2"/>
                <a:cs typeface="Symbol" charset="2"/>
              </a:rPr>
              <a:t>-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Symbol" charset="2"/>
              </a:rPr>
              <a:t> system)</a:t>
            </a:r>
            <a:endParaRPr lang="en-US" sz="1000" i="1" baseline="30000" dirty="0">
              <a:solidFill>
                <a:schemeClr val="tx1">
                  <a:lumMod val="65000"/>
                  <a:lumOff val="35000"/>
                </a:schemeClr>
              </a:solidFill>
              <a:latin typeface="Symbol" charset="2"/>
              <a:cs typeface="Symbol" charset="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867400" y="3581400"/>
            <a:ext cx="18395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(invariant mass of </a:t>
            </a:r>
            <a:r>
              <a:rPr lang="en-US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Symbol" charset="2"/>
                <a:cs typeface="Symbol" charset="2"/>
              </a:rPr>
              <a:t>p</a:t>
            </a:r>
            <a:r>
              <a:rPr lang="en-US" sz="1000" i="1" baseline="30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Symbol" charset="2"/>
                <a:cs typeface="Symbol" charset="2"/>
              </a:rPr>
              <a:t>+</a:t>
            </a:r>
            <a:r>
              <a:rPr lang="en-US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Symbol" charset="2"/>
                <a:cs typeface="Symbol" charset="2"/>
              </a:rPr>
              <a:t>p</a:t>
            </a:r>
            <a:r>
              <a:rPr lang="en-US" sz="1000" i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ymbol" charset="2"/>
                <a:cs typeface="Symbol" charset="2"/>
              </a:rPr>
              <a:t>-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Symbol" charset="2"/>
              </a:rPr>
              <a:t> system)</a:t>
            </a:r>
            <a:endParaRPr lang="en-US" sz="1000" i="1" baseline="30000" dirty="0">
              <a:solidFill>
                <a:schemeClr val="tx1">
                  <a:lumMod val="65000"/>
                  <a:lumOff val="35000"/>
                </a:schemeClr>
              </a:solidFill>
              <a:latin typeface="Symbol" charset="2"/>
              <a:cs typeface="Symbol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9419371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21726</TotalTime>
  <Words>1110</Words>
  <Application>Microsoft Macintosh PowerPoint</Application>
  <PresentationFormat>On-screen Show (4:3)</PresentationFormat>
  <Paragraphs>180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Measuring the charged pion polarizability in the γγ → π+π− reaction </vt:lpstr>
      <vt:lpstr>Motivation</vt:lpstr>
      <vt:lpstr>PowerPoint Presentation</vt:lpstr>
      <vt:lpstr>PowerPoint Presentation</vt:lpstr>
      <vt:lpstr>Experimental Access</vt:lpstr>
      <vt:lpstr>Experimental Setup</vt:lpstr>
      <vt:lpstr>Kinematics of Experiment</vt:lpstr>
      <vt:lpstr>Backgrounds</vt:lpstr>
      <vt:lpstr>Linear Polarization of incident photon beam helps distinguish Primakoff from coherent ro production</vt:lpstr>
      <vt:lpstr>Relating cross-section to ap-bp</vt:lpstr>
      <vt:lpstr>Rates/Acceptance/Errors</vt:lpstr>
      <vt:lpstr>Summary</vt:lpstr>
      <vt:lpstr>PowerPoint Presentation</vt:lpstr>
      <vt:lpstr>The GlueX Detector in Hall-D</vt:lpstr>
      <vt:lpstr>Anomalous magnet moment of the m: (gm-2)/2 </vt:lpstr>
    </vt:vector>
  </TitlesOfParts>
  <Company>Jefferson 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Lawrence</dc:creator>
  <cp:lastModifiedBy>David Lawrence</cp:lastModifiedBy>
  <cp:revision>119</cp:revision>
  <dcterms:created xsi:type="dcterms:W3CDTF">2012-07-17T19:28:44Z</dcterms:created>
  <dcterms:modified xsi:type="dcterms:W3CDTF">2013-10-21T20:55:59Z</dcterms:modified>
</cp:coreProperties>
</file>