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256" r:id="rId2"/>
    <p:sldId id="264" r:id="rId3"/>
    <p:sldId id="258" r:id="rId4"/>
    <p:sldId id="259" r:id="rId5"/>
    <p:sldId id="260" r:id="rId6"/>
    <p:sldId id="261" r:id="rId7"/>
    <p:sldId id="272" r:id="rId8"/>
    <p:sldId id="262" r:id="rId9"/>
    <p:sldId id="263"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2" d="100"/>
          <a:sy n="132" d="100"/>
        </p:scale>
        <p:origin x="-88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4FFF74-567F-EA43-8C7E-A17348C2C3E0}" type="datetimeFigureOut">
              <a:rPr lang="en-US" smtClean="0"/>
              <a:t>2/17/14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8DE28A-4DF5-704B-968B-C78BAEA544A3}" type="slidenum">
              <a:rPr lang="en-US" smtClean="0"/>
              <a:t>‹#›</a:t>
            </a:fld>
            <a:endParaRPr lang="en-US"/>
          </a:p>
        </p:txBody>
      </p:sp>
    </p:spTree>
    <p:extLst>
      <p:ext uri="{BB962C8B-B14F-4D97-AF65-F5344CB8AC3E}">
        <p14:creationId xmlns:p14="http://schemas.microsoft.com/office/powerpoint/2010/main" val="27351977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9D21D3-E450-C343-BAD3-0AAA2C7C1878}" type="datetimeFigureOut">
              <a:rPr lang="en-US" smtClean="0"/>
              <a:t>2/17/14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A2547C-4F71-2D4A-8DED-D4F914009A0D}" type="slidenum">
              <a:rPr lang="en-US" smtClean="0"/>
              <a:t>‹#›</a:t>
            </a:fld>
            <a:endParaRPr lang="en-US"/>
          </a:p>
        </p:txBody>
      </p:sp>
    </p:spTree>
    <p:extLst>
      <p:ext uri="{BB962C8B-B14F-4D97-AF65-F5344CB8AC3E}">
        <p14:creationId xmlns:p14="http://schemas.microsoft.com/office/powerpoint/2010/main" val="114762735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2/20/14</a:t>
            </a:r>
            <a:endParaRPr lang="en-US"/>
          </a:p>
        </p:txBody>
      </p:sp>
      <p:sp>
        <p:nvSpPr>
          <p:cNvPr id="5" name="Footer Placeholder 4"/>
          <p:cNvSpPr>
            <a:spLocks noGrp="1"/>
          </p:cNvSpPr>
          <p:nvPr>
            <p:ph type="ftr" sz="quarter" idx="11"/>
          </p:nvPr>
        </p:nvSpPr>
        <p:spPr/>
        <p:txBody>
          <a:bodyPr/>
          <a:lstStyle/>
          <a:p>
            <a:r>
              <a:rPr lang="en-US" smtClean="0"/>
              <a:t>Online Monitoring Update    --    David Lawrence</a:t>
            </a:r>
            <a:endParaRPr lang="en-US"/>
          </a:p>
        </p:txBody>
      </p:sp>
      <p:sp>
        <p:nvSpPr>
          <p:cNvPr id="6" name="Slide Number Placeholder 5"/>
          <p:cNvSpPr>
            <a:spLocks noGrp="1"/>
          </p:cNvSpPr>
          <p:nvPr>
            <p:ph type="sldNum" sz="quarter" idx="12"/>
          </p:nvPr>
        </p:nvSpPr>
        <p:spPr/>
        <p:txBody>
          <a:bodyPr/>
          <a:lstStyle/>
          <a:p>
            <a:fld id="{3774D9E6-A110-1340-8F07-072A58B6523B}" type="slidenum">
              <a:rPr lang="en-US" smtClean="0"/>
              <a:t>‹#›</a:t>
            </a:fld>
            <a:endParaRPr lang="en-US"/>
          </a:p>
        </p:txBody>
      </p:sp>
    </p:spTree>
    <p:extLst>
      <p:ext uri="{BB962C8B-B14F-4D97-AF65-F5344CB8AC3E}">
        <p14:creationId xmlns:p14="http://schemas.microsoft.com/office/powerpoint/2010/main" val="2600475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2/20/14</a:t>
            </a:r>
            <a:endParaRPr lang="en-US"/>
          </a:p>
        </p:txBody>
      </p:sp>
      <p:sp>
        <p:nvSpPr>
          <p:cNvPr id="5" name="Footer Placeholder 4"/>
          <p:cNvSpPr>
            <a:spLocks noGrp="1"/>
          </p:cNvSpPr>
          <p:nvPr>
            <p:ph type="ftr" sz="quarter" idx="11"/>
          </p:nvPr>
        </p:nvSpPr>
        <p:spPr/>
        <p:txBody>
          <a:bodyPr/>
          <a:lstStyle/>
          <a:p>
            <a:r>
              <a:rPr lang="en-US" smtClean="0"/>
              <a:t>Online Monitoring Update    --    David Lawrence</a:t>
            </a:r>
            <a:endParaRPr lang="en-US"/>
          </a:p>
        </p:txBody>
      </p:sp>
      <p:sp>
        <p:nvSpPr>
          <p:cNvPr id="6" name="Slide Number Placeholder 5"/>
          <p:cNvSpPr>
            <a:spLocks noGrp="1"/>
          </p:cNvSpPr>
          <p:nvPr>
            <p:ph type="sldNum" sz="quarter" idx="12"/>
          </p:nvPr>
        </p:nvSpPr>
        <p:spPr/>
        <p:txBody>
          <a:bodyPr/>
          <a:lstStyle/>
          <a:p>
            <a:fld id="{3774D9E6-A110-1340-8F07-072A58B6523B}" type="slidenum">
              <a:rPr lang="en-US" smtClean="0"/>
              <a:t>‹#›</a:t>
            </a:fld>
            <a:endParaRPr lang="en-US"/>
          </a:p>
        </p:txBody>
      </p:sp>
    </p:spTree>
    <p:extLst>
      <p:ext uri="{BB962C8B-B14F-4D97-AF65-F5344CB8AC3E}">
        <p14:creationId xmlns:p14="http://schemas.microsoft.com/office/powerpoint/2010/main" val="1065130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2/20/14</a:t>
            </a:r>
            <a:endParaRPr lang="en-US"/>
          </a:p>
        </p:txBody>
      </p:sp>
      <p:sp>
        <p:nvSpPr>
          <p:cNvPr id="5" name="Footer Placeholder 4"/>
          <p:cNvSpPr>
            <a:spLocks noGrp="1"/>
          </p:cNvSpPr>
          <p:nvPr>
            <p:ph type="ftr" sz="quarter" idx="11"/>
          </p:nvPr>
        </p:nvSpPr>
        <p:spPr/>
        <p:txBody>
          <a:bodyPr/>
          <a:lstStyle/>
          <a:p>
            <a:r>
              <a:rPr lang="en-US" smtClean="0"/>
              <a:t>Online Monitoring Update    --    David Lawrence</a:t>
            </a:r>
            <a:endParaRPr lang="en-US"/>
          </a:p>
        </p:txBody>
      </p:sp>
      <p:sp>
        <p:nvSpPr>
          <p:cNvPr id="6" name="Slide Number Placeholder 5"/>
          <p:cNvSpPr>
            <a:spLocks noGrp="1"/>
          </p:cNvSpPr>
          <p:nvPr>
            <p:ph type="sldNum" sz="quarter" idx="12"/>
          </p:nvPr>
        </p:nvSpPr>
        <p:spPr/>
        <p:txBody>
          <a:bodyPr/>
          <a:lstStyle/>
          <a:p>
            <a:fld id="{3774D9E6-A110-1340-8F07-072A58B6523B}" type="slidenum">
              <a:rPr lang="en-US" smtClean="0"/>
              <a:t>‹#›</a:t>
            </a:fld>
            <a:endParaRPr lang="en-US"/>
          </a:p>
        </p:txBody>
      </p:sp>
    </p:spTree>
    <p:extLst>
      <p:ext uri="{BB962C8B-B14F-4D97-AF65-F5344CB8AC3E}">
        <p14:creationId xmlns:p14="http://schemas.microsoft.com/office/powerpoint/2010/main" val="959658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2/20/14</a:t>
            </a:r>
            <a:endParaRPr lang="en-US"/>
          </a:p>
        </p:txBody>
      </p:sp>
      <p:sp>
        <p:nvSpPr>
          <p:cNvPr id="5" name="Footer Placeholder 4"/>
          <p:cNvSpPr>
            <a:spLocks noGrp="1"/>
          </p:cNvSpPr>
          <p:nvPr>
            <p:ph type="ftr" sz="quarter" idx="11"/>
          </p:nvPr>
        </p:nvSpPr>
        <p:spPr/>
        <p:txBody>
          <a:bodyPr/>
          <a:lstStyle/>
          <a:p>
            <a:r>
              <a:rPr lang="en-US" smtClean="0"/>
              <a:t>Online Monitoring Update    --    David Lawrence</a:t>
            </a:r>
            <a:endParaRPr lang="en-US"/>
          </a:p>
        </p:txBody>
      </p:sp>
      <p:sp>
        <p:nvSpPr>
          <p:cNvPr id="6" name="Slide Number Placeholder 5"/>
          <p:cNvSpPr>
            <a:spLocks noGrp="1"/>
          </p:cNvSpPr>
          <p:nvPr>
            <p:ph type="sldNum" sz="quarter" idx="12"/>
          </p:nvPr>
        </p:nvSpPr>
        <p:spPr/>
        <p:txBody>
          <a:bodyPr/>
          <a:lstStyle/>
          <a:p>
            <a:fld id="{3774D9E6-A110-1340-8F07-072A58B6523B}" type="slidenum">
              <a:rPr lang="en-US" smtClean="0"/>
              <a:t>‹#›</a:t>
            </a:fld>
            <a:endParaRPr lang="en-US"/>
          </a:p>
        </p:txBody>
      </p:sp>
    </p:spTree>
    <p:extLst>
      <p:ext uri="{BB962C8B-B14F-4D97-AF65-F5344CB8AC3E}">
        <p14:creationId xmlns:p14="http://schemas.microsoft.com/office/powerpoint/2010/main" val="4074881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2/20/14</a:t>
            </a:r>
            <a:endParaRPr lang="en-US"/>
          </a:p>
        </p:txBody>
      </p:sp>
      <p:sp>
        <p:nvSpPr>
          <p:cNvPr id="5" name="Footer Placeholder 4"/>
          <p:cNvSpPr>
            <a:spLocks noGrp="1"/>
          </p:cNvSpPr>
          <p:nvPr>
            <p:ph type="ftr" sz="quarter" idx="11"/>
          </p:nvPr>
        </p:nvSpPr>
        <p:spPr/>
        <p:txBody>
          <a:bodyPr/>
          <a:lstStyle/>
          <a:p>
            <a:r>
              <a:rPr lang="en-US" smtClean="0"/>
              <a:t>Online Monitoring Update    --    David Lawrence</a:t>
            </a:r>
            <a:endParaRPr lang="en-US"/>
          </a:p>
        </p:txBody>
      </p:sp>
      <p:sp>
        <p:nvSpPr>
          <p:cNvPr id="6" name="Slide Number Placeholder 5"/>
          <p:cNvSpPr>
            <a:spLocks noGrp="1"/>
          </p:cNvSpPr>
          <p:nvPr>
            <p:ph type="sldNum" sz="quarter" idx="12"/>
          </p:nvPr>
        </p:nvSpPr>
        <p:spPr/>
        <p:txBody>
          <a:bodyPr/>
          <a:lstStyle/>
          <a:p>
            <a:fld id="{3774D9E6-A110-1340-8F07-072A58B6523B}" type="slidenum">
              <a:rPr lang="en-US" smtClean="0"/>
              <a:t>‹#›</a:t>
            </a:fld>
            <a:endParaRPr lang="en-US"/>
          </a:p>
        </p:txBody>
      </p:sp>
    </p:spTree>
    <p:extLst>
      <p:ext uri="{BB962C8B-B14F-4D97-AF65-F5344CB8AC3E}">
        <p14:creationId xmlns:p14="http://schemas.microsoft.com/office/powerpoint/2010/main" val="1210083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2/20/14</a:t>
            </a:r>
            <a:endParaRPr lang="en-US"/>
          </a:p>
        </p:txBody>
      </p:sp>
      <p:sp>
        <p:nvSpPr>
          <p:cNvPr id="6" name="Footer Placeholder 5"/>
          <p:cNvSpPr>
            <a:spLocks noGrp="1"/>
          </p:cNvSpPr>
          <p:nvPr>
            <p:ph type="ftr" sz="quarter" idx="11"/>
          </p:nvPr>
        </p:nvSpPr>
        <p:spPr/>
        <p:txBody>
          <a:bodyPr/>
          <a:lstStyle/>
          <a:p>
            <a:r>
              <a:rPr lang="en-US" smtClean="0"/>
              <a:t>Online Monitoring Update    --    David Lawrence</a:t>
            </a:r>
            <a:endParaRPr lang="en-US"/>
          </a:p>
        </p:txBody>
      </p:sp>
      <p:sp>
        <p:nvSpPr>
          <p:cNvPr id="7" name="Slide Number Placeholder 6"/>
          <p:cNvSpPr>
            <a:spLocks noGrp="1"/>
          </p:cNvSpPr>
          <p:nvPr>
            <p:ph type="sldNum" sz="quarter" idx="12"/>
          </p:nvPr>
        </p:nvSpPr>
        <p:spPr/>
        <p:txBody>
          <a:bodyPr/>
          <a:lstStyle/>
          <a:p>
            <a:fld id="{3774D9E6-A110-1340-8F07-072A58B6523B}" type="slidenum">
              <a:rPr lang="en-US" smtClean="0"/>
              <a:t>‹#›</a:t>
            </a:fld>
            <a:endParaRPr lang="en-US"/>
          </a:p>
        </p:txBody>
      </p:sp>
    </p:spTree>
    <p:extLst>
      <p:ext uri="{BB962C8B-B14F-4D97-AF65-F5344CB8AC3E}">
        <p14:creationId xmlns:p14="http://schemas.microsoft.com/office/powerpoint/2010/main" val="1834814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2/20/14</a:t>
            </a:r>
            <a:endParaRPr lang="en-US"/>
          </a:p>
        </p:txBody>
      </p:sp>
      <p:sp>
        <p:nvSpPr>
          <p:cNvPr id="8" name="Footer Placeholder 7"/>
          <p:cNvSpPr>
            <a:spLocks noGrp="1"/>
          </p:cNvSpPr>
          <p:nvPr>
            <p:ph type="ftr" sz="quarter" idx="11"/>
          </p:nvPr>
        </p:nvSpPr>
        <p:spPr/>
        <p:txBody>
          <a:bodyPr/>
          <a:lstStyle/>
          <a:p>
            <a:r>
              <a:rPr lang="en-US" smtClean="0"/>
              <a:t>Online Monitoring Update    --    David Lawrence</a:t>
            </a:r>
            <a:endParaRPr lang="en-US"/>
          </a:p>
        </p:txBody>
      </p:sp>
      <p:sp>
        <p:nvSpPr>
          <p:cNvPr id="9" name="Slide Number Placeholder 8"/>
          <p:cNvSpPr>
            <a:spLocks noGrp="1"/>
          </p:cNvSpPr>
          <p:nvPr>
            <p:ph type="sldNum" sz="quarter" idx="12"/>
          </p:nvPr>
        </p:nvSpPr>
        <p:spPr/>
        <p:txBody>
          <a:bodyPr/>
          <a:lstStyle/>
          <a:p>
            <a:fld id="{3774D9E6-A110-1340-8F07-072A58B6523B}" type="slidenum">
              <a:rPr lang="en-US" smtClean="0"/>
              <a:t>‹#›</a:t>
            </a:fld>
            <a:endParaRPr lang="en-US"/>
          </a:p>
        </p:txBody>
      </p:sp>
    </p:spTree>
    <p:extLst>
      <p:ext uri="{BB962C8B-B14F-4D97-AF65-F5344CB8AC3E}">
        <p14:creationId xmlns:p14="http://schemas.microsoft.com/office/powerpoint/2010/main" val="193221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2/20/14</a:t>
            </a:r>
            <a:endParaRPr lang="en-US"/>
          </a:p>
        </p:txBody>
      </p:sp>
      <p:sp>
        <p:nvSpPr>
          <p:cNvPr id="4" name="Footer Placeholder 3"/>
          <p:cNvSpPr>
            <a:spLocks noGrp="1"/>
          </p:cNvSpPr>
          <p:nvPr>
            <p:ph type="ftr" sz="quarter" idx="11"/>
          </p:nvPr>
        </p:nvSpPr>
        <p:spPr/>
        <p:txBody>
          <a:bodyPr/>
          <a:lstStyle/>
          <a:p>
            <a:r>
              <a:rPr lang="en-US" smtClean="0"/>
              <a:t>Online Monitoring Update    --    David Lawrence</a:t>
            </a:r>
            <a:endParaRPr lang="en-US"/>
          </a:p>
        </p:txBody>
      </p:sp>
      <p:sp>
        <p:nvSpPr>
          <p:cNvPr id="5" name="Slide Number Placeholder 4"/>
          <p:cNvSpPr>
            <a:spLocks noGrp="1"/>
          </p:cNvSpPr>
          <p:nvPr>
            <p:ph type="sldNum" sz="quarter" idx="12"/>
          </p:nvPr>
        </p:nvSpPr>
        <p:spPr/>
        <p:txBody>
          <a:bodyPr/>
          <a:lstStyle/>
          <a:p>
            <a:fld id="{3774D9E6-A110-1340-8F07-072A58B6523B}" type="slidenum">
              <a:rPr lang="en-US" smtClean="0"/>
              <a:t>‹#›</a:t>
            </a:fld>
            <a:endParaRPr lang="en-US"/>
          </a:p>
        </p:txBody>
      </p:sp>
    </p:spTree>
    <p:extLst>
      <p:ext uri="{BB962C8B-B14F-4D97-AF65-F5344CB8AC3E}">
        <p14:creationId xmlns:p14="http://schemas.microsoft.com/office/powerpoint/2010/main" val="3018862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2/20/14</a:t>
            </a:r>
            <a:endParaRPr lang="en-US"/>
          </a:p>
        </p:txBody>
      </p:sp>
      <p:sp>
        <p:nvSpPr>
          <p:cNvPr id="3" name="Footer Placeholder 2"/>
          <p:cNvSpPr>
            <a:spLocks noGrp="1"/>
          </p:cNvSpPr>
          <p:nvPr>
            <p:ph type="ftr" sz="quarter" idx="11"/>
          </p:nvPr>
        </p:nvSpPr>
        <p:spPr/>
        <p:txBody>
          <a:bodyPr/>
          <a:lstStyle/>
          <a:p>
            <a:r>
              <a:rPr lang="en-US" smtClean="0"/>
              <a:t>Online Monitoring Update    --    David Lawrence</a:t>
            </a:r>
            <a:endParaRPr lang="en-US"/>
          </a:p>
        </p:txBody>
      </p:sp>
      <p:sp>
        <p:nvSpPr>
          <p:cNvPr id="4" name="Slide Number Placeholder 3"/>
          <p:cNvSpPr>
            <a:spLocks noGrp="1"/>
          </p:cNvSpPr>
          <p:nvPr>
            <p:ph type="sldNum" sz="quarter" idx="12"/>
          </p:nvPr>
        </p:nvSpPr>
        <p:spPr/>
        <p:txBody>
          <a:bodyPr/>
          <a:lstStyle/>
          <a:p>
            <a:fld id="{3774D9E6-A110-1340-8F07-072A58B6523B}" type="slidenum">
              <a:rPr lang="en-US" smtClean="0"/>
              <a:t>‹#›</a:t>
            </a:fld>
            <a:endParaRPr lang="en-US"/>
          </a:p>
        </p:txBody>
      </p:sp>
    </p:spTree>
    <p:extLst>
      <p:ext uri="{BB962C8B-B14F-4D97-AF65-F5344CB8AC3E}">
        <p14:creationId xmlns:p14="http://schemas.microsoft.com/office/powerpoint/2010/main" val="303876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2/20/14</a:t>
            </a:r>
            <a:endParaRPr lang="en-US"/>
          </a:p>
        </p:txBody>
      </p:sp>
      <p:sp>
        <p:nvSpPr>
          <p:cNvPr id="6" name="Footer Placeholder 5"/>
          <p:cNvSpPr>
            <a:spLocks noGrp="1"/>
          </p:cNvSpPr>
          <p:nvPr>
            <p:ph type="ftr" sz="quarter" idx="11"/>
          </p:nvPr>
        </p:nvSpPr>
        <p:spPr/>
        <p:txBody>
          <a:bodyPr/>
          <a:lstStyle/>
          <a:p>
            <a:r>
              <a:rPr lang="en-US" smtClean="0"/>
              <a:t>Online Monitoring Update    --    David Lawrence</a:t>
            </a:r>
            <a:endParaRPr lang="en-US"/>
          </a:p>
        </p:txBody>
      </p:sp>
      <p:sp>
        <p:nvSpPr>
          <p:cNvPr id="7" name="Slide Number Placeholder 6"/>
          <p:cNvSpPr>
            <a:spLocks noGrp="1"/>
          </p:cNvSpPr>
          <p:nvPr>
            <p:ph type="sldNum" sz="quarter" idx="12"/>
          </p:nvPr>
        </p:nvSpPr>
        <p:spPr/>
        <p:txBody>
          <a:bodyPr/>
          <a:lstStyle/>
          <a:p>
            <a:fld id="{3774D9E6-A110-1340-8F07-072A58B6523B}" type="slidenum">
              <a:rPr lang="en-US" smtClean="0"/>
              <a:t>‹#›</a:t>
            </a:fld>
            <a:endParaRPr lang="en-US"/>
          </a:p>
        </p:txBody>
      </p:sp>
    </p:spTree>
    <p:extLst>
      <p:ext uri="{BB962C8B-B14F-4D97-AF65-F5344CB8AC3E}">
        <p14:creationId xmlns:p14="http://schemas.microsoft.com/office/powerpoint/2010/main" val="3973722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2/20/14</a:t>
            </a:r>
            <a:endParaRPr lang="en-US"/>
          </a:p>
        </p:txBody>
      </p:sp>
      <p:sp>
        <p:nvSpPr>
          <p:cNvPr id="6" name="Footer Placeholder 5"/>
          <p:cNvSpPr>
            <a:spLocks noGrp="1"/>
          </p:cNvSpPr>
          <p:nvPr>
            <p:ph type="ftr" sz="quarter" idx="11"/>
          </p:nvPr>
        </p:nvSpPr>
        <p:spPr/>
        <p:txBody>
          <a:bodyPr/>
          <a:lstStyle/>
          <a:p>
            <a:r>
              <a:rPr lang="en-US" smtClean="0"/>
              <a:t>Online Monitoring Update    --    David Lawrence</a:t>
            </a:r>
            <a:endParaRPr lang="en-US"/>
          </a:p>
        </p:txBody>
      </p:sp>
      <p:sp>
        <p:nvSpPr>
          <p:cNvPr id="7" name="Slide Number Placeholder 6"/>
          <p:cNvSpPr>
            <a:spLocks noGrp="1"/>
          </p:cNvSpPr>
          <p:nvPr>
            <p:ph type="sldNum" sz="quarter" idx="12"/>
          </p:nvPr>
        </p:nvSpPr>
        <p:spPr/>
        <p:txBody>
          <a:bodyPr/>
          <a:lstStyle/>
          <a:p>
            <a:fld id="{3774D9E6-A110-1340-8F07-072A58B6523B}" type="slidenum">
              <a:rPr lang="en-US" smtClean="0"/>
              <a:t>‹#›</a:t>
            </a:fld>
            <a:endParaRPr lang="en-US"/>
          </a:p>
        </p:txBody>
      </p:sp>
    </p:spTree>
    <p:extLst>
      <p:ext uri="{BB962C8B-B14F-4D97-AF65-F5344CB8AC3E}">
        <p14:creationId xmlns:p14="http://schemas.microsoft.com/office/powerpoint/2010/main" val="2276860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2/20/14</a:t>
            </a:r>
            <a:endParaRPr lang="en-US"/>
          </a:p>
        </p:txBody>
      </p:sp>
      <p:sp>
        <p:nvSpPr>
          <p:cNvPr id="5" name="Footer Placeholder 4"/>
          <p:cNvSpPr>
            <a:spLocks noGrp="1"/>
          </p:cNvSpPr>
          <p:nvPr>
            <p:ph type="ftr" sz="quarter" idx="3"/>
          </p:nvPr>
        </p:nvSpPr>
        <p:spPr>
          <a:xfrm>
            <a:off x="2720008" y="6356350"/>
            <a:ext cx="383319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Online Monitoring Update    --    David Lawrence</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74D9E6-A110-1340-8F07-072A58B6523B}" type="slidenum">
              <a:rPr lang="en-US" smtClean="0"/>
              <a:t>‹#›</a:t>
            </a:fld>
            <a:endParaRPr lang="en-US"/>
          </a:p>
        </p:txBody>
      </p:sp>
    </p:spTree>
    <p:extLst>
      <p:ext uri="{BB962C8B-B14F-4D97-AF65-F5344CB8AC3E}">
        <p14:creationId xmlns:p14="http://schemas.microsoft.com/office/powerpoint/2010/main" val="1604431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Monitoring Update</a:t>
            </a:r>
            <a:endParaRPr lang="en-US" dirty="0"/>
          </a:p>
        </p:txBody>
      </p:sp>
      <p:sp>
        <p:nvSpPr>
          <p:cNvPr id="3" name="Subtitle 2"/>
          <p:cNvSpPr>
            <a:spLocks noGrp="1"/>
          </p:cNvSpPr>
          <p:nvPr>
            <p:ph type="subTitle" idx="1"/>
          </p:nvPr>
        </p:nvSpPr>
        <p:spPr/>
        <p:txBody>
          <a:bodyPr/>
          <a:lstStyle/>
          <a:p>
            <a:r>
              <a:rPr lang="en-US" dirty="0" smtClean="0"/>
              <a:t>David Lawrence,  </a:t>
            </a:r>
            <a:r>
              <a:rPr lang="en-US" dirty="0" err="1" smtClean="0"/>
              <a:t>JLab</a:t>
            </a:r>
            <a:endParaRPr lang="en-US" dirty="0" smtClean="0"/>
          </a:p>
          <a:p>
            <a:r>
              <a:rPr lang="en-US" dirty="0" smtClean="0"/>
              <a:t>Feb. 20, 2014</a:t>
            </a:r>
            <a:endParaRPr lang="en-US" dirty="0"/>
          </a:p>
        </p:txBody>
      </p:sp>
      <p:sp>
        <p:nvSpPr>
          <p:cNvPr id="4" name="Date Placeholder 3"/>
          <p:cNvSpPr>
            <a:spLocks noGrp="1"/>
          </p:cNvSpPr>
          <p:nvPr>
            <p:ph type="dt" sz="half" idx="10"/>
          </p:nvPr>
        </p:nvSpPr>
        <p:spPr/>
        <p:txBody>
          <a:bodyPr/>
          <a:lstStyle/>
          <a:p>
            <a:r>
              <a:rPr lang="en-US" smtClean="0"/>
              <a:t>2/20/14</a:t>
            </a:r>
            <a:endParaRPr lang="en-US"/>
          </a:p>
        </p:txBody>
      </p:sp>
      <p:sp>
        <p:nvSpPr>
          <p:cNvPr id="5" name="Footer Placeholder 4"/>
          <p:cNvSpPr>
            <a:spLocks noGrp="1"/>
          </p:cNvSpPr>
          <p:nvPr>
            <p:ph type="ftr" sz="quarter" idx="11"/>
          </p:nvPr>
        </p:nvSpPr>
        <p:spPr/>
        <p:txBody>
          <a:bodyPr/>
          <a:lstStyle/>
          <a:p>
            <a:r>
              <a:rPr lang="en-US" smtClean="0"/>
              <a:t>Online Monitoring Update    --    David Lawrence</a:t>
            </a:r>
            <a:endParaRPr lang="en-US"/>
          </a:p>
        </p:txBody>
      </p:sp>
      <p:sp>
        <p:nvSpPr>
          <p:cNvPr id="6" name="Slide Number Placeholder 5"/>
          <p:cNvSpPr>
            <a:spLocks noGrp="1"/>
          </p:cNvSpPr>
          <p:nvPr>
            <p:ph type="sldNum" sz="quarter" idx="12"/>
          </p:nvPr>
        </p:nvSpPr>
        <p:spPr/>
        <p:txBody>
          <a:bodyPr/>
          <a:lstStyle/>
          <a:p>
            <a:fld id="{3774D9E6-A110-1340-8F07-072A58B6523B}" type="slidenum">
              <a:rPr lang="en-US" smtClean="0"/>
              <a:t>1</a:t>
            </a:fld>
            <a:endParaRPr lang="en-US"/>
          </a:p>
        </p:txBody>
      </p:sp>
    </p:spTree>
    <p:extLst>
      <p:ext uri="{BB962C8B-B14F-4D97-AF65-F5344CB8AC3E}">
        <p14:creationId xmlns:p14="http://schemas.microsoft.com/office/powerpoint/2010/main" val="2825378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odeAssignment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7785"/>
            <a:ext cx="8181856" cy="6136391"/>
          </a:xfrm>
          <a:prstGeom prst="rect">
            <a:avLst/>
          </a:prstGeom>
        </p:spPr>
      </p:pic>
      <p:sp>
        <p:nvSpPr>
          <p:cNvPr id="7" name="TextBox 6"/>
          <p:cNvSpPr txBox="1"/>
          <p:nvPr/>
        </p:nvSpPr>
        <p:spPr>
          <a:xfrm>
            <a:off x="4400412" y="6075961"/>
            <a:ext cx="4055304" cy="338554"/>
          </a:xfrm>
          <a:prstGeom prst="rect">
            <a:avLst/>
          </a:prstGeom>
          <a:noFill/>
        </p:spPr>
        <p:txBody>
          <a:bodyPr wrap="none" rtlCol="0">
            <a:spAutoFit/>
          </a:bodyPr>
          <a:lstStyle/>
          <a:p>
            <a:r>
              <a:rPr lang="en-US" sz="1600" i="1" dirty="0" smtClean="0"/>
              <a:t>*</a:t>
            </a:r>
            <a:r>
              <a:rPr lang="en-US" sz="1600" i="1" dirty="0" err="1" smtClean="0"/>
              <a:t>n.b.</a:t>
            </a:r>
            <a:r>
              <a:rPr lang="en-US" sz="1600" i="1" dirty="0" smtClean="0"/>
              <a:t> all L3 machines connected via </a:t>
            </a:r>
            <a:r>
              <a:rPr lang="en-US" sz="1600" i="1" dirty="0" err="1" smtClean="0"/>
              <a:t>InfiniBand</a:t>
            </a:r>
            <a:endParaRPr lang="en-US" sz="1600" i="1" dirty="0"/>
          </a:p>
        </p:txBody>
      </p:sp>
      <p:sp>
        <p:nvSpPr>
          <p:cNvPr id="8" name="Date Placeholder 7"/>
          <p:cNvSpPr>
            <a:spLocks noGrp="1"/>
          </p:cNvSpPr>
          <p:nvPr>
            <p:ph type="dt" sz="half" idx="10"/>
          </p:nvPr>
        </p:nvSpPr>
        <p:spPr/>
        <p:txBody>
          <a:bodyPr/>
          <a:lstStyle/>
          <a:p>
            <a:r>
              <a:rPr lang="en-US" smtClean="0"/>
              <a:t>2/11/14</a:t>
            </a:r>
            <a:endParaRPr lang="en-US"/>
          </a:p>
        </p:txBody>
      </p:sp>
      <p:sp>
        <p:nvSpPr>
          <p:cNvPr id="9" name="Slide Number Placeholder 8"/>
          <p:cNvSpPr>
            <a:spLocks noGrp="1"/>
          </p:cNvSpPr>
          <p:nvPr>
            <p:ph type="sldNum" sz="quarter" idx="12"/>
          </p:nvPr>
        </p:nvSpPr>
        <p:spPr/>
        <p:txBody>
          <a:bodyPr/>
          <a:lstStyle/>
          <a:p>
            <a:fld id="{32F91D7C-F2E5-1249-9ED2-9C389A898781}" type="slidenum">
              <a:rPr lang="en-US" smtClean="0"/>
              <a:t>2</a:t>
            </a:fld>
            <a:endParaRPr lang="en-US"/>
          </a:p>
        </p:txBody>
      </p:sp>
      <p:sp>
        <p:nvSpPr>
          <p:cNvPr id="10" name="Footer Placeholder 9"/>
          <p:cNvSpPr>
            <a:spLocks noGrp="1"/>
          </p:cNvSpPr>
          <p:nvPr>
            <p:ph type="ftr" sz="quarter" idx="11"/>
          </p:nvPr>
        </p:nvSpPr>
        <p:spPr>
          <a:xfrm>
            <a:off x="4302839" y="6492875"/>
            <a:ext cx="2895600" cy="365125"/>
          </a:xfrm>
        </p:spPr>
        <p:txBody>
          <a:bodyPr/>
          <a:lstStyle/>
          <a:p>
            <a:r>
              <a:rPr lang="en-US" smtClean="0"/>
              <a:t>JANA</a:t>
            </a:r>
            <a:endParaRPr lang="en-US" dirty="0"/>
          </a:p>
        </p:txBody>
      </p:sp>
      <p:sp>
        <p:nvSpPr>
          <p:cNvPr id="2" name="TextBox 1"/>
          <p:cNvSpPr txBox="1"/>
          <p:nvPr/>
        </p:nvSpPr>
        <p:spPr>
          <a:xfrm>
            <a:off x="134700" y="991054"/>
            <a:ext cx="2746553" cy="338554"/>
          </a:xfrm>
          <a:prstGeom prst="rect">
            <a:avLst/>
          </a:prstGeom>
          <a:noFill/>
        </p:spPr>
        <p:txBody>
          <a:bodyPr wrap="none" rtlCol="0">
            <a:spAutoFit/>
          </a:bodyPr>
          <a:lstStyle/>
          <a:p>
            <a:r>
              <a:rPr lang="en-US" sz="1600" i="1" dirty="0" smtClean="0"/>
              <a:t>(Data flows from left to right)</a:t>
            </a:r>
            <a:endParaRPr lang="en-US" sz="1600" i="1" dirty="0"/>
          </a:p>
        </p:txBody>
      </p:sp>
      <p:cxnSp>
        <p:nvCxnSpPr>
          <p:cNvPr id="5" name="Straight Arrow Connector 4"/>
          <p:cNvCxnSpPr/>
          <p:nvPr/>
        </p:nvCxnSpPr>
        <p:spPr>
          <a:xfrm>
            <a:off x="933282" y="1435449"/>
            <a:ext cx="817825" cy="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4270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200"/>
            <a:ext cx="8229600" cy="610576"/>
          </a:xfrm>
        </p:spPr>
        <p:txBody>
          <a:bodyPr>
            <a:normAutofit fontScale="90000"/>
          </a:bodyPr>
          <a:lstStyle/>
          <a:p>
            <a:r>
              <a:rPr lang="en-US" dirty="0" smtClean="0"/>
              <a:t>Farm Controller CODA Component</a:t>
            </a:r>
            <a:endParaRPr lang="en-US" dirty="0"/>
          </a:p>
        </p:txBody>
      </p:sp>
      <p:sp>
        <p:nvSpPr>
          <p:cNvPr id="4" name="Date Placeholder 3"/>
          <p:cNvSpPr>
            <a:spLocks noGrp="1"/>
          </p:cNvSpPr>
          <p:nvPr>
            <p:ph type="dt" sz="half" idx="10"/>
          </p:nvPr>
        </p:nvSpPr>
        <p:spPr/>
        <p:txBody>
          <a:bodyPr/>
          <a:lstStyle/>
          <a:p>
            <a:r>
              <a:rPr lang="en-US" smtClean="0"/>
              <a:t>2/20/14</a:t>
            </a:r>
            <a:endParaRPr lang="en-US"/>
          </a:p>
        </p:txBody>
      </p:sp>
      <p:sp>
        <p:nvSpPr>
          <p:cNvPr id="5" name="Footer Placeholder 4"/>
          <p:cNvSpPr>
            <a:spLocks noGrp="1"/>
          </p:cNvSpPr>
          <p:nvPr>
            <p:ph type="ftr" sz="quarter" idx="11"/>
          </p:nvPr>
        </p:nvSpPr>
        <p:spPr/>
        <p:txBody>
          <a:bodyPr/>
          <a:lstStyle/>
          <a:p>
            <a:r>
              <a:rPr lang="en-US" smtClean="0"/>
              <a:t>Online Monitoring Update    --    David Lawrence</a:t>
            </a:r>
            <a:endParaRPr lang="en-US"/>
          </a:p>
        </p:txBody>
      </p:sp>
      <p:sp>
        <p:nvSpPr>
          <p:cNvPr id="6" name="Slide Number Placeholder 5"/>
          <p:cNvSpPr>
            <a:spLocks noGrp="1"/>
          </p:cNvSpPr>
          <p:nvPr>
            <p:ph type="sldNum" sz="quarter" idx="12"/>
          </p:nvPr>
        </p:nvSpPr>
        <p:spPr/>
        <p:txBody>
          <a:bodyPr/>
          <a:lstStyle/>
          <a:p>
            <a:fld id="{3774D9E6-A110-1340-8F07-072A58B6523B}" type="slidenum">
              <a:rPr lang="en-US" smtClean="0"/>
              <a:t>3</a:t>
            </a:fld>
            <a:endParaRPr lang="en-US"/>
          </a:p>
        </p:txBody>
      </p:sp>
      <p:pic>
        <p:nvPicPr>
          <p:cNvPr id="7" name="Picture 6" descr="Screen Shot 2014-02-17 at 6.56.3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5878" y="817861"/>
            <a:ext cx="6515120" cy="4663394"/>
          </a:xfrm>
          <a:prstGeom prst="rect">
            <a:avLst/>
          </a:prstGeom>
        </p:spPr>
      </p:pic>
      <p:sp>
        <p:nvSpPr>
          <p:cNvPr id="8" name="TextBox 7"/>
          <p:cNvSpPr txBox="1"/>
          <p:nvPr/>
        </p:nvSpPr>
        <p:spPr>
          <a:xfrm>
            <a:off x="0" y="817861"/>
            <a:ext cx="2455878" cy="5078314"/>
          </a:xfrm>
          <a:prstGeom prst="rect">
            <a:avLst/>
          </a:prstGeom>
          <a:noFill/>
        </p:spPr>
        <p:txBody>
          <a:bodyPr wrap="square" rtlCol="0">
            <a:spAutoFit/>
          </a:bodyPr>
          <a:lstStyle/>
          <a:p>
            <a:pPr marL="285750" indent="-285750">
              <a:buFont typeface="Arial"/>
              <a:buChar char="•"/>
            </a:pPr>
            <a:r>
              <a:rPr lang="en-US" dirty="0" smtClean="0"/>
              <a:t>Farm Manager process will be a full CODA component (i.e. required component of the DAQ system)</a:t>
            </a:r>
          </a:p>
          <a:p>
            <a:pPr marL="285750" indent="-285750">
              <a:buFont typeface="Arial"/>
              <a:buChar char="•"/>
            </a:pPr>
            <a:endParaRPr lang="en-US" dirty="0" smtClean="0"/>
          </a:p>
          <a:p>
            <a:pPr marL="285750" indent="-285750">
              <a:buFont typeface="Arial"/>
              <a:buChar char="•"/>
            </a:pPr>
            <a:r>
              <a:rPr lang="en-US" dirty="0" smtClean="0"/>
              <a:t>Individual farm processes will not be CODA components</a:t>
            </a:r>
          </a:p>
          <a:p>
            <a:pPr marL="285750" indent="-285750">
              <a:buFont typeface="Arial"/>
              <a:buChar char="•"/>
            </a:pPr>
            <a:endParaRPr lang="en-US" dirty="0"/>
          </a:p>
          <a:p>
            <a:pPr marL="285750" indent="-285750">
              <a:buFont typeface="Arial"/>
              <a:buChar char="•"/>
            </a:pPr>
            <a:r>
              <a:rPr lang="en-US" dirty="0" smtClean="0"/>
              <a:t>Farm Manager will (re)launch farm processes as needed via </a:t>
            </a:r>
            <a:r>
              <a:rPr lang="en-US" dirty="0" err="1" smtClean="0"/>
              <a:t>ssh</a:t>
            </a:r>
            <a:endParaRPr lang="en-US" dirty="0" smtClean="0"/>
          </a:p>
          <a:p>
            <a:pPr marL="285750" indent="-285750">
              <a:buFont typeface="Arial"/>
              <a:buChar char="•"/>
            </a:pPr>
            <a:endParaRPr lang="en-US" dirty="0"/>
          </a:p>
          <a:p>
            <a:pPr marL="285750" indent="-285750">
              <a:buFont typeface="Arial"/>
              <a:buChar char="•"/>
            </a:pPr>
            <a:r>
              <a:rPr lang="en-US" dirty="0" smtClean="0"/>
              <a:t>System allows processes to come</a:t>
            </a:r>
            <a:endParaRPr lang="en-US" dirty="0"/>
          </a:p>
        </p:txBody>
      </p:sp>
      <p:sp>
        <p:nvSpPr>
          <p:cNvPr id="9" name="TextBox 8"/>
          <p:cNvSpPr txBox="1"/>
          <p:nvPr/>
        </p:nvSpPr>
        <p:spPr>
          <a:xfrm>
            <a:off x="274786" y="5732244"/>
            <a:ext cx="4021773" cy="646331"/>
          </a:xfrm>
          <a:prstGeom prst="rect">
            <a:avLst/>
          </a:prstGeom>
          <a:noFill/>
        </p:spPr>
        <p:txBody>
          <a:bodyPr wrap="square" rtlCol="0">
            <a:spAutoFit/>
          </a:bodyPr>
          <a:lstStyle/>
          <a:p>
            <a:r>
              <a:rPr lang="en-US" dirty="0" smtClean="0"/>
              <a:t>and go during run so long as minimum number of processes are active</a:t>
            </a:r>
            <a:endParaRPr lang="en-US" dirty="0"/>
          </a:p>
        </p:txBody>
      </p:sp>
      <p:sp>
        <p:nvSpPr>
          <p:cNvPr id="10" name="TextBox 9"/>
          <p:cNvSpPr txBox="1"/>
          <p:nvPr/>
        </p:nvSpPr>
        <p:spPr>
          <a:xfrm>
            <a:off x="4467382" y="5603787"/>
            <a:ext cx="4676618" cy="584776"/>
          </a:xfrm>
          <a:prstGeom prst="rect">
            <a:avLst/>
          </a:prstGeom>
          <a:noFill/>
        </p:spPr>
        <p:txBody>
          <a:bodyPr wrap="square" rtlCol="0">
            <a:spAutoFit/>
          </a:bodyPr>
          <a:lstStyle/>
          <a:p>
            <a:r>
              <a:rPr lang="en-US" sz="1600" b="1" i="1" dirty="0" smtClean="0">
                <a:solidFill>
                  <a:srgbClr val="FF0000"/>
                </a:solidFill>
              </a:rPr>
              <a:t>Status: Farm manager is written but not fully tested by DAQ Group and not yet released to us for testing</a:t>
            </a:r>
            <a:endParaRPr lang="en-US" sz="1600" b="1" i="1" dirty="0">
              <a:solidFill>
                <a:srgbClr val="FF0000"/>
              </a:solidFill>
            </a:endParaRPr>
          </a:p>
        </p:txBody>
      </p:sp>
    </p:spTree>
    <p:extLst>
      <p:ext uri="{BB962C8B-B14F-4D97-AF65-F5344CB8AC3E}">
        <p14:creationId xmlns:p14="http://schemas.microsoft.com/office/powerpoint/2010/main" val="2087390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960" y="0"/>
            <a:ext cx="2262808" cy="697172"/>
          </a:xfrm>
        </p:spPr>
        <p:txBody>
          <a:bodyPr>
            <a:normAutofit fontScale="90000"/>
          </a:bodyPr>
          <a:lstStyle/>
          <a:p>
            <a:r>
              <a:rPr lang="en-US" i="1" dirty="0" err="1" smtClean="0"/>
              <a:t>hdlog</a:t>
            </a:r>
            <a:endParaRPr lang="en-US" i="1" dirty="0"/>
          </a:p>
        </p:txBody>
      </p:sp>
      <p:sp>
        <p:nvSpPr>
          <p:cNvPr id="4" name="Date Placeholder 3"/>
          <p:cNvSpPr>
            <a:spLocks noGrp="1"/>
          </p:cNvSpPr>
          <p:nvPr>
            <p:ph type="dt" sz="half" idx="10"/>
          </p:nvPr>
        </p:nvSpPr>
        <p:spPr/>
        <p:txBody>
          <a:bodyPr/>
          <a:lstStyle/>
          <a:p>
            <a:r>
              <a:rPr lang="en-US" smtClean="0"/>
              <a:t>2/20/14</a:t>
            </a:r>
            <a:endParaRPr lang="en-US"/>
          </a:p>
        </p:txBody>
      </p:sp>
      <p:sp>
        <p:nvSpPr>
          <p:cNvPr id="5" name="Footer Placeholder 4"/>
          <p:cNvSpPr>
            <a:spLocks noGrp="1"/>
          </p:cNvSpPr>
          <p:nvPr>
            <p:ph type="ftr" sz="quarter" idx="11"/>
          </p:nvPr>
        </p:nvSpPr>
        <p:spPr/>
        <p:txBody>
          <a:bodyPr/>
          <a:lstStyle/>
          <a:p>
            <a:r>
              <a:rPr lang="en-US" smtClean="0"/>
              <a:t>Online Monitoring Update    --    David Lawrence</a:t>
            </a:r>
            <a:endParaRPr lang="en-US"/>
          </a:p>
        </p:txBody>
      </p:sp>
      <p:sp>
        <p:nvSpPr>
          <p:cNvPr id="6" name="Slide Number Placeholder 5"/>
          <p:cNvSpPr>
            <a:spLocks noGrp="1"/>
          </p:cNvSpPr>
          <p:nvPr>
            <p:ph type="sldNum" sz="quarter" idx="12"/>
          </p:nvPr>
        </p:nvSpPr>
        <p:spPr/>
        <p:txBody>
          <a:bodyPr/>
          <a:lstStyle/>
          <a:p>
            <a:fld id="{3774D9E6-A110-1340-8F07-072A58B6523B}" type="slidenum">
              <a:rPr lang="en-US" smtClean="0"/>
              <a:t>4</a:t>
            </a:fld>
            <a:endParaRPr lang="en-US"/>
          </a:p>
        </p:txBody>
      </p:sp>
      <p:sp>
        <p:nvSpPr>
          <p:cNvPr id="7" name="TextBox 6"/>
          <p:cNvSpPr txBox="1"/>
          <p:nvPr/>
        </p:nvSpPr>
        <p:spPr>
          <a:xfrm>
            <a:off x="4219900" y="543846"/>
            <a:ext cx="4721991" cy="5262978"/>
          </a:xfrm>
          <a:prstGeom prst="rect">
            <a:avLst/>
          </a:prstGeom>
          <a:noFill/>
          <a:ln>
            <a:solidFill>
              <a:schemeClr val="tx1"/>
            </a:solidFill>
          </a:ln>
          <a:effectLst/>
        </p:spPr>
        <p:txBody>
          <a:bodyPr wrap="none" rtlCol="0">
            <a:spAutoFit/>
          </a:bodyPr>
          <a:lstStyle/>
          <a:p>
            <a:r>
              <a:rPr lang="da-DK" sz="1400" dirty="0" smtClean="0">
                <a:latin typeface="Georgia"/>
                <a:cs typeface="Georgia"/>
              </a:rPr>
              <a:t>-</a:t>
            </a:r>
            <a:r>
              <a:rPr lang="da-DK" sz="1400" dirty="0">
                <a:latin typeface="Georgia"/>
                <a:cs typeface="Georgia"/>
              </a:rPr>
              <a:t>------ </a:t>
            </a:r>
            <a:r>
              <a:rPr lang="da-DK" sz="1400" dirty="0" err="1">
                <a:latin typeface="Georgia"/>
                <a:cs typeface="Georgia"/>
              </a:rPr>
              <a:t>hdlog</a:t>
            </a:r>
            <a:r>
              <a:rPr lang="da-DK" sz="1400" dirty="0">
                <a:latin typeface="Georgia"/>
                <a:cs typeface="Georgia"/>
              </a:rPr>
              <a:t> </a:t>
            </a:r>
            <a:r>
              <a:rPr lang="da-DK" sz="1400" dirty="0" err="1">
                <a:latin typeface="Georgia"/>
                <a:cs typeface="Georgia"/>
              </a:rPr>
              <a:t>starting</a:t>
            </a:r>
            <a:r>
              <a:rPr lang="da-DK" sz="1400" dirty="0">
                <a:latin typeface="Georgia"/>
                <a:cs typeface="Georgia"/>
              </a:rPr>
              <a:t>: Mon </a:t>
            </a:r>
            <a:r>
              <a:rPr lang="da-DK" sz="1400" dirty="0" err="1">
                <a:latin typeface="Georgia"/>
                <a:cs typeface="Georgia"/>
              </a:rPr>
              <a:t>Feb</a:t>
            </a:r>
            <a:r>
              <a:rPr lang="da-DK" sz="1400" dirty="0">
                <a:latin typeface="Georgia"/>
                <a:cs typeface="Georgia"/>
              </a:rPr>
              <a:t> 17 07:36:56 2014 ----------</a:t>
            </a:r>
          </a:p>
          <a:p>
            <a:endParaRPr lang="da-DK" sz="1400" dirty="0">
              <a:latin typeface="Georgia"/>
              <a:cs typeface="Georgia"/>
            </a:endParaRPr>
          </a:p>
          <a:p>
            <a:r>
              <a:rPr lang="da-DK" sz="1400" dirty="0">
                <a:latin typeface="Georgia"/>
                <a:cs typeface="Georgia"/>
              </a:rPr>
              <a:t>  Factory List</a:t>
            </a:r>
          </a:p>
          <a:p>
            <a:r>
              <a:rPr lang="da-DK" sz="1400" dirty="0">
                <a:latin typeface="Georgia"/>
                <a:cs typeface="Georgia"/>
              </a:rPr>
              <a:t>-------------------------</a:t>
            </a:r>
          </a:p>
          <a:p>
            <a:r>
              <a:rPr lang="da-DK" sz="1400" dirty="0">
                <a:latin typeface="Georgia"/>
                <a:cs typeface="Georgia"/>
              </a:rPr>
              <a:t> </a:t>
            </a:r>
            <a:r>
              <a:rPr lang="da-DK" sz="1400" dirty="0" err="1">
                <a:latin typeface="Georgia"/>
                <a:cs typeface="Georgia"/>
              </a:rPr>
              <a:t>DBCALDigiHit</a:t>
            </a:r>
            <a:endParaRPr lang="da-DK" sz="1400" dirty="0">
              <a:latin typeface="Georgia"/>
              <a:cs typeface="Georgia"/>
            </a:endParaRPr>
          </a:p>
          <a:p>
            <a:r>
              <a:rPr lang="da-DK" sz="1400" dirty="0">
                <a:latin typeface="Georgia"/>
                <a:cs typeface="Georgia"/>
              </a:rPr>
              <a:t> </a:t>
            </a:r>
            <a:r>
              <a:rPr lang="da-DK" sz="1400" dirty="0" err="1">
                <a:latin typeface="Georgia"/>
                <a:cs typeface="Georgia"/>
              </a:rPr>
              <a:t>DBCALTDCDigiHit</a:t>
            </a:r>
            <a:endParaRPr lang="da-DK" sz="1400" dirty="0">
              <a:latin typeface="Georgia"/>
              <a:cs typeface="Georgia"/>
            </a:endParaRPr>
          </a:p>
          <a:p>
            <a:r>
              <a:rPr lang="da-DK" sz="1400" dirty="0" smtClean="0">
                <a:latin typeface="Georgia"/>
                <a:cs typeface="Georgia"/>
              </a:rPr>
              <a:t>        …</a:t>
            </a:r>
          </a:p>
          <a:p>
            <a:r>
              <a:rPr lang="en-US" sz="1400" dirty="0">
                <a:latin typeface="Georgia"/>
                <a:cs typeface="Georgia"/>
              </a:rPr>
              <a:t> </a:t>
            </a:r>
            <a:r>
              <a:rPr lang="en-US" sz="1400" dirty="0" err="1">
                <a:latin typeface="Georgia"/>
                <a:cs typeface="Georgia"/>
              </a:rPr>
              <a:t>DMCTrigger</a:t>
            </a:r>
            <a:endParaRPr lang="en-US" sz="1400" dirty="0">
              <a:latin typeface="Georgia"/>
              <a:cs typeface="Georgia"/>
            </a:endParaRPr>
          </a:p>
          <a:p>
            <a:r>
              <a:rPr lang="en-US" sz="1400" dirty="0">
                <a:latin typeface="Georgia"/>
                <a:cs typeface="Georgia"/>
              </a:rPr>
              <a:t> DL3Trigger</a:t>
            </a:r>
          </a:p>
          <a:p>
            <a:endParaRPr lang="en-US" sz="1400" dirty="0">
              <a:latin typeface="Georgia"/>
              <a:cs typeface="Georgia"/>
            </a:endParaRPr>
          </a:p>
          <a:p>
            <a:r>
              <a:rPr lang="en-US" sz="1400" dirty="0">
                <a:latin typeface="Georgia"/>
                <a:cs typeface="Georgia"/>
              </a:rPr>
              <a:t> 125 factories registered</a:t>
            </a:r>
          </a:p>
          <a:p>
            <a:endParaRPr lang="en-US" sz="1400" dirty="0">
              <a:latin typeface="Georgia"/>
              <a:cs typeface="Georgia"/>
            </a:endParaRPr>
          </a:p>
          <a:p>
            <a:r>
              <a:rPr lang="da-DK" sz="1400" dirty="0">
                <a:latin typeface="Georgia"/>
                <a:cs typeface="Georgia"/>
              </a:rPr>
              <a:t>------- </a:t>
            </a:r>
            <a:r>
              <a:rPr lang="da-DK" sz="1400" dirty="0" err="1">
                <a:latin typeface="Georgia"/>
                <a:cs typeface="Georgia"/>
              </a:rPr>
              <a:t>hdlog</a:t>
            </a:r>
            <a:r>
              <a:rPr lang="da-DK" sz="1400" dirty="0">
                <a:latin typeface="Georgia"/>
                <a:cs typeface="Georgia"/>
              </a:rPr>
              <a:t> </a:t>
            </a:r>
            <a:r>
              <a:rPr lang="da-DK" sz="1400" dirty="0" err="1">
                <a:latin typeface="Georgia"/>
                <a:cs typeface="Georgia"/>
              </a:rPr>
              <a:t>ending</a:t>
            </a:r>
            <a:r>
              <a:rPr lang="da-DK" sz="1400" dirty="0">
                <a:latin typeface="Georgia"/>
                <a:cs typeface="Georgia"/>
              </a:rPr>
              <a:t>: Mon </a:t>
            </a:r>
            <a:r>
              <a:rPr lang="da-DK" sz="1400" dirty="0" err="1">
                <a:latin typeface="Georgia"/>
                <a:cs typeface="Georgia"/>
              </a:rPr>
              <a:t>Feb</a:t>
            </a:r>
            <a:r>
              <a:rPr lang="da-DK" sz="1400" dirty="0">
                <a:latin typeface="Georgia"/>
                <a:cs typeface="Georgia"/>
              </a:rPr>
              <a:t> 17 07:36:56 2014 ----------</a:t>
            </a:r>
          </a:p>
          <a:p>
            <a:r>
              <a:rPr lang="en-US" sz="1400" dirty="0">
                <a:latin typeface="Georgia"/>
                <a:cs typeface="Georgia"/>
              </a:rPr>
              <a:t>     </a:t>
            </a:r>
            <a:r>
              <a:rPr lang="en-US" sz="1400" dirty="0" smtClean="0">
                <a:latin typeface="Georgia"/>
                <a:cs typeface="Georgia"/>
              </a:rPr>
              <a:t>          </a:t>
            </a:r>
            <a:r>
              <a:rPr lang="en-US" sz="1400" dirty="0">
                <a:latin typeface="Georgia"/>
                <a:cs typeface="Georgia"/>
              </a:rPr>
              <a:t>user time: 0.09753 sec</a:t>
            </a:r>
          </a:p>
          <a:p>
            <a:r>
              <a:rPr lang="da-DK" sz="1400" dirty="0">
                <a:latin typeface="Georgia"/>
                <a:cs typeface="Georgia"/>
              </a:rPr>
              <a:t>          system time: 0.029359 sec</a:t>
            </a:r>
          </a:p>
          <a:p>
            <a:r>
              <a:rPr lang="cs-CZ" sz="1400" dirty="0">
                <a:latin typeface="Georgia"/>
                <a:cs typeface="Georgia"/>
              </a:rPr>
              <a:t>  </a:t>
            </a:r>
            <a:r>
              <a:rPr lang="cs-CZ" sz="1400" dirty="0" smtClean="0">
                <a:latin typeface="Georgia"/>
                <a:cs typeface="Georgia"/>
              </a:rPr>
              <a:t>max</a:t>
            </a:r>
            <a:r>
              <a:rPr lang="cs-CZ" sz="1400" dirty="0">
                <a:latin typeface="Georgia"/>
                <a:cs typeface="Georgia"/>
              </a:rPr>
              <a:t>. mem </a:t>
            </a:r>
            <a:r>
              <a:rPr lang="cs-CZ" sz="1400" dirty="0" err="1">
                <a:latin typeface="Georgia"/>
                <a:cs typeface="Georgia"/>
              </a:rPr>
              <a:t>usage</a:t>
            </a:r>
            <a:r>
              <a:rPr lang="cs-CZ" sz="1400" dirty="0">
                <a:latin typeface="Georgia"/>
                <a:cs typeface="Georgia"/>
              </a:rPr>
              <a:t>: 25436 </a:t>
            </a:r>
            <a:r>
              <a:rPr lang="cs-CZ" sz="1400" dirty="0" smtClean="0">
                <a:latin typeface="Georgia"/>
                <a:cs typeface="Georgia"/>
              </a:rPr>
              <a:t>kB</a:t>
            </a:r>
            <a:endParaRPr lang="cs-CZ" sz="1400" dirty="0">
              <a:latin typeface="Georgia"/>
              <a:cs typeface="Georgia"/>
            </a:endParaRPr>
          </a:p>
          <a:p>
            <a:endParaRPr lang="cs-CZ" sz="1400" dirty="0">
              <a:latin typeface="Georgia"/>
              <a:cs typeface="Georgia"/>
            </a:endParaRPr>
          </a:p>
          <a:p>
            <a:r>
              <a:rPr lang="da-DK" sz="1400" dirty="0">
                <a:latin typeface="Georgia"/>
                <a:cs typeface="Georgia"/>
              </a:rPr>
              <a:t>------- </a:t>
            </a:r>
            <a:r>
              <a:rPr lang="da-DK" sz="1400" dirty="0" err="1">
                <a:latin typeface="Georgia"/>
                <a:cs typeface="Georgia"/>
              </a:rPr>
              <a:t>hdlog</a:t>
            </a:r>
            <a:r>
              <a:rPr lang="da-DK" sz="1400" dirty="0">
                <a:latin typeface="Georgia"/>
                <a:cs typeface="Georgia"/>
              </a:rPr>
              <a:t> </a:t>
            </a:r>
            <a:r>
              <a:rPr lang="da-DK" sz="1400" dirty="0" err="1">
                <a:latin typeface="Georgia"/>
                <a:cs typeface="Georgia"/>
              </a:rPr>
              <a:t>starting</a:t>
            </a:r>
            <a:r>
              <a:rPr lang="da-DK" sz="1400" dirty="0">
                <a:latin typeface="Georgia"/>
                <a:cs typeface="Georgia"/>
              </a:rPr>
              <a:t>: Mon </a:t>
            </a:r>
            <a:r>
              <a:rPr lang="da-DK" sz="1400" dirty="0" err="1">
                <a:latin typeface="Georgia"/>
                <a:cs typeface="Georgia"/>
              </a:rPr>
              <a:t>Feb</a:t>
            </a:r>
            <a:r>
              <a:rPr lang="da-DK" sz="1400" dirty="0">
                <a:latin typeface="Georgia"/>
                <a:cs typeface="Georgia"/>
              </a:rPr>
              <a:t> 17 07:37:37 2014 ----------</a:t>
            </a:r>
          </a:p>
          <a:p>
            <a:endParaRPr lang="da-DK" sz="1400" dirty="0">
              <a:latin typeface="Georgia"/>
              <a:cs typeface="Georgia"/>
            </a:endParaRPr>
          </a:p>
          <a:p>
            <a:r>
              <a:rPr lang="da-DK" sz="1400" dirty="0">
                <a:latin typeface="Georgia"/>
                <a:cs typeface="Georgia"/>
              </a:rPr>
              <a:t>  Factory List</a:t>
            </a:r>
          </a:p>
          <a:p>
            <a:r>
              <a:rPr lang="da-DK" sz="1400" dirty="0">
                <a:latin typeface="Georgia"/>
                <a:cs typeface="Georgia"/>
              </a:rPr>
              <a:t>-------------------------</a:t>
            </a:r>
          </a:p>
          <a:p>
            <a:r>
              <a:rPr lang="da-DK" sz="1400" dirty="0">
                <a:latin typeface="Georgia"/>
                <a:cs typeface="Georgia"/>
              </a:rPr>
              <a:t> </a:t>
            </a:r>
            <a:r>
              <a:rPr lang="da-DK" sz="1400" dirty="0" err="1">
                <a:latin typeface="Georgia"/>
                <a:cs typeface="Georgia"/>
              </a:rPr>
              <a:t>DBCALDigiHit</a:t>
            </a:r>
            <a:endParaRPr lang="da-DK" sz="1400" dirty="0">
              <a:latin typeface="Georgia"/>
              <a:cs typeface="Georgia"/>
            </a:endParaRPr>
          </a:p>
          <a:p>
            <a:r>
              <a:rPr lang="da-DK" sz="1400" dirty="0">
                <a:latin typeface="Georgia"/>
                <a:cs typeface="Georgia"/>
              </a:rPr>
              <a:t> </a:t>
            </a:r>
            <a:r>
              <a:rPr lang="da-DK" sz="1400" dirty="0" err="1">
                <a:latin typeface="Georgia"/>
                <a:cs typeface="Georgia"/>
              </a:rPr>
              <a:t>DBCALTDCDigiHit</a:t>
            </a:r>
            <a:endParaRPr lang="da-DK" sz="1400" dirty="0">
              <a:latin typeface="Georgia"/>
              <a:cs typeface="Georgia"/>
            </a:endParaRPr>
          </a:p>
          <a:p>
            <a:r>
              <a:rPr lang="da-DK" sz="1400" dirty="0" smtClean="0">
                <a:latin typeface="Georgia"/>
                <a:cs typeface="Georgia"/>
              </a:rPr>
              <a:t>       …</a:t>
            </a:r>
            <a:endParaRPr lang="en-US" sz="1400" dirty="0">
              <a:latin typeface="Georgia"/>
              <a:cs typeface="Georgia"/>
            </a:endParaRPr>
          </a:p>
        </p:txBody>
      </p:sp>
      <p:sp>
        <p:nvSpPr>
          <p:cNvPr id="8" name="TextBox 7"/>
          <p:cNvSpPr txBox="1"/>
          <p:nvPr/>
        </p:nvSpPr>
        <p:spPr>
          <a:xfrm>
            <a:off x="221294" y="942945"/>
            <a:ext cx="3998606" cy="5509201"/>
          </a:xfrm>
          <a:prstGeom prst="rect">
            <a:avLst/>
          </a:prstGeom>
          <a:noFill/>
        </p:spPr>
        <p:txBody>
          <a:bodyPr wrap="square" rtlCol="0">
            <a:spAutoFit/>
          </a:bodyPr>
          <a:lstStyle/>
          <a:p>
            <a:r>
              <a:rPr lang="en-US" dirty="0" smtClean="0"/>
              <a:t>Farm processes output will be captured to log files using </a:t>
            </a:r>
            <a:r>
              <a:rPr lang="en-US" i="1" dirty="0" err="1" smtClean="0"/>
              <a:t>hdlog</a:t>
            </a:r>
            <a:r>
              <a:rPr lang="en-US" dirty="0" smtClean="0"/>
              <a:t> utility</a:t>
            </a:r>
          </a:p>
          <a:p>
            <a:endParaRPr lang="en-US" dirty="0"/>
          </a:p>
          <a:p>
            <a:r>
              <a:rPr lang="en-US" sz="1400" i="1" dirty="0" smtClean="0"/>
              <a:t> </a:t>
            </a:r>
            <a:r>
              <a:rPr lang="en-US" sz="1400" i="1" dirty="0" err="1" smtClean="0"/>
              <a:t>hdlog</a:t>
            </a:r>
            <a:r>
              <a:rPr lang="en-US" sz="1400" i="1" dirty="0" smtClean="0"/>
              <a:t> </a:t>
            </a:r>
            <a:r>
              <a:rPr lang="en-US" sz="1400" i="1" dirty="0" err="1" smtClean="0"/>
              <a:t>hd_ana</a:t>
            </a:r>
            <a:r>
              <a:rPr lang="en-US" sz="1400" i="1" dirty="0" smtClean="0"/>
              <a:t> --</a:t>
            </a:r>
            <a:r>
              <a:rPr lang="en-US" sz="1400" i="1" dirty="0" err="1" smtClean="0"/>
              <a:t>config</a:t>
            </a:r>
            <a:r>
              <a:rPr lang="en-US" sz="1400" i="1" dirty="0" smtClean="0"/>
              <a:t>=$HDCONFIG/</a:t>
            </a:r>
            <a:r>
              <a:rPr lang="en-US" sz="1400" i="1" dirty="0" err="1" smtClean="0"/>
              <a:t>mon_pre.conf</a:t>
            </a:r>
            <a:endParaRPr lang="en-US" sz="1400" i="1" dirty="0" smtClean="0"/>
          </a:p>
          <a:p>
            <a:endParaRPr lang="en-US" dirty="0" smtClean="0"/>
          </a:p>
          <a:p>
            <a:pPr marL="285750" indent="-285750">
              <a:buFont typeface="Arial"/>
              <a:buChar char="•"/>
            </a:pPr>
            <a:r>
              <a:rPr lang="en-US" dirty="0" smtClean="0"/>
              <a:t>Output is automatically appended to log file in directory specified by HDLOG environment variable</a:t>
            </a:r>
          </a:p>
          <a:p>
            <a:pPr marL="285750" indent="-285750">
              <a:buFont typeface="Arial"/>
              <a:buChar char="•"/>
            </a:pPr>
            <a:endParaRPr lang="en-US" dirty="0"/>
          </a:p>
          <a:p>
            <a:pPr marL="285750" indent="-285750">
              <a:buFont typeface="Arial"/>
              <a:buChar char="•"/>
            </a:pPr>
            <a:r>
              <a:rPr lang="en-US" dirty="0" smtClean="0"/>
              <a:t>File name based on program name and node name </a:t>
            </a:r>
            <a:r>
              <a:rPr lang="en-US" sz="1400" i="1" dirty="0" smtClean="0"/>
              <a:t>(e.g. hdmon_gluon100.log)</a:t>
            </a:r>
            <a:br>
              <a:rPr lang="en-US" sz="1400" i="1" dirty="0" smtClean="0"/>
            </a:br>
            <a:endParaRPr lang="en-US" sz="1400" i="1" dirty="0" smtClean="0"/>
          </a:p>
          <a:p>
            <a:pPr marL="285750" indent="-285750">
              <a:buFont typeface="Arial"/>
              <a:buChar char="•"/>
            </a:pPr>
            <a:r>
              <a:rPr lang="en-US" dirty="0" smtClean="0"/>
              <a:t>File is automatically truncated as needed to limit size. </a:t>
            </a:r>
            <a:br>
              <a:rPr lang="en-US" dirty="0" smtClean="0"/>
            </a:br>
            <a:r>
              <a:rPr lang="en-US" sz="1400" i="1" dirty="0" smtClean="0"/>
              <a:t>(truncation is done at newline boundary)</a:t>
            </a:r>
            <a:br>
              <a:rPr lang="en-US" sz="1400" i="1" dirty="0" smtClean="0"/>
            </a:br>
            <a:endParaRPr lang="en-US" sz="1400" i="1" dirty="0" smtClean="0"/>
          </a:p>
          <a:p>
            <a:pPr marL="285750" indent="-285750">
              <a:buFont typeface="Arial"/>
              <a:buChar char="•"/>
            </a:pPr>
            <a:r>
              <a:rPr lang="en-US" dirty="0" smtClean="0"/>
              <a:t>Markers indicating start and end times as well as resource usage are recorded into log file</a:t>
            </a:r>
            <a:endParaRPr lang="en-US" dirty="0"/>
          </a:p>
          <a:p>
            <a:pPr marL="285750" indent="-285750">
              <a:buFont typeface="Arial"/>
              <a:buChar char="•"/>
            </a:pPr>
            <a:endParaRPr lang="en-US" dirty="0"/>
          </a:p>
        </p:txBody>
      </p:sp>
      <p:sp>
        <p:nvSpPr>
          <p:cNvPr id="9" name="TextBox 8"/>
          <p:cNvSpPr txBox="1"/>
          <p:nvPr/>
        </p:nvSpPr>
        <p:spPr>
          <a:xfrm>
            <a:off x="4102924" y="5806824"/>
            <a:ext cx="5041076" cy="307777"/>
          </a:xfrm>
          <a:prstGeom prst="rect">
            <a:avLst/>
          </a:prstGeom>
          <a:noFill/>
        </p:spPr>
        <p:txBody>
          <a:bodyPr wrap="none" rtlCol="0">
            <a:spAutoFit/>
          </a:bodyPr>
          <a:lstStyle/>
          <a:p>
            <a:r>
              <a:rPr lang="en-US" sz="1400" i="1" dirty="0" smtClean="0">
                <a:solidFill>
                  <a:srgbClr val="000090"/>
                </a:solidFill>
              </a:rPr>
              <a:t>example log file obtained by running “</a:t>
            </a:r>
            <a:r>
              <a:rPr lang="en-US" sz="1400" i="1" dirty="0" err="1" smtClean="0">
                <a:solidFill>
                  <a:srgbClr val="000090"/>
                </a:solidFill>
              </a:rPr>
              <a:t>hd_dump</a:t>
            </a:r>
            <a:r>
              <a:rPr lang="en-US" sz="1400" i="1" dirty="0" smtClean="0">
                <a:solidFill>
                  <a:srgbClr val="000090"/>
                </a:solidFill>
              </a:rPr>
              <a:t> –L” multiple times</a:t>
            </a:r>
            <a:endParaRPr lang="en-US" sz="1400" i="1" dirty="0">
              <a:solidFill>
                <a:srgbClr val="000090"/>
              </a:solidFill>
            </a:endParaRPr>
          </a:p>
        </p:txBody>
      </p:sp>
    </p:spTree>
    <p:extLst>
      <p:ext uri="{BB962C8B-B14F-4D97-AF65-F5344CB8AC3E}">
        <p14:creationId xmlns:p14="http://schemas.microsoft.com/office/powerpoint/2010/main" val="4052258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onitoring_plugin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8772" y="-23639"/>
            <a:ext cx="6553200" cy="6375084"/>
          </a:xfrm>
          <a:prstGeom prst="rect">
            <a:avLst/>
          </a:prstGeom>
        </p:spPr>
      </p:pic>
      <p:sp>
        <p:nvSpPr>
          <p:cNvPr id="2" name="Title 1"/>
          <p:cNvSpPr>
            <a:spLocks noGrp="1"/>
          </p:cNvSpPr>
          <p:nvPr>
            <p:ph type="title"/>
          </p:nvPr>
        </p:nvSpPr>
        <p:spPr>
          <a:xfrm>
            <a:off x="-1" y="0"/>
            <a:ext cx="2318773" cy="687551"/>
          </a:xfrm>
        </p:spPr>
        <p:txBody>
          <a:bodyPr>
            <a:noAutofit/>
          </a:bodyPr>
          <a:lstStyle/>
          <a:p>
            <a:r>
              <a:rPr lang="en-US" sz="2000" dirty="0" smtClean="0"/>
              <a:t>Online monitoring plugins</a:t>
            </a:r>
            <a:endParaRPr lang="en-US" sz="2000" dirty="0"/>
          </a:p>
        </p:txBody>
      </p:sp>
      <p:sp>
        <p:nvSpPr>
          <p:cNvPr id="4" name="Date Placeholder 3"/>
          <p:cNvSpPr>
            <a:spLocks noGrp="1"/>
          </p:cNvSpPr>
          <p:nvPr>
            <p:ph type="dt" sz="half" idx="10"/>
          </p:nvPr>
        </p:nvSpPr>
        <p:spPr/>
        <p:txBody>
          <a:bodyPr/>
          <a:lstStyle/>
          <a:p>
            <a:r>
              <a:rPr lang="en-US" smtClean="0"/>
              <a:t>2/20/14</a:t>
            </a:r>
            <a:endParaRPr lang="en-US"/>
          </a:p>
        </p:txBody>
      </p:sp>
      <p:sp>
        <p:nvSpPr>
          <p:cNvPr id="5" name="Footer Placeholder 4"/>
          <p:cNvSpPr>
            <a:spLocks noGrp="1"/>
          </p:cNvSpPr>
          <p:nvPr>
            <p:ph type="ftr" sz="quarter" idx="11"/>
          </p:nvPr>
        </p:nvSpPr>
        <p:spPr>
          <a:xfrm>
            <a:off x="2720008" y="6538912"/>
            <a:ext cx="3833192" cy="365125"/>
          </a:xfrm>
        </p:spPr>
        <p:txBody>
          <a:bodyPr/>
          <a:lstStyle/>
          <a:p>
            <a:r>
              <a:rPr lang="en-US" dirty="0" smtClean="0"/>
              <a:t>Online Monitoring Update    --    David Lawrence</a:t>
            </a:r>
            <a:endParaRPr lang="en-US" dirty="0"/>
          </a:p>
        </p:txBody>
      </p:sp>
      <p:sp>
        <p:nvSpPr>
          <p:cNvPr id="6" name="Slide Number Placeholder 5"/>
          <p:cNvSpPr>
            <a:spLocks noGrp="1"/>
          </p:cNvSpPr>
          <p:nvPr>
            <p:ph type="sldNum" sz="quarter" idx="12"/>
          </p:nvPr>
        </p:nvSpPr>
        <p:spPr/>
        <p:txBody>
          <a:bodyPr/>
          <a:lstStyle/>
          <a:p>
            <a:fld id="{3774D9E6-A110-1340-8F07-072A58B6523B}" type="slidenum">
              <a:rPr lang="en-US" smtClean="0"/>
              <a:t>5</a:t>
            </a:fld>
            <a:endParaRPr lang="en-US"/>
          </a:p>
        </p:txBody>
      </p:sp>
      <p:sp>
        <p:nvSpPr>
          <p:cNvPr id="7" name="TextBox 6"/>
          <p:cNvSpPr txBox="1"/>
          <p:nvPr/>
        </p:nvSpPr>
        <p:spPr>
          <a:xfrm>
            <a:off x="202051" y="1997637"/>
            <a:ext cx="1725109" cy="3323987"/>
          </a:xfrm>
          <a:prstGeom prst="rect">
            <a:avLst/>
          </a:prstGeom>
          <a:noFill/>
        </p:spPr>
        <p:txBody>
          <a:bodyPr wrap="square" rtlCol="0">
            <a:spAutoFit/>
          </a:bodyPr>
          <a:lstStyle/>
          <a:p>
            <a:r>
              <a:rPr lang="en-US" sz="1600" b="1" u="sng" dirty="0" smtClean="0"/>
              <a:t>Existing PLUGINS</a:t>
            </a:r>
          </a:p>
          <a:p>
            <a:pPr lvl="1"/>
            <a:r>
              <a:rPr lang="en-US" sz="1400" dirty="0" err="1" smtClean="0">
                <a:solidFill>
                  <a:srgbClr val="0000FF"/>
                </a:solidFill>
              </a:rPr>
              <a:t>BCAL_online</a:t>
            </a:r>
            <a:endParaRPr lang="en-US" sz="1400" dirty="0" smtClean="0">
              <a:solidFill>
                <a:srgbClr val="0000FF"/>
              </a:solidFill>
            </a:endParaRPr>
          </a:p>
          <a:p>
            <a:pPr lvl="1"/>
            <a:r>
              <a:rPr lang="en-US" sz="1400" dirty="0" err="1" smtClean="0">
                <a:solidFill>
                  <a:srgbClr val="0000FF"/>
                </a:solidFill>
              </a:rPr>
              <a:t>CODA_online</a:t>
            </a:r>
            <a:endParaRPr lang="en-US" sz="1400" dirty="0">
              <a:solidFill>
                <a:srgbClr val="0000FF"/>
              </a:solidFill>
            </a:endParaRPr>
          </a:p>
          <a:p>
            <a:pPr lvl="1"/>
            <a:r>
              <a:rPr lang="en-US" sz="1400" dirty="0" err="1" smtClean="0">
                <a:solidFill>
                  <a:srgbClr val="0000FF"/>
                </a:solidFill>
              </a:rPr>
              <a:t>FCAL_online</a:t>
            </a:r>
            <a:endParaRPr lang="en-US" sz="1400" dirty="0">
              <a:solidFill>
                <a:srgbClr val="0000FF"/>
              </a:solidFill>
            </a:endParaRPr>
          </a:p>
          <a:p>
            <a:pPr lvl="1"/>
            <a:r>
              <a:rPr lang="en-US" sz="1400" dirty="0" smtClean="0">
                <a:solidFill>
                  <a:srgbClr val="0000FF"/>
                </a:solidFill>
              </a:rPr>
              <a:t>L3_online</a:t>
            </a:r>
            <a:endParaRPr lang="en-US" sz="1400" dirty="0">
              <a:solidFill>
                <a:srgbClr val="0000FF"/>
              </a:solidFill>
            </a:endParaRPr>
          </a:p>
          <a:p>
            <a:pPr lvl="1"/>
            <a:r>
              <a:rPr lang="en-US" sz="1400" dirty="0" err="1" smtClean="0">
                <a:solidFill>
                  <a:srgbClr val="0000FF"/>
                </a:solidFill>
              </a:rPr>
              <a:t>PS_online</a:t>
            </a:r>
            <a:endParaRPr lang="en-US" sz="1400" dirty="0">
              <a:solidFill>
                <a:srgbClr val="0000FF"/>
              </a:solidFill>
            </a:endParaRPr>
          </a:p>
          <a:p>
            <a:pPr lvl="1"/>
            <a:r>
              <a:rPr lang="en-US" sz="1400" dirty="0" err="1" smtClean="0">
                <a:solidFill>
                  <a:srgbClr val="0000FF"/>
                </a:solidFill>
              </a:rPr>
              <a:t>TAGH_online</a:t>
            </a:r>
            <a:endParaRPr lang="en-US" sz="1400" dirty="0">
              <a:solidFill>
                <a:srgbClr val="0000FF"/>
              </a:solidFill>
            </a:endParaRPr>
          </a:p>
          <a:p>
            <a:pPr lvl="1"/>
            <a:r>
              <a:rPr lang="en-US" sz="1400" dirty="0" err="1" smtClean="0">
                <a:solidFill>
                  <a:srgbClr val="0000FF"/>
                </a:solidFill>
              </a:rPr>
              <a:t>TOF_online</a:t>
            </a:r>
            <a:endParaRPr lang="en-US" sz="1400" dirty="0">
              <a:solidFill>
                <a:srgbClr val="0000FF"/>
              </a:solidFill>
            </a:endParaRPr>
          </a:p>
          <a:p>
            <a:pPr lvl="1"/>
            <a:r>
              <a:rPr lang="en-US" sz="1400" dirty="0" err="1" smtClean="0">
                <a:solidFill>
                  <a:srgbClr val="0000FF"/>
                </a:solidFill>
              </a:rPr>
              <a:t>CDC_online</a:t>
            </a:r>
            <a:endParaRPr lang="en-US" sz="1400" dirty="0">
              <a:solidFill>
                <a:srgbClr val="0000FF"/>
              </a:solidFill>
            </a:endParaRPr>
          </a:p>
          <a:p>
            <a:pPr lvl="1"/>
            <a:r>
              <a:rPr lang="en-US" sz="1400" dirty="0" err="1" smtClean="0">
                <a:solidFill>
                  <a:srgbClr val="0000FF"/>
                </a:solidFill>
              </a:rPr>
              <a:t>EVNT_online</a:t>
            </a:r>
            <a:endParaRPr lang="en-US" sz="1400" dirty="0">
              <a:solidFill>
                <a:srgbClr val="0000FF"/>
              </a:solidFill>
            </a:endParaRPr>
          </a:p>
          <a:p>
            <a:pPr lvl="1"/>
            <a:r>
              <a:rPr lang="en-US" sz="1400" dirty="0" err="1" smtClean="0">
                <a:solidFill>
                  <a:srgbClr val="0000FF"/>
                </a:solidFill>
              </a:rPr>
              <a:t>FDC_online</a:t>
            </a:r>
            <a:endParaRPr lang="en-US" sz="1400" dirty="0">
              <a:solidFill>
                <a:srgbClr val="0000FF"/>
              </a:solidFill>
            </a:endParaRPr>
          </a:p>
          <a:p>
            <a:pPr lvl="1"/>
            <a:r>
              <a:rPr lang="en-US" sz="1400" dirty="0" err="1" smtClean="0">
                <a:solidFill>
                  <a:srgbClr val="0000FF"/>
                </a:solidFill>
              </a:rPr>
              <a:t>PSC_online</a:t>
            </a:r>
            <a:endParaRPr lang="en-US" sz="1400" dirty="0">
              <a:solidFill>
                <a:srgbClr val="0000FF"/>
              </a:solidFill>
            </a:endParaRPr>
          </a:p>
          <a:p>
            <a:pPr lvl="1"/>
            <a:r>
              <a:rPr lang="en-US" sz="1400" dirty="0" err="1" smtClean="0">
                <a:solidFill>
                  <a:srgbClr val="0000FF"/>
                </a:solidFill>
              </a:rPr>
              <a:t>ST_online</a:t>
            </a:r>
            <a:endParaRPr lang="en-US" sz="1400" dirty="0">
              <a:solidFill>
                <a:srgbClr val="0000FF"/>
              </a:solidFill>
            </a:endParaRPr>
          </a:p>
          <a:p>
            <a:pPr lvl="1"/>
            <a:r>
              <a:rPr lang="en-US" sz="1400" dirty="0" err="1" smtClean="0">
                <a:solidFill>
                  <a:srgbClr val="0000FF"/>
                </a:solidFill>
              </a:rPr>
              <a:t>TAGM_online</a:t>
            </a:r>
            <a:endParaRPr lang="en-US" sz="1400" dirty="0">
              <a:solidFill>
                <a:srgbClr val="0000FF"/>
              </a:solidFill>
            </a:endParaRPr>
          </a:p>
          <a:p>
            <a:pPr lvl="1"/>
            <a:r>
              <a:rPr lang="en-US" sz="1400" dirty="0" err="1" smtClean="0">
                <a:solidFill>
                  <a:srgbClr val="0000FF"/>
                </a:solidFill>
              </a:rPr>
              <a:t>TRIG_online</a:t>
            </a:r>
            <a:endParaRPr lang="en-US" sz="1400" dirty="0">
              <a:solidFill>
                <a:srgbClr val="0000FF"/>
              </a:solidFill>
            </a:endParaRPr>
          </a:p>
        </p:txBody>
      </p:sp>
      <p:sp>
        <p:nvSpPr>
          <p:cNvPr id="9" name="TextBox 8"/>
          <p:cNvSpPr txBox="1"/>
          <p:nvPr/>
        </p:nvSpPr>
        <p:spPr>
          <a:xfrm>
            <a:off x="105836" y="5337151"/>
            <a:ext cx="2212936" cy="461665"/>
          </a:xfrm>
          <a:prstGeom prst="rect">
            <a:avLst/>
          </a:prstGeom>
          <a:noFill/>
        </p:spPr>
        <p:txBody>
          <a:bodyPr wrap="square" rtlCol="0">
            <a:spAutoFit/>
          </a:bodyPr>
          <a:lstStyle/>
          <a:p>
            <a:r>
              <a:rPr lang="en-US" sz="1200" i="1" dirty="0" smtClean="0"/>
              <a:t>plugins created and tested by Elliott </a:t>
            </a:r>
            <a:r>
              <a:rPr lang="en-US" sz="1200" i="1" dirty="0" err="1" smtClean="0"/>
              <a:t>Wolin</a:t>
            </a:r>
            <a:endParaRPr lang="en-US" sz="1200" i="1" dirty="0"/>
          </a:p>
        </p:txBody>
      </p:sp>
      <p:sp>
        <p:nvSpPr>
          <p:cNvPr id="10" name="TextBox 9"/>
          <p:cNvSpPr txBox="1"/>
          <p:nvPr/>
        </p:nvSpPr>
        <p:spPr>
          <a:xfrm>
            <a:off x="2491959" y="6277302"/>
            <a:ext cx="5202472" cy="261610"/>
          </a:xfrm>
          <a:prstGeom prst="rect">
            <a:avLst/>
          </a:prstGeom>
          <a:noFill/>
        </p:spPr>
        <p:txBody>
          <a:bodyPr wrap="none" rtlCol="0">
            <a:spAutoFit/>
          </a:bodyPr>
          <a:lstStyle/>
          <a:p>
            <a:r>
              <a:rPr lang="en-US" sz="1100" i="1" dirty="0" smtClean="0"/>
              <a:t>https://halldweb1.jlab.org/wiki/</a:t>
            </a:r>
            <a:r>
              <a:rPr lang="en-US" sz="1100" i="1" dirty="0" err="1" smtClean="0"/>
              <a:t>index.php</a:t>
            </a:r>
            <a:r>
              <a:rPr lang="en-US" sz="1100" i="1" dirty="0" smtClean="0"/>
              <a:t>/</a:t>
            </a:r>
            <a:r>
              <a:rPr lang="en-US" sz="1100" i="1" dirty="0" err="1" smtClean="0"/>
              <a:t>Monitoring_plugins_in_offline_environment</a:t>
            </a:r>
            <a:endParaRPr lang="en-US" sz="1100" i="1" dirty="0"/>
          </a:p>
        </p:txBody>
      </p:sp>
      <p:sp>
        <p:nvSpPr>
          <p:cNvPr id="11" name="TextBox 10"/>
          <p:cNvSpPr txBox="1"/>
          <p:nvPr/>
        </p:nvSpPr>
        <p:spPr>
          <a:xfrm>
            <a:off x="0" y="793392"/>
            <a:ext cx="2318772" cy="1077218"/>
          </a:xfrm>
          <a:prstGeom prst="rect">
            <a:avLst/>
          </a:prstGeom>
          <a:noFill/>
        </p:spPr>
        <p:txBody>
          <a:bodyPr wrap="square" rtlCol="0">
            <a:spAutoFit/>
          </a:bodyPr>
          <a:lstStyle/>
          <a:p>
            <a:r>
              <a:rPr lang="en-US" sz="1600" dirty="0" smtClean="0"/>
              <a:t>Each monitoring process will attach a set of plugins to produce histograms for all detector systems</a:t>
            </a:r>
          </a:p>
        </p:txBody>
      </p:sp>
    </p:spTree>
    <p:extLst>
      <p:ext uri="{BB962C8B-B14F-4D97-AF65-F5344CB8AC3E}">
        <p14:creationId xmlns:p14="http://schemas.microsoft.com/office/powerpoint/2010/main" val="4118910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272"/>
            <a:ext cx="8229600" cy="629819"/>
          </a:xfrm>
        </p:spPr>
        <p:txBody>
          <a:bodyPr>
            <a:normAutofit fontScale="90000"/>
          </a:bodyPr>
          <a:lstStyle/>
          <a:p>
            <a:r>
              <a:rPr lang="en-US" dirty="0" err="1" smtClean="0"/>
              <a:t>ROOTSpy</a:t>
            </a:r>
            <a:endParaRPr lang="en-US" dirty="0"/>
          </a:p>
        </p:txBody>
      </p:sp>
      <p:sp>
        <p:nvSpPr>
          <p:cNvPr id="4" name="Date Placeholder 3"/>
          <p:cNvSpPr>
            <a:spLocks noGrp="1"/>
          </p:cNvSpPr>
          <p:nvPr>
            <p:ph type="dt" sz="half" idx="10"/>
          </p:nvPr>
        </p:nvSpPr>
        <p:spPr/>
        <p:txBody>
          <a:bodyPr/>
          <a:lstStyle/>
          <a:p>
            <a:r>
              <a:rPr lang="en-US" smtClean="0"/>
              <a:t>2/20/14</a:t>
            </a:r>
            <a:endParaRPr lang="en-US"/>
          </a:p>
        </p:txBody>
      </p:sp>
      <p:sp>
        <p:nvSpPr>
          <p:cNvPr id="5" name="Footer Placeholder 4"/>
          <p:cNvSpPr>
            <a:spLocks noGrp="1"/>
          </p:cNvSpPr>
          <p:nvPr>
            <p:ph type="ftr" sz="quarter" idx="11"/>
          </p:nvPr>
        </p:nvSpPr>
        <p:spPr/>
        <p:txBody>
          <a:bodyPr/>
          <a:lstStyle/>
          <a:p>
            <a:r>
              <a:rPr lang="en-US" smtClean="0"/>
              <a:t>Online Monitoring Update    --    David Lawrence</a:t>
            </a:r>
            <a:endParaRPr lang="en-US"/>
          </a:p>
        </p:txBody>
      </p:sp>
      <p:sp>
        <p:nvSpPr>
          <p:cNvPr id="6" name="Slide Number Placeholder 5"/>
          <p:cNvSpPr>
            <a:spLocks noGrp="1"/>
          </p:cNvSpPr>
          <p:nvPr>
            <p:ph type="sldNum" sz="quarter" idx="12"/>
          </p:nvPr>
        </p:nvSpPr>
        <p:spPr/>
        <p:txBody>
          <a:bodyPr/>
          <a:lstStyle/>
          <a:p>
            <a:fld id="{3774D9E6-A110-1340-8F07-072A58B6523B}" type="slidenum">
              <a:rPr lang="en-US" smtClean="0"/>
              <a:t>6</a:t>
            </a:fld>
            <a:endParaRPr lang="en-US"/>
          </a:p>
        </p:txBody>
      </p:sp>
      <p:sp>
        <p:nvSpPr>
          <p:cNvPr id="9" name="TextBox 8"/>
          <p:cNvSpPr txBox="1"/>
          <p:nvPr/>
        </p:nvSpPr>
        <p:spPr>
          <a:xfrm>
            <a:off x="68385" y="818046"/>
            <a:ext cx="4103375" cy="923330"/>
          </a:xfrm>
          <a:prstGeom prst="rect">
            <a:avLst/>
          </a:prstGeom>
          <a:noFill/>
        </p:spPr>
        <p:txBody>
          <a:bodyPr wrap="square" rtlCol="0">
            <a:spAutoFit/>
          </a:bodyPr>
          <a:lstStyle/>
          <a:p>
            <a:r>
              <a:rPr lang="en-US" b="1" i="1" dirty="0" err="1" smtClean="0"/>
              <a:t>ROOTSpy</a:t>
            </a:r>
            <a:r>
              <a:rPr lang="en-US" b="1" i="1" dirty="0" smtClean="0"/>
              <a:t>: System for reading histogram definitions from global memory and publishing them to the network </a:t>
            </a:r>
            <a:endParaRPr lang="en-US" b="1" i="1" dirty="0"/>
          </a:p>
        </p:txBody>
      </p:sp>
      <p:sp>
        <p:nvSpPr>
          <p:cNvPr id="10" name="TextBox 9"/>
          <p:cNvSpPr txBox="1"/>
          <p:nvPr/>
        </p:nvSpPr>
        <p:spPr>
          <a:xfrm>
            <a:off x="0" y="1893275"/>
            <a:ext cx="4317999" cy="4031873"/>
          </a:xfrm>
          <a:prstGeom prst="rect">
            <a:avLst/>
          </a:prstGeom>
          <a:noFill/>
        </p:spPr>
        <p:txBody>
          <a:bodyPr wrap="square" rtlCol="0">
            <a:spAutoFit/>
          </a:bodyPr>
          <a:lstStyle/>
          <a:p>
            <a:pPr marL="285750" indent="-285750">
              <a:buFont typeface="Arial"/>
              <a:buChar char="•"/>
            </a:pPr>
            <a:r>
              <a:rPr lang="en-US" sz="1600" dirty="0" smtClean="0"/>
              <a:t>JANA programs and plugins are written to produce histograms in the standard way</a:t>
            </a:r>
            <a:br>
              <a:rPr lang="en-US" sz="1600" dirty="0" smtClean="0"/>
            </a:br>
            <a:endParaRPr lang="en-US" sz="1600" dirty="0" smtClean="0"/>
          </a:p>
          <a:p>
            <a:pPr marL="285750" indent="-285750">
              <a:buFont typeface="Arial"/>
              <a:buChar char="•"/>
            </a:pPr>
            <a:r>
              <a:rPr lang="en-US" sz="1600" dirty="0" smtClean="0"/>
              <a:t>The </a:t>
            </a:r>
            <a:r>
              <a:rPr lang="en-US" sz="1600" i="1" dirty="0" err="1" smtClean="0"/>
              <a:t>rootspy</a:t>
            </a:r>
            <a:r>
              <a:rPr lang="en-US" sz="1600" dirty="0" smtClean="0"/>
              <a:t> plugin is attached and will automatically find all defined histograms </a:t>
            </a:r>
            <a:r>
              <a:rPr lang="en-US" sz="1200" i="1" dirty="0" smtClean="0">
                <a:solidFill>
                  <a:srgbClr val="000090"/>
                </a:solidFill>
              </a:rPr>
              <a:t>(including ROOT directory structure)</a:t>
            </a:r>
            <a:r>
              <a:rPr lang="en-US" sz="1600" dirty="0" smtClean="0">
                <a:solidFill>
                  <a:srgbClr val="000090"/>
                </a:solidFill>
              </a:rPr>
              <a:t/>
            </a:r>
            <a:br>
              <a:rPr lang="en-US" sz="1600" dirty="0" smtClean="0">
                <a:solidFill>
                  <a:srgbClr val="000090"/>
                </a:solidFill>
              </a:rPr>
            </a:br>
            <a:endParaRPr lang="en-US" sz="1600" dirty="0" smtClean="0">
              <a:solidFill>
                <a:srgbClr val="000090"/>
              </a:solidFill>
            </a:endParaRPr>
          </a:p>
          <a:p>
            <a:pPr marL="285750" indent="-285750">
              <a:buFont typeface="Arial"/>
              <a:buChar char="•"/>
            </a:pPr>
            <a:r>
              <a:rPr lang="en-US" sz="1600" dirty="0" smtClean="0"/>
              <a:t>Histograms published to network via </a:t>
            </a:r>
            <a:r>
              <a:rPr lang="en-US" sz="1600" dirty="0" err="1" smtClean="0"/>
              <a:t>cMsg</a:t>
            </a:r>
            <a:r>
              <a:rPr lang="en-US" sz="1600" dirty="0" smtClean="0"/>
              <a:t>*</a:t>
            </a:r>
            <a:br>
              <a:rPr lang="en-US" sz="1600" dirty="0" smtClean="0"/>
            </a:br>
            <a:endParaRPr lang="en-US" sz="1600" dirty="0" smtClean="0"/>
          </a:p>
          <a:p>
            <a:pPr marL="285750" indent="-285750">
              <a:buFont typeface="Arial"/>
              <a:buChar char="•"/>
            </a:pPr>
            <a:r>
              <a:rPr lang="en-US" sz="1600" dirty="0" smtClean="0"/>
              <a:t>Central process gathers histograms from all nodes and automatically sums similar histograms.</a:t>
            </a:r>
            <a:br>
              <a:rPr lang="en-US" sz="1600" dirty="0" smtClean="0"/>
            </a:br>
            <a:endParaRPr lang="en-US" sz="1600" dirty="0" smtClean="0"/>
          </a:p>
          <a:p>
            <a:pPr marL="285750" indent="-285750">
              <a:buFont typeface="Arial"/>
              <a:buChar char="•"/>
            </a:pPr>
            <a:r>
              <a:rPr lang="en-US" sz="1600" dirty="0" smtClean="0"/>
              <a:t>GUI allows users to overlay live histograms on top of reference histogram for easy visual comparison</a:t>
            </a:r>
          </a:p>
        </p:txBody>
      </p:sp>
      <p:sp>
        <p:nvSpPr>
          <p:cNvPr id="11" name="TextBox 10"/>
          <p:cNvSpPr txBox="1"/>
          <p:nvPr/>
        </p:nvSpPr>
        <p:spPr>
          <a:xfrm>
            <a:off x="68385" y="6217850"/>
            <a:ext cx="8977923" cy="276999"/>
          </a:xfrm>
          <a:prstGeom prst="rect">
            <a:avLst/>
          </a:prstGeom>
          <a:noFill/>
        </p:spPr>
        <p:txBody>
          <a:bodyPr wrap="square" rtlCol="0">
            <a:spAutoFit/>
          </a:bodyPr>
          <a:lstStyle/>
          <a:p>
            <a:r>
              <a:rPr lang="en-US" sz="1200" i="1" dirty="0" smtClean="0"/>
              <a:t>*</a:t>
            </a:r>
            <a:r>
              <a:rPr lang="en-US" sz="1200" i="1" dirty="0" err="1" smtClean="0"/>
              <a:t>cMsg</a:t>
            </a:r>
            <a:r>
              <a:rPr lang="en-US" sz="1200" i="1" dirty="0" smtClean="0"/>
              <a:t> is a publish/subscribe network messaging package written by </a:t>
            </a:r>
            <a:r>
              <a:rPr lang="en-US" sz="1200" i="1" dirty="0" err="1" smtClean="0"/>
              <a:t>JLab</a:t>
            </a:r>
            <a:r>
              <a:rPr lang="en-US" sz="1200" i="1" dirty="0" smtClean="0"/>
              <a:t> DAQ group and used extensively in the DAQ and online systems</a:t>
            </a:r>
            <a:endParaRPr lang="en-US" sz="1200" i="1" dirty="0"/>
          </a:p>
        </p:txBody>
      </p:sp>
      <p:grpSp>
        <p:nvGrpSpPr>
          <p:cNvPr id="14" name="Group 13"/>
          <p:cNvGrpSpPr/>
          <p:nvPr/>
        </p:nvGrpSpPr>
        <p:grpSpPr>
          <a:xfrm>
            <a:off x="4081144" y="731264"/>
            <a:ext cx="5062855" cy="4351184"/>
            <a:chOff x="4081144" y="731264"/>
            <a:chExt cx="5062855" cy="4351184"/>
          </a:xfrm>
        </p:grpSpPr>
        <p:pic>
          <p:nvPicPr>
            <p:cNvPr id="12" name="Picture 11"/>
            <p:cNvPicPr>
              <a:picLocks noChangeAspect="1"/>
            </p:cNvPicPr>
            <p:nvPr/>
          </p:nvPicPr>
          <p:blipFill>
            <a:blip r:embed="rId2"/>
            <a:stretch>
              <a:fillRect/>
            </a:stretch>
          </p:blipFill>
          <p:spPr>
            <a:xfrm>
              <a:off x="4081144" y="731264"/>
              <a:ext cx="5062855" cy="4351184"/>
            </a:xfrm>
            <a:prstGeom prst="rect">
              <a:avLst/>
            </a:prstGeom>
          </p:spPr>
        </p:pic>
        <p:pic>
          <p:nvPicPr>
            <p:cNvPr id="13" name="Picture 12" descr="Screen Shot 2014-02-17 at 10.01.4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7500" y="1925526"/>
              <a:ext cx="4963258" cy="2544874"/>
            </a:xfrm>
            <a:prstGeom prst="rect">
              <a:avLst/>
            </a:prstGeom>
          </p:spPr>
        </p:pic>
      </p:grpSp>
      <p:sp>
        <p:nvSpPr>
          <p:cNvPr id="15" name="TextBox 14"/>
          <p:cNvSpPr txBox="1"/>
          <p:nvPr/>
        </p:nvSpPr>
        <p:spPr>
          <a:xfrm>
            <a:off x="4554415" y="5177692"/>
            <a:ext cx="4589584" cy="1077218"/>
          </a:xfrm>
          <a:prstGeom prst="rect">
            <a:avLst/>
          </a:prstGeom>
          <a:noFill/>
        </p:spPr>
        <p:txBody>
          <a:bodyPr wrap="square" rtlCol="0">
            <a:spAutoFit/>
          </a:bodyPr>
          <a:lstStyle/>
          <a:p>
            <a:pPr marL="285750" indent="-285750">
              <a:buFont typeface="Arial"/>
              <a:buChar char="•"/>
            </a:pPr>
            <a:r>
              <a:rPr lang="en-US" sz="1600" dirty="0" smtClean="0"/>
              <a:t>Users can view histograms from individual nodes</a:t>
            </a:r>
            <a:br>
              <a:rPr lang="en-US" sz="1600" dirty="0" smtClean="0"/>
            </a:br>
            <a:endParaRPr lang="en-US" sz="1600" dirty="0" smtClean="0"/>
          </a:p>
          <a:p>
            <a:pPr marL="285750" indent="-285750">
              <a:buFont typeface="Arial"/>
              <a:buChar char="•"/>
            </a:pPr>
            <a:r>
              <a:rPr lang="en-US" sz="1600" dirty="0" smtClean="0"/>
              <a:t>Currently maintained and developed by Northwestern </a:t>
            </a:r>
            <a:r>
              <a:rPr lang="en-US" sz="1200" i="1" dirty="0" smtClean="0">
                <a:solidFill>
                  <a:srgbClr val="000090"/>
                </a:solidFill>
              </a:rPr>
              <a:t>(Sean Dobbs)</a:t>
            </a:r>
          </a:p>
        </p:txBody>
      </p:sp>
    </p:spTree>
    <p:extLst>
      <p:ext uri="{BB962C8B-B14F-4D97-AF65-F5344CB8AC3E}">
        <p14:creationId xmlns:p14="http://schemas.microsoft.com/office/powerpoint/2010/main" val="1133923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272"/>
            <a:ext cx="8229600" cy="629819"/>
          </a:xfrm>
        </p:spPr>
        <p:txBody>
          <a:bodyPr>
            <a:normAutofit fontScale="90000"/>
          </a:bodyPr>
          <a:lstStyle/>
          <a:p>
            <a:r>
              <a:rPr lang="en-US" dirty="0" err="1" smtClean="0"/>
              <a:t>ROOTSpy</a:t>
            </a:r>
            <a:r>
              <a:rPr lang="en-US" dirty="0" smtClean="0"/>
              <a:t> </a:t>
            </a:r>
            <a:r>
              <a:rPr lang="en-US" dirty="0" err="1" smtClean="0"/>
              <a:t>Archiver</a:t>
            </a:r>
            <a:endParaRPr lang="en-US" dirty="0"/>
          </a:p>
        </p:txBody>
      </p:sp>
      <p:sp>
        <p:nvSpPr>
          <p:cNvPr id="4" name="Date Placeholder 3"/>
          <p:cNvSpPr>
            <a:spLocks noGrp="1"/>
          </p:cNvSpPr>
          <p:nvPr>
            <p:ph type="dt" sz="half" idx="10"/>
          </p:nvPr>
        </p:nvSpPr>
        <p:spPr/>
        <p:txBody>
          <a:bodyPr/>
          <a:lstStyle/>
          <a:p>
            <a:r>
              <a:rPr lang="en-US" smtClean="0"/>
              <a:t>2/20/14</a:t>
            </a:r>
            <a:endParaRPr lang="en-US"/>
          </a:p>
        </p:txBody>
      </p:sp>
      <p:sp>
        <p:nvSpPr>
          <p:cNvPr id="5" name="Footer Placeholder 4"/>
          <p:cNvSpPr>
            <a:spLocks noGrp="1"/>
          </p:cNvSpPr>
          <p:nvPr>
            <p:ph type="ftr" sz="quarter" idx="11"/>
          </p:nvPr>
        </p:nvSpPr>
        <p:spPr/>
        <p:txBody>
          <a:bodyPr/>
          <a:lstStyle/>
          <a:p>
            <a:r>
              <a:rPr lang="en-US" smtClean="0"/>
              <a:t>Online Monitoring Update    --    David Lawrence</a:t>
            </a:r>
            <a:endParaRPr lang="en-US"/>
          </a:p>
        </p:txBody>
      </p:sp>
      <p:sp>
        <p:nvSpPr>
          <p:cNvPr id="6" name="Slide Number Placeholder 5"/>
          <p:cNvSpPr>
            <a:spLocks noGrp="1"/>
          </p:cNvSpPr>
          <p:nvPr>
            <p:ph type="sldNum" sz="quarter" idx="12"/>
          </p:nvPr>
        </p:nvSpPr>
        <p:spPr/>
        <p:txBody>
          <a:bodyPr/>
          <a:lstStyle/>
          <a:p>
            <a:fld id="{3774D9E6-A110-1340-8F07-072A58B6523B}" type="slidenum">
              <a:rPr lang="en-US" smtClean="0"/>
              <a:t>7</a:t>
            </a:fld>
            <a:endParaRPr lang="en-US"/>
          </a:p>
        </p:txBody>
      </p:sp>
      <p:sp>
        <p:nvSpPr>
          <p:cNvPr id="7" name="TextBox 6"/>
          <p:cNvSpPr txBox="1"/>
          <p:nvPr/>
        </p:nvSpPr>
        <p:spPr>
          <a:xfrm>
            <a:off x="4647166" y="3530987"/>
            <a:ext cx="4155630" cy="2492990"/>
          </a:xfrm>
          <a:prstGeom prst="rect">
            <a:avLst/>
          </a:prstGeom>
          <a:noFill/>
          <a:ln>
            <a:solidFill>
              <a:srgbClr val="000000"/>
            </a:solidFill>
          </a:ln>
        </p:spPr>
        <p:txBody>
          <a:bodyPr wrap="none" rtlCol="0">
            <a:spAutoFit/>
          </a:bodyPr>
          <a:lstStyle/>
          <a:p>
            <a:r>
              <a:rPr lang="en-US" sz="1200" dirty="0" smtClean="0">
                <a:latin typeface="Courier"/>
                <a:cs typeface="Courier"/>
              </a:rPr>
              <a:t>[main]</a:t>
            </a:r>
          </a:p>
          <a:p>
            <a:r>
              <a:rPr lang="en-US" sz="1200" dirty="0" err="1" smtClean="0">
                <a:latin typeface="Courier"/>
                <a:cs typeface="Courier"/>
              </a:rPr>
              <a:t>rootspy_udl</a:t>
            </a:r>
            <a:r>
              <a:rPr lang="en-US" sz="1200" dirty="0" smtClean="0">
                <a:latin typeface="Courier"/>
                <a:cs typeface="Courier"/>
              </a:rPr>
              <a:t> = </a:t>
            </a:r>
            <a:r>
              <a:rPr lang="en-US" sz="1200" dirty="0" err="1" smtClean="0">
                <a:latin typeface="Courier"/>
                <a:cs typeface="Courier"/>
              </a:rPr>
              <a:t>cMsg</a:t>
            </a:r>
            <a:r>
              <a:rPr lang="en-US" sz="1200" dirty="0" smtClean="0">
                <a:latin typeface="Courier"/>
                <a:cs typeface="Courier"/>
              </a:rPr>
              <a:t>://127.0.0.1/</a:t>
            </a:r>
            <a:r>
              <a:rPr lang="en-US" sz="1200" dirty="0" err="1" smtClean="0">
                <a:latin typeface="Courier"/>
                <a:cs typeface="Courier"/>
              </a:rPr>
              <a:t>cMsg</a:t>
            </a:r>
            <a:r>
              <a:rPr lang="en-US" sz="1200" dirty="0" smtClean="0">
                <a:latin typeface="Courier"/>
                <a:cs typeface="Courier"/>
              </a:rPr>
              <a:t>/</a:t>
            </a:r>
            <a:r>
              <a:rPr lang="en-US" sz="1200" dirty="0" err="1" smtClean="0">
                <a:latin typeface="Courier"/>
                <a:cs typeface="Courier"/>
              </a:rPr>
              <a:t>rootspy</a:t>
            </a:r>
            <a:endParaRPr lang="en-US" sz="1200" dirty="0" smtClean="0">
              <a:latin typeface="Courier"/>
              <a:cs typeface="Courier"/>
            </a:endParaRPr>
          </a:p>
          <a:p>
            <a:r>
              <a:rPr lang="en-US" sz="1200" dirty="0" err="1" smtClean="0">
                <a:latin typeface="Courier"/>
                <a:cs typeface="Courier"/>
              </a:rPr>
              <a:t>daq_udl</a:t>
            </a:r>
            <a:r>
              <a:rPr lang="en-US" sz="1200" dirty="0" smtClean="0">
                <a:latin typeface="Courier"/>
                <a:cs typeface="Courier"/>
              </a:rPr>
              <a:t> = </a:t>
            </a:r>
            <a:r>
              <a:rPr lang="en-US" sz="1200" dirty="0" err="1" smtClean="0">
                <a:latin typeface="Courier"/>
                <a:cs typeface="Courier"/>
              </a:rPr>
              <a:t>cMsg</a:t>
            </a:r>
            <a:r>
              <a:rPr lang="en-US" sz="1200" dirty="0" smtClean="0">
                <a:latin typeface="Courier"/>
                <a:cs typeface="Courier"/>
              </a:rPr>
              <a:t>://127.0.0.1/</a:t>
            </a:r>
            <a:r>
              <a:rPr lang="en-US" sz="1200" dirty="0" err="1" smtClean="0">
                <a:latin typeface="Courier"/>
                <a:cs typeface="Courier"/>
              </a:rPr>
              <a:t>cMsg</a:t>
            </a:r>
            <a:endParaRPr lang="en-US" sz="1200" dirty="0" smtClean="0">
              <a:latin typeface="Courier"/>
              <a:cs typeface="Courier"/>
            </a:endParaRPr>
          </a:p>
          <a:p>
            <a:r>
              <a:rPr lang="en-US" sz="1200" dirty="0" smtClean="0">
                <a:latin typeface="Courier"/>
                <a:cs typeface="Courier"/>
              </a:rPr>
              <a:t>#</a:t>
            </a:r>
            <a:r>
              <a:rPr lang="en-US" sz="1200" dirty="0" err="1" smtClean="0">
                <a:latin typeface="Courier"/>
                <a:cs typeface="Courier"/>
              </a:rPr>
              <a:t>session_name</a:t>
            </a:r>
            <a:r>
              <a:rPr lang="en-US" sz="1200" dirty="0" smtClean="0">
                <a:latin typeface="Courier"/>
                <a:cs typeface="Courier"/>
              </a:rPr>
              <a:t> =   ## empty by default</a:t>
            </a:r>
          </a:p>
          <a:p>
            <a:r>
              <a:rPr lang="en-US" sz="1200" dirty="0" err="1" smtClean="0">
                <a:latin typeface="Courier"/>
                <a:cs typeface="Courier"/>
              </a:rPr>
              <a:t>poll_delay</a:t>
            </a:r>
            <a:r>
              <a:rPr lang="en-US" sz="1200" dirty="0" smtClean="0">
                <a:latin typeface="Courier"/>
                <a:cs typeface="Courier"/>
              </a:rPr>
              <a:t> = 60</a:t>
            </a:r>
          </a:p>
          <a:p>
            <a:r>
              <a:rPr lang="en-US" sz="1200" dirty="0" err="1" smtClean="0">
                <a:latin typeface="Courier"/>
                <a:cs typeface="Courier"/>
              </a:rPr>
              <a:t>min_poll_delay</a:t>
            </a:r>
            <a:r>
              <a:rPr lang="en-US" sz="1200" dirty="0" smtClean="0">
                <a:latin typeface="Courier"/>
                <a:cs typeface="Courier"/>
              </a:rPr>
              <a:t> = 10</a:t>
            </a:r>
          </a:p>
          <a:p>
            <a:r>
              <a:rPr lang="en-US" sz="1200" dirty="0" err="1" smtClean="0">
                <a:latin typeface="Courier"/>
                <a:cs typeface="Courier"/>
              </a:rPr>
              <a:t>output_filename</a:t>
            </a:r>
            <a:r>
              <a:rPr lang="en-US" sz="1200" dirty="0" smtClean="0">
                <a:latin typeface="Courier"/>
                <a:cs typeface="Courier"/>
              </a:rPr>
              <a:t> = </a:t>
            </a:r>
            <a:r>
              <a:rPr lang="en-US" sz="1200" dirty="0" err="1" smtClean="0">
                <a:latin typeface="Courier"/>
                <a:cs typeface="Courier"/>
              </a:rPr>
              <a:t>current_run.root</a:t>
            </a:r>
            <a:endParaRPr lang="en-US" sz="1200" dirty="0" smtClean="0">
              <a:latin typeface="Courier"/>
              <a:cs typeface="Courier"/>
            </a:endParaRPr>
          </a:p>
          <a:p>
            <a:r>
              <a:rPr lang="en-US" sz="1200" dirty="0" err="1" smtClean="0">
                <a:latin typeface="Courier"/>
                <a:cs typeface="Courier"/>
              </a:rPr>
              <a:t>archive_pathname</a:t>
            </a:r>
            <a:r>
              <a:rPr lang="en-US" sz="1200" dirty="0" smtClean="0">
                <a:latin typeface="Courier"/>
                <a:cs typeface="Courier"/>
              </a:rPr>
              <a:t> = &lt;</a:t>
            </a:r>
            <a:r>
              <a:rPr lang="en-US" sz="1200" dirty="0" err="1" smtClean="0">
                <a:latin typeface="Courier"/>
                <a:cs typeface="Courier"/>
              </a:rPr>
              <a:t>nopath</a:t>
            </a:r>
            <a:r>
              <a:rPr lang="en-US" sz="1200" dirty="0" smtClean="0">
                <a:latin typeface="Courier"/>
                <a:cs typeface="Courier"/>
              </a:rPr>
              <a:t>&gt;</a:t>
            </a:r>
          </a:p>
          <a:p>
            <a:endParaRPr lang="en-US" sz="1200" dirty="0" smtClean="0">
              <a:latin typeface="Courier"/>
              <a:cs typeface="Courier"/>
            </a:endParaRPr>
          </a:p>
          <a:p>
            <a:r>
              <a:rPr lang="en-US" sz="1200" dirty="0" smtClean="0">
                <a:latin typeface="Courier"/>
                <a:cs typeface="Courier"/>
              </a:rPr>
              <a:t>[output]</a:t>
            </a:r>
          </a:p>
          <a:p>
            <a:r>
              <a:rPr lang="en-US" sz="1200" dirty="0" err="1" smtClean="0">
                <a:latin typeface="Courier"/>
                <a:cs typeface="Courier"/>
              </a:rPr>
              <a:t>html_output</a:t>
            </a:r>
            <a:r>
              <a:rPr lang="en-US" sz="1200" dirty="0" smtClean="0">
                <a:latin typeface="Courier"/>
                <a:cs typeface="Courier"/>
              </a:rPr>
              <a:t> = false</a:t>
            </a:r>
          </a:p>
          <a:p>
            <a:r>
              <a:rPr lang="en-US" sz="1200" dirty="0" err="1" smtClean="0">
                <a:latin typeface="Courier"/>
                <a:cs typeface="Courier"/>
              </a:rPr>
              <a:t>pdf_output</a:t>
            </a:r>
            <a:r>
              <a:rPr lang="en-US" sz="1200" dirty="0" smtClean="0">
                <a:latin typeface="Courier"/>
                <a:cs typeface="Courier"/>
              </a:rPr>
              <a:t> = false</a:t>
            </a:r>
          </a:p>
          <a:p>
            <a:r>
              <a:rPr lang="en-US" sz="1200" dirty="0" err="1" smtClean="0">
                <a:latin typeface="Courier"/>
                <a:cs typeface="Courier"/>
              </a:rPr>
              <a:t>html_base_dir</a:t>
            </a:r>
            <a:r>
              <a:rPr lang="en-US" sz="1200" dirty="0" smtClean="0">
                <a:latin typeface="Courier"/>
                <a:cs typeface="Courier"/>
              </a:rPr>
              <a:t> = &lt;</a:t>
            </a:r>
            <a:r>
              <a:rPr lang="en-US" sz="1200" dirty="0" err="1" smtClean="0">
                <a:latin typeface="Courier"/>
                <a:cs typeface="Courier"/>
              </a:rPr>
              <a:t>nopath</a:t>
            </a:r>
            <a:r>
              <a:rPr lang="en-US" sz="1200" dirty="0" smtClean="0">
                <a:latin typeface="Courier"/>
                <a:cs typeface="Courier"/>
              </a:rPr>
              <a:t>&gt;</a:t>
            </a:r>
            <a:endParaRPr lang="en-US" sz="1200" dirty="0">
              <a:latin typeface="Courier"/>
              <a:cs typeface="Courier"/>
            </a:endParaRPr>
          </a:p>
        </p:txBody>
      </p:sp>
      <p:grpSp>
        <p:nvGrpSpPr>
          <p:cNvPr id="14" name="Group 13"/>
          <p:cNvGrpSpPr/>
          <p:nvPr/>
        </p:nvGrpSpPr>
        <p:grpSpPr>
          <a:xfrm>
            <a:off x="0" y="1683585"/>
            <a:ext cx="4512467" cy="3293209"/>
            <a:chOff x="0" y="1212113"/>
            <a:chExt cx="4512467" cy="3293209"/>
          </a:xfrm>
        </p:grpSpPr>
        <p:sp>
          <p:nvSpPr>
            <p:cNvPr id="10" name="TextBox 9"/>
            <p:cNvSpPr txBox="1"/>
            <p:nvPr/>
          </p:nvSpPr>
          <p:spPr>
            <a:xfrm>
              <a:off x="0" y="1212113"/>
              <a:ext cx="4317999" cy="3293209"/>
            </a:xfrm>
            <a:prstGeom prst="rect">
              <a:avLst/>
            </a:prstGeom>
            <a:noFill/>
          </p:spPr>
          <p:txBody>
            <a:bodyPr wrap="square" rtlCol="0">
              <a:spAutoFit/>
            </a:bodyPr>
            <a:lstStyle/>
            <a:p>
              <a:pPr marL="285750" indent="-285750">
                <a:buFont typeface="Arial"/>
                <a:buChar char="•"/>
              </a:pPr>
              <a:r>
                <a:rPr lang="en-US" sz="1600" dirty="0" err="1" smtClean="0"/>
                <a:t>Archiver</a:t>
              </a:r>
              <a:r>
                <a:rPr lang="en-US" sz="1600" dirty="0" smtClean="0"/>
                <a:t> is command-line program that continuously records histograms to file</a:t>
              </a:r>
              <a:br>
                <a:rPr lang="en-US" sz="1600" dirty="0" smtClean="0"/>
              </a:br>
              <a:r>
                <a:rPr lang="en-US" sz="1600" dirty="0" smtClean="0"/>
                <a:t> from </a:t>
              </a:r>
              <a:r>
                <a:rPr lang="en-US" sz="1600" dirty="0" err="1" smtClean="0"/>
                <a:t>ROOTSpy</a:t>
              </a:r>
              <a:r>
                <a:rPr lang="en-US" sz="1600" dirty="0" smtClean="0"/>
                <a:t> system</a:t>
              </a:r>
              <a:br>
                <a:rPr lang="en-US" sz="1600" dirty="0" smtClean="0"/>
              </a:br>
              <a:endParaRPr lang="en-US" sz="1600" dirty="0" smtClean="0"/>
            </a:p>
            <a:p>
              <a:pPr marL="285750" indent="-285750">
                <a:buFont typeface="Arial"/>
                <a:buChar char="•"/>
              </a:pPr>
              <a:r>
                <a:rPr lang="en-US" sz="1600" dirty="0" smtClean="0"/>
                <a:t>Output ROOT files from </a:t>
              </a:r>
              <a:r>
                <a:rPr lang="en-US" sz="1600" dirty="0" err="1" smtClean="0"/>
                <a:t>archiver</a:t>
              </a:r>
              <a:r>
                <a:rPr lang="en-US" sz="1600" dirty="0" smtClean="0"/>
                <a:t> will be available on computers in counting house but will also be copied to tape library for permanent storage alongside raw data</a:t>
              </a:r>
              <a:br>
                <a:rPr lang="en-US" sz="1600" dirty="0" smtClean="0"/>
              </a:br>
              <a:endParaRPr lang="en-US" sz="1600" dirty="0" smtClean="0"/>
            </a:p>
            <a:p>
              <a:pPr marL="285750" indent="-285750">
                <a:buFont typeface="Arial"/>
                <a:buChar char="•"/>
              </a:pPr>
              <a:r>
                <a:rPr lang="en-US" sz="1600" dirty="0" smtClean="0"/>
                <a:t>Configuration done via file (</a:t>
              </a:r>
              <a:r>
                <a:rPr lang="en-US" sz="1600" dirty="0" smtClean="0">
                  <a:solidFill>
                    <a:srgbClr val="FF0000"/>
                  </a:solidFill>
                </a:rPr>
                <a:t>NEW!</a:t>
              </a:r>
              <a:r>
                <a:rPr lang="en-US" sz="1600" dirty="0" smtClean="0"/>
                <a:t>)</a:t>
              </a:r>
              <a:br>
                <a:rPr lang="en-US" sz="1600" dirty="0" smtClean="0"/>
              </a:br>
              <a:endParaRPr lang="en-US" sz="1600" dirty="0" smtClean="0"/>
            </a:p>
            <a:p>
              <a:pPr marL="285750" indent="-285750">
                <a:buFont typeface="Arial"/>
                <a:buChar char="•"/>
              </a:pPr>
              <a:r>
                <a:rPr lang="en-US" sz="1600" dirty="0" smtClean="0"/>
                <a:t>“Final Event” </a:t>
              </a:r>
              <a:r>
                <a:rPr lang="en-US" sz="1600" dirty="0" err="1" smtClean="0"/>
                <a:t>mechansim</a:t>
              </a:r>
              <a:r>
                <a:rPr lang="en-US" sz="1600" dirty="0" smtClean="0"/>
                <a:t> has been deigned, but no testing done yet</a:t>
              </a:r>
            </a:p>
          </p:txBody>
        </p:sp>
        <p:cxnSp>
          <p:nvCxnSpPr>
            <p:cNvPr id="8" name="Straight Arrow Connector 7"/>
            <p:cNvCxnSpPr/>
            <p:nvPr/>
          </p:nvCxnSpPr>
          <p:spPr>
            <a:xfrm>
              <a:off x="3367513" y="3569719"/>
              <a:ext cx="1144954" cy="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pic>
        <p:nvPicPr>
          <p:cNvPr id="13" name="Picture 12"/>
          <p:cNvPicPr>
            <a:picLocks noChangeAspect="1"/>
          </p:cNvPicPr>
          <p:nvPr/>
        </p:nvPicPr>
        <p:blipFill>
          <a:blip r:embed="rId2"/>
          <a:stretch>
            <a:fillRect/>
          </a:stretch>
        </p:blipFill>
        <p:spPr>
          <a:xfrm>
            <a:off x="4632530" y="589546"/>
            <a:ext cx="4170265" cy="2780177"/>
          </a:xfrm>
          <a:prstGeom prst="rect">
            <a:avLst/>
          </a:prstGeom>
        </p:spPr>
      </p:pic>
    </p:spTree>
    <p:extLst>
      <p:ext uri="{BB962C8B-B14F-4D97-AF65-F5344CB8AC3E}">
        <p14:creationId xmlns:p14="http://schemas.microsoft.com/office/powerpoint/2010/main" val="2695319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Remaining work</a:t>
            </a:r>
            <a:endParaRPr lang="en-US" dirty="0"/>
          </a:p>
        </p:txBody>
      </p:sp>
      <p:sp>
        <p:nvSpPr>
          <p:cNvPr id="3" name="Content Placeholder 2"/>
          <p:cNvSpPr>
            <a:spLocks noGrp="1"/>
          </p:cNvSpPr>
          <p:nvPr>
            <p:ph idx="1"/>
          </p:nvPr>
        </p:nvSpPr>
        <p:spPr/>
        <p:txBody>
          <a:bodyPr/>
          <a:lstStyle/>
          <a:p>
            <a:r>
              <a:rPr lang="en-US" dirty="0" smtClean="0"/>
              <a:t>Finish implementation and testing of “last event” paradigm</a:t>
            </a:r>
            <a:br>
              <a:rPr lang="en-US" dirty="0" smtClean="0"/>
            </a:br>
            <a:endParaRPr lang="en-US" dirty="0" smtClean="0"/>
          </a:p>
          <a:p>
            <a:r>
              <a:rPr lang="en-US" dirty="0" smtClean="0"/>
              <a:t>Fill in detector system plugins with appropriate histograms </a:t>
            </a:r>
            <a:r>
              <a:rPr lang="en-US" sz="2400" i="1" dirty="0" smtClean="0">
                <a:solidFill>
                  <a:srgbClr val="000090"/>
                </a:solidFill>
              </a:rPr>
              <a:t>(detector groups)</a:t>
            </a:r>
            <a:endParaRPr lang="en-US" sz="2400" i="1" dirty="0">
              <a:solidFill>
                <a:srgbClr val="000090"/>
              </a:solidFill>
            </a:endParaRPr>
          </a:p>
          <a:p>
            <a:endParaRPr lang="en-US" dirty="0" smtClean="0"/>
          </a:p>
          <a:p>
            <a:r>
              <a:rPr lang="en-US" dirty="0" smtClean="0"/>
              <a:t>Test farm-manager CODA component</a:t>
            </a:r>
          </a:p>
          <a:p>
            <a:endParaRPr lang="en-US" dirty="0" smtClean="0"/>
          </a:p>
        </p:txBody>
      </p:sp>
      <p:sp>
        <p:nvSpPr>
          <p:cNvPr id="4" name="Date Placeholder 3"/>
          <p:cNvSpPr>
            <a:spLocks noGrp="1"/>
          </p:cNvSpPr>
          <p:nvPr>
            <p:ph type="dt" sz="half" idx="10"/>
          </p:nvPr>
        </p:nvSpPr>
        <p:spPr/>
        <p:txBody>
          <a:bodyPr/>
          <a:lstStyle/>
          <a:p>
            <a:r>
              <a:rPr lang="en-US" smtClean="0"/>
              <a:t>2/20/14</a:t>
            </a:r>
            <a:endParaRPr lang="en-US"/>
          </a:p>
        </p:txBody>
      </p:sp>
      <p:sp>
        <p:nvSpPr>
          <p:cNvPr id="5" name="Footer Placeholder 4"/>
          <p:cNvSpPr>
            <a:spLocks noGrp="1"/>
          </p:cNvSpPr>
          <p:nvPr>
            <p:ph type="ftr" sz="quarter" idx="11"/>
          </p:nvPr>
        </p:nvSpPr>
        <p:spPr/>
        <p:txBody>
          <a:bodyPr/>
          <a:lstStyle/>
          <a:p>
            <a:r>
              <a:rPr lang="en-US" smtClean="0"/>
              <a:t>Online Monitoring Update    --    David Lawrence</a:t>
            </a:r>
            <a:endParaRPr lang="en-US"/>
          </a:p>
        </p:txBody>
      </p:sp>
      <p:sp>
        <p:nvSpPr>
          <p:cNvPr id="6" name="Slide Number Placeholder 5"/>
          <p:cNvSpPr>
            <a:spLocks noGrp="1"/>
          </p:cNvSpPr>
          <p:nvPr>
            <p:ph type="sldNum" sz="quarter" idx="12"/>
          </p:nvPr>
        </p:nvSpPr>
        <p:spPr/>
        <p:txBody>
          <a:bodyPr/>
          <a:lstStyle/>
          <a:p>
            <a:fld id="{3774D9E6-A110-1340-8F07-072A58B6523B}" type="slidenum">
              <a:rPr lang="en-US" smtClean="0"/>
              <a:t>8</a:t>
            </a:fld>
            <a:endParaRPr lang="en-US"/>
          </a:p>
        </p:txBody>
      </p:sp>
    </p:spTree>
    <p:extLst>
      <p:ext uri="{BB962C8B-B14F-4D97-AF65-F5344CB8AC3E}">
        <p14:creationId xmlns:p14="http://schemas.microsoft.com/office/powerpoint/2010/main" val="1343800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Monitoring Summary</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Data flow design including pre-L3 and post-L3 monitoring passed initial test (</a:t>
            </a:r>
            <a:r>
              <a:rPr lang="en-US" sz="2400" i="1" dirty="0" smtClean="0">
                <a:solidFill>
                  <a:srgbClr val="000090"/>
                </a:solidFill>
              </a:rPr>
              <a:t>ODC2013</a:t>
            </a:r>
            <a:r>
              <a:rPr lang="en-US" dirty="0" smtClean="0"/>
              <a:t>)</a:t>
            </a:r>
            <a:br>
              <a:rPr lang="en-US" dirty="0" smtClean="0"/>
            </a:br>
            <a:endParaRPr lang="en-US" dirty="0" smtClean="0"/>
          </a:p>
          <a:p>
            <a:r>
              <a:rPr lang="en-US" dirty="0" smtClean="0"/>
              <a:t>Farm Manager CODA Component is written, (by DAQ group) but not yet tested</a:t>
            </a:r>
            <a:br>
              <a:rPr lang="en-US" dirty="0" smtClean="0"/>
            </a:br>
            <a:endParaRPr lang="en-US" dirty="0" smtClean="0"/>
          </a:p>
          <a:p>
            <a:r>
              <a:rPr lang="en-US" i="1" dirty="0" err="1" smtClean="0"/>
              <a:t>hdlog</a:t>
            </a:r>
            <a:r>
              <a:rPr lang="en-US" dirty="0" smtClean="0"/>
              <a:t> logging utility completed</a:t>
            </a:r>
            <a:br>
              <a:rPr lang="en-US" dirty="0" smtClean="0"/>
            </a:br>
            <a:endParaRPr lang="en-US" dirty="0" smtClean="0"/>
          </a:p>
          <a:p>
            <a:r>
              <a:rPr lang="en-US" dirty="0" err="1" smtClean="0"/>
              <a:t>Protoypes</a:t>
            </a:r>
            <a:r>
              <a:rPr lang="en-US" dirty="0" smtClean="0"/>
              <a:t> for detector system histogram plugins exist, but need review by detector groups</a:t>
            </a:r>
            <a:br>
              <a:rPr lang="en-US" dirty="0" smtClean="0"/>
            </a:br>
            <a:endParaRPr lang="en-US" dirty="0" smtClean="0"/>
          </a:p>
          <a:p>
            <a:r>
              <a:rPr lang="en-US" dirty="0" err="1" smtClean="0"/>
              <a:t>ROOTSpy</a:t>
            </a:r>
            <a:r>
              <a:rPr lang="en-US" dirty="0" smtClean="0"/>
              <a:t> system, including prototype </a:t>
            </a:r>
            <a:r>
              <a:rPr lang="en-US" dirty="0" err="1" smtClean="0"/>
              <a:t>archiver</a:t>
            </a:r>
            <a:r>
              <a:rPr lang="en-US" dirty="0" smtClean="0"/>
              <a:t>, tested and working (</a:t>
            </a:r>
            <a:r>
              <a:rPr lang="en-US" sz="2600" i="1" dirty="0" smtClean="0">
                <a:solidFill>
                  <a:srgbClr val="000090"/>
                </a:solidFill>
              </a:rPr>
              <a:t>ODC2013</a:t>
            </a:r>
            <a:r>
              <a:rPr lang="en-US" dirty="0" smtClean="0"/>
              <a:t>). Additional feature testing will be done during ODC2014</a:t>
            </a:r>
            <a:br>
              <a:rPr lang="en-US" dirty="0" smtClean="0"/>
            </a:br>
            <a:endParaRPr lang="en-US" dirty="0" smtClean="0"/>
          </a:p>
          <a:p>
            <a:r>
              <a:rPr lang="en-US" dirty="0" smtClean="0"/>
              <a:t>Solutions exist and have been tested for all major aspects of the monitoring system. Remaining items have been identified and are on track for completion well in advance of detector commissioning.</a:t>
            </a:r>
            <a:endParaRPr lang="en-US" dirty="0"/>
          </a:p>
        </p:txBody>
      </p:sp>
      <p:sp>
        <p:nvSpPr>
          <p:cNvPr id="4" name="Date Placeholder 3"/>
          <p:cNvSpPr>
            <a:spLocks noGrp="1"/>
          </p:cNvSpPr>
          <p:nvPr>
            <p:ph type="dt" sz="half" idx="10"/>
          </p:nvPr>
        </p:nvSpPr>
        <p:spPr/>
        <p:txBody>
          <a:bodyPr/>
          <a:lstStyle/>
          <a:p>
            <a:r>
              <a:rPr lang="en-US" smtClean="0"/>
              <a:t>2/20/14</a:t>
            </a:r>
            <a:endParaRPr lang="en-US"/>
          </a:p>
        </p:txBody>
      </p:sp>
      <p:sp>
        <p:nvSpPr>
          <p:cNvPr id="5" name="Footer Placeholder 4"/>
          <p:cNvSpPr>
            <a:spLocks noGrp="1"/>
          </p:cNvSpPr>
          <p:nvPr>
            <p:ph type="ftr" sz="quarter" idx="11"/>
          </p:nvPr>
        </p:nvSpPr>
        <p:spPr/>
        <p:txBody>
          <a:bodyPr/>
          <a:lstStyle/>
          <a:p>
            <a:r>
              <a:rPr lang="en-US" smtClean="0"/>
              <a:t>Online Monitoring Update    --    David Lawrence</a:t>
            </a:r>
            <a:endParaRPr lang="en-US"/>
          </a:p>
        </p:txBody>
      </p:sp>
      <p:sp>
        <p:nvSpPr>
          <p:cNvPr id="6" name="Slide Number Placeholder 5"/>
          <p:cNvSpPr>
            <a:spLocks noGrp="1"/>
          </p:cNvSpPr>
          <p:nvPr>
            <p:ph type="sldNum" sz="quarter" idx="12"/>
          </p:nvPr>
        </p:nvSpPr>
        <p:spPr/>
        <p:txBody>
          <a:bodyPr/>
          <a:lstStyle/>
          <a:p>
            <a:fld id="{3774D9E6-A110-1340-8F07-072A58B6523B}" type="slidenum">
              <a:rPr lang="en-US" smtClean="0"/>
              <a:t>9</a:t>
            </a:fld>
            <a:endParaRPr lang="en-US"/>
          </a:p>
        </p:txBody>
      </p:sp>
    </p:spTree>
    <p:extLst>
      <p:ext uri="{BB962C8B-B14F-4D97-AF65-F5344CB8AC3E}">
        <p14:creationId xmlns:p14="http://schemas.microsoft.com/office/powerpoint/2010/main" val="5398562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258</TotalTime>
  <Words>693</Words>
  <Application>Microsoft Macintosh PowerPoint</Application>
  <PresentationFormat>On-screen Show (4:3)</PresentationFormat>
  <Paragraphs>136</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Monitoring Update</vt:lpstr>
      <vt:lpstr>PowerPoint Presentation</vt:lpstr>
      <vt:lpstr>Farm Controller CODA Component</vt:lpstr>
      <vt:lpstr>hdlog</vt:lpstr>
      <vt:lpstr>Online monitoring plugins</vt:lpstr>
      <vt:lpstr>ROOTSpy</vt:lpstr>
      <vt:lpstr>ROOTSpy Archiver</vt:lpstr>
      <vt:lpstr>Remaining work</vt:lpstr>
      <vt:lpstr>Monitoring Summary</vt:lpstr>
    </vt:vector>
  </TitlesOfParts>
  <Company>Jefferson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Lawrence</dc:creator>
  <cp:lastModifiedBy>David Lawrence</cp:lastModifiedBy>
  <cp:revision>25</cp:revision>
  <dcterms:created xsi:type="dcterms:W3CDTF">2014-02-17T11:21:59Z</dcterms:created>
  <dcterms:modified xsi:type="dcterms:W3CDTF">2014-02-17T15:40:30Z</dcterms:modified>
</cp:coreProperties>
</file>