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1" r:id="rId4"/>
    <p:sldId id="268" r:id="rId5"/>
    <p:sldId id="267" r:id="rId6"/>
    <p:sldId id="261" r:id="rId7"/>
    <p:sldId id="260" r:id="rId8"/>
    <p:sldId id="262" r:id="rId9"/>
    <p:sldId id="259" r:id="rId10"/>
    <p:sldId id="263" r:id="rId11"/>
    <p:sldId id="264" r:id="rId12"/>
    <p:sldId id="265" r:id="rId13"/>
    <p:sldId id="272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F4D0-EA72-D543-B3A0-8B1C28143F2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7BE04-830B-A546-A322-094B5CBD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1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91C5-81CC-F644-9F67-83456AA9B4E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D85BF-83D1-B848-9885-B72BE1E00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6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7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0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062E-B1FB-FA40-B8AC-A85217D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Monitoring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Lawrence 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Oct. 2,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4-09-30 at 10.4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6"/>
            <a:ext cx="5664125" cy="6994525"/>
          </a:xfrm>
          <a:prstGeom prst="rect">
            <a:avLst/>
          </a:prstGeom>
        </p:spPr>
      </p:pic>
      <p:pic>
        <p:nvPicPr>
          <p:cNvPr id="8" name="Picture 7" descr="Screen Shot 2014-09-30 at 10.1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03" y="1746378"/>
            <a:ext cx="3656610" cy="34077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4077" y="0"/>
            <a:ext cx="3389923" cy="14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macro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0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4-09-30 at 10.5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96" y="0"/>
            <a:ext cx="741440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07" y="620045"/>
            <a:ext cx="124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hdview2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0144"/>
            <a:ext cx="1840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event viewer able to read from EVIO file or ET system via DAQ and </a:t>
            </a:r>
            <a:r>
              <a:rPr lang="en-US" sz="1400" dirty="0" err="1" smtClean="0"/>
              <a:t>TTab</a:t>
            </a:r>
            <a:r>
              <a:rPr lang="en-US" sz="1400" dirty="0" smtClean="0"/>
              <a:t> plugins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50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899" y="0"/>
            <a:ext cx="3242901" cy="705433"/>
          </a:xfrm>
        </p:spPr>
        <p:txBody>
          <a:bodyPr>
            <a:normAutofit/>
          </a:bodyPr>
          <a:lstStyle/>
          <a:p>
            <a:r>
              <a:rPr lang="en-US" sz="3600" dirty="0" err="1"/>
              <a:t>h</a:t>
            </a:r>
            <a:r>
              <a:rPr lang="en-US" sz="3600" dirty="0" err="1" smtClean="0"/>
              <a:t>d_dump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4-09-30 at 10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66" y="0"/>
            <a:ext cx="6052279" cy="6858000"/>
          </a:xfrm>
          <a:prstGeom prst="rect">
            <a:avLst/>
          </a:prstGeom>
        </p:spPr>
      </p:pic>
      <p:pic>
        <p:nvPicPr>
          <p:cNvPr id="8" name="Picture 7" descr="Screen Shot 2014-09-30 at 10.59.2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r="8757" b="-1991"/>
          <a:stretch/>
        </p:blipFill>
        <p:spPr>
          <a:xfrm>
            <a:off x="3351729" y="534657"/>
            <a:ext cx="552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2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4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92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Automated system for starting/stopping monitoring processes from CODA exists, but needs more testing</a:t>
            </a:r>
          </a:p>
          <a:p>
            <a:r>
              <a:rPr lang="en-US" dirty="0" smtClean="0"/>
              <a:t>Initial set of plugins exist and detector groups are starting to fill them in (BCAL, CDC are pioneers)</a:t>
            </a:r>
          </a:p>
          <a:p>
            <a:r>
              <a:rPr lang="en-US" dirty="0" smtClean="0"/>
              <a:t>All DANA programs can attach to ET system and read events online including </a:t>
            </a:r>
            <a:r>
              <a:rPr lang="en-US" i="1" dirty="0" smtClean="0"/>
              <a:t>hdview2</a:t>
            </a:r>
            <a:r>
              <a:rPr lang="en-US" dirty="0" smtClean="0"/>
              <a:t> and </a:t>
            </a:r>
            <a:r>
              <a:rPr lang="en-US" i="1" dirty="0" err="1" smtClean="0"/>
              <a:t>hd_dump</a:t>
            </a:r>
            <a:endParaRPr lang="en-US" dirty="0" smtClean="0"/>
          </a:p>
          <a:p>
            <a:r>
              <a:rPr lang="en-US" dirty="0" err="1" smtClean="0"/>
              <a:t>RSArchiver</a:t>
            </a:r>
            <a:r>
              <a:rPr lang="en-US" dirty="0" smtClean="0"/>
              <a:t> program will be used to archive all monitoring histograms to tape.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rs_divided_canv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1" y="0"/>
            <a:ext cx="88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4-09-30 at 11.0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94" y="274638"/>
            <a:ext cx="6881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4"/>
            <a:ext cx="8229600" cy="71966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onitoring </a:t>
            </a:r>
            <a:r>
              <a:rPr lang="en-US" sz="3200" dirty="0" smtClean="0"/>
              <a:t>architecture</a:t>
            </a:r>
            <a:br>
              <a:rPr lang="en-US" sz="3200" dirty="0" smtClean="0"/>
            </a:br>
            <a:r>
              <a:rPr lang="en-US" sz="2000" i="1" dirty="0" smtClean="0"/>
              <a:t>(no L3 rejection)</a:t>
            </a:r>
            <a:endParaRPr lang="en-US" sz="1100" i="1" dirty="0"/>
          </a:p>
        </p:txBody>
      </p:sp>
      <p:cxnSp>
        <p:nvCxnSpPr>
          <p:cNvPr id="32" name="Straight Connector 31"/>
          <p:cNvCxnSpPr>
            <a:stCxn id="6" idx="0"/>
          </p:cNvCxnSpPr>
          <p:nvPr/>
        </p:nvCxnSpPr>
        <p:spPr>
          <a:xfrm>
            <a:off x="2638374" y="2300073"/>
            <a:ext cx="1914088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7683" y="1310434"/>
            <a:ext cx="2762066" cy="1733719"/>
            <a:chOff x="53744" y="2745577"/>
            <a:chExt cx="2762066" cy="1733719"/>
          </a:xfrm>
        </p:grpSpPr>
        <p:grpSp>
          <p:nvGrpSpPr>
            <p:cNvPr id="9" name="Group 8"/>
            <p:cNvGrpSpPr/>
            <p:nvPr/>
          </p:nvGrpSpPr>
          <p:grpSpPr>
            <a:xfrm>
              <a:off x="1403989" y="3011382"/>
              <a:ext cx="1308038" cy="1319778"/>
              <a:chOff x="562605" y="2777310"/>
              <a:chExt cx="1561126" cy="1575137"/>
            </a:xfrm>
          </p:grpSpPr>
          <p:sp>
            <p:nvSpPr>
              <p:cNvPr id="6" name="Circular Arrow 5"/>
              <p:cNvSpPr/>
              <p:nvPr/>
            </p:nvSpPr>
            <p:spPr>
              <a:xfrm>
                <a:off x="562605" y="2777310"/>
                <a:ext cx="1561126" cy="1575137"/>
              </a:xfrm>
              <a:prstGeom prst="circularArrow">
                <a:avLst>
                  <a:gd name="adj1" fmla="val 5847"/>
                  <a:gd name="adj2" fmla="val 918330"/>
                  <a:gd name="adj3" fmla="val 20437805"/>
                  <a:gd name="adj4" fmla="val 449346"/>
                  <a:gd name="adj5" fmla="val 125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98555" y="2941746"/>
                <a:ext cx="8653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ET</a:t>
                </a:r>
                <a:endParaRPr lang="en-US" sz="5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sp>
          <p:nvSpPr>
            <p:cNvPr id="10" name="Cube 9"/>
            <p:cNvSpPr/>
            <p:nvPr/>
          </p:nvSpPr>
          <p:spPr>
            <a:xfrm>
              <a:off x="147683" y="3209342"/>
              <a:ext cx="905785" cy="807258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EB</a:t>
              </a:r>
              <a:endParaRPr lang="en-US" sz="36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53468" y="3713878"/>
              <a:ext cx="489582" cy="1"/>
            </a:xfrm>
            <a:prstGeom prst="line">
              <a:avLst/>
            </a:prstGeom>
            <a:ln w="76200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3744" y="2745577"/>
              <a:ext cx="2762066" cy="1733719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8507" y="2764631"/>
              <a:ext cx="890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gluon40</a:t>
              </a:r>
              <a:endParaRPr lang="en-US" sz="1400" b="1" i="1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1121" y="1359280"/>
            <a:ext cx="2762066" cy="1733719"/>
            <a:chOff x="6261121" y="2745577"/>
            <a:chExt cx="2762066" cy="1733719"/>
          </a:xfrm>
        </p:grpSpPr>
        <p:grpSp>
          <p:nvGrpSpPr>
            <p:cNvPr id="18" name="Group 17"/>
            <p:cNvGrpSpPr/>
            <p:nvPr/>
          </p:nvGrpSpPr>
          <p:grpSpPr>
            <a:xfrm>
              <a:off x="6261121" y="3010267"/>
              <a:ext cx="1308038" cy="1319778"/>
              <a:chOff x="562605" y="2777310"/>
              <a:chExt cx="1561126" cy="1575137"/>
            </a:xfrm>
          </p:grpSpPr>
          <p:sp>
            <p:nvSpPr>
              <p:cNvPr id="19" name="Circular Arrow 18"/>
              <p:cNvSpPr/>
              <p:nvPr/>
            </p:nvSpPr>
            <p:spPr>
              <a:xfrm>
                <a:off x="562605" y="2777310"/>
                <a:ext cx="1561126" cy="1575137"/>
              </a:xfrm>
              <a:prstGeom prst="circularArrow">
                <a:avLst>
                  <a:gd name="adj1" fmla="val 5847"/>
                  <a:gd name="adj2" fmla="val 918330"/>
                  <a:gd name="adj3" fmla="val 20437805"/>
                  <a:gd name="adj4" fmla="val 449346"/>
                  <a:gd name="adj5" fmla="val 125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14840" y="2941746"/>
                <a:ext cx="1032759" cy="110198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smtClean="0">
                    <a:ln>
                      <a:prstDash val="solid"/>
                    </a:ln>
                    <a:gradFill rotWithShape="1">
                      <a:gsLst>
                        <a:gs pos="0">
                          <a:schemeClr val="accent4">
                            <a:tint val="70000"/>
                            <a:satMod val="200000"/>
                          </a:schemeClr>
                        </a:gs>
                        <a:gs pos="40000">
                          <a:schemeClr val="accent4">
                            <a:tint val="90000"/>
                            <a:satMod val="130000"/>
                          </a:schemeClr>
                        </a:gs>
                        <a:gs pos="50000">
                          <a:schemeClr val="accent4">
                            <a:tint val="90000"/>
                            <a:satMod val="130000"/>
                          </a:schemeClr>
                        </a:gs>
                        <a:gs pos="68000">
                          <a:schemeClr val="accent4">
                            <a:tint val="90000"/>
                            <a:satMod val="130000"/>
                          </a:schemeClr>
                        </a:gs>
                        <a:gs pos="100000">
                          <a:schemeClr val="accent4">
                            <a:tint val="70000"/>
                            <a:satMod val="200000"/>
                          </a:schemeClr>
                        </a:gs>
                      </a:gsLst>
                      <a:lin ang="5400000"/>
                    </a:gra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ET</a:t>
                </a:r>
                <a:endParaRPr lang="en-US" sz="54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1" name="Cube 20"/>
            <p:cNvSpPr/>
            <p:nvPr/>
          </p:nvSpPr>
          <p:spPr>
            <a:xfrm>
              <a:off x="7867348" y="3238876"/>
              <a:ext cx="905785" cy="807258"/>
            </a:xfrm>
            <a:prstGeom prst="cub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ER</a:t>
              </a:r>
              <a:endParaRPr lang="en-US" sz="3600" b="1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377766" y="3802479"/>
              <a:ext cx="489582" cy="1"/>
            </a:xfrm>
            <a:prstGeom prst="line">
              <a:avLst/>
            </a:prstGeom>
            <a:ln w="76200" cmpd="sng"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261121" y="2745577"/>
              <a:ext cx="2762066" cy="1733719"/>
            </a:xfrm>
            <a:prstGeom prst="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17025" y="2764631"/>
              <a:ext cx="1104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504D"/>
                  </a:solidFill>
                  <a:latin typeface="Comic Sans MS"/>
                  <a:cs typeface="Comic Sans MS"/>
                </a:rPr>
                <a:t>halldraid1</a:t>
              </a:r>
              <a:endParaRPr lang="en-US" sz="1400" b="1" i="1" dirty="0">
                <a:solidFill>
                  <a:srgbClr val="C0504D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5846423" y="3741953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43452" y="3741953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640481" y="3741953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318000" y="2299159"/>
            <a:ext cx="2154464" cy="21338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066948" y="5988161"/>
            <a:ext cx="155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C0504D"/>
                </a:solidFill>
                <a:latin typeface="Comic Sans MS"/>
                <a:cs typeface="Comic Sans MS"/>
              </a:rPr>
              <a:t>gluon100 </a:t>
            </a:r>
            <a:r>
              <a:rPr lang="en-US" sz="1100" b="1" i="1" dirty="0" smtClean="0">
                <a:solidFill>
                  <a:srgbClr val="C0504D"/>
                </a:solidFill>
                <a:latin typeface="Comic Sans MS"/>
                <a:cs typeface="Comic Sans MS"/>
              </a:rPr>
              <a:t>– </a:t>
            </a:r>
            <a:r>
              <a:rPr lang="en-US" sz="1100" b="1" i="1" dirty="0" smtClean="0">
                <a:solidFill>
                  <a:srgbClr val="C0504D"/>
                </a:solidFill>
                <a:latin typeface="Comic Sans MS"/>
                <a:cs typeface="Comic Sans MS"/>
              </a:rPr>
              <a:t>gluon111</a:t>
            </a:r>
            <a:endParaRPr lang="en-US" sz="1100" b="1" i="1" dirty="0">
              <a:solidFill>
                <a:srgbClr val="C0504D"/>
              </a:solidFill>
              <a:latin typeface="Comic Sans MS"/>
              <a:cs typeface="Comic Sans M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949395" y="3741953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846423" y="4416548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743452" y="4416548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640481" y="4416548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49395" y="4416548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846423" y="5125780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743452" y="5125780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640481" y="5125780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949395" y="5125780"/>
            <a:ext cx="1059076" cy="6056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</a:t>
            </a:r>
            <a:endParaRPr lang="en-U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endCxn id="54" idx="0"/>
          </p:cNvCxnSpPr>
          <p:nvPr/>
        </p:nvCxnSpPr>
        <p:spPr>
          <a:xfrm flipH="1">
            <a:off x="4170019" y="2800204"/>
            <a:ext cx="2650168" cy="941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3" idx="0"/>
          </p:cNvCxnSpPr>
          <p:nvPr/>
        </p:nvCxnSpPr>
        <p:spPr>
          <a:xfrm flipH="1">
            <a:off x="5272990" y="2800204"/>
            <a:ext cx="1547196" cy="941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2" idx="0"/>
          </p:cNvCxnSpPr>
          <p:nvPr/>
        </p:nvCxnSpPr>
        <p:spPr>
          <a:xfrm flipH="1">
            <a:off x="6375961" y="2800204"/>
            <a:ext cx="444226" cy="941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8" idx="0"/>
          </p:cNvCxnSpPr>
          <p:nvPr/>
        </p:nvCxnSpPr>
        <p:spPr>
          <a:xfrm>
            <a:off x="6820187" y="2800204"/>
            <a:ext cx="658746" cy="941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018" y="3599182"/>
            <a:ext cx="966971" cy="748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RootSpy</a:t>
            </a:r>
            <a:r>
              <a:rPr lang="en-US" dirty="0" smtClean="0"/>
              <a:t> GUI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69384" y="5005628"/>
            <a:ext cx="1486138" cy="74837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RSArchiver</a:t>
            </a:r>
            <a:endParaRPr lang="en-US" dirty="0"/>
          </a:p>
        </p:txBody>
      </p:sp>
      <p:cxnSp>
        <p:nvCxnSpPr>
          <p:cNvPr id="75" name="Straight Arrow Connector 74"/>
          <p:cNvCxnSpPr>
            <a:endCxn id="34" idx="3"/>
          </p:cNvCxnSpPr>
          <p:nvPr/>
        </p:nvCxnSpPr>
        <p:spPr>
          <a:xfrm flipH="1" flipV="1">
            <a:off x="1636989" y="3973369"/>
            <a:ext cx="2003492" cy="90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1" idx="1"/>
            <a:endCxn id="34" idx="3"/>
          </p:cNvCxnSpPr>
          <p:nvPr/>
        </p:nvCxnSpPr>
        <p:spPr>
          <a:xfrm flipH="1" flipV="1">
            <a:off x="1636989" y="3973369"/>
            <a:ext cx="2003492" cy="745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34" idx="3"/>
          </p:cNvCxnSpPr>
          <p:nvPr/>
        </p:nvCxnSpPr>
        <p:spPr>
          <a:xfrm flipH="1" flipV="1">
            <a:off x="1636989" y="3973369"/>
            <a:ext cx="2003492" cy="145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74" idx="3"/>
          </p:cNvCxnSpPr>
          <p:nvPr/>
        </p:nvCxnSpPr>
        <p:spPr>
          <a:xfrm flipH="1">
            <a:off x="2055522" y="4063879"/>
            <a:ext cx="1584959" cy="1315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1" idx="1"/>
            <a:endCxn id="74" idx="3"/>
          </p:cNvCxnSpPr>
          <p:nvPr/>
        </p:nvCxnSpPr>
        <p:spPr>
          <a:xfrm flipH="1">
            <a:off x="2055522" y="4719350"/>
            <a:ext cx="1584959" cy="6604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1"/>
            <a:endCxn id="74" idx="3"/>
          </p:cNvCxnSpPr>
          <p:nvPr/>
        </p:nvCxnSpPr>
        <p:spPr>
          <a:xfrm flipH="1" flipV="1">
            <a:off x="2055522" y="5379815"/>
            <a:ext cx="1584959" cy="4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186270" y="2706954"/>
            <a:ext cx="2528412" cy="1431070"/>
            <a:chOff x="2242636" y="3070641"/>
            <a:chExt cx="2528412" cy="14310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2636" y="3070641"/>
              <a:ext cx="2528412" cy="14310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264026">
              <a:off x="3006981" y="3729036"/>
              <a:ext cx="1247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hdmon</a:t>
              </a:r>
              <a:endParaRPr lang="en-US" sz="28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51" y="47183"/>
            <a:ext cx="8229600" cy="67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Plugins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49853" y="1271953"/>
            <a:ext cx="1219398" cy="1093628"/>
            <a:chOff x="2562927" y="1494434"/>
            <a:chExt cx="1219398" cy="10936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62927" y="1494434"/>
              <a:ext cx="1133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BCAL_online</a:t>
              </a:r>
              <a:endParaRPr lang="en-US" sz="1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36386" y="958439"/>
            <a:ext cx="1191525" cy="1184661"/>
            <a:chOff x="2590800" y="1403401"/>
            <a:chExt cx="1191525" cy="11846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62602" y="1403401"/>
              <a:ext cx="1060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CDC_online</a:t>
              </a:r>
              <a:endParaRPr lang="en-US" sz="1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9421" y="1266216"/>
            <a:ext cx="1215430" cy="1126594"/>
            <a:chOff x="2590800" y="1461468"/>
            <a:chExt cx="1215430" cy="112659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10044" y="1461468"/>
              <a:ext cx="1096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DAQ_online</a:t>
              </a:r>
              <a:endParaRPr lang="en-US" sz="1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25550" y="2307514"/>
            <a:ext cx="1224847" cy="1114975"/>
            <a:chOff x="2557478" y="1695568"/>
            <a:chExt cx="1224847" cy="11149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557478" y="2502766"/>
              <a:ext cx="1118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FCAL_online</a:t>
              </a:r>
              <a:endParaRPr lang="en-US" sz="14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59207" y="3711355"/>
            <a:ext cx="1224847" cy="1114975"/>
            <a:chOff x="2557478" y="1695568"/>
            <a:chExt cx="1224847" cy="11149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557478" y="2502766"/>
              <a:ext cx="104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FDC_online</a:t>
              </a:r>
              <a:endParaRPr lang="en-US" sz="1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62529" y="4891805"/>
            <a:ext cx="1224847" cy="1114975"/>
            <a:chOff x="2557478" y="1695568"/>
            <a:chExt cx="1224847" cy="1114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57478" y="2502766"/>
              <a:ext cx="93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PS_online</a:t>
              </a:r>
              <a:endParaRPr lang="en-US" sz="1400" i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44023" y="5031999"/>
            <a:ext cx="1224847" cy="1114975"/>
            <a:chOff x="2557478" y="1695568"/>
            <a:chExt cx="1224847" cy="11149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557478" y="2502766"/>
              <a:ext cx="9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ST_online</a:t>
              </a:r>
              <a:endParaRPr lang="en-US" sz="1400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9557" y="2280285"/>
            <a:ext cx="1224847" cy="1114975"/>
            <a:chOff x="2557478" y="1695568"/>
            <a:chExt cx="1224847" cy="111497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557478" y="2502766"/>
              <a:ext cx="1179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TAGH_online</a:t>
              </a:r>
              <a:endParaRPr lang="en-US" sz="1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693" y="3582018"/>
            <a:ext cx="1224847" cy="1114975"/>
            <a:chOff x="2557478" y="1695568"/>
            <a:chExt cx="1224847" cy="111497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557478" y="2502766"/>
              <a:ext cx="1220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TAGM_online</a:t>
              </a:r>
              <a:endParaRPr lang="en-US" sz="1400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8478" y="4669324"/>
            <a:ext cx="1224847" cy="1114975"/>
            <a:chOff x="2557478" y="1695568"/>
            <a:chExt cx="1224847" cy="111497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57478" y="2502766"/>
              <a:ext cx="105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TOF_online</a:t>
              </a:r>
              <a:endParaRPr lang="en-US" sz="1400" i="1" dirty="0"/>
            </a:p>
          </p:txBody>
        </p:sp>
      </p:grpSp>
      <p:cxnSp>
        <p:nvCxnSpPr>
          <p:cNvPr id="44" name="Straight Connector 43"/>
          <p:cNvCxnSpPr>
            <a:stCxn id="16" idx="2"/>
          </p:cNvCxnSpPr>
          <p:nvPr/>
        </p:nvCxnSpPr>
        <p:spPr>
          <a:xfrm flipH="1">
            <a:off x="3442282" y="2143100"/>
            <a:ext cx="89867" cy="842245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45351" y="2280285"/>
            <a:ext cx="457713" cy="807198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04450" y="3087483"/>
            <a:ext cx="918875" cy="218234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3"/>
          </p:cNvCxnSpPr>
          <p:nvPr/>
        </p:nvCxnSpPr>
        <p:spPr>
          <a:xfrm flipV="1">
            <a:off x="1308540" y="3819346"/>
            <a:ext cx="914785" cy="208919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933533" y="4138024"/>
            <a:ext cx="824595" cy="558969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0" idx="2"/>
          </p:cNvCxnSpPr>
          <p:nvPr/>
        </p:nvCxnSpPr>
        <p:spPr>
          <a:xfrm flipH="1">
            <a:off x="3385184" y="4138024"/>
            <a:ext cx="65292" cy="91992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595851" y="2924932"/>
            <a:ext cx="1063022" cy="380785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4681681" y="3711355"/>
            <a:ext cx="1110848" cy="31691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63746" y="4028265"/>
            <a:ext cx="1022487" cy="936535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963746" y="2346003"/>
            <a:ext cx="717935" cy="639342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53200" y="994482"/>
            <a:ext cx="2403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Each detector system provides 1 or more plugins that create histograms</a:t>
            </a:r>
          </a:p>
          <a:p>
            <a:pPr algn="r"/>
            <a:r>
              <a:rPr lang="en-US" dirty="0" smtClean="0"/>
              <a:t>for monitoring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All plugins are</a:t>
            </a:r>
          </a:p>
          <a:p>
            <a:pPr algn="r"/>
            <a:r>
              <a:rPr lang="en-US" dirty="0"/>
              <a:t>a</a:t>
            </a:r>
            <a:r>
              <a:rPr lang="en-US" dirty="0" smtClean="0"/>
              <a:t>ttached to a</a:t>
            </a:r>
          </a:p>
          <a:p>
            <a:pPr algn="r"/>
            <a:r>
              <a:rPr lang="en-US" dirty="0" smtClean="0"/>
              <a:t>Common DANA</a:t>
            </a:r>
          </a:p>
          <a:p>
            <a:pPr algn="r"/>
            <a:r>
              <a:rPr lang="en-US" dirty="0"/>
              <a:t>p</a:t>
            </a:r>
            <a:r>
              <a:rPr lang="en-US" dirty="0" smtClean="0"/>
              <a:t>rocess (</a:t>
            </a:r>
            <a:r>
              <a:rPr lang="en-US" i="1" dirty="0" err="1" smtClean="0"/>
              <a:t>hdmon</a:t>
            </a:r>
            <a:r>
              <a:rPr lang="en-US" i="1" dirty="0" smtClean="0"/>
              <a:t>)</a:t>
            </a:r>
          </a:p>
          <a:p>
            <a:pPr algn="r"/>
            <a:endParaRPr lang="en-US" i="1" dirty="0"/>
          </a:p>
          <a:p>
            <a:pPr algn="r"/>
            <a:r>
              <a:rPr lang="en-US" dirty="0" smtClean="0"/>
              <a:t>A “</a:t>
            </a:r>
            <a:r>
              <a:rPr lang="en-US" dirty="0" err="1" smtClean="0"/>
              <a:t>rootspy</a:t>
            </a:r>
            <a:r>
              <a:rPr lang="en-US" dirty="0" smtClean="0"/>
              <a:t>” plugin</a:t>
            </a:r>
          </a:p>
          <a:p>
            <a:pPr algn="r"/>
            <a:r>
              <a:rPr lang="en-US" dirty="0"/>
              <a:t>p</a:t>
            </a:r>
            <a:r>
              <a:rPr lang="en-US" dirty="0" smtClean="0"/>
              <a:t>ublishes all</a:t>
            </a:r>
          </a:p>
          <a:p>
            <a:pPr algn="r"/>
            <a:r>
              <a:rPr lang="en-US" dirty="0" smtClean="0"/>
              <a:t>histograms</a:t>
            </a:r>
          </a:p>
          <a:p>
            <a:pPr algn="r"/>
            <a:r>
              <a:rPr lang="en-US" dirty="0"/>
              <a:t>t</a:t>
            </a:r>
            <a:r>
              <a:rPr lang="en-US" dirty="0" smtClean="0"/>
              <a:t>o the network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586522" y="5226811"/>
            <a:ext cx="1191525" cy="1114975"/>
            <a:chOff x="2590800" y="1695568"/>
            <a:chExt cx="1191525" cy="1114975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90800" y="1695568"/>
              <a:ext cx="1191525" cy="89249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812858" y="2502766"/>
              <a:ext cx="776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rootspy</a:t>
              </a:r>
              <a:endParaRPr lang="en-US" sz="1400" i="1" dirty="0"/>
            </a:p>
          </p:txBody>
        </p:sp>
      </p:grpSp>
      <p:cxnSp>
        <p:nvCxnSpPr>
          <p:cNvPr id="74" name="Straight Connector 73"/>
          <p:cNvCxnSpPr/>
          <p:nvPr/>
        </p:nvCxnSpPr>
        <p:spPr>
          <a:xfrm flipH="1" flipV="1">
            <a:off x="4221023" y="3948201"/>
            <a:ext cx="2388903" cy="1437065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05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9"/>
            <a:ext cx="8229600" cy="4654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hdmongui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hdmongu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9144000" cy="57150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94937" y="5579868"/>
            <a:ext cx="2258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multiple “levels” supported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194242" y="5733758"/>
            <a:ext cx="800695" cy="37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2321" y="3742039"/>
            <a:ext cx="150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processes run multi-threaded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2117094" y="3241231"/>
            <a:ext cx="62871" cy="500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8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4-09-30 at 11.0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54"/>
            <a:ext cx="9144000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0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Screen Shot 2014-09-30 at 10.2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54" y="205398"/>
            <a:ext cx="5410200" cy="635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461" y="1065796"/>
            <a:ext cx="288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Detectors should place their histograms inside a folder to avoid namespace conflicts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461" y="2757434"/>
            <a:ext cx="297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RootSpy</a:t>
            </a:r>
            <a:r>
              <a:rPr lang="en-US" dirty="0" smtClean="0"/>
              <a:t> supports histograms with any depth of directory structure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539734"/>
            <a:ext cx="288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Plugins may supply macros for drawing more complex displays using summed histograms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4200" y="1563077"/>
            <a:ext cx="783492" cy="2344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992077"/>
            <a:ext cx="783492" cy="74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27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rs_mac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077" y="0"/>
            <a:ext cx="3389923" cy="731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Macros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4-09-30 at 10.3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36" y="40176"/>
            <a:ext cx="6008113" cy="6858000"/>
          </a:xfrm>
          <a:prstGeom prst="rect">
            <a:avLst/>
          </a:prstGeom>
        </p:spPr>
      </p:pic>
      <p:sp>
        <p:nvSpPr>
          <p:cNvPr id="8" name="Right Bracket 7"/>
          <p:cNvSpPr/>
          <p:nvPr/>
        </p:nvSpPr>
        <p:spPr>
          <a:xfrm>
            <a:off x="4591539" y="908537"/>
            <a:ext cx="97692" cy="547077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4591539" y="1608014"/>
            <a:ext cx="97692" cy="853831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/>
          <p:cNvSpPr/>
          <p:nvPr/>
        </p:nvSpPr>
        <p:spPr>
          <a:xfrm>
            <a:off x="4591539" y="2588846"/>
            <a:ext cx="97692" cy="63500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4591539" y="3497383"/>
            <a:ext cx="97692" cy="248138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54077" y="817181"/>
            <a:ext cx="32938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Special comments allow instructions to be passed to </a:t>
            </a:r>
            <a:r>
              <a:rPr lang="en-US" sz="1600" dirty="0" err="1" smtClean="0"/>
              <a:t>RootSpy</a:t>
            </a:r>
            <a:r>
              <a:rPr lang="en-US" sz="1600" dirty="0" smtClean="0"/>
              <a:t>. In this case, which histograms this macro needs</a:t>
            </a:r>
          </a:p>
          <a:p>
            <a:endParaRPr lang="en-US" sz="1600" dirty="0"/>
          </a:p>
          <a:p>
            <a:r>
              <a:rPr lang="en-US" sz="1600" dirty="0" smtClean="0"/>
              <a:t>Macro starts in </a:t>
            </a:r>
            <a:r>
              <a:rPr lang="en-US" sz="1600" dirty="0" err="1" smtClean="0"/>
              <a:t>TDirectory</a:t>
            </a:r>
            <a:r>
              <a:rPr lang="en-US" sz="1600" dirty="0" smtClean="0"/>
              <a:t> mirroring structure of plugin(s), but containing summed histograms from all servers</a:t>
            </a:r>
          </a:p>
          <a:p>
            <a:endParaRPr lang="en-US" sz="1600" dirty="0"/>
          </a:p>
          <a:p>
            <a:r>
              <a:rPr lang="en-US" sz="1600" dirty="0" smtClean="0"/>
              <a:t>Testing outside of </a:t>
            </a:r>
            <a:r>
              <a:rPr lang="en-US" sz="1600" dirty="0" err="1" smtClean="0"/>
              <a:t>RootSpy</a:t>
            </a:r>
            <a:r>
              <a:rPr lang="en-US" sz="1600" dirty="0" smtClean="0"/>
              <a:t> will need a </a:t>
            </a:r>
            <a:r>
              <a:rPr lang="en-US" sz="1600" dirty="0" err="1" smtClean="0"/>
              <a:t>TCanvas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Main macro content. </a:t>
            </a:r>
            <a:endParaRPr lang="en-US" sz="1600" dirty="0"/>
          </a:p>
        </p:txBody>
      </p:sp>
      <p:cxnSp>
        <p:nvCxnSpPr>
          <p:cNvPr id="14" name="Straight Connector 13"/>
          <p:cNvCxnSpPr>
            <a:stCxn id="8" idx="2"/>
          </p:cNvCxnSpPr>
          <p:nvPr/>
        </p:nvCxnSpPr>
        <p:spPr>
          <a:xfrm>
            <a:off x="4689231" y="1182076"/>
            <a:ext cx="1064846" cy="8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2"/>
          </p:cNvCxnSpPr>
          <p:nvPr/>
        </p:nvCxnSpPr>
        <p:spPr>
          <a:xfrm>
            <a:off x="4689231" y="2034930"/>
            <a:ext cx="1064846" cy="145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9231" y="2910213"/>
            <a:ext cx="1064846" cy="130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89231" y="3920286"/>
            <a:ext cx="1064846" cy="790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4077" y="4525678"/>
            <a:ext cx="33407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Files ending with a “.C” suffix are automatically detected by build system and compiled as strings into plugins. They are automatically transported to </a:t>
            </a:r>
            <a:r>
              <a:rPr lang="en-US" i="1" dirty="0" err="1" smtClean="0"/>
              <a:t>RootSpy</a:t>
            </a:r>
            <a:r>
              <a:rPr lang="en-US" i="1" dirty="0" smtClean="0"/>
              <a:t> at run time.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300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Screen Shot 2014-09-30 at 10.4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1" y="0"/>
            <a:ext cx="735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3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471</Words>
  <Application>Microsoft Macintosh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Online Monitoring Status</vt:lpstr>
      <vt:lpstr>Monitoring architecture (no L3 rejection)</vt:lpstr>
      <vt:lpstr>Monitoring Plugins</vt:lpstr>
      <vt:lpstr>hdmongui</vt:lpstr>
      <vt:lpstr>PowerPoint Presentation</vt:lpstr>
      <vt:lpstr>PowerPoint Presentation</vt:lpstr>
      <vt:lpstr>PowerPoint Presentation</vt:lpstr>
      <vt:lpstr>Macros</vt:lpstr>
      <vt:lpstr>PowerPoint Presentation</vt:lpstr>
      <vt:lpstr>Another macro example</vt:lpstr>
      <vt:lpstr>PowerPoint Presentation</vt:lpstr>
      <vt:lpstr>hd_dump</vt:lpstr>
      <vt:lpstr>Summary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Lawrence</cp:lastModifiedBy>
  <cp:revision>20</cp:revision>
  <dcterms:created xsi:type="dcterms:W3CDTF">2014-09-30T19:25:28Z</dcterms:created>
  <dcterms:modified xsi:type="dcterms:W3CDTF">2014-10-02T02:19:33Z</dcterms:modified>
</cp:coreProperties>
</file>