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8" r:id="rId5"/>
    <p:sldId id="260" r:id="rId6"/>
    <p:sldId id="266" r:id="rId7"/>
    <p:sldId id="264" r:id="rId8"/>
    <p:sldId id="265" r:id="rId9"/>
    <p:sldId id="262" r:id="rId10"/>
    <p:sldId id="263" r:id="rId11"/>
    <p:sldId id="259" r:id="rId12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09" autoAdjust="0"/>
  </p:normalViewPr>
  <p:slideViewPr>
    <p:cSldViewPr>
      <p:cViewPr varScale="1">
        <p:scale>
          <a:sx n="48" d="100"/>
          <a:sy n="48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70" y="-78"/>
      </p:cViewPr>
      <p:guideLst>
        <p:guide orient="horz" pos="290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61A8ACD6-715C-4407-8651-15FA14204C3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1F02EFA5-AE42-4C0C-98B7-5250EA4EA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1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2EFA5-AE42-4C0C-98B7-5250EA4EA8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92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2EFA5-AE42-4C0C-98B7-5250EA4EA8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91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2EFA5-AE42-4C0C-98B7-5250EA4EA8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81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2EFA5-AE42-4C0C-98B7-5250EA4EA8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62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2EFA5-AE42-4C0C-98B7-5250EA4EA8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73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2EFA5-AE42-4C0C-98B7-5250EA4EA8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75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2EFA5-AE42-4C0C-98B7-5250EA4EA8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62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2EFA5-AE42-4C0C-98B7-5250EA4EA8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44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2EFA5-AE42-4C0C-98B7-5250EA4EA8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74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2EFA5-AE42-4C0C-98B7-5250EA4EA8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2EFA5-AE42-4C0C-98B7-5250EA4EA8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9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DC20-DE4C-4DDF-9C7C-03F19991FC68}" type="datetime1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5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F554-A8C5-42E4-944F-2EDF9A1F6DA1}" type="datetime1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5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03AD-B194-499E-B2C9-9A149B484605}" type="datetime1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7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61CC-13FD-40A2-B857-44183A36127F}" type="datetime1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1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8C40-3DCD-4E73-AC7D-A42C4837D33B}" type="datetime1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4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2CBF-3B01-45B5-AD0E-9F0E4EAC38DF}" type="datetime1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7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F74F-E12A-48FA-A4C7-0061A061865D}" type="datetime1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7D11-EFAE-4AD8-A4D7-FF4EB57EA5AB}" type="datetime1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0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82C6-DFD0-4FD9-9486-76279C1A7F19}" type="datetime1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3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CBCA-65A4-4E7D-9D41-E41F0EE7D009}" type="datetime1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1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586D-68F6-4A3E-8A49-284E87673B27}" type="datetime1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8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9E8D3-9926-4BC6-80E1-427C935A1E80}" type="datetime1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F965D-029C-4C6F-B7E7-F3F22C75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6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rgus.phys.uregina.ca/cgi-bin/private/DocDB/ShowDocument?docid=258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hyperlink" Target="http://argus.phys.uregina.ca/cgi-bin/private/DocDB/ShowDocument?docid=262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rgus.phys.uregina.ca/cgi-bin/private/DocDB/ShowDocument?docid=258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Figure of Merit for </a:t>
            </a:r>
            <a:b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Exclusive vs Missing Proton 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Analyses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D. Mack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2/12/15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10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0"/>
            <a:ext cx="8229600" cy="1143000"/>
          </a:xfrm>
        </p:spPr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25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Ryan Mitchell Survey, Oct 4, 2014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" y="1066800"/>
            <a:ext cx="7381875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9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94" y="152400"/>
            <a:ext cx="8229600" cy="69249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Figure of Merit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935" y="814183"/>
            <a:ext cx="8662916" cy="552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Neglecting polarization,  the statistical error on an observable can be written in terms of signal and background counts as</a:t>
            </a:r>
            <a:endParaRPr lang="en-US" dirty="0"/>
          </a:p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ΔO</a:t>
            </a:r>
            <a:r>
              <a:rPr lang="en-US" sz="2000" baseline="30000" dirty="0" err="1" smtClean="0">
                <a:solidFill>
                  <a:srgbClr val="FF0000"/>
                </a:solidFill>
              </a:rPr>
              <a:t>stat</a:t>
            </a:r>
            <a:r>
              <a:rPr lang="en-US" sz="2000" dirty="0" smtClean="0">
                <a:solidFill>
                  <a:srgbClr val="FF0000"/>
                </a:solidFill>
              </a:rPr>
              <a:t>/O = ( (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√N</a:t>
            </a:r>
            <a:r>
              <a:rPr lang="en-US" sz="2000" baseline="-25000" dirty="0" smtClean="0">
                <a:solidFill>
                  <a:srgbClr val="FF0000"/>
                </a:solidFill>
                <a:latin typeface="Calibri"/>
              </a:rPr>
              <a:t>s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)</a:t>
            </a:r>
            <a:r>
              <a:rPr lang="en-US" sz="2000" baseline="30000" dirty="0" smtClean="0">
                <a:solidFill>
                  <a:srgbClr val="FF0000"/>
                </a:solidFill>
                <a:latin typeface="Calibri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+ (√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N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)</a:t>
            </a:r>
            <a:r>
              <a:rPr lang="en-US" sz="2000" baseline="30000" dirty="0" smtClean="0">
                <a:solidFill>
                  <a:srgbClr val="FF0000"/>
                </a:solidFill>
                <a:latin typeface="Calibri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)/N</a:t>
            </a:r>
            <a:r>
              <a:rPr lang="en-US" sz="2000" baseline="-25000" dirty="0" smtClean="0">
                <a:solidFill>
                  <a:srgbClr val="FF0000"/>
                </a:solidFill>
                <a:latin typeface="Calibri"/>
              </a:rPr>
              <a:t>s</a:t>
            </a:r>
          </a:p>
          <a:p>
            <a:pPr algn="ctr"/>
            <a:endParaRPr lang="en-US" sz="2000" baseline="-25000" dirty="0" smtClean="0">
              <a:solidFill>
                <a:srgbClr val="FF0000"/>
              </a:solidFill>
              <a:latin typeface="Calibri"/>
            </a:endParaRPr>
          </a:p>
          <a:p>
            <a:pPr algn="ctr"/>
            <a:r>
              <a:rPr lang="en-US" sz="1600" dirty="0" smtClean="0">
                <a:latin typeface="Comic Sans MS" panose="030F0702030302020204" pitchFamily="66" charset="0"/>
              </a:rPr>
              <a:t>(Note: even if we accurately estimate &lt;</a:t>
            </a:r>
            <a:r>
              <a:rPr lang="en-US" sz="1600" dirty="0" err="1" smtClean="0">
                <a:latin typeface="Comic Sans MS" panose="030F0702030302020204" pitchFamily="66" charset="0"/>
              </a:rPr>
              <a:t>N</a:t>
            </a:r>
            <a:r>
              <a:rPr lang="en-US" sz="1600" baseline="-25000" dirty="0" err="1" smtClean="0">
                <a:latin typeface="Comic Sans MS" panose="030F0702030302020204" pitchFamily="66" charset="0"/>
              </a:rPr>
              <a:t>b</a:t>
            </a:r>
            <a:r>
              <a:rPr lang="en-US" sz="1600" dirty="0" smtClean="0">
                <a:latin typeface="Comic Sans MS" panose="030F0702030302020204" pitchFamily="66" charset="0"/>
              </a:rPr>
              <a:t>&gt; with a model, side-band fits, </a:t>
            </a:r>
            <a:r>
              <a:rPr lang="en-US" sz="1600" dirty="0" err="1" smtClean="0">
                <a:latin typeface="Comic Sans MS" panose="030F0702030302020204" pitchFamily="66" charset="0"/>
              </a:rPr>
              <a:t>etc</a:t>
            </a:r>
            <a:r>
              <a:rPr lang="en-US" sz="1600" dirty="0" smtClean="0">
                <a:latin typeface="Comic Sans MS" panose="030F0702030302020204" pitchFamily="66" charset="0"/>
              </a:rPr>
              <a:t>, </a:t>
            </a:r>
          </a:p>
          <a:p>
            <a:pPr algn="ctr"/>
            <a:r>
              <a:rPr lang="en-US" sz="1600" dirty="0" smtClean="0">
                <a:latin typeface="Comic Sans MS" panose="030F0702030302020204" pitchFamily="66" charset="0"/>
              </a:rPr>
              <a:t>the background statistical fluctuations +-</a:t>
            </a:r>
            <a:r>
              <a:rPr lang="en-US" sz="1600" dirty="0" smtClean="0">
                <a:latin typeface="Calibri"/>
              </a:rPr>
              <a:t>√</a:t>
            </a:r>
            <a:r>
              <a:rPr lang="en-US" sz="1600" dirty="0" err="1" smtClean="0">
                <a:latin typeface="Calibri"/>
              </a:rPr>
              <a:t>N</a:t>
            </a:r>
            <a:r>
              <a:rPr lang="en-US" sz="1600" baseline="-25000" dirty="0" err="1" smtClean="0">
                <a:latin typeface="Calibri"/>
              </a:rPr>
              <a:t>b</a:t>
            </a:r>
            <a:r>
              <a:rPr lang="en-US" sz="1600" baseline="-25000" dirty="0" smtClean="0">
                <a:latin typeface="Calibri"/>
              </a:rPr>
              <a:t> </a:t>
            </a:r>
            <a:r>
              <a:rPr lang="en-US" sz="1600" dirty="0" smtClean="0">
                <a:latin typeface="Comic Sans MS" panose="030F0702030302020204" pitchFamily="66" charset="0"/>
              </a:rPr>
              <a:t>in the signal window are inescapable.) </a:t>
            </a:r>
          </a:p>
          <a:p>
            <a:endParaRPr lang="en-US" sz="1600" dirty="0" smtClean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The error bar is the ultimate arbiter of the quality of a dataset. </a:t>
            </a:r>
            <a:r>
              <a:rPr lang="en-US" sz="1600" dirty="0" smtClean="0">
                <a:latin typeface="Comic Sans MS" panose="030F0702030302020204" pitchFamily="66" charset="0"/>
              </a:rPr>
              <a:t>But it’s often useful/insightful to define a Figure of Merit (FOM) which is linearly proportional to the relative statistical weight.  In this case the FOM is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FOM = (O/</a:t>
            </a:r>
            <a:r>
              <a:rPr lang="en-US" sz="2000" dirty="0" err="1" smtClean="0">
                <a:solidFill>
                  <a:srgbClr val="FF0000"/>
                </a:solidFill>
              </a:rPr>
              <a:t>ΔO</a:t>
            </a:r>
            <a:r>
              <a:rPr lang="en-US" sz="2000" baseline="30000" dirty="0" err="1" smtClean="0">
                <a:solidFill>
                  <a:srgbClr val="FF0000"/>
                </a:solidFill>
              </a:rPr>
              <a:t>stat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baseline="30000" dirty="0" smtClean="0">
                <a:solidFill>
                  <a:srgbClr val="FF0000"/>
                </a:solidFill>
              </a:rPr>
              <a:t>2 </a:t>
            </a:r>
            <a:r>
              <a:rPr lang="en-US" sz="2000" dirty="0" smtClean="0">
                <a:solidFill>
                  <a:srgbClr val="FF0000"/>
                </a:solidFill>
              </a:rPr>
              <a:t>=</a:t>
            </a:r>
            <a:r>
              <a:rPr lang="en-US" sz="2000" baseline="30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smtClean="0">
                <a:solidFill>
                  <a:srgbClr val="FF0000"/>
                </a:solidFill>
              </a:rPr>
              <a:t>s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/( N</a:t>
            </a:r>
            <a:r>
              <a:rPr lang="en-US" sz="2000" baseline="-25000" dirty="0" smtClean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+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rgbClr val="FF0000"/>
                </a:solidFill>
              </a:rPr>
              <a:t> )</a:t>
            </a:r>
          </a:p>
          <a:p>
            <a:endParaRPr lang="en-US" dirty="0" smtClean="0"/>
          </a:p>
          <a:p>
            <a:r>
              <a:rPr lang="en-US" sz="1600" dirty="0" smtClean="0">
                <a:latin typeface="Comic Sans MS" panose="030F0702030302020204" pitchFamily="66" charset="0"/>
              </a:rPr>
              <a:t>which can be written as </a:t>
            </a:r>
            <a:endParaRPr lang="en-US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FOM =</a:t>
            </a:r>
            <a:r>
              <a:rPr lang="en-US" sz="2000" baseline="30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smtClean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/(1 +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rgbClr val="FF0000"/>
                </a:solidFill>
              </a:rPr>
              <a:t>/N</a:t>
            </a:r>
            <a:r>
              <a:rPr lang="en-US" sz="2000" baseline="-25000" dirty="0" smtClean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 ) 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or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                = ( N</a:t>
            </a:r>
            <a:r>
              <a:rPr lang="en-US" sz="2000" baseline="-25000" dirty="0" smtClean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+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rgbClr val="FF0000"/>
                </a:solidFill>
              </a:rPr>
              <a:t> ) x Purity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</a:p>
          <a:p>
            <a:endParaRPr lang="en-US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mic Sans MS" panose="030F0702030302020204" pitchFamily="66" charset="0"/>
              </a:rPr>
              <a:t>More counts are obviously better. All other things being equal, FOM ~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Comic Sans MS" panose="030F0702030302020204" pitchFamily="66" charset="0"/>
              </a:rPr>
              <a:t>Large backgrounds are very bad. High </a:t>
            </a:r>
            <a:r>
              <a:rPr lang="en-US" sz="1600" b="1" dirty="0" err="1" smtClean="0">
                <a:latin typeface="Comic Sans MS" panose="030F0702030302020204" pitchFamily="66" charset="0"/>
              </a:rPr>
              <a:t>N</a:t>
            </a:r>
            <a:r>
              <a:rPr lang="en-US" sz="1600" b="1" baseline="-25000" dirty="0" err="1" smtClean="0">
                <a:latin typeface="Comic Sans MS" panose="030F0702030302020204" pitchFamily="66" charset="0"/>
              </a:rPr>
              <a:t>b</a:t>
            </a:r>
            <a:r>
              <a:rPr lang="en-US" sz="1600" b="1" dirty="0" smtClean="0">
                <a:latin typeface="Comic Sans MS" panose="030F0702030302020204" pitchFamily="66" charset="0"/>
              </a:rPr>
              <a:t>/N</a:t>
            </a:r>
            <a:r>
              <a:rPr lang="en-US" sz="1600" b="1" baseline="-25000" dirty="0" smtClean="0">
                <a:latin typeface="Comic Sans MS" panose="030F0702030302020204" pitchFamily="66" charset="0"/>
              </a:rPr>
              <a:t>s </a:t>
            </a:r>
            <a:r>
              <a:rPr lang="en-US" sz="1600" b="1" dirty="0" smtClean="0">
                <a:latin typeface="Comic Sans MS" panose="030F0702030302020204" pitchFamily="66" charset="0"/>
              </a:rPr>
              <a:t>(or low Purity) degrades the FOM.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53200" y="4419600"/>
            <a:ext cx="21336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omic Sans MS" panose="030F0702030302020204" pitchFamily="66" charset="0"/>
              </a:rPr>
              <a:t>My mnemonic is</a:t>
            </a:r>
          </a:p>
          <a:p>
            <a:pPr algn="ctr"/>
            <a:r>
              <a:rPr lang="en-US" sz="1600" dirty="0" smtClean="0">
                <a:latin typeface="Comic Sans MS" panose="030F0702030302020204" pitchFamily="66" charset="0"/>
              </a:rPr>
              <a:t>“signal statistics Ns times a demerit factor (1+Nb/Ns)”.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841242" y="4648200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90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Exclusive vs Missing Proton: Qualitative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96" y="914399"/>
            <a:ext cx="87630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Ryan Mitchell surveyed a wide range of states from the 2</a:t>
            </a:r>
            <a:r>
              <a:rPr lang="en-US" sz="1600" baseline="30000" dirty="0" smtClean="0">
                <a:latin typeface="Comic Sans MS" panose="030F0702030302020204" pitchFamily="66" charset="0"/>
              </a:rPr>
              <a:t>nd</a:t>
            </a:r>
            <a:r>
              <a:rPr lang="en-US" sz="1600" dirty="0" smtClean="0">
                <a:latin typeface="Comic Sans MS" panose="030F0702030302020204" pitchFamily="66" charset="0"/>
              </a:rPr>
              <a:t> data challenge at </a:t>
            </a:r>
          </a:p>
          <a:p>
            <a:endParaRPr lang="en-US" sz="1400" dirty="0" smtClean="0">
              <a:latin typeface="Comic Sans MS" panose="030F0702030302020204" pitchFamily="66" charset="0"/>
              <a:hlinkClick r:id="rId3"/>
            </a:endParaRPr>
          </a:p>
          <a:p>
            <a:r>
              <a:rPr lang="en-US" sz="1400" dirty="0" smtClean="0">
                <a:latin typeface="Comic Sans MS" panose="030F0702030302020204" pitchFamily="66" charset="0"/>
                <a:hlinkClick r:id="rId3"/>
              </a:rPr>
              <a:t>http://argus.phys.uregina.ca/cgi-bin/private/DocDB/ShowDocument?docid=2587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sz="1600" dirty="0" smtClean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On his slides 29 and 30 he compared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reconstruction efficiency and purity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for a few channels. </a:t>
            </a:r>
          </a:p>
          <a:p>
            <a:endParaRPr lang="en-US" sz="1600" dirty="0" smtClean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In one case, the proton was detected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and used in the reconstruction. </a:t>
            </a:r>
            <a:r>
              <a:rPr lang="en-US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(top)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In the other case, the proton was not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used in the reconstruction. </a:t>
            </a:r>
            <a:r>
              <a:rPr lang="en-US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(bottom)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 smtClean="0">
                <a:latin typeface="Comic Sans MS" panose="030F0702030302020204" pitchFamily="66" charset="0"/>
              </a:rPr>
              <a:t>he background in the inclusive/bottom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analysis isn’t too bad in the </a:t>
            </a:r>
            <a:r>
              <a:rPr lang="el-GR" sz="1600" dirty="0" smtClean="0">
                <a:latin typeface="Comic Sans MS" panose="030F0702030302020204" pitchFamily="66" charset="0"/>
              </a:rPr>
              <a:t>ρ</a:t>
            </a:r>
            <a:r>
              <a:rPr lang="en-US" sz="1600" dirty="0" smtClean="0">
                <a:latin typeface="Comic Sans MS" panose="030F0702030302020204" pitchFamily="66" charset="0"/>
              </a:rPr>
              <a:t> and </a:t>
            </a:r>
            <a:r>
              <a:rPr lang="el-GR" sz="1600" dirty="0" smtClean="0">
                <a:latin typeface="Comic Sans MS" panose="030F0702030302020204" pitchFamily="66" charset="0"/>
              </a:rPr>
              <a:t>ω</a:t>
            </a:r>
            <a:r>
              <a:rPr lang="en-US" sz="16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peak regions. </a:t>
            </a:r>
            <a:r>
              <a:rPr lang="en-US" sz="1600" b="1" dirty="0" smtClean="0">
                <a:latin typeface="Comic Sans MS" panose="030F0702030302020204" pitchFamily="66" charset="0"/>
              </a:rPr>
              <a:t>But the majority of the </a:t>
            </a:r>
          </a:p>
          <a:p>
            <a:r>
              <a:rPr lang="en-US" sz="1600" b="1" dirty="0" smtClean="0">
                <a:latin typeface="Comic Sans MS" panose="030F0702030302020204" pitchFamily="66" charset="0"/>
              </a:rPr>
              <a:t>continuum is predicted to be </a:t>
            </a:r>
          </a:p>
          <a:p>
            <a:r>
              <a:rPr lang="en-US" sz="1600" b="1" dirty="0" smtClean="0">
                <a:latin typeface="Comic Sans MS" panose="030F0702030302020204" pitchFamily="66" charset="0"/>
              </a:rPr>
              <a:t>background dominated. </a:t>
            </a:r>
            <a:r>
              <a:rPr lang="en-US" sz="1600" dirty="0" smtClean="0">
                <a:latin typeface="Comic Sans MS" panose="030F0702030302020204" pitchFamily="66" charset="0"/>
              </a:rPr>
              <a:t>That should be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kept in mind when trying to understand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Justin’s (inclusive) bump hunt plots at  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  <a:hlinkClick r:id="rId4"/>
              </a:rPr>
              <a:t>http</a:t>
            </a:r>
            <a:r>
              <a:rPr lang="en-US" sz="1400" dirty="0">
                <a:latin typeface="Comic Sans MS" panose="030F0702030302020204" pitchFamily="66" charset="0"/>
                <a:hlinkClick r:id="rId4"/>
              </a:rPr>
              <a:t>://</a:t>
            </a:r>
            <a:r>
              <a:rPr lang="en-US" sz="1400" dirty="0" smtClean="0">
                <a:latin typeface="Comic Sans MS" panose="030F0702030302020204" pitchFamily="66" charset="0"/>
                <a:hlinkClick r:id="rId4"/>
              </a:rPr>
              <a:t>argus.phys.uregina.ca/cgi-bin/private/DocDB/ShowDocument?docid=2628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	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4903470" cy="4397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49385" y="2637947"/>
            <a:ext cx="212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Exclusive Analysis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24364" y="4951863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Inclusive Analysis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8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827" y="152400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About the Peak Regions?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2345" y="711368"/>
            <a:ext cx="8563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When Ryan saw a draft of these slides, he wondered what the results would look like for the peak regions where the S/B is high. So he zoomed in on the </a:t>
            </a:r>
            <a:r>
              <a:rPr lang="el-GR" sz="1400" dirty="0" smtClean="0">
                <a:latin typeface="Comic Sans MS" panose="030F0702030302020204" pitchFamily="66" charset="0"/>
              </a:rPr>
              <a:t>ρ</a:t>
            </a:r>
            <a:r>
              <a:rPr lang="en-US" sz="1400" dirty="0" smtClean="0">
                <a:latin typeface="Comic Sans MS" panose="030F0702030302020204" pitchFamily="66" charset="0"/>
              </a:rPr>
              <a:t>, </a:t>
            </a:r>
            <a:r>
              <a:rPr lang="el-GR" sz="1400" dirty="0" smtClean="0">
                <a:latin typeface="Comic Sans MS" panose="030F0702030302020204" pitchFamily="66" charset="0"/>
              </a:rPr>
              <a:t>ω</a:t>
            </a:r>
            <a:r>
              <a:rPr lang="en-US" sz="1400" dirty="0" smtClean="0">
                <a:latin typeface="Comic Sans MS" panose="030F0702030302020204" pitchFamily="66" charset="0"/>
              </a:rPr>
              <a:t>, </a:t>
            </a:r>
            <a:r>
              <a:rPr lang="el-GR" sz="1400" dirty="0" smtClean="0">
                <a:latin typeface="Comic Sans MS" panose="030F0702030302020204" pitchFamily="66" charset="0"/>
              </a:rPr>
              <a:t>η</a:t>
            </a:r>
            <a:r>
              <a:rPr lang="en-US" sz="1400" dirty="0" smtClean="0">
                <a:latin typeface="Comic Sans MS" panose="030F0702030302020204" pitchFamily="66" charset="0"/>
              </a:rPr>
              <a:t>, and </a:t>
            </a:r>
            <a:r>
              <a:rPr lang="el-GR" sz="1400" dirty="0" smtClean="0">
                <a:latin typeface="Comic Sans MS" panose="030F0702030302020204" pitchFamily="66" charset="0"/>
              </a:rPr>
              <a:t>φ</a:t>
            </a:r>
            <a:r>
              <a:rPr lang="en-US" sz="1400" dirty="0" smtClean="0">
                <a:latin typeface="Comic Sans MS" panose="030F0702030302020204" pitchFamily="66" charset="0"/>
              </a:rPr>
              <a:t> regions so those could be included in the tables. (Example below from his “few additional slides” to </a:t>
            </a:r>
          </a:p>
          <a:p>
            <a:r>
              <a:rPr lang="en-US" sz="1400" dirty="0" smtClean="0">
                <a:latin typeface="Comic Sans MS" panose="030F0702030302020204" pitchFamily="66" charset="0"/>
                <a:hlinkClick r:id="rId3"/>
              </a:rPr>
              <a:t>http</a:t>
            </a:r>
            <a:r>
              <a:rPr lang="en-US" sz="1400" dirty="0">
                <a:latin typeface="Comic Sans MS" panose="030F0702030302020204" pitchFamily="66" charset="0"/>
                <a:hlinkClick r:id="rId3"/>
              </a:rPr>
              <a:t>://</a:t>
            </a:r>
            <a:r>
              <a:rPr lang="en-US" sz="1400" dirty="0" smtClean="0">
                <a:latin typeface="Comic Sans MS" panose="030F0702030302020204" pitchFamily="66" charset="0"/>
                <a:hlinkClick r:id="rId3"/>
              </a:rPr>
              <a:t>argus.phys.uregina.ca/cgi-bin/private/DocDB/ShowDocument?docid=2587</a:t>
            </a:r>
            <a:r>
              <a:rPr lang="en-US" sz="1400" dirty="0" smtClean="0">
                <a:latin typeface="Comic Sans MS" panose="030F0702030302020204" pitchFamily="66" charset="0"/>
              </a:rPr>
              <a:t> .)</a:t>
            </a:r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085" y="2000689"/>
            <a:ext cx="6206490" cy="4740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68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64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Exclusive vs Missing Proton </a:t>
            </a:r>
            <a:r>
              <a:rPr lang="en-US" sz="32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Analyses</a:t>
            </a:r>
            <a:endParaRPr lang="en-US" sz="32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7620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    I was curious about the relative FOM of the data with and without the recoil proton.  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In the latter, more mesons are reconstructed, but there’s more background. Which is more important?</a:t>
            </a:r>
            <a:endParaRPr lang="en-US" sz="1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Taking Ns and </a:t>
            </a:r>
            <a:r>
              <a:rPr lang="en-US" sz="1400" dirty="0" err="1" smtClean="0">
                <a:latin typeface="Comic Sans MS" panose="030F0702030302020204" pitchFamily="66" charset="0"/>
              </a:rPr>
              <a:t>Nb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from Ryan’s slide 30 (a copy is in my backup slides), the FOM is in the last column: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918347"/>
              </p:ext>
            </p:extLst>
          </p:nvPr>
        </p:nvGraphicFramePr>
        <p:xfrm>
          <a:off x="426682" y="1723257"/>
          <a:ext cx="8128000" cy="411366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422400"/>
                <a:gridCol w="2209800"/>
                <a:gridCol w="2590800"/>
                <a:gridCol w="1905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Channel</a:t>
                      </a:r>
                    </a:p>
                    <a:p>
                      <a:pPr algn="ctr"/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Ns</a:t>
                      </a:r>
                      <a:r>
                        <a:rPr lang="en-US" sz="1200" baseline="0" dirty="0" smtClean="0"/>
                        <a:t> = Reconstructed(</a:t>
                      </a:r>
                      <a:r>
                        <a:rPr lang="en-US" sz="1200" baseline="0" dirty="0" err="1" smtClean="0"/>
                        <a:t>correctFS</a:t>
                      </a:r>
                      <a:r>
                        <a:rPr lang="en-US" sz="1200" baseline="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Exclusive Analysis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(Inclusive Analysis)</a:t>
                      </a:r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Nb</a:t>
                      </a:r>
                      <a:r>
                        <a:rPr lang="en-US" sz="1200" dirty="0" smtClean="0"/>
                        <a:t> = Reconstructed(total</a:t>
                      </a:r>
                      <a:r>
                        <a:rPr lang="en-US" sz="1200" baseline="0" dirty="0" smtClean="0"/>
                        <a:t>-</a:t>
                      </a:r>
                      <a:r>
                        <a:rPr lang="en-US" sz="1200" dirty="0" err="1" smtClean="0"/>
                        <a:t>correctFS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Exclusive Analysis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(Inclusive Analysis)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FOM = Ns/(1+Nb/Ns)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Exclusive Analysis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(Inclusive Analysis)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γ</a:t>
                      </a:r>
                      <a:r>
                        <a:rPr lang="en-US" sz="1200" dirty="0" smtClean="0"/>
                        <a:t>+p</a:t>
                      </a:r>
                      <a:r>
                        <a:rPr lang="en-US" sz="12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l-GR" sz="1200" dirty="0" smtClean="0"/>
                        <a:t>π</a:t>
                      </a:r>
                      <a:r>
                        <a:rPr lang="en-US" sz="1200" baseline="30000" dirty="0" smtClean="0"/>
                        <a:t>+</a:t>
                      </a:r>
                      <a:r>
                        <a:rPr lang="el-GR" sz="1200" dirty="0" smtClean="0"/>
                        <a:t>π</a:t>
                      </a:r>
                      <a:r>
                        <a:rPr lang="en-US" sz="1200" baseline="30000" dirty="0" smtClean="0"/>
                        <a:t>-</a:t>
                      </a:r>
                      <a:r>
                        <a:rPr lang="en-US" sz="1200" dirty="0" smtClean="0"/>
                        <a:t>p</a:t>
                      </a:r>
                    </a:p>
                    <a:p>
                      <a:pPr algn="ctr"/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233.0K </a:t>
                      </a:r>
                    </a:p>
                    <a:p>
                      <a:pPr algn="ctr"/>
                      <a:r>
                        <a:rPr lang="en-US" sz="1200" dirty="0" smtClean="0"/>
                        <a:t>(341.3K)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2.2K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(244.8K)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230.8K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(198.7K)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4750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“”</a:t>
                      </a:r>
                    </a:p>
                    <a:p>
                      <a:pPr algn="ctr"/>
                      <a:r>
                        <a:rPr lang="el-GR" sz="1200" dirty="0" smtClean="0"/>
                        <a:t>ρ</a:t>
                      </a:r>
                      <a:r>
                        <a:rPr lang="en-US" sz="1200" baseline="0" dirty="0" smtClean="0"/>
                        <a:t> peak region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206.2K </a:t>
                      </a:r>
                    </a:p>
                    <a:p>
                      <a:pPr algn="ctr"/>
                      <a:r>
                        <a:rPr lang="en-US" sz="1200" dirty="0" smtClean="0"/>
                        <a:t>(275.7K)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0.8K </a:t>
                      </a:r>
                    </a:p>
                    <a:p>
                      <a:pPr algn="ctr"/>
                      <a:r>
                        <a:rPr lang="en-US" sz="1200" dirty="0" smtClean="0"/>
                        <a:t>(102.6K)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205.4K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(200.9K)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γ</a:t>
                      </a:r>
                      <a:r>
                        <a:rPr lang="en-US" sz="1200" dirty="0" smtClean="0"/>
                        <a:t>+p</a:t>
                      </a:r>
                      <a:r>
                        <a:rPr lang="en-US" sz="12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l-GR" sz="1200" dirty="0" smtClean="0"/>
                        <a:t>π</a:t>
                      </a:r>
                      <a:r>
                        <a:rPr lang="en-US" sz="1200" baseline="30000" dirty="0" smtClean="0"/>
                        <a:t>+</a:t>
                      </a:r>
                      <a:r>
                        <a:rPr lang="el-GR" sz="1200" dirty="0" smtClean="0"/>
                        <a:t>π</a:t>
                      </a:r>
                      <a:r>
                        <a:rPr lang="en-US" sz="1200" baseline="30000" dirty="0" smtClean="0"/>
                        <a:t>-</a:t>
                      </a:r>
                      <a:r>
                        <a:rPr lang="el-GR" sz="1200" baseline="0" dirty="0" smtClean="0"/>
                        <a:t>π</a:t>
                      </a:r>
                      <a:r>
                        <a:rPr lang="en-US" sz="1200" baseline="30000" dirty="0" smtClean="0"/>
                        <a:t>0</a:t>
                      </a:r>
                      <a:r>
                        <a:rPr lang="en-US" sz="1200" dirty="0" smtClean="0"/>
                        <a:t>p</a:t>
                      </a:r>
                    </a:p>
                    <a:p>
                      <a:pPr algn="ctr"/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67.8K </a:t>
                      </a:r>
                    </a:p>
                    <a:p>
                      <a:pPr algn="ctr"/>
                      <a:r>
                        <a:rPr lang="en-US" sz="1200" dirty="0" smtClean="0"/>
                        <a:t>(112.5K)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5.1K </a:t>
                      </a:r>
                    </a:p>
                    <a:p>
                      <a:pPr algn="ctr"/>
                      <a:r>
                        <a:rPr lang="en-US" sz="1200" dirty="0" smtClean="0"/>
                        <a:t>(302.3K)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63.1K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(30.5K)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“”</a:t>
                      </a:r>
                    </a:p>
                    <a:p>
                      <a:pPr algn="ctr"/>
                      <a:r>
                        <a:rPr lang="el-GR" sz="1200" dirty="0" smtClean="0"/>
                        <a:t>ω</a:t>
                      </a:r>
                      <a:r>
                        <a:rPr lang="en-US" sz="1200" dirty="0" smtClean="0"/>
                        <a:t> peak region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17.6K</a:t>
                      </a:r>
                    </a:p>
                    <a:p>
                      <a:pPr algn="ctr"/>
                      <a:r>
                        <a:rPr lang="en-US" sz="1200" dirty="0" smtClean="0"/>
                        <a:t>(23.7K)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0.2K</a:t>
                      </a:r>
                    </a:p>
                    <a:p>
                      <a:pPr algn="ctr"/>
                      <a:r>
                        <a:rPr lang="en-US" sz="1200" dirty="0" smtClean="0"/>
                        <a:t>(15.7K)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17.4K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(14.3K)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“”</a:t>
                      </a:r>
                    </a:p>
                    <a:p>
                      <a:pPr algn="ctr"/>
                      <a:r>
                        <a:rPr lang="el-GR" sz="1200" dirty="0" smtClean="0"/>
                        <a:t>η</a:t>
                      </a:r>
                      <a:r>
                        <a:rPr lang="en-US" sz="1200" dirty="0" smtClean="0"/>
                        <a:t> peak region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0.090K</a:t>
                      </a:r>
                    </a:p>
                    <a:p>
                      <a:pPr algn="ctr"/>
                      <a:r>
                        <a:rPr lang="en-US" sz="1200" dirty="0" smtClean="0"/>
                        <a:t>(0.125K)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0.003K</a:t>
                      </a:r>
                    </a:p>
                    <a:p>
                      <a:pPr algn="ctr"/>
                      <a:r>
                        <a:rPr lang="en-US" sz="1200" dirty="0" smtClean="0"/>
                        <a:t>(0.981K)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0.087K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(0.014K)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γ</a:t>
                      </a:r>
                      <a:r>
                        <a:rPr lang="en-US" sz="1200" dirty="0" smtClean="0"/>
                        <a:t>+</a:t>
                      </a:r>
                      <a:r>
                        <a:rPr lang="en-US" sz="1200" dirty="0" err="1" smtClean="0"/>
                        <a:t>p</a:t>
                      </a:r>
                      <a:r>
                        <a:rPr lang="en-US" sz="1200" dirty="0" err="1" smtClean="0">
                          <a:sym typeface="Wingdings" panose="05000000000000000000" pitchFamily="2" charset="2"/>
                        </a:rPr>
                        <a:t>K</a:t>
                      </a:r>
                      <a:r>
                        <a:rPr lang="en-US" sz="1200" baseline="30000" dirty="0" err="1" smtClean="0">
                          <a:sym typeface="Wingdings" panose="05000000000000000000" pitchFamily="2" charset="2"/>
                        </a:rPr>
                        <a:t>+</a:t>
                      </a:r>
                      <a:r>
                        <a:rPr lang="en-US" sz="1200" dirty="0" err="1" smtClean="0">
                          <a:sym typeface="Wingdings" panose="05000000000000000000" pitchFamily="2" charset="2"/>
                        </a:rPr>
                        <a:t>K</a:t>
                      </a:r>
                      <a:r>
                        <a:rPr lang="en-US" sz="1200" baseline="30000" dirty="0" err="1" smtClean="0"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US" sz="1200" dirty="0" err="1" smtClean="0"/>
                        <a:t>p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5.4K </a:t>
                      </a:r>
                    </a:p>
                    <a:p>
                      <a:pPr algn="ctr"/>
                      <a:r>
                        <a:rPr lang="en-US" sz="1200" dirty="0" smtClean="0"/>
                        <a:t>(8.2K)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23.2K </a:t>
                      </a:r>
                    </a:p>
                    <a:p>
                      <a:pPr algn="ctr"/>
                      <a:r>
                        <a:rPr lang="en-US" sz="1200" dirty="0" smtClean="0"/>
                        <a:t>(876.3K)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1.0K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(0.08K) 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“”</a:t>
                      </a:r>
                    </a:p>
                    <a:p>
                      <a:pPr algn="ctr"/>
                      <a:r>
                        <a:rPr lang="el-GR" sz="1200" dirty="0" smtClean="0"/>
                        <a:t>φ</a:t>
                      </a:r>
                      <a:r>
                        <a:rPr lang="en-US" sz="1200" dirty="0" smtClean="0"/>
                        <a:t> peak region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3.0K</a:t>
                      </a:r>
                    </a:p>
                    <a:p>
                      <a:pPr algn="ctr"/>
                      <a:r>
                        <a:rPr lang="en-US" sz="1200" dirty="0" smtClean="0"/>
                        <a:t>(3.5K)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0.4K</a:t>
                      </a:r>
                    </a:p>
                    <a:p>
                      <a:pPr algn="ctr"/>
                      <a:r>
                        <a:rPr lang="en-US" sz="1200" dirty="0" smtClean="0"/>
                        <a:t>(25.9K)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2.6K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(0.4K)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1300" y="5867400"/>
            <a:ext cx="8524164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FOM for the inclusive analysis is always lower, though </a:t>
            </a:r>
            <a:r>
              <a:rPr lang="en-US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reduction is small near </a:t>
            </a:r>
            <a:r>
              <a:rPr lang="el-G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ρ</a:t>
            </a:r>
            <a:r>
              <a:rPr lang="en-US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l-G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ω</a:t>
            </a:r>
            <a:r>
              <a:rPr lang="en-US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peaks.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But how can the FOM </a:t>
            </a:r>
            <a:r>
              <a:rPr lang="en-US" sz="14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decrease 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from the exclusive to the (higher statistics) inclusive analysis?! 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FOM is positive definite, and the total FOM must increase monotonically as we add events.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180729" y="2971800"/>
            <a:ext cx="914400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144870" y="3962400"/>
            <a:ext cx="9144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60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504916" y="5103106"/>
            <a:ext cx="1295400" cy="13716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91133" y="5103106"/>
            <a:ext cx="1295400" cy="13716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493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Reorganizing Ryan’s Numbers a Bit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682621" y="3079838"/>
            <a:ext cx="723900" cy="914400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77269" y="3272045"/>
            <a:ext cx="129540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57833" y="5329446"/>
            <a:ext cx="7620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96871" y="2851238"/>
            <a:ext cx="129540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91520" y="5331706"/>
            <a:ext cx="7239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33729" y="3500645"/>
            <a:ext cx="763137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24600" y="2788293"/>
            <a:ext cx="129540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91300" y="3043445"/>
            <a:ext cx="762000" cy="914400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1112" y="2220412"/>
            <a:ext cx="26047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This figure represents the dataset. </a:t>
            </a:r>
            <a:r>
              <a:rPr lang="en-US" sz="1400" dirty="0">
                <a:latin typeface="Comic Sans MS" panose="030F0702030302020204" pitchFamily="66" charset="0"/>
              </a:rPr>
              <a:t>E</a:t>
            </a:r>
            <a:r>
              <a:rPr lang="en-US" sz="1400" dirty="0" smtClean="0">
                <a:latin typeface="Comic Sans MS" panose="030F0702030302020204" pitchFamily="66" charset="0"/>
              </a:rPr>
              <a:t>vents inside the circle/egg are the subset with detected recoil protons.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9407" y="916421"/>
            <a:ext cx="836437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There is no paradox on the previous slide: the FOM of the inclusive analysis </a:t>
            </a:r>
            <a:r>
              <a:rPr lang="en-US" sz="1400" dirty="0" smtClean="0">
                <a:latin typeface="Comic Sans MS" panose="030F0702030302020204" pitchFamily="66" charset="0"/>
              </a:rPr>
              <a:t>was indeed lower because FOM was </a:t>
            </a:r>
            <a:r>
              <a:rPr lang="en-US" sz="1400" dirty="0">
                <a:latin typeface="Comic Sans MS" panose="030F0702030302020204" pitchFamily="66" charset="0"/>
              </a:rPr>
              <a:t>discarded when events with good </a:t>
            </a:r>
            <a:r>
              <a:rPr lang="en-US" sz="1400" dirty="0" smtClean="0">
                <a:latin typeface="Comic Sans MS" panose="030F0702030302020204" pitchFamily="66" charset="0"/>
              </a:rPr>
              <a:t>recoil protons </a:t>
            </a:r>
            <a:r>
              <a:rPr lang="en-US" sz="1400" dirty="0">
                <a:latin typeface="Comic Sans MS" panose="030F0702030302020204" pitchFamily="66" charset="0"/>
              </a:rPr>
              <a:t>were analyzed inclusively</a:t>
            </a:r>
            <a:r>
              <a:rPr lang="en-US" sz="1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It’s a simple point, but important so let me drive it home with some cartoons: 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785849" y="2112574"/>
            <a:ext cx="25174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Ryan’s exclusive analysis</a:t>
            </a:r>
          </a:p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(green indicates which </a:t>
            </a:r>
          </a:p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events were used)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77771" y="4656937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Ryan’s inclusive analysis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26089" y="2174245"/>
            <a:ext cx="2492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Exclusive events for which I will determine the FOM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44177" y="4441494"/>
            <a:ext cx="3189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Inclusive events (missing proton) for which I will determine the FOM.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37509" y="5186481"/>
            <a:ext cx="1230289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Gotten by subtracting Inclusive analysis events – Exclusive events</a:t>
            </a:r>
          </a:p>
        </p:txBody>
      </p:sp>
    </p:spTree>
    <p:extLst>
      <p:ext uri="{BB962C8B-B14F-4D97-AF65-F5344CB8AC3E}">
        <p14:creationId xmlns:p14="http://schemas.microsoft.com/office/powerpoint/2010/main" val="253501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59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Exclusive vs Missing Proton </a:t>
            </a:r>
            <a:r>
              <a:rPr lang="en-US" sz="32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Datasets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7740" y="838200"/>
            <a:ext cx="8627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I have separated Ryan’s exclusive and inclusive analyses into exclusive events (with proton)  and inclusive events (missing proton). The FOM is in the last 2 columns: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250118"/>
              </p:ext>
            </p:extLst>
          </p:nvPr>
        </p:nvGraphicFramePr>
        <p:xfrm>
          <a:off x="152400" y="1422975"/>
          <a:ext cx="8803941" cy="47339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66800"/>
                <a:gridCol w="1295400"/>
                <a:gridCol w="1524000"/>
                <a:gridCol w="1295400"/>
                <a:gridCol w="1675303"/>
                <a:gridCol w="1071784"/>
                <a:gridCol w="875254"/>
              </a:tblGrid>
              <a:tr h="40582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Exclusive Data</a:t>
                      </a:r>
                      <a:endParaRPr lang="en-US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Inclusive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Data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FOM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Ns</a:t>
                      </a:r>
                      <a:r>
                        <a:rPr lang="en-US" sz="1400" baseline="0" dirty="0" smtClean="0"/>
                        <a:t> =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Reconstructed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</a:t>
                      </a:r>
                      <a:r>
                        <a:rPr lang="en-US" sz="1400" baseline="0" dirty="0" err="1" smtClean="0"/>
                        <a:t>correctFS</a:t>
                      </a:r>
                      <a:r>
                        <a:rPr lang="en-US" sz="1400" baseline="0" dirty="0" smtClean="0"/>
                        <a:t>)</a:t>
                      </a:r>
                      <a:r>
                        <a:rPr lang="en-US" sz="1400" dirty="0" smtClean="0"/>
                        <a:t> </a:t>
                      </a:r>
                      <a:endParaRPr lang="en-US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Nb</a:t>
                      </a:r>
                      <a:r>
                        <a:rPr lang="en-US" sz="1400" dirty="0" smtClean="0"/>
                        <a:t> = </a:t>
                      </a:r>
                    </a:p>
                    <a:p>
                      <a:pPr algn="ctr"/>
                      <a:r>
                        <a:rPr lang="en-US" sz="1400" dirty="0" smtClean="0"/>
                        <a:t>Reconstructed</a:t>
                      </a:r>
                    </a:p>
                    <a:p>
                      <a:pPr algn="ctr"/>
                      <a:r>
                        <a:rPr lang="en-US" sz="1400" dirty="0" smtClean="0"/>
                        <a:t>(total</a:t>
                      </a:r>
                      <a:r>
                        <a:rPr lang="en-US" sz="1400" baseline="0" dirty="0" smtClean="0"/>
                        <a:t>-</a:t>
                      </a:r>
                      <a:r>
                        <a:rPr lang="en-US" sz="1400" dirty="0" err="1" smtClean="0"/>
                        <a:t>correctFS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Ns</a:t>
                      </a:r>
                      <a:r>
                        <a:rPr lang="en-US" sz="1400" baseline="0" dirty="0" smtClean="0"/>
                        <a:t> =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Reconstructed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</a:t>
                      </a:r>
                      <a:r>
                        <a:rPr lang="en-US" sz="1400" baseline="0" dirty="0" err="1" smtClean="0"/>
                        <a:t>correctFS</a:t>
                      </a:r>
                      <a:r>
                        <a:rPr lang="en-US" sz="1400" baseline="0" dirty="0" smtClean="0"/>
                        <a:t>) </a:t>
                      </a:r>
                    </a:p>
                    <a:p>
                      <a:pPr algn="ctr"/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Nb</a:t>
                      </a:r>
                      <a:r>
                        <a:rPr lang="en-US" sz="1400" dirty="0" smtClean="0"/>
                        <a:t> = </a:t>
                      </a:r>
                    </a:p>
                    <a:p>
                      <a:pPr algn="ctr"/>
                      <a:r>
                        <a:rPr lang="en-US" sz="1400" dirty="0" smtClean="0"/>
                        <a:t>Reconstructed</a:t>
                      </a:r>
                    </a:p>
                    <a:p>
                      <a:pPr algn="ctr"/>
                      <a:r>
                        <a:rPr lang="en-US" sz="1400" dirty="0" smtClean="0"/>
                        <a:t>(total</a:t>
                      </a:r>
                      <a:r>
                        <a:rPr lang="en-US" sz="1400" baseline="0" dirty="0" smtClean="0"/>
                        <a:t>-</a:t>
                      </a:r>
                      <a:r>
                        <a:rPr lang="en-US" sz="1400" dirty="0" err="1" smtClean="0"/>
                        <a:t>correctFS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Exclusive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Inclusive Events 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latin typeface="+mn-lt"/>
                        </a:rPr>
                        <a:t>γ</a:t>
                      </a:r>
                      <a:r>
                        <a:rPr lang="en-US" sz="1200" dirty="0" smtClean="0">
                          <a:latin typeface="+mn-lt"/>
                        </a:rPr>
                        <a:t>+p</a:t>
                      </a:r>
                      <a:r>
                        <a:rPr lang="en-US" sz="1200" dirty="0" smtClean="0"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l-GR" sz="1200" dirty="0" smtClean="0">
                          <a:latin typeface="+mn-lt"/>
                        </a:rPr>
                        <a:t>π</a:t>
                      </a:r>
                      <a:r>
                        <a:rPr lang="en-US" sz="1200" baseline="30000" dirty="0" smtClean="0">
                          <a:latin typeface="+mn-lt"/>
                        </a:rPr>
                        <a:t>+</a:t>
                      </a:r>
                      <a:r>
                        <a:rPr lang="el-GR" sz="1200" dirty="0" smtClean="0">
                          <a:latin typeface="+mn-lt"/>
                        </a:rPr>
                        <a:t>π</a:t>
                      </a:r>
                      <a:r>
                        <a:rPr lang="en-US" sz="1200" baseline="30000" dirty="0" smtClean="0">
                          <a:latin typeface="+mn-lt"/>
                        </a:rPr>
                        <a:t>-</a:t>
                      </a:r>
                      <a:r>
                        <a:rPr lang="en-US" sz="1200" dirty="0" smtClean="0">
                          <a:latin typeface="+mn-lt"/>
                        </a:rPr>
                        <a:t>p</a:t>
                      </a:r>
                    </a:p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233.0K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2.2K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108.3K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242.6K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230.8K  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33.4K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“”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latin typeface="+mn-lt"/>
                        </a:rPr>
                        <a:t>ρ</a:t>
                      </a:r>
                      <a:r>
                        <a:rPr lang="en-US" sz="1200" baseline="0" dirty="0" smtClean="0">
                          <a:latin typeface="+mn-lt"/>
                        </a:rPr>
                        <a:t> peak region</a:t>
                      </a:r>
                      <a:endParaRPr lang="en-US" sz="1200" dirty="0" smtClean="0">
                        <a:latin typeface="+mn-lt"/>
                      </a:endParaRPr>
                    </a:p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206.2K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69.5K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101.8K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205.4K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28.2K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latin typeface="+mn-lt"/>
                        </a:rPr>
                        <a:t>γ</a:t>
                      </a:r>
                      <a:r>
                        <a:rPr lang="en-US" sz="1200" dirty="0" smtClean="0">
                          <a:latin typeface="+mn-lt"/>
                        </a:rPr>
                        <a:t>+p</a:t>
                      </a:r>
                      <a:r>
                        <a:rPr lang="en-US" sz="1200" dirty="0" smtClean="0"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l-GR" sz="1200" dirty="0" smtClean="0">
                          <a:latin typeface="+mn-lt"/>
                        </a:rPr>
                        <a:t>π</a:t>
                      </a:r>
                      <a:r>
                        <a:rPr lang="en-US" sz="1200" baseline="30000" dirty="0" smtClean="0">
                          <a:latin typeface="+mn-lt"/>
                        </a:rPr>
                        <a:t>+</a:t>
                      </a:r>
                      <a:r>
                        <a:rPr lang="el-GR" sz="1200" dirty="0" smtClean="0">
                          <a:latin typeface="+mn-lt"/>
                        </a:rPr>
                        <a:t>π</a:t>
                      </a:r>
                      <a:r>
                        <a:rPr lang="en-US" sz="1200" baseline="30000" dirty="0" smtClean="0">
                          <a:latin typeface="+mn-lt"/>
                        </a:rPr>
                        <a:t>-</a:t>
                      </a:r>
                      <a:r>
                        <a:rPr lang="el-GR" sz="1200" baseline="0" dirty="0" smtClean="0">
                          <a:latin typeface="+mn-lt"/>
                        </a:rPr>
                        <a:t>π</a:t>
                      </a:r>
                      <a:r>
                        <a:rPr lang="en-US" sz="1200" baseline="30000" dirty="0" smtClean="0">
                          <a:latin typeface="+mn-lt"/>
                        </a:rPr>
                        <a:t>0</a:t>
                      </a:r>
                      <a:r>
                        <a:rPr lang="en-US" sz="1200" dirty="0" smtClean="0">
                          <a:latin typeface="+mn-lt"/>
                        </a:rPr>
                        <a:t>p</a:t>
                      </a:r>
                    </a:p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67.8K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5.1K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44.7K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297.2K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63.1K  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5.8K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“”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latin typeface="+mn-lt"/>
                        </a:rPr>
                        <a:t>ω</a:t>
                      </a:r>
                      <a:r>
                        <a:rPr lang="en-US" sz="1200" dirty="0" smtClean="0">
                          <a:latin typeface="+mn-lt"/>
                        </a:rPr>
                        <a:t> peak region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17.6K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6.1K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17.4K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1.7K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“”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latin typeface="+mn-lt"/>
                        </a:rPr>
                        <a:t>η</a:t>
                      </a:r>
                      <a:r>
                        <a:rPr lang="en-US" sz="1200" dirty="0" smtClean="0">
                          <a:latin typeface="+mn-lt"/>
                        </a:rPr>
                        <a:t> peak</a:t>
                      </a:r>
                      <a:r>
                        <a:rPr lang="en-US" sz="1200" baseline="0" dirty="0" smtClean="0">
                          <a:latin typeface="+mn-lt"/>
                        </a:rPr>
                        <a:t> region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0.090K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0.003K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0.035K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0.978K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0.087K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0.001K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latin typeface="+mn-lt"/>
                        </a:rPr>
                        <a:t>γ</a:t>
                      </a:r>
                      <a:r>
                        <a:rPr lang="en-US" sz="1200" dirty="0" smtClean="0">
                          <a:latin typeface="+mn-lt"/>
                        </a:rPr>
                        <a:t>+</a:t>
                      </a:r>
                      <a:r>
                        <a:rPr lang="en-US" sz="1200" dirty="0" err="1" smtClean="0">
                          <a:latin typeface="+mn-lt"/>
                        </a:rPr>
                        <a:t>p</a:t>
                      </a:r>
                      <a:r>
                        <a:rPr lang="en-US" sz="1200" dirty="0" err="1" smtClean="0">
                          <a:latin typeface="+mn-lt"/>
                          <a:sym typeface="Wingdings" panose="05000000000000000000" pitchFamily="2" charset="2"/>
                        </a:rPr>
                        <a:t>K</a:t>
                      </a:r>
                      <a:r>
                        <a:rPr lang="en-US" sz="1200" baseline="30000" dirty="0" err="1" smtClean="0">
                          <a:latin typeface="+mn-lt"/>
                          <a:sym typeface="Wingdings" panose="05000000000000000000" pitchFamily="2" charset="2"/>
                        </a:rPr>
                        <a:t>+</a:t>
                      </a:r>
                      <a:r>
                        <a:rPr lang="en-US" sz="1200" dirty="0" err="1" smtClean="0">
                          <a:latin typeface="+mn-lt"/>
                          <a:sym typeface="Wingdings" panose="05000000000000000000" pitchFamily="2" charset="2"/>
                        </a:rPr>
                        <a:t>K</a:t>
                      </a:r>
                      <a:r>
                        <a:rPr lang="en-US" sz="1200" baseline="30000" dirty="0" err="1" smtClean="0">
                          <a:latin typeface="+mn-lt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US" sz="1200" dirty="0" err="1" smtClean="0">
                          <a:latin typeface="+mn-lt"/>
                        </a:rPr>
                        <a:t>p</a:t>
                      </a:r>
                      <a:endParaRPr lang="en-US" sz="1200" dirty="0" smtClean="0">
                        <a:latin typeface="+mn-lt"/>
                      </a:endParaRPr>
                    </a:p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5.4K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23.2K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2.8K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853.1K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1.0K  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0.01K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“”</a:t>
                      </a:r>
                    </a:p>
                    <a:p>
                      <a:pPr algn="ctr"/>
                      <a:r>
                        <a:rPr lang="el-GR" sz="1200" dirty="0" smtClean="0">
                          <a:latin typeface="+mn-lt"/>
                        </a:rPr>
                        <a:t>φ</a:t>
                      </a:r>
                      <a:r>
                        <a:rPr lang="en-US" sz="1200" dirty="0" smtClean="0">
                          <a:latin typeface="+mn-lt"/>
                        </a:rPr>
                        <a:t> peak 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0.4K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25.5K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2.6K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0.02K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7739" y="6101784"/>
            <a:ext cx="8520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The events with a missing proton have low FOM compared to exclusive events, generally lower by 1 order of magnitude, but lower by 2 orders of magnitude for K</a:t>
            </a:r>
            <a:r>
              <a:rPr lang="en-US" sz="1600" baseline="30000" dirty="0" smtClean="0">
                <a:latin typeface="Comic Sans MS" panose="030F0702030302020204" pitchFamily="66" charset="0"/>
              </a:rPr>
              <a:t>+</a:t>
            </a:r>
            <a:r>
              <a:rPr lang="en-US" sz="1600" dirty="0" smtClean="0">
                <a:latin typeface="Comic Sans MS" panose="030F0702030302020204" pitchFamily="66" charset="0"/>
              </a:rPr>
              <a:t>K and </a:t>
            </a:r>
            <a:r>
              <a:rPr lang="el-GR" sz="1600" dirty="0" smtClean="0">
                <a:latin typeface="Comic Sans MS" panose="030F0702030302020204" pitchFamily="66" charset="0"/>
              </a:rPr>
              <a:t>η</a:t>
            </a:r>
            <a:r>
              <a:rPr lang="en-US" sz="1600" dirty="0" smtClean="0">
                <a:latin typeface="Comic Sans MS" panose="030F0702030302020204" pitchFamily="66" charset="0"/>
              </a:rPr>
              <a:t> peak.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180728" y="3124200"/>
            <a:ext cx="1658471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149352" y="4191000"/>
            <a:ext cx="1658471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8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Discussion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287" y="15240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 While the statistically optimal average for an observable is in principle the weighted average of the exclusive dataset and the missing proton dataset, the undoubtedly larger </a:t>
            </a:r>
            <a:r>
              <a:rPr lang="en-US" u="sng" dirty="0" smtClean="0">
                <a:latin typeface="Comic Sans MS" panose="030F0702030302020204" pitchFamily="66" charset="0"/>
              </a:rPr>
              <a:t>systematic</a:t>
            </a:r>
            <a:r>
              <a:rPr lang="en-US" dirty="0" smtClean="0">
                <a:latin typeface="Comic Sans MS" panose="030F0702030302020204" pitchFamily="66" charset="0"/>
              </a:rPr>
              <a:t> errors for the inclusive data 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should give one pause. Given the low weight of the inclusive data , it’s not clear how useful they will be. 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sz="1600" dirty="0" smtClean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If part of the </a:t>
            </a:r>
            <a:r>
              <a:rPr lang="en-US" dirty="0" err="1" smtClean="0">
                <a:latin typeface="Comic Sans MS" panose="030F0702030302020204" pitchFamily="66" charset="0"/>
              </a:rPr>
              <a:t>GlueX</a:t>
            </a:r>
            <a:r>
              <a:rPr lang="en-US" dirty="0" smtClean="0">
                <a:latin typeface="Comic Sans MS" panose="030F0702030302020204" pitchFamily="66" charset="0"/>
              </a:rPr>
              <a:t> physics program leads to a neutron recoil, detecting that recoil neutron could be important: it might lead to increased FOM even if the neutron detection efficiency is low.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 smtClean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1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Summary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14400"/>
            <a:ext cx="8686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omic Sans MS" panose="030F0702030302020204" pitchFamily="66" charset="0"/>
              </a:rPr>
              <a:t>The </a:t>
            </a:r>
            <a:r>
              <a:rPr lang="en-US" sz="1400" dirty="0" smtClean="0">
                <a:latin typeface="Comic Sans MS" panose="030F0702030302020204" pitchFamily="66" charset="0"/>
              </a:rPr>
              <a:t>total error </a:t>
            </a:r>
            <a:r>
              <a:rPr lang="en-US" sz="1400" dirty="0">
                <a:latin typeface="Comic Sans MS" panose="030F0702030302020204" pitchFamily="66" charset="0"/>
              </a:rPr>
              <a:t>bar is the ultimate arbiter of the quality of a dataset. But it’s often </a:t>
            </a:r>
            <a:r>
              <a:rPr lang="en-US" sz="1400" dirty="0" smtClean="0">
                <a:latin typeface="Comic Sans MS" panose="030F0702030302020204" pitchFamily="66" charset="0"/>
              </a:rPr>
              <a:t>insightful </a:t>
            </a:r>
            <a:r>
              <a:rPr lang="en-US" sz="1400" dirty="0">
                <a:latin typeface="Comic Sans MS" panose="030F0702030302020204" pitchFamily="66" charset="0"/>
              </a:rPr>
              <a:t>to define a Figure of Merit (FOM) which is linearly proportional to the relative statistical </a:t>
            </a:r>
            <a:r>
              <a:rPr lang="en-US" sz="1400" dirty="0" smtClean="0">
                <a:latin typeface="Comic Sans MS" panose="030F0702030302020204" pitchFamily="66" charset="0"/>
              </a:rPr>
              <a:t>weight.</a:t>
            </a:r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mic Sans MS" panose="030F0702030302020204" pitchFamily="66" charset="0"/>
              </a:rPr>
              <a:t>I don’t yet have a deep understanding of how </a:t>
            </a:r>
            <a:r>
              <a:rPr lang="en-US" sz="1400" dirty="0" err="1" smtClean="0">
                <a:latin typeface="Comic Sans MS" panose="030F0702030302020204" pitchFamily="66" charset="0"/>
              </a:rPr>
              <a:t>GlueX</a:t>
            </a:r>
            <a:r>
              <a:rPr lang="en-US" sz="1400" dirty="0" smtClean="0">
                <a:latin typeface="Comic Sans MS" panose="030F0702030302020204" pitchFamily="66" charset="0"/>
              </a:rPr>
              <a:t> will pull out its signals, but fairly general arguments suggest the FOM without polarization 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FOM 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r>
              <a:rPr lang="en-US" sz="16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sz="16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/(1 + </a:t>
            </a: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sz="1600" b="1" baseline="-25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/N</a:t>
            </a:r>
            <a:r>
              <a:rPr lang="en-US" sz="16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)  </a:t>
            </a:r>
            <a:endParaRPr lang="en-US" sz="1600" b="1" dirty="0" smtClean="0">
              <a:latin typeface="Comic Sans MS" panose="030F0702030302020204" pitchFamily="66" charset="0"/>
            </a:endParaRPr>
          </a:p>
          <a:p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  This is a big deal: it’s easy to waste time and money by using a pseudo-FOM which doesn’t wholly reflect the statistical weight of a dataset (like purity alone, or the number of properly reconstructed events alone, etc.) 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mic Sans MS" panose="030F0702030302020204" pitchFamily="66" charset="0"/>
              </a:rPr>
              <a:t>Generally speaking, the modest increase in signal events in an inclusive analysis is more than offset by an enormous increase in background events. However, the large signal in the </a:t>
            </a:r>
            <a:r>
              <a:rPr lang="el-GR" sz="1400" dirty="0" smtClean="0">
                <a:latin typeface="Comic Sans MS" panose="030F0702030302020204" pitchFamily="66" charset="0"/>
              </a:rPr>
              <a:t>ρ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and </a:t>
            </a:r>
            <a:r>
              <a:rPr lang="el-GR" sz="1400" dirty="0">
                <a:latin typeface="Comic Sans MS" panose="030F0702030302020204" pitchFamily="66" charset="0"/>
              </a:rPr>
              <a:t>ω</a:t>
            </a:r>
            <a:r>
              <a:rPr lang="en-US" sz="1400" dirty="0">
                <a:latin typeface="Comic Sans MS" panose="030F0702030302020204" pitchFamily="66" charset="0"/>
              </a:rPr>
              <a:t> peak regions </a:t>
            </a:r>
            <a:r>
              <a:rPr lang="en-US" sz="1400" dirty="0" smtClean="0">
                <a:latin typeface="Comic Sans MS" panose="030F0702030302020204" pitchFamily="66" charset="0"/>
              </a:rPr>
              <a:t>makes an inclusive </a:t>
            </a:r>
            <a:r>
              <a:rPr lang="en-US" sz="1400" dirty="0">
                <a:latin typeface="Comic Sans MS" panose="030F0702030302020204" pitchFamily="66" charset="0"/>
              </a:rPr>
              <a:t>analysis </a:t>
            </a:r>
            <a:r>
              <a:rPr lang="en-US" sz="1400" dirty="0" smtClean="0">
                <a:latin typeface="Comic Sans MS" panose="030F0702030302020204" pitchFamily="66" charset="0"/>
              </a:rPr>
              <a:t>not much lower in FOM than an </a:t>
            </a:r>
            <a:r>
              <a:rPr lang="en-US" sz="1400" dirty="0">
                <a:latin typeface="Comic Sans MS" panose="030F0702030302020204" pitchFamily="66" charset="0"/>
              </a:rPr>
              <a:t>exclusive </a:t>
            </a:r>
            <a:r>
              <a:rPr lang="en-US" sz="1400" dirty="0" smtClean="0">
                <a:latin typeface="Comic Sans MS" panose="030F0702030302020204" pitchFamily="66" charset="0"/>
              </a:rPr>
              <a:t>analysis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(for M. </a:t>
            </a:r>
            <a:r>
              <a:rPr lang="en-US" sz="1400" dirty="0" err="1" smtClean="0">
                <a:latin typeface="Comic Sans MS" panose="030F0702030302020204" pitchFamily="66" charset="0"/>
              </a:rPr>
              <a:t>Staib’s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l-GR" sz="1400" dirty="0" smtClean="0">
                <a:latin typeface="Comic Sans MS" panose="030F0702030302020204" pitchFamily="66" charset="0"/>
              </a:rPr>
              <a:t>ω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 err="1" smtClean="0">
                <a:latin typeface="Comic Sans MS" panose="030F0702030302020204" pitchFamily="66" charset="0"/>
              </a:rPr>
              <a:t>photoproduction</a:t>
            </a:r>
            <a:r>
              <a:rPr lang="en-US" sz="1400" dirty="0" smtClean="0">
                <a:latin typeface="Comic Sans MS" panose="030F0702030302020204" pitchFamily="66" charset="0"/>
              </a:rPr>
              <a:t> analysis for example).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mic Sans MS" panose="030F0702030302020204" pitchFamily="66" charset="0"/>
              </a:rPr>
              <a:t>The majority of FOM resides in events with recoil proton detection analyzed exclusively 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(~90% for the ρ and </a:t>
            </a:r>
            <a:r>
              <a:rPr lang="el-GR" sz="1400" dirty="0" smtClean="0">
                <a:latin typeface="Comic Sans MS" panose="030F0702030302020204" pitchFamily="66" charset="0"/>
              </a:rPr>
              <a:t>ω</a:t>
            </a:r>
            <a:r>
              <a:rPr lang="en-US" sz="1400" dirty="0" smtClean="0">
                <a:latin typeface="Comic Sans MS" panose="030F0702030302020204" pitchFamily="66" charset="0"/>
              </a:rPr>
              <a:t> peak regions, but ~99% for some poorer S/B channels Ryan examined). 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Recoil </a:t>
            </a:r>
            <a:r>
              <a:rPr lang="en-US" sz="1400" dirty="0">
                <a:latin typeface="Comic Sans MS" panose="030F0702030302020204" pitchFamily="66" charset="0"/>
              </a:rPr>
              <a:t>proton </a:t>
            </a:r>
            <a:r>
              <a:rPr lang="en-US" sz="1400" dirty="0" smtClean="0">
                <a:latin typeface="Comic Sans MS" panose="030F0702030302020204" pitchFamily="66" charset="0"/>
              </a:rPr>
              <a:t>detection must be critical </a:t>
            </a:r>
            <a:r>
              <a:rPr lang="en-US" sz="1400" dirty="0">
                <a:latin typeface="Comic Sans MS" panose="030F0702030302020204" pitchFamily="66" charset="0"/>
              </a:rPr>
              <a:t>for </a:t>
            </a:r>
            <a:r>
              <a:rPr lang="en-US" sz="1400" dirty="0" smtClean="0">
                <a:latin typeface="Comic Sans MS" panose="030F0702030302020204" pitchFamily="66" charset="0"/>
              </a:rPr>
              <a:t>extracting any weak physics signals from the continuum. 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mic Sans MS" panose="030F0702030302020204" pitchFamily="66" charset="0"/>
              </a:rPr>
              <a:t>I personally don’t see much value in events </a:t>
            </a:r>
            <a:r>
              <a:rPr lang="en-US" sz="1400" dirty="0">
                <a:latin typeface="Comic Sans MS" panose="030F0702030302020204" pitchFamily="66" charset="0"/>
              </a:rPr>
              <a:t>with missing </a:t>
            </a:r>
            <a:r>
              <a:rPr lang="en-US" sz="1400" dirty="0" smtClean="0">
                <a:latin typeface="Comic Sans MS" panose="030F0702030302020204" pitchFamily="66" charset="0"/>
              </a:rPr>
              <a:t>protons. For strong signals where one is not usually statistics limited, the gain in FOM might be 12%. For weak signals where systematic errors from backgrounds are worrisome even for exclusive events, the gain in FOM might be ~1% at the cost of even bigger worries about systematic errors. 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(</a:t>
            </a:r>
            <a:r>
              <a:rPr lang="en-US" sz="1400" dirty="0">
                <a:latin typeface="Comic Sans MS" panose="030F0702030302020204" pitchFamily="66" charset="0"/>
              </a:rPr>
              <a:t>M</a:t>
            </a:r>
            <a:r>
              <a:rPr lang="en-US" sz="1400" dirty="0" smtClean="0">
                <a:latin typeface="Comic Sans MS" panose="030F0702030302020204" pitchFamily="66" charset="0"/>
              </a:rPr>
              <a:t>aybe I’ll change my tune if the recoil proton detection efficiency is much lower than we expect.) 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65D-029C-4C6F-B7E7-F3F22C757F3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79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 smtClean="0">
            <a:latin typeface="Comic Sans MS" panose="030F0702030302020204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3519</TotalTime>
  <Words>1427</Words>
  <Application>Microsoft Office PowerPoint</Application>
  <PresentationFormat>On-screen Show (4:3)</PresentationFormat>
  <Paragraphs>268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Figure of Merit for  Exclusive vs Missing Proton  Analyses</vt:lpstr>
      <vt:lpstr>Figure of Merit</vt:lpstr>
      <vt:lpstr>Exclusive vs Missing Proton: Qualitative</vt:lpstr>
      <vt:lpstr>What About the Peak Regions?</vt:lpstr>
      <vt:lpstr>Exclusive vs Missing Proton Analyses</vt:lpstr>
      <vt:lpstr>Reorganizing Ryan’s Numbers a Bit</vt:lpstr>
      <vt:lpstr>Exclusive vs Missing Proton Datasets</vt:lpstr>
      <vt:lpstr>Discussion</vt:lpstr>
      <vt:lpstr>Summary</vt:lpstr>
      <vt:lpstr>extras</vt:lpstr>
      <vt:lpstr>Ryan Mitchell Survey, Oct 4, 2014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of Merit for  Proton-Tagged vs –Untagged Data</dc:title>
  <dc:creator>David J. Mack</dc:creator>
  <cp:lastModifiedBy>David J. Mack</cp:lastModifiedBy>
  <cp:revision>25</cp:revision>
  <cp:lastPrinted>2015-02-11T18:25:55Z</cp:lastPrinted>
  <dcterms:created xsi:type="dcterms:W3CDTF">2015-02-05T18:44:39Z</dcterms:created>
  <dcterms:modified xsi:type="dcterms:W3CDTF">2015-02-12T22:18:13Z</dcterms:modified>
</cp:coreProperties>
</file>