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0" r:id="rId3"/>
    <p:sldId id="257" r:id="rId4"/>
    <p:sldId id="279" r:id="rId5"/>
    <p:sldId id="270" r:id="rId6"/>
    <p:sldId id="260" r:id="rId7"/>
    <p:sldId id="302" r:id="rId8"/>
    <p:sldId id="262" r:id="rId9"/>
    <p:sldId id="258" r:id="rId10"/>
    <p:sldId id="271" r:id="rId11"/>
    <p:sldId id="287" r:id="rId12"/>
    <p:sldId id="295" r:id="rId13"/>
    <p:sldId id="273" r:id="rId14"/>
    <p:sldId id="259" r:id="rId15"/>
    <p:sldId id="269" r:id="rId16"/>
    <p:sldId id="265" r:id="rId17"/>
    <p:sldId id="282" r:id="rId18"/>
    <p:sldId id="281" r:id="rId19"/>
    <p:sldId id="300" r:id="rId20"/>
    <p:sldId id="267" r:id="rId21"/>
    <p:sldId id="268" r:id="rId22"/>
    <p:sldId id="296" r:id="rId23"/>
    <p:sldId id="291" r:id="rId24"/>
    <p:sldId id="289" r:id="rId25"/>
    <p:sldId id="285" r:id="rId26"/>
    <p:sldId id="292" r:id="rId27"/>
    <p:sldId id="293" r:id="rId28"/>
    <p:sldId id="303" r:id="rId29"/>
    <p:sldId id="283" r:id="rId30"/>
    <p:sldId id="297" r:id="rId31"/>
    <p:sldId id="294" r:id="rId32"/>
    <p:sldId id="298" r:id="rId33"/>
    <p:sldId id="274" r:id="rId34"/>
    <p:sldId id="299" r:id="rId35"/>
    <p:sldId id="272" r:id="rId36"/>
    <p:sldId id="27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6F61B-2A71-254C-9615-1A3AE941D9B5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8B890-CB55-7F46-8AA6-50BA93DAC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1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DF10D-7B2D-9E4F-915D-705CF3E9A55D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E421-C634-BA46-8128-475A10703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E421-C634-BA46-8128-475A107034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r>
              <a:rPr lang="en-US" smtClean="0"/>
              <a:t>10/14/15</a:t>
            </a:r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z="1200" smtClean="0">
                <a:solidFill>
                  <a:schemeClr val="bg2">
                    <a:shade val="50000"/>
                  </a:schemeClr>
                </a:solidFill>
                <a:effectLst/>
              </a:rPr>
              <a:t>GlueX DIRC Design Review - C.A. Meyer</a:t>
            </a:r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2" name="Picture 1" descr="GlueX-100-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1" y="454001"/>
            <a:ext cx="8127999" cy="829891"/>
          </a:xfrm>
        </p:spPr>
        <p:txBody>
          <a:bodyPr/>
          <a:lstStyle/>
          <a:p>
            <a:r>
              <a:rPr lang="en-US" dirty="0" smtClean="0"/>
              <a:t>Introduction and Project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Curtis A. Meyer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GlueX Spokesperson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DSC_0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1" y="3235323"/>
            <a:ext cx="5118313" cy="33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</a:t>
            </a:r>
            <a:r>
              <a:rPr lang="en-US" sz="2000" dirty="0" err="1" smtClean="0">
                <a:solidFill>
                  <a:srgbClr val="333399"/>
                </a:solidFill>
              </a:rPr>
              <a:t>aons</a:t>
            </a:r>
            <a:r>
              <a:rPr lang="en-US" sz="2000" dirty="0" smtClean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269999" y="-2148"/>
            <a:ext cx="697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713204"/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800" y="983499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984843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 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endParaRPr lang="en-GB" sz="2400" dirty="0" smtClean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3891A7"/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7070" y="4791160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 descr="GlueX-100-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5" name="Rectangle 4"/>
          <p:cNvSpPr/>
          <p:nvPr/>
        </p:nvSpPr>
        <p:spPr>
          <a:xfrm>
            <a:off x="984843" y="2566737"/>
            <a:ext cx="5833052" cy="815474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4843" y="3975686"/>
            <a:ext cx="5833052" cy="815474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4843" y="1088190"/>
            <a:ext cx="5833052" cy="815474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283" y="6074717"/>
            <a:ext cx="8805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We need good </a:t>
            </a:r>
            <a:r>
              <a:rPr lang="en-US" sz="2400" b="1" dirty="0" err="1" smtClean="0">
                <a:solidFill>
                  <a:srgbClr val="FF6600"/>
                </a:solidFill>
              </a:rPr>
              <a:t>kaon</a:t>
            </a:r>
            <a:r>
              <a:rPr lang="en-US" sz="2400" b="1" dirty="0" smtClean="0">
                <a:solidFill>
                  <a:srgbClr val="FF6600"/>
                </a:solidFill>
              </a:rPr>
              <a:t> identification separate the mixed states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8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GlueX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Reconstruct exclusive final states.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Kinematical fitting of events possible.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Event identification relies on global analysis.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All detectors contribute to event analysis.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In GlueX physics, </a:t>
            </a:r>
            <a:r>
              <a:rPr lang="en-US" sz="2800" dirty="0" err="1" smtClean="0">
                <a:solidFill>
                  <a:srgbClr val="000090"/>
                </a:solidFill>
              </a:rPr>
              <a:t>pions</a:t>
            </a:r>
            <a:r>
              <a:rPr lang="en-US" sz="2800" dirty="0" smtClean="0">
                <a:solidFill>
                  <a:srgbClr val="000090"/>
                </a:solidFill>
              </a:rPr>
              <a:t> outnumber </a:t>
            </a:r>
            <a:r>
              <a:rPr lang="en-US" sz="2800" dirty="0" err="1" smtClean="0">
                <a:solidFill>
                  <a:srgbClr val="000090"/>
                </a:solidFill>
              </a:rPr>
              <a:t>kaons</a:t>
            </a:r>
            <a:r>
              <a:rPr lang="en-US" sz="2800" dirty="0" smtClean="0">
                <a:solidFill>
                  <a:srgbClr val="000090"/>
                </a:solidFill>
              </a:rPr>
              <a:t> by a factor of 10.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Better suppression of </a:t>
            </a:r>
            <a:r>
              <a:rPr lang="en-US" sz="2800" dirty="0" err="1" smtClean="0">
                <a:solidFill>
                  <a:srgbClr val="000090"/>
                </a:solidFill>
              </a:rPr>
              <a:t>pions</a:t>
            </a:r>
            <a:r>
              <a:rPr lang="en-US" sz="2800" dirty="0" smtClean="0">
                <a:solidFill>
                  <a:srgbClr val="000090"/>
                </a:solidFill>
              </a:rPr>
              <a:t> in </a:t>
            </a:r>
            <a:r>
              <a:rPr lang="en-US" sz="2800" dirty="0" err="1" smtClean="0">
                <a:solidFill>
                  <a:srgbClr val="000090"/>
                </a:solidFill>
              </a:rPr>
              <a:t>kaonic</a:t>
            </a:r>
            <a:r>
              <a:rPr lang="en-US" sz="2800" dirty="0" smtClean="0">
                <a:solidFill>
                  <a:srgbClr val="000090"/>
                </a:solidFill>
              </a:rPr>
              <a:t> final states is needed for the full GlueX program.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418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GlueX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13204"/>
                </a:solidFill>
              </a:rPr>
              <a:t>An amplitude analysis is used to identify partial waves (of given spin and parity) and ultimately exotic hybrids.</a:t>
            </a:r>
          </a:p>
          <a:p>
            <a:r>
              <a:rPr lang="en-US" sz="2800" dirty="0" smtClean="0">
                <a:solidFill>
                  <a:srgbClr val="713204"/>
                </a:solidFill>
              </a:rPr>
              <a:t>The sensitivity of the amplitude analysis is approximately at the level of the background contamination in the sample.</a:t>
            </a:r>
          </a:p>
          <a:p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Kaon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identification is a crucial handle to reduce backgrounds in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kaonic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final states where misidentified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pions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dominate the background.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1212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5323397" cy="86259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GlueX Experiment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746"/>
          <a:stretch/>
        </p:blipFill>
        <p:spPr>
          <a:xfrm>
            <a:off x="0" y="687408"/>
            <a:ext cx="9144000" cy="2426066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315892" y="3113474"/>
            <a:ext cx="3718971" cy="3654108"/>
            <a:chOff x="181434" y="2948460"/>
            <a:chExt cx="3492261" cy="3517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34" y="2948460"/>
              <a:ext cx="3492261" cy="3517690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1893774" y="3379388"/>
              <a:ext cx="0" cy="261959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170910" y="3379388"/>
              <a:ext cx="0" cy="261959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0" y="3414397"/>
            <a:ext cx="55954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12 </a:t>
            </a:r>
            <a:r>
              <a:rPr lang="en-US" sz="2400" dirty="0" err="1"/>
              <a:t>GeV</a:t>
            </a:r>
            <a:r>
              <a:rPr lang="en-US" sz="2400" dirty="0"/>
              <a:t> e</a:t>
            </a:r>
            <a:r>
              <a:rPr lang="en-US" sz="2400" baseline="30000" dirty="0"/>
              <a:t>-</a:t>
            </a:r>
            <a:r>
              <a:rPr lang="en-US" sz="2400" dirty="0"/>
              <a:t> beam up to 2.2 </a:t>
            </a:r>
            <a:r>
              <a:rPr lang="en-US" sz="2400" dirty="0" err="1" smtClean="0"/>
              <a:t>μA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Linearly polarized </a:t>
            </a:r>
            <a:r>
              <a:rPr lang="en-US" sz="2400" dirty="0" smtClean="0"/>
              <a:t>photons (P</a:t>
            </a:r>
            <a:r>
              <a:rPr lang="en-US" sz="2400" baseline="-25000" dirty="0" smtClean="0"/>
              <a:t>ɣ</a:t>
            </a:r>
            <a:r>
              <a:rPr lang="en-US" sz="2400" dirty="0" smtClean="0"/>
              <a:t>≈40</a:t>
            </a:r>
            <a:r>
              <a:rPr lang="en-US" sz="2400" dirty="0"/>
              <a:t>%) from </a:t>
            </a:r>
            <a:r>
              <a:rPr lang="en-US" sz="2400" dirty="0" smtClean="0"/>
              <a:t>coherent bremsstrahlung </a:t>
            </a:r>
            <a:r>
              <a:rPr lang="en-US" sz="2400" dirty="0"/>
              <a:t>on </a:t>
            </a:r>
            <a:r>
              <a:rPr lang="en-US" sz="2400" dirty="0">
                <a:solidFill>
                  <a:srgbClr val="FF0000"/>
                </a:solidFill>
              </a:rPr>
              <a:t>diamond radiator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Design intensity of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en-US" sz="2400" dirty="0" err="1"/>
              <a:t>ɣ</a:t>
            </a:r>
            <a:r>
              <a:rPr lang="en-US" sz="2400" dirty="0"/>
              <a:t>/s in coherent peak (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</a:rPr>
              <a:t>ɣ</a:t>
            </a:r>
            <a:r>
              <a:rPr lang="en-US" sz="2400" dirty="0">
                <a:solidFill>
                  <a:srgbClr val="FF0000"/>
                </a:solidFill>
              </a:rPr>
              <a:t> = 8.4-9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601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13" y="104751"/>
            <a:ext cx="6402599" cy="102685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GlueX Experiment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1296035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641" y="3161710"/>
            <a:ext cx="43781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 of Hybrids,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</a:rPr>
              <a:t>nd 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01" y="2504586"/>
            <a:ext cx="273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2016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784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150" y="0"/>
            <a:ext cx="5926064" cy="9924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GlueX Commissioning Runs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 descr="aaa_gluex_dec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6" y="905047"/>
            <a:ext cx="3730752" cy="2098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423" y="888802"/>
            <a:ext cx="46516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ate October to mid December 2014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with 10 </a:t>
            </a:r>
            <a:r>
              <a:rPr lang="en-US" sz="2400" dirty="0" err="1" smtClean="0">
                <a:solidFill>
                  <a:srgbClr val="0000FF"/>
                </a:solidFill>
              </a:rPr>
              <a:t>GeV</a:t>
            </a:r>
            <a:r>
              <a:rPr lang="en-US" sz="2400" dirty="0" smtClean="0">
                <a:solidFill>
                  <a:srgbClr val="0000FF"/>
                </a:solidFill>
              </a:rPr>
              <a:t> electrons. No polarized photons, and solid GlueX targets.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All systems worked,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ll detectors recorded data using multiple triggers. 120TB of data collected,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8423" y="3653750"/>
            <a:ext cx="8455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April 2015 ran for a few days with 6GeV electrons producing linearly-polarized photons on the liquid-hydrogen GlueX target.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Better DAQ and triggering led to higher-quality data. 74TB of data collected, 1285M events.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Many detector systems at design specs,  all detector systems are within 30% of design specs.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Data are fully processed every two weeks. </a:t>
            </a:r>
            <a:r>
              <a:rPr lang="en-US" sz="2400" dirty="0"/>
              <a:t>W</a:t>
            </a:r>
            <a:r>
              <a:rPr lang="en-US" sz="2400" dirty="0" smtClean="0"/>
              <a:t>e are</a:t>
            </a:r>
            <a:r>
              <a:rPr lang="en-US" sz="2400" dirty="0" smtClean="0">
                <a:solidFill>
                  <a:srgbClr val="000000"/>
                </a:solidFill>
              </a:rPr>
              <a:t> extracting physics from GlueX.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780" y="3076095"/>
            <a:ext cx="180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930M events.</a:t>
            </a:r>
            <a:endParaRPr lang="en-US" sz="2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330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 descr="rho_prod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73152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8555" y="0"/>
            <a:ext cx="636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13204"/>
                </a:solidFill>
                <a:latin typeface="+mj-lt"/>
              </a:rPr>
              <a:t>Polarization transfer to the</a:t>
            </a:r>
            <a:r>
              <a:rPr lang="en-US" sz="3600" b="1" dirty="0" smtClean="0">
                <a:solidFill>
                  <a:srgbClr val="713204"/>
                </a:solidFill>
                <a:latin typeface="+mj-lt"/>
                <a:cs typeface="Symbol" charset="2"/>
              </a:rPr>
              <a:t> </a:t>
            </a:r>
            <a:r>
              <a:rPr lang="en-US" sz="3600" b="1" dirty="0" smtClean="0">
                <a:solidFill>
                  <a:srgbClr val="713204"/>
                </a:solidFill>
                <a:latin typeface="Symbol" charset="2"/>
                <a:cs typeface="Symbol" charset="2"/>
              </a:rPr>
              <a:t>r</a:t>
            </a:r>
            <a:endParaRPr lang="en-US" sz="3600" b="1" dirty="0">
              <a:solidFill>
                <a:srgbClr val="713204"/>
              </a:solidFill>
              <a:latin typeface="Symbol" charset="2"/>
              <a:cs typeface="Symbol" charset="2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55" y="646331"/>
            <a:ext cx="31242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353" y="691155"/>
            <a:ext cx="3294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P=Linear Polarization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=Beam Asymmetry~1.0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3615" y="3105649"/>
            <a:ext cx="365196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A few hours of beam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512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Systems for PID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pic>
        <p:nvPicPr>
          <p:cNvPr id="7" name="Picture 6" descr="GlueXPID_Detect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727200"/>
            <a:ext cx="6184900" cy="340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9790" y="5178562"/>
            <a:ext cx="7423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713204"/>
                </a:solidFill>
              </a:rPr>
              <a:t>Start counter, RF timing and TOF/BCAL provide flight times.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713204"/>
                </a:solidFill>
              </a:rPr>
              <a:t>CDC &amp; FDC provide track path lengths and momentum.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713204"/>
                </a:solidFill>
              </a:rPr>
              <a:t>CDC &amp; FDC provide </a:t>
            </a:r>
            <a:r>
              <a:rPr lang="en-US" sz="2000" dirty="0" err="1" smtClean="0">
                <a:solidFill>
                  <a:srgbClr val="713204"/>
                </a:solidFill>
              </a:rPr>
              <a:t>dE</a:t>
            </a:r>
            <a:r>
              <a:rPr lang="en-US" sz="2000" dirty="0" smtClean="0">
                <a:solidFill>
                  <a:srgbClr val="713204"/>
                </a:solidFill>
              </a:rPr>
              <a:t>/dx information.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713204"/>
                </a:solidFill>
              </a:rPr>
              <a:t>FCAL provides E/p data.</a:t>
            </a:r>
            <a:endParaRPr lang="en-US" sz="2000" dirty="0">
              <a:solidFill>
                <a:srgbClr val="713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1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52" y="488562"/>
            <a:ext cx="4636448" cy="3521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7375"/>
            <a:ext cx="4406392" cy="548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Timing Calibrations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43" y="4226532"/>
            <a:ext cx="4572000" cy="21971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1305" y="610109"/>
            <a:ext cx="4581215" cy="30164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Electron bunches every ~4 ns</a:t>
            </a:r>
          </a:p>
          <a:p>
            <a:r>
              <a:rPr lang="en-US" sz="2400" dirty="0" smtClean="0"/>
              <a:t>Accelerator provides RF time</a:t>
            </a:r>
          </a:p>
          <a:p>
            <a:r>
              <a:rPr lang="en-US" sz="2400" dirty="0" smtClean="0"/>
              <a:t>Select “correct” RF bunch using tracks matched fast timing detectors</a:t>
            </a:r>
          </a:p>
          <a:p>
            <a:pPr lvl="1"/>
            <a:r>
              <a:rPr lang="en-US" sz="2400" dirty="0" smtClean="0"/>
              <a:t>Start Counter </a:t>
            </a:r>
            <a:r>
              <a:rPr lang="en-US" sz="2400" dirty="0" err="1" smtClean="0"/>
              <a:t>σ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≈ 300 </a:t>
            </a:r>
            <a:r>
              <a:rPr lang="en-US" sz="2400" dirty="0" err="1" smtClean="0"/>
              <a:t>ps</a:t>
            </a:r>
            <a:r>
              <a:rPr lang="en-US" sz="2400" dirty="0" smtClean="0"/>
              <a:t>          </a:t>
            </a:r>
            <a:r>
              <a:rPr lang="en-US" sz="2400" dirty="0" smtClean="0">
                <a:solidFill>
                  <a:srgbClr val="0000FF"/>
                </a:solidFill>
              </a:rPr>
              <a:t>better than design goal!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021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3954"/>
            <a:ext cx="7498080" cy="8396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Tracking and Calorimeter Performance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19</a:t>
            </a:fld>
            <a:endParaRPr kumimoji="0" lang="en-US"/>
          </a:p>
        </p:txBody>
      </p:sp>
      <p:pic>
        <p:nvPicPr>
          <p:cNvPr id="7" name="Picture 6" descr="tracking_ca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1" y="853574"/>
            <a:ext cx="7787767" cy="57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4006"/>
            <a:ext cx="749808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140326"/>
            <a:ext cx="7498080" cy="480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Introduction </a:t>
            </a:r>
            <a:r>
              <a:rPr lang="en-US" sz="2400" dirty="0"/>
              <a:t>and Project </a:t>
            </a:r>
            <a:r>
              <a:rPr lang="en-US" sz="2400" dirty="0" smtClean="0"/>
              <a:t>Overview  (40’+20’) </a:t>
            </a:r>
          </a:p>
          <a:p>
            <a:pPr lvl="1"/>
            <a:r>
              <a:rPr lang="en-US" sz="2000" dirty="0" smtClean="0"/>
              <a:t>Curtis Meyer, Carnegie Mellon</a:t>
            </a:r>
          </a:p>
          <a:p>
            <a:r>
              <a:rPr lang="en-US" sz="2400" dirty="0" smtClean="0"/>
              <a:t>Focusing </a:t>
            </a:r>
            <a:r>
              <a:rPr lang="en-US" sz="2400" dirty="0"/>
              <a:t>Box Prototype Studies </a:t>
            </a:r>
            <a:r>
              <a:rPr lang="en-US" sz="2400" dirty="0" smtClean="0"/>
              <a:t>(30’+15’)</a:t>
            </a:r>
          </a:p>
          <a:p>
            <a:pPr lvl="1"/>
            <a:r>
              <a:rPr lang="en-US" sz="2000" dirty="0" smtClean="0"/>
              <a:t>Mike Williams, MIT</a:t>
            </a:r>
          </a:p>
          <a:p>
            <a:r>
              <a:rPr lang="en-US" sz="2400" dirty="0" smtClean="0"/>
              <a:t>Mechanical </a:t>
            </a:r>
            <a:r>
              <a:rPr lang="en-US" sz="2400" dirty="0"/>
              <a:t>Design, Integration and Transport </a:t>
            </a:r>
            <a:r>
              <a:rPr lang="en-US" sz="2400" dirty="0" smtClean="0"/>
              <a:t>(30’+15’)</a:t>
            </a:r>
          </a:p>
          <a:p>
            <a:pPr lvl="1"/>
            <a:r>
              <a:rPr lang="en-US" sz="2000" dirty="0" smtClean="0"/>
              <a:t>Matt Shepherd, Indiana University</a:t>
            </a:r>
            <a:endParaRPr lang="en-US" sz="2000" dirty="0"/>
          </a:p>
          <a:p>
            <a:r>
              <a:rPr lang="en-US" sz="2400" dirty="0" smtClean="0"/>
              <a:t>Project </a:t>
            </a:r>
            <a:r>
              <a:rPr lang="en-US" sz="2400" dirty="0"/>
              <a:t>Management, Cost, and </a:t>
            </a:r>
            <a:r>
              <a:rPr lang="en-US" sz="2400" dirty="0" smtClean="0"/>
              <a:t>Schedule (40’ + 20’)</a:t>
            </a:r>
          </a:p>
          <a:p>
            <a:pPr lvl="1"/>
            <a:r>
              <a:rPr lang="en-US" sz="2000" dirty="0" smtClean="0"/>
              <a:t> Justin Stevens, Jefferson Lab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127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 descr="p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" y="476504"/>
            <a:ext cx="8065770" cy="630529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5608" y="4440"/>
            <a:ext cx="7498080" cy="68457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Particle Identification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989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Kaon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21</a:t>
            </a:fld>
            <a:endParaRPr kumimoji="0" lang="en-US"/>
          </a:p>
        </p:txBody>
      </p:sp>
      <p:sp>
        <p:nvSpPr>
          <p:cNvPr id="5" name="TextBox 4"/>
          <p:cNvSpPr txBox="1"/>
          <p:nvPr/>
        </p:nvSpPr>
        <p:spPr>
          <a:xfrm>
            <a:off x="1200335" y="1238164"/>
            <a:ext cx="7870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Decays of mesons to </a:t>
            </a:r>
            <a:r>
              <a:rPr lang="en-US" sz="2800" dirty="0" err="1" smtClean="0">
                <a:solidFill>
                  <a:srgbClr val="000090"/>
                </a:solidFill>
              </a:rPr>
              <a:t>kaonic</a:t>
            </a:r>
            <a:r>
              <a:rPr lang="en-US" sz="2800" dirty="0" smtClean="0">
                <a:solidFill>
                  <a:srgbClr val="000090"/>
                </a:solidFill>
              </a:rPr>
              <a:t> final states are necessary to map out the nonet structure of any found states.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KK to 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pp</a:t>
            </a:r>
            <a:r>
              <a:rPr lang="en-US" sz="2800" dirty="0" smtClean="0">
                <a:solidFill>
                  <a:srgbClr val="000090"/>
                </a:solidFill>
              </a:rPr>
              <a:t> decay ratios measure the flavor content  of mesons.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Cascade and hyperon baryons are a key part of the GlueX program. Good kaon identification is needed to fully carry out this program.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The normal </a:t>
            </a:r>
            <a:r>
              <a:rPr lang="en-US" sz="2800" dirty="0" err="1" smtClean="0">
                <a:solidFill>
                  <a:srgbClr val="000090"/>
                </a:solidFill>
              </a:rPr>
              <a:t>strangeonium</a:t>
            </a:r>
            <a:r>
              <a:rPr lang="en-US" sz="2800" dirty="0" smtClean="0">
                <a:solidFill>
                  <a:srgbClr val="000090"/>
                </a:solidFill>
              </a:rPr>
              <a:t> spectrum is also of interest, especially given the XYZ states in charm.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6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Kaon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471" y="1417638"/>
            <a:ext cx="38277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Four of the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BaBar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DIRC bar boxes will be installed in front of the TOF wall.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This combined with the other PID systems in GlueX will allow us to fully study final states with strange quarks.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88631"/>
                </a:solidFill>
              </a:rPr>
              <a:t>Strangeonium mesons and hybrids can be studied.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Hyperon and cascade baryons can be studied. 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883" y="5230924"/>
            <a:ext cx="335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Expected late 2017/ 2018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22</a:t>
            </a:fld>
            <a:endParaRPr kumimoji="0" lang="en-US"/>
          </a:p>
        </p:txBody>
      </p:sp>
      <p:pic>
        <p:nvPicPr>
          <p:cNvPr id="5" name="Picture 4" descr="dirc_carri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79" y="1208312"/>
            <a:ext cx="4184269" cy="39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23</a:t>
            </a:fld>
            <a:endParaRPr kumimoji="0" lang="en-US"/>
          </a:p>
        </p:txBody>
      </p:sp>
      <p:pic>
        <p:nvPicPr>
          <p:cNvPr id="9" name="Picture 8" descr="dirc_per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27" y="1445490"/>
            <a:ext cx="3253619" cy="6858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617579" y="45051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2082" y="989263"/>
            <a:ext cx="6791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Kaon efficiency as a function of momentum for three different pion misidentification fractions.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Dashed curves use 2.5mrad resolution assumed in PAC proposal and achieved by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BaBar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Solid curves show performance achieved by current design simulations.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35608" y="40690"/>
            <a:ext cx="7498080" cy="1143000"/>
          </a:xfrm>
        </p:spPr>
        <p:txBody>
          <a:bodyPr/>
          <a:lstStyle/>
          <a:p>
            <a:r>
              <a:rPr lang="en-US" dirty="0" smtClean="0"/>
              <a:t>DIRC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3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</a:t>
            </a:r>
            <a:r>
              <a:rPr lang="en-US" sz="2000" dirty="0" err="1" smtClean="0">
                <a:solidFill>
                  <a:srgbClr val="333399"/>
                </a:solidFill>
              </a:rPr>
              <a:t>aons</a:t>
            </a:r>
            <a:r>
              <a:rPr lang="en-US" sz="2000" dirty="0" smtClean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269999" y="-2148"/>
            <a:ext cx="697174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713204"/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800" y="983499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984843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 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chemeClr val="accent1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chemeClr val="accent1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chemeClr val="accent1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endParaRPr lang="en-GB" sz="2400" dirty="0" smtClean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3891A7"/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7070" y="4791160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 descr="GlueX-100-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24</a:t>
            </a:fld>
            <a:endParaRPr kumimoji="0" lang="en-US"/>
          </a:p>
        </p:txBody>
      </p:sp>
      <p:sp>
        <p:nvSpPr>
          <p:cNvPr id="5" name="Oval 4"/>
          <p:cNvSpPr/>
          <p:nvPr/>
        </p:nvSpPr>
        <p:spPr>
          <a:xfrm>
            <a:off x="984843" y="1256631"/>
            <a:ext cx="5846420" cy="735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84843" y="2742449"/>
            <a:ext cx="5846420" cy="735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9874" y="4100315"/>
            <a:ext cx="5846420" cy="735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Systems for PID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25</a:t>
            </a:fld>
            <a:endParaRPr kumimoji="0" lang="en-US"/>
          </a:p>
        </p:txBody>
      </p:sp>
      <p:pic>
        <p:nvPicPr>
          <p:cNvPr id="7" name="Picture 6" descr="GlueXPID_Detect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727200"/>
            <a:ext cx="6184900" cy="3403600"/>
          </a:xfrm>
          <a:prstGeom prst="rect">
            <a:avLst/>
          </a:prstGeom>
        </p:spPr>
      </p:pic>
      <p:pic>
        <p:nvPicPr>
          <p:cNvPr id="3" name="Picture 2" descr="GlueXPID_Detectors_DIR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727200"/>
            <a:ext cx="6184900" cy="340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6421" y="5293895"/>
            <a:ext cx="757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713204"/>
                </a:solidFill>
              </a:rPr>
              <a:t>Baseline GlueX provides K/p separation up to about 2 </a:t>
            </a:r>
            <a:r>
              <a:rPr lang="en-US" dirty="0" err="1" smtClean="0">
                <a:solidFill>
                  <a:srgbClr val="713204"/>
                </a:solidFill>
              </a:rPr>
              <a:t>GeV</a:t>
            </a:r>
            <a:r>
              <a:rPr lang="en-US" dirty="0" smtClean="0">
                <a:solidFill>
                  <a:srgbClr val="713204"/>
                </a:solidFill>
              </a:rPr>
              <a:t>/c.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713204"/>
                </a:solidFill>
              </a:rPr>
              <a:t>The addition of the DIRC pushes this up to 4.5 </a:t>
            </a:r>
            <a:r>
              <a:rPr lang="en-US" dirty="0" err="1" smtClean="0">
                <a:solidFill>
                  <a:srgbClr val="713204"/>
                </a:solidFill>
              </a:rPr>
              <a:t>GeV</a:t>
            </a:r>
            <a:r>
              <a:rPr lang="en-US" dirty="0" smtClean="0">
                <a:solidFill>
                  <a:srgbClr val="713204"/>
                </a:solidFill>
              </a:rPr>
              <a:t>/c.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713204"/>
                </a:solidFill>
              </a:rPr>
              <a:t>Global analysis of event is used, so we are not limited by one piece of information.</a:t>
            </a:r>
            <a:endParaRPr lang="en-US" dirty="0">
              <a:solidFill>
                <a:srgbClr val="713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1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263" y="1073484"/>
            <a:ext cx="7690425" cy="480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Global event-identification schemes.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Exclusive final state, 4C-kinematic fitting possible.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Globally examine all variables that can classify the event:  </a:t>
            </a:r>
            <a:r>
              <a:rPr lang="en-US" sz="2800" dirty="0" err="1" smtClean="0">
                <a:solidFill>
                  <a:srgbClr val="0000FF"/>
                </a:solidFill>
              </a:rPr>
              <a:t>KinFit</a:t>
            </a:r>
            <a:r>
              <a:rPr lang="en-US" sz="2800" dirty="0" smtClean="0">
                <a:solidFill>
                  <a:srgbClr val="0000FF"/>
                </a:solidFill>
              </a:rPr>
              <a:t> Prob., Individual detector PID information, topology information, ….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Use machine-learning tools to develop a classifier. For GlueX, we have been using a Boosted Decision Tree (BDT).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Optimize on purity and efficiency.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26</a:t>
            </a:fld>
            <a:endParaRPr kumimoji="0"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42" y="1574799"/>
            <a:ext cx="5715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4006"/>
            <a:ext cx="7498080" cy="1143000"/>
          </a:xfrm>
        </p:spPr>
        <p:txBody>
          <a:bodyPr/>
          <a:lstStyle/>
          <a:p>
            <a:r>
              <a:rPr lang="en-US" dirty="0" smtClean="0"/>
              <a:t>DIRC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579" y="953168"/>
            <a:ext cx="7961269" cy="480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Using Amplitude Analysis, we expect to be able to decompose a sample of events from a given final state into a coherent sum of partial waves.</a:t>
            </a:r>
          </a:p>
          <a:p>
            <a:r>
              <a:rPr lang="en-US" sz="2800" dirty="0">
                <a:solidFill>
                  <a:srgbClr val="000090"/>
                </a:solidFill>
              </a:rPr>
              <a:t>P</a:t>
            </a:r>
            <a:r>
              <a:rPr lang="en-US" sz="2800" dirty="0" smtClean="0">
                <a:solidFill>
                  <a:srgbClr val="000090"/>
                </a:solidFill>
              </a:rPr>
              <a:t>artial waves can be interpreted in terms of particles, and lead to identification of exotic hybrids.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The technique sensitivity is (approximately) limited  by the level of the background. 99% purity, lets us access physics details that are not possible to study with  90% purity.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749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kaon_kinematics_not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" y="682820"/>
            <a:ext cx="7600950" cy="4732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36" y="12896"/>
            <a:ext cx="6784609" cy="70009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Global Particle Identification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DIRC Design Review - C.A. Meyer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443" y="5367869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Request 90% purity in the event sample.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1907" y="3173082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31%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1807" y="816989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46%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1807" y="3173082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32%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0815" y="851647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67%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43" y="5871689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Request 95% purity in the event sample.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8861" y="3658466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15%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0815" y="3664514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16%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8810" y="131258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61%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4337" y="131258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20%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618" y="5447712"/>
            <a:ext cx="3660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The baseline GlueX detector can provide pure kaonic event samples with good efficiency. </a:t>
            </a:r>
          </a:p>
        </p:txBody>
      </p:sp>
    </p:spTree>
    <p:extLst>
      <p:ext uri="{BB962C8B-B14F-4D97-AF65-F5344CB8AC3E}">
        <p14:creationId xmlns:p14="http://schemas.microsoft.com/office/powerpoint/2010/main" val="292080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kaon_kinematics_not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" y="682820"/>
            <a:ext cx="7600950" cy="4732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36" y="12896"/>
            <a:ext cx="6784609" cy="70009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Global Particle Identification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DIRC Design Review - C.A. Meyer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443" y="5367869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Request 90% purity in the event sample.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1907" y="3173082"/>
            <a:ext cx="199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31% Eff. &gt; 49%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1807" y="816989"/>
            <a:ext cx="226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46% Eff. &gt; 65%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1807" y="3173082"/>
            <a:ext cx="199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32% Eff. &gt; 48%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0815" y="851647"/>
            <a:ext cx="199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67% Eff. &gt; 74%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43" y="5871689"/>
            <a:ext cx="51603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Request 95% purity in the event sample.</a:t>
            </a:r>
          </a:p>
          <a:p>
            <a:r>
              <a:rPr lang="en-US" sz="2400" dirty="0">
                <a:solidFill>
                  <a:srgbClr val="FF6600"/>
                </a:solidFill>
              </a:rPr>
              <a:t>Request 99% purity in the event sample.</a:t>
            </a:r>
          </a:p>
          <a:p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8861" y="3658466"/>
            <a:ext cx="165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15% &gt; 33 %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0815" y="3664514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16% &gt; 33%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5546" y="131258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61% &gt; 68%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4337" y="1312580"/>
            <a:ext cx="162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20% &gt; 55%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618" y="5447712"/>
            <a:ext cx="3660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The DIRC will significantly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kaon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identification and enable the full GlueX Physics program.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64737" y="177424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28%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6020" y="4120131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5</a:t>
            </a:r>
            <a:r>
              <a:rPr lang="en-US" sz="2400" dirty="0" smtClean="0">
                <a:solidFill>
                  <a:srgbClr val="FF6600"/>
                </a:solidFill>
              </a:rPr>
              <a:t>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27120" y="1798177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8%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4536" y="4099912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8%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 GlueX physics program. 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GlueX Experiment.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Need for forward kaon identification.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Summary	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39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PAC Approval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5204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Jefferson Lab PAC has given an A rating to the physics program of GlueX including parts of the </a:t>
            </a:r>
            <a:r>
              <a:rPr lang="en-US" sz="2400" dirty="0" err="1" smtClean="0"/>
              <a:t>BaBar</a:t>
            </a:r>
            <a:r>
              <a:rPr lang="en-US" sz="2400" dirty="0" smtClean="0"/>
              <a:t> DIRC as a forward kaon-identification system.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10/14/15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30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032561" y="3511834"/>
            <a:ext cx="7790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Recommendation:  Approve</a:t>
            </a:r>
          </a:p>
          <a:p>
            <a:r>
              <a:rPr lang="en-US" sz="2400" b="1" dirty="0" smtClean="0">
                <a:solidFill>
                  <a:srgbClr val="F88631"/>
                </a:solidFill>
              </a:rPr>
              <a:t>GlueX  </a:t>
            </a:r>
            <a:r>
              <a:rPr lang="en-US" sz="2400" b="1" dirty="0">
                <a:solidFill>
                  <a:srgbClr val="F88631"/>
                </a:solidFill>
              </a:rPr>
              <a:t>is  the  flagship  experiment  in  Hall  D;  the  physics  motivation  for  the  proposed  running  is  very  sound.  The </a:t>
            </a:r>
            <a:r>
              <a:rPr lang="en-US" sz="2400" b="1" dirty="0" smtClean="0">
                <a:solidFill>
                  <a:srgbClr val="F88631"/>
                </a:solidFill>
              </a:rPr>
              <a:t>motivation  </a:t>
            </a:r>
            <a:r>
              <a:rPr lang="en-US" sz="2400" b="1" dirty="0">
                <a:solidFill>
                  <a:srgbClr val="F88631"/>
                </a:solidFill>
              </a:rPr>
              <a:t>for  the  hardware  extension  is  very  obvious  to  reach  the  physics  goals  of  the  experiment  and  is </a:t>
            </a:r>
            <a:r>
              <a:rPr lang="en-US" sz="2400" b="1" dirty="0" smtClean="0">
                <a:solidFill>
                  <a:srgbClr val="F88631"/>
                </a:solidFill>
              </a:rPr>
              <a:t>strongly supported </a:t>
            </a:r>
            <a:r>
              <a:rPr lang="en-US" sz="2400" b="1" dirty="0">
                <a:solidFill>
                  <a:srgbClr val="F88631"/>
                </a:solidFill>
              </a:rPr>
              <a:t>by the PAC. </a:t>
            </a:r>
          </a:p>
        </p:txBody>
      </p:sp>
    </p:spTree>
    <p:extLst>
      <p:ext uri="{BB962C8B-B14F-4D97-AF65-F5344CB8AC3E}">
        <p14:creationId xmlns:p14="http://schemas.microsoft.com/office/powerpoint/2010/main" val="156938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316" y="966535"/>
            <a:ext cx="7797372" cy="55478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GlueX will receive 4 </a:t>
            </a:r>
            <a:r>
              <a:rPr lang="en-US" sz="2800" dirty="0" err="1" smtClean="0"/>
              <a:t>BaBar</a:t>
            </a:r>
            <a:r>
              <a:rPr lang="en-US" sz="2800" dirty="0" smtClean="0"/>
              <a:t> DIRC boxes.</a:t>
            </a:r>
          </a:p>
          <a:p>
            <a:r>
              <a:rPr lang="en-US" sz="2800" dirty="0" smtClean="0"/>
              <a:t>GlueX plans to use the CLAS-RICH readout and electronics.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Key Tasks for GlueX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/>
              <a:t>Transportation of DIRC boxes to JLab.</a:t>
            </a:r>
          </a:p>
          <a:p>
            <a:r>
              <a:rPr lang="en-US" sz="2800" dirty="0" smtClean="0"/>
              <a:t>Designing Focusing Box for GlueX.</a:t>
            </a:r>
          </a:p>
          <a:p>
            <a:r>
              <a:rPr lang="en-US" sz="2800" dirty="0" smtClean="0"/>
              <a:t>Instrumentation and integration of the detector readout.</a:t>
            </a:r>
          </a:p>
          <a:p>
            <a:r>
              <a:rPr lang="en-US" sz="2800" dirty="0" smtClean="0"/>
              <a:t>Design frame and the installation of the detector in GlueX.</a:t>
            </a:r>
          </a:p>
          <a:p>
            <a:r>
              <a:rPr lang="en-US" sz="2800" dirty="0" smtClean="0"/>
              <a:t>Getting the physics out of the DIRC.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091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316" y="966535"/>
            <a:ext cx="7797372" cy="55478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Project profile allows us to install ½ of the system in summer 2017, and remainder in summer 2018.</a:t>
            </a:r>
          </a:p>
          <a:p>
            <a:r>
              <a:rPr lang="en-US" sz="2800" dirty="0" smtClean="0"/>
              <a:t>The early installation of ½ of the system allows for early integration of the DIRC into GlueX simulation and analyses with realistic performance numbers.</a:t>
            </a:r>
            <a:endParaRPr lang="en-US" sz="2800" b="1" dirty="0" smtClean="0">
              <a:solidFill>
                <a:srgbClr val="713204"/>
              </a:solidFill>
            </a:endParaRPr>
          </a:p>
          <a:p>
            <a:r>
              <a:rPr lang="en-US" sz="2800" dirty="0" smtClean="0"/>
              <a:t>Sufficient manpower from MIT, </a:t>
            </a:r>
            <a:r>
              <a:rPr lang="en-US" sz="2800" dirty="0" smtClean="0"/>
              <a:t>IU, </a:t>
            </a:r>
            <a:r>
              <a:rPr lang="en-US" sz="2800" dirty="0" smtClean="0"/>
              <a:t>JLAB </a:t>
            </a:r>
            <a:r>
              <a:rPr lang="en-US" sz="2800" dirty="0" smtClean="0"/>
              <a:t>and GSI is </a:t>
            </a:r>
            <a:r>
              <a:rPr lang="en-US" sz="2800" dirty="0" smtClean="0"/>
              <a:t>associated with the project</a:t>
            </a:r>
            <a:r>
              <a:rPr lang="en-US" sz="2800" dirty="0"/>
              <a:t> </a:t>
            </a:r>
            <a:r>
              <a:rPr lang="en-US" sz="2800" dirty="0" smtClean="0"/>
              <a:t>to complete it on schedule.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872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5479"/>
            <a:ext cx="7498080" cy="77495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825817"/>
            <a:ext cx="7498080" cy="5479733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GlueX is installed and well into its commissioning with 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sz="2600" dirty="0" smtClean="0">
                <a:solidFill>
                  <a:schemeClr val="accent3">
                    <a:lumMod val="75000"/>
                  </a:schemeClr>
                </a:solidFill>
              </a:rPr>
              <a:t>ll detector systems are approaching design specifications in performance.</a:t>
            </a:r>
          </a:p>
          <a:p>
            <a:r>
              <a:rPr lang="en-US" sz="2600" dirty="0" smtClean="0">
                <a:solidFill>
                  <a:srgbClr val="922223"/>
                </a:solidFill>
              </a:rPr>
              <a:t>The DIRC-based kaon identification system is needed to carry out the full GlueX physics program.</a:t>
            </a:r>
          </a:p>
          <a:p>
            <a:r>
              <a:rPr lang="en-US" sz="2600" dirty="0" smtClean="0">
                <a:solidFill>
                  <a:srgbClr val="922223"/>
                </a:solidFill>
              </a:rPr>
              <a:t>The 2.5mrad resolution achieved by </a:t>
            </a:r>
            <a:r>
              <a:rPr lang="en-US" sz="2600" dirty="0" err="1" smtClean="0">
                <a:solidFill>
                  <a:srgbClr val="922223"/>
                </a:solidFill>
              </a:rPr>
              <a:t>BaBar</a:t>
            </a:r>
            <a:r>
              <a:rPr lang="en-US" sz="2600" dirty="0">
                <a:solidFill>
                  <a:srgbClr val="922223"/>
                </a:solidFill>
              </a:rPr>
              <a:t> </a:t>
            </a:r>
            <a:r>
              <a:rPr lang="en-US" sz="2600" dirty="0" smtClean="0">
                <a:solidFill>
                  <a:srgbClr val="922223"/>
                </a:solidFill>
              </a:rPr>
              <a:t>is sufficient for GlueX Physics needs. Current simulations suggest that we can do better than this in the GlueX geometry.</a:t>
            </a:r>
          </a:p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The DIRC timeline is consistent with the broader physics goals of the experiment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</a:rPr>
              <a:t>and provides an opportunity for early integration.</a:t>
            </a: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979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6936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GlueX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Arizona State, Athens, Carnegie Mellon, Catholic University, Univ. of Connecticut, Florida International, Florida State, George Washington, Glasgow, Indiana University, ITEP, Jefferson Lab, U. Mass Amherst, MIT,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MePhi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Norfolk State, North Carolina A&amp;T, Univ. North Carolina Wilmington, Northwestern, Santa Maria, University of Regina and Yerevan Physics Institute.</a:t>
            </a:r>
          </a:p>
          <a:p>
            <a:pPr marL="82296" indent="0">
              <a:buNone/>
            </a:pP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Over 100 collaborators from 22 institutions. Others planning to join over the next 6 months and more </a:t>
            </a:r>
            <a:r>
              <a:rPr lang="en-US" sz="2400" smtClean="0">
                <a:solidFill>
                  <a:schemeClr val="accent5">
                    <a:lumMod val="75000"/>
                  </a:schemeClr>
                </a:solidFill>
              </a:rPr>
              <a:t>are welcome.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30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 using GlueX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1790" y="1365407"/>
            <a:ext cx="492955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GlueX—Hybrid mesons/spectroscopy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PR-06-102, PR-12-002 &amp; PR-13-003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</a:t>
            </a:r>
            <a:r>
              <a:rPr lang="en-US" sz="2400" dirty="0" err="1" smtClean="0">
                <a:solidFill>
                  <a:srgbClr val="0000FF"/>
                </a:solidFill>
              </a:rPr>
              <a:t>PrimEx</a:t>
            </a:r>
            <a:r>
              <a:rPr lang="en-US" sz="2400" dirty="0" smtClean="0">
                <a:solidFill>
                  <a:srgbClr val="0000FF"/>
                </a:solidFill>
              </a:rPr>
              <a:t>-eta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PR-10-011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(calorimeter plug)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GlueX—Pion </a:t>
            </a:r>
            <a:r>
              <a:rPr lang="en-US" sz="2400" dirty="0" err="1" smtClean="0">
                <a:solidFill>
                  <a:srgbClr val="0000FF"/>
                </a:solidFill>
              </a:rPr>
              <a:t>polarizability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PR-13-008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(forward </a:t>
            </a:r>
            <a:r>
              <a:rPr lang="en-US" sz="2400" dirty="0" err="1" smtClean="0">
                <a:solidFill>
                  <a:srgbClr val="0000FF"/>
                </a:solidFill>
              </a:rPr>
              <a:t>muon</a:t>
            </a:r>
            <a:r>
              <a:rPr lang="en-US" sz="2400" dirty="0" smtClean="0">
                <a:solidFill>
                  <a:srgbClr val="0000FF"/>
                </a:solidFill>
              </a:rPr>
              <a:t> detector)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GlueX—JEF: Rare eta decays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PR14-004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(calorimeter upgrade)	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9300" y="1417638"/>
            <a:ext cx="245076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A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340-540 PAC days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79 PAC Days</a:t>
            </a:r>
            <a:endParaRPr lang="en-US" dirty="0"/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25 PAC Days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Conditionally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Approved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44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0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9"/>
            <a:ext cx="1509635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030" y="-5377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DIRC Design Review - C.A. Meyer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6" y="791410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717497"/>
            <a:ext cx="577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7" y="1473905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2" y="1546438"/>
            <a:ext cx="368300" cy="17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2869" y="3272041"/>
            <a:ext cx="47521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Lattice QCD calculation of the light-quark meson spectrum.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``Constituent gluon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’’: </a:t>
            </a:r>
            <a:r>
              <a:rPr lang="en-US" sz="2400" b="1" dirty="0" smtClean="0">
                <a:solidFill>
                  <a:srgbClr val="000090"/>
                </a:solidFill>
              </a:rPr>
              <a:t>J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= 1</a:t>
            </a:r>
            <a:r>
              <a:rPr lang="en-US" sz="2400" b="1" baseline="30000" dirty="0">
                <a:solidFill>
                  <a:srgbClr val="000090"/>
                </a:solidFill>
              </a:rPr>
              <a:t>+- 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mass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of  </a:t>
            </a:r>
            <a:r>
              <a:rPr lang="en-US" sz="2400" b="1" dirty="0">
                <a:solidFill>
                  <a:srgbClr val="000090"/>
                </a:solidFill>
              </a:rPr>
              <a:t>1-1.5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.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lightest hybrid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nonets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/>
              <a:t>,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3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0" y="4534820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2" y="5323489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69494" y="5323489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4" y="5323489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27630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0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71600" y="107576"/>
            <a:ext cx="3276096" cy="651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7413" y="6412468"/>
            <a:ext cx="421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Dudek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et. al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Phys. Rev. D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83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111502 (2011)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405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7576"/>
            <a:ext cx="3276096" cy="651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5831" y="33184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017132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1709" y="45629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92215" y="509085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336642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1220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6299" y="4720436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7552" y="4241994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767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621272" y="3419863"/>
            <a:ext cx="3413478" cy="2936487"/>
          </a:xfrm>
          <a:prstGeom prst="rect">
            <a:avLst/>
          </a:prstGeom>
          <a:solidFill>
            <a:schemeClr val="accent6">
              <a:lumMod val="20000"/>
              <a:lumOff val="80000"/>
              <a:alpha val="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6/18/13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B626-A6BE-D94F-BF26-93175C54589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5" y="1123423"/>
            <a:ext cx="5054600" cy="3556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5" y="1571164"/>
            <a:ext cx="4902200" cy="3556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5" y="3008271"/>
            <a:ext cx="4991100" cy="368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5" y="3439666"/>
            <a:ext cx="5067300" cy="3683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5" y="2106140"/>
            <a:ext cx="5181600" cy="3683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5" y="2520355"/>
            <a:ext cx="5143500" cy="368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45761" y="3419863"/>
            <a:ext cx="3256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4">
                    <a:lumMod val="75000"/>
                  </a:schemeClr>
                </a:solidFill>
              </a:rPr>
              <a:t>Lattice QCD suggests  the lightest hybrids don’t have ideal mixing:</a:t>
            </a:r>
            <a:endParaRPr lang="en-US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8150" y="644544"/>
            <a:ext cx="555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Experimental results on mixing: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21272" y="4748769"/>
            <a:ext cx="3486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80"/>
                </a:solidFill>
              </a:rPr>
              <a:t>0</a:t>
            </a:r>
            <a:r>
              <a:rPr lang="en-US" sz="2400" baseline="30000" dirty="0" smtClean="0">
                <a:solidFill>
                  <a:srgbClr val="800080"/>
                </a:solidFill>
              </a:rPr>
              <a:t>-+</a:t>
            </a:r>
            <a:r>
              <a:rPr lang="en-US" sz="2400" dirty="0" smtClean="0">
                <a:solidFill>
                  <a:srgbClr val="800080"/>
                </a:solidFill>
              </a:rPr>
              <a:t> ground state and radial</a:t>
            </a:r>
          </a:p>
          <a:p>
            <a:r>
              <a:rPr lang="en-US" sz="2400" dirty="0" smtClean="0">
                <a:solidFill>
                  <a:srgbClr val="800080"/>
                </a:solidFill>
              </a:rPr>
              <a:t>1</a:t>
            </a:r>
            <a:r>
              <a:rPr lang="en-US" sz="2400" baseline="30000" dirty="0">
                <a:solidFill>
                  <a:srgbClr val="800080"/>
                </a:solidFill>
              </a:rPr>
              <a:t>-</a:t>
            </a:r>
            <a:r>
              <a:rPr lang="en-US" sz="2400" baseline="30000" dirty="0" smtClean="0">
                <a:solidFill>
                  <a:srgbClr val="800080"/>
                </a:solidFill>
              </a:rPr>
              <a:t>-</a:t>
            </a:r>
            <a:r>
              <a:rPr lang="en-US" sz="2400" dirty="0" smtClean="0">
                <a:solidFill>
                  <a:srgbClr val="800080"/>
                </a:solidFill>
              </a:rPr>
              <a:t> </a:t>
            </a:r>
            <a:r>
              <a:rPr lang="en-US" sz="2400" baseline="30000" dirty="0" smtClean="0">
                <a:solidFill>
                  <a:srgbClr val="800080"/>
                </a:solidFill>
              </a:rPr>
              <a:t>3</a:t>
            </a:r>
            <a:r>
              <a:rPr lang="en-US" sz="2400" dirty="0" smtClean="0">
                <a:solidFill>
                  <a:srgbClr val="800080"/>
                </a:solidFill>
              </a:rPr>
              <a:t>D</a:t>
            </a:r>
            <a:r>
              <a:rPr lang="en-US" sz="2400" baseline="-25000" dirty="0" smtClean="0">
                <a:solidFill>
                  <a:srgbClr val="800080"/>
                </a:solidFill>
              </a:rPr>
              <a:t>1</a:t>
            </a:r>
            <a:r>
              <a:rPr lang="en-US" sz="2400" dirty="0" smtClean="0">
                <a:solidFill>
                  <a:srgbClr val="800080"/>
                </a:solidFill>
              </a:rPr>
              <a:t> ground state. </a:t>
            </a:r>
          </a:p>
          <a:p>
            <a:r>
              <a:rPr lang="en-US" sz="2400" dirty="0" smtClean="0">
                <a:solidFill>
                  <a:srgbClr val="800080"/>
                </a:solidFill>
              </a:rPr>
              <a:t>1</a:t>
            </a:r>
            <a:r>
              <a:rPr lang="en-US" sz="2400" baseline="30000" dirty="0" smtClean="0">
                <a:solidFill>
                  <a:srgbClr val="800080"/>
                </a:solidFill>
              </a:rPr>
              <a:t>++ </a:t>
            </a:r>
            <a:r>
              <a:rPr lang="en-US" sz="2400" dirty="0" smtClean="0">
                <a:solidFill>
                  <a:srgbClr val="800080"/>
                </a:solidFill>
              </a:rPr>
              <a:t>ground state</a:t>
            </a:r>
          </a:p>
          <a:p>
            <a:r>
              <a:rPr lang="en-US" sz="2400" dirty="0" smtClean="0">
                <a:solidFill>
                  <a:srgbClr val="800080"/>
                </a:solidFill>
              </a:rPr>
              <a:t>1</a:t>
            </a:r>
            <a:r>
              <a:rPr lang="en-US" sz="2400" baseline="30000" dirty="0" smtClean="0">
                <a:solidFill>
                  <a:srgbClr val="800080"/>
                </a:solidFill>
              </a:rPr>
              <a:t>-+</a:t>
            </a:r>
            <a:r>
              <a:rPr lang="en-US" sz="2400" dirty="0" smtClean="0">
                <a:solidFill>
                  <a:srgbClr val="800080"/>
                </a:solidFill>
              </a:rPr>
              <a:t> exotic</a:t>
            </a:r>
            <a:endParaRPr lang="en-US" sz="2400" dirty="0">
              <a:solidFill>
                <a:srgbClr val="800080"/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449504" y="0"/>
            <a:ext cx="6384491" cy="7397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N</a:t>
            </a:r>
            <a:r>
              <a:rPr lang="en-US" sz="3600" b="1" dirty="0" smtClean="0">
                <a:solidFill>
                  <a:srgbClr val="000090"/>
                </a:solidFill>
              </a:rPr>
              <a:t>onet Mixing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7600" y="2034795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ymbol"/>
              </a:rPr>
              <a:t>q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= 35.3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8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500" y="4010105"/>
            <a:ext cx="5791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Measure through decay rates:</a:t>
            </a:r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f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(1270)</a:t>
            </a:r>
            <a:r>
              <a:rPr lang="en-GB" sz="2400" dirty="0" smtClean="0">
                <a:solidFill>
                  <a:srgbClr val="0000FF"/>
                </a:solidFill>
                <a:latin typeface="Symbol" pitchFamily="16" charset="2"/>
              </a:rPr>
              <a:t>   </a:t>
            </a:r>
            <a:r>
              <a:rPr lang="en-GB" sz="2400" dirty="0" smtClean="0">
                <a:solidFill>
                  <a:srgbClr val="0000FF"/>
                </a:solidFill>
              </a:rPr>
              <a:t>KK / </a:t>
            </a:r>
            <a:r>
              <a:rPr lang="en-US" sz="2400" dirty="0" smtClean="0">
                <a:solidFill>
                  <a:srgbClr val="0000FF"/>
                </a:solidFill>
              </a:rPr>
              <a:t>f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(1270)</a:t>
            </a:r>
            <a:r>
              <a:rPr lang="en-GB" sz="2400" dirty="0" smtClean="0">
                <a:solidFill>
                  <a:srgbClr val="0000FF"/>
                </a:solidFill>
                <a:latin typeface="Symbol" pitchFamily="16" charset="2"/>
              </a:rPr>
              <a:t>   </a:t>
            </a:r>
            <a:r>
              <a:rPr lang="en-GB" sz="2400" dirty="0" err="1" smtClean="0">
                <a:solidFill>
                  <a:srgbClr val="0000FF"/>
                </a:solidFill>
                <a:latin typeface="Symbol" pitchFamily="16" charset="2"/>
              </a:rPr>
              <a:t>pp</a:t>
            </a:r>
            <a:r>
              <a:rPr lang="en-GB" sz="2400" dirty="0" smtClean="0">
                <a:solidFill>
                  <a:srgbClr val="0000FF"/>
                </a:solidFill>
              </a:rPr>
              <a:t>  ~ 0.05</a:t>
            </a:r>
          </a:p>
          <a:p>
            <a:r>
              <a:rPr lang="en-GB" sz="2400" dirty="0">
                <a:solidFill>
                  <a:srgbClr val="0000FF"/>
                </a:solidFill>
              </a:rPr>
              <a:t>f</a:t>
            </a:r>
            <a:r>
              <a:rPr lang="en-US" sz="2400" dirty="0" smtClean="0">
                <a:solidFill>
                  <a:srgbClr val="0000FF"/>
                </a:solidFill>
              </a:rPr>
              <a:t>’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(1525)</a:t>
            </a:r>
            <a:r>
              <a:rPr lang="en-GB" sz="2400" dirty="0" smtClean="0">
                <a:solidFill>
                  <a:srgbClr val="0000FF"/>
                </a:solidFill>
                <a:latin typeface="Symbol" pitchFamily="16" charset="2"/>
              </a:rPr>
              <a:t>  </a:t>
            </a:r>
            <a:r>
              <a:rPr lang="en-GB" sz="2400" dirty="0" err="1" smtClean="0">
                <a:solidFill>
                  <a:srgbClr val="0000FF"/>
                </a:solidFill>
                <a:latin typeface="Symbol" pitchFamily="16" charset="2"/>
              </a:rPr>
              <a:t>pp</a:t>
            </a:r>
            <a:r>
              <a:rPr lang="en-GB" sz="2400" dirty="0" smtClean="0">
                <a:solidFill>
                  <a:srgbClr val="0000FF"/>
                </a:solidFill>
              </a:rPr>
              <a:t> / </a:t>
            </a:r>
            <a:r>
              <a:rPr lang="en-US" sz="2400" dirty="0" smtClean="0">
                <a:solidFill>
                  <a:srgbClr val="0000FF"/>
                </a:solidFill>
              </a:rPr>
              <a:t>f’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(1525)</a:t>
            </a:r>
            <a:r>
              <a:rPr lang="en-GB" sz="2400" dirty="0" smtClean="0">
                <a:solidFill>
                  <a:srgbClr val="0000FF"/>
                </a:solidFill>
                <a:latin typeface="Symbol" pitchFamily="16" charset="2"/>
              </a:rPr>
              <a:t>  </a:t>
            </a:r>
            <a:r>
              <a:rPr lang="en-GB" sz="2400" dirty="0" smtClean="0">
                <a:solidFill>
                  <a:srgbClr val="0000FF"/>
                </a:solidFill>
              </a:rPr>
              <a:t>KK</a:t>
            </a:r>
            <a:r>
              <a:rPr lang="en-GB" sz="2400" dirty="0" smtClean="0">
                <a:solidFill>
                  <a:srgbClr val="0000FF"/>
                </a:solidFill>
                <a:latin typeface="Symbol" pitchFamily="16" charset="2"/>
              </a:rPr>
              <a:t>  </a:t>
            </a:r>
            <a:r>
              <a:rPr lang="en-GB" sz="2400" dirty="0" smtClean="0">
                <a:solidFill>
                  <a:srgbClr val="0000FF"/>
                </a:solidFill>
              </a:rPr>
              <a:t>~ 0.009</a:t>
            </a:r>
          </a:p>
          <a:p>
            <a:endParaRPr lang="en-GB" sz="2400" dirty="0">
              <a:solidFill>
                <a:srgbClr val="0000FF"/>
              </a:solidFill>
            </a:endParaRPr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GlueX needs to observe the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ss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&amp;  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ll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states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ee their decays to strange final states.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489350" y="5556965"/>
            <a:ext cx="152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42124" y="5556965"/>
            <a:ext cx="152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94026"/>
            <a:ext cx="2273300" cy="342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82293" y="2034795"/>
            <a:ext cx="2228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Ideal Mixing:</a:t>
            </a:r>
            <a:endParaRPr lang="en-US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1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6316" y="0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681904"/>
            <a:ext cx="4224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Lattice QCD suggests 5 nonets of mesons with exotic quantum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number: 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1 nonet of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238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 states.</a:t>
            </a:r>
            <a:endParaRPr lang="en-US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 smtClean="0">
                <a:solidFill>
                  <a:srgbClr val="000090"/>
                </a:solidFill>
              </a:rPr>
              <a:t>J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000" b="1" dirty="0" smtClean="0">
                <a:solidFill>
                  <a:srgbClr val="000090"/>
                </a:solidFill>
              </a:rPr>
              <a:t> = 1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+- </a:t>
            </a:r>
            <a:r>
              <a:rPr lang="en-US" sz="2000" b="1" baseline="30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 smtClean="0">
                <a:solidFill>
                  <a:srgbClr val="000090"/>
                </a:solidFill>
              </a:rPr>
              <a:t>1-1.5 </a:t>
            </a:r>
            <a:r>
              <a:rPr lang="en-US" sz="2000" b="1" dirty="0" err="1" smtClean="0">
                <a:solidFill>
                  <a:srgbClr val="000090"/>
                </a:solidFill>
              </a:rPr>
              <a:t>GeV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68" name="Picture 67" descr="GlueX-100-p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8"/>
            <a:ext cx="1270000" cy="469900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0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943" y="44969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Photoproduction Mechanisms</a:t>
            </a:r>
            <a:endParaRPr lang="en-US" sz="4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10/14/15</a:t>
            </a:r>
            <a:endParaRPr lang="en-US" dirty="0"/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74" y="715982"/>
            <a:ext cx="2788920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0347" y="1181104"/>
            <a:ext cx="453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(I</a:t>
            </a:r>
            <a:r>
              <a:rPr lang="en-US" sz="2400" b="1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)J</a:t>
            </a:r>
            <a:r>
              <a:rPr lang="en-US" sz="2400" b="1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PC 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up to L=2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2004" y="2811482"/>
            <a:ext cx="29562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      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</a:t>
            </a:r>
            <a:r>
              <a:rPr lang="en-US" sz="28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800" dirty="0">
                <a:solidFill>
                  <a:srgbClr val="660066"/>
                </a:solidFill>
              </a:rPr>
              <a:t> </a:t>
            </a:r>
            <a:endParaRPr lang="en-US" sz="28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800" dirty="0" smtClean="0">
              <a:solidFill>
                <a:srgbClr val="660066"/>
              </a:solidFill>
              <a:cs typeface="Symbol" charset="2"/>
            </a:endParaRPr>
          </a:p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8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8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8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8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8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8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8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8294" y="273024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is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charge-exchange </a:t>
            </a:r>
            <a:r>
              <a:rPr lang="en-US" sz="2800" dirty="0" smtClean="0">
                <a:solidFill>
                  <a:srgbClr val="000000"/>
                </a:solidFill>
              </a:rPr>
              <a:t>only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953" y="3456208"/>
            <a:ext cx="500376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</a:rPr>
              <a:t>photoproduction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Linear polarization is a filter on the naturality of the exchanged particle.</a:t>
            </a:r>
            <a:endParaRPr lang="en-US" sz="2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15713" y="320061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80211" y="615193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80481" y="6564752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80481" y="5724323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80211" y="5361500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80211" y="490797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80211" y="4480358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80481" y="4078662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80211" y="3702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10347" y="2025059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P = Pomeron exchange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GlueX DIRC Design Review - C.A. Meyer</a:t>
            </a:r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895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12126</TotalTime>
  <Words>3097</Words>
  <Application>Microsoft Macintosh PowerPoint</Application>
  <PresentationFormat>On-screen Show (4:3)</PresentationFormat>
  <Paragraphs>386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Solstice</vt:lpstr>
      <vt:lpstr>Introduction and Project Overview</vt:lpstr>
      <vt:lpstr>Presentations</vt:lpstr>
      <vt:lpstr>Outline</vt:lpstr>
      <vt:lpstr>Quantum Chromo Dynamics</vt:lpstr>
      <vt:lpstr>Lattice QCD</vt:lpstr>
      <vt:lpstr>Lattice QCD</vt:lpstr>
      <vt:lpstr>Nonet Mixing</vt:lpstr>
      <vt:lpstr>PowerPoint Presentation</vt:lpstr>
      <vt:lpstr>Photoproduction Mechanisms</vt:lpstr>
      <vt:lpstr>PowerPoint Presentation</vt:lpstr>
      <vt:lpstr>GlueX Analysis</vt:lpstr>
      <vt:lpstr>GlueX Analysis</vt:lpstr>
      <vt:lpstr>The GlueX Experiment</vt:lpstr>
      <vt:lpstr>The GlueX Experiment</vt:lpstr>
      <vt:lpstr>GlueX Commissioning Runs</vt:lpstr>
      <vt:lpstr>PowerPoint Presentation</vt:lpstr>
      <vt:lpstr>Detector Systems for PID</vt:lpstr>
      <vt:lpstr>Timing Calibrations</vt:lpstr>
      <vt:lpstr>Tracking and Calorimeter Performance</vt:lpstr>
      <vt:lpstr>Particle Identification</vt:lpstr>
      <vt:lpstr>Forward Kaon Identification</vt:lpstr>
      <vt:lpstr>Forward Kaon Identification</vt:lpstr>
      <vt:lpstr>DIRC Performance</vt:lpstr>
      <vt:lpstr>PowerPoint Presentation</vt:lpstr>
      <vt:lpstr>Detector Systems for PID</vt:lpstr>
      <vt:lpstr>DIRC Performance</vt:lpstr>
      <vt:lpstr>DIRC Performance</vt:lpstr>
      <vt:lpstr>Global Particle Identification</vt:lpstr>
      <vt:lpstr>Global Particle Identification</vt:lpstr>
      <vt:lpstr>JLab PAC Approval</vt:lpstr>
      <vt:lpstr>Project Overview</vt:lpstr>
      <vt:lpstr>Project Overview</vt:lpstr>
      <vt:lpstr>Summary</vt:lpstr>
      <vt:lpstr>PowerPoint Presentation</vt:lpstr>
      <vt:lpstr>The GlueX Collaboration</vt:lpstr>
      <vt:lpstr>Experiments using GlueX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of GlueX</dc:title>
  <dc:creator>Curtis Meyer</dc:creator>
  <cp:lastModifiedBy>Curtis Meyer</cp:lastModifiedBy>
  <cp:revision>102</cp:revision>
  <dcterms:created xsi:type="dcterms:W3CDTF">2015-09-05T16:32:38Z</dcterms:created>
  <dcterms:modified xsi:type="dcterms:W3CDTF">2015-10-14T10:23:10Z</dcterms:modified>
</cp:coreProperties>
</file>