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0" r:id="rId4"/>
    <p:sldId id="262" r:id="rId5"/>
    <p:sldId id="261" r:id="rId6"/>
    <p:sldId id="259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0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0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132B-CA01-E04E-879C-702DDB1C62F3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D22C-3672-4742-8D7A-36DCE8D9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507" y="5722258"/>
            <a:ext cx="6400800" cy="11448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Oct. </a:t>
            </a:r>
            <a:r>
              <a:rPr lang="en-US"/>
              <a:t>8</a:t>
            </a:r>
            <a:r>
              <a:rPr lang="en-US" smtClean="0"/>
              <a:t>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David Lawrence   </a:t>
            </a:r>
            <a:r>
              <a:rPr lang="en-US" dirty="0" err="1" smtClean="0"/>
              <a:t>JLab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3228" y="471714"/>
            <a:ext cx="7910286" cy="4962721"/>
            <a:chOff x="613228" y="762000"/>
            <a:chExt cx="7910286" cy="4962721"/>
          </a:xfrm>
        </p:grpSpPr>
        <p:sp>
          <p:nvSpPr>
            <p:cNvPr id="5" name="Oval 4"/>
            <p:cNvSpPr/>
            <p:nvPr/>
          </p:nvSpPr>
          <p:spPr>
            <a:xfrm>
              <a:off x="5566578" y="2116402"/>
              <a:ext cx="2455324" cy="25525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Controls</a:t>
              </a: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72507" y="2023534"/>
              <a:ext cx="3056361" cy="297636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tint val="100000"/>
                    <a:shade val="100000"/>
                    <a:satMod val="130000"/>
                    <a:alpha val="55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  <a:alpha val="5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DAQ</a:t>
              </a:r>
              <a:endPara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04701" y="3950119"/>
              <a:ext cx="1912452" cy="122429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100000"/>
                    <a:shade val="100000"/>
                    <a:satMod val="130000"/>
                    <a:alpha val="54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  <a:alpha val="5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Monitoring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75733" y="1689057"/>
              <a:ext cx="3441420" cy="177359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L1 trigger</a:t>
              </a:r>
              <a:endPara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67043" y="2256387"/>
              <a:ext cx="2394455" cy="2412521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54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5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Counting House Operations</a:t>
              </a:r>
              <a:endParaRPr lang="en-US" sz="2400" dirty="0"/>
            </a:p>
          </p:txBody>
        </p:sp>
        <p:sp>
          <p:nvSpPr>
            <p:cNvPr id="10" name="Frame 9"/>
            <p:cNvSpPr/>
            <p:nvPr/>
          </p:nvSpPr>
          <p:spPr>
            <a:xfrm>
              <a:off x="613228" y="762000"/>
              <a:ext cx="7910286" cy="4962721"/>
            </a:xfrm>
            <a:prstGeom prst="frame">
              <a:avLst>
                <a:gd name="adj1" fmla="val 45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3656" y="1017456"/>
              <a:ext cx="63286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Hall-D Online Systems Status</a:t>
              </a:r>
              <a:endPara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00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246"/>
          </a:xfrm>
        </p:spPr>
        <p:txBody>
          <a:bodyPr/>
          <a:lstStyle/>
          <a:p>
            <a:r>
              <a:rPr lang="en-US" dirty="0" smtClean="0"/>
              <a:t>Power Outage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88" y="2180593"/>
            <a:ext cx="8229600" cy="394085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Power to Hall-D (including Counting House) went down unexpectedly on June 15, 2015 for ~4hours</a:t>
            </a:r>
          </a:p>
          <a:p>
            <a:r>
              <a:rPr lang="en-US" dirty="0" smtClean="0"/>
              <a:t>Large UPS powered most computers long enough for us to shut them down cleanly</a:t>
            </a:r>
          </a:p>
          <a:p>
            <a:pPr lvl="1"/>
            <a:r>
              <a:rPr lang="en-US" sz="2400" i="1" dirty="0" smtClean="0"/>
              <a:t>Always notify Tom </a:t>
            </a:r>
            <a:r>
              <a:rPr lang="en-US" sz="2400" i="1" dirty="0" err="1" smtClean="0"/>
              <a:t>Carstens</a:t>
            </a:r>
            <a:r>
              <a:rPr lang="en-US" sz="2400" i="1" dirty="0" smtClean="0"/>
              <a:t> (Hall-D Work Coordinator) or Tech on-call as well as Run Coordinator immediately if such an event occurs again.</a:t>
            </a:r>
          </a:p>
          <a:p>
            <a:r>
              <a:rPr lang="en-US" dirty="0" smtClean="0"/>
              <a:t>Some Desktops found to be plugged into line power rather than UPS (hopefully fixed now)</a:t>
            </a:r>
          </a:p>
          <a:p>
            <a:r>
              <a:rPr lang="en-US" dirty="0" smtClean="0"/>
              <a:t>One computer indicated error when powered up (</a:t>
            </a:r>
            <a:r>
              <a:rPr lang="en-US" dirty="0" err="1" smtClean="0"/>
              <a:t>gluonweb</a:t>
            </a:r>
            <a:r>
              <a:rPr lang="en-US" dirty="0" smtClean="0"/>
              <a:t>). Motherboard replaced.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52746" y="1070350"/>
            <a:ext cx="5153861" cy="944184"/>
            <a:chOff x="457200" y="968188"/>
            <a:chExt cx="7587000" cy="13899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7200" y="968188"/>
              <a:ext cx="2519252" cy="13529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7106" y="1061884"/>
              <a:ext cx="1334035" cy="12962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4964" y="968188"/>
              <a:ext cx="1259236" cy="1259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8807" y="1118579"/>
              <a:ext cx="843839" cy="8438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0664" y="1280787"/>
              <a:ext cx="681631" cy="681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69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"/>
            <a:ext cx="8229600" cy="6057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Counting House Computers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20345"/>
              </p:ext>
            </p:extLst>
          </p:nvPr>
        </p:nvGraphicFramePr>
        <p:xfrm>
          <a:off x="670560" y="2861028"/>
          <a:ext cx="7945120" cy="347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692400"/>
                <a:gridCol w="744220"/>
                <a:gridCol w="2222500"/>
              </a:tblGrid>
              <a:tr h="587931"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Cores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anchor="ctr"/>
                </a:tc>
              </a:tr>
              <a:tr h="587931">
                <a:tc>
                  <a:txBody>
                    <a:bodyPr/>
                    <a:lstStyle/>
                    <a:p>
                      <a:r>
                        <a:rPr lang="en-US" dirty="0" smtClean="0"/>
                        <a:t>gluon01-gluon05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hdguest0-hdguest3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i5-3570 @ 3.2GHz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Interface</a:t>
                      </a:r>
                      <a:endParaRPr lang="en-US" dirty="0"/>
                    </a:p>
                  </a:txBody>
                  <a:tcPr anchor="ctr"/>
                </a:tc>
              </a:tr>
              <a:tr h="517476">
                <a:tc>
                  <a:txBody>
                    <a:bodyPr/>
                    <a:lstStyle/>
                    <a:p>
                      <a:r>
                        <a:rPr lang="en-US" dirty="0" smtClean="0"/>
                        <a:t>gluon24-gluon31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E5-2420 @1.9GHz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6/12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Servers</a:t>
                      </a:r>
                      <a:endParaRPr lang="en-US" dirty="0"/>
                    </a:p>
                  </a:txBody>
                  <a:tcPr anchor="ctr"/>
                </a:tc>
              </a:tr>
              <a:tr h="517476">
                <a:tc>
                  <a:txBody>
                    <a:bodyPr/>
                    <a:lstStyle/>
                    <a:p>
                      <a:r>
                        <a:rPr lang="en-US" dirty="0" smtClean="0"/>
                        <a:t>gluon40-gluon43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AMD Opteron 6380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DAQ </a:t>
                      </a:r>
                      <a:r>
                        <a:rPr lang="en-US" sz="1400" dirty="0" smtClean="0"/>
                        <a:t>(data concentrators)</a:t>
                      </a:r>
                      <a:endParaRPr lang="en-US" sz="1400" dirty="0"/>
                    </a:p>
                  </a:txBody>
                  <a:tcPr anchor="ctr"/>
                </a:tc>
              </a:tr>
              <a:tr h="587931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gluon46-gluon49</a:t>
                      </a:r>
                      <a:r>
                        <a:rPr lang="en-US" u="none" dirty="0" smtClean="0"/>
                        <a:t>    </a:t>
                      </a:r>
                    </a:p>
                    <a:p>
                      <a:r>
                        <a:rPr lang="en-US" dirty="0" smtClean="0"/>
                        <a:t>gluon100-gluon111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Intel E5-2650 @2.6GHz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DAQ</a:t>
                      </a:r>
                    </a:p>
                    <a:p>
                      <a:r>
                        <a:rPr lang="en-US" dirty="0" smtClean="0"/>
                        <a:t>Farm</a:t>
                      </a:r>
                      <a:endParaRPr lang="en-US" dirty="0"/>
                    </a:p>
                  </a:txBody>
                  <a:tcPr anchor="ctr"/>
                </a:tc>
              </a:tr>
              <a:tr h="517476">
                <a:tc>
                  <a:txBody>
                    <a:bodyPr/>
                    <a:lstStyle/>
                    <a:p>
                      <a:r>
                        <a:rPr lang="en-US" dirty="0" smtClean="0"/>
                        <a:t>gluonraid1-gluonraid2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Intel E5-2630 v2 @2.6GHz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44814" y="606723"/>
            <a:ext cx="8432207" cy="2196643"/>
            <a:chOff x="374765" y="4528621"/>
            <a:chExt cx="8432207" cy="2196643"/>
          </a:xfrm>
        </p:grpSpPr>
        <p:sp>
          <p:nvSpPr>
            <p:cNvPr id="9" name="Rectangle 8"/>
            <p:cNvSpPr/>
            <p:nvPr/>
          </p:nvSpPr>
          <p:spPr>
            <a:xfrm>
              <a:off x="374765" y="4528621"/>
              <a:ext cx="8432207" cy="2196643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4528621"/>
              <a:ext cx="5921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RHEL7 Upgrade deferred </a:t>
              </a:r>
              <a:r>
                <a:rPr lang="en-US" dirty="0" smtClean="0"/>
                <a:t>(re-evaluate next summer)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4880" y="4970937"/>
              <a:ext cx="4224233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Motivations</a:t>
              </a:r>
              <a:r>
                <a:rPr lang="en-US" dirty="0" smtClean="0"/>
                <a:t>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trike="sngStrike" dirty="0" smtClean="0"/>
                <a:t>Fix “maximum clients reached” problem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trike="sngStrike" dirty="0" smtClean="0"/>
                <a:t>CCDB requires Python 2.7 (</a:t>
              </a:r>
              <a:r>
                <a:rPr lang="en-US" strike="sngStrike" dirty="0" err="1" smtClean="0"/>
                <a:t>argparse</a:t>
              </a:r>
              <a:r>
                <a:rPr lang="en-US" strike="sngStrike" dirty="0" smtClean="0"/>
                <a:t>)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trike="sngStrike" dirty="0" smtClean="0"/>
                <a:t>Fix spontaneous reboots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Fix rise-up menus in CODA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Default compiler C++11 support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1772" y="5299008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Currently, </a:t>
              </a:r>
              <a:r>
                <a:rPr lang="en-US" b="1" dirty="0" smtClean="0"/>
                <a:t>gluon01</a:t>
              </a:r>
              <a:r>
                <a:rPr lang="en-US" dirty="0" smtClean="0"/>
                <a:t>, </a:t>
              </a:r>
              <a:r>
                <a:rPr lang="en-US" b="1" dirty="0" smtClean="0"/>
                <a:t>gluon24</a:t>
              </a:r>
              <a:r>
                <a:rPr lang="en-US" dirty="0" smtClean="0"/>
                <a:t>, and </a:t>
              </a:r>
              <a:r>
                <a:rPr lang="en-US" b="1" dirty="0" smtClean="0"/>
                <a:t>gluon46</a:t>
              </a:r>
              <a:r>
                <a:rPr lang="en-US" dirty="0" smtClean="0"/>
                <a:t> have RHEL7 installed. All other have RHEL6.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929" y="6387083"/>
            <a:ext cx="6737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https://halldweb1.jlab.org/wiki/</a:t>
            </a:r>
            <a:r>
              <a:rPr lang="en-US" sz="1400" b="1" i="1" dirty="0" err="1" smtClean="0"/>
              <a:t>index.php</a:t>
            </a:r>
            <a:r>
              <a:rPr lang="en-US" sz="1400" b="1" i="1" dirty="0" smtClean="0"/>
              <a:t>/</a:t>
            </a:r>
            <a:r>
              <a:rPr lang="en-US" sz="1400" b="1" i="1" dirty="0" err="1" smtClean="0"/>
              <a:t>HallD_Counting_House_Computer_Systems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74823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2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227"/>
            <a:ext cx="8229600" cy="531208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“White Hat” cyber security review in July</a:t>
            </a:r>
          </a:p>
          <a:p>
            <a:r>
              <a:rPr lang="en-US" dirty="0" smtClean="0"/>
              <a:t>SQL injection vulnerability found (Justin fixed)</a:t>
            </a:r>
          </a:p>
          <a:p>
            <a:r>
              <a:rPr lang="en-US" dirty="0" smtClean="0"/>
              <a:t>Passwords posted on whiteboards</a:t>
            </a:r>
          </a:p>
          <a:p>
            <a:pPr lvl="2"/>
            <a:r>
              <a:rPr lang="en-US" dirty="0" smtClean="0"/>
              <a:t>Anyone can request a tour</a:t>
            </a:r>
          </a:p>
          <a:p>
            <a:pPr lvl="2"/>
            <a:r>
              <a:rPr lang="en-US" dirty="0" smtClean="0"/>
              <a:t>Hall-A breached due to outward facing computer</a:t>
            </a:r>
          </a:p>
          <a:p>
            <a:pPr lvl="2"/>
            <a:r>
              <a:rPr lang="en-US" dirty="0" smtClean="0"/>
              <a:t>No Hall-D breach (2-factor authentication)</a:t>
            </a:r>
          </a:p>
          <a:p>
            <a:pPr lvl="2"/>
            <a:r>
              <a:rPr lang="en-US" dirty="0" smtClean="0"/>
              <a:t>Hall-D Operations password must now be obtained via word of mouth (contact Run Coordinator if needed)</a:t>
            </a:r>
          </a:p>
          <a:p>
            <a:pPr lvl="2"/>
            <a:r>
              <a:rPr lang="en-US" dirty="0" smtClean="0"/>
              <a:t>--- WRITE DOWN WHAT I SAY NOW ---</a:t>
            </a:r>
          </a:p>
          <a:p>
            <a:pPr lvl="2"/>
            <a:r>
              <a:rPr lang="en-US" dirty="0" smtClean="0"/>
              <a:t>DB passwords in scripts maintained in publically accessible repositories (subversion, or </a:t>
            </a:r>
            <a:r>
              <a:rPr lang="en-US" dirty="0" err="1" smtClean="0"/>
              <a:t>git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Weekly scans of webservers, internal and external</a:t>
            </a:r>
          </a:p>
          <a:p>
            <a:r>
              <a:rPr lang="en-US" dirty="0" smtClean="0"/>
              <a:t>Semi-annual scans of entire Hall-D network</a:t>
            </a:r>
          </a:p>
          <a:p>
            <a:pPr lvl="2"/>
            <a:r>
              <a:rPr lang="en-US" dirty="0" smtClean="0"/>
              <a:t>First scheduled to happen next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37" y="49588"/>
            <a:ext cx="2337463" cy="145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46" y="5677897"/>
            <a:ext cx="2083300" cy="10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5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51" y="47183"/>
            <a:ext cx="7081421" cy="67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Plugins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Monitoring Status    --    David Lawrence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062E-B1FB-FA40-B8AC-A85217DAF9EA}" type="slidenum">
              <a:rPr lang="en-US" smtClean="0"/>
              <a:t>5</a:t>
            </a:fld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6340" y="3905221"/>
            <a:ext cx="5286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Each detector system provides 1 or more </a:t>
            </a:r>
            <a:r>
              <a:rPr lang="en-US" dirty="0" smtClean="0"/>
              <a:t>plugins (~25 total) </a:t>
            </a:r>
            <a:r>
              <a:rPr lang="en-US" dirty="0" smtClean="0"/>
              <a:t>that create </a:t>
            </a:r>
            <a:r>
              <a:rPr lang="en-US" dirty="0" smtClean="0"/>
              <a:t>histograms for monitoring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&gt;20</a:t>
            </a:r>
            <a:r>
              <a:rPr lang="en-US" dirty="0" smtClean="0"/>
              <a:t> plugins exist defining XX histograms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Moved </a:t>
            </a:r>
            <a:r>
              <a:rPr lang="en-US" dirty="0" smtClean="0"/>
              <a:t>from “Online” subversion repository to </a:t>
            </a:r>
            <a:r>
              <a:rPr lang="en-US" i="1" dirty="0" err="1" smtClean="0"/>
              <a:t>sim</a:t>
            </a:r>
            <a:r>
              <a:rPr lang="en-US" i="1" dirty="0" smtClean="0"/>
              <a:t>-recon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54183" y="932932"/>
            <a:ext cx="4295102" cy="2437071"/>
            <a:chOff x="-1217103" y="836134"/>
            <a:chExt cx="5957224" cy="3380170"/>
          </a:xfrm>
        </p:grpSpPr>
        <p:grpSp>
          <p:nvGrpSpPr>
            <p:cNvPr id="33" name="Group 32"/>
            <p:cNvGrpSpPr/>
            <p:nvPr/>
          </p:nvGrpSpPr>
          <p:grpSpPr>
            <a:xfrm>
              <a:off x="1356119" y="2016596"/>
              <a:ext cx="1530131" cy="866047"/>
              <a:chOff x="2242636" y="3070641"/>
              <a:chExt cx="2528412" cy="143107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42636" y="3070641"/>
                <a:ext cx="2528412" cy="143107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 rot="21264026">
                <a:off x="2564148" y="3525765"/>
                <a:ext cx="2169895" cy="9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hdmon</a:t>
                </a:r>
                <a:endParaRPr lang="en-US" sz="20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27469" y="863004"/>
              <a:ext cx="1420940" cy="947003"/>
              <a:chOff x="1434343" y="1023220"/>
              <a:chExt cx="2347982" cy="1564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34343" y="1023220"/>
                <a:ext cx="11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BCAL_online</a:t>
                </a:r>
                <a:endParaRPr lang="en-US" sz="1400" i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810070" y="836134"/>
              <a:ext cx="721081" cy="839231"/>
              <a:chOff x="2590800" y="1201303"/>
              <a:chExt cx="1191525" cy="138675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590800" y="1201303"/>
                <a:ext cx="10606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CDC_online</a:t>
                </a:r>
                <a:endParaRPr lang="en-US" sz="1400" i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65204" y="1042121"/>
              <a:ext cx="1027434" cy="784364"/>
              <a:chOff x="2590800" y="1291967"/>
              <a:chExt cx="1697748" cy="129609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192361" y="1291967"/>
                <a:ext cx="10961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DAQ_online</a:t>
                </a:r>
                <a:endParaRPr lang="en-US" sz="1400" i="1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437484" y="1774865"/>
              <a:ext cx="741246" cy="674755"/>
              <a:chOff x="2557478" y="1695568"/>
              <a:chExt cx="1224847" cy="111497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557478" y="2502766"/>
                <a:ext cx="11182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FCAL_online</a:t>
                </a:r>
                <a:endParaRPr lang="en-US" sz="1400" i="1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518370" y="2624434"/>
              <a:ext cx="741246" cy="674755"/>
              <a:chOff x="2557478" y="1695568"/>
              <a:chExt cx="1224847" cy="111497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557478" y="2502766"/>
                <a:ext cx="10493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FDC_online</a:t>
                </a:r>
                <a:endParaRPr lang="en-US" sz="1400" i="1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794171" y="3338812"/>
              <a:ext cx="741246" cy="674755"/>
              <a:chOff x="2557478" y="1695568"/>
              <a:chExt cx="1224847" cy="111497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557478" y="2502766"/>
                <a:ext cx="936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PS_online</a:t>
                </a:r>
                <a:endParaRPr lang="en-US" sz="1400" i="1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754175" y="3423654"/>
              <a:ext cx="741246" cy="674755"/>
              <a:chOff x="2557478" y="1695568"/>
              <a:chExt cx="1224847" cy="111497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557478" y="2502766"/>
                <a:ext cx="931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ST_online</a:t>
                </a:r>
                <a:endParaRPr lang="en-US" sz="1400" i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-1217103" y="1758387"/>
              <a:ext cx="2124263" cy="540115"/>
              <a:chOff x="272158" y="1695568"/>
              <a:chExt cx="3510167" cy="89249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72158" y="1814459"/>
                <a:ext cx="11791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TAGH_online</a:t>
                </a:r>
                <a:endParaRPr lang="en-US" sz="1400" i="1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37298" y="3204173"/>
              <a:ext cx="741246" cy="674755"/>
              <a:chOff x="2557478" y="1695568"/>
              <a:chExt cx="1224847" cy="1114975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557478" y="2502766"/>
                <a:ext cx="1050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TOF_online</a:t>
                </a:r>
                <a:endParaRPr lang="en-US" sz="1400" i="1" dirty="0"/>
              </a:p>
            </p:txBody>
          </p:sp>
        </p:grpSp>
        <p:cxnSp>
          <p:nvCxnSpPr>
            <p:cNvPr id="44" name="Straight Connector 43"/>
            <p:cNvCxnSpPr>
              <a:stCxn id="16" idx="2"/>
            </p:cNvCxnSpPr>
            <p:nvPr/>
          </p:nvCxnSpPr>
          <p:spPr>
            <a:xfrm flipH="1">
              <a:off x="2116226" y="1675366"/>
              <a:ext cx="54385" cy="509705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512909" y="1758387"/>
              <a:ext cx="276996" cy="488496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22464" y="2246883"/>
              <a:ext cx="556080" cy="132070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8" idx="3"/>
            </p:cNvCxnSpPr>
            <p:nvPr/>
          </p:nvCxnSpPr>
          <p:spPr>
            <a:xfrm flipV="1">
              <a:off x="824939" y="2689787"/>
              <a:ext cx="553605" cy="126432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203169" y="2882643"/>
              <a:ext cx="499024" cy="338274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0" idx="2"/>
            </p:cNvCxnSpPr>
            <p:nvPr/>
          </p:nvCxnSpPr>
          <p:spPr>
            <a:xfrm flipH="1">
              <a:off x="2081672" y="2882643"/>
              <a:ext cx="39513" cy="556712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814337" y="2148511"/>
              <a:ext cx="643314" cy="230441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866279" y="2624434"/>
              <a:ext cx="672257" cy="191786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431803" y="2816220"/>
              <a:ext cx="618783" cy="566767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431803" y="1798158"/>
              <a:ext cx="434476" cy="386914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4019040" y="3541549"/>
              <a:ext cx="721081" cy="674755"/>
              <a:chOff x="2590800" y="1695568"/>
              <a:chExt cx="1191525" cy="1114975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2812858" y="2502766"/>
                <a:ext cx="7767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rootspy</a:t>
                </a:r>
                <a:endParaRPr lang="en-US" sz="1400" i="1" dirty="0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H="1" flipV="1">
              <a:off x="2587500" y="2767767"/>
              <a:ext cx="1445704" cy="869675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-265526" y="2546162"/>
              <a:ext cx="1090466" cy="633243"/>
              <a:chOff x="1980422" y="1695568"/>
              <a:chExt cx="1801903" cy="1046381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1695568"/>
                <a:ext cx="1191525" cy="892494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980422" y="2434172"/>
                <a:ext cx="12207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TAGM_online</a:t>
                </a:r>
                <a:endParaRPr lang="en-US" sz="1400" i="1" dirty="0"/>
              </a:p>
            </p:txBody>
          </p:sp>
        </p:grp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5639"/>
              </p:ext>
            </p:extLst>
          </p:nvPr>
        </p:nvGraphicFramePr>
        <p:xfrm>
          <a:off x="6215468" y="720273"/>
          <a:ext cx="2645902" cy="577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072"/>
                <a:gridCol w="843830"/>
              </a:tblGrid>
              <a:tr h="3912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plugin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hists</a:t>
                      </a:r>
                      <a:endParaRPr lang="en-US" sz="1400" dirty="0"/>
                    </a:p>
                  </a:txBody>
                  <a:tcPr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BCAL_Eff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BCAL_inv_mass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BCAL_online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CDC_drift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CDC_expert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CDC_online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DAQ_online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FCAL_online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FDC_online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PSC_online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PSPair_online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RF_online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ST_online_lowlevel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ST_online_tracking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TAGH_online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TAGM_online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TOF_TDC_shift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TOF_online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TPOL_online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5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TRIG_online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5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19"/>
            <a:ext cx="8229600" cy="687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L3/Event Tagging Infrastructure</a:t>
            </a:r>
            <a:endParaRPr lang="en-US" dirty="0"/>
          </a:p>
        </p:txBody>
      </p:sp>
      <p:pic>
        <p:nvPicPr>
          <p:cNvPr id="14" name="Picture 13" descr="daq_words_comp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765"/>
            <a:ext cx="9144000" cy="34962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4796" y="4868673"/>
            <a:ext cx="846689" cy="1780049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20" idx="2"/>
          </p:cNvCxnSpPr>
          <p:nvPr/>
        </p:nvCxnSpPr>
        <p:spPr>
          <a:xfrm flipH="1" flipV="1">
            <a:off x="976579" y="4023117"/>
            <a:ext cx="177998" cy="84555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aq_words_compa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42364" r="81357" b="4359"/>
          <a:stretch/>
        </p:blipFill>
        <p:spPr>
          <a:xfrm>
            <a:off x="211672" y="618863"/>
            <a:ext cx="1529813" cy="3404254"/>
          </a:xfrm>
          <a:prstGeom prst="rect">
            <a:avLst/>
          </a:prstGeom>
          <a:ln w="19050" cmpd="sng">
            <a:solidFill>
              <a:srgbClr val="0000FF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5965307" y="975418"/>
            <a:ext cx="3109965" cy="1200329"/>
            <a:chOff x="5917200" y="4185520"/>
            <a:chExt cx="3109965" cy="1200329"/>
          </a:xfrm>
        </p:grpSpPr>
        <p:sp>
          <p:nvSpPr>
            <p:cNvPr id="23" name="TextBox 22"/>
            <p:cNvSpPr txBox="1"/>
            <p:nvPr/>
          </p:nvSpPr>
          <p:spPr>
            <a:xfrm>
              <a:off x="5917200" y="4185520"/>
              <a:ext cx="1829295" cy="120032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i="1" dirty="0" smtClean="0"/>
                <a:t>Run:</a:t>
              </a:r>
            </a:p>
            <a:p>
              <a:pPr algn="r"/>
              <a:r>
                <a:rPr lang="en-US" b="1" i="1" dirty="0" smtClean="0"/>
                <a:t>Beam current:</a:t>
              </a:r>
            </a:p>
            <a:p>
              <a:pPr algn="r"/>
              <a:r>
                <a:rPr lang="en-US" b="1" i="1" dirty="0" smtClean="0"/>
                <a:t>Radiator:</a:t>
              </a:r>
            </a:p>
            <a:p>
              <a:pPr algn="r"/>
              <a:r>
                <a:rPr lang="en-US" b="1" i="1" dirty="0" smtClean="0"/>
                <a:t>Solenoid:</a:t>
              </a:r>
              <a:endParaRPr lang="en-US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6496" y="4185520"/>
              <a:ext cx="1280669" cy="120032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2391</a:t>
              </a:r>
            </a:p>
            <a:p>
              <a:r>
                <a:rPr lang="en-US" dirty="0" smtClean="0"/>
                <a:t>100nA</a:t>
              </a:r>
            </a:p>
            <a:p>
              <a:r>
                <a:rPr lang="en-US" dirty="0" smtClean="0"/>
                <a:t>Amorphous</a:t>
              </a:r>
            </a:p>
            <a:p>
              <a:r>
                <a:rPr lang="en-US" dirty="0" smtClean="0"/>
                <a:t>800A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72399" y="904458"/>
            <a:ext cx="3992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Software written to reconstitute single events in EVIO format for writing to L3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Format is smaller due to dropping unneeded header and filler words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Verification still needed to ensure no information loss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179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19"/>
            <a:ext cx="8229600" cy="687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L3/Event Tagging Infrastructure</a:t>
            </a:r>
            <a:endParaRPr lang="en-US" dirty="0"/>
          </a:p>
        </p:txBody>
      </p:sp>
      <p:pic>
        <p:nvPicPr>
          <p:cNvPr id="4" name="Picture 3" descr="Screen Shot 2015-09-25 at 2.16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5000" r="3000" b="31300"/>
          <a:stretch/>
        </p:blipFill>
        <p:spPr>
          <a:xfrm>
            <a:off x="0" y="741699"/>
            <a:ext cx="9105900" cy="3843057"/>
          </a:xfrm>
          <a:prstGeom prst="rect">
            <a:avLst/>
          </a:prstGeom>
        </p:spPr>
      </p:pic>
      <p:pic>
        <p:nvPicPr>
          <p:cNvPr id="5" name="Picture 4" descr="Screen Shot 2015-09-25 at 2.16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5" t="42294" r="55687" b="50631"/>
          <a:stretch/>
        </p:blipFill>
        <p:spPr>
          <a:xfrm>
            <a:off x="1075783" y="4185073"/>
            <a:ext cx="2029975" cy="1410730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46966" y="2970973"/>
            <a:ext cx="597912" cy="4572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5" idx="0"/>
          </p:cNvCxnSpPr>
          <p:nvPr/>
        </p:nvCxnSpPr>
        <p:spPr>
          <a:xfrm flipH="1">
            <a:off x="2090771" y="3428173"/>
            <a:ext cx="1156195" cy="75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5-09-25 at 2.16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5" t="10915" r="4468" b="70728"/>
          <a:stretch/>
        </p:blipFill>
        <p:spPr>
          <a:xfrm>
            <a:off x="3636675" y="4853862"/>
            <a:ext cx="4122031" cy="1827157"/>
          </a:xfrm>
          <a:prstGeom prst="rect">
            <a:avLst/>
          </a:prstGeom>
          <a:ln w="19050" cmpd="sng">
            <a:solidFill>
              <a:srgbClr val="0000FF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464301" y="1096433"/>
            <a:ext cx="2514599" cy="1117600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2"/>
            <a:endCxn id="9" idx="0"/>
          </p:cNvCxnSpPr>
          <p:nvPr/>
        </p:nvCxnSpPr>
        <p:spPr>
          <a:xfrm flipH="1">
            <a:off x="5697691" y="2214033"/>
            <a:ext cx="2023910" cy="263982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6373" y="5757689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Single ROC (rocFDC1 = TDC)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Self triggering (no TS)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1,2,3, and 4 L3 farm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6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Orphan Online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1997"/>
          </a:xfrm>
        </p:spPr>
        <p:txBody>
          <a:bodyPr/>
          <a:lstStyle/>
          <a:p>
            <a:r>
              <a:rPr lang="en-US" dirty="0" smtClean="0"/>
              <a:t>Translation Table Maintenance tools</a:t>
            </a:r>
          </a:p>
          <a:p>
            <a:r>
              <a:rPr lang="en-US" dirty="0" err="1" smtClean="0"/>
              <a:t>fADC</a:t>
            </a:r>
            <a:r>
              <a:rPr lang="en-US" dirty="0" smtClean="0"/>
              <a:t> emulation: infrastructure and algorithms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893" y="5392704"/>
            <a:ext cx="854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If you have an interest in taking one of these on, please contact </a:t>
            </a:r>
            <a:r>
              <a:rPr lang="en-US" sz="2400" i="1" dirty="0" err="1" smtClean="0"/>
              <a:t>davidl@jlab.org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5882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11436</TotalTime>
  <Words>597</Words>
  <Application>Microsoft Macintosh PowerPoint</Application>
  <PresentationFormat>On-screen Show (4:3)</PresentationFormat>
  <Paragraphs>148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 Outage</vt:lpstr>
      <vt:lpstr>Counting House Computers</vt:lpstr>
      <vt:lpstr>Cyber Security</vt:lpstr>
      <vt:lpstr>Monitoring Plugins</vt:lpstr>
      <vt:lpstr>L3/Event Tagging Infrastructure</vt:lpstr>
      <vt:lpstr>L3/Event Tagging Infrastructure</vt:lpstr>
      <vt:lpstr>Orphan Online Projects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Lawrence</dc:creator>
  <cp:lastModifiedBy>David Lawrence</cp:lastModifiedBy>
  <cp:revision>41</cp:revision>
  <dcterms:created xsi:type="dcterms:W3CDTF">2015-09-29T20:32:56Z</dcterms:created>
  <dcterms:modified xsi:type="dcterms:W3CDTF">2015-10-07T19:09:48Z</dcterms:modified>
</cp:coreProperties>
</file>