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56" r:id="rId2"/>
    <p:sldId id="259" r:id="rId3"/>
    <p:sldId id="260" r:id="rId4"/>
    <p:sldId id="261" r:id="rId5"/>
    <p:sldId id="257" r:id="rId6"/>
    <p:sldId id="258" r:id="rId7"/>
    <p:sldId id="263"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7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214242-BB46-AC46-9B3B-4DA72D437062}" type="datetimeFigureOut">
              <a:rPr lang="en-US" smtClean="0"/>
              <a:t>10/8/15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040C58-4D5B-6549-B1DF-AB5294B45E28}" type="slidenum">
              <a:rPr lang="en-US" smtClean="0"/>
              <a:t>‹#›</a:t>
            </a:fld>
            <a:endParaRPr lang="en-US"/>
          </a:p>
        </p:txBody>
      </p:sp>
    </p:spTree>
    <p:extLst>
      <p:ext uri="{BB962C8B-B14F-4D97-AF65-F5344CB8AC3E}">
        <p14:creationId xmlns:p14="http://schemas.microsoft.com/office/powerpoint/2010/main" val="3511090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388A2C-1387-FD45-BB93-86ED46FAFA56}" type="datetimeFigureOut">
              <a:rPr lang="en-US" smtClean="0"/>
              <a:t>10/8/15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F0F47-3222-6149-82C4-4299996CF1C8}" type="slidenum">
              <a:rPr lang="en-US" smtClean="0"/>
              <a:t>‹#›</a:t>
            </a:fld>
            <a:endParaRPr lang="en-US"/>
          </a:p>
        </p:txBody>
      </p:sp>
    </p:spTree>
    <p:extLst>
      <p:ext uri="{BB962C8B-B14F-4D97-AF65-F5344CB8AC3E}">
        <p14:creationId xmlns:p14="http://schemas.microsoft.com/office/powerpoint/2010/main" val="35293396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a:t>
            </a:fld>
            <a:endParaRPr lang="en-US"/>
          </a:p>
        </p:txBody>
      </p:sp>
    </p:spTree>
    <p:extLst>
      <p:ext uri="{BB962C8B-B14F-4D97-AF65-F5344CB8AC3E}">
        <p14:creationId xmlns:p14="http://schemas.microsoft.com/office/powerpoint/2010/main" val="190156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a:t>
            </a:fld>
            <a:endParaRPr lang="en-US"/>
          </a:p>
        </p:txBody>
      </p:sp>
    </p:spTree>
    <p:extLst>
      <p:ext uri="{BB962C8B-B14F-4D97-AF65-F5344CB8AC3E}">
        <p14:creationId xmlns:p14="http://schemas.microsoft.com/office/powerpoint/2010/main" val="3957238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a:t>
            </a:fld>
            <a:endParaRPr lang="en-US"/>
          </a:p>
        </p:txBody>
      </p:sp>
    </p:spTree>
    <p:extLst>
      <p:ext uri="{BB962C8B-B14F-4D97-AF65-F5344CB8AC3E}">
        <p14:creationId xmlns:p14="http://schemas.microsoft.com/office/powerpoint/2010/main" val="39255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a:t>
            </a:fld>
            <a:endParaRPr lang="en-US"/>
          </a:p>
        </p:txBody>
      </p:sp>
    </p:spTree>
    <p:extLst>
      <p:ext uri="{BB962C8B-B14F-4D97-AF65-F5344CB8AC3E}">
        <p14:creationId xmlns:p14="http://schemas.microsoft.com/office/powerpoint/2010/main" val="3688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a:t>
            </a:fld>
            <a:endParaRPr lang="en-US"/>
          </a:p>
        </p:txBody>
      </p:sp>
    </p:spTree>
    <p:extLst>
      <p:ext uri="{BB962C8B-B14F-4D97-AF65-F5344CB8AC3E}">
        <p14:creationId xmlns:p14="http://schemas.microsoft.com/office/powerpoint/2010/main" val="216790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10/8/15</a:t>
            </a:r>
            <a:endParaRPr lang="en-US"/>
          </a:p>
        </p:txBody>
      </p:sp>
      <p:sp>
        <p:nvSpPr>
          <p:cNvPr id="6" name="Footer Placeholder 5"/>
          <p:cNvSpPr>
            <a:spLocks noGrp="1"/>
          </p:cNvSpPr>
          <p:nvPr>
            <p:ph type="ftr" sz="quarter" idx="11"/>
          </p:nvPr>
        </p:nvSpPr>
        <p:spPr/>
        <p:txBody>
          <a:bodyPr/>
          <a:lstStyle/>
          <a:p>
            <a:r>
              <a:rPr lang="en-US" smtClean="0"/>
              <a:t>October 2015 GlueX Collaboration Meeting</a:t>
            </a:r>
            <a:endParaRPr lang="en-US"/>
          </a:p>
        </p:txBody>
      </p:sp>
      <p:sp>
        <p:nvSpPr>
          <p:cNvPr id="7" name="Slide Number Placeholder 6"/>
          <p:cNvSpPr>
            <a:spLocks noGrp="1"/>
          </p:cNvSpPr>
          <p:nvPr>
            <p:ph type="sldNum" sz="quarter" idx="12"/>
          </p:nvPr>
        </p:nvSpPr>
        <p:spPr/>
        <p:txBody>
          <a:bodyPr/>
          <a:lstStyle/>
          <a:p>
            <a:fld id="{782AB374-73DE-4F47-8A08-7B7E8FBF6B88}" type="slidenum">
              <a:rPr lang="en-US" smtClean="0"/>
              <a:t>‹#›</a:t>
            </a:fld>
            <a:endParaRPr lang="en-US"/>
          </a:p>
        </p:txBody>
      </p:sp>
    </p:spTree>
    <p:extLst>
      <p:ext uri="{BB962C8B-B14F-4D97-AF65-F5344CB8AC3E}">
        <p14:creationId xmlns:p14="http://schemas.microsoft.com/office/powerpoint/2010/main" val="555905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10/8/15</a:t>
            </a:r>
            <a:endParaRPr lang="en-US"/>
          </a:p>
        </p:txBody>
      </p:sp>
      <p:sp>
        <p:nvSpPr>
          <p:cNvPr id="8" name="Footer Placeholder 7"/>
          <p:cNvSpPr>
            <a:spLocks noGrp="1"/>
          </p:cNvSpPr>
          <p:nvPr>
            <p:ph type="ftr" sz="quarter" idx="11"/>
          </p:nvPr>
        </p:nvSpPr>
        <p:spPr/>
        <p:txBody>
          <a:bodyPr/>
          <a:lstStyle/>
          <a:p>
            <a:r>
              <a:rPr lang="en-US" smtClean="0"/>
              <a:t>October 2015 GlueX Collaboration Meeting</a:t>
            </a:r>
            <a:endParaRPr lang="en-US"/>
          </a:p>
        </p:txBody>
      </p:sp>
      <p:sp>
        <p:nvSpPr>
          <p:cNvPr id="9" name="Slide Number Placeholder 8"/>
          <p:cNvSpPr>
            <a:spLocks noGrp="1"/>
          </p:cNvSpPr>
          <p:nvPr>
            <p:ph type="sldNum" sz="quarter" idx="12"/>
          </p:nvPr>
        </p:nvSpPr>
        <p:spPr/>
        <p:txBody>
          <a:bodyPr/>
          <a:lstStyle/>
          <a:p>
            <a:fld id="{782AB374-73DE-4F47-8A08-7B7E8FBF6B88}" type="slidenum">
              <a:rPr lang="en-US" smtClean="0"/>
              <a:t>‹#›</a:t>
            </a:fld>
            <a:endParaRPr lang="en-US"/>
          </a:p>
        </p:txBody>
      </p:sp>
    </p:spTree>
    <p:extLst>
      <p:ext uri="{BB962C8B-B14F-4D97-AF65-F5344CB8AC3E}">
        <p14:creationId xmlns:p14="http://schemas.microsoft.com/office/powerpoint/2010/main" val="65048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10/8/15</a:t>
            </a:r>
            <a:endParaRPr lang="en-US"/>
          </a:p>
        </p:txBody>
      </p:sp>
      <p:sp>
        <p:nvSpPr>
          <p:cNvPr id="4" name="Footer Placeholder 3"/>
          <p:cNvSpPr>
            <a:spLocks noGrp="1"/>
          </p:cNvSpPr>
          <p:nvPr>
            <p:ph type="ftr" sz="quarter" idx="11"/>
          </p:nvPr>
        </p:nvSpPr>
        <p:spPr/>
        <p:txBody>
          <a:bodyPr/>
          <a:lstStyle/>
          <a:p>
            <a:r>
              <a:rPr lang="en-US" smtClean="0"/>
              <a:t>October 2015 GlueX Collaboration Meeting</a:t>
            </a:r>
            <a:endParaRPr lang="en-US"/>
          </a:p>
        </p:txBody>
      </p:sp>
      <p:sp>
        <p:nvSpPr>
          <p:cNvPr id="5" name="Slide Number Placeholder 4"/>
          <p:cNvSpPr>
            <a:spLocks noGrp="1"/>
          </p:cNvSpPr>
          <p:nvPr>
            <p:ph type="sldNum" sz="quarter" idx="12"/>
          </p:nvPr>
        </p:nvSpPr>
        <p:spPr/>
        <p:txBody>
          <a:bodyPr/>
          <a:lstStyle/>
          <a:p>
            <a:fld id="{782AB374-73DE-4F47-8A08-7B7E8FBF6B88}" type="slidenum">
              <a:rPr lang="en-US" smtClean="0"/>
              <a:t>‹#›</a:t>
            </a:fld>
            <a:endParaRPr lang="en-US"/>
          </a:p>
        </p:txBody>
      </p:sp>
    </p:spTree>
    <p:extLst>
      <p:ext uri="{BB962C8B-B14F-4D97-AF65-F5344CB8AC3E}">
        <p14:creationId xmlns:p14="http://schemas.microsoft.com/office/powerpoint/2010/main" val="3806222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10/8/15</a:t>
            </a:r>
            <a:endParaRPr lang="en-US"/>
          </a:p>
        </p:txBody>
      </p:sp>
      <p:sp>
        <p:nvSpPr>
          <p:cNvPr id="3" name="Footer Placeholder 2"/>
          <p:cNvSpPr>
            <a:spLocks noGrp="1"/>
          </p:cNvSpPr>
          <p:nvPr>
            <p:ph type="ftr" sz="quarter" idx="11"/>
          </p:nvPr>
        </p:nvSpPr>
        <p:spPr/>
        <p:txBody>
          <a:bodyPr/>
          <a:lstStyle/>
          <a:p>
            <a:r>
              <a:rPr lang="en-US" smtClean="0"/>
              <a:t>October 2015 GlueX Collaboration Meeting</a:t>
            </a:r>
            <a:endParaRPr lang="en-US"/>
          </a:p>
        </p:txBody>
      </p:sp>
      <p:sp>
        <p:nvSpPr>
          <p:cNvPr id="4" name="Slide Number Placeholder 3"/>
          <p:cNvSpPr>
            <a:spLocks noGrp="1"/>
          </p:cNvSpPr>
          <p:nvPr>
            <p:ph type="sldNum" sz="quarter" idx="12"/>
          </p:nvPr>
        </p:nvSpPr>
        <p:spPr/>
        <p:txBody>
          <a:bodyPr/>
          <a:lstStyle/>
          <a:p>
            <a:fld id="{782AB374-73DE-4F47-8A08-7B7E8FBF6B88}" type="slidenum">
              <a:rPr lang="en-US" smtClean="0"/>
              <a:t>‹#›</a:t>
            </a:fld>
            <a:endParaRPr lang="en-US"/>
          </a:p>
        </p:txBody>
      </p:sp>
    </p:spTree>
    <p:extLst>
      <p:ext uri="{BB962C8B-B14F-4D97-AF65-F5344CB8AC3E}">
        <p14:creationId xmlns:p14="http://schemas.microsoft.com/office/powerpoint/2010/main" val="35010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10/8/15</a:t>
            </a:r>
            <a:endParaRPr lang="en-US"/>
          </a:p>
        </p:txBody>
      </p:sp>
      <p:sp>
        <p:nvSpPr>
          <p:cNvPr id="6" name="Footer Placeholder 5"/>
          <p:cNvSpPr>
            <a:spLocks noGrp="1"/>
          </p:cNvSpPr>
          <p:nvPr>
            <p:ph type="ftr" sz="quarter" idx="11"/>
          </p:nvPr>
        </p:nvSpPr>
        <p:spPr/>
        <p:txBody>
          <a:bodyPr/>
          <a:lstStyle/>
          <a:p>
            <a:r>
              <a:rPr lang="en-US" smtClean="0"/>
              <a:t>October 2015 GlueX Collaboration Meeting</a:t>
            </a:r>
            <a:endParaRPr lang="en-US"/>
          </a:p>
        </p:txBody>
      </p:sp>
      <p:sp>
        <p:nvSpPr>
          <p:cNvPr id="7" name="Slide Number Placeholder 6"/>
          <p:cNvSpPr>
            <a:spLocks noGrp="1"/>
          </p:cNvSpPr>
          <p:nvPr>
            <p:ph type="sldNum" sz="quarter" idx="12"/>
          </p:nvPr>
        </p:nvSpPr>
        <p:spPr/>
        <p:txBody>
          <a:bodyPr/>
          <a:lstStyle/>
          <a:p>
            <a:fld id="{782AB374-73DE-4F47-8A08-7B7E8FBF6B88}" type="slidenum">
              <a:rPr lang="en-US" smtClean="0"/>
              <a:t>‹#›</a:t>
            </a:fld>
            <a:endParaRPr lang="en-US"/>
          </a:p>
        </p:txBody>
      </p:sp>
    </p:spTree>
    <p:extLst>
      <p:ext uri="{BB962C8B-B14F-4D97-AF65-F5344CB8AC3E}">
        <p14:creationId xmlns:p14="http://schemas.microsoft.com/office/powerpoint/2010/main" val="2883885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10/8/15</a:t>
            </a:r>
            <a:endParaRPr lang="en-US"/>
          </a:p>
        </p:txBody>
      </p:sp>
      <p:sp>
        <p:nvSpPr>
          <p:cNvPr id="6" name="Footer Placeholder 5"/>
          <p:cNvSpPr>
            <a:spLocks noGrp="1"/>
          </p:cNvSpPr>
          <p:nvPr>
            <p:ph type="ftr" sz="quarter" idx="11"/>
          </p:nvPr>
        </p:nvSpPr>
        <p:spPr/>
        <p:txBody>
          <a:bodyPr/>
          <a:lstStyle/>
          <a:p>
            <a:r>
              <a:rPr lang="en-US" smtClean="0"/>
              <a:t>October 2015 GlueX Collaboration Meeting</a:t>
            </a:r>
            <a:endParaRPr lang="en-US"/>
          </a:p>
        </p:txBody>
      </p:sp>
      <p:sp>
        <p:nvSpPr>
          <p:cNvPr id="7" name="Slide Number Placeholder 6"/>
          <p:cNvSpPr>
            <a:spLocks noGrp="1"/>
          </p:cNvSpPr>
          <p:nvPr>
            <p:ph type="sldNum" sz="quarter" idx="12"/>
          </p:nvPr>
        </p:nvSpPr>
        <p:spPr/>
        <p:txBody>
          <a:bodyPr/>
          <a:lstStyle/>
          <a:p>
            <a:fld id="{782AB374-73DE-4F47-8A08-7B7E8FBF6B88}" type="slidenum">
              <a:rPr lang="en-US" smtClean="0"/>
              <a:t>‹#›</a:t>
            </a:fld>
            <a:endParaRPr lang="en-US"/>
          </a:p>
        </p:txBody>
      </p:sp>
    </p:spTree>
    <p:extLst>
      <p:ext uri="{BB962C8B-B14F-4D97-AF65-F5344CB8AC3E}">
        <p14:creationId xmlns:p14="http://schemas.microsoft.com/office/powerpoint/2010/main" val="40176311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10/8/15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October 2015 GlueX Collaboration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AB374-73DE-4F47-8A08-7B7E8FBF6B88}" type="slidenum">
              <a:rPr lang="en-US" smtClean="0"/>
              <a:t>‹#›</a:t>
            </a:fld>
            <a:endParaRPr lang="en-US"/>
          </a:p>
        </p:txBody>
      </p:sp>
      <p:pic>
        <p:nvPicPr>
          <p:cNvPr id="7" name="Picture 6" descr="GlueX-100-px.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59700" y="79376"/>
            <a:ext cx="1270000" cy="469900"/>
          </a:xfrm>
          <a:prstGeom prst="rect">
            <a:avLst/>
          </a:prstGeom>
        </p:spPr>
      </p:pic>
    </p:spTree>
    <p:extLst>
      <p:ext uri="{BB962C8B-B14F-4D97-AF65-F5344CB8AC3E}">
        <p14:creationId xmlns:p14="http://schemas.microsoft.com/office/powerpoint/2010/main" val="783344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3600" b="1" kern="1200">
          <a:solidFill>
            <a:srgbClr val="00009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00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00090"/>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Run Planning </a:t>
            </a:r>
            <a:br>
              <a:rPr lang="en-US" dirty="0" smtClean="0"/>
            </a:br>
            <a:r>
              <a:rPr lang="en-US" dirty="0" smtClean="0"/>
              <a:t>Fall 2015</a:t>
            </a:r>
            <a:endParaRPr lang="en-US" dirty="0"/>
          </a:p>
        </p:txBody>
      </p:sp>
    </p:spTree>
    <p:extLst>
      <p:ext uri="{BB962C8B-B14F-4D97-AF65-F5344CB8AC3E}">
        <p14:creationId xmlns:p14="http://schemas.microsoft.com/office/powerpoint/2010/main" val="137096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11654"/>
            <a:ext cx="3938618" cy="990930"/>
          </a:xfrm>
        </p:spPr>
        <p:txBody>
          <a:bodyPr/>
          <a:lstStyle/>
          <a:p>
            <a:r>
              <a:rPr lang="en-US" dirty="0" smtClean="0"/>
              <a:t>Planning Started</a:t>
            </a:r>
            <a:endParaRPr lang="en-US" dirty="0"/>
          </a:p>
        </p:txBody>
      </p:sp>
      <p:sp>
        <p:nvSpPr>
          <p:cNvPr id="3" name="Content Placeholder 2"/>
          <p:cNvSpPr>
            <a:spLocks noGrp="1"/>
          </p:cNvSpPr>
          <p:nvPr>
            <p:ph idx="1"/>
          </p:nvPr>
        </p:nvSpPr>
        <p:spPr>
          <a:xfrm>
            <a:off x="281019" y="1102584"/>
            <a:ext cx="8229600" cy="4525963"/>
          </a:xfrm>
        </p:spPr>
        <p:txBody>
          <a:bodyPr>
            <a:normAutofit/>
          </a:bodyPr>
          <a:lstStyle/>
          <a:p>
            <a:r>
              <a:rPr lang="en-US" sz="2800" dirty="0" smtClean="0"/>
              <a:t>Eugene </a:t>
            </a:r>
            <a:r>
              <a:rPr lang="en-US" sz="2800" dirty="0" err="1" smtClean="0"/>
              <a:t>Chudakov</a:t>
            </a:r>
            <a:r>
              <a:rPr lang="en-US" sz="2800" dirty="0" smtClean="0"/>
              <a:t>, </a:t>
            </a:r>
            <a:r>
              <a:rPr lang="en-US" sz="2800" dirty="0" err="1" smtClean="0"/>
              <a:t>Alexandre</a:t>
            </a:r>
            <a:r>
              <a:rPr lang="en-US" sz="2800" dirty="0" smtClean="0"/>
              <a:t> </a:t>
            </a:r>
            <a:r>
              <a:rPr lang="en-US" sz="2800" dirty="0" err="1" smtClean="0"/>
              <a:t>Deur</a:t>
            </a:r>
            <a:r>
              <a:rPr lang="en-US" sz="2800" dirty="0" smtClean="0"/>
              <a:t>, Elton Smith, Matt Shepherd and Curtis Meyer met on September 22 to start discussions.</a:t>
            </a:r>
          </a:p>
          <a:p>
            <a:r>
              <a:rPr lang="en-US" sz="2800" dirty="0" smtClean="0"/>
              <a:t>A meeting with Accelerator happened during the following week to understand the their plans.</a:t>
            </a:r>
          </a:p>
          <a:p>
            <a:r>
              <a:rPr lang="en-US" sz="2800" dirty="0" smtClean="0"/>
              <a:t>A second meeting including Alex Barnes, Alexander </a:t>
            </a:r>
            <a:r>
              <a:rPr lang="en-US" sz="2800" dirty="0" err="1" smtClean="0"/>
              <a:t>Somov</a:t>
            </a:r>
            <a:r>
              <a:rPr lang="en-US" sz="2800" dirty="0"/>
              <a:t> </a:t>
            </a:r>
            <a:r>
              <a:rPr lang="en-US" sz="2800" dirty="0" smtClean="0"/>
              <a:t>and David Lawrence took place on October 2</a:t>
            </a:r>
            <a:r>
              <a:rPr lang="en-US" sz="2800" dirty="0" smtClean="0"/>
              <a:t>.</a:t>
            </a:r>
          </a:p>
          <a:p>
            <a:r>
              <a:rPr lang="en-US" sz="2800" dirty="0">
                <a:solidFill>
                  <a:srgbClr val="008000"/>
                </a:solidFill>
              </a:rPr>
              <a:t>https://</a:t>
            </a:r>
            <a:r>
              <a:rPr lang="en-US" sz="2800" dirty="0" err="1">
                <a:solidFill>
                  <a:srgbClr val="008000"/>
                </a:solidFill>
              </a:rPr>
              <a:t>halldweb.jlab.org</a:t>
            </a:r>
            <a:r>
              <a:rPr lang="en-US" sz="2800" dirty="0">
                <a:solidFill>
                  <a:srgbClr val="008000"/>
                </a:solidFill>
              </a:rPr>
              <a:t>/wiki/</a:t>
            </a:r>
            <a:r>
              <a:rPr lang="en-US" sz="2800" dirty="0" err="1">
                <a:solidFill>
                  <a:srgbClr val="008000"/>
                </a:solidFill>
              </a:rPr>
              <a:t>index.php</a:t>
            </a:r>
            <a:r>
              <a:rPr lang="en-US" sz="2800" dirty="0">
                <a:solidFill>
                  <a:srgbClr val="008000"/>
                </a:solidFill>
              </a:rPr>
              <a:t>/Run_Coordination_Meetings:_Fall_2015_Run</a:t>
            </a:r>
            <a:endParaRPr lang="en-US" sz="2800" dirty="0">
              <a:solidFill>
                <a:srgbClr val="008000"/>
              </a:solidFill>
            </a:endParaRPr>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2</a:t>
            </a:fld>
            <a:endParaRPr lang="en-US"/>
          </a:p>
        </p:txBody>
      </p:sp>
    </p:spTree>
    <p:extLst>
      <p:ext uri="{BB962C8B-B14F-4D97-AF65-F5344CB8AC3E}">
        <p14:creationId xmlns:p14="http://schemas.microsoft.com/office/powerpoint/2010/main" val="2169836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66721" cy="730248"/>
          </a:xfrm>
        </p:spPr>
        <p:txBody>
          <a:bodyPr>
            <a:normAutofit/>
          </a:bodyPr>
          <a:lstStyle/>
          <a:p>
            <a:r>
              <a:rPr lang="en-US" dirty="0" smtClean="0"/>
              <a:t>Fall 2015 Run</a:t>
            </a:r>
            <a:endParaRPr lang="en-US" dirty="0"/>
          </a:p>
        </p:txBody>
      </p:sp>
      <p:sp>
        <p:nvSpPr>
          <p:cNvPr id="3" name="Content Placeholder 2"/>
          <p:cNvSpPr>
            <a:spLocks noGrp="1"/>
          </p:cNvSpPr>
          <p:nvPr>
            <p:ph idx="1"/>
          </p:nvPr>
        </p:nvSpPr>
        <p:spPr/>
        <p:txBody>
          <a:bodyPr/>
          <a:lstStyle/>
          <a:p>
            <a:r>
              <a:rPr lang="en-US" dirty="0" smtClean="0"/>
              <a:t>The run will be five weeks long. </a:t>
            </a:r>
          </a:p>
          <a:p>
            <a:r>
              <a:rPr lang="en-US" dirty="0" smtClean="0"/>
              <a:t>There is unlikely to be any beam to the Hall-D complex until early December.</a:t>
            </a:r>
          </a:p>
          <a:p>
            <a:r>
              <a:rPr lang="en-US" dirty="0" smtClean="0"/>
              <a:t>There is little or no chance of physics this fall.</a:t>
            </a:r>
          </a:p>
          <a:p>
            <a:r>
              <a:rPr lang="en-US" dirty="0" smtClean="0"/>
              <a:t>Accelerator has priority to establish 12-GeV Running.</a:t>
            </a:r>
          </a:p>
          <a:p>
            <a:endParaRPr lang="en-US" dirty="0" smtClean="0"/>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3</a:t>
            </a:fld>
            <a:endParaRPr lang="en-US"/>
          </a:p>
        </p:txBody>
      </p:sp>
    </p:spTree>
    <p:extLst>
      <p:ext uri="{BB962C8B-B14F-4D97-AF65-F5344CB8AC3E}">
        <p14:creationId xmlns:p14="http://schemas.microsoft.com/office/powerpoint/2010/main" val="260422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5948135" cy="795535"/>
          </a:xfrm>
        </p:spPr>
        <p:txBody>
          <a:bodyPr>
            <a:normAutofit/>
          </a:bodyPr>
          <a:lstStyle/>
          <a:p>
            <a:r>
              <a:rPr lang="en-US" dirty="0" smtClean="0"/>
              <a:t>Possible Scenarios</a:t>
            </a:r>
            <a:endParaRPr lang="en-US" dirty="0"/>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4</a:t>
            </a:fld>
            <a:endParaRPr lang="en-US"/>
          </a:p>
        </p:txBody>
      </p:sp>
      <p:sp>
        <p:nvSpPr>
          <p:cNvPr id="7" name="Rectangle 6"/>
          <p:cNvSpPr/>
          <p:nvPr/>
        </p:nvSpPr>
        <p:spPr>
          <a:xfrm>
            <a:off x="279099" y="751344"/>
            <a:ext cx="8624177" cy="4893647"/>
          </a:xfrm>
          <a:prstGeom prst="rect">
            <a:avLst/>
          </a:prstGeom>
        </p:spPr>
        <p:txBody>
          <a:bodyPr wrap="square">
            <a:spAutoFit/>
          </a:bodyPr>
          <a:lstStyle/>
          <a:p>
            <a:pPr marL="342900" indent="-342900">
              <a:buFont typeface="Arial"/>
              <a:buChar char="•"/>
            </a:pPr>
            <a:r>
              <a:rPr lang="en-US" sz="2400" dirty="0" smtClean="0">
                <a:solidFill>
                  <a:srgbClr val="984807"/>
                </a:solidFill>
              </a:rPr>
              <a:t>Miracle scenario: everything is proceeding without any hitch. Then the beam could be ready before Thanksgiving.</a:t>
            </a:r>
          </a:p>
          <a:p>
            <a:pPr marL="342900" indent="-342900">
              <a:buFont typeface="Arial"/>
              <a:buChar char="•"/>
            </a:pPr>
            <a:r>
              <a:rPr lang="en-US" sz="2400" dirty="0" smtClean="0">
                <a:solidFill>
                  <a:srgbClr val="000090"/>
                </a:solidFill>
              </a:rPr>
              <a:t>Realistic good scenario: everything is proceeding as expected. Beam comes around Thanksgiving. We have the 10 first days busy with FFB commissioning. The remaining few days of swing and night shifts will be for Hall D commissioning</a:t>
            </a:r>
          </a:p>
          <a:p>
            <a:pPr marL="342900" indent="-342900">
              <a:buFont typeface="Arial"/>
              <a:buChar char="•"/>
            </a:pPr>
            <a:r>
              <a:rPr lang="en-US" sz="2400" dirty="0" smtClean="0">
                <a:solidFill>
                  <a:srgbClr val="984807"/>
                </a:solidFill>
              </a:rPr>
              <a:t>Realistic bad scenario: the 12 </a:t>
            </a:r>
            <a:r>
              <a:rPr lang="en-US" sz="2400" dirty="0" err="1" smtClean="0">
                <a:solidFill>
                  <a:srgbClr val="984807"/>
                </a:solidFill>
              </a:rPr>
              <a:t>GeV</a:t>
            </a:r>
            <a:r>
              <a:rPr lang="en-US" sz="2400" dirty="0" smtClean="0">
                <a:solidFill>
                  <a:srgbClr val="984807"/>
                </a:solidFill>
              </a:rPr>
              <a:t> goal is reached near mid-December. There will be no beam in the tagger or in Hall D. FFB commissioning is postponed to Spring 16.</a:t>
            </a:r>
          </a:p>
          <a:p>
            <a:pPr marL="342900" indent="-342900">
              <a:buFont typeface="Arial"/>
              <a:buChar char="•"/>
            </a:pPr>
            <a:r>
              <a:rPr lang="en-US" sz="2400" dirty="0" smtClean="0">
                <a:solidFill>
                  <a:srgbClr val="000090"/>
                </a:solidFill>
              </a:rPr>
              <a:t>Really bad scenario: the 12 </a:t>
            </a:r>
            <a:r>
              <a:rPr lang="en-US" sz="2400" dirty="0" err="1" smtClean="0">
                <a:solidFill>
                  <a:srgbClr val="000090"/>
                </a:solidFill>
              </a:rPr>
              <a:t>GeV</a:t>
            </a:r>
            <a:r>
              <a:rPr lang="en-US" sz="2400" dirty="0" smtClean="0">
                <a:solidFill>
                  <a:srgbClr val="000090"/>
                </a:solidFill>
              </a:rPr>
              <a:t> goal cannot reached. Accelerator would switch to Hall operation at lower energy. Depending on when accelerator decides that 12 </a:t>
            </a:r>
            <a:r>
              <a:rPr lang="en-US" sz="2400" dirty="0" err="1" smtClean="0">
                <a:solidFill>
                  <a:srgbClr val="000090"/>
                </a:solidFill>
              </a:rPr>
              <a:t>GeV</a:t>
            </a:r>
            <a:r>
              <a:rPr lang="en-US" sz="2400" dirty="0" smtClean="0">
                <a:solidFill>
                  <a:srgbClr val="000090"/>
                </a:solidFill>
              </a:rPr>
              <a:t> cannot reached for Fall, we may get beam availability before Thanksgiving.</a:t>
            </a:r>
            <a:endParaRPr lang="en-US" sz="2400" dirty="0">
              <a:solidFill>
                <a:srgbClr val="000090"/>
              </a:solidFill>
            </a:endParaRPr>
          </a:p>
        </p:txBody>
      </p:sp>
    </p:spTree>
    <p:extLst>
      <p:ext uri="{BB962C8B-B14F-4D97-AF65-F5344CB8AC3E}">
        <p14:creationId xmlns:p14="http://schemas.microsoft.com/office/powerpoint/2010/main" val="808289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492059" cy="781578"/>
          </a:xfrm>
        </p:spPr>
        <p:txBody>
          <a:bodyPr>
            <a:normAutofit/>
          </a:bodyPr>
          <a:lstStyle/>
          <a:p>
            <a:r>
              <a:rPr lang="en-US" dirty="0" smtClean="0"/>
              <a:t>Shift Schedule</a:t>
            </a:r>
            <a:endParaRPr lang="en-US" dirty="0"/>
          </a:p>
        </p:txBody>
      </p:sp>
      <p:sp>
        <p:nvSpPr>
          <p:cNvPr id="3" name="Content Placeholder 2"/>
          <p:cNvSpPr>
            <a:spLocks noGrp="1"/>
          </p:cNvSpPr>
          <p:nvPr>
            <p:ph idx="1"/>
          </p:nvPr>
        </p:nvSpPr>
        <p:spPr>
          <a:xfrm>
            <a:off x="3633615" y="69783"/>
            <a:ext cx="4115417" cy="711795"/>
          </a:xfrm>
        </p:spPr>
        <p:txBody>
          <a:bodyPr/>
          <a:lstStyle/>
          <a:p>
            <a:pPr marL="0" indent="0">
              <a:buNone/>
            </a:pPr>
            <a:r>
              <a:rPr lang="en-US" dirty="0" smtClean="0">
                <a:solidFill>
                  <a:schemeClr val="accent6">
                    <a:lumMod val="50000"/>
                  </a:schemeClr>
                </a:solidFill>
              </a:rPr>
              <a:t> 11/30 until 12/13  </a:t>
            </a:r>
            <a:endParaRPr lang="en-US" dirty="0">
              <a:solidFill>
                <a:schemeClr val="accent6">
                  <a:lumMod val="50000"/>
                </a:schemeClr>
              </a:solidFill>
            </a:endParaRPr>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5</a:t>
            </a:fld>
            <a:endParaRPr lang="en-US"/>
          </a:p>
        </p:txBody>
      </p:sp>
      <p:pic>
        <p:nvPicPr>
          <p:cNvPr id="7" name="Picture 6" descr="ShiftShedule.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24150"/>
            <a:ext cx="6454140" cy="4785360"/>
          </a:xfrm>
          <a:prstGeom prst="rect">
            <a:avLst/>
          </a:prstGeom>
        </p:spPr>
      </p:pic>
    </p:spTree>
    <p:extLst>
      <p:ext uri="{BB962C8B-B14F-4D97-AF65-F5344CB8AC3E}">
        <p14:creationId xmlns:p14="http://schemas.microsoft.com/office/powerpoint/2010/main" val="1546788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6938939" cy="907189"/>
          </a:xfrm>
        </p:spPr>
        <p:txBody>
          <a:bodyPr>
            <a:normAutofit fontScale="90000"/>
          </a:bodyPr>
          <a:lstStyle/>
          <a:p>
            <a:r>
              <a:rPr lang="en-US" dirty="0" smtClean="0"/>
              <a:t>Operating Conditions During Fall 2015</a:t>
            </a:r>
            <a:endParaRPr lang="en-US" dirty="0"/>
          </a:p>
        </p:txBody>
      </p:sp>
      <p:sp>
        <p:nvSpPr>
          <p:cNvPr id="3" name="Content Placeholder 2"/>
          <p:cNvSpPr>
            <a:spLocks noGrp="1"/>
          </p:cNvSpPr>
          <p:nvPr>
            <p:ph idx="1"/>
          </p:nvPr>
        </p:nvSpPr>
        <p:spPr>
          <a:xfrm>
            <a:off x="206010" y="1069843"/>
            <a:ext cx="8229600" cy="4525963"/>
          </a:xfrm>
        </p:spPr>
        <p:txBody>
          <a:bodyPr>
            <a:normAutofit/>
          </a:bodyPr>
          <a:lstStyle/>
          <a:p>
            <a:r>
              <a:rPr lang="en-US" sz="2800" dirty="0" smtClean="0"/>
              <a:t>Commissioning fast feedback using the active collimator is expected for GlueX.</a:t>
            </a:r>
          </a:p>
          <a:p>
            <a:r>
              <a:rPr lang="en-US" sz="2800" dirty="0" smtClean="0"/>
              <a:t>No magnetic field in the detector. Solenoid modifications may be on going.</a:t>
            </a:r>
          </a:p>
          <a:p>
            <a:r>
              <a:rPr lang="en-US" sz="2800" dirty="0" smtClean="0"/>
              <a:t>We are not planning to install the </a:t>
            </a:r>
            <a:r>
              <a:rPr lang="en-US" sz="2800" dirty="0" err="1" smtClean="0"/>
              <a:t>cryo</a:t>
            </a:r>
            <a:r>
              <a:rPr lang="en-US" sz="2800" dirty="0" smtClean="0"/>
              <a:t> target.</a:t>
            </a:r>
          </a:p>
          <a:p>
            <a:r>
              <a:rPr lang="en-US" sz="2800" dirty="0" smtClean="0"/>
              <a:t>Drift chambers may be turned off.</a:t>
            </a:r>
            <a:endParaRPr lang="en-US" sz="2800" dirty="0"/>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6</a:t>
            </a:fld>
            <a:endParaRPr lang="en-US"/>
          </a:p>
        </p:txBody>
      </p:sp>
    </p:spTree>
    <p:extLst>
      <p:ext uri="{BB962C8B-B14F-4D97-AF65-F5344CB8AC3E}">
        <p14:creationId xmlns:p14="http://schemas.microsoft.com/office/powerpoint/2010/main" val="261043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Plans (So Far)</a:t>
            </a:r>
            <a:endParaRPr lang="en-US" dirty="0"/>
          </a:p>
        </p:txBody>
      </p:sp>
      <p:sp>
        <p:nvSpPr>
          <p:cNvPr id="3" name="Content Placeholder 2"/>
          <p:cNvSpPr>
            <a:spLocks noGrp="1"/>
          </p:cNvSpPr>
          <p:nvPr>
            <p:ph idx="1"/>
          </p:nvPr>
        </p:nvSpPr>
        <p:spPr/>
        <p:txBody>
          <a:bodyPr>
            <a:normAutofit/>
          </a:bodyPr>
          <a:lstStyle/>
          <a:p>
            <a:r>
              <a:rPr lang="en-US" sz="2400" dirty="0">
                <a:solidFill>
                  <a:srgbClr val="000090"/>
                </a:solidFill>
              </a:rPr>
              <a:t>FFB commissioning: The test will start at 1μA, and possibly 3μA</a:t>
            </a:r>
            <a:r>
              <a:rPr lang="en-US" sz="2400" dirty="0" smtClean="0">
                <a:solidFill>
                  <a:srgbClr val="000090"/>
                </a:solidFill>
              </a:rPr>
              <a:t>. No Radiator. Will start in the evening, then run a few hours. Beam could be available in Hall-D after this.</a:t>
            </a:r>
          </a:p>
          <a:p>
            <a:pPr marL="0" indent="0">
              <a:buNone/>
            </a:pPr>
            <a:endParaRPr lang="en-US" sz="2400" dirty="0" smtClean="0">
              <a:solidFill>
                <a:srgbClr val="000090"/>
              </a:solidFill>
            </a:endParaRPr>
          </a:p>
          <a:p>
            <a:r>
              <a:rPr lang="en-US" sz="2400" dirty="0" err="1" smtClean="0"/>
              <a:t>Beamline</a:t>
            </a:r>
            <a:r>
              <a:rPr lang="en-US" sz="2400" dirty="0" smtClean="0"/>
              <a:t> FOPT studies.</a:t>
            </a:r>
          </a:p>
          <a:p>
            <a:r>
              <a:rPr lang="en-US" sz="2400" dirty="0" smtClean="0"/>
              <a:t>Tagger </a:t>
            </a:r>
            <a:r>
              <a:rPr lang="en-US" sz="2400" dirty="0"/>
              <a:t>detector commissioning (parasitic to FFB work)</a:t>
            </a:r>
            <a:r>
              <a:rPr lang="en-US" sz="2400" dirty="0" smtClean="0"/>
              <a:t>.</a:t>
            </a:r>
          </a:p>
          <a:p>
            <a:r>
              <a:rPr lang="en-US" sz="2400" dirty="0" smtClean="0"/>
              <a:t>Trigger tests. </a:t>
            </a:r>
            <a:r>
              <a:rPr lang="en-US" sz="2400" dirty="0" err="1" smtClean="0"/>
              <a:t>Testplan</a:t>
            </a:r>
            <a:r>
              <a:rPr lang="en-US" sz="2400" dirty="0" smtClean="0"/>
              <a:t> in GlueX-doc 2019.</a:t>
            </a:r>
          </a:p>
          <a:p>
            <a:r>
              <a:rPr lang="en-US" sz="2400" dirty="0"/>
              <a:t>DAQ Work to optimize DAQ performance and find DAQ rate bottlenecks: data rate, trigger rate, live time. </a:t>
            </a:r>
            <a:endParaRPr lang="en-US" sz="2400" dirty="0" smtClean="0"/>
          </a:p>
          <a:p>
            <a:r>
              <a:rPr lang="en-US" sz="2400" dirty="0" smtClean="0"/>
              <a:t>Transition radiation studies.</a:t>
            </a:r>
            <a:endParaRPr lang="en-US" sz="2400" dirty="0"/>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7</a:t>
            </a:fld>
            <a:endParaRPr lang="en-US"/>
          </a:p>
        </p:txBody>
      </p:sp>
      <p:sp>
        <p:nvSpPr>
          <p:cNvPr id="7" name="TextBox 6"/>
          <p:cNvSpPr txBox="1"/>
          <p:nvPr/>
        </p:nvSpPr>
        <p:spPr>
          <a:xfrm>
            <a:off x="2959075" y="81183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17759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66721" cy="730248"/>
          </a:xfrm>
        </p:spPr>
        <p:txBody>
          <a:bodyPr>
            <a:normAutofit/>
          </a:bodyPr>
          <a:lstStyle/>
          <a:p>
            <a:r>
              <a:rPr lang="en-US" dirty="0" smtClean="0"/>
              <a:t>Spring 2016 Run</a:t>
            </a:r>
            <a:endParaRPr lang="en-US" dirty="0"/>
          </a:p>
        </p:txBody>
      </p:sp>
      <p:sp>
        <p:nvSpPr>
          <p:cNvPr id="3" name="Content Placeholder 2"/>
          <p:cNvSpPr>
            <a:spLocks noGrp="1"/>
          </p:cNvSpPr>
          <p:nvPr>
            <p:ph idx="1"/>
          </p:nvPr>
        </p:nvSpPr>
        <p:spPr/>
        <p:txBody>
          <a:bodyPr/>
          <a:lstStyle/>
          <a:p>
            <a:r>
              <a:rPr lang="en-US" dirty="0" smtClean="0"/>
              <a:t>An eleven week long run is expected in early 2016.</a:t>
            </a:r>
          </a:p>
          <a:p>
            <a:r>
              <a:rPr lang="en-US" dirty="0" smtClean="0"/>
              <a:t>We could have beam in Hall D in mid February 2016</a:t>
            </a:r>
            <a:endParaRPr lang="en-US" dirty="0"/>
          </a:p>
        </p:txBody>
      </p:sp>
      <p:sp>
        <p:nvSpPr>
          <p:cNvPr id="4" name="Date Placeholder 3"/>
          <p:cNvSpPr>
            <a:spLocks noGrp="1"/>
          </p:cNvSpPr>
          <p:nvPr>
            <p:ph type="dt" sz="half" idx="10"/>
          </p:nvPr>
        </p:nvSpPr>
        <p:spPr/>
        <p:txBody>
          <a:bodyPr/>
          <a:lstStyle/>
          <a:p>
            <a:r>
              <a:rPr lang="en-US" smtClean="0"/>
              <a:t>10/8/15</a:t>
            </a:r>
            <a:endParaRPr lang="en-US"/>
          </a:p>
        </p:txBody>
      </p:sp>
      <p:sp>
        <p:nvSpPr>
          <p:cNvPr id="5" name="Footer Placeholder 4"/>
          <p:cNvSpPr>
            <a:spLocks noGrp="1"/>
          </p:cNvSpPr>
          <p:nvPr>
            <p:ph type="ftr" sz="quarter" idx="11"/>
          </p:nvPr>
        </p:nvSpPr>
        <p:spPr/>
        <p:txBody>
          <a:bodyPr/>
          <a:lstStyle/>
          <a:p>
            <a:r>
              <a:rPr lang="en-US" smtClean="0"/>
              <a:t>October 2015 GlueX Collaboration Meeting</a:t>
            </a:r>
            <a:endParaRPr lang="en-US"/>
          </a:p>
        </p:txBody>
      </p:sp>
      <p:sp>
        <p:nvSpPr>
          <p:cNvPr id="6" name="Slide Number Placeholder 5"/>
          <p:cNvSpPr>
            <a:spLocks noGrp="1"/>
          </p:cNvSpPr>
          <p:nvPr>
            <p:ph type="sldNum" sz="quarter" idx="12"/>
          </p:nvPr>
        </p:nvSpPr>
        <p:spPr/>
        <p:txBody>
          <a:bodyPr/>
          <a:lstStyle/>
          <a:p>
            <a:fld id="{782AB374-73DE-4F47-8A08-7B7E8FBF6B88}" type="slidenum">
              <a:rPr lang="en-US" smtClean="0"/>
              <a:t>8</a:t>
            </a:fld>
            <a:endParaRPr lang="en-US"/>
          </a:p>
        </p:txBody>
      </p:sp>
    </p:spTree>
    <p:extLst>
      <p:ext uri="{BB962C8B-B14F-4D97-AF65-F5344CB8AC3E}">
        <p14:creationId xmlns:p14="http://schemas.microsoft.com/office/powerpoint/2010/main" val="2240986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TotalTime>
  <Words>516</Words>
  <Application>Microsoft Macintosh PowerPoint</Application>
  <PresentationFormat>On-screen Show (4:3)</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Run Planning  Fall 2015</vt:lpstr>
      <vt:lpstr>Planning Started</vt:lpstr>
      <vt:lpstr>Fall 2015 Run</vt:lpstr>
      <vt:lpstr>Possible Scenarios</vt:lpstr>
      <vt:lpstr>Shift Schedule</vt:lpstr>
      <vt:lpstr>Operating Conditions During Fall 2015</vt:lpstr>
      <vt:lpstr>Run Plans (So Far)</vt:lpstr>
      <vt:lpstr>Spring 2016 Run</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 Planning  Fall 2015</dc:title>
  <dc:creator>Curtis Meyer</dc:creator>
  <cp:lastModifiedBy>Curtis Meyer</cp:lastModifiedBy>
  <cp:revision>5</cp:revision>
  <dcterms:created xsi:type="dcterms:W3CDTF">2015-10-07T18:32:48Z</dcterms:created>
  <dcterms:modified xsi:type="dcterms:W3CDTF">2015-10-08T11:00:01Z</dcterms:modified>
</cp:coreProperties>
</file>