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7" r:id="rId4"/>
    <p:sldId id="270" r:id="rId5"/>
    <p:sldId id="274" r:id="rId6"/>
    <p:sldId id="279" r:id="rId7"/>
    <p:sldId id="272" r:id="rId8"/>
    <p:sldId id="280" r:id="rId9"/>
    <p:sldId id="271" r:id="rId10"/>
    <p:sldId id="286" r:id="rId11"/>
    <p:sldId id="287" r:id="rId12"/>
    <p:sldId id="281" r:id="rId13"/>
    <p:sldId id="282" r:id="rId14"/>
    <p:sldId id="283" r:id="rId15"/>
    <p:sldId id="267" r:id="rId16"/>
    <p:sldId id="28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0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5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2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4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6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9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3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3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1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A8B0-1BCA-E140-80B7-F4A015D3AF80}" type="datetimeFigureOut">
              <a:rPr lang="en-US" smtClean="0"/>
              <a:t>5/6/16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64851-1258-AD46-82A1-4787A2482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49800"/>
            <a:ext cx="6400800" cy="1275080"/>
          </a:xfrm>
        </p:spPr>
        <p:txBody>
          <a:bodyPr/>
          <a:lstStyle/>
          <a:p>
            <a:r>
              <a:rPr lang="en-US" dirty="0" smtClean="0"/>
              <a:t>David Lawrence    </a:t>
            </a:r>
            <a:r>
              <a:rPr lang="en-US" dirty="0" err="1" smtClean="0"/>
              <a:t>JLab</a:t>
            </a:r>
            <a:endParaRPr lang="en-US" dirty="0" smtClean="0"/>
          </a:p>
          <a:p>
            <a:r>
              <a:rPr lang="en-US" dirty="0" smtClean="0"/>
              <a:t>May 9, 2016</a:t>
            </a:r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613228" y="471714"/>
            <a:ext cx="7910286" cy="5868126"/>
          </a:xfrm>
          <a:prstGeom prst="frame">
            <a:avLst>
              <a:gd name="adj1" fmla="val 45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3656" y="727170"/>
            <a:ext cx="63286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Hall-D Online Systems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Status</a:t>
            </a:r>
          </a:p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(special guest appearance by L3 trigger status)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1839259"/>
            <a:ext cx="4947920" cy="29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7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ra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02920"/>
            <a:ext cx="8839200" cy="601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6400" y="1417638"/>
            <a:ext cx="4175761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Will be purchasing additional 8 farm nodes this year which should be roughly 2x as fast as existing ones</a:t>
            </a:r>
          </a:p>
          <a:p>
            <a:r>
              <a:rPr lang="en-US" i="1" dirty="0" smtClean="0"/>
              <a:t>(farm capacity will increase roughly 2.3x)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1" y="2458720"/>
            <a:ext cx="1509009" cy="20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ra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02920"/>
            <a:ext cx="8839200" cy="601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6400" y="1417638"/>
            <a:ext cx="4175761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Will be purchasing additional 8 farm nodes this year which should be roughly 2x as fast as existing ones</a:t>
            </a:r>
          </a:p>
          <a:p>
            <a:r>
              <a:rPr lang="en-US" i="1" dirty="0" smtClean="0"/>
              <a:t>(farm capacity will increase roughly 2.3x)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120" y="3444240"/>
            <a:ext cx="2564366" cy="1710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1" y="2458720"/>
            <a:ext cx="1509009" cy="20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6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RootSpy</a:t>
            </a:r>
            <a:r>
              <a:rPr lang="en-US" dirty="0" smtClean="0"/>
              <a:t> system crushed under weight of successful campaign to create histograms</a:t>
            </a:r>
          </a:p>
          <a:p>
            <a:pPr lvl="1"/>
            <a:r>
              <a:rPr lang="en-US" dirty="0" smtClean="0"/>
              <a:t>O(10</a:t>
            </a:r>
            <a:r>
              <a:rPr lang="en-US" baseline="30000" dirty="0" smtClean="0"/>
              <a:t>4</a:t>
            </a:r>
            <a:r>
              <a:rPr lang="en-US" dirty="0" smtClean="0"/>
              <a:t>) histograms being filled and passed around</a:t>
            </a:r>
          </a:p>
          <a:p>
            <a:pPr lvl="1"/>
            <a:r>
              <a:rPr lang="en-US" dirty="0" smtClean="0"/>
              <a:t>Non-responsive interface resulted in unusable online monitoring system</a:t>
            </a:r>
          </a:p>
          <a:p>
            <a:r>
              <a:rPr lang="en-US" dirty="0" smtClean="0"/>
              <a:t>Replaced all plugins with single plugin that defines &lt;40 histograms</a:t>
            </a:r>
          </a:p>
          <a:p>
            <a:r>
              <a:rPr lang="en-US" dirty="0" smtClean="0"/>
              <a:t>Added HDMONITOR e-log and button to make logbook 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5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5-08 at 2.1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11798"/>
            <a:ext cx="85471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0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Plots from </a:t>
            </a:r>
            <a:r>
              <a:rPr lang="en-US" dirty="0" err="1" smtClean="0"/>
              <a:t>RootSpy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50"/>
            <a:ext cx="4572000" cy="3076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04850"/>
            <a:ext cx="4572000" cy="307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1425"/>
            <a:ext cx="4572000" cy="3076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81425"/>
            <a:ext cx="45720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0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633"/>
            <a:ext cx="6349337" cy="11339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Password for Hall-D Operations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691776"/>
            <a:ext cx="8229600" cy="41579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 not write passwords on whiteboards</a:t>
            </a:r>
          </a:p>
          <a:p>
            <a:r>
              <a:rPr lang="en-US" dirty="0" smtClean="0"/>
              <a:t>Do not send passwords in e-mails</a:t>
            </a:r>
          </a:p>
          <a:p>
            <a:r>
              <a:rPr lang="en-US" dirty="0" smtClean="0"/>
              <a:t>Do not write passwords in scripts </a:t>
            </a:r>
            <a:br>
              <a:rPr lang="en-US" dirty="0" smtClean="0"/>
            </a:br>
            <a:r>
              <a:rPr lang="en-US" sz="2200" i="1" dirty="0" smtClean="0"/>
              <a:t>(especially ones kept in repositories that can be seen from web)</a:t>
            </a:r>
          </a:p>
          <a:p>
            <a:r>
              <a:rPr lang="en-US" dirty="0" smtClean="0"/>
              <a:t>Do not write passwords on wiki </a:t>
            </a:r>
            <a:br>
              <a:rPr lang="en-US" dirty="0" smtClean="0"/>
            </a:br>
            <a:r>
              <a:rPr lang="en-US" sz="2200" i="1" dirty="0" smtClean="0"/>
              <a:t>(or any other web page)</a:t>
            </a:r>
            <a:endParaRPr lang="en-US" i="1" dirty="0" smtClean="0"/>
          </a:p>
          <a:p>
            <a:r>
              <a:rPr lang="en-US" dirty="0"/>
              <a:t>Hall-D Operations password must </a:t>
            </a:r>
            <a:r>
              <a:rPr lang="en-US" dirty="0" smtClean="0"/>
              <a:t>be </a:t>
            </a:r>
            <a:r>
              <a:rPr lang="en-US" dirty="0"/>
              <a:t>obtained via word of mouth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i="1" dirty="0" smtClean="0"/>
              <a:t>(</a:t>
            </a:r>
            <a:r>
              <a:rPr lang="en-US" sz="2000" i="1" dirty="0"/>
              <a:t>contact Run Coordinator if needed</a:t>
            </a:r>
            <a:r>
              <a:rPr lang="en-US" sz="2000" i="1" dirty="0" smtClean="0"/>
              <a:t>)</a:t>
            </a:r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37" y="49588"/>
            <a:ext cx="2337463" cy="1451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46" y="5677897"/>
            <a:ext cx="2083300" cy="10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53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9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tes_vs_t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4986" cy="3429000"/>
          </a:xfrm>
          <a:prstGeom prst="rect">
            <a:avLst/>
          </a:prstGeom>
        </p:spPr>
      </p:pic>
      <p:pic>
        <p:nvPicPr>
          <p:cNvPr id="5" name="Picture 4" descr="rates_vs_t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0349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5-06 at 4.04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5" y="0"/>
            <a:ext cx="90480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0593" y="4727247"/>
            <a:ext cx="121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554.3TB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76340" y="4805680"/>
            <a:ext cx="1610460" cy="1625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0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457" y="139358"/>
            <a:ext cx="3077743" cy="1143000"/>
          </a:xfrm>
        </p:spPr>
        <p:txBody>
          <a:bodyPr/>
          <a:lstStyle/>
          <a:p>
            <a:r>
              <a:rPr lang="en-US" dirty="0" smtClean="0"/>
              <a:t>Data Rates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33058" y="1363952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02387" y="2623608"/>
            <a:ext cx="1483249" cy="611866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Event Builder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61956" y="4088379"/>
            <a:ext cx="1483249" cy="611866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Event Recorder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7165947" y="2897093"/>
            <a:ext cx="1613034" cy="1650184"/>
          </a:xfrm>
          <a:prstGeom prst="can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Tape Library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263" y="4856686"/>
            <a:ext cx="1696569" cy="166640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3058" y="1874999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33058" y="2386046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33058" y="2897093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33058" y="4941283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33058" y="3408140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33058" y="3919187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33058" y="4430234"/>
            <a:ext cx="924076" cy="4264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ROC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5" idx="3"/>
            <a:endCxn id="6" idx="1"/>
          </p:cNvCxnSpPr>
          <p:nvPr/>
        </p:nvCxnSpPr>
        <p:spPr>
          <a:xfrm>
            <a:off x="1357134" y="1577178"/>
            <a:ext cx="645253" cy="1352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6" idx="1"/>
          </p:cNvCxnSpPr>
          <p:nvPr/>
        </p:nvCxnSpPr>
        <p:spPr>
          <a:xfrm>
            <a:off x="1357134" y="2088225"/>
            <a:ext cx="645253" cy="8413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  <a:endCxn id="6" idx="1"/>
          </p:cNvCxnSpPr>
          <p:nvPr/>
        </p:nvCxnSpPr>
        <p:spPr>
          <a:xfrm>
            <a:off x="1357134" y="2599272"/>
            <a:ext cx="645253" cy="330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3"/>
            <a:endCxn id="6" idx="1"/>
          </p:cNvCxnSpPr>
          <p:nvPr/>
        </p:nvCxnSpPr>
        <p:spPr>
          <a:xfrm flipV="1">
            <a:off x="1357134" y="2929541"/>
            <a:ext cx="645253" cy="180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  <a:endCxn id="6" idx="1"/>
          </p:cNvCxnSpPr>
          <p:nvPr/>
        </p:nvCxnSpPr>
        <p:spPr>
          <a:xfrm flipV="1">
            <a:off x="1357134" y="2929541"/>
            <a:ext cx="645253" cy="691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3"/>
            <a:endCxn id="6" idx="1"/>
          </p:cNvCxnSpPr>
          <p:nvPr/>
        </p:nvCxnSpPr>
        <p:spPr>
          <a:xfrm flipV="1">
            <a:off x="1357134" y="2929541"/>
            <a:ext cx="645253" cy="1202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3"/>
            <a:endCxn id="6" idx="1"/>
          </p:cNvCxnSpPr>
          <p:nvPr/>
        </p:nvCxnSpPr>
        <p:spPr>
          <a:xfrm flipV="1">
            <a:off x="1357134" y="2929541"/>
            <a:ext cx="645253" cy="17139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3"/>
            <a:endCxn id="6" idx="1"/>
          </p:cNvCxnSpPr>
          <p:nvPr/>
        </p:nvCxnSpPr>
        <p:spPr>
          <a:xfrm flipV="1">
            <a:off x="1357134" y="2929541"/>
            <a:ext cx="645253" cy="2224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6" idx="2"/>
            <a:endCxn id="7" idx="0"/>
          </p:cNvCxnSpPr>
          <p:nvPr/>
        </p:nvCxnSpPr>
        <p:spPr>
          <a:xfrm>
            <a:off x="2744012" y="3235474"/>
            <a:ext cx="259569" cy="852905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7" idx="2"/>
            <a:endCxn id="9" idx="1"/>
          </p:cNvCxnSpPr>
          <p:nvPr/>
        </p:nvCxnSpPr>
        <p:spPr>
          <a:xfrm>
            <a:off x="3003581" y="4700245"/>
            <a:ext cx="1566682" cy="989645"/>
          </a:xfrm>
          <a:prstGeom prst="straightConnector1">
            <a:avLst/>
          </a:prstGeom>
          <a:ln w="76200" cmpd="sng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9" idx="3"/>
            <a:endCxn id="8" idx="3"/>
          </p:cNvCxnSpPr>
          <p:nvPr/>
        </p:nvCxnSpPr>
        <p:spPr>
          <a:xfrm flipV="1">
            <a:off x="6266832" y="4547277"/>
            <a:ext cx="1705632" cy="1142613"/>
          </a:xfrm>
          <a:prstGeom prst="straightConnector1">
            <a:avLst/>
          </a:prstGeom>
          <a:ln w="7620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57134" y="1565005"/>
            <a:ext cx="169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Spec:  100MB/sec</a:t>
            </a:r>
          </a:p>
          <a:p>
            <a:pPr algn="r"/>
            <a:r>
              <a:rPr lang="en-US" sz="1400" dirty="0" smtClean="0"/>
              <a:t>Tested: </a:t>
            </a:r>
            <a:r>
              <a:rPr lang="en-US" sz="1400" strike="sngStrike" dirty="0" smtClean="0"/>
              <a:t>~30MB/sec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30575" y="3310986"/>
            <a:ext cx="1595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Spec:  3000MB/sec</a:t>
            </a:r>
          </a:p>
          <a:p>
            <a:pPr algn="r"/>
            <a:r>
              <a:rPr lang="en-US" sz="1400" dirty="0" smtClean="0"/>
              <a:t>Tested: </a:t>
            </a:r>
            <a:r>
              <a:rPr lang="en-US" sz="1400" strike="sngStrike" dirty="0" smtClean="0"/>
              <a:t>600MB/sec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60597" y="5373528"/>
            <a:ext cx="278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Spec:  300MB/sec</a:t>
            </a:r>
          </a:p>
          <a:p>
            <a:pPr algn="r"/>
            <a:r>
              <a:rPr lang="en-US" sz="1400" dirty="0" smtClean="0"/>
              <a:t>Tested: </a:t>
            </a:r>
            <a:r>
              <a:rPr lang="en-US" sz="1400" strike="sngStrike" dirty="0" smtClean="0"/>
              <a:t>600MB/sec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52730" y="4957794"/>
            <a:ext cx="16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Spec:  300MB/sec</a:t>
            </a:r>
          </a:p>
          <a:p>
            <a:pPr algn="r"/>
            <a:r>
              <a:rPr lang="en-US" sz="1400" dirty="0" smtClean="0"/>
              <a:t>Tested: </a:t>
            </a:r>
            <a:r>
              <a:rPr lang="en-US" sz="1400" strike="sngStrike" dirty="0" smtClean="0"/>
              <a:t>450MB/sec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45205" y="1101122"/>
            <a:ext cx="355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“Tested” means with actual data while it was being acquired. In some cases, offline testing has achieved significantly higher rates.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903992" y="4294952"/>
            <a:ext cx="1065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72TB x2 </a:t>
            </a:r>
          </a:p>
          <a:p>
            <a:r>
              <a:rPr lang="en-US" dirty="0" smtClean="0"/>
              <a:t>RAID disk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Online Status     --    David Lawrence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8B64-818C-3C44-A835-BAFE6C4B8E23}" type="slidenum">
              <a:rPr lang="en-US" smtClean="0"/>
              <a:t>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4314871">
            <a:off x="2185812" y="3477469"/>
            <a:ext cx="955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(L3 farm)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2731" y="2190877"/>
            <a:ext cx="2066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125.9TB in 147,355 files written to tape in 2014 commissioning run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 rot="20904367">
            <a:off x="2992670" y="575372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800MB/sec</a:t>
            </a:r>
            <a:endParaRPr lang="en-US" sz="1400" b="1" dirty="0"/>
          </a:p>
        </p:txBody>
      </p:sp>
      <p:sp>
        <p:nvSpPr>
          <p:cNvPr id="37" name="TextBox 36"/>
          <p:cNvSpPr txBox="1"/>
          <p:nvPr/>
        </p:nvSpPr>
        <p:spPr>
          <a:xfrm rot="20904367">
            <a:off x="3625674" y="372183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800MB/sec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 rot="20904367">
            <a:off x="7590456" y="5468202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2000MB/sec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1541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Storage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525963"/>
          </a:xfrm>
        </p:spPr>
        <p:txBody>
          <a:bodyPr/>
          <a:lstStyle/>
          <a:p>
            <a:r>
              <a:rPr lang="en-US" dirty="0" smtClean="0"/>
              <a:t>Two RAID disks with 72TB each of usable space</a:t>
            </a:r>
          </a:p>
          <a:p>
            <a:pPr lvl="1"/>
            <a:r>
              <a:rPr lang="en-US" dirty="0" smtClean="0"/>
              <a:t>Maintain some portion of recent data</a:t>
            </a:r>
          </a:p>
          <a:p>
            <a:pPr lvl="1"/>
            <a:r>
              <a:rPr lang="en-US" dirty="0" smtClean="0"/>
              <a:t>~100TB effective space total for new data</a:t>
            </a:r>
          </a:p>
          <a:p>
            <a:r>
              <a:rPr lang="en-US" dirty="0" smtClean="0"/>
              <a:t>Need 72hr buffer in case of issue with link to tape library</a:t>
            </a:r>
          </a:p>
          <a:p>
            <a:r>
              <a:rPr lang="en-US" dirty="0" smtClean="0"/>
              <a:t>100TB ÷ 800MB/s = 35hr</a:t>
            </a:r>
          </a:p>
          <a:p>
            <a:r>
              <a:rPr lang="en-US" dirty="0" smtClean="0"/>
              <a:t>Need additional 100TB of RAID</a:t>
            </a:r>
          </a:p>
          <a:p>
            <a:pPr lvl="1"/>
            <a:r>
              <a:rPr lang="en-US" dirty="0" smtClean="0"/>
              <a:t>Will purchase this summer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367" y="4185920"/>
            <a:ext cx="276843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2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558"/>
            <a:ext cx="8229600" cy="903922"/>
          </a:xfrm>
        </p:spPr>
        <p:txBody>
          <a:bodyPr/>
          <a:lstStyle/>
          <a:p>
            <a:r>
              <a:rPr lang="en-US" dirty="0" smtClean="0"/>
              <a:t>Event Size vs. Beam Current</a:t>
            </a:r>
            <a:endParaRPr lang="en-US" dirty="0"/>
          </a:p>
        </p:txBody>
      </p:sp>
      <p:pic>
        <p:nvPicPr>
          <p:cNvPr id="4" name="Picture 3" descr="buffsize_by_cur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558"/>
            <a:ext cx="3542672" cy="2412682"/>
          </a:xfrm>
          <a:prstGeom prst="rect">
            <a:avLst/>
          </a:prstGeom>
        </p:spPr>
      </p:pic>
      <p:pic>
        <p:nvPicPr>
          <p:cNvPr id="5" name="Picture 4" descr="buffsize_vs_cur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72" y="1031558"/>
            <a:ext cx="5601328" cy="3814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3973" y="2072640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Slope  = 1kB/</a:t>
            </a:r>
            <a:r>
              <a:rPr lang="en-US" sz="2000" dirty="0" err="1" smtClean="0"/>
              <a:t>nA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4320" y="4661590"/>
            <a:ext cx="4628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extrapolate to </a:t>
            </a:r>
            <a:r>
              <a:rPr lang="en-US" sz="2000" dirty="0" err="1" smtClean="0"/>
              <a:t>I</a:t>
            </a:r>
            <a:r>
              <a:rPr lang="en-US" sz="2000" baseline="-25000" dirty="0" err="1" smtClean="0"/>
              <a:t>beam</a:t>
            </a:r>
            <a:r>
              <a:rPr lang="en-US" sz="2000" dirty="0" smtClean="0"/>
              <a:t>= 0    </a:t>
            </a:r>
            <a:r>
              <a:rPr lang="en-US" sz="2000" dirty="0" smtClean="0">
                <a:sym typeface="Wingdings"/>
              </a:rPr>
              <a:t>  </a:t>
            </a:r>
            <a:r>
              <a:rPr lang="en-US" sz="2000" dirty="0" smtClean="0"/>
              <a:t>14.25kB/event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4320" y="3929072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Event Size: ~19kB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8976" y="5159728"/>
            <a:ext cx="365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Accidental data fraction (by volume):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93253" y="5657929"/>
            <a:ext cx="4454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100nA:  26% of data is due to accidentals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93253" y="6010384"/>
            <a:ext cx="4454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00nA:  41% of data is due to accidentals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344285" y="1185545"/>
            <a:ext cx="131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5.0mm collimator</a:t>
            </a:r>
            <a:endParaRPr lang="en-US" sz="12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3632" y="5545808"/>
            <a:ext cx="3283696" cy="973003"/>
            <a:chOff x="5081196" y="5446228"/>
            <a:chExt cx="3283696" cy="973003"/>
          </a:xfrm>
        </p:grpSpPr>
        <p:sp>
          <p:nvSpPr>
            <p:cNvPr id="13" name="TextBox 12"/>
            <p:cNvSpPr txBox="1"/>
            <p:nvPr/>
          </p:nvSpPr>
          <p:spPr>
            <a:xfrm>
              <a:off x="5586184" y="5446228"/>
              <a:ext cx="2167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(0.05kB/</a:t>
              </a:r>
              <a:r>
                <a:rPr lang="en-US" dirty="0" err="1" smtClean="0"/>
                <a:t>nA</a:t>
              </a:r>
              <a:r>
                <a:rPr lang="en-US" dirty="0" smtClean="0"/>
                <a:t>)(</a:t>
              </a:r>
              <a:r>
                <a:rPr lang="en-US" dirty="0" err="1" smtClean="0"/>
                <a:t>I</a:t>
              </a:r>
              <a:r>
                <a:rPr lang="en-US" baseline="-25000" dirty="0" err="1" smtClean="0"/>
                <a:t>beam</a:t>
              </a:r>
              <a:r>
                <a:rPr lang="en-US" dirty="0" smtClean="0"/>
                <a:t> </a:t>
              </a:r>
              <a:r>
                <a:rPr lang="en-US" dirty="0" err="1" smtClean="0"/>
                <a:t>nA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1196" y="5772900"/>
              <a:ext cx="3283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(0.05kB/</a:t>
              </a:r>
              <a:r>
                <a:rPr lang="en-US" dirty="0" err="1" smtClean="0"/>
                <a:t>nA</a:t>
              </a:r>
              <a:r>
                <a:rPr lang="en-US" dirty="0" smtClean="0"/>
                <a:t>)(</a:t>
              </a:r>
              <a:r>
                <a:rPr lang="en-US" dirty="0" err="1" smtClean="0"/>
                <a:t>I</a:t>
              </a:r>
              <a:r>
                <a:rPr lang="en-US" baseline="-25000" dirty="0" err="1" smtClean="0"/>
                <a:t>beam</a:t>
              </a:r>
              <a:r>
                <a:rPr lang="en-US" dirty="0" smtClean="0"/>
                <a:t> </a:t>
              </a:r>
              <a:r>
                <a:rPr lang="en-US" dirty="0" err="1" smtClean="0"/>
                <a:t>nA</a:t>
              </a:r>
              <a:r>
                <a:rPr lang="en-US" dirty="0" smtClean="0"/>
                <a:t>) + </a:t>
              </a:r>
              <a:r>
                <a:rPr lang="en-US" dirty="0" smtClean="0"/>
                <a:t>(14.25kB)</a:t>
              </a:r>
            </a:p>
            <a:p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161280" y="5815560"/>
              <a:ext cx="32036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140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964"/>
            <a:ext cx="8229600" cy="7196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L3 </a:t>
            </a:r>
            <a:r>
              <a:rPr lang="en-US" sz="3200" dirty="0" smtClean="0"/>
              <a:t>Testing</a:t>
            </a:r>
            <a:endParaRPr lang="en-US" sz="1800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419202" y="1875620"/>
            <a:ext cx="1308038" cy="1319778"/>
            <a:chOff x="562605" y="2777310"/>
            <a:chExt cx="1561126" cy="1575137"/>
          </a:xfrm>
        </p:grpSpPr>
        <p:sp>
          <p:nvSpPr>
            <p:cNvPr id="6" name="Circular Arrow 5"/>
            <p:cNvSpPr/>
            <p:nvPr/>
          </p:nvSpPr>
          <p:spPr>
            <a:xfrm>
              <a:off x="562605" y="2777310"/>
              <a:ext cx="1561126" cy="1575137"/>
            </a:xfrm>
            <a:prstGeom prst="circularArrow">
              <a:avLst>
                <a:gd name="adj1" fmla="val 5847"/>
                <a:gd name="adj2" fmla="val 918330"/>
                <a:gd name="adj3" fmla="val 20437805"/>
                <a:gd name="adj4" fmla="val 449346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8555" y="2941746"/>
              <a:ext cx="8653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cap="all" dirty="0" smtClean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ET</a:t>
              </a:r>
              <a:endPara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endParaRPr>
            </a:p>
          </p:txBody>
        </p:sp>
      </p:grpSp>
      <p:sp>
        <p:nvSpPr>
          <p:cNvPr id="10" name="Cube 9"/>
          <p:cNvSpPr/>
          <p:nvPr/>
        </p:nvSpPr>
        <p:spPr>
          <a:xfrm>
            <a:off x="162896" y="2073580"/>
            <a:ext cx="905785" cy="807258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EB</a:t>
            </a:r>
            <a:endParaRPr lang="en-US" sz="36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68681" y="2578116"/>
            <a:ext cx="489582" cy="1"/>
          </a:xfrm>
          <a:prstGeom prst="line">
            <a:avLst/>
          </a:prstGeom>
          <a:ln w="7620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957" y="1609815"/>
            <a:ext cx="2762066" cy="1733719"/>
          </a:xfrm>
          <a:prstGeom prst="rect">
            <a:avLst/>
          </a:prstGeom>
          <a:noFill/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276334" y="1874505"/>
            <a:ext cx="1308038" cy="1319778"/>
            <a:chOff x="562605" y="2777310"/>
            <a:chExt cx="1561126" cy="1575137"/>
          </a:xfrm>
        </p:grpSpPr>
        <p:sp>
          <p:nvSpPr>
            <p:cNvPr id="19" name="Circular Arrow 18"/>
            <p:cNvSpPr/>
            <p:nvPr/>
          </p:nvSpPr>
          <p:spPr>
            <a:xfrm>
              <a:off x="562605" y="2777310"/>
              <a:ext cx="1561126" cy="1575137"/>
            </a:xfrm>
            <a:prstGeom prst="circularArrow">
              <a:avLst>
                <a:gd name="adj1" fmla="val 5847"/>
                <a:gd name="adj2" fmla="val 918330"/>
                <a:gd name="adj3" fmla="val 20437805"/>
                <a:gd name="adj4" fmla="val 449346"/>
                <a:gd name="adj5" fmla="val 1250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4840" y="2941746"/>
              <a:ext cx="1032759" cy="11019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</a:rPr>
                <a:t>ET</a:t>
              </a:r>
              <a:endPara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endParaRPr>
            </a:p>
          </p:txBody>
        </p:sp>
      </p:grpSp>
      <p:sp>
        <p:nvSpPr>
          <p:cNvPr id="21" name="Cube 20"/>
          <p:cNvSpPr/>
          <p:nvPr/>
        </p:nvSpPr>
        <p:spPr>
          <a:xfrm>
            <a:off x="7882561" y="2103114"/>
            <a:ext cx="905785" cy="807258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ER</a:t>
            </a:r>
            <a:endParaRPr lang="en-US" sz="36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392979" y="2666717"/>
            <a:ext cx="489582" cy="1"/>
          </a:xfrm>
          <a:prstGeom prst="line">
            <a:avLst/>
          </a:prstGeom>
          <a:ln w="76200" cmpd="sng">
            <a:solidFill>
              <a:schemeClr val="accent4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276334" y="1609815"/>
            <a:ext cx="2762066" cy="1733719"/>
          </a:xfrm>
          <a:prstGeom prst="rect">
            <a:avLst/>
          </a:prstGeom>
          <a:noFill/>
          <a:ln w="571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23"/>
          <p:cNvSpPr/>
          <p:nvPr/>
        </p:nvSpPr>
        <p:spPr>
          <a:xfrm>
            <a:off x="3783541" y="1662568"/>
            <a:ext cx="767948" cy="915548"/>
          </a:xfrm>
          <a:prstGeom prst="snip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L3</a:t>
            </a:r>
            <a:endParaRPr lang="en-U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4112562" y="1891455"/>
            <a:ext cx="767948" cy="915548"/>
          </a:xfrm>
          <a:prstGeom prst="snip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L3</a:t>
            </a:r>
            <a:endParaRPr lang="en-U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Snip Diagonal Corner Rectangle 25"/>
          <p:cNvSpPr/>
          <p:nvPr/>
        </p:nvSpPr>
        <p:spPr>
          <a:xfrm>
            <a:off x="4441584" y="2120342"/>
            <a:ext cx="767948" cy="915548"/>
          </a:xfrm>
          <a:prstGeom prst="snip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L3</a:t>
            </a:r>
            <a:endParaRPr lang="en-US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20" y="1628869"/>
            <a:ext cx="1000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gluon100</a:t>
            </a:r>
            <a:endParaRPr lang="en-US" sz="1400" b="1" i="1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32238" y="1628869"/>
            <a:ext cx="112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C0504D"/>
                </a:solidFill>
                <a:latin typeface="Comic Sans MS"/>
                <a:cs typeface="Comic Sans MS"/>
              </a:rPr>
              <a:t>gluonraid1</a:t>
            </a:r>
            <a:endParaRPr lang="en-US" sz="1400" b="1" i="1" dirty="0">
              <a:solidFill>
                <a:srgbClr val="C0504D"/>
              </a:solidFill>
              <a:latin typeface="Comic Sans MS"/>
              <a:cs typeface="Comic Sans MS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328893" y="2578116"/>
            <a:ext cx="1158784" cy="21338"/>
          </a:xfrm>
          <a:prstGeom prst="line">
            <a:avLst/>
          </a:prstGeom>
          <a:ln w="76200" cmpd="sng"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" idx="0"/>
          </p:cNvCxnSpPr>
          <p:nvPr/>
        </p:nvCxnSpPr>
        <p:spPr>
          <a:xfrm>
            <a:off x="2559648" y="2599454"/>
            <a:ext cx="1223893" cy="0"/>
          </a:xfrm>
          <a:prstGeom prst="line">
            <a:avLst/>
          </a:prstGeom>
          <a:ln w="76200" cmpd="sng"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973720" y="4490179"/>
            <a:ext cx="78149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Primarily infrastructure testing done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Limited by 12 node farm to ~200MB/s parsing rate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(~10kHz input rate)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</p:txBody>
      </p:sp>
      <p:sp>
        <p:nvSpPr>
          <p:cNvPr id="96" name="TextBox 95"/>
          <p:cNvSpPr txBox="1"/>
          <p:nvPr/>
        </p:nvSpPr>
        <p:spPr>
          <a:xfrm>
            <a:off x="3305092" y="3046944"/>
            <a:ext cx="249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(Goal: Reduce data volume by factor of 10)</a:t>
            </a:r>
            <a:endParaRPr lang="en-US" i="1" dirty="0"/>
          </a:p>
        </p:txBody>
      </p:sp>
      <p:sp>
        <p:nvSpPr>
          <p:cNvPr id="97" name="TextBox 96"/>
          <p:cNvSpPr txBox="1"/>
          <p:nvPr/>
        </p:nvSpPr>
        <p:spPr>
          <a:xfrm>
            <a:off x="1386447" y="3913852"/>
            <a:ext cx="39805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Spring 2016 L3 Testing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92062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m_vs_t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113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te_vs_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310"/>
            <a:ext cx="4572000" cy="3113690"/>
          </a:xfrm>
          <a:prstGeom prst="rect">
            <a:avLst/>
          </a:prstGeom>
        </p:spPr>
      </p:pic>
      <p:pic>
        <p:nvPicPr>
          <p:cNvPr id="5" name="Picture 4" descr="mem_vs_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113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160" y="4998720"/>
            <a:ext cx="22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parsing threads</a:t>
            </a:r>
          </a:p>
          <a:p>
            <a:r>
              <a:rPr lang="en-US" dirty="0" smtClean="0"/>
              <a:t>32 processing threads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75680" y="4998720"/>
            <a:ext cx="22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parsing threads</a:t>
            </a:r>
          </a:p>
          <a:p>
            <a:r>
              <a:rPr lang="en-US" dirty="0" smtClean="0"/>
              <a:t>32 processing threads</a:t>
            </a:r>
            <a:endParaRPr lang="en-US" dirty="0"/>
          </a:p>
        </p:txBody>
      </p:sp>
      <p:pic>
        <p:nvPicPr>
          <p:cNvPr id="11" name="Picture 10" descr="rate_vs_t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4638"/>
            <a:ext cx="4572000" cy="31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"/>
            <a:ext cx="8229600" cy="63030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Reconstructed parameters for old and new parsers</a:t>
            </a:r>
            <a:endParaRPr lang="en-US" sz="2800" dirty="0"/>
          </a:p>
        </p:txBody>
      </p:sp>
      <p:pic>
        <p:nvPicPr>
          <p:cNvPr id="4" name="Picture 3" descr="bcalE_compa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30620"/>
            <a:ext cx="4572000" cy="3113690"/>
          </a:xfrm>
          <a:prstGeom prst="rect">
            <a:avLst/>
          </a:prstGeom>
        </p:spPr>
      </p:pic>
      <p:pic>
        <p:nvPicPr>
          <p:cNvPr id="5" name="Picture 4" descr="fcalE_comp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44310"/>
            <a:ext cx="4572000" cy="3113690"/>
          </a:xfrm>
          <a:prstGeom prst="rect">
            <a:avLst/>
          </a:prstGeom>
        </p:spPr>
      </p:pic>
      <p:pic>
        <p:nvPicPr>
          <p:cNvPr id="6" name="Picture 5" descr="p_compa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620"/>
            <a:ext cx="4572000" cy="3113690"/>
          </a:xfrm>
          <a:prstGeom prst="rect">
            <a:avLst/>
          </a:prstGeom>
        </p:spPr>
      </p:pic>
      <p:pic>
        <p:nvPicPr>
          <p:cNvPr id="7" name="Picture 6" descr="theta_compa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310"/>
            <a:ext cx="4572000" cy="31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2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ra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02920"/>
            <a:ext cx="8839200" cy="601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6400" y="1417638"/>
            <a:ext cx="4175761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Will be purchasing additional 8 farm nodes this year which should be roughly 2x as fast as existing ones</a:t>
            </a:r>
          </a:p>
          <a:p>
            <a:r>
              <a:rPr lang="en-US" i="1" dirty="0" smtClean="0"/>
              <a:t>(farm capacity will increase roughly 2.3x)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6566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506</Words>
  <Application>Microsoft Macintosh PowerPoint</Application>
  <PresentationFormat>On-screen Show (4:3)</PresentationFormat>
  <Paragraphs>93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Data Rates</vt:lpstr>
      <vt:lpstr>Online Storage Capacity</vt:lpstr>
      <vt:lpstr>Event Size vs. Beam Current</vt:lpstr>
      <vt:lpstr>L3 Testing</vt:lpstr>
      <vt:lpstr>PowerPoint Presentation</vt:lpstr>
      <vt:lpstr>Reconstructed parameters for old and new parsers</vt:lpstr>
      <vt:lpstr>PowerPoint Presentation</vt:lpstr>
      <vt:lpstr>PowerPoint Presentation</vt:lpstr>
      <vt:lpstr>PowerPoint Presentation</vt:lpstr>
      <vt:lpstr>Online Monitoring</vt:lpstr>
      <vt:lpstr>PowerPoint Presentation</vt:lpstr>
      <vt:lpstr>Example Plots from RootSpy</vt:lpstr>
      <vt:lpstr>Password for Hall-D Operations Account</vt:lpstr>
      <vt:lpstr>Backups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Lawrence</dc:creator>
  <cp:lastModifiedBy>David Lawrence</cp:lastModifiedBy>
  <cp:revision>30</cp:revision>
  <dcterms:created xsi:type="dcterms:W3CDTF">2016-05-06T14:17:20Z</dcterms:created>
  <dcterms:modified xsi:type="dcterms:W3CDTF">2016-05-08T18:52:55Z</dcterms:modified>
</cp:coreProperties>
</file>