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4" r:id="rId1"/>
  </p:sldMasterIdLst>
  <p:notesMasterIdLst>
    <p:notesMasterId r:id="rId122"/>
  </p:notesMasterIdLst>
  <p:handoutMasterIdLst>
    <p:handoutMasterId r:id="rId123"/>
  </p:handoutMasterIdLst>
  <p:sldIdLst>
    <p:sldId id="256" r:id="rId2"/>
    <p:sldId id="558" r:id="rId3"/>
    <p:sldId id="518" r:id="rId4"/>
    <p:sldId id="517" r:id="rId5"/>
    <p:sldId id="519" r:id="rId6"/>
    <p:sldId id="511" r:id="rId7"/>
    <p:sldId id="418" r:id="rId8"/>
    <p:sldId id="417" r:id="rId9"/>
    <p:sldId id="560" r:id="rId10"/>
    <p:sldId id="521" r:id="rId11"/>
    <p:sldId id="516" r:id="rId12"/>
    <p:sldId id="514" r:id="rId13"/>
    <p:sldId id="522" r:id="rId14"/>
    <p:sldId id="450" r:id="rId15"/>
    <p:sldId id="504" r:id="rId16"/>
    <p:sldId id="420" r:id="rId17"/>
    <p:sldId id="421" r:id="rId18"/>
    <p:sldId id="443" r:id="rId19"/>
    <p:sldId id="445" r:id="rId20"/>
    <p:sldId id="509" r:id="rId21"/>
    <p:sldId id="460" r:id="rId22"/>
    <p:sldId id="465" r:id="rId23"/>
    <p:sldId id="484" r:id="rId24"/>
    <p:sldId id="464" r:id="rId25"/>
    <p:sldId id="452" r:id="rId26"/>
    <p:sldId id="455" r:id="rId27"/>
    <p:sldId id="456" r:id="rId28"/>
    <p:sldId id="505" r:id="rId29"/>
    <p:sldId id="506" r:id="rId30"/>
    <p:sldId id="507" r:id="rId31"/>
    <p:sldId id="508" r:id="rId32"/>
    <p:sldId id="468" r:id="rId33"/>
    <p:sldId id="469" r:id="rId34"/>
    <p:sldId id="482" r:id="rId35"/>
    <p:sldId id="470" r:id="rId36"/>
    <p:sldId id="471" r:id="rId37"/>
    <p:sldId id="472" r:id="rId38"/>
    <p:sldId id="473" r:id="rId39"/>
    <p:sldId id="474" r:id="rId40"/>
    <p:sldId id="475" r:id="rId41"/>
    <p:sldId id="476" r:id="rId42"/>
    <p:sldId id="477" r:id="rId43"/>
    <p:sldId id="478" r:id="rId44"/>
    <p:sldId id="479" r:id="rId45"/>
    <p:sldId id="480" r:id="rId46"/>
    <p:sldId id="481" r:id="rId47"/>
    <p:sldId id="442" r:id="rId48"/>
    <p:sldId id="422" r:id="rId49"/>
    <p:sldId id="423" r:id="rId50"/>
    <p:sldId id="425" r:id="rId51"/>
    <p:sldId id="562" r:id="rId52"/>
    <p:sldId id="429" r:id="rId53"/>
    <p:sldId id="430" r:id="rId54"/>
    <p:sldId id="432" r:id="rId55"/>
    <p:sldId id="433" r:id="rId56"/>
    <p:sldId id="434" r:id="rId57"/>
    <p:sldId id="435" r:id="rId58"/>
    <p:sldId id="437" r:id="rId59"/>
    <p:sldId id="438" r:id="rId60"/>
    <p:sldId id="503" r:id="rId61"/>
    <p:sldId id="441" r:id="rId62"/>
    <p:sldId id="414" r:id="rId63"/>
    <p:sldId id="403" r:id="rId64"/>
    <p:sldId id="394" r:id="rId65"/>
    <p:sldId id="395" r:id="rId66"/>
    <p:sldId id="396" r:id="rId67"/>
    <p:sldId id="397" r:id="rId68"/>
    <p:sldId id="398" r:id="rId69"/>
    <p:sldId id="399" r:id="rId70"/>
    <p:sldId id="400" r:id="rId71"/>
    <p:sldId id="401" r:id="rId72"/>
    <p:sldId id="402" r:id="rId73"/>
    <p:sldId id="515" r:id="rId74"/>
    <p:sldId id="449" r:id="rId75"/>
    <p:sldId id="523" r:id="rId76"/>
    <p:sldId id="527" r:id="rId77"/>
    <p:sldId id="528" r:id="rId78"/>
    <p:sldId id="529" r:id="rId79"/>
    <p:sldId id="530" r:id="rId80"/>
    <p:sldId id="532" r:id="rId81"/>
    <p:sldId id="533" r:id="rId82"/>
    <p:sldId id="535" r:id="rId83"/>
    <p:sldId id="536" r:id="rId84"/>
    <p:sldId id="537" r:id="rId85"/>
    <p:sldId id="538" r:id="rId86"/>
    <p:sldId id="539" r:id="rId87"/>
    <p:sldId id="541" r:id="rId88"/>
    <p:sldId id="542" r:id="rId89"/>
    <p:sldId id="543" r:id="rId90"/>
    <p:sldId id="544" r:id="rId91"/>
    <p:sldId id="547" r:id="rId92"/>
    <p:sldId id="548" r:id="rId93"/>
    <p:sldId id="549" r:id="rId94"/>
    <p:sldId id="559" r:id="rId95"/>
    <p:sldId id="550" r:id="rId96"/>
    <p:sldId id="551" r:id="rId97"/>
    <p:sldId id="552" r:id="rId98"/>
    <p:sldId id="553" r:id="rId99"/>
    <p:sldId id="554" r:id="rId100"/>
    <p:sldId id="561" r:id="rId101"/>
    <p:sldId id="488" r:id="rId102"/>
    <p:sldId id="489" r:id="rId103"/>
    <p:sldId id="490" r:id="rId104"/>
    <p:sldId id="491" r:id="rId105"/>
    <p:sldId id="492" r:id="rId106"/>
    <p:sldId id="493" r:id="rId107"/>
    <p:sldId id="494" r:id="rId108"/>
    <p:sldId id="495" r:id="rId109"/>
    <p:sldId id="496" r:id="rId110"/>
    <p:sldId id="447" r:id="rId111"/>
    <p:sldId id="448" r:id="rId112"/>
    <p:sldId id="499" r:id="rId113"/>
    <p:sldId id="500" r:id="rId114"/>
    <p:sldId id="483" r:id="rId115"/>
    <p:sldId id="485" r:id="rId116"/>
    <p:sldId id="486" r:id="rId117"/>
    <p:sldId id="563" r:id="rId118"/>
    <p:sldId id="501" r:id="rId119"/>
    <p:sldId id="502" r:id="rId120"/>
    <p:sldId id="510" r:id="rId1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D4D"/>
    <a:srgbClr val="B27A00"/>
    <a:srgbClr val="FFFFCC"/>
    <a:srgbClr val="AC8800"/>
    <a:srgbClr val="747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76" autoAdjust="0"/>
  </p:normalViewPr>
  <p:slideViewPr>
    <p:cSldViewPr snapToObjects="1">
      <p:cViewPr varScale="1">
        <p:scale>
          <a:sx n="87" d="100"/>
          <a:sy n="87" d="100"/>
        </p:scale>
        <p:origin x="-141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6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8673A1D-CA7C-2142-B4A7-2120819DBEF7}" type="datetime1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08C02FD-B2C9-1B48-B99A-ACCF9BB57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86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50267-B8F3-4D19-AA0F-D460C0DB1988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96C02-0C16-4BCA-87E7-F46CCDAB6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9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98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988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98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96C02-0C16-4BCA-87E7-F46CCDAB6238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Overlay-TitleSlid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3800">
                <a:solidFill>
                  <a:srgbClr val="001D4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rgbClr val="B27A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FB9F-28FD-C54B-89E9-21FBB42F5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400A0-29B4-4E33-96D1-D10C60AECE60}" type="datetime1">
              <a:rPr lang="en-US" smtClean="0"/>
              <a:t>3/16/2016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3ED69-6E82-46DF-BCB6-B5CC308E8F65}" type="datetime1">
              <a:rPr lang="en-US" smtClean="0"/>
              <a:t>3/16/2016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DBF5B-D03B-9046-9E71-7B459BD8E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Overlay-ContentCa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E3F3F-B797-47C3-B887-00442C6078C4}" type="datetime1">
              <a:rPr lang="en-US" smtClean="0"/>
              <a:t>3/16/2016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7352B-D6C1-CD49-9831-BF03A7864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Overlay-PictureCa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187325"/>
            <a:ext cx="8535987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200" y="6288088"/>
            <a:ext cx="18875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337AA-CE5B-4ABC-B00F-ED36E13D80C7}" type="datetime1">
              <a:rPr lang="en-US" smtClean="0"/>
              <a:t>3/16/2016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6288088"/>
            <a:ext cx="2676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D0E09-9344-3E4E-907A-976AEC590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Overlay-PictureCaption-Extr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D9FAA-6605-446D-B846-C194214D2717}" type="datetime1">
              <a:rPr lang="en-US" smtClean="0"/>
              <a:t>3/16/2016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9A6FF-89D4-634C-BD0C-1881429EA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Overlay-PictureCaption-Extr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3F528-FEAE-45C9-BAC3-D07784BCC761}" type="datetime1">
              <a:rPr lang="en-US" smtClean="0"/>
              <a:t>3/16/2016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47CBD-F3DC-7B45-A519-A8C79D262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09995-1FCA-46BC-AC81-43C66654EC4C}" type="datetime1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30A12-BC23-DD42-89EC-A28ADBB8D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3DED7-B76C-48E2-AF5C-D7834BA77298}" type="datetime1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ACCF3-044C-354C-8D74-11BC2453A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9B2F1-D2BE-4DB5-97AA-40D7A9D7AFDA}" type="datetime1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9FE31-B82E-334C-8B46-8388F4EF8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Overlay-SectionHead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>
            <a:noAutofit/>
          </a:bodyPr>
          <a:lstStyle>
            <a:lvl1pPr algn="l">
              <a:defRPr sz="4100" b="1" cap="none" baseline="0">
                <a:solidFill>
                  <a:srgbClr val="001D4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rgbClr val="B27A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15E88-9C8B-46C9-AEDE-3DA71DA7244D}" type="datetime1">
              <a:rPr lang="en-US" smtClean="0"/>
              <a:t>3/16/2016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D1757-AC29-A842-8F0E-0D985AFC1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65B9C-4FF3-4994-B341-703224913069}" type="datetime1">
              <a:rPr lang="en-US" smtClean="0"/>
              <a:t>3/16/2016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BE71C-AE32-F643-92B9-C4780105E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07FD3-AD39-428A-83DA-1EAE0410B44E}" type="datetime1">
              <a:rPr lang="en-US" smtClean="0"/>
              <a:t>3/16/2016</a:t>
            </a:fld>
            <a:endParaRPr lang="en-US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AF5CC-7936-5D4F-93D9-D94361D26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1D023-D326-4E0B-912F-5051368A593B}" type="datetime1">
              <a:rPr lang="en-US" smtClean="0"/>
              <a:t>3/16/2016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D6D2A-D09F-BC45-A621-C91F9AAA0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081F7-ED7B-4E47-B1D0-8256353861CA}" type="datetime1">
              <a:rPr lang="en-US" smtClean="0"/>
              <a:t>3/16/2016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B4CCC-0190-4A4F-AE09-46AC928D2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18F4B-E0C7-442C-8613-4A2A1C7D3DF7}" type="datetime1">
              <a:rPr lang="en-US" smtClean="0"/>
              <a:t>3/16/2016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3D42E-8BCF-6F48-8546-8F00B628D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D8403-840A-4291-8FF5-B6B71F09A1AE}" type="datetime1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71C42-353D-1C4E-9BB3-17692C402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90500" y="190500"/>
            <a:ext cx="8764588" cy="6478588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0">
                <a:srgbClr val="747474"/>
              </a:gs>
              <a:gs pos="8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241F420-1D36-48C3-A29C-8CBD5A288CC1}" type="datetime1">
              <a:rPr lang="en-US" smtClean="0"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48F72AA-8B8A-1B4D-8973-1512C587C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8" descr="FIULogo_H_CMYK_fx.png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6103938" y="5959475"/>
            <a:ext cx="2430462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800" kern="1200">
          <a:solidFill>
            <a:srgbClr val="001D4D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rgbClr val="001D4D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rgbClr val="001D4D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rgbClr val="001D4D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rgbClr val="001D4D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rgbClr val="001D4D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rgbClr val="001D4D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rgbClr val="001D4D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rgbClr val="001D4D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282575" indent="-282575" algn="l" rtl="0" fontAlgn="base">
        <a:spcBef>
          <a:spcPts val="2000"/>
        </a:spcBef>
        <a:spcAft>
          <a:spcPct val="0"/>
        </a:spcAft>
        <a:buFont typeface="Wingdings 2" pitchFamily="-111" charset="2"/>
        <a:buChar char=""/>
        <a:defRPr sz="2200" kern="1200">
          <a:solidFill>
            <a:srgbClr val="001D4D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577850" indent="-295275" algn="l" rtl="0" fontAlgn="base">
        <a:spcBef>
          <a:spcPts val="600"/>
        </a:spcBef>
        <a:spcAft>
          <a:spcPct val="0"/>
        </a:spcAft>
        <a:buFont typeface="Wingdings 2" pitchFamily="-111" charset="2"/>
        <a:buChar char=""/>
        <a:defRPr sz="2000" kern="1200">
          <a:solidFill>
            <a:srgbClr val="001D4D"/>
          </a:solidFill>
          <a:latin typeface="+mn-lt"/>
          <a:ea typeface="ＭＳ Ｐゴシック" pitchFamily="-111" charset="-128"/>
          <a:cs typeface="+mn-cs"/>
        </a:defRPr>
      </a:lvl2pPr>
      <a:lvl3pPr marL="860425" indent="-282575" algn="l" rtl="0" fontAlgn="base">
        <a:spcBef>
          <a:spcPts val="600"/>
        </a:spcBef>
        <a:spcAft>
          <a:spcPct val="0"/>
        </a:spcAft>
        <a:buFont typeface="Wingdings 2" pitchFamily="-111" charset="2"/>
        <a:buChar char=""/>
        <a:defRPr kern="1200">
          <a:solidFill>
            <a:srgbClr val="001D4D"/>
          </a:solidFill>
          <a:latin typeface="+mn-lt"/>
          <a:ea typeface="ＭＳ Ｐゴシック" pitchFamily="-111" charset="-128"/>
          <a:cs typeface="+mn-cs"/>
        </a:defRPr>
      </a:lvl3pPr>
      <a:lvl4pPr marL="1143000" indent="-282575" algn="l" rtl="0" fontAlgn="base">
        <a:spcBef>
          <a:spcPts val="600"/>
        </a:spcBef>
        <a:spcAft>
          <a:spcPct val="0"/>
        </a:spcAft>
        <a:buFont typeface="Wingdings 2" pitchFamily="-111" charset="2"/>
        <a:buChar char=""/>
        <a:defRPr kern="1200">
          <a:solidFill>
            <a:srgbClr val="001D4D"/>
          </a:solidFill>
          <a:latin typeface="+mn-lt"/>
          <a:ea typeface="ＭＳ Ｐゴシック" pitchFamily="-111" charset="-128"/>
          <a:cs typeface="+mn-cs"/>
        </a:defRPr>
      </a:lvl4pPr>
      <a:lvl5pPr marL="1425575" indent="-282575" algn="l" rtl="0" fontAlgn="base">
        <a:spcBef>
          <a:spcPts val="600"/>
        </a:spcBef>
        <a:spcAft>
          <a:spcPct val="0"/>
        </a:spcAft>
        <a:buFont typeface="Wingdings 2" pitchFamily="-111" charset="2"/>
        <a:buChar char=""/>
        <a:defRPr kern="1200">
          <a:solidFill>
            <a:srgbClr val="001D4D"/>
          </a:solidFill>
          <a:latin typeface="+mn-lt"/>
          <a:ea typeface="ＭＳ Ｐゴシック" pitchFamily="-11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470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11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10" Type="http://schemas.openxmlformats.org/officeDocument/2006/relationships/image" Target="../media/image540.png"/><Relationship Id="rId4" Type="http://schemas.openxmlformats.org/officeDocument/2006/relationships/image" Target="../media/image12.png"/><Relationship Id="rId9" Type="http://schemas.openxmlformats.org/officeDocument/2006/relationships/image" Target="../media/image53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480.png"/><Relationship Id="rId4" Type="http://schemas.openxmlformats.org/officeDocument/2006/relationships/image" Target="../media/image12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1.PNG"/><Relationship Id="rId7" Type="http://schemas.openxmlformats.org/officeDocument/2006/relationships/image" Target="../media/image57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480.png"/><Relationship Id="rId4" Type="http://schemas.openxmlformats.org/officeDocument/2006/relationships/image" Target="../media/image12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1.PNG"/><Relationship Id="rId7" Type="http://schemas.openxmlformats.org/officeDocument/2006/relationships/image" Target="../media/image59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11" Type="http://schemas.openxmlformats.org/officeDocument/2006/relationships/image" Target="../media/image630.png"/><Relationship Id="rId5" Type="http://schemas.openxmlformats.org/officeDocument/2006/relationships/image" Target="../media/image480.png"/><Relationship Id="rId10" Type="http://schemas.openxmlformats.org/officeDocument/2006/relationships/image" Target="../media/image620.png"/><Relationship Id="rId4" Type="http://schemas.openxmlformats.org/officeDocument/2006/relationships/image" Target="../media/image12.png"/><Relationship Id="rId9" Type="http://schemas.openxmlformats.org/officeDocument/2006/relationships/image" Target="../media/image61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480.png"/><Relationship Id="rId4" Type="http://schemas.openxmlformats.org/officeDocument/2006/relationships/image" Target="../media/image12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1.PNG"/><Relationship Id="rId7" Type="http://schemas.openxmlformats.org/officeDocument/2006/relationships/image" Target="../media/image65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480.png"/><Relationship Id="rId4" Type="http://schemas.openxmlformats.org/officeDocument/2006/relationships/image" Target="../media/image12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1.PNG"/><Relationship Id="rId7" Type="http://schemas.openxmlformats.org/officeDocument/2006/relationships/image" Target="../media/image67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480.png"/><Relationship Id="rId4" Type="http://schemas.openxmlformats.org/officeDocument/2006/relationships/image" Target="../media/image12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11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11" Type="http://schemas.openxmlformats.org/officeDocument/2006/relationships/image" Target="../media/image720.png"/><Relationship Id="rId5" Type="http://schemas.openxmlformats.org/officeDocument/2006/relationships/image" Target="../media/image480.png"/><Relationship Id="rId10" Type="http://schemas.openxmlformats.org/officeDocument/2006/relationships/image" Target="../media/image710.png"/><Relationship Id="rId4" Type="http://schemas.openxmlformats.org/officeDocument/2006/relationships/image" Target="../media/image12.png"/><Relationship Id="rId9" Type="http://schemas.openxmlformats.org/officeDocument/2006/relationships/image" Target="../media/image6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2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220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2.png"/><Relationship Id="rId10" Type="http://schemas.openxmlformats.org/officeDocument/2006/relationships/image" Target="../media/image158.png"/><Relationship Id="rId4" Type="http://schemas.openxmlformats.org/officeDocument/2006/relationships/image" Target="../media/image11.PNG"/><Relationship Id="rId9" Type="http://schemas.openxmlformats.org/officeDocument/2006/relationships/image" Target="../media/image26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PNG"/><Relationship Id="rId4" Type="http://schemas.openxmlformats.org/officeDocument/2006/relationships/image" Target="../media/image1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1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87.png"/><Relationship Id="rId4" Type="http://schemas.openxmlformats.org/officeDocument/2006/relationships/image" Target="../media/image1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1.PNG"/><Relationship Id="rId7" Type="http://schemas.openxmlformats.org/officeDocument/2006/relationships/image" Target="../media/image68.png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12.png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11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1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61.PNG"/><Relationship Id="rId7" Type="http://schemas.openxmlformats.org/officeDocument/2006/relationships/image" Target="../media/image9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2.png"/><Relationship Id="rId9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81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3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12.png"/><Relationship Id="rId9" Type="http://schemas.openxmlformats.org/officeDocument/2006/relationships/image" Target="../media/image4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87.pn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3" Type="http://schemas.openxmlformats.org/officeDocument/2006/relationships/image" Target="../media/image11.PNG"/><Relationship Id="rId7" Type="http://schemas.openxmlformats.org/officeDocument/2006/relationships/image" Target="../media/image9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0.png"/><Relationship Id="rId11" Type="http://schemas.openxmlformats.org/officeDocument/2006/relationships/image" Target="../media/image980.png"/><Relationship Id="rId5" Type="http://schemas.openxmlformats.org/officeDocument/2006/relationships/image" Target="../media/image127.PNG"/><Relationship Id="rId10" Type="http://schemas.openxmlformats.org/officeDocument/2006/relationships/image" Target="../media/image970.png"/><Relationship Id="rId4" Type="http://schemas.openxmlformats.org/officeDocument/2006/relationships/image" Target="../media/image12.png"/><Relationship Id="rId9" Type="http://schemas.openxmlformats.org/officeDocument/2006/relationships/image" Target="../media/image9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1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4.PNG"/><Relationship Id="rId5" Type="http://schemas.openxmlformats.org/officeDocument/2006/relationships/image" Target="../media/image104.png"/><Relationship Id="rId10" Type="http://schemas.openxmlformats.org/officeDocument/2006/relationships/image" Target="../media/image1091.png"/><Relationship Id="rId4" Type="http://schemas.openxmlformats.org/officeDocument/2006/relationships/image" Target="../media/image12.png"/><Relationship Id="rId9" Type="http://schemas.openxmlformats.org/officeDocument/2006/relationships/image" Target="../media/image10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12.png"/><Relationship Id="rId10" Type="http://schemas.openxmlformats.org/officeDocument/2006/relationships/image" Target="../media/image51.png"/><Relationship Id="rId4" Type="http://schemas.openxmlformats.org/officeDocument/2006/relationships/image" Target="../media/image11.PNG"/><Relationship Id="rId9" Type="http://schemas.openxmlformats.org/officeDocument/2006/relationships/image" Target="../media/image5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110.png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0.png"/><Relationship Id="rId5" Type="http://schemas.openxmlformats.org/officeDocument/2006/relationships/image" Target="../media/image136.PNG"/><Relationship Id="rId4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49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190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1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260.PNG"/><Relationship Id="rId4" Type="http://schemas.openxmlformats.org/officeDocument/2006/relationships/image" Target="../media/image1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80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3" Type="http://schemas.openxmlformats.org/officeDocument/2006/relationships/image" Target="../media/image1260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12.png"/><Relationship Id="rId10" Type="http://schemas.openxmlformats.org/officeDocument/2006/relationships/image" Target="../media/image400.png"/><Relationship Id="rId4" Type="http://schemas.openxmlformats.org/officeDocument/2006/relationships/image" Target="../media/image11.PNG"/><Relationship Id="rId9" Type="http://schemas.openxmlformats.org/officeDocument/2006/relationships/image" Target="../media/image14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410.png"/><Relationship Id="rId4" Type="http://schemas.openxmlformats.org/officeDocument/2006/relationships/image" Target="../media/image1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32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10" Type="http://schemas.openxmlformats.org/officeDocument/2006/relationships/image" Target="../media/image151.PNG"/><Relationship Id="rId4" Type="http://schemas.openxmlformats.org/officeDocument/2006/relationships/image" Target="../media/image11.PNG"/><Relationship Id="rId9" Type="http://schemas.openxmlformats.org/officeDocument/2006/relationships/image" Target="../media/image4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221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2.png"/><Relationship Id="rId10" Type="http://schemas.openxmlformats.org/officeDocument/2006/relationships/image" Target="../media/image158.png"/><Relationship Id="rId4" Type="http://schemas.openxmlformats.org/officeDocument/2006/relationships/image" Target="../media/image11.PNG"/><Relationship Id="rId9" Type="http://schemas.openxmlformats.org/officeDocument/2006/relationships/image" Target="../media/image26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g"/><Relationship Id="rId4" Type="http://schemas.openxmlformats.org/officeDocument/2006/relationships/image" Target="../media/image12.png"/></Relationships>
</file>

<file path=ppt/slides/_rels/slide7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4.png"/><Relationship Id="rId3" Type="http://schemas.openxmlformats.org/officeDocument/2006/relationships/image" Target="../media/image291.png"/><Relationship Id="rId7" Type="http://schemas.openxmlformats.org/officeDocument/2006/relationships/image" Target="../media/image163.PNG"/><Relationship Id="rId12" Type="http://schemas.openxmlformats.org/officeDocument/2006/relationships/image" Target="../media/image65.pdf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2.png"/><Relationship Id="rId15" Type="http://schemas.openxmlformats.org/officeDocument/2006/relationships/image" Target="../media/image340.png"/><Relationship Id="rId4" Type="http://schemas.openxmlformats.org/officeDocument/2006/relationships/image" Target="../media/image11.PNG"/><Relationship Id="rId14" Type="http://schemas.openxmlformats.org/officeDocument/2006/relationships/image" Target="../media/image33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91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11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2.png"/><Relationship Id="rId9" Type="http://schemas.openxmlformats.org/officeDocument/2006/relationships/image" Target="../media/image16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3" Type="http://schemas.openxmlformats.org/officeDocument/2006/relationships/image" Target="../media/image11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11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halldweb.jlab.org/cgi-bin/data_monitoring/monitoring/runBrowser.py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1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12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1.png"/><Relationship Id="rId3" Type="http://schemas.openxmlformats.org/officeDocument/2006/relationships/image" Target="../media/image11.PN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0.png"/><Relationship Id="rId5" Type="http://schemas.openxmlformats.org/officeDocument/2006/relationships/image" Target="../media/image182.PNG"/><Relationship Id="rId4" Type="http://schemas.openxmlformats.org/officeDocument/2006/relationships/image" Target="../media/image12.png"/><Relationship Id="rId9" Type="http://schemas.openxmlformats.org/officeDocument/2006/relationships/image" Target="../media/image71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18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png"/><Relationship Id="rId4" Type="http://schemas.openxmlformats.org/officeDocument/2006/relationships/image" Target="../media/image1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1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PNG"/><Relationship Id="rId4" Type="http://schemas.openxmlformats.org/officeDocument/2006/relationships/image" Target="../media/image1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80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260.PNG"/><Relationship Id="rId5" Type="http://schemas.openxmlformats.org/officeDocument/2006/relationships/image" Target="../media/image12.png"/><Relationship Id="rId10" Type="http://schemas.openxmlformats.org/officeDocument/2006/relationships/image" Target="../media/image250.png"/><Relationship Id="rId4" Type="http://schemas.openxmlformats.org/officeDocument/2006/relationships/image" Target="../media/image11.PNG"/><Relationship Id="rId9" Type="http://schemas.openxmlformats.org/officeDocument/2006/relationships/image" Target="../media/image19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830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11" Type="http://schemas.openxmlformats.org/officeDocument/2006/relationships/image" Target="../media/image860.png"/><Relationship Id="rId5" Type="http://schemas.openxmlformats.org/officeDocument/2006/relationships/image" Target="../media/image12.png"/><Relationship Id="rId10" Type="http://schemas.openxmlformats.org/officeDocument/2006/relationships/image" Target="../media/image193.PNG"/><Relationship Id="rId4" Type="http://schemas.openxmlformats.org/officeDocument/2006/relationships/image" Target="../media/image11.PNG"/><Relationship Id="rId9" Type="http://schemas.openxmlformats.org/officeDocument/2006/relationships/image" Target="../media/image192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89.PNG"/><Relationship Id="rId4" Type="http://schemas.openxmlformats.org/officeDocument/2006/relationships/image" Target="../media/image12.png"/><Relationship Id="rId9" Type="http://schemas.openxmlformats.org/officeDocument/2006/relationships/image" Target="../media/image7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9458" name="Title 1"/>
              <p:cNvSpPr>
                <a:spLocks noGrp="1"/>
              </p:cNvSpPr>
              <p:nvPr>
                <p:ph type="ctrTitle"/>
              </p:nvPr>
            </p:nvSpPr>
            <p:spPr>
              <a:xfrm>
                <a:off x="381000" y="954944"/>
                <a:ext cx="8382000" cy="5638801"/>
              </a:xfrm>
            </p:spPr>
            <p:txBody>
              <a:bodyPr/>
              <a:lstStyle/>
              <a:p>
                <a:pPr algn="ctr"/>
                <a:r>
                  <a:rPr lang="en-US" sz="7200" dirty="0" smtClean="0"/>
                  <a:t/>
                </a:r>
                <a:br>
                  <a:rPr lang="en-US" sz="7200" dirty="0" smtClean="0"/>
                </a:br>
                <a:r>
                  <a:rPr lang="en-US" sz="7200" dirty="0"/>
                  <a:t/>
                </a:r>
                <a:br>
                  <a:rPr lang="en-US" sz="7200" dirty="0"/>
                </a:br>
                <a:r>
                  <a:rPr lang="en-US" sz="7200" dirty="0" smtClean="0"/>
                  <a:t/>
                </a:r>
                <a:br>
                  <a:rPr lang="en-US" sz="7200" dirty="0" smtClean="0"/>
                </a:br>
                <a:r>
                  <a:rPr lang="en-US" sz="7200" dirty="0"/>
                  <a:t/>
                </a:r>
                <a:br>
                  <a:rPr lang="en-US" sz="7200" dirty="0"/>
                </a:br>
                <a:r>
                  <a:rPr lang="en-US" sz="7200" dirty="0" smtClean="0"/>
                  <a:t/>
                </a:r>
                <a:br>
                  <a:rPr lang="en-US" sz="7200" dirty="0" smtClean="0"/>
                </a:br>
                <a:r>
                  <a:rPr lang="en-US" sz="3200" dirty="0"/>
                  <a:t/>
                </a:r>
                <a:br>
                  <a:rPr lang="en-US" sz="3200" dirty="0"/>
                </a:br>
                <a:r>
                  <a:rPr lang="en-US" sz="4400" dirty="0"/>
                  <a:t>The GlueX Start Counter </a:t>
                </a:r>
                <a:r>
                  <a:rPr lang="en-US" sz="4400" dirty="0" smtClean="0"/>
                  <a:t>&amp; Beam </a:t>
                </a:r>
                <a:r>
                  <a:rPr lang="en-US" sz="4400" dirty="0"/>
                  <a:t>Asymmetry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400" i="1">
                        <a:latin typeface="Cambria Math"/>
                        <a:ea typeface="Cambria Math"/>
                      </a:rPr>
                      <m:t>Σ</m:t>
                    </m:r>
                  </m:oMath>
                </a14:m>
                <a:r>
                  <a:rPr lang="en-US" sz="4400" dirty="0"/>
                  <a:t> in Single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440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400" dirty="0"/>
                  <a:t> </a:t>
                </a:r>
                <a:r>
                  <a:rPr lang="en-US" sz="4400" dirty="0" smtClean="0"/>
                  <a:t>Photoproduction</a:t>
                </a:r>
                <a:br>
                  <a:rPr lang="en-US" sz="4400" dirty="0" smtClean="0"/>
                </a:br>
                <a:r>
                  <a:rPr lang="en-US" sz="3200" dirty="0"/>
                  <a:t/>
                </a:r>
                <a:br>
                  <a:rPr lang="en-US" sz="3200" dirty="0"/>
                </a:br>
                <a:r>
                  <a:rPr lang="en-US" sz="4000" dirty="0" smtClean="0">
                    <a:solidFill>
                      <a:srgbClr val="B27A00"/>
                    </a:solidFill>
                  </a:rPr>
                  <a:t>Eric Pooser</a:t>
                </a:r>
                <a:r>
                  <a:rPr lang="en-US" sz="3600" dirty="0" smtClean="0">
                    <a:solidFill>
                      <a:srgbClr val="B27A00"/>
                    </a:solidFill>
                  </a:rPr>
                  <a:t/>
                </a:r>
                <a:br>
                  <a:rPr lang="en-US" sz="3600" dirty="0" smtClean="0">
                    <a:solidFill>
                      <a:srgbClr val="B27A00"/>
                    </a:solidFill>
                  </a:rPr>
                </a:br>
                <a:r>
                  <a:rPr lang="en-US" sz="2400" dirty="0" smtClean="0"/>
                  <a:t/>
                </a:r>
                <a:br>
                  <a:rPr lang="en-US" sz="2400" dirty="0" smtClean="0"/>
                </a:br>
                <a:r>
                  <a:rPr lang="en-US" sz="4000" dirty="0" smtClean="0"/>
                  <a:t>Dissertation Defense</a:t>
                </a:r>
                <a:r>
                  <a:rPr lang="en-US" sz="2400" dirty="0" smtClean="0">
                    <a:solidFill>
                      <a:srgbClr val="B27A00"/>
                    </a:solidFill>
                  </a:rPr>
                  <a:t/>
                </a:r>
                <a:br>
                  <a:rPr lang="en-US" sz="2400" dirty="0" smtClean="0">
                    <a:solidFill>
                      <a:srgbClr val="B27A00"/>
                    </a:solidFill>
                  </a:rPr>
                </a:br>
                <a:r>
                  <a:rPr lang="en-US" sz="2400" dirty="0" smtClean="0">
                    <a:solidFill>
                      <a:srgbClr val="B27A00"/>
                    </a:solidFill>
                  </a:rPr>
                  <a:t/>
                </a:r>
                <a:br>
                  <a:rPr lang="en-US" sz="2400" dirty="0" smtClean="0">
                    <a:solidFill>
                      <a:srgbClr val="B27A00"/>
                    </a:solidFill>
                  </a:rPr>
                </a:br>
                <a:r>
                  <a:rPr lang="en-US" sz="2400" dirty="0" smtClean="0">
                    <a:solidFill>
                      <a:srgbClr val="B27A00"/>
                    </a:solidFill>
                  </a:rPr>
                  <a:t>Advisor: Werner Boeglin</a:t>
                </a:r>
                <a:r>
                  <a:rPr lang="en-US" sz="4000" dirty="0" smtClean="0"/>
                  <a:t/>
                </a:r>
                <a:br>
                  <a:rPr lang="en-US" sz="4000" dirty="0" smtClean="0"/>
                </a:br>
                <a:r>
                  <a:rPr lang="en-US" sz="3200" dirty="0" smtClean="0"/>
                  <a:t/>
                </a:r>
                <a:br>
                  <a:rPr lang="en-US" sz="3200" dirty="0" smtClean="0"/>
                </a:br>
                <a:r>
                  <a:rPr lang="en-US" sz="2400" dirty="0" smtClean="0"/>
                  <a:t>03/25/2016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/>
              </a:p>
            </p:txBody>
          </p:sp>
        </mc:Choice>
        <mc:Fallback>
          <p:sp>
            <p:nvSpPr>
              <p:cNvPr id="19458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381000" y="954944"/>
                <a:ext cx="8382000" cy="5638801"/>
              </a:xfrm>
              <a:blipFill rotWithShape="1">
                <a:blip r:embed="rId3"/>
                <a:stretch>
                  <a:fillRect l="-727" t="-14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069223"/>
            <a:ext cx="1358424" cy="47137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B9FB9F-28FD-C54B-89E9-21FBB42F551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5433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Jefferson Lab &amp; GlueX</a:t>
            </a:r>
            <a:endParaRPr lang="en-US" sz="4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975672"/>
                <a:ext cx="5107506" cy="5196528"/>
              </a:xfrm>
            </p:spPr>
            <p:txBody>
              <a:bodyPr>
                <a:noAutofit/>
              </a:bodyPr>
              <a:lstStyle/>
              <a:p>
                <a:r>
                  <a:rPr lang="en-US" sz="1600" dirty="0" smtClean="0"/>
                  <a:t>Jefferson Lab CEBAF Accelerator </a:t>
                </a:r>
              </a:p>
              <a:p>
                <a:pPr lvl="1"/>
                <a:r>
                  <a:rPr lang="en-US" sz="1600" dirty="0" smtClean="0"/>
                  <a:t>Injector</a:t>
                </a:r>
                <a:r>
                  <a:rPr lang="en-US" sz="1600" dirty="0"/>
                  <a:t>: 3 independent 500 MHz </a:t>
                </a:r>
                <a:r>
                  <a:rPr lang="en-US" sz="1600" dirty="0" smtClean="0"/>
                  <a:t>polarized electron beams</a:t>
                </a:r>
              </a:p>
              <a:p>
                <a:pPr lvl="1"/>
                <a:r>
                  <a:rPr lang="en-US" sz="1600" dirty="0"/>
                  <a:t>e</a:t>
                </a:r>
                <a:r>
                  <a:rPr lang="en-US" sz="1600" baseline="30000" dirty="0"/>
                  <a:t>–</a:t>
                </a:r>
                <a:r>
                  <a:rPr lang="en-US" sz="1600" dirty="0"/>
                  <a:t> beam: Upgraded from 6 to 12 GeV</a:t>
                </a:r>
              </a:p>
              <a:p>
                <a:pPr lvl="2"/>
                <a:r>
                  <a:rPr lang="en-US" sz="1600" dirty="0" smtClean="0"/>
                  <a:t>Up </a:t>
                </a:r>
                <a:r>
                  <a:rPr lang="en-US" sz="1600" dirty="0"/>
                  <a:t>to </a:t>
                </a:r>
                <a:r>
                  <a:rPr lang="en-US" sz="1600" dirty="0" smtClean="0"/>
                  <a:t>5.5 </a:t>
                </a:r>
                <a:r>
                  <a:rPr lang="en-US" sz="1600" dirty="0"/>
                  <a:t>passes through 2 superconducting </a:t>
                </a:r>
                <a:r>
                  <a:rPr lang="en-US" sz="1600" dirty="0" err="1"/>
                  <a:t>linacs</a:t>
                </a:r>
                <a:r>
                  <a:rPr lang="en-US" sz="1600" dirty="0"/>
                  <a:t> (</a:t>
                </a:r>
                <a:r>
                  <a:rPr lang="en-US" sz="1600" dirty="0" smtClean="0"/>
                  <a:t>∼</a:t>
                </a:r>
                <a:r>
                  <a:rPr lang="en-US" sz="1600" dirty="0"/>
                  <a:t>1500 MHz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sz="1600" i="1" smtClean="0">
                            <a:latin typeface="Cambria Math"/>
                            <a:ea typeface="Cambria Math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sz="1600" dirty="0" smtClean="0"/>
                  <a:t>K )</a:t>
                </a:r>
              </a:p>
              <a:p>
                <a:pPr lvl="1"/>
                <a:r>
                  <a:rPr lang="en-US" sz="1600" dirty="0"/>
                  <a:t>Parallel delivery of </a:t>
                </a:r>
                <a:r>
                  <a:rPr lang="en-US" sz="1600" dirty="0" smtClean="0"/>
                  <a:t>beams </a:t>
                </a:r>
                <a:r>
                  <a:rPr lang="en-US" sz="1600" dirty="0"/>
                  <a:t>to 3 Halls</a:t>
                </a:r>
              </a:p>
              <a:p>
                <a:r>
                  <a:rPr lang="en-US" sz="1600" dirty="0"/>
                  <a:t>GlueX experiment: </a:t>
                </a:r>
                <a:r>
                  <a:rPr lang="en-US" sz="1600" dirty="0" smtClean="0"/>
                  <a:t>New experimental hall D, designed </a:t>
                </a:r>
                <a:r>
                  <a:rPr lang="en-US" sz="1600" dirty="0"/>
                  <a:t>to search for </a:t>
                </a:r>
                <a:r>
                  <a:rPr lang="en-US" sz="1600" dirty="0" smtClean="0"/>
                  <a:t>hybrid &amp; exotic </a:t>
                </a:r>
                <a:r>
                  <a:rPr lang="en-US" sz="1600" dirty="0"/>
                  <a:t>mesons</a:t>
                </a:r>
              </a:p>
              <a:p>
                <a:pPr lvl="1"/>
                <a:r>
                  <a:rPr lang="en-US" sz="1600" dirty="0" smtClean="0"/>
                  <a:t>GlueX collaboration</a:t>
                </a:r>
                <a:r>
                  <a:rPr lang="en-US" sz="1600" dirty="0"/>
                  <a:t>: </a:t>
                </a:r>
                <a:r>
                  <a:rPr lang="en-US" sz="1600" dirty="0" smtClean="0"/>
                  <a:t>~110 </a:t>
                </a:r>
                <a:r>
                  <a:rPr lang="en-US" sz="1600" dirty="0"/>
                  <a:t>members, 23 institutions</a:t>
                </a:r>
              </a:p>
              <a:p>
                <a:pPr lvl="1"/>
                <a:r>
                  <a:rPr lang="en-US" sz="1600" dirty="0"/>
                  <a:t>Other physics</a:t>
                </a:r>
                <a:r>
                  <a:rPr lang="en-US" sz="1600" dirty="0" smtClean="0"/>
                  <a:t>: Map baryon spectra, charged </a:t>
                </a:r>
                <a:r>
                  <a:rPr lang="en-US" sz="1600" dirty="0"/>
                  <a:t>pion polarizability, </a:t>
                </a:r>
                <a:r>
                  <a:rPr lang="en-US" sz="1600" dirty="0" smtClean="0"/>
                  <a:t>rare eta decay, etc.</a:t>
                </a:r>
              </a:p>
              <a:p>
                <a:pPr lvl="1"/>
                <a:r>
                  <a:rPr lang="en-US" sz="1600" dirty="0" smtClean="0"/>
                  <a:t>Commissioning: Fall 2014 – April 2016</a:t>
                </a:r>
              </a:p>
              <a:p>
                <a:pPr lvl="1"/>
                <a:r>
                  <a:rPr lang="en-US" sz="1600" dirty="0" smtClean="0"/>
                  <a:t>First physics running: Fall 2016</a:t>
                </a:r>
              </a:p>
              <a:p>
                <a:pPr lvl="1"/>
                <a:r>
                  <a:rPr lang="en-US" sz="1600" dirty="0" smtClean="0"/>
                  <a:t>Full intensity: 2017+: ~5 years</a:t>
                </a:r>
              </a:p>
              <a:p>
                <a:pPr lvl="1"/>
                <a:endParaRPr lang="en-US" sz="1600" dirty="0"/>
              </a:p>
              <a:p>
                <a:endParaRPr lang="en-US" sz="1600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975672"/>
                <a:ext cx="5107506" cy="5196528"/>
              </a:xfrm>
              <a:blipFill rotWithShape="1">
                <a:blip r:embed="rId3"/>
                <a:stretch>
                  <a:fillRect l="-239" t="-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906" y="975671"/>
            <a:ext cx="3472888" cy="27581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50" y="3869367"/>
            <a:ext cx="38100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458" name="Title 1"/>
              <p:cNvSpPr>
                <a:spLocks noGrp="1"/>
              </p:cNvSpPr>
              <p:nvPr>
                <p:ph type="ctrTitle"/>
              </p:nvPr>
            </p:nvSpPr>
            <p:spPr>
              <a:xfrm>
                <a:off x="228600" y="1219200"/>
                <a:ext cx="8669338" cy="3429001"/>
              </a:xfrm>
            </p:spPr>
            <p:txBody>
              <a:bodyPr/>
              <a:lstStyle/>
              <a:p>
                <a:pPr algn="ctr"/>
                <a:r>
                  <a:rPr lang="en-US" sz="5400" i="0" dirty="0" smtClean="0">
                    <a:latin typeface="Cambria Math"/>
                    <a:ea typeface="Cambria Math"/>
                  </a:rPr>
                  <a:t/>
                </a:r>
                <a:br>
                  <a:rPr lang="en-US" sz="5400" i="0" dirty="0" smtClean="0">
                    <a:latin typeface="Cambria Math"/>
                    <a:ea typeface="Cambria Math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5400">
                        <a:latin typeface="Cambria Math"/>
                        <a:ea typeface="Cambria Math"/>
                      </a:rPr>
                      <m:t>η</m:t>
                    </m:r>
                    <m:r>
                      <a:rPr lang="en-US" sz="5400">
                        <a:latin typeface="Cambria Math"/>
                        <a:ea typeface="Cambria Math"/>
                      </a:rPr>
                      <m:t>′</m:t>
                    </m:r>
                  </m:oMath>
                </a14:m>
                <a:r>
                  <a:rPr lang="en-US" sz="5400" dirty="0"/>
                  <a:t>(958) Photoproduction</a:t>
                </a:r>
                <a:r>
                  <a:rPr lang="en-US" sz="5400" dirty="0">
                    <a:latin typeface="Cambria Math"/>
                    <a:ea typeface="Cambria Math"/>
                  </a:rPr>
                  <a:t/>
                </a:r>
                <a:br>
                  <a:rPr lang="en-US" sz="5400" dirty="0">
                    <a:latin typeface="Cambria Math"/>
                    <a:ea typeface="Cambria Math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i="0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m:rPr>
                          <m:sty m:val="p"/>
                        </m:rPr>
                        <a:rPr lang="en-US" sz="5400" b="0" i="0" smtClean="0">
                          <a:latin typeface="Cambria Math"/>
                          <a:ea typeface="Cambria Math"/>
                        </a:rPr>
                        <m:t>p</m:t>
                      </m:r>
                      <m:r>
                        <a:rPr lang="en-US" sz="5400" b="0" i="0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sz="5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5400" b="0" i="0" smtClean="0">
                              <a:latin typeface="Cambria Math"/>
                              <a:ea typeface="Cambria Math"/>
                            </a:rPr>
                            <m:t>η</m:t>
                          </m:r>
                        </m:e>
                        <m:sup>
                          <m:r>
                            <a:rPr lang="en-US" sz="5400" b="0" i="0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5400" b="0" i="0" smtClean="0">
                          <a:latin typeface="Cambria Math"/>
                          <a:ea typeface="Cambria Math"/>
                        </a:rPr>
                        <m:t>p</m:t>
                      </m:r>
                    </m:oMath>
                  </m:oMathPara>
                </a14:m>
                <a:r>
                  <a:rPr lang="en-US" sz="5400" b="0" dirty="0" smtClean="0">
                    <a:ea typeface="Cambria Math"/>
                  </a:rPr>
                  <a:t/>
                </a:r>
                <a:br>
                  <a:rPr lang="en-US" sz="5400" b="0" dirty="0" smtClean="0">
                    <a:ea typeface="Cambria Math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5400" b="0" i="0" smtClean="0">
                        <a:latin typeface="Cambria Math"/>
                        <a:ea typeface="Cambria Math"/>
                      </a:rPr>
                      <m:t>η</m:t>
                    </m:r>
                    <m:r>
                      <a:rPr lang="en-US" sz="5400" b="0" i="0" smtClean="0">
                        <a:latin typeface="Cambria Math"/>
                        <a:ea typeface="Cambria Math"/>
                      </a:rPr>
                      <m:t>′</m:t>
                    </m:r>
                  </m:oMath>
                </a14:m>
                <a:r>
                  <a:rPr lang="en-US" sz="54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54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5400" i="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5400" i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5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5400" i="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5400" i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n-US" sz="5400" i="0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US" sz="5400" dirty="0" smtClean="0">
                    <a:ea typeface="Cambria Math"/>
                  </a:rPr>
                  <a:t/>
                </a:r>
                <a:br>
                  <a:rPr lang="en-US" sz="5400" dirty="0" smtClean="0">
                    <a:ea typeface="Cambria Math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5400" i="0" dirty="0" smtClean="0">
                        <a:latin typeface="Cambria Math"/>
                        <a:ea typeface="Cambria Math"/>
                      </a:rPr>
                      <m:t>B</m:t>
                    </m:r>
                    <m:r>
                      <m:rPr>
                        <m:sty m:val="p"/>
                      </m:rPr>
                      <a:rPr lang="en-US" sz="5400" b="0" i="0" dirty="0" smtClean="0">
                        <a:latin typeface="Cambria Math"/>
                        <a:ea typeface="Cambria Math"/>
                      </a:rPr>
                      <m:t>R</m:t>
                    </m:r>
                    <m:r>
                      <a:rPr lang="en-US" sz="5400" i="1" dirty="0">
                        <a:latin typeface="Cambria Math"/>
                        <a:ea typeface="Cambria Math"/>
                      </a:rPr>
                      <m:t>=29.1±0.5</m:t>
                    </m:r>
                  </m:oMath>
                </a14:m>
                <a:r>
                  <a:rPr lang="en-US" sz="5400" dirty="0" smtClean="0"/>
                  <a:t> % </a:t>
                </a:r>
                <a:endParaRPr lang="en-US" sz="5400" dirty="0"/>
              </a:p>
            </p:txBody>
          </p:sp>
        </mc:Choice>
        <mc:Fallback xmlns="">
          <p:sp>
            <p:nvSpPr>
              <p:cNvPr id="19458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28600" y="1219200"/>
                <a:ext cx="8669338" cy="3429001"/>
              </a:xfrm>
              <a:blipFill rotWithShape="1">
                <a:blip r:embed="rId3"/>
                <a:stretch>
                  <a:fillRect t="-3552" b="-10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069223"/>
            <a:ext cx="1358424" cy="4713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0" y="6601716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610453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6611779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B9FB9F-28FD-C54B-89E9-21FBB42F5510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1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7988" y="877587"/>
                <a:ext cx="8575624" cy="513848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Aim to isolate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/>
                        <a:ea typeface="Cambria Math"/>
                      </a:rPr>
                      <m:t>η</m:t>
                    </m:r>
                    <m:r>
                      <a:rPr lang="en-US" b="0" i="0" smtClean="0">
                        <a:latin typeface="Cambria Math"/>
                        <a:ea typeface="Cambria Math"/>
                      </a:rPr>
                      <m:t>′(958)→</m:t>
                    </m:r>
                  </m:oMath>
                </a14:m>
                <a:r>
                  <a:rPr lang="en-US" sz="24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 smtClean="0">
                            <a:latin typeface="Cambria Math"/>
                            <a:ea typeface="Cambria Math"/>
                          </a:rPr>
                          <m:t>ρ</m:t>
                        </m:r>
                      </m:e>
                      <m:sup>
                        <m:r>
                          <a:rPr lang="en-US" sz="2400" b="0" i="0" smtClean="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 i="0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decay channel</a:t>
                </a:r>
              </a:p>
              <a:p>
                <a:pPr lvl="1"/>
                <a:r>
                  <a:rPr lang="en-US" dirty="0" smtClean="0"/>
                  <a:t>Including non-resonant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>
                        <a:latin typeface="Cambria Math"/>
                        <a:ea typeface="Cambria Math"/>
                      </a:rPr>
                      <m:t>η</m:t>
                    </m:r>
                    <m:r>
                      <a:rPr lang="en-US" i="0">
                        <a:latin typeface="Cambria Math"/>
                        <a:ea typeface="Cambria Math"/>
                      </a:rPr>
                      <m:t>′→</m:t>
                    </m:r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i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i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n-US" i="0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/>
                  <a:t>Spring 2015 data (golden runs): 2931, 3079, 3179, 3180, 3182, 3185, </a:t>
                </a:r>
                <a:r>
                  <a:rPr lang="en-US" dirty="0" smtClean="0"/>
                  <a:t>3186</a:t>
                </a:r>
              </a:p>
              <a:p>
                <a:r>
                  <a:rPr lang="en-US" dirty="0" smtClean="0"/>
                  <a:t>Many studies were conducted utilizing “poor-man” kinematic cuts </a:t>
                </a:r>
              </a:p>
              <a:p>
                <a:pPr lvl="1"/>
                <a:r>
                  <a:rPr lang="en-US" dirty="0" smtClean="0"/>
                  <a:t>Virtually impossible to isolate</a:t>
                </a:r>
                <a:r>
                  <a:rPr 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η</m:t>
                    </m:r>
                    <m:r>
                      <a:rPr lang="en-US">
                        <a:latin typeface="Cambria Math"/>
                        <a:ea typeface="Cambria Math"/>
                      </a:rPr>
                      <m:t>′</m:t>
                    </m:r>
                  </m:oMath>
                </a14:m>
                <a:r>
                  <a:rPr lang="en-US" dirty="0" smtClean="0"/>
                  <a:t> production with Spring 2015 Data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0" dirty="0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i="0" dirty="0">
                            <a:latin typeface="Cambria Math"/>
                          </a:rPr>
                          <m:t>th</m:t>
                        </m:r>
                      </m:sup>
                    </m:sSup>
                    <m:r>
                      <a:rPr lang="en-US" i="0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order event selection </a:t>
                </a:r>
              </a:p>
              <a:p>
                <a:pPr lvl="1"/>
                <a:r>
                  <a:rPr lang="en-US" dirty="0"/>
                  <a:t>Combos of 2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/>
                          </a:rPr>
                          <m:t>q</m:t>
                        </m:r>
                      </m:e>
                      <m:sup>
                        <m:r>
                          <a:rPr lang="en-US" b="0" i="0" smtClean="0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 smtClean="0"/>
                  <a:t>’s, </a:t>
                </a:r>
                <a:r>
                  <a:rPr lang="en-US" dirty="0"/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/>
                          </a:rPr>
                          <m:t>q</m:t>
                        </m:r>
                      </m:e>
                      <m:sup>
                        <m:r>
                          <a:rPr lang="en-US" b="0" i="0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/>
                  <a:t>, and </a:t>
                </a:r>
                <a:r>
                  <a:rPr lang="en-US" dirty="0"/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/>
                          </a:rPr>
                          <m:t>q</m:t>
                        </m:r>
                      </m:e>
                      <m:sup>
                        <m:r>
                          <a:rPr lang="en-US" b="0" i="0" smtClean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were reconstructed</a:t>
                </a:r>
              </a:p>
              <a:p>
                <a:pPr lvl="1"/>
                <a:r>
                  <a:rPr lang="en-US" dirty="0"/>
                  <a:t>Reject all beam photons that match to a different RF bunch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>
                            <a:latin typeface="Cambria Math"/>
                          </a:rPr>
                          <m:t>shower</m:t>
                        </m:r>
                      </m:sub>
                    </m:sSub>
                  </m:oMath>
                </a14:m>
                <a:r>
                  <a:rPr lang="en-US" dirty="0"/>
                  <a:t> &gt; 100 MeV in FCAL &amp; </a:t>
                </a:r>
                <a:r>
                  <a:rPr lang="en-US" dirty="0" smtClean="0"/>
                  <a:t>BCAL</a:t>
                </a:r>
              </a:p>
              <a:p>
                <a:r>
                  <a:rPr lang="en-US" dirty="0" smtClean="0"/>
                  <a:t>Loose pre-kinematic fit cuts</a:t>
                </a:r>
              </a:p>
              <a:p>
                <a:pPr lvl="1"/>
                <a:r>
                  <a:rPr lang="en-US" dirty="0" smtClean="0"/>
                  <a:t>Fiducial PID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smtClean="0">
                        <a:latin typeface="Cambria Math"/>
                        <a:ea typeface="Cambria Math"/>
                      </a:rPr>
                      <m:t>Δ</m:t>
                    </m:r>
                  </m:oMath>
                </a14:m>
                <a:r>
                  <a:rPr lang="en-US" dirty="0" smtClean="0"/>
                  <a:t>t cuts </a:t>
                </a:r>
                <a14:m>
                  <m:oMath xmlns:m="http://schemas.openxmlformats.org/officeDocument/2006/math">
                    <m:r>
                      <a:rPr lang="en-US" i="0" smtClean="0">
                        <a:latin typeface="Cambria Math"/>
                        <a:ea typeface="Cambria Math"/>
                      </a:rPr>
                      <m:t>∀</m:t>
                    </m:r>
                  </m:oMath>
                </a14:m>
                <a:r>
                  <a:rPr lang="en-US" dirty="0" smtClean="0"/>
                  <a:t> final state q’s</a:t>
                </a:r>
              </a:p>
              <a:p>
                <a:pPr lvl="1"/>
                <a:r>
                  <a:rPr lang="en-US" dirty="0"/>
                  <a:t>Empirical exponential CDC </a:t>
                </a:r>
                <a:r>
                  <a:rPr lang="en-US" dirty="0" err="1"/>
                  <a:t>dE</a:t>
                </a:r>
                <a:r>
                  <a:rPr lang="en-US" dirty="0"/>
                  <a:t>/dx cut </a:t>
                </a:r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t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q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i</m:t>
                                </m:r>
                              </m:sub>
                            </m:sSub>
                          </m:sub>
                        </m:sSub>
                        <m:r>
                          <a:rPr lang="en-US" b="0" i="0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/>
                              </a:rPr>
                              <m:t>t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/>
                                  </a:rPr>
                                  <m:t>q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j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US" b="0" i="0" smtClean="0">
                        <a:latin typeface="Cambria Math"/>
                      </a:rPr>
                      <m:t>&lt;2.0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ns</m:t>
                    </m:r>
                  </m:oMath>
                </a14:m>
                <a:endParaRPr lang="en-US" b="0" dirty="0" smtClean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/>
                              </a:rPr>
                              <m:t>MM</m:t>
                            </m:r>
                          </m:e>
                          <m:sup>
                            <m:r>
                              <a:rPr lang="en-US" i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0"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b="0" i="0" smtClean="0">
                        <a:latin typeface="Cambria Math"/>
                        <a:ea typeface="Cambria Math"/>
                      </a:rPr>
                      <m:t>0.5 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GeV</m:t>
                    </m:r>
                  </m:oMath>
                </a14:m>
                <a:endParaRPr lang="en-US" dirty="0" smtClean="0"/>
              </a:p>
              <a:p>
                <a:r>
                  <a:rPr lang="en-US" dirty="0"/>
                  <a:t>Cut on kinematic fit confidence level &gt; 0.1</a:t>
                </a:r>
              </a:p>
              <a:p>
                <a:pPr lvl="1"/>
                <a:endParaRPr lang="en-US" dirty="0" smtClean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sz="17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7988" y="877587"/>
                <a:ext cx="8575624" cy="5138488"/>
              </a:xfrm>
              <a:blipFill rotWithShape="1">
                <a:blip r:embed="rId3"/>
                <a:stretch>
                  <a:fillRect l="-213" t="-1779" b="-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q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/>
          <p:cNvSpPr txBox="1">
            <a:spLocks/>
          </p:cNvSpPr>
          <p:nvPr/>
        </p:nvSpPr>
        <p:spPr bwMode="auto">
          <a:xfrm>
            <a:off x="513907" y="152400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/>
              <p:cNvSpPr txBox="1">
                <a:spLocks/>
              </p:cNvSpPr>
              <p:nvPr/>
            </p:nvSpPr>
            <p:spPr bwMode="auto">
              <a:xfrm>
                <a:off x="492135" y="214012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i="0">
                        <a:latin typeface="Cambria Math"/>
                        <a:ea typeface="Cambria Math"/>
                      </a:rPr>
                      <m:t>γp</m:t>
                    </m:r>
                    <m:r>
                      <a:rPr lang="en-US" sz="4400" i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sz="44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 i="0" smtClean="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4400" b="0" i="0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4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 i="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4400" i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n-US" sz="4400" i="0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US" sz="4400" dirty="0" smtClean="0"/>
                  <a:t> Event Selection</a:t>
                </a:r>
                <a:endParaRPr lang="en-US" sz="4400" dirty="0"/>
              </a:p>
            </p:txBody>
          </p:sp>
        </mc:Choice>
        <mc:Fallback xmlns="">
          <p:sp>
            <p:nvSpPr>
              <p:cNvPr id="1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2135" y="214012"/>
                <a:ext cx="8153401" cy="663575"/>
              </a:xfrm>
              <a:prstGeom prst="rect">
                <a:avLst/>
              </a:prstGeom>
              <a:blipFill rotWithShape="1">
                <a:blip r:embed="rId7"/>
                <a:stretch>
                  <a:fillRect t="-33028" b="-4403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729" y="3454870"/>
            <a:ext cx="3242889" cy="25680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4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022" y="877587"/>
            <a:ext cx="8616915" cy="1408413"/>
          </a:xfrm>
        </p:spPr>
        <p:txBody>
          <a:bodyPr>
            <a:normAutofit/>
          </a:bodyPr>
          <a:lstStyle/>
          <a:p>
            <a:pPr marL="282575" lvl="1" indent="-282575">
              <a:spcBef>
                <a:spcPts val="2000"/>
              </a:spcBef>
            </a:pPr>
            <a:r>
              <a:rPr lang="en-US" dirty="0" smtClean="0"/>
              <a:t>Require exactly 1 reconstructed shower in each event</a:t>
            </a:r>
            <a:endParaRPr lang="en-US" dirty="0"/>
          </a:p>
          <a:p>
            <a:pPr lvl="1"/>
            <a:endParaRPr lang="en-US" dirty="0"/>
          </a:p>
          <a:p>
            <a:pPr lvl="2"/>
            <a:endParaRPr lang="en-US" sz="17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q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/>
          <p:cNvSpPr txBox="1">
            <a:spLocks/>
          </p:cNvSpPr>
          <p:nvPr/>
        </p:nvSpPr>
        <p:spPr bwMode="auto">
          <a:xfrm>
            <a:off x="513907" y="311076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/>
              <p:cNvSpPr txBox="1">
                <a:spLocks/>
              </p:cNvSpPr>
              <p:nvPr/>
            </p:nvSpPr>
            <p:spPr bwMode="auto">
              <a:xfrm>
                <a:off x="492135" y="214012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i="0">
                        <a:latin typeface="Cambria Math"/>
                        <a:ea typeface="Cambria Math"/>
                      </a:rPr>
                      <m:t>γp</m:t>
                    </m:r>
                    <m:r>
                      <a:rPr lang="en-US" sz="4400" i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sz="44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 i="0" smtClean="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4400" b="0" i="0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4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 i="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4400" i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n-US" sz="4400" i="0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US" sz="4400" dirty="0" smtClean="0"/>
                  <a:t> Event Selection</a:t>
                </a:r>
                <a:endParaRPr lang="en-US" sz="4400" dirty="0"/>
              </a:p>
            </p:txBody>
          </p:sp>
        </mc:Choice>
        <mc:Fallback xmlns="">
          <p:sp>
            <p:nvSpPr>
              <p:cNvPr id="1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2135" y="214012"/>
                <a:ext cx="8153401" cy="663575"/>
              </a:xfrm>
              <a:prstGeom prst="rect">
                <a:avLst/>
              </a:prstGeom>
              <a:blipFill rotWithShape="1">
                <a:blip r:embed="rId6"/>
                <a:stretch>
                  <a:fillRect t="-33028" b="-4403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19" y="1406604"/>
            <a:ext cx="8477775" cy="46058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10200" y="2645229"/>
            <a:ext cx="3257108" cy="8256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471057" y="3886200"/>
                <a:ext cx="6062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η</m:t>
                      </m:r>
                    </m:oMath>
                  </m:oMathPara>
                </a14:m>
                <a:endParaRPr lang="en-US" sz="4000" dirty="0">
                  <a:solidFill>
                    <a:srgbClr val="B27A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057" y="3886200"/>
                <a:ext cx="606256" cy="70788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634165" y="1578114"/>
                <a:ext cx="117583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4000" i="1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ρ</m:t>
                      </m:r>
                      <m:r>
                        <a:rPr lang="en-US" sz="4000" b="0" i="0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4000" i="0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US" sz="4000" dirty="0">
                  <a:solidFill>
                    <a:srgbClr val="B27A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165" y="1578114"/>
                <a:ext cx="1175835" cy="70788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670895" y="1406919"/>
                <a:ext cx="73930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η</m:t>
                      </m:r>
                      <m:r>
                        <a:rPr lang="en-US" sz="4000" b="0" i="0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en-US" sz="4000" dirty="0">
                  <a:solidFill>
                    <a:srgbClr val="B27A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895" y="1406919"/>
                <a:ext cx="739305" cy="70788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7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q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/>
          <p:cNvSpPr txBox="1">
            <a:spLocks/>
          </p:cNvSpPr>
          <p:nvPr/>
        </p:nvSpPr>
        <p:spPr bwMode="auto">
          <a:xfrm>
            <a:off x="513907" y="311076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/>
              <p:cNvSpPr txBox="1">
                <a:spLocks/>
              </p:cNvSpPr>
              <p:nvPr/>
            </p:nvSpPr>
            <p:spPr bwMode="auto">
              <a:xfrm>
                <a:off x="541965" y="185689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i="0">
                          <a:latin typeface="Cambria Math"/>
                          <a:ea typeface="Cambria Math"/>
                        </a:rPr>
                        <m:t>γp</m:t>
                      </m:r>
                      <m:r>
                        <a:rPr lang="en-US" sz="4400" i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sz="44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 smtClean="0">
                              <a:latin typeface="Cambria Math"/>
                              <a:ea typeface="Cambria Math"/>
                            </a:rPr>
                            <m:t>π</m:t>
                          </m:r>
                        </m:e>
                        <m:sup>
                          <m:r>
                            <a:rPr lang="en-US" sz="4400" b="0" i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4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>
                              <a:latin typeface="Cambria Math"/>
                              <a:ea typeface="Cambria Math"/>
                            </a:rPr>
                            <m:t>π</m:t>
                          </m:r>
                        </m:e>
                        <m:sup>
                          <m:r>
                            <a:rPr lang="en-US" sz="4400" i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400" i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965" y="185689"/>
                <a:ext cx="8153401" cy="6635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4" y="1097424"/>
            <a:ext cx="8591107" cy="4734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95400" y="3464884"/>
            <a:ext cx="6096000" cy="228600"/>
          </a:xfrm>
          <a:prstGeom prst="rect">
            <a:avLst/>
          </a:prstGeom>
          <a:noFill/>
          <a:ln w="57150">
            <a:solidFill>
              <a:srgbClr val="001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9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q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/>
          <p:cNvSpPr txBox="1">
            <a:spLocks/>
          </p:cNvSpPr>
          <p:nvPr/>
        </p:nvSpPr>
        <p:spPr bwMode="auto">
          <a:xfrm>
            <a:off x="513907" y="311076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/>
              <p:cNvSpPr txBox="1">
                <a:spLocks/>
              </p:cNvSpPr>
              <p:nvPr/>
            </p:nvSpPr>
            <p:spPr bwMode="auto">
              <a:xfrm>
                <a:off x="541965" y="185689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i="0">
                          <a:latin typeface="Cambria Math"/>
                          <a:ea typeface="Cambria Math"/>
                        </a:rPr>
                        <m:t>γp</m:t>
                      </m:r>
                      <m:r>
                        <a:rPr lang="en-US" sz="4400" i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sz="44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 smtClean="0">
                              <a:latin typeface="Cambria Math"/>
                              <a:ea typeface="Cambria Math"/>
                            </a:rPr>
                            <m:t>π</m:t>
                          </m:r>
                        </m:e>
                        <m:sup>
                          <m:r>
                            <a:rPr lang="en-US" sz="4400" b="0" i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4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>
                              <a:latin typeface="Cambria Math"/>
                              <a:ea typeface="Cambria Math"/>
                            </a:rPr>
                            <m:t>π</m:t>
                          </m:r>
                        </m:e>
                        <m:sup>
                          <m:r>
                            <a:rPr lang="en-US" sz="4400" i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400" i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965" y="185689"/>
                <a:ext cx="8153401" cy="6635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6932" y="823124"/>
                <a:ext cx="8009565" cy="823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2.9 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GeV</m:t>
                      </m:r>
                      <m: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001D4D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</m:sub>
                      </m:sSub>
                      <m: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&lt;5.5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GeV</m:t>
                      </m:r>
                    </m:oMath>
                  </m:oMathPara>
                </a14:m>
                <a:endParaRPr lang="en-US" sz="4400" dirty="0">
                  <a:solidFill>
                    <a:srgbClr val="001D4D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32" y="823124"/>
                <a:ext cx="8009565" cy="82349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64" y="1646619"/>
            <a:ext cx="6379719" cy="435358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0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q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/>
          <p:cNvSpPr txBox="1">
            <a:spLocks/>
          </p:cNvSpPr>
          <p:nvPr/>
        </p:nvSpPr>
        <p:spPr bwMode="auto">
          <a:xfrm>
            <a:off x="513907" y="311076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/>
              <p:cNvSpPr txBox="1">
                <a:spLocks/>
              </p:cNvSpPr>
              <p:nvPr/>
            </p:nvSpPr>
            <p:spPr bwMode="auto">
              <a:xfrm>
                <a:off x="541965" y="185689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i="0">
                          <a:latin typeface="Cambria Math"/>
                          <a:ea typeface="Cambria Math"/>
                        </a:rPr>
                        <m:t>γp</m:t>
                      </m:r>
                      <m:r>
                        <a:rPr lang="en-US" sz="4400" i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sz="44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 smtClean="0">
                              <a:latin typeface="Cambria Math"/>
                              <a:ea typeface="Cambria Math"/>
                            </a:rPr>
                            <m:t>π</m:t>
                          </m:r>
                        </m:e>
                        <m:sup>
                          <m:r>
                            <a:rPr lang="en-US" sz="4400" b="0" i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4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>
                              <a:latin typeface="Cambria Math"/>
                              <a:ea typeface="Cambria Math"/>
                            </a:rPr>
                            <m:t>π</m:t>
                          </m:r>
                        </m:e>
                        <m:sup>
                          <m:r>
                            <a:rPr lang="en-US" sz="4400" i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400" i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965" y="185689"/>
                <a:ext cx="8153401" cy="6635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6932" y="823124"/>
                <a:ext cx="8009565" cy="823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1.4 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GeV</m:t>
                      </m:r>
                      <m: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001D4D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</m:sub>
                      </m:sSub>
                      <m: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&lt;2.9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GeV</m:t>
                      </m:r>
                    </m:oMath>
                  </m:oMathPara>
                </a14:m>
                <a:endParaRPr lang="en-US" sz="4400" dirty="0">
                  <a:solidFill>
                    <a:srgbClr val="001D4D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32" y="823124"/>
                <a:ext cx="8009565" cy="82349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64" y="1646619"/>
            <a:ext cx="6379719" cy="439259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19300" y="3141801"/>
            <a:ext cx="2362200" cy="5945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222171" y="4343400"/>
                <a:ext cx="6062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η</m:t>
                      </m:r>
                    </m:oMath>
                  </m:oMathPara>
                </a14:m>
                <a:endParaRPr lang="en-US" sz="4000" dirty="0">
                  <a:solidFill>
                    <a:srgbClr val="B27A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171" y="4343400"/>
                <a:ext cx="606256" cy="70788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715000" y="1791172"/>
                <a:ext cx="73930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η</m:t>
                      </m:r>
                      <m:r>
                        <a:rPr lang="en-US" sz="4000" b="0" i="0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en-US" sz="4000" dirty="0">
                  <a:solidFill>
                    <a:srgbClr val="B27A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1791172"/>
                <a:ext cx="739305" cy="70788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316186" y="2123029"/>
                <a:ext cx="117583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4000" i="0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ρ</m:t>
                      </m:r>
                      <m:r>
                        <a:rPr lang="en-US" sz="4000" b="0" i="0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4000" i="0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US" sz="4000" dirty="0">
                  <a:solidFill>
                    <a:srgbClr val="B27A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186" y="2123029"/>
                <a:ext cx="1175835" cy="70788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2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q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/>
          <p:cNvSpPr txBox="1">
            <a:spLocks/>
          </p:cNvSpPr>
          <p:nvPr/>
        </p:nvSpPr>
        <p:spPr bwMode="auto">
          <a:xfrm>
            <a:off x="513907" y="311076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/>
              <p:cNvSpPr txBox="1">
                <a:spLocks/>
              </p:cNvSpPr>
              <p:nvPr/>
            </p:nvSpPr>
            <p:spPr bwMode="auto">
              <a:xfrm>
                <a:off x="541965" y="185689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i="0">
                          <a:latin typeface="Cambria Math"/>
                          <a:ea typeface="Cambria Math"/>
                        </a:rPr>
                        <m:t>γp</m:t>
                      </m:r>
                      <m:r>
                        <a:rPr lang="en-US" sz="4400" i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sz="44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 smtClean="0">
                              <a:latin typeface="Cambria Math"/>
                              <a:ea typeface="Cambria Math"/>
                            </a:rPr>
                            <m:t>π</m:t>
                          </m:r>
                        </m:e>
                        <m:sup>
                          <m:r>
                            <a:rPr lang="en-US" sz="4400" b="0" i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4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>
                              <a:latin typeface="Cambria Math"/>
                              <a:ea typeface="Cambria Math"/>
                            </a:rPr>
                            <m:t>π</m:t>
                          </m:r>
                        </m:e>
                        <m:sup>
                          <m:r>
                            <a:rPr lang="en-US" sz="4400" i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400" i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965" y="185689"/>
                <a:ext cx="8153401" cy="6635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47" y="985537"/>
            <a:ext cx="8602035" cy="470210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219200" y="2667000"/>
            <a:ext cx="6781800" cy="228600"/>
          </a:xfrm>
          <a:prstGeom prst="rect">
            <a:avLst/>
          </a:prstGeom>
          <a:noFill/>
          <a:ln w="57150">
            <a:solidFill>
              <a:srgbClr val="001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q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/>
          <p:cNvSpPr txBox="1">
            <a:spLocks/>
          </p:cNvSpPr>
          <p:nvPr/>
        </p:nvSpPr>
        <p:spPr bwMode="auto">
          <a:xfrm>
            <a:off x="513907" y="311076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/>
              <p:cNvSpPr txBox="1">
                <a:spLocks/>
              </p:cNvSpPr>
              <p:nvPr/>
            </p:nvSpPr>
            <p:spPr bwMode="auto">
              <a:xfrm>
                <a:off x="541965" y="185689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i="0">
                          <a:latin typeface="Cambria Math"/>
                          <a:ea typeface="Cambria Math"/>
                        </a:rPr>
                        <m:t>γp</m:t>
                      </m:r>
                      <m:r>
                        <a:rPr lang="en-US" sz="4400" i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sz="44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 smtClean="0">
                              <a:latin typeface="Cambria Math"/>
                              <a:ea typeface="Cambria Math"/>
                            </a:rPr>
                            <m:t>π</m:t>
                          </m:r>
                        </m:e>
                        <m:sup>
                          <m:r>
                            <a:rPr lang="en-US" sz="4400" b="0" i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4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>
                              <a:latin typeface="Cambria Math"/>
                              <a:ea typeface="Cambria Math"/>
                            </a:rPr>
                            <m:t>π</m:t>
                          </m:r>
                        </m:e>
                        <m:sup>
                          <m:r>
                            <a:rPr lang="en-US" sz="4400" i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400" i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965" y="185689"/>
                <a:ext cx="8153401" cy="6635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6932" y="863095"/>
                <a:ext cx="80095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0.0 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srgbClr val="001D4D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GeV</m:t>
                          </m:r>
                        </m:e>
                        <m:sup>
                          <m:r>
                            <a:rPr lang="en-US" sz="4400" i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&lt;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400" b="0" i="1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t</m:t>
                          </m:r>
                        </m:e>
                      </m:d>
                      <m: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&lt;0.25 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GeV</m:t>
                          </m:r>
                        </m:e>
                        <m:sup>
                          <m:r>
                            <a:rPr lang="en-US" sz="4400" b="0" i="0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rgbClr val="001D4D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32" y="863095"/>
                <a:ext cx="8009565" cy="76944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80" y="1697671"/>
            <a:ext cx="6257071" cy="43184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q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/>
          <p:cNvSpPr txBox="1">
            <a:spLocks/>
          </p:cNvSpPr>
          <p:nvPr/>
        </p:nvSpPr>
        <p:spPr bwMode="auto">
          <a:xfrm>
            <a:off x="513907" y="311076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/>
              <p:cNvSpPr txBox="1">
                <a:spLocks/>
              </p:cNvSpPr>
              <p:nvPr/>
            </p:nvSpPr>
            <p:spPr bwMode="auto">
              <a:xfrm>
                <a:off x="541965" y="185689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i="0">
                          <a:latin typeface="Cambria Math"/>
                          <a:ea typeface="Cambria Math"/>
                        </a:rPr>
                        <m:t>γp</m:t>
                      </m:r>
                      <m:r>
                        <a:rPr lang="en-US" sz="4400" i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sz="44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 smtClean="0">
                              <a:latin typeface="Cambria Math"/>
                              <a:ea typeface="Cambria Math"/>
                            </a:rPr>
                            <m:t>π</m:t>
                          </m:r>
                        </m:e>
                        <m:sup>
                          <m:r>
                            <a:rPr lang="en-US" sz="4400" b="0" i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4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>
                              <a:latin typeface="Cambria Math"/>
                              <a:ea typeface="Cambria Math"/>
                            </a:rPr>
                            <m:t>π</m:t>
                          </m:r>
                        </m:e>
                        <m:sup>
                          <m:r>
                            <a:rPr lang="en-US" sz="4400" i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400" i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965" y="185689"/>
                <a:ext cx="8153401" cy="6635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3041" y="863095"/>
                <a:ext cx="82381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0.25 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srgbClr val="001D4D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GeV</m:t>
                          </m:r>
                        </m:e>
                        <m:sup>
                          <m:r>
                            <a:rPr lang="en-US" sz="4400" i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&lt;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400" b="0" i="1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t</m:t>
                          </m:r>
                        </m:e>
                      </m:d>
                      <m: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&lt;0.5 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GeV</m:t>
                          </m:r>
                        </m:e>
                        <m:sup>
                          <m:r>
                            <a:rPr lang="en-US" sz="4400" b="0" i="0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rgbClr val="001D4D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41" y="863095"/>
                <a:ext cx="8238165" cy="76944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81" y="1697671"/>
            <a:ext cx="6245235" cy="427251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q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/>
          <p:cNvSpPr txBox="1">
            <a:spLocks/>
          </p:cNvSpPr>
          <p:nvPr/>
        </p:nvSpPr>
        <p:spPr bwMode="auto">
          <a:xfrm>
            <a:off x="513907" y="311076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/>
              <p:cNvSpPr txBox="1">
                <a:spLocks/>
              </p:cNvSpPr>
              <p:nvPr/>
            </p:nvSpPr>
            <p:spPr bwMode="auto">
              <a:xfrm>
                <a:off x="541965" y="185689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i="0">
                          <a:latin typeface="Cambria Math"/>
                          <a:ea typeface="Cambria Math"/>
                        </a:rPr>
                        <m:t>γp</m:t>
                      </m:r>
                      <m:r>
                        <a:rPr lang="en-US" sz="4400" i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sz="44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 smtClean="0">
                              <a:latin typeface="Cambria Math"/>
                              <a:ea typeface="Cambria Math"/>
                            </a:rPr>
                            <m:t>π</m:t>
                          </m:r>
                        </m:e>
                        <m:sup>
                          <m:r>
                            <a:rPr lang="en-US" sz="4400" b="0" i="0" smtClean="0"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4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>
                              <a:latin typeface="Cambria Math"/>
                              <a:ea typeface="Cambria Math"/>
                            </a:rPr>
                            <m:t>π</m:t>
                          </m:r>
                        </m:e>
                        <m:sup>
                          <m:r>
                            <a:rPr lang="en-US" sz="4400" i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400" i="0">
                          <a:latin typeface="Cambria Math"/>
                          <a:ea typeface="Cambria Math"/>
                        </a:rPr>
                        <m:t>γ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965" y="185689"/>
                <a:ext cx="8153401" cy="6635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82" y="1697672"/>
            <a:ext cx="6245235" cy="4313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82836" y="863095"/>
                <a:ext cx="727165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0.5 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srgbClr val="001D4D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i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GeV</m:t>
                          </m:r>
                        </m:e>
                        <m:sup>
                          <m:r>
                            <a:rPr lang="en-US" sz="4400" i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&lt;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400" b="0" i="1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t</m:t>
                          </m:r>
                        </m:e>
                      </m:d>
                      <m:r>
                        <a:rPr lang="en-US" sz="4400" b="0" i="0" smtClean="0">
                          <a:solidFill>
                            <a:srgbClr val="001D4D"/>
                          </a:solidFill>
                          <a:latin typeface="Cambria Math"/>
                        </a:rPr>
                        <m:t>&lt;1.5 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GeV</m:t>
                          </m:r>
                        </m:e>
                        <m:sup>
                          <m:r>
                            <a:rPr lang="en-US" sz="4400" b="0" i="0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rgbClr val="001D4D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836" y="863095"/>
                <a:ext cx="7271658" cy="76944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2133600" y="3124200"/>
            <a:ext cx="2362200" cy="5945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22171" y="4343400"/>
                <a:ext cx="6062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η</m:t>
                      </m:r>
                    </m:oMath>
                  </m:oMathPara>
                </a14:m>
                <a:endParaRPr lang="en-US" sz="4000" dirty="0">
                  <a:solidFill>
                    <a:srgbClr val="B27A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171" y="4343400"/>
                <a:ext cx="606256" cy="70788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638800" y="1981200"/>
                <a:ext cx="73930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η</m:t>
                      </m:r>
                      <m:r>
                        <a:rPr lang="en-US" sz="4000" b="0" i="0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en-US" sz="4000" dirty="0">
                  <a:solidFill>
                    <a:srgbClr val="B27A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1981200"/>
                <a:ext cx="739305" cy="70788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441194" y="3364801"/>
                <a:ext cx="117583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4000" i="1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ρ</m:t>
                      </m:r>
                      <m:r>
                        <a:rPr lang="en-US" sz="4000" b="0" i="0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4000" i="0" smtClean="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ω</m:t>
                      </m:r>
                    </m:oMath>
                  </m:oMathPara>
                </a14:m>
                <a:endParaRPr lang="en-US" sz="4000" dirty="0">
                  <a:solidFill>
                    <a:srgbClr val="B27A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194" y="3364801"/>
                <a:ext cx="1175835" cy="70788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3745"/>
            <a:ext cx="8153401" cy="74295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CEBAF at Jefferson Lab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1" name="Picture 30" descr="10194366234_e8f1c7e2d3_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5" y="846695"/>
            <a:ext cx="8602583" cy="5132986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61" idx="1"/>
          </p:cNvCxnSpPr>
          <p:nvPr/>
        </p:nvCxnSpPr>
        <p:spPr>
          <a:xfrm flipV="1">
            <a:off x="3882195" y="4635273"/>
            <a:ext cx="721332" cy="17370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2" idx="1"/>
          </p:cNvCxnSpPr>
          <p:nvPr/>
        </p:nvCxnSpPr>
        <p:spPr>
          <a:xfrm flipV="1">
            <a:off x="4295852" y="4825094"/>
            <a:ext cx="672269" cy="388047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3" idx="1"/>
          </p:cNvCxnSpPr>
          <p:nvPr/>
        </p:nvCxnSpPr>
        <p:spPr>
          <a:xfrm flipV="1">
            <a:off x="4798031" y="5041450"/>
            <a:ext cx="520699" cy="52115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096000" y="2377741"/>
            <a:ext cx="914400" cy="135744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295355" y="2895601"/>
            <a:ext cx="4274076" cy="3057306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564670" y="2656114"/>
            <a:ext cx="4333268" cy="3296794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95355" y="2209800"/>
            <a:ext cx="7400845" cy="167941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7696200" y="2198914"/>
            <a:ext cx="1143000" cy="457200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 flipH="1">
            <a:off x="3424995" y="4424254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+mn-lt"/>
              </a:rPr>
              <a:t>A</a:t>
            </a:r>
          </a:p>
        </p:txBody>
      </p:sp>
      <p:sp>
        <p:nvSpPr>
          <p:cNvPr id="62" name="TextBox 61"/>
          <p:cNvSpPr txBox="1"/>
          <p:nvPr/>
        </p:nvSpPr>
        <p:spPr>
          <a:xfrm flipH="1">
            <a:off x="3838652" y="482842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+mn-lt"/>
              </a:rPr>
              <a:t>B</a:t>
            </a:r>
            <a:endParaRPr lang="en-US" sz="4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 flipH="1">
            <a:off x="4340831" y="5177879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+mn-lt"/>
              </a:rPr>
              <a:t>C</a:t>
            </a:r>
            <a:endParaRPr lang="en-US" sz="4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0" name="TextBox 69"/>
          <p:cNvSpPr txBox="1"/>
          <p:nvPr/>
        </p:nvSpPr>
        <p:spPr>
          <a:xfrm flipH="1">
            <a:off x="5617029" y="2190634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+mn-lt"/>
              </a:rPr>
              <a:t>D</a:t>
            </a:r>
            <a:endParaRPr lang="en-US" sz="44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88" name="Straight Arrow Connector 87"/>
          <p:cNvCxnSpPr>
            <a:stCxn id="89" idx="1"/>
          </p:cNvCxnSpPr>
          <p:nvPr/>
        </p:nvCxnSpPr>
        <p:spPr>
          <a:xfrm>
            <a:off x="5124089" y="2695140"/>
            <a:ext cx="1200511" cy="56261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 flipH="1">
            <a:off x="3802912" y="2310419"/>
            <a:ext cx="13211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+mn-lt"/>
              </a:rPr>
              <a:t>CHL</a:t>
            </a:r>
            <a:endParaRPr lang="en-US" sz="44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522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Current Hall-D Physics Program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29824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92" y="973926"/>
            <a:ext cx="7442216" cy="47556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6900" y="5643161"/>
            <a:ext cx="541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1D4D"/>
                </a:solidFill>
                <a:latin typeface="+mn-lt"/>
              </a:rPr>
              <a:t>Slide Courtesy of E. </a:t>
            </a:r>
            <a:r>
              <a:rPr lang="en-US" sz="1200" dirty="0" err="1" smtClean="0">
                <a:solidFill>
                  <a:srgbClr val="001D4D"/>
                </a:solidFill>
                <a:latin typeface="+mn-lt"/>
              </a:rPr>
              <a:t>Chudakov</a:t>
            </a:r>
            <a:r>
              <a:rPr lang="en-US" sz="1200" dirty="0" smtClean="0">
                <a:solidFill>
                  <a:srgbClr val="001D4D"/>
                </a:solidFill>
                <a:latin typeface="+mn-lt"/>
              </a:rPr>
              <a:t> </a:t>
            </a:r>
            <a:endParaRPr lang="en-US" sz="1200" dirty="0">
              <a:solidFill>
                <a:srgbClr val="001D4D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5599" y="1524000"/>
            <a:ext cx="3733802" cy="70485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95599" y="3733800"/>
            <a:ext cx="3733804" cy="4572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95600" y="2753832"/>
            <a:ext cx="3733802" cy="4572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8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6921" y="776634"/>
                <a:ext cx="3693079" cy="529258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 smtClean="0"/>
                  <a:t>Charged-</a:t>
                </a:r>
                <a:r>
                  <a:rPr lang="el-GR" sz="2400" dirty="0" smtClean="0"/>
                  <a:t>π</a:t>
                </a:r>
                <a:r>
                  <a:rPr lang="en-US" sz="2400" dirty="0" smtClean="0"/>
                  <a:t> Polarizability          </a:t>
                </a:r>
                <a:r>
                  <a:rPr lang="en-US" sz="2400" dirty="0"/>
                  <a:t>in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𝛾𝛾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endParaRPr lang="en-US" i="1" dirty="0" smtClean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  <m:sub>
                        <m:r>
                          <a:rPr lang="en-US" i="1" dirty="0">
                            <a:latin typeface="Cambria Math"/>
                            <a:ea typeface="Cambria Math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dirty="0" smtClean="0"/>
                  <a:t>: Electric Polarizability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  <a:r>
                  <a:rPr lang="en-US" dirty="0" smtClean="0"/>
                  <a:t> Magnetic Polarizability</a:t>
                </a:r>
              </a:p>
              <a:p>
                <a:pPr lvl="1"/>
                <a:r>
                  <a:rPr lang="en-US" dirty="0" smtClean="0">
                    <a:solidFill>
                      <a:srgbClr val="FF0000"/>
                    </a:solidFill>
                  </a:rPr>
                  <a:t>Measure: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/>
                            <a:ea typeface="Cambria Math"/>
                          </a:rPr>
                          <m:t>𝛾𝛾</m:t>
                        </m:r>
                        <m:r>
                          <a:rPr lang="en-US" sz="1800" i="1">
                            <a:latin typeface="Cambria Math"/>
                            <a:ea typeface="Cambria Math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via. </a:t>
                </a:r>
                <a:r>
                  <a:rPr lang="en-US" dirty="0" err="1"/>
                  <a:t>Primakoff</a:t>
                </a:r>
                <a:r>
                  <a:rPr lang="en-US" dirty="0"/>
                  <a:t> </a:t>
                </a:r>
                <a:r>
                  <a:rPr lang="en-US" dirty="0" smtClean="0"/>
                  <a:t>production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/>
                        <a:ea typeface="Cambria Math"/>
                      </a:rPr>
                      <m:t>Γ</m:t>
                    </m:r>
                    <m:d>
                      <m:dPr>
                        <m:ctrlPr>
                          <a:rPr lang="el-GR" sz="2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l-GR" sz="2400" i="1">
                            <a:latin typeface="Cambria Math"/>
                            <a:ea typeface="Cambria Math"/>
                          </a:rPr>
                          <m:t>𝜂</m:t>
                        </m:r>
                        <m:r>
                          <a:rPr lang="el-GR" sz="2400" i="1"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el-GR" sz="2400" i="1">
                            <a:latin typeface="Cambria Math"/>
                            <a:ea typeface="Cambria Math"/>
                          </a:rPr>
                          <m:t>𝛾𝛾</m:t>
                        </m:r>
                      </m:e>
                    </m:d>
                  </m:oMath>
                </a14:m>
                <a:r>
                  <a:rPr lang="en-US" sz="2400" i="1" dirty="0"/>
                  <a:t> via</a:t>
                </a:r>
                <a:r>
                  <a:rPr lang="en-US" sz="2400" dirty="0"/>
                  <a:t>. the </a:t>
                </a:r>
                <a:r>
                  <a:rPr lang="en-US" sz="2400" dirty="0" err="1"/>
                  <a:t>Primakoff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Method</a:t>
                </a:r>
              </a:p>
              <a:p>
                <a:pPr lvl="1"/>
                <a:r>
                  <a:rPr lang="en-US" dirty="0" smtClean="0">
                    <a:solidFill>
                      <a:srgbClr val="B27A00"/>
                    </a:solidFill>
                  </a:rPr>
                  <a:t>Determination </a:t>
                </a:r>
                <a:r>
                  <a:rPr lang="en-US" dirty="0">
                    <a:solidFill>
                      <a:srgbClr val="B27A00"/>
                    </a:solidFill>
                  </a:rPr>
                  <a:t>of the light quark mass </a:t>
                </a:r>
                <a:r>
                  <a:rPr lang="en-US" dirty="0" smtClean="0">
                    <a:solidFill>
                      <a:srgbClr val="B27A00"/>
                    </a:solidFill>
                  </a:rPr>
                  <a:t>ratio</a:t>
                </a:r>
              </a:p>
              <a:p>
                <a:pPr lvl="1"/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  <a:ea typeface="Cambria Math"/>
                  </a:rPr>
                  <a:t>Measure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𝜂</m:t>
                    </m:r>
                    <m:r>
                      <a:rPr lang="en-US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 mixing </a:t>
                </a:r>
                <a:r>
                  <a:rPr lang="en-US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angle</a:t>
                </a:r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6921" y="776634"/>
                <a:ext cx="3693079" cy="5292589"/>
              </a:xfrm>
              <a:blipFill rotWithShape="1">
                <a:blip r:embed="rId3"/>
                <a:stretch>
                  <a:fillRect l="-1815" t="-1611" r="-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2835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62515" y="152400"/>
            <a:ext cx="8153401" cy="108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200" dirty="0" smtClean="0"/>
              <a:t>Approved Experiments in Hall D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14" name="Picture 13" descr="pion_polarization_experiments_JLab_project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6766" y="954040"/>
            <a:ext cx="3284751" cy="2360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09898" y="2134240"/>
            <a:ext cx="914400" cy="11131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EtaMixingAng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3045" y="3505200"/>
            <a:ext cx="2984894" cy="21647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3361549"/>
            <a:ext cx="2387197" cy="265452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474688" y="4568616"/>
            <a:ext cx="762000" cy="612984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220039" y="4713681"/>
            <a:ext cx="462516" cy="647108"/>
          </a:xfrm>
          <a:prstGeom prst="rect">
            <a:avLst/>
          </a:prstGeom>
          <a:noFill/>
          <a:ln w="57150">
            <a:solidFill>
              <a:srgbClr val="B27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953712" y="3205110"/>
                <a:ext cx="20560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1D4D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1D4D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sub>
                      </m:sSub>
                      <m:r>
                        <a:rPr lang="en-US" i="1">
                          <a:solidFill>
                            <a:srgbClr val="001D4D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1D4D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1D4D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1D4D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sub>
                      </m:sSub>
                      <m:r>
                        <a:rPr lang="en-US" i="1">
                          <a:solidFill>
                            <a:srgbClr val="001D4D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type m:val="lin"/>
                          <m:ctrlPr>
                            <a:rPr lang="en-US" i="1">
                              <a:solidFill>
                                <a:srgbClr val="001D4D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1D4D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1D4D"/>
                                  </a:solidFill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1D4D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001D4D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1D4D"/>
                                  </a:solidFill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1D4D"/>
                                  </a:solidFill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1D4D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712" y="3205110"/>
                <a:ext cx="2056011" cy="369332"/>
              </a:xfrm>
              <a:prstGeom prst="rect">
                <a:avLst/>
              </a:prstGeom>
              <a:blipFill rotWithShape="1">
                <a:blip r:embed="rId9"/>
                <a:stretch>
                  <a:fillRect t="-116667" r="-17211" b="-18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97" y="1075496"/>
            <a:ext cx="1832442" cy="21174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1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7150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Initial Scintillator Performance </a:t>
            </a:r>
            <a:r>
              <a:rPr lang="en-US" sz="2800" dirty="0"/>
              <a:t>(Unwrapped)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9" name="AutoShape 2" descr="Before_Polishing.png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5560" y="5408529"/>
            <a:ext cx="903224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Average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Middle of Bend (42 cm)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Tip of Nose (59 cm)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7" y="747713"/>
            <a:ext cx="8685213" cy="49154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0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4451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Polished Scintillator Performance (Unwrapped)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7" y="747713"/>
            <a:ext cx="8669973" cy="484042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35560" y="5408529"/>
            <a:ext cx="903224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Average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Middle of Bend (42 cm)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Tip of Nose (59 cm)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00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Start Counter Paddle </a:t>
            </a:r>
            <a:r>
              <a:rPr lang="en-US" sz="2800" dirty="0" smtClean="0"/>
              <a:t>Results (Wrapped)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48" y="714375"/>
            <a:ext cx="7582304" cy="482562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5560" y="5208216"/>
            <a:ext cx="903224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Weighted Average </a:t>
            </a:r>
            <a:r>
              <a:rPr lang="el-GR" sz="2400" dirty="0" smtClean="0">
                <a:solidFill>
                  <a:schemeClr val="bg2">
                    <a:lumMod val="50000"/>
                  </a:schemeClr>
                </a:solidFill>
              </a:rPr>
              <a:t>σ</a:t>
            </a:r>
            <a:r>
              <a:rPr lang="en-US" sz="2400" baseline="-25000" dirty="0" err="1" smtClean="0">
                <a:solidFill>
                  <a:schemeClr val="bg2">
                    <a:lumMod val="50000"/>
                  </a:schemeClr>
                </a:solidFill>
              </a:rPr>
              <a:t>tr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Worst </a:t>
            </a:r>
            <a:r>
              <a:rPr lang="el-GR" sz="2400" dirty="0" smtClean="0">
                <a:solidFill>
                  <a:srgbClr val="FF0000"/>
                </a:solidFill>
              </a:rPr>
              <a:t>σ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tr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Best </a:t>
            </a:r>
            <a:r>
              <a:rPr lang="el-GR" sz="2400" dirty="0" smtClean="0">
                <a:solidFill>
                  <a:schemeClr val="accent3">
                    <a:lumMod val="75000"/>
                  </a:schemeClr>
                </a:solidFill>
              </a:rPr>
              <a:t>σ</a:t>
            </a:r>
            <a:r>
              <a:rPr lang="en-US" sz="2400" baseline="-25000" dirty="0" err="1" smtClean="0">
                <a:solidFill>
                  <a:schemeClr val="accent3">
                    <a:lumMod val="75000"/>
                  </a:schemeClr>
                </a:solidFill>
              </a:rPr>
              <a:t>tr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0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57199" y="304800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4400" dirty="0" smtClean="0"/>
              <a:t>Time Walk Corrections</a:t>
            </a:r>
            <a:endParaRPr lang="en-US" sz="44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28598" y="990286"/>
            <a:ext cx="8669339" cy="100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282575" indent="-282575" algn="l" rtl="0" fontAlgn="base">
              <a:spcBef>
                <a:spcPts val="2000"/>
              </a:spcBef>
              <a:spcAft>
                <a:spcPct val="0"/>
              </a:spcAft>
              <a:buFont typeface="Wingdings 2" pitchFamily="-111" charset="2"/>
              <a:buChar char=""/>
              <a:defRPr sz="22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7850" indent="-2952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sz="20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86042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143000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142557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 smtClean="0"/>
              <a:t>Custom fit produces slightly better self timing resolutions than default ROOT fitter</a:t>
            </a:r>
          </a:p>
          <a:p>
            <a:pPr defTabSz="914400"/>
            <a:r>
              <a:rPr lang="en-US" dirty="0" smtClean="0"/>
              <a:t>Fitting algorithms can be easily modified to adjust fitting procedures without much overhead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2131593"/>
            <a:ext cx="8229600" cy="389221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57198" y="76200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600" dirty="0" smtClean="0"/>
              <a:t>Attenuation Corrections (Bench Data)</a:t>
            </a:r>
            <a:endParaRPr lang="en-US" sz="36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28599" y="739776"/>
            <a:ext cx="8669339" cy="138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82575" indent="-282575" algn="l" rtl="0" fontAlgn="base">
              <a:spcBef>
                <a:spcPts val="2000"/>
              </a:spcBef>
              <a:spcAft>
                <a:spcPct val="0"/>
              </a:spcAft>
              <a:buFont typeface="Wingdings 2" pitchFamily="-111" charset="2"/>
              <a:buChar char=""/>
              <a:defRPr sz="22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7850" indent="-2952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sz="20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86042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143000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142557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 smtClean="0"/>
              <a:t>For each location the ADC spectrum and pedestal are fit</a:t>
            </a:r>
          </a:p>
          <a:p>
            <a:pPr defTabSz="914400"/>
            <a:r>
              <a:rPr lang="en-US" dirty="0" smtClean="0"/>
              <a:t>The means are extracted and subtracted to obtain the true ADC values for each source location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3" y="2124059"/>
            <a:ext cx="6539636" cy="38884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2632808" y="4175602"/>
            <a:ext cx="567592" cy="560353"/>
          </a:xfrm>
          <a:prstGeom prst="straightConnector1">
            <a:avLst/>
          </a:prstGeom>
          <a:ln w="57150">
            <a:solidFill>
              <a:srgbClr val="B27A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17515" y="3987943"/>
            <a:ext cx="139597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B27A00"/>
                </a:solidFill>
                <a:latin typeface="+mn-lt"/>
              </a:rPr>
              <a:t>ADC Peak</a:t>
            </a:r>
            <a:endParaRPr lang="en-US" dirty="0">
              <a:solidFill>
                <a:srgbClr val="B27A00"/>
              </a:solidFill>
              <a:latin typeface="+mn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828800" y="2998753"/>
            <a:ext cx="793215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99183" y="2814087"/>
            <a:ext cx="20143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n-lt"/>
              </a:rPr>
              <a:t>ADC Pedestal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55543" y="4572000"/>
            <a:ext cx="2496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1D4D"/>
                </a:solidFill>
                <a:latin typeface="+mn-lt"/>
              </a:rPr>
              <a:t>Channel 1</a:t>
            </a:r>
          </a:p>
          <a:p>
            <a:pPr algn="ctr"/>
            <a:r>
              <a:rPr lang="en-US" sz="2800" dirty="0">
                <a:solidFill>
                  <a:srgbClr val="001D4D"/>
                </a:solidFill>
                <a:latin typeface="+mn-lt"/>
              </a:rPr>
              <a:t>z</a:t>
            </a:r>
            <a:r>
              <a:rPr lang="en-US" sz="2800" dirty="0" smtClean="0">
                <a:solidFill>
                  <a:srgbClr val="001D4D"/>
                </a:solidFill>
                <a:latin typeface="+mn-lt"/>
              </a:rPr>
              <a:t> = 32.36 cm</a:t>
            </a:r>
            <a:endParaRPr lang="en-US" sz="2800" dirty="0">
              <a:solidFill>
                <a:srgbClr val="001D4D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4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57199" y="152400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600" dirty="0" smtClean="0"/>
              <a:t>Attenuation Corrections (Bench Data)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 bwMode="auto">
              <a:xfrm>
                <a:off x="203537" y="679500"/>
                <a:ext cx="4419602" cy="2994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282575" indent="-282575" algn="l" rtl="0" fontAlgn="base">
                  <a:spcBef>
                    <a:spcPts val="20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sz="2200"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marL="577850" indent="-2952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sz="2000"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2pPr>
                <a:lvl3pPr marL="860425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3pPr>
                <a:lvl4pPr marL="1143000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4pPr>
                <a:lvl5pPr marL="1425575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r>
                  <a:rPr lang="en-US" sz="1600" dirty="0" smtClean="0"/>
                  <a:t>The ADC peak &amp; pedestal were isolated by cutting on the TDC spectrum</a:t>
                </a:r>
              </a:p>
              <a:p>
                <a:pPr lvl="1" defTabSz="914400"/>
                <a:r>
                  <a:rPr lang="en-US" sz="1600" dirty="0" smtClean="0">
                    <a:solidFill>
                      <a:srgbClr val="B27A00"/>
                    </a:solidFill>
                  </a:rPr>
                  <a:t>In time: Peak</a:t>
                </a:r>
              </a:p>
              <a:p>
                <a:pPr lvl="1" defTabSz="914400"/>
                <a:r>
                  <a:rPr lang="en-US" sz="1600" dirty="0" smtClean="0">
                    <a:solidFill>
                      <a:srgbClr val="FF0000"/>
                    </a:solidFill>
                  </a:rPr>
                  <a:t>Out of time: Pedestal</a:t>
                </a:r>
              </a:p>
              <a:p>
                <a:pPr defTabSz="914400"/>
                <a:r>
                  <a:rPr lang="en-US" sz="1600" dirty="0"/>
                  <a:t>For </a:t>
                </a:r>
                <a:r>
                  <a:rPr lang="en-US" sz="1600" dirty="0" smtClean="0"/>
                  <a:t>each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 smtClean="0"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en-US" sz="1600" b="0" i="0" smtClean="0">
                            <a:latin typeface="Cambria Math"/>
                          </a:rPr>
                          <m:t>90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/>
                          </a:rPr>
                          <m:t>Sr</m:t>
                        </m:r>
                      </m:e>
                    </m:sPre>
                  </m:oMath>
                </a14:m>
                <a:r>
                  <a:rPr lang="en-US" sz="1600" dirty="0" smtClean="0"/>
                  <a:t> source location </a:t>
                </a:r>
                <a:r>
                  <a:rPr lang="en-US" sz="1600" dirty="0"/>
                  <a:t>the ADC peak &amp; pedestal </a:t>
                </a:r>
                <a:r>
                  <a:rPr lang="en-US" sz="1600" dirty="0" smtClean="0"/>
                  <a:t>were fit</a:t>
                </a:r>
                <a:endParaRPr lang="en-US" sz="1600" dirty="0"/>
              </a:p>
              <a:p>
                <a:pPr lvl="1" defTabSz="914400"/>
                <a:r>
                  <a:rPr lang="en-US" sz="1600" dirty="0"/>
                  <a:t>The means are extracted and subtracted to obtain the true ADC values for each source </a:t>
                </a:r>
                <a:r>
                  <a:rPr lang="en-US" sz="1600" dirty="0" smtClean="0"/>
                  <a:t>location</a:t>
                </a:r>
                <a:endParaRPr lang="en-US" sz="1600" dirty="0"/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537" y="679500"/>
                <a:ext cx="4419602" cy="2994024"/>
              </a:xfrm>
              <a:prstGeom prst="rect">
                <a:avLst/>
              </a:prstGeom>
              <a:blipFill rotWithShape="1">
                <a:blip r:embed="rId5"/>
                <a:stretch>
                  <a:fillRect l="-276" t="-813" r="-19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3" y="3479932"/>
            <a:ext cx="4137571" cy="24577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45417"/>
            <a:ext cx="4232655" cy="2513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79932"/>
            <a:ext cx="4232655" cy="25361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96000" y="1869339"/>
            <a:ext cx="210400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B27A00"/>
                </a:solidFill>
                <a:latin typeface="+mn-lt"/>
              </a:rPr>
              <a:t>ADC Peak</a:t>
            </a:r>
            <a:endParaRPr lang="en-US" sz="3200" dirty="0">
              <a:solidFill>
                <a:srgbClr val="B27A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18045" y="4416414"/>
            <a:ext cx="26599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ADC Pedestal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4600" y="4124026"/>
            <a:ext cx="156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1D4D"/>
                </a:solidFill>
                <a:latin typeface="+mn-lt"/>
              </a:rPr>
              <a:t>Channel 1</a:t>
            </a:r>
          </a:p>
          <a:p>
            <a:pPr algn="ctr"/>
            <a:r>
              <a:rPr lang="en-US" sz="1600" dirty="0">
                <a:solidFill>
                  <a:srgbClr val="001D4D"/>
                </a:solidFill>
                <a:latin typeface="+mn-lt"/>
              </a:rPr>
              <a:t>z</a:t>
            </a:r>
            <a:r>
              <a:rPr lang="en-US" sz="1600" dirty="0" smtClean="0">
                <a:solidFill>
                  <a:srgbClr val="001D4D"/>
                </a:solidFill>
                <a:latin typeface="+mn-lt"/>
              </a:rPr>
              <a:t> = 32.36 cm</a:t>
            </a:r>
            <a:endParaRPr lang="en-US" sz="1600" dirty="0">
              <a:solidFill>
                <a:srgbClr val="001D4D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0" y="2454114"/>
            <a:ext cx="156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1D4D"/>
                </a:solidFill>
                <a:latin typeface="+mn-lt"/>
              </a:rPr>
              <a:t>Channel 1</a:t>
            </a:r>
          </a:p>
          <a:p>
            <a:pPr algn="ctr"/>
            <a:r>
              <a:rPr lang="en-US" sz="1600" dirty="0">
                <a:solidFill>
                  <a:srgbClr val="001D4D"/>
                </a:solidFill>
                <a:latin typeface="+mn-lt"/>
              </a:rPr>
              <a:t>z</a:t>
            </a:r>
            <a:r>
              <a:rPr lang="en-US" sz="1600" dirty="0" smtClean="0">
                <a:solidFill>
                  <a:srgbClr val="001D4D"/>
                </a:solidFill>
                <a:latin typeface="+mn-lt"/>
              </a:rPr>
              <a:t> = 32.36 cm</a:t>
            </a:r>
            <a:endParaRPr lang="en-US" sz="1600" dirty="0">
              <a:solidFill>
                <a:srgbClr val="001D4D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86354" y="5105400"/>
            <a:ext cx="156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1D4D"/>
                </a:solidFill>
                <a:latin typeface="+mn-lt"/>
              </a:rPr>
              <a:t>Channel 1</a:t>
            </a:r>
          </a:p>
          <a:p>
            <a:pPr algn="ctr"/>
            <a:r>
              <a:rPr lang="en-US" sz="1600" dirty="0">
                <a:solidFill>
                  <a:srgbClr val="001D4D"/>
                </a:solidFill>
                <a:latin typeface="+mn-lt"/>
              </a:rPr>
              <a:t>z</a:t>
            </a:r>
            <a:r>
              <a:rPr lang="en-US" sz="1600" dirty="0" smtClean="0">
                <a:solidFill>
                  <a:srgbClr val="001D4D"/>
                </a:solidFill>
                <a:latin typeface="+mn-lt"/>
              </a:rPr>
              <a:t> = 32.36 cm</a:t>
            </a:r>
            <a:endParaRPr lang="en-US" sz="1600" dirty="0">
              <a:solidFill>
                <a:srgbClr val="001D4D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3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57199" y="304800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600" dirty="0" smtClean="0"/>
              <a:t>Attenuation Corrections (Bench Data)</a:t>
            </a:r>
            <a:endParaRPr lang="en-US" sz="36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28599" y="977304"/>
            <a:ext cx="8669339" cy="503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82575" indent="-282575" algn="l" rtl="0" fontAlgn="base">
              <a:spcBef>
                <a:spcPts val="2000"/>
              </a:spcBef>
              <a:spcAft>
                <a:spcPct val="0"/>
              </a:spcAft>
              <a:buFont typeface="Wingdings 2" pitchFamily="-111" charset="2"/>
              <a:buChar char=""/>
              <a:defRPr sz="22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7850" indent="-2952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sz="20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86042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143000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142557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 smtClean="0"/>
              <a:t>Bench data taken at FIU utilizes a custom test stand which allows for a </a:t>
            </a:r>
            <a:r>
              <a:rPr lang="en-US" baseline="30000" dirty="0" smtClean="0"/>
              <a:t>90</a:t>
            </a:r>
            <a:r>
              <a:rPr lang="en-US" dirty="0" smtClean="0"/>
              <a:t>Sr source to be placed at 12 discrete locations along the path in the scintillator</a:t>
            </a:r>
          </a:p>
          <a:p>
            <a:pPr lvl="1" defTabSz="914400"/>
            <a:r>
              <a:rPr lang="en-US" dirty="0" smtClean="0"/>
              <a:t>4 locations in the straight section (~ 10 cm apart)</a:t>
            </a:r>
          </a:p>
          <a:p>
            <a:pPr lvl="1" defTabSz="914400"/>
            <a:r>
              <a:rPr lang="en-US" dirty="0" smtClean="0"/>
              <a:t>3 locations in the bend section (~ 1.3 cm apart)</a:t>
            </a:r>
          </a:p>
          <a:p>
            <a:pPr lvl="1" defTabSz="914400"/>
            <a:r>
              <a:rPr lang="en-US" dirty="0" smtClean="0"/>
              <a:t>5 locations along the nose section (~ 3 cm apart)</a:t>
            </a:r>
          </a:p>
          <a:p>
            <a:pPr lvl="1" defTabSz="914400"/>
            <a:r>
              <a:rPr lang="en-US" baseline="30000" dirty="0" smtClean="0"/>
              <a:t>90</a:t>
            </a:r>
            <a:r>
              <a:rPr lang="en-US" dirty="0" smtClean="0"/>
              <a:t>Sr produces minimum ionizing electrons (0.5 – 2.5 MeV)</a:t>
            </a:r>
          </a:p>
          <a:p>
            <a:pPr defTabSz="914400"/>
            <a:r>
              <a:rPr lang="en-US" dirty="0" smtClean="0"/>
              <a:t>Trigger PMT provides reference time</a:t>
            </a:r>
          </a:p>
          <a:p>
            <a:pPr defTabSz="914400"/>
            <a:r>
              <a:rPr lang="en-US" dirty="0" smtClean="0"/>
              <a:t>QADCs &amp; CFDs were utilized</a:t>
            </a:r>
          </a:p>
          <a:p>
            <a:pPr defTabSz="914400"/>
            <a:r>
              <a:rPr lang="en-US" dirty="0" smtClean="0"/>
              <a:t>Both ADC and TDC data were collected for all 30 paddles with the </a:t>
            </a:r>
            <a:r>
              <a:rPr lang="en-US" baseline="30000" dirty="0"/>
              <a:t>90</a:t>
            </a:r>
            <a:r>
              <a:rPr lang="en-US" dirty="0"/>
              <a:t>Sr source </a:t>
            </a:r>
            <a:r>
              <a:rPr lang="en-US" dirty="0" smtClean="0"/>
              <a:t>in the same 12 precise locations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7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57199" y="209255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600" dirty="0" smtClean="0"/>
              <a:t>Attenuation Corrections (Bench Data)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20949"/>
            <a:ext cx="8686801" cy="3995812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28599" y="879145"/>
            <a:ext cx="8669339" cy="102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282575" indent="-282575" algn="l" rtl="0" fontAlgn="base">
              <a:spcBef>
                <a:spcPts val="2000"/>
              </a:spcBef>
              <a:spcAft>
                <a:spcPct val="0"/>
              </a:spcAft>
              <a:buFont typeface="Wingdings 2" pitchFamily="-111" charset="2"/>
              <a:buChar char=""/>
              <a:defRPr sz="22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7850" indent="-2952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sz="20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86042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143000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142557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 smtClean="0"/>
              <a:t>Example where the 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order polynomial</a:t>
            </a:r>
            <a:r>
              <a:rPr lang="en-US" dirty="0" smtClean="0"/>
              <a:t> “explodes” for z &lt; 10 cm</a:t>
            </a:r>
          </a:p>
          <a:p>
            <a:pPr defTabSz="914400"/>
            <a:r>
              <a:rPr lang="en-US" dirty="0" smtClean="0"/>
              <a:t>For this reason, two piecewise exponential functions are used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32462" y="2209800"/>
            <a:ext cx="3411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Over Correction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2361" y="4538990"/>
            <a:ext cx="3411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Under Correction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410200" y="2471410"/>
            <a:ext cx="677069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85800" y="4800600"/>
            <a:ext cx="677069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0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050"/>
            <a:ext cx="8153401" cy="74295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Experimental Hall D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29" name="Picture 28" descr="Aerial_Hall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54039"/>
            <a:ext cx="8610600" cy="506292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0973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Start Counter Detector </a:t>
            </a:r>
            <a:r>
              <a:rPr lang="en-US" sz="3200" dirty="0"/>
              <a:t>System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2100" y="1541780"/>
            <a:ext cx="4978400" cy="3733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789" y="1584563"/>
            <a:ext cx="4929505" cy="3697129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11" idx="0"/>
          </p:cNvCxnSpPr>
          <p:nvPr/>
        </p:nvCxnSpPr>
        <p:spPr>
          <a:xfrm flipV="1">
            <a:off x="2884805" y="2819400"/>
            <a:ext cx="10795" cy="21210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31010" y="4940420"/>
            <a:ext cx="230759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Painted Rohacell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5" idx="0"/>
          </p:cNvCxnSpPr>
          <p:nvPr/>
        </p:nvCxnSpPr>
        <p:spPr>
          <a:xfrm flipV="1">
            <a:off x="1238250" y="4289940"/>
            <a:ext cx="0" cy="11495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4540" y="5439470"/>
            <a:ext cx="94742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Tedlar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stCxn id="17" idx="2"/>
          </p:cNvCxnSpPr>
          <p:nvPr/>
        </p:nvCxnSpPr>
        <p:spPr>
          <a:xfrm>
            <a:off x="1535430" y="2499360"/>
            <a:ext cx="488950" cy="4322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5800" y="1791474"/>
            <a:ext cx="169926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Wrapped Scintillator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stCxn id="23" idx="0"/>
          </p:cNvCxnSpPr>
          <p:nvPr/>
        </p:nvCxnSpPr>
        <p:spPr>
          <a:xfrm flipH="1" flipV="1">
            <a:off x="7414260" y="4343400"/>
            <a:ext cx="10160" cy="10960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477000" y="5439470"/>
            <a:ext cx="189484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Assembly Jig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0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7761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Hall D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" y="685799"/>
            <a:ext cx="8055429" cy="539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6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GlueX Beamline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28601" y="3327328"/>
            <a:ext cx="5714999" cy="268516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12 GeV e</a:t>
            </a:r>
            <a:r>
              <a:rPr lang="en-US" baseline="30000" dirty="0" smtClean="0"/>
              <a:t>-</a:t>
            </a:r>
            <a:r>
              <a:rPr lang="en-US" dirty="0"/>
              <a:t> </a:t>
            </a:r>
            <a:r>
              <a:rPr lang="en-US" dirty="0" smtClean="0"/>
              <a:t>beam (0.05 – 2.2 </a:t>
            </a:r>
            <a:r>
              <a:rPr lang="el-GR" dirty="0" smtClean="0"/>
              <a:t>μ</a:t>
            </a:r>
            <a:r>
              <a:rPr lang="en-US" dirty="0" smtClean="0"/>
              <a:t>A)</a:t>
            </a:r>
          </a:p>
          <a:p>
            <a:r>
              <a:rPr lang="en-US" dirty="0" smtClean="0"/>
              <a:t>20 </a:t>
            </a:r>
            <a:r>
              <a:rPr lang="el-GR" dirty="0" smtClean="0"/>
              <a:t>μ</a:t>
            </a:r>
            <a:r>
              <a:rPr lang="en-US" dirty="0" smtClean="0"/>
              <a:t>m thick diamond radiator </a:t>
            </a:r>
          </a:p>
          <a:p>
            <a:pPr lvl="1"/>
            <a:r>
              <a:rPr lang="en-US" dirty="0"/>
              <a:t>8.4-9.0 GeV </a:t>
            </a:r>
            <a:r>
              <a:rPr lang="el-GR" dirty="0"/>
              <a:t>γ</a:t>
            </a:r>
            <a:r>
              <a:rPr lang="en-US" dirty="0"/>
              <a:t>’s in the coherent </a:t>
            </a:r>
            <a:r>
              <a:rPr lang="en-US" dirty="0" smtClean="0"/>
              <a:t>peak</a:t>
            </a:r>
          </a:p>
          <a:p>
            <a:pPr lvl="2"/>
            <a:r>
              <a:rPr lang="en-US" dirty="0" smtClean="0"/>
              <a:t>3.0-11.8 </a:t>
            </a:r>
            <a:r>
              <a:rPr lang="en-US" dirty="0"/>
              <a:t>GeV </a:t>
            </a:r>
            <a:r>
              <a:rPr lang="en-US" dirty="0" smtClean="0"/>
              <a:t>tagged</a:t>
            </a:r>
          </a:p>
          <a:p>
            <a:pPr lvl="1"/>
            <a:r>
              <a:rPr lang="en-US" dirty="0" smtClean="0"/>
              <a:t>~40% linearly polarized </a:t>
            </a:r>
            <a:r>
              <a:rPr lang="el-GR" dirty="0" smtClean="0"/>
              <a:t>γ</a:t>
            </a:r>
            <a:r>
              <a:rPr lang="en-US" dirty="0" smtClean="0"/>
              <a:t>’s</a:t>
            </a:r>
          </a:p>
          <a:p>
            <a:pPr lvl="1"/>
            <a:r>
              <a:rPr lang="en-US" dirty="0" smtClean="0"/>
              <a:t>Collimated r &lt; 1.8 mm at ~80 m </a:t>
            </a:r>
          </a:p>
          <a:p>
            <a:pPr lvl="1"/>
            <a:r>
              <a:rPr lang="en-US" dirty="0" smtClean="0"/>
              <a:t>100 </a:t>
            </a:r>
            <a:r>
              <a:rPr lang="en-US" dirty="0"/>
              <a:t>MHz </a:t>
            </a:r>
            <a:r>
              <a:rPr lang="el-GR" dirty="0"/>
              <a:t>γ</a:t>
            </a:r>
            <a:r>
              <a:rPr lang="en-US" dirty="0"/>
              <a:t>’s at 2.2 </a:t>
            </a:r>
            <a:r>
              <a:rPr lang="el-GR" dirty="0"/>
              <a:t>μ</a:t>
            </a:r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17" name="Picture 16" descr="Beamli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37" y="889449"/>
            <a:ext cx="8686801" cy="231339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36" y="3310268"/>
            <a:ext cx="3629532" cy="26483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716337" y="3810000"/>
            <a:ext cx="197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n-lt"/>
              </a:rPr>
              <a:t>9 GeV Coherent Peak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15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GlueX Beamline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28601" y="3327328"/>
            <a:ext cx="5714999" cy="268516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12 GeV e</a:t>
            </a:r>
            <a:r>
              <a:rPr lang="en-US" baseline="30000" dirty="0" smtClean="0"/>
              <a:t>-</a:t>
            </a:r>
            <a:r>
              <a:rPr lang="en-US" dirty="0"/>
              <a:t> </a:t>
            </a:r>
            <a:r>
              <a:rPr lang="en-US" dirty="0" smtClean="0"/>
              <a:t>beam (0.05 – 2.2 </a:t>
            </a:r>
            <a:r>
              <a:rPr lang="el-GR" dirty="0" smtClean="0"/>
              <a:t>μ</a:t>
            </a:r>
            <a:r>
              <a:rPr lang="en-US" dirty="0" smtClean="0"/>
              <a:t>A)</a:t>
            </a:r>
          </a:p>
          <a:p>
            <a:r>
              <a:rPr lang="en-US" dirty="0" smtClean="0"/>
              <a:t>20 </a:t>
            </a:r>
            <a:r>
              <a:rPr lang="el-GR" dirty="0" smtClean="0"/>
              <a:t>μ</a:t>
            </a:r>
            <a:r>
              <a:rPr lang="en-US" dirty="0" smtClean="0"/>
              <a:t>m thick diamond radiator </a:t>
            </a:r>
          </a:p>
          <a:p>
            <a:pPr lvl="1"/>
            <a:r>
              <a:rPr lang="en-US" dirty="0"/>
              <a:t>8.4-9.0 GeV </a:t>
            </a:r>
            <a:r>
              <a:rPr lang="el-GR" dirty="0"/>
              <a:t>γ</a:t>
            </a:r>
            <a:r>
              <a:rPr lang="en-US" dirty="0"/>
              <a:t>’s in the coherent </a:t>
            </a:r>
            <a:r>
              <a:rPr lang="en-US" dirty="0" smtClean="0"/>
              <a:t>peak</a:t>
            </a:r>
          </a:p>
          <a:p>
            <a:pPr lvl="2"/>
            <a:r>
              <a:rPr lang="en-US" dirty="0" smtClean="0"/>
              <a:t>3.0-11.8 </a:t>
            </a:r>
            <a:r>
              <a:rPr lang="en-US" dirty="0"/>
              <a:t>GeV </a:t>
            </a:r>
            <a:r>
              <a:rPr lang="en-US" dirty="0" smtClean="0"/>
              <a:t>tagged</a:t>
            </a:r>
          </a:p>
          <a:p>
            <a:pPr lvl="1"/>
            <a:r>
              <a:rPr lang="en-US" dirty="0" smtClean="0"/>
              <a:t>~40% linearly polarized </a:t>
            </a:r>
            <a:r>
              <a:rPr lang="el-GR" dirty="0" smtClean="0"/>
              <a:t>γ</a:t>
            </a:r>
            <a:r>
              <a:rPr lang="en-US" dirty="0" smtClean="0"/>
              <a:t>’s</a:t>
            </a:r>
          </a:p>
          <a:p>
            <a:pPr lvl="1"/>
            <a:r>
              <a:rPr lang="en-US" dirty="0" smtClean="0"/>
              <a:t>Collimated r &lt; 1.8 mm at ~80 m </a:t>
            </a:r>
          </a:p>
          <a:p>
            <a:pPr lvl="1"/>
            <a:r>
              <a:rPr lang="en-US" dirty="0" smtClean="0"/>
              <a:t>100 </a:t>
            </a:r>
            <a:r>
              <a:rPr lang="en-US" dirty="0"/>
              <a:t>MHz </a:t>
            </a:r>
            <a:r>
              <a:rPr lang="el-GR" dirty="0"/>
              <a:t>γ</a:t>
            </a:r>
            <a:r>
              <a:rPr lang="en-US" dirty="0"/>
              <a:t>’s at 2.2 </a:t>
            </a:r>
            <a:r>
              <a:rPr lang="el-GR" dirty="0"/>
              <a:t>μ</a:t>
            </a:r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17" name="Picture 16" descr="Beamli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37" y="889449"/>
            <a:ext cx="8686801" cy="231339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36" y="3310268"/>
            <a:ext cx="3629532" cy="2648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36" y="3298499"/>
            <a:ext cx="3581900" cy="26483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16337" y="3810000"/>
            <a:ext cx="2589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n-lt"/>
              </a:rPr>
              <a:t>~35% Peak Polarization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047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694" y="301782"/>
            <a:ext cx="2398511" cy="7620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>GlueX </a:t>
            </a:r>
            <a:br>
              <a:rPr lang="en-US" sz="2400" b="1" dirty="0" smtClean="0"/>
            </a:br>
            <a:r>
              <a:rPr lang="en-US" sz="2400" b="1" dirty="0" smtClean="0"/>
              <a:t>Spectrometer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0" y="554824"/>
            <a:ext cx="2458990" cy="19671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695" y="1083275"/>
            <a:ext cx="2398511" cy="1794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3" y="2667000"/>
            <a:ext cx="2368212" cy="20500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13" y="528950"/>
            <a:ext cx="1715368" cy="24173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07" y="2995863"/>
            <a:ext cx="3047748" cy="30538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92" y="528950"/>
            <a:ext cx="1905000" cy="2430161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5486392" y="5323583"/>
            <a:ext cx="1016303" cy="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773406" y="2522015"/>
            <a:ext cx="895086" cy="235478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410200" y="2514600"/>
            <a:ext cx="0" cy="55075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4038600" y="2667000"/>
            <a:ext cx="457201" cy="4896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1866900" y="2133600"/>
            <a:ext cx="2019301" cy="116876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2209800" y="3505200"/>
            <a:ext cx="1066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3" y="4876800"/>
            <a:ext cx="2566667" cy="1135693"/>
          </a:xfrm>
          <a:prstGeom prst="rect">
            <a:avLst/>
          </a:prstGeom>
        </p:spPr>
      </p:pic>
      <p:cxnSp>
        <p:nvCxnSpPr>
          <p:cNvPr id="62" name="Straight Arrow Connector 61"/>
          <p:cNvCxnSpPr/>
          <p:nvPr/>
        </p:nvCxnSpPr>
        <p:spPr>
          <a:xfrm flipH="1">
            <a:off x="2362200" y="3962401"/>
            <a:ext cx="685800" cy="13611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96" y="3050179"/>
            <a:ext cx="2208908" cy="29452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5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28800"/>
            <a:ext cx="8153401" cy="2568575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The GlueX Start Counter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Start Counter with </a:t>
            </a:r>
            <a:r>
              <a:rPr lang="en-US" sz="3200" dirty="0" smtClean="0"/>
              <a:t>Beam Line &amp; Target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45" y="809151"/>
            <a:ext cx="4310893" cy="27745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5262" y="849312"/>
                <a:ext cx="4078978" cy="516676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/>
                  <a:t>EJ-200 scintillator material with a decay time of 2 ns and a long attenuation length</a:t>
                </a:r>
              </a:p>
              <a:p>
                <a:r>
                  <a:rPr lang="en-US" dirty="0"/>
                  <a:t>Magnetic field insensitive SiPM detectors comprise the readout </a:t>
                </a:r>
                <a:r>
                  <a:rPr lang="en-US" dirty="0" smtClean="0"/>
                  <a:t>system</a:t>
                </a:r>
                <a:endParaRPr lang="en-US" dirty="0" smtClean="0"/>
              </a:p>
              <a:p>
                <a:r>
                  <a:rPr lang="en-US" dirty="0" smtClean="0"/>
                  <a:t>In </a:t>
                </a:r>
                <a:r>
                  <a:rPr lang="en-US" dirty="0" smtClean="0"/>
                  <a:t>coincidence with the tagger the ST identifies </a:t>
                </a:r>
                <a:r>
                  <a:rPr lang="en-US" dirty="0" smtClean="0"/>
                  <a:t>accelerator beam </a:t>
                </a:r>
                <a:r>
                  <a:rPr lang="en-US" dirty="0" smtClean="0"/>
                  <a:t>buckets ~ 4 ns apart</a:t>
                </a:r>
              </a:p>
              <a:p>
                <a:r>
                  <a:rPr lang="en-US" dirty="0" smtClean="0"/>
                  <a:t>Designed to operate at tagged photon rates of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0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0" smtClean="0">
                            <a:latin typeface="Cambria Math"/>
                          </a:rPr>
                          <m:t>8</m:t>
                        </m:r>
                      </m:sup>
                    </m:sSup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b="0" i="0" smtClean="0">
                        <a:latin typeface="Cambria Math"/>
                        <a:ea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s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/>
                        <a:ea typeface="Cambria Math"/>
                      </a:rPr>
                      <m:t>σ</m:t>
                    </m:r>
                    <m:r>
                      <a:rPr lang="en-US" i="0" smtClean="0">
                        <a:latin typeface="Cambria Math"/>
                        <a:ea typeface="Cambria Math"/>
                      </a:rPr>
                      <m:t>≈300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ps</m:t>
                    </m:r>
                  </m:oMath>
                </a14:m>
                <a:r>
                  <a:rPr lang="en-US" dirty="0" smtClean="0"/>
                  <a:t> to successfully identify beam buckets with a high degree of </a:t>
                </a:r>
                <a:r>
                  <a:rPr lang="en-US" dirty="0" smtClean="0"/>
                  <a:t>accuracy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12</m:t>
                        </m:r>
                      </m:e>
                      <m:sup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°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segmentation for background rejection</a:t>
                </a:r>
                <a:endParaRPr lang="en-US" dirty="0" smtClean="0"/>
              </a:p>
            </p:txBody>
          </p:sp>
        </mc:Choice>
        <mc:Fallback>
          <p:sp>
            <p:nvSpPr>
              <p:cNvPr id="1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5262" y="849312"/>
                <a:ext cx="4078978" cy="5166763"/>
              </a:xfrm>
              <a:blipFill rotWithShape="1">
                <a:blip r:embed="rId5"/>
                <a:stretch>
                  <a:fillRect l="-897" t="-1769" r="-2093" b="-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35" y="3651609"/>
            <a:ext cx="3207355" cy="239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4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Start Counter Readout Syste</a:t>
            </a:r>
            <a:r>
              <a:rPr lang="en-US" sz="3200" dirty="0"/>
              <a:t>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132840"/>
            <a:ext cx="1600200" cy="284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0763" y="824230"/>
            <a:ext cx="2063116" cy="3667761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28600" y="4155408"/>
            <a:ext cx="5334000" cy="1918601"/>
          </a:xfrm>
        </p:spPr>
        <p:txBody>
          <a:bodyPr>
            <a:noAutofit/>
          </a:bodyPr>
          <a:lstStyle/>
          <a:p>
            <a:r>
              <a:rPr lang="en-US" sz="1600" dirty="0"/>
              <a:t>10 ST1 </a:t>
            </a:r>
            <a:r>
              <a:rPr lang="en-US" sz="1600" dirty="0" smtClean="0"/>
              <a:t>Boards, houses 30 groups of 4, 3x3 mm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SiPMs</a:t>
            </a:r>
          </a:p>
          <a:p>
            <a:r>
              <a:rPr lang="en-US" sz="1600" dirty="0" smtClean="0"/>
              <a:t>Read out </a:t>
            </a:r>
            <a:r>
              <a:rPr lang="en-US" sz="1600" dirty="0"/>
              <a:t>30 </a:t>
            </a:r>
            <a:r>
              <a:rPr lang="en-US" sz="1600" dirty="0" smtClean="0"/>
              <a:t>scintillator </a:t>
            </a:r>
            <a:r>
              <a:rPr lang="en-US" sz="1600" dirty="0"/>
              <a:t>p</a:t>
            </a:r>
            <a:r>
              <a:rPr lang="en-US" sz="1600" dirty="0" smtClean="0"/>
              <a:t>addles</a:t>
            </a:r>
          </a:p>
          <a:p>
            <a:r>
              <a:rPr lang="en-US" sz="1600" dirty="0" smtClean="0"/>
              <a:t>3 x 12 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active area</a:t>
            </a:r>
            <a:endParaRPr lang="en-US" sz="1600" dirty="0"/>
          </a:p>
          <a:p>
            <a:r>
              <a:rPr lang="en-US" sz="1600" dirty="0" smtClean="0"/>
              <a:t>≈72 % of scintillator area is readout at upstream end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9" y="1626552"/>
            <a:ext cx="3302001" cy="185737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6447827" y="2932655"/>
            <a:ext cx="914400" cy="2877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15001" y="3006061"/>
            <a:ext cx="78105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ST3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3886200"/>
            <a:ext cx="3294452" cy="18531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06281" y="4001520"/>
            <a:ext cx="298415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Fully Assembled Readout System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187306" y="4348478"/>
            <a:ext cx="521041" cy="2997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848610" y="2099975"/>
            <a:ext cx="123190" cy="6278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14882" y="1730643"/>
            <a:ext cx="16205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ST1 &amp; SiPMs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165860" y="2099975"/>
            <a:ext cx="10160" cy="9060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8440" y="1730643"/>
            <a:ext cx="189484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Support Hub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80927" y="3327083"/>
            <a:ext cx="78105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ST2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>
            <a:stCxn id="29" idx="0"/>
          </p:cNvCxnSpPr>
          <p:nvPr/>
        </p:nvCxnSpPr>
        <p:spPr>
          <a:xfrm flipV="1">
            <a:off x="4971452" y="2819400"/>
            <a:ext cx="286348" cy="50768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1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52412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Nuclear </a:t>
            </a:r>
            <a:r>
              <a:rPr lang="en-US" sz="4400" dirty="0" smtClean="0"/>
              <a:t>&amp; Particle </a:t>
            </a:r>
            <a:r>
              <a:rPr lang="en-US" sz="4400" dirty="0"/>
              <a:t>Physics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7" name="Content Placeholder 36"/>
          <p:cNvSpPr>
            <a:spLocks noGrp="1"/>
          </p:cNvSpPr>
          <p:nvPr>
            <p:ph idx="1"/>
          </p:nvPr>
        </p:nvSpPr>
        <p:spPr>
          <a:xfrm>
            <a:off x="152400" y="915987"/>
            <a:ext cx="5008936" cy="5068594"/>
          </a:xfrm>
        </p:spPr>
        <p:txBody>
          <a:bodyPr/>
          <a:lstStyle/>
          <a:p>
            <a:r>
              <a:rPr lang="en-US" sz="1500" dirty="0"/>
              <a:t>Primary goals:</a:t>
            </a:r>
          </a:p>
          <a:p>
            <a:pPr lvl="1"/>
            <a:r>
              <a:rPr lang="en-US" sz="1500" dirty="0"/>
              <a:t>Study </a:t>
            </a:r>
            <a:r>
              <a:rPr lang="en-US" sz="1500" dirty="0" smtClean="0"/>
              <a:t>the structure </a:t>
            </a:r>
            <a:r>
              <a:rPr lang="en-US" sz="1500" dirty="0"/>
              <a:t>of </a:t>
            </a:r>
            <a:r>
              <a:rPr lang="en-US" sz="1500" dirty="0" smtClean="0"/>
              <a:t>matter in the universe</a:t>
            </a:r>
            <a:endParaRPr lang="en-US" sz="1500" dirty="0"/>
          </a:p>
          <a:p>
            <a:pPr lvl="1"/>
            <a:r>
              <a:rPr lang="en-US" sz="1500" dirty="0"/>
              <a:t>Study </a:t>
            </a:r>
            <a:r>
              <a:rPr lang="en-US" sz="1500" dirty="0" smtClean="0"/>
              <a:t>the fundamental forces existing in nature</a:t>
            </a:r>
          </a:p>
          <a:p>
            <a:r>
              <a:rPr lang="en-US" sz="1500" dirty="0" smtClean="0"/>
              <a:t>Standard Model: </a:t>
            </a:r>
            <a:r>
              <a:rPr lang="en-US" sz="1500" dirty="0"/>
              <a:t>explains how the </a:t>
            </a:r>
            <a:r>
              <a:rPr lang="en-US" sz="1500" dirty="0">
                <a:solidFill>
                  <a:schemeClr val="accent5"/>
                </a:solidFill>
              </a:rPr>
              <a:t>basic building blocks of matter</a:t>
            </a:r>
            <a:r>
              <a:rPr lang="en-US" sz="1500" dirty="0"/>
              <a:t> interact, governed by four fundamental forces</a:t>
            </a:r>
            <a:endParaRPr lang="en-US" sz="1500" dirty="0"/>
          </a:p>
          <a:p>
            <a:r>
              <a:rPr lang="en-US" sz="1500" dirty="0" smtClean="0"/>
              <a:t>Elementary particles: building blocks of matter</a:t>
            </a:r>
          </a:p>
          <a:p>
            <a:pPr lvl="1"/>
            <a:r>
              <a:rPr lang="en-US" sz="1500" dirty="0" smtClean="0">
                <a:solidFill>
                  <a:schemeClr val="accent5"/>
                </a:solidFill>
              </a:rPr>
              <a:t>Quarks: building blocks of hadrons</a:t>
            </a:r>
          </a:p>
          <a:p>
            <a:pPr lvl="1"/>
            <a:r>
              <a:rPr lang="en-US" sz="1500" dirty="0" smtClean="0">
                <a:solidFill>
                  <a:schemeClr val="accent3"/>
                </a:solidFill>
              </a:rPr>
              <a:t>Leptons: substructure unknown</a:t>
            </a:r>
          </a:p>
          <a:p>
            <a:r>
              <a:rPr lang="en-US" sz="1500" dirty="0" smtClean="0">
                <a:solidFill>
                  <a:schemeClr val="accent1"/>
                </a:solidFill>
              </a:rPr>
              <a:t>Force carriers: quanta of gauge fields</a:t>
            </a:r>
          </a:p>
          <a:p>
            <a:pPr lvl="1"/>
            <a:r>
              <a:rPr lang="en-US" sz="1500" dirty="0" smtClean="0">
                <a:solidFill>
                  <a:schemeClr val="accent1"/>
                </a:solidFill>
              </a:rPr>
              <a:t>Electromagnetic</a:t>
            </a:r>
            <a:r>
              <a:rPr lang="en-US" sz="1500" dirty="0">
                <a:solidFill>
                  <a:schemeClr val="accent1"/>
                </a:solidFill>
              </a:rPr>
              <a:t>: γ</a:t>
            </a:r>
          </a:p>
          <a:p>
            <a:pPr lvl="1"/>
            <a:r>
              <a:rPr lang="en-US" sz="1500" dirty="0">
                <a:solidFill>
                  <a:schemeClr val="accent1"/>
                </a:solidFill>
              </a:rPr>
              <a:t>Strong nuclear: g</a:t>
            </a:r>
          </a:p>
          <a:p>
            <a:pPr lvl="1"/>
            <a:r>
              <a:rPr lang="en-US" sz="1500" dirty="0">
                <a:solidFill>
                  <a:schemeClr val="accent1"/>
                </a:solidFill>
              </a:rPr>
              <a:t>Weak nuclear: W</a:t>
            </a:r>
            <a:r>
              <a:rPr lang="en-US" sz="1500" baseline="30000" dirty="0">
                <a:solidFill>
                  <a:schemeClr val="accent1"/>
                </a:solidFill>
              </a:rPr>
              <a:t>+</a:t>
            </a:r>
            <a:r>
              <a:rPr lang="en-US" sz="1500" dirty="0">
                <a:solidFill>
                  <a:schemeClr val="accent1"/>
                </a:solidFill>
              </a:rPr>
              <a:t>, W</a:t>
            </a:r>
            <a:r>
              <a:rPr lang="en-US" sz="1500" baseline="30000" dirty="0">
                <a:solidFill>
                  <a:schemeClr val="accent1"/>
                </a:solidFill>
              </a:rPr>
              <a:t>–</a:t>
            </a:r>
            <a:r>
              <a:rPr lang="en-US" sz="1500" dirty="0">
                <a:solidFill>
                  <a:schemeClr val="accent1"/>
                </a:solidFill>
              </a:rPr>
              <a:t>, Z</a:t>
            </a:r>
          </a:p>
          <a:p>
            <a:r>
              <a:rPr lang="en-US" sz="1500" dirty="0">
                <a:solidFill>
                  <a:schemeClr val="tx1"/>
                </a:solidFill>
              </a:rPr>
              <a:t>Higgs boson: Higgs field excitation</a:t>
            </a:r>
          </a:p>
          <a:p>
            <a:pPr lvl="1"/>
            <a:r>
              <a:rPr lang="en-US" sz="1500" dirty="0">
                <a:solidFill>
                  <a:schemeClr val="tx1"/>
                </a:solidFill>
              </a:rPr>
              <a:t>Particle </a:t>
            </a:r>
            <a:r>
              <a:rPr lang="en-US" sz="1500" dirty="0" smtClean="0">
                <a:solidFill>
                  <a:schemeClr val="tx1"/>
                </a:solidFill>
              </a:rPr>
              <a:t>masses arise </a:t>
            </a:r>
            <a:r>
              <a:rPr lang="en-US" sz="1500" dirty="0">
                <a:solidFill>
                  <a:schemeClr val="tx1"/>
                </a:solidFill>
              </a:rPr>
              <a:t>from field </a:t>
            </a:r>
            <a:r>
              <a:rPr lang="en-US" sz="1500" dirty="0" smtClean="0">
                <a:solidFill>
                  <a:schemeClr val="tx1"/>
                </a:solidFill>
              </a:rPr>
              <a:t>interaction</a:t>
            </a: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54" name="Picture 53" descr="StandardMode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968" y="967062"/>
            <a:ext cx="3852290" cy="3860167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228040" y="4838115"/>
            <a:ext cx="3776345" cy="1231108"/>
            <a:chOff x="5249327" y="4646711"/>
            <a:chExt cx="3776345" cy="1231108"/>
          </a:xfrm>
        </p:grpSpPr>
        <p:sp>
          <p:nvSpPr>
            <p:cNvPr id="73" name="TextBox 72"/>
            <p:cNvSpPr txBox="1"/>
            <p:nvPr/>
          </p:nvSpPr>
          <p:spPr>
            <a:xfrm>
              <a:off x="5249327" y="4919472"/>
              <a:ext cx="9093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rPr>
                <a:t>MATTER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249327" y="4646711"/>
              <a:ext cx="11322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rPr>
                <a:t>FERMIONS</a:t>
              </a:r>
              <a:endParaRPr lang="en-US" sz="1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010400" y="4646711"/>
              <a:ext cx="9528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rPr>
                <a:t>BOSONS</a:t>
              </a:r>
              <a:endParaRPr lang="en-US" sz="1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010400" y="4919472"/>
              <a:ext cx="1790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rPr>
                <a:t>FORCE CARRIERS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27967" y="5570042"/>
              <a:ext cx="1019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rPr>
                <a:t>LEPTONS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30719" y="5224957"/>
              <a:ext cx="9428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rPr>
                <a:t>QUARKS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374471" y="5570042"/>
              <a:ext cx="14615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rPr>
                <a:t>HIGGS BOSON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374471" y="5224957"/>
              <a:ext cx="16512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cs typeface="Arial"/>
                </a:rPr>
                <a:t>GAUGE BOSONS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endParaRPr>
            </a:p>
          </p:txBody>
        </p:sp>
        <p:pic>
          <p:nvPicPr>
            <p:cNvPr id="81" name="Picture 80" descr="RedSquar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1319" y="5253334"/>
              <a:ext cx="279400" cy="279400"/>
            </a:xfrm>
            <a:prstGeom prst="rect">
              <a:avLst/>
            </a:prstGeom>
          </p:spPr>
        </p:pic>
        <p:pic>
          <p:nvPicPr>
            <p:cNvPr id="82" name="Picture 81" descr="GreenSquar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1319" y="5598419"/>
              <a:ext cx="279400" cy="279400"/>
            </a:xfrm>
            <a:prstGeom prst="rect">
              <a:avLst/>
            </a:prstGeom>
          </p:spPr>
        </p:pic>
        <p:pic>
          <p:nvPicPr>
            <p:cNvPr id="83" name="Picture 82" descr="BlueSquare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95744" y="5253334"/>
              <a:ext cx="279400" cy="279400"/>
            </a:xfrm>
            <a:prstGeom prst="rect">
              <a:avLst/>
            </a:prstGeom>
          </p:spPr>
        </p:pic>
        <p:pic>
          <p:nvPicPr>
            <p:cNvPr id="84" name="Picture 83" descr="BlackSquare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95744" y="5598419"/>
              <a:ext cx="279400" cy="27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13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64767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Start Counter Detector </a:t>
            </a:r>
            <a:r>
              <a:rPr lang="en-US" sz="3200" dirty="0"/>
              <a:t>System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887" y="1503717"/>
            <a:ext cx="5113363" cy="38350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0044" y="1500341"/>
            <a:ext cx="5086350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1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752600"/>
            <a:ext cx="8153401" cy="2568575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Testing Machined Scintillators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6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3" name="Picture 11" descr="C:\Users\Pooser\Desktop\Talks\GlueX_Collaboration_Meetings\Collaboration_Oct_3_2013\figures\Test_Stand_Mod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5" y="762154"/>
            <a:ext cx="8584728" cy="505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457199" y="98579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200" dirty="0" smtClean="0"/>
              <a:t>Test Stand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1272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57199" y="0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200" dirty="0" smtClean="0"/>
              <a:t>Test Stand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87" y="631729"/>
            <a:ext cx="5149650" cy="25950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2767" y="1714655"/>
            <a:ext cx="4337338" cy="3253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87" y="3341157"/>
            <a:ext cx="2993179" cy="26749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9010" y="3616591"/>
            <a:ext cx="2719916" cy="203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438400"/>
            <a:ext cx="8153401" cy="2568575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Polishing Machined Scintillators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4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23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Polishing Methods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684211"/>
            <a:ext cx="4571999" cy="538979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Workers at McNeal Enterprises badly damaged scintillator surfaces</a:t>
            </a:r>
          </a:p>
          <a:p>
            <a:r>
              <a:rPr lang="en-US" dirty="0" smtClean="0"/>
              <a:t>Buehler </a:t>
            </a:r>
            <a:r>
              <a:rPr lang="en-US" dirty="0" err="1" smtClean="0"/>
              <a:t>Micropolish</a:t>
            </a:r>
            <a:r>
              <a:rPr lang="en-US" dirty="0" smtClean="0"/>
              <a:t> II de-agglomerated Alumina suspension (0.3 </a:t>
            </a:r>
            <a:r>
              <a:rPr lang="en-US" dirty="0" err="1" smtClean="0"/>
              <a:t>μm</a:t>
            </a:r>
            <a:r>
              <a:rPr lang="en-US" dirty="0" smtClean="0"/>
              <a:t>) </a:t>
            </a:r>
          </a:p>
          <a:p>
            <a:r>
              <a:rPr lang="en-US" dirty="0" smtClean="0"/>
              <a:t>Polishing times were ~1 </a:t>
            </a:r>
            <a:r>
              <a:rPr lang="en-US" dirty="0" err="1" smtClean="0"/>
              <a:t>hr</a:t>
            </a:r>
            <a:r>
              <a:rPr lang="en-US" dirty="0" smtClean="0"/>
              <a:t> </a:t>
            </a:r>
            <a:r>
              <a:rPr lang="en-US" dirty="0" smtClean="0"/>
              <a:t>per paddle</a:t>
            </a:r>
            <a:endParaRPr lang="en-US" dirty="0" smtClean="0"/>
          </a:p>
          <a:p>
            <a:r>
              <a:rPr lang="en-US" dirty="0" smtClean="0"/>
              <a:t>With the combination of wet, cold buffing, and hand polishing, the </a:t>
            </a:r>
            <a:r>
              <a:rPr lang="en-US" dirty="0"/>
              <a:t>scintillators </a:t>
            </a:r>
            <a:r>
              <a:rPr lang="en-US" dirty="0" smtClean="0"/>
              <a:t>were made </a:t>
            </a:r>
            <a:r>
              <a:rPr lang="en-US" dirty="0"/>
              <a:t>void of virtually all scratches and surface defects</a:t>
            </a:r>
          </a:p>
          <a:p>
            <a:r>
              <a:rPr lang="en-US" dirty="0" smtClean="0"/>
              <a:t>Polishing </a:t>
            </a:r>
            <a:r>
              <a:rPr lang="en-US" dirty="0"/>
              <a:t>procedures </a:t>
            </a:r>
            <a:r>
              <a:rPr lang="en-US" dirty="0" smtClean="0"/>
              <a:t>greatly </a:t>
            </a:r>
            <a:r>
              <a:rPr lang="en-US" dirty="0"/>
              <a:t>improved the performance of the </a:t>
            </a:r>
            <a:r>
              <a:rPr lang="en-US" dirty="0" smtClean="0"/>
              <a:t>scintillators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84211"/>
            <a:ext cx="4100749" cy="27272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70954"/>
            <a:ext cx="4100749" cy="25671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8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Effects of Polishing Scintillators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2399" y="1039493"/>
            <a:ext cx="4871719" cy="4871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1000" y="1644013"/>
            <a:ext cx="4876799" cy="365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7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8153401" cy="53467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Start Counter Paddle Results (Wrapped)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687070"/>
            <a:ext cx="7848601" cy="5363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28800"/>
            <a:ext cx="8153401" cy="2568575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GEANT4 Simulations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2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Experimental Setup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28600" y="879727"/>
            <a:ext cx="8686800" cy="222163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Goal was to understand the light collection in the nose region </a:t>
            </a:r>
          </a:p>
          <a:p>
            <a:r>
              <a:rPr lang="en-US" dirty="0" smtClean="0"/>
              <a:t>The two trapezoidal regions of machined scintillator were modelled</a:t>
            </a:r>
          </a:p>
          <a:p>
            <a:pPr lvl="1"/>
            <a:r>
              <a:rPr lang="en-US" dirty="0" smtClean="0"/>
              <a:t>Wide straight sections &amp; tapered nose section</a:t>
            </a:r>
          </a:p>
          <a:p>
            <a:r>
              <a:rPr lang="en-US" dirty="0" smtClean="0"/>
              <a:t>EJ200 scintillator material was modelled with only one parameter</a:t>
            </a:r>
          </a:p>
          <a:p>
            <a:pPr lvl="1"/>
            <a:r>
              <a:rPr lang="en-US" dirty="0" smtClean="0"/>
              <a:t>Reflectivity of G4LogicalSkinSurface = 98%</a:t>
            </a:r>
          </a:p>
          <a:p>
            <a:pPr marL="282575" lvl="1" indent="-282575">
              <a:spcBef>
                <a:spcPts val="2000"/>
              </a:spcBef>
            </a:pPr>
            <a:r>
              <a:rPr lang="en-US" dirty="0" smtClean="0"/>
              <a:t>SiPM constructed as G4SensitiveDetector made </a:t>
            </a:r>
            <a:r>
              <a:rPr lang="en-US" dirty="0"/>
              <a:t>of </a:t>
            </a:r>
            <a:r>
              <a:rPr lang="en-US" dirty="0" smtClean="0"/>
              <a:t>Silicon with 100% detection efficiency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31" name="Picture 6" descr="C:\Users\Pooser\Desktop\Talks\GlueX_Collaboration_Meetings\Collaboration_Oct_3_2013\figures\SS_Stra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" y="3276600"/>
            <a:ext cx="4291013" cy="260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Pooser\Desktop\Talks\GlueX_Collaboration_Meetings\Collaboration_Oct_3_2013\figures\SS_Nos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86746"/>
            <a:ext cx="4173245" cy="259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6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52412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Hadronic Matter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335719" y="1292851"/>
            <a:ext cx="1524000" cy="1524000"/>
            <a:chOff x="6491641" y="4191000"/>
            <a:chExt cx="1524000" cy="1524000"/>
          </a:xfrm>
        </p:grpSpPr>
        <p:sp>
          <p:nvSpPr>
            <p:cNvPr id="4" name="Oval 3"/>
            <p:cNvSpPr/>
            <p:nvPr/>
          </p:nvSpPr>
          <p:spPr>
            <a:xfrm>
              <a:off x="6491641" y="4191000"/>
              <a:ext cx="1524000" cy="1524000"/>
            </a:xfrm>
            <a:prstGeom prst="ellipse">
              <a:avLst/>
            </a:prstGeom>
            <a:solidFill>
              <a:srgbClr val="FFFFCC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673833" y="4544929"/>
              <a:ext cx="52168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6690055" y="4460908"/>
                  <a:ext cx="49084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u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0055" y="4460908"/>
                  <a:ext cx="490840" cy="52322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Oval 23"/>
            <p:cNvSpPr/>
            <p:nvPr/>
          </p:nvSpPr>
          <p:spPr>
            <a:xfrm>
              <a:off x="7336270" y="4871132"/>
              <a:ext cx="52168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7352492" y="4833280"/>
                  <a:ext cx="490840" cy="5329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800" smtClean="0">
                                <a:solidFill>
                                  <a:schemeClr val="accent5">
                                    <a:lumMod val="40000"/>
                                    <a:lumOff val="60000"/>
                                  </a:schemeClr>
                                </a:solidFill>
                                <a:latin typeface="+mn-lt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5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/>
                              </a:rPr>
                              <m:t>d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2492" y="4833280"/>
                  <a:ext cx="490840" cy="53290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5523408" y="4444553"/>
            <a:ext cx="1524000" cy="1524000"/>
            <a:chOff x="3429000" y="2667000"/>
            <a:chExt cx="1524000" cy="1524000"/>
          </a:xfrm>
        </p:grpSpPr>
        <p:sp>
          <p:nvSpPr>
            <p:cNvPr id="30" name="Oval 29"/>
            <p:cNvSpPr/>
            <p:nvPr/>
          </p:nvSpPr>
          <p:spPr>
            <a:xfrm>
              <a:off x="3429000" y="2667000"/>
              <a:ext cx="1524000" cy="1524000"/>
            </a:xfrm>
            <a:prstGeom prst="ellipse">
              <a:avLst/>
            </a:prstGeom>
            <a:solidFill>
              <a:srgbClr val="FFFFCC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611192" y="3020929"/>
              <a:ext cx="52168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627414" y="2936908"/>
                  <a:ext cx="49693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+mn-lt"/>
                          </a:rPr>
                          <m:t>q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7414" y="2936908"/>
                  <a:ext cx="496931" cy="52322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Oval 32"/>
            <p:cNvSpPr/>
            <p:nvPr/>
          </p:nvSpPr>
          <p:spPr>
            <a:xfrm>
              <a:off x="3957456" y="3578578"/>
              <a:ext cx="52168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3973678" y="3494557"/>
                  <a:ext cx="49693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800" smtClean="0">
                                <a:solidFill>
                                  <a:schemeClr val="accent5">
                                    <a:lumMod val="40000"/>
                                    <a:lumOff val="60000"/>
                                  </a:schemeClr>
                                </a:solidFill>
                                <a:latin typeface="+mn-lt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5">
                                    <a:lumMod val="40000"/>
                                    <a:lumOff val="60000"/>
                                  </a:schemeClr>
                                </a:solidFill>
                                <a:latin typeface="+mn-lt"/>
                              </a:rPr>
                              <m:t>q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3678" y="3494557"/>
                  <a:ext cx="496931" cy="52322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Oval 34"/>
            <p:cNvSpPr/>
            <p:nvPr/>
          </p:nvSpPr>
          <p:spPr>
            <a:xfrm>
              <a:off x="4266187" y="3015299"/>
              <a:ext cx="521680" cy="4572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4282409" y="2931278"/>
                  <a:ext cx="47000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2409" y="2931278"/>
                  <a:ext cx="470000" cy="52322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Content Placeholder 36"/>
              <p:cNvSpPr>
                <a:spLocks noGrp="1"/>
              </p:cNvSpPr>
              <p:nvPr>
                <p:ph idx="1"/>
              </p:nvPr>
            </p:nvSpPr>
            <p:spPr>
              <a:xfrm>
                <a:off x="302547" y="801038"/>
                <a:ext cx="8399481" cy="5068594"/>
              </a:xfrm>
            </p:spPr>
            <p:txBody>
              <a:bodyPr/>
              <a:lstStyle/>
              <a:p>
                <a:r>
                  <a:rPr lang="en-US" dirty="0" smtClean="0"/>
                  <a:t>Hadrons: Particles comprised of quarks </a:t>
                </a:r>
                <a:r>
                  <a:rPr lang="en-US" dirty="0"/>
                  <a:t>bound by gluons</a:t>
                </a:r>
              </a:p>
              <a:p>
                <a:r>
                  <a:rPr lang="en-US" dirty="0" smtClean="0"/>
                  <a:t>Baryons (Antibaryons):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qqq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dirty="0" smtClean="0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dirty="0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i="0" dirty="0">
                                <a:latin typeface="Cambria Math"/>
                              </a:rPr>
                              <m:t>q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dirty="0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/>
                              </a:rPr>
                              <m:t>q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dirty="0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/>
                              </a:rPr>
                              <m:t>q</m:t>
                            </m:r>
                          </m:e>
                        </m:acc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p</m:t>
                    </m:r>
                    <m:r>
                      <a:rPr lang="en-US" sz="2400" b="0" i="0" smtClean="0">
                        <a:latin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n</m:t>
                    </m:r>
                    <m:r>
                      <a:rPr lang="en-US" sz="2400" b="0" i="0" smtClean="0">
                        <a:latin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l-GR" sz="2400" b="0" i="0" smtClean="0">
                        <a:latin typeface="Cambria Math"/>
                        <a:ea typeface="Cambria Math"/>
                      </a:rPr>
                      <m:t>Λ</m:t>
                    </m:r>
                    <m:r>
                      <a:rPr lang="en-US" sz="2400" b="0" i="0" smtClean="0">
                        <a:latin typeface="Cambria Math"/>
                        <a:ea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l-GR" sz="2400" b="0" i="0" smtClean="0">
                        <a:latin typeface="Cambria Math"/>
                        <a:ea typeface="Cambria Math"/>
                      </a:rPr>
                      <m:t>Σ</m:t>
                    </m:r>
                    <m:r>
                      <a:rPr lang="en-US" sz="2400" b="0" i="0" smtClean="0">
                        <a:latin typeface="Cambria Math"/>
                        <a:ea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l-GR" sz="2400" b="0" i="0" smtClean="0">
                        <a:latin typeface="Cambria Math"/>
                        <a:ea typeface="Cambria Math"/>
                      </a:rPr>
                      <m:t>Ξ</m:t>
                    </m:r>
                    <m:r>
                      <a:rPr lang="en-US" sz="2400" b="0" i="0" smtClean="0">
                        <a:latin typeface="Cambria Math"/>
                        <a:ea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l-GR" sz="2400" b="0" i="0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en-US" sz="2400" b="0" i="0" smtClean="0">
                        <a:latin typeface="Cambria Math"/>
                        <a:ea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l-GR" sz="2400" b="0" i="0" smtClean="0">
                        <a:latin typeface="Cambria Math"/>
                        <a:ea typeface="Cambria Math"/>
                      </a:rPr>
                      <m:t>Ω</m:t>
                    </m:r>
                    <m:r>
                      <a:rPr lang="en-US" sz="2400" b="0" i="0" smtClean="0">
                        <a:latin typeface="Cambria Math"/>
                        <a:ea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  <a:ea typeface="Cambria Math"/>
                      </a:rPr>
                      <m:t>etc</m:t>
                    </m:r>
                    <m:r>
                      <a:rPr lang="en-US" sz="2400" b="0" i="0" smtClean="0">
                        <a:latin typeface="Cambria Math"/>
                        <a:ea typeface="Cambria Math"/>
                      </a:rPr>
                      <m:t>…</m:t>
                    </m:r>
                  </m:oMath>
                </a14:m>
                <a:r>
                  <a:rPr lang="en-US" sz="2400" dirty="0" smtClean="0"/>
                  <a:t> </a:t>
                </a:r>
              </a:p>
              <a:p>
                <a:r>
                  <a:rPr lang="en-US" dirty="0" smtClean="0"/>
                  <a:t>Mesons: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q</m:t>
                    </m:r>
                    <m:acc>
                      <m:accPr>
                        <m:chr m:val="̅"/>
                        <m:ctrlPr>
                          <a:rPr lang="en-US" b="0" smtClean="0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q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smtClean="0">
                        <a:latin typeface="Cambria Math"/>
                        <a:ea typeface="Cambria Math"/>
                      </a:rPr>
                      <m:t>π</m:t>
                    </m:r>
                    <m:r>
                      <a:rPr lang="en-US" sz="2400" b="0" i="0" smtClean="0">
                        <a:latin typeface="Cambria Math"/>
                        <a:ea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  <a:ea typeface="Cambria Math"/>
                      </a:rPr>
                      <m:t>η</m:t>
                    </m:r>
                    <m:r>
                      <a:rPr lang="en-US" sz="2400" b="0" i="0" smtClean="0">
                        <a:latin typeface="Cambria Math"/>
                        <a:ea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  <a:ea typeface="Cambria Math"/>
                      </a:rPr>
                      <m:t>ρ</m:t>
                    </m:r>
                    <m:r>
                      <a:rPr lang="en-US" sz="2400" b="0" i="0" smtClean="0">
                        <a:latin typeface="Cambria Math"/>
                        <a:ea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  <a:ea typeface="Cambria Math"/>
                      </a:rPr>
                      <m:t>ω</m:t>
                    </m:r>
                    <m:r>
                      <a:rPr lang="en-US" sz="2400" b="0" i="0" smtClean="0">
                        <a:latin typeface="Cambria Math"/>
                        <a:ea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  <a:ea typeface="Cambria Math"/>
                      </a:rPr>
                      <m:t>ϕ</m:t>
                    </m:r>
                    <m:r>
                      <a:rPr lang="en-US" sz="2400" b="0" i="0" smtClean="0">
                        <a:latin typeface="Cambria Math"/>
                        <a:ea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  <a:ea typeface="Cambria Math"/>
                      </a:rPr>
                      <m:t>K</m:t>
                    </m:r>
                    <m:r>
                      <a:rPr lang="en-US" sz="2400" b="0" i="0" smtClean="0">
                        <a:latin typeface="Cambria Math"/>
                        <a:ea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  <a:ea typeface="Cambria Math"/>
                      </a:rPr>
                      <m:t>etc</m:t>
                    </m:r>
                    <m:r>
                      <a:rPr lang="en-US" sz="2400" b="0" i="0" smtClean="0">
                        <a:latin typeface="Cambria Math"/>
                        <a:ea typeface="Cambria Math"/>
                      </a:rPr>
                      <m:t> …</m:t>
                    </m:r>
                  </m:oMath>
                </a14:m>
                <a:endParaRPr lang="en-US" sz="2400" dirty="0" smtClean="0"/>
              </a:p>
              <a:p>
                <a:r>
                  <a:rPr lang="en-US" dirty="0" smtClean="0"/>
                  <a:t>Tetraquarks </a:t>
                </a:r>
                <a:r>
                  <a:rPr lang="en-US" dirty="0"/>
                  <a:t>(Or bound mesons?): </a:t>
                </a:r>
              </a:p>
              <a:p>
                <a:pPr lvl="1"/>
                <a:r>
                  <a:rPr lang="en-US" dirty="0"/>
                  <a:t>Recent candidates</a:t>
                </a:r>
                <a:r>
                  <a:rPr lang="en-US" dirty="0" smtClean="0"/>
                  <a:t>: Z</a:t>
                </a:r>
                <a:r>
                  <a:rPr lang="en-US" baseline="-25000" dirty="0" smtClean="0"/>
                  <a:t>C</a:t>
                </a:r>
                <a:r>
                  <a:rPr lang="en-US" dirty="0" smtClean="0"/>
                  <a:t>(3900), </a:t>
                </a:r>
                <a:r>
                  <a:rPr lang="en-US" dirty="0"/>
                  <a:t>Z(4430)</a:t>
                </a:r>
                <a:r>
                  <a:rPr lang="en-US" dirty="0" smtClean="0"/>
                  <a:t> </a:t>
                </a:r>
                <a:r>
                  <a:rPr lang="en-US" dirty="0"/>
                  <a:t>...</a:t>
                </a: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Hybrid mesons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?</a:t>
                </a:r>
                <a:endParaRPr lang="en-US" dirty="0"/>
              </a:p>
              <a:p>
                <a:pPr lvl="1"/>
                <a:r>
                  <a:rPr lang="en-US" dirty="0"/>
                  <a:t>Several candidates, none unambiguous</a:t>
                </a:r>
              </a:p>
              <a:p>
                <a:r>
                  <a:rPr lang="en-US" dirty="0" err="1"/>
                  <a:t>Pentaquarks</a:t>
                </a:r>
                <a:r>
                  <a:rPr lang="en-US" dirty="0"/>
                  <a:t>? Glueballs? </a:t>
                </a:r>
              </a:p>
            </p:txBody>
          </p:sp>
        </mc:Choice>
        <mc:Fallback>
          <p:sp>
            <p:nvSpPr>
              <p:cNvPr id="37" name="Content Placeholder 3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2547" y="801038"/>
                <a:ext cx="8399481" cy="5068594"/>
              </a:xfrm>
              <a:blipFill rotWithShape="1">
                <a:blip r:embed="rId10"/>
                <a:stretch>
                  <a:fillRect l="-726" t="-841" b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5494873" y="1247300"/>
            <a:ext cx="1524000" cy="1524000"/>
            <a:chOff x="5334000" y="1438053"/>
            <a:chExt cx="1524000" cy="1524000"/>
          </a:xfrm>
        </p:grpSpPr>
        <p:sp>
          <p:nvSpPr>
            <p:cNvPr id="27" name="Oval 26"/>
            <p:cNvSpPr/>
            <p:nvPr/>
          </p:nvSpPr>
          <p:spPr>
            <a:xfrm>
              <a:off x="5334000" y="1438053"/>
              <a:ext cx="1524000" cy="1524000"/>
            </a:xfrm>
            <a:prstGeom prst="ellipse">
              <a:avLst/>
            </a:prstGeom>
            <a:solidFill>
              <a:srgbClr val="FFFFCC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516192" y="1724890"/>
              <a:ext cx="52168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5532414" y="1640869"/>
                  <a:ext cx="50796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u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2414" y="1640869"/>
                  <a:ext cx="507960" cy="52322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Oval 41"/>
            <p:cNvSpPr/>
            <p:nvPr/>
          </p:nvSpPr>
          <p:spPr>
            <a:xfrm>
              <a:off x="6144879" y="1742891"/>
              <a:ext cx="52168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6161101" y="1658870"/>
                  <a:ext cx="49084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u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1101" y="1658870"/>
                  <a:ext cx="490840" cy="52322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Oval 43"/>
            <p:cNvSpPr/>
            <p:nvPr/>
          </p:nvSpPr>
          <p:spPr>
            <a:xfrm>
              <a:off x="5831312" y="2319569"/>
              <a:ext cx="52168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5847534" y="2279030"/>
                  <a:ext cx="49084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d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7534" y="2279030"/>
                  <a:ext cx="490840" cy="52322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6425162" y="2753423"/>
            <a:ext cx="1524000" cy="1524000"/>
            <a:chOff x="4197020" y="2133600"/>
            <a:chExt cx="1524000" cy="1524000"/>
          </a:xfrm>
        </p:grpSpPr>
        <p:sp>
          <p:nvSpPr>
            <p:cNvPr id="56" name="Oval 55"/>
            <p:cNvSpPr/>
            <p:nvPr/>
          </p:nvSpPr>
          <p:spPr>
            <a:xfrm>
              <a:off x="4197020" y="2133600"/>
              <a:ext cx="1524000" cy="1524000"/>
            </a:xfrm>
            <a:prstGeom prst="ellipse">
              <a:avLst/>
            </a:prstGeom>
            <a:solidFill>
              <a:srgbClr val="FFFFCC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379212" y="2424736"/>
              <a:ext cx="52168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4395434" y="2392365"/>
                  <a:ext cx="4908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d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5434" y="2392365"/>
                  <a:ext cx="490839" cy="523220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Oval 58"/>
            <p:cNvSpPr/>
            <p:nvPr/>
          </p:nvSpPr>
          <p:spPr>
            <a:xfrm>
              <a:off x="5041649" y="2438792"/>
              <a:ext cx="52168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5057871" y="2400940"/>
                  <a:ext cx="49084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800" smtClean="0">
                                <a:solidFill>
                                  <a:schemeClr val="accent5">
                                    <a:lumMod val="40000"/>
                                    <a:lumOff val="60000"/>
                                  </a:schemeClr>
                                </a:solidFill>
                                <a:latin typeface="+mn-lt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5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/>
                              </a:rPr>
                              <m:t>u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7871" y="2400940"/>
                  <a:ext cx="490840" cy="523220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Oval 60"/>
            <p:cNvSpPr/>
            <p:nvPr/>
          </p:nvSpPr>
          <p:spPr>
            <a:xfrm>
              <a:off x="4386557" y="2947956"/>
              <a:ext cx="52168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4386557" y="2863935"/>
                  <a:ext cx="46859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c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6557" y="2863935"/>
                  <a:ext cx="468590" cy="52322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Oval 62"/>
            <p:cNvSpPr/>
            <p:nvPr/>
          </p:nvSpPr>
          <p:spPr>
            <a:xfrm>
              <a:off x="5028764" y="2951822"/>
              <a:ext cx="52168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5077909" y="2913970"/>
                  <a:ext cx="45076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800" smtClean="0">
                                <a:solidFill>
                                  <a:schemeClr val="accent5">
                                    <a:lumMod val="40000"/>
                                    <a:lumOff val="60000"/>
                                  </a:schemeClr>
                                </a:solidFill>
                                <a:latin typeface="+mn-lt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5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/>
                              </a:rPr>
                              <m:t>c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7909" y="2913970"/>
                  <a:ext cx="450764" cy="52322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7339809" y="4444553"/>
            <a:ext cx="1524000" cy="1524000"/>
            <a:chOff x="1371600" y="3921878"/>
            <a:chExt cx="1524000" cy="1524000"/>
          </a:xfrm>
        </p:grpSpPr>
        <p:sp>
          <p:nvSpPr>
            <p:cNvPr id="66" name="Oval 65"/>
            <p:cNvSpPr/>
            <p:nvPr/>
          </p:nvSpPr>
          <p:spPr>
            <a:xfrm>
              <a:off x="1371600" y="3921878"/>
              <a:ext cx="1524000" cy="1524000"/>
            </a:xfrm>
            <a:prstGeom prst="ellipse">
              <a:avLst/>
            </a:prstGeom>
            <a:solidFill>
              <a:srgbClr val="FFFFCC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208787" y="4244679"/>
              <a:ext cx="521680" cy="4572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2225009" y="4160658"/>
                  <a:ext cx="47000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009" y="4160658"/>
                  <a:ext cx="470000" cy="52322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Oval 68"/>
            <p:cNvSpPr/>
            <p:nvPr/>
          </p:nvSpPr>
          <p:spPr>
            <a:xfrm>
              <a:off x="1590149" y="4244679"/>
              <a:ext cx="521680" cy="4572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1606371" y="4160658"/>
                  <a:ext cx="47000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6371" y="4160658"/>
                  <a:ext cx="470000" cy="52322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Oval 70"/>
            <p:cNvSpPr/>
            <p:nvPr/>
          </p:nvSpPr>
          <p:spPr>
            <a:xfrm>
              <a:off x="1883646" y="4811398"/>
              <a:ext cx="521680" cy="4572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1899868" y="4727377"/>
                  <a:ext cx="47000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9868" y="4727377"/>
                  <a:ext cx="470000" cy="52322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5795047" y="2689785"/>
                <a:ext cx="9236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B27A00"/>
                          </a:solidFill>
                          <a:latin typeface="Cambria Math"/>
                        </a:rPr>
                        <m:t>proton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047" y="2689785"/>
                <a:ext cx="923651" cy="369332"/>
              </a:xfrm>
              <a:prstGeom prst="rect">
                <a:avLst/>
              </a:prstGeom>
              <a:blipFill rotWithShape="1">
                <a:blip r:embed="rId21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7833095" y="2771300"/>
                <a:ext cx="5292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mtClean="0">
                              <a:solidFill>
                                <a:srgbClr val="B27A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i="0" smtClean="0">
                              <a:solidFill>
                                <a:srgbClr val="B27A00"/>
                              </a:solidFill>
                              <a:latin typeface="Cambria Math"/>
                              <a:ea typeface="Cambria Math"/>
                            </a:rPr>
                            <m:t>π</m:t>
                          </m:r>
                        </m:e>
                        <m:sup>
                          <m:r>
                            <a:rPr lang="en-US" b="0" i="0" smtClean="0">
                              <a:solidFill>
                                <a:srgbClr val="B27A00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095" y="2771300"/>
                <a:ext cx="529247" cy="369332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6616048" y="4259887"/>
                <a:ext cx="10960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solidFill>
                            <a:srgbClr val="B27A00"/>
                          </a:solidFill>
                          <a:latin typeface="Cambria Math"/>
                        </a:rPr>
                        <m:t>Z</m:t>
                      </m:r>
                      <m:r>
                        <a:rPr lang="en-US" b="0" i="0" smtClean="0">
                          <a:solidFill>
                            <a:srgbClr val="B27A00"/>
                          </a:solidFill>
                          <a:latin typeface="Cambria Math"/>
                        </a:rPr>
                        <m:t>(4430)</m:t>
                      </m:r>
                    </m:oMath>
                  </m:oMathPara>
                </a14:m>
                <a:endParaRPr lang="en-US" dirty="0">
                  <a:solidFill>
                    <a:srgbClr val="B27A00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048" y="4259887"/>
                <a:ext cx="1096006" cy="369332"/>
              </a:xfrm>
              <a:prstGeom prst="rect">
                <a:avLst/>
              </a:prstGeom>
              <a:blipFill rotWithShape="1">
                <a:blip r:embed="rId2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018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Experimental Setup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980948"/>
                <a:ext cx="5899798" cy="222163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10K Optical photons were generated</a:t>
                </a:r>
              </a:p>
              <a:p>
                <a:pPr lvl="1"/>
                <a:r>
                  <a:rPr lang="en-US" dirty="0" smtClean="0"/>
                  <a:t>16 Different locations inside the scintillator medium</a:t>
                </a:r>
              </a:p>
              <a:p>
                <a:pPr lvl="1"/>
                <a:r>
                  <a:rPr lang="en-US" dirty="0" smtClean="0"/>
                  <a:t>Energies between 0.5 eV – 3.0 eV</a:t>
                </a:r>
              </a:p>
              <a:p>
                <a:pPr lvl="1"/>
                <a:r>
                  <a:rPr lang="en-US" dirty="0" smtClean="0"/>
                  <a:t>Generated randomly in 4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/>
                        <a:ea typeface="Cambria Math"/>
                      </a:rPr>
                      <m:t>π</m:t>
                    </m:r>
                  </m:oMath>
                </a14:m>
                <a:r>
                  <a:rPr lang="en-US" dirty="0" smtClean="0"/>
                  <a:t> along a 3 mm path (y-axis)</a:t>
                </a:r>
              </a:p>
              <a:p>
                <a:pPr lvl="1"/>
                <a:r>
                  <a:rPr lang="en-US" dirty="0" smtClean="0"/>
                  <a:t>Orthogonal to wide surface of the scintillator</a:t>
                </a:r>
                <a:endParaRPr lang="en-US" dirty="0"/>
              </a:p>
            </p:txBody>
          </p:sp>
        </mc:Choice>
        <mc:Fallback xmlns="">
          <p:sp>
            <p:nvSpPr>
              <p:cNvPr id="1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80948"/>
                <a:ext cx="5899798" cy="2221635"/>
              </a:xfrm>
              <a:blipFill rotWithShape="1">
                <a:blip r:embed="rId3"/>
                <a:stretch>
                  <a:fillRect l="-827" t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12" name="Picture 2" descr="C:\Users\Pooser\Desktop\Talks\GlueX_Collaboration_Meetings\Collaboration_Oct_3_2013\figures\Nose_Region_Sour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82" y="3202583"/>
            <a:ext cx="434542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Pooser\Desktop\Talks\GlueX_Collaboration_Meetings\Collaboration_Oct_3_2013\figures\Straight_Region_Sour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54" y="3393083"/>
            <a:ext cx="4171351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Pooser\Desktop\Talks\GlueX_Collaboration_Meetings\Collaboration_Oct_3_2013\figures\SS_Nose_Beam_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37" y="2179117"/>
            <a:ext cx="2799869" cy="92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Pooser\Desktop\Talks\GlueX_Collaboration_Meetings\Collaboration_Oct_3_2013\figures\SS_Straight_Beam_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773" y="690896"/>
            <a:ext cx="2213596" cy="133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8579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Results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16" name="Picture 4" descr="C:\Users\Pooser\Desktop\Talks\GlueX_Collaboration_Meetings\Collaboration_Oct_3_2013\figures\SS_Nose_Beam_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695" y="792103"/>
            <a:ext cx="3762032" cy="229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Pooser\Desktop\Talks\GlueX_Collaboration_Meetings\Collaboration_Oct_3_2013\figures\SS_Straight_Beam_1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92103"/>
            <a:ext cx="3753663" cy="228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C:\Users\Pooser\Desktop\Talks\GlueX_Collaboration_Meetings\Collaboration_Oct_3_2013\figures\Straight_Hit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78" y="3112537"/>
            <a:ext cx="4263422" cy="290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Pooser\Desktop\Talks\GlueX_Collaboration_Meetings\Collaboration_Oct_3_2013\figures\Nose_Hit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6824"/>
            <a:ext cx="4263422" cy="290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08311" y="5268362"/>
            <a:ext cx="1144889" cy="2667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24000" y="4111714"/>
            <a:ext cx="1144889" cy="266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6215" y="5140102"/>
            <a:ext cx="3519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Factor 1/2 light loss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45810" y="4378414"/>
            <a:ext cx="360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  <a:latin typeface="+mn-lt"/>
              </a:rPr>
              <a:t>Factor 3/2 light gain</a:t>
            </a:r>
            <a:endParaRPr lang="en-US" sz="2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3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28800"/>
            <a:ext cx="8153401" cy="2568575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Start Counter Assembly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Assembly Jig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24431"/>
            <a:ext cx="8624863" cy="481070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56716" y="2185988"/>
            <a:ext cx="8238" cy="990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215358" y="3894602"/>
            <a:ext cx="4118" cy="3749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981200" y="4426680"/>
            <a:ext cx="0" cy="10317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646480" y="1437887"/>
            <a:ext cx="0" cy="5334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646480" y="3042831"/>
            <a:ext cx="0" cy="13715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30" idx="2"/>
          </p:cNvCxnSpPr>
          <p:nvPr/>
        </p:nvCxnSpPr>
        <p:spPr>
          <a:xfrm>
            <a:off x="1981200" y="1730352"/>
            <a:ext cx="0" cy="8762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978019" y="1784513"/>
            <a:ext cx="0" cy="12583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35" idx="0"/>
          </p:cNvCxnSpPr>
          <p:nvPr/>
        </p:nvCxnSpPr>
        <p:spPr>
          <a:xfrm flipV="1">
            <a:off x="4724400" y="3110633"/>
            <a:ext cx="0" cy="235516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071403" y="3894602"/>
            <a:ext cx="0" cy="12946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527058" y="2413672"/>
            <a:ext cx="0" cy="7517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7254" y="181871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C0066"/>
                </a:solidFill>
              </a:rPr>
              <a:t>Scintillator</a:t>
            </a:r>
            <a:endParaRPr lang="en-US" dirty="0">
              <a:solidFill>
                <a:srgbClr val="CC006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400" y="4329833"/>
            <a:ext cx="1169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Rohacell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87908" y="5422937"/>
            <a:ext cx="192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/>
                </a:solidFill>
              </a:rPr>
              <a:t>Acrylic Ring (x2)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6242" y="4408331"/>
            <a:ext cx="1477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Foam (x62)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07707" y="1361020"/>
            <a:ext cx="2146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Swivel Screw (x60)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61089" y="1021367"/>
            <a:ext cx="2734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Pneumatic Cylinder (x2)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68369" y="1361020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2D050"/>
                </a:solidFill>
              </a:rPr>
              <a:t>SiPM (x30)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17408" y="5093896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A10EE"/>
                </a:solidFill>
              </a:rPr>
              <a:t>Support Hub</a:t>
            </a:r>
            <a:endParaRPr lang="en-US" dirty="0">
              <a:solidFill>
                <a:srgbClr val="2A10EE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5203208" y="4066572"/>
            <a:ext cx="0" cy="112343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463119" y="5465802"/>
            <a:ext cx="252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90000"/>
                </a:solidFill>
              </a:rPr>
              <a:t>CMOS Color Camera</a:t>
            </a:r>
            <a:endParaRPr lang="en-US" dirty="0">
              <a:solidFill>
                <a:srgbClr val="99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18753" y="1784513"/>
            <a:ext cx="215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12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deg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Locking  Rotation Device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11470" y="5125340"/>
            <a:ext cx="2985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Mounted Steel Ball Bearings (x2)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5678021" y="3627909"/>
            <a:ext cx="0" cy="87732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104672" y="4454170"/>
            <a:ext cx="196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Locking Plunger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Assembly Jig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28600" y="968375"/>
            <a:ext cx="8686799" cy="504411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1110" y="1569379"/>
            <a:ext cx="4853518" cy="36401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39672"/>
            <a:ext cx="4932736" cy="369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Shimming Procedure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142999"/>
            <a:ext cx="8686799" cy="4931009"/>
          </a:xfrm>
        </p:spPr>
        <p:txBody>
          <a:bodyPr>
            <a:normAutofit/>
          </a:bodyPr>
          <a:lstStyle/>
          <a:p>
            <a:r>
              <a:rPr lang="en-US" dirty="0" smtClean="0"/>
              <a:t>Both the scintillator and the active area of the SiPM are 3 mm</a:t>
            </a:r>
          </a:p>
          <a:p>
            <a:pPr lvl="1"/>
            <a:r>
              <a:rPr lang="en-US" dirty="0" smtClean="0"/>
              <a:t>Proper alignment was required to maximize light collection</a:t>
            </a:r>
          </a:p>
          <a:p>
            <a:r>
              <a:rPr lang="en-US" dirty="0" smtClean="0"/>
              <a:t>SiPM’s were positioned so that all paddles would require </a:t>
            </a:r>
            <a:r>
              <a:rPr lang="en-US" dirty="0"/>
              <a:t>30 mils (762 </a:t>
            </a:r>
            <a:r>
              <a:rPr lang="el-GR" dirty="0"/>
              <a:t>μ</a:t>
            </a:r>
            <a:r>
              <a:rPr lang="en-US" dirty="0" smtClean="0"/>
              <a:t>m) of radial shimming </a:t>
            </a:r>
          </a:p>
          <a:p>
            <a:pPr lvl="1"/>
            <a:r>
              <a:rPr lang="en-US" dirty="0" smtClean="0"/>
              <a:t>Material utilized was </a:t>
            </a:r>
            <a:r>
              <a:rPr lang="en-US" dirty="0" err="1" smtClean="0"/>
              <a:t>Kapton</a:t>
            </a:r>
            <a:r>
              <a:rPr lang="en-US" dirty="0" smtClean="0"/>
              <a:t> polyimide heavy duty film (type HN ρ = 1.42 g/cc), cut into 0.5 x 12 in</a:t>
            </a:r>
            <a:r>
              <a:rPr lang="en-US" baseline="30000" dirty="0" smtClean="0"/>
              <a:t>2</a:t>
            </a:r>
            <a:r>
              <a:rPr lang="en-US" dirty="0" smtClean="0"/>
              <a:t> strips</a:t>
            </a:r>
            <a:endParaRPr lang="en-US" baseline="30000" dirty="0" smtClean="0"/>
          </a:p>
          <a:p>
            <a:pPr lvl="1"/>
            <a:r>
              <a:rPr lang="en-US" dirty="0" smtClean="0"/>
              <a:t>5, 10, &amp; 20 mil </a:t>
            </a:r>
            <a:r>
              <a:rPr lang="en-US" dirty="0" err="1" smtClean="0"/>
              <a:t>Kapton</a:t>
            </a:r>
            <a:r>
              <a:rPr lang="en-US" dirty="0" smtClean="0"/>
              <a:t> sheets were utilized </a:t>
            </a:r>
          </a:p>
          <a:p>
            <a:r>
              <a:rPr lang="en-US" dirty="0" smtClean="0"/>
              <a:t>The required shimming height varied from paddle to paddle</a:t>
            </a:r>
          </a:p>
          <a:p>
            <a:pPr lvl="2"/>
            <a:r>
              <a:rPr lang="en-US" dirty="0" smtClean="0"/>
              <a:t>20 </a:t>
            </a:r>
            <a:r>
              <a:rPr lang="en-US" dirty="0"/>
              <a:t>mil </a:t>
            </a:r>
            <a:r>
              <a:rPr lang="en-US" dirty="0" smtClean="0"/>
              <a:t>&lt; shim &lt; 40 mil</a:t>
            </a:r>
          </a:p>
          <a:p>
            <a:r>
              <a:rPr lang="en-US" dirty="0" smtClean="0"/>
              <a:t>Utilizing a calibrated camera we were able to measure distances with very high precision (&lt; 10 </a:t>
            </a:r>
            <a:r>
              <a:rPr lang="el-GR" dirty="0" smtClean="0"/>
              <a:t>μ</a:t>
            </a:r>
            <a:r>
              <a:rPr lang="en-US" dirty="0" smtClean="0"/>
              <a:t>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2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33633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Shimming Procedure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3834" y="1610174"/>
            <a:ext cx="4903729" cy="3677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615" y="1605983"/>
            <a:ext cx="4870191" cy="365264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895600" y="3449072"/>
            <a:ext cx="475005" cy="15039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09259" y="4953000"/>
            <a:ext cx="112269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Camera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638800" y="3810000"/>
            <a:ext cx="149897" cy="11600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05400" y="4995406"/>
            <a:ext cx="136659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Scintillator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113806" y="2640052"/>
            <a:ext cx="744194" cy="8090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05400" y="1932166"/>
            <a:ext cx="1905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0.8 mil Bundling Wrap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5395516"/>
            <a:ext cx="12573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Rohacell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880" y="1069460"/>
            <a:ext cx="183896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Rings &amp; Swivel Screws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1334830"/>
            <a:ext cx="82051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Hub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stCxn id="15" idx="0"/>
          </p:cNvCxnSpPr>
          <p:nvPr/>
        </p:nvCxnSpPr>
        <p:spPr>
          <a:xfrm flipV="1">
            <a:off x="1238250" y="4490812"/>
            <a:ext cx="0" cy="9047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2"/>
          </p:cNvCxnSpPr>
          <p:nvPr/>
        </p:nvCxnSpPr>
        <p:spPr>
          <a:xfrm flipH="1">
            <a:off x="1238250" y="1777346"/>
            <a:ext cx="245110" cy="8627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2"/>
          </p:cNvCxnSpPr>
          <p:nvPr/>
        </p:nvCxnSpPr>
        <p:spPr>
          <a:xfrm flipH="1">
            <a:off x="3200400" y="1734940"/>
            <a:ext cx="410259" cy="12368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8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Calibration Measurement (3.02 </a:t>
            </a:r>
            <a:r>
              <a:rPr lang="en-US" sz="3600" dirty="0" smtClean="0"/>
              <a:t>mm)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53886"/>
            <a:ext cx="7162800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72200" y="5226497"/>
            <a:ext cx="18288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1 pixel = 1 mil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2505045"/>
            <a:ext cx="18288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Rohacell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1219200"/>
            <a:ext cx="18288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SiPM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81200" y="2905155"/>
            <a:ext cx="0" cy="7524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3"/>
          </p:cNvCxnSpPr>
          <p:nvPr/>
        </p:nvCxnSpPr>
        <p:spPr>
          <a:xfrm>
            <a:off x="2895600" y="1419255"/>
            <a:ext cx="3124200" cy="14001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0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No Shimming (786 </a:t>
            </a:r>
            <a:r>
              <a:rPr lang="en-US" sz="3600" dirty="0" err="1"/>
              <a:t>μ</a:t>
            </a:r>
            <a:r>
              <a:rPr lang="en-US" sz="3600" dirty="0" err="1" smtClean="0"/>
              <a:t>m</a:t>
            </a:r>
            <a:r>
              <a:rPr lang="en-US" sz="3600" dirty="0" smtClean="0"/>
              <a:t> Needed)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7162800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6800" y="1172270"/>
            <a:ext cx="18288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Scintillator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4438710"/>
            <a:ext cx="20574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Bundling Wrap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>
            <a:off x="1981200" y="1572380"/>
            <a:ext cx="0" cy="11708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0"/>
          </p:cNvCxnSpPr>
          <p:nvPr/>
        </p:nvCxnSpPr>
        <p:spPr>
          <a:xfrm flipV="1">
            <a:off x="2095500" y="4038600"/>
            <a:ext cx="800100" cy="4001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72200" y="5226497"/>
            <a:ext cx="18288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1 pixel = 1 mil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8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10 mil Shimming (507 </a:t>
            </a:r>
            <a:r>
              <a:rPr lang="el-GR" sz="3600" dirty="0" smtClean="0"/>
              <a:t>μ</a:t>
            </a:r>
            <a:r>
              <a:rPr lang="en-US" sz="3600" dirty="0" smtClean="0"/>
              <a:t>m </a:t>
            </a:r>
            <a:r>
              <a:rPr lang="en-US" sz="3600" dirty="0"/>
              <a:t>Needed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7162800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72200" y="5226497"/>
            <a:ext cx="18288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1 pixel = 1 mil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5433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Classification of Mesons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Content Placeholder 36"/>
              <p:cNvSpPr>
                <a:spLocks noGrp="1"/>
              </p:cNvSpPr>
              <p:nvPr>
                <p:ph idx="1"/>
              </p:nvPr>
            </p:nvSpPr>
            <p:spPr>
              <a:xfrm>
                <a:off x="302546" y="943899"/>
                <a:ext cx="6456603" cy="5068594"/>
              </a:xfrm>
            </p:spPr>
            <p:txBody>
              <a:bodyPr/>
              <a:lstStyle/>
              <a:p>
                <a:r>
                  <a:rPr lang="en-US" dirty="0" smtClean="0"/>
                  <a:t>General properties: mass, charge, quark flavor</a:t>
                </a:r>
              </a:p>
              <a:p>
                <a:r>
                  <a:rPr lang="en-US" dirty="0" smtClean="0"/>
                  <a:t>Grouped by quantum numbers: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PC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Total angular momentum: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J</m:t>
                        </m:r>
                      </m:e>
                    </m:acc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L</m:t>
                        </m:r>
                      </m:e>
                    </m:acc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b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S</m:t>
                        </m:r>
                      </m:e>
                    </m:acc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Parity: Spatial inversion</a:t>
                </a: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i="0" smtClean="0">
                            <a:solidFill>
                              <a:srgbClr val="B27A00"/>
                            </a:solidFill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</m:acc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b="0" smtClean="0">
                            <a:solidFill>
                              <a:srgbClr val="B27A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smtClean="0">
                                <a:solidFill>
                                  <a:srgbClr val="B27A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B27A00"/>
                                </a:solidFill>
                                <a:latin typeface="Cambria Math"/>
                                <a:ea typeface="Cambria Math"/>
                              </a:rPr>
                              <m:t>x</m:t>
                            </m:r>
                          </m:e>
                        </m:acc>
                      </m:e>
                    </m:d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>
                            <a:solidFill>
                              <a:srgbClr val="B27A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>
                                <a:solidFill>
                                  <a:srgbClr val="B27A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i="0" smtClean="0">
                                <a:solidFill>
                                  <a:srgbClr val="B27A00"/>
                                </a:solidFill>
                                <a:latin typeface="Cambria Math"/>
                                <a:ea typeface="Cambria Math"/>
                              </a:rPr>
                              <m:t>x</m:t>
                            </m:r>
                          </m:e>
                        </m:acc>
                      </m:e>
                    </m:d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P</m:t>
                    </m:r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>
                            <a:solidFill>
                              <a:srgbClr val="B27A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>
                                <a:solidFill>
                                  <a:srgbClr val="B27A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i="0" smtClean="0">
                                <a:solidFill>
                                  <a:srgbClr val="B27A00"/>
                                </a:solidFill>
                                <a:latin typeface="Cambria Math"/>
                                <a:ea typeface="Cambria Math"/>
                              </a:rPr>
                              <m:t>x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 smtClean="0">
                    <a:solidFill>
                      <a:srgbClr val="B27A00"/>
                    </a:solidFill>
                  </a:rPr>
                  <a:t> 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B27A00"/>
                        </a:solidFill>
                        <a:latin typeface="Cambria Math"/>
                      </a:rPr>
                      <m:t>P</m:t>
                    </m:r>
                    <m:r>
                      <a:rPr lang="en-US" b="0" i="0" dirty="0" smtClean="0">
                        <a:solidFill>
                          <a:srgbClr val="B27A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dirty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0" dirty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(−1)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L</m:t>
                        </m:r>
                        <m:r>
                          <a:rPr lang="en-US" b="0" i="0" dirty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+1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Charge: Charge conjugation </a:t>
                </a: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C</m:t>
                        </m:r>
                      </m:e>
                    </m:acc>
                    <m:r>
                      <a:rPr lang="en-US" i="0">
                        <a:solidFill>
                          <a:srgbClr val="B27A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i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ψ</m:t>
                    </m:r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b="0" smtClean="0">
                            <a:solidFill>
                              <a:srgbClr val="B27A00"/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  <a:ea typeface="Cambria Math"/>
                          </a:rPr>
                          <m:t>ψ</m:t>
                        </m:r>
                      </m:e>
                    </m:acc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C</m:t>
                    </m:r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ψ</m:t>
                    </m:r>
                  </m:oMath>
                </a14:m>
                <a:endParaRPr lang="en-US" b="0" dirty="0" smtClean="0">
                  <a:solidFill>
                    <a:srgbClr val="B27A00"/>
                  </a:solidFill>
                  <a:ea typeface="Cambria Math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C</m:t>
                    </m:r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(−1)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L</m:t>
                        </m:r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S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B27A00"/>
                  </a:solidFill>
                </a:endParaRPr>
              </a:p>
              <a:p>
                <a:r>
                  <a:rPr lang="en-US" dirty="0" smtClean="0"/>
                  <a:t>Allowed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B27A00"/>
                            </a:solidFill>
                            <a:latin typeface="Cambria Math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B27A00"/>
                            </a:solidFill>
                            <a:latin typeface="Cambria Math"/>
                          </a:rPr>
                          <m:t>PC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B27A00"/>
                    </a:solidFill>
                  </a:rPr>
                  <a:t> </a:t>
                </a:r>
                <a:r>
                  <a:rPr lang="en-US" dirty="0" smtClean="0">
                    <a:solidFill>
                      <a:srgbClr val="001D4D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1D4D"/>
                        </a:solidFill>
                        <a:latin typeface="Cambria Math"/>
                      </a:rPr>
                      <m:t>q</m:t>
                    </m:r>
                    <m:acc>
                      <m:accPr>
                        <m:chr m:val="̅"/>
                        <m:ctrlPr>
                          <a:rPr lang="en-US" b="0" smtClean="0">
                            <a:solidFill>
                              <a:srgbClr val="001D4D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1D4D"/>
                            </a:solidFill>
                            <a:latin typeface="Cambria Math"/>
                          </a:rPr>
                          <m:t>q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rgbClr val="001D4D"/>
                    </a:solidFill>
                  </a:rPr>
                  <a:t> system: </a:t>
                </a:r>
                <a:endParaRPr lang="en-US" i="1" dirty="0" smtClean="0">
                  <a:solidFill>
                    <a:srgbClr val="001D4D"/>
                  </a:solidFill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PC</m:t>
                        </m:r>
                      </m:sup>
                    </m:sSup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−+</m:t>
                        </m:r>
                      </m:sup>
                    </m:sSup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en-US" i="0">
                            <a:solidFill>
                              <a:srgbClr val="B27A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B27A0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B27A0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i="0">
                            <a:solidFill>
                              <a:srgbClr val="B27A00"/>
                            </a:solidFill>
                            <a:latin typeface="Cambria Math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B27A0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i="0">
                            <a:solidFill>
                              <a:srgbClr val="B27A00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B27A00"/>
                    </a:solidFill>
                  </a:rPr>
                  <a:t>, …</a:t>
                </a:r>
                <a:endParaRPr lang="en-US" dirty="0">
                  <a:solidFill>
                    <a:srgbClr val="B27A00"/>
                  </a:solidFill>
                </a:endParaRPr>
              </a:p>
            </p:txBody>
          </p:sp>
        </mc:Choice>
        <mc:Fallback>
          <p:sp>
            <p:nvSpPr>
              <p:cNvPr id="37" name="Content Placeholder 3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2546" y="943899"/>
                <a:ext cx="6456603" cy="5068594"/>
              </a:xfrm>
              <a:blipFill rotWithShape="1">
                <a:blip r:embed="rId5"/>
                <a:stretch>
                  <a:fillRect l="-944" t="-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623594"/>
            <a:ext cx="4021138" cy="3369565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6934200" y="943899"/>
            <a:ext cx="1524000" cy="1524000"/>
            <a:chOff x="6934200" y="943899"/>
            <a:chExt cx="1524000" cy="1524000"/>
          </a:xfrm>
        </p:grpSpPr>
        <p:sp>
          <p:nvSpPr>
            <p:cNvPr id="4" name="Oval 3"/>
            <p:cNvSpPr/>
            <p:nvPr/>
          </p:nvSpPr>
          <p:spPr>
            <a:xfrm>
              <a:off x="6934200" y="943899"/>
              <a:ext cx="1524000" cy="1524000"/>
            </a:xfrm>
            <a:prstGeom prst="ellipse">
              <a:avLst/>
            </a:prstGeom>
            <a:solidFill>
              <a:srgbClr val="FFFFCC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V="1">
              <a:off x="7207822" y="1163710"/>
              <a:ext cx="479851" cy="709631"/>
            </a:xfrm>
            <a:prstGeom prst="straightConnector1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7174520" y="1311410"/>
              <a:ext cx="52168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7190742" y="1227389"/>
                  <a:ext cx="49693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+mn-lt"/>
                          </a:rPr>
                          <m:t>q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0742" y="1227389"/>
                  <a:ext cx="496931" cy="52322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/>
            <p:cNvCxnSpPr/>
            <p:nvPr/>
          </p:nvCxnSpPr>
          <p:spPr>
            <a:xfrm flipH="1">
              <a:off x="7778892" y="1592274"/>
              <a:ext cx="453883" cy="675569"/>
            </a:xfrm>
            <a:prstGeom prst="straightConnector1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7795051" y="1624812"/>
              <a:ext cx="52168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7811273" y="1540791"/>
                  <a:ext cx="49693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800" smtClean="0">
                                <a:solidFill>
                                  <a:schemeClr val="accent5">
                                    <a:lumMod val="40000"/>
                                    <a:lumOff val="60000"/>
                                  </a:schemeClr>
                                </a:solidFill>
                                <a:latin typeface="+mn-lt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5">
                                    <a:lumMod val="40000"/>
                                    <a:lumOff val="60000"/>
                                  </a:schemeClr>
                                </a:solidFill>
                                <a:latin typeface="+mn-lt"/>
                              </a:rPr>
                              <m:t>q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1273" y="1540791"/>
                  <a:ext cx="496931" cy="52322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/>
              <p:cNvSpPr txBox="1"/>
              <p:nvPr/>
            </p:nvSpPr>
            <p:spPr>
              <a:xfrm>
                <a:off x="8096861" y="2732314"/>
                <a:ext cx="43973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/>
                            </a:rPr>
                            <m:t>𝟎</m:t>
                          </m:r>
                        </m:e>
                        <m:sup>
                          <m:r>
                            <a:rPr lang="en-US" b="1" i="1" smtClean="0">
                              <a:latin typeface="Cambria Math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861" y="2732314"/>
                <a:ext cx="439739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65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20 mil Shimming (254 um,1 pixel = 1 mil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7162800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72200" y="5226497"/>
            <a:ext cx="18288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1 pixel = 1 mil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2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25 mil Shimming (152 um,1 pixel = 1 mil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7162800" cy="457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72200" y="5226497"/>
            <a:ext cx="18288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1 pixel = 1 mil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8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30 mil Shimming (Best Possible Alignment)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7162800" cy="457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72200" y="5226497"/>
            <a:ext cx="18288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1 pixel = 1 mil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1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304800"/>
            <a:ext cx="8534400" cy="66357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Scintillator &amp; SiPM Air Gap (1.9 mm)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148080"/>
            <a:ext cx="7162800" cy="457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15000" y="5226497"/>
            <a:ext cx="22860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1 pixel = 40.5 </a:t>
            </a:r>
            <a:r>
              <a:rPr lang="el-GR" sz="2000" dirty="0" smtClean="0">
                <a:solidFill>
                  <a:srgbClr val="FF0000"/>
                </a:solidFill>
              </a:rPr>
              <a:t>μ</a:t>
            </a:r>
            <a:r>
              <a:rPr lang="en-US" sz="2000" dirty="0" smtClean="0">
                <a:solidFill>
                  <a:srgbClr val="FF0000"/>
                </a:solidFill>
              </a:rPr>
              <a:t>m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200" y="1572380"/>
            <a:ext cx="18288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Scintillator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2619345"/>
            <a:ext cx="20574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SiPM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2133600" y="1972490"/>
            <a:ext cx="0" cy="11708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810000" y="2819400"/>
            <a:ext cx="190500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799" cy="6635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Scintillator &amp; SiPM Air Gap (Spacer Thickness ≈ 150 </a:t>
            </a:r>
            <a:r>
              <a:rPr lang="el-GR" sz="2800" dirty="0"/>
              <a:t>μ</a:t>
            </a:r>
            <a:r>
              <a:rPr lang="en-US" sz="2800" dirty="0"/>
              <a:t>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0" y="1143000"/>
            <a:ext cx="7162800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6400" y="2708970"/>
            <a:ext cx="20574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Spacer Material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483750" y="2909025"/>
            <a:ext cx="2002650" cy="6060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6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799" cy="66357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Scintillator &amp; SiPM Air Gap (162 </a:t>
            </a:r>
            <a:r>
              <a:rPr lang="el-GR" sz="3600" dirty="0" smtClean="0"/>
              <a:t>μ</a:t>
            </a:r>
            <a:r>
              <a:rPr lang="en-US" sz="3600" dirty="0" smtClean="0"/>
              <a:t>m)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163320"/>
            <a:ext cx="7162800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0" y="5226497"/>
            <a:ext cx="22860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1 pixel = 40.5 </a:t>
            </a:r>
            <a:r>
              <a:rPr lang="el-GR" sz="2000" dirty="0" smtClean="0">
                <a:solidFill>
                  <a:srgbClr val="FF0000"/>
                </a:solidFill>
              </a:rPr>
              <a:t>μ</a:t>
            </a:r>
            <a:r>
              <a:rPr lang="en-US" sz="2000" dirty="0" smtClean="0">
                <a:solidFill>
                  <a:srgbClr val="FF0000"/>
                </a:solidFill>
              </a:rPr>
              <a:t>m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8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153401" cy="66357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Fully Assembled Start Counter (EEL 126)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20" y="1219200"/>
            <a:ext cx="5402580" cy="4051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4800" y="1644967"/>
            <a:ext cx="4267200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500" y="658999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1450" y="6591324"/>
            <a:ext cx="1104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0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28800"/>
            <a:ext cx="8153401" cy="2568575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Time Walk Corrections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4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4575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Time Walk Corrections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1" y="968375"/>
                <a:ext cx="5161302" cy="5044118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 smtClean="0"/>
                  <a:t>Pulse peak is utilized to characterize the leading edge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𝑤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𝑎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𝑡h𝑟𝑒𝑠h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latin typeface="Calibri"/>
                  </a:rPr>
                  <a:t>≡ time walk correction function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𝑤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𝑎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𝑡h𝑟𝑒𝑠h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𝑐</m:t>
                        </m:r>
                        <m:r>
                          <a:rPr lang="en-US" i="1">
                            <a:latin typeface="Cambria Math"/>
                          </a:rPr>
                          <m:t>0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+ 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𝑐</m:t>
                            </m:r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/>
                                      </a:rPr>
                                      <m:t>𝑎</m:t>
                                    </m:r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𝑡h𝑟𝑒𝑠h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d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den>
                    </m:f>
                  </m:oMath>
                </a14:m>
                <a:endParaRPr lang="en-US" b="0" i="1" dirty="0" smtClean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𝑎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latin typeface="Calibri"/>
                  </a:rPr>
                  <a:t>≡ pulse amplitude 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>
                    <a:latin typeface="Calibri"/>
                  </a:rPr>
                  <a:t> ≡ </a:t>
                </a:r>
                <a:r>
                  <a:rPr lang="en-US" dirty="0" smtClean="0">
                    <a:latin typeface="Calibri"/>
                  </a:rPr>
                  <a:t>most typical pulse height for </a:t>
                </a:r>
                <a:r>
                  <a:rPr lang="en-US" dirty="0" err="1" smtClean="0">
                    <a:latin typeface="Calibri"/>
                  </a:rPr>
                  <a:t>i</a:t>
                </a:r>
                <a:r>
                  <a:rPr lang="en-US" baseline="30000" dirty="0" err="1" smtClean="0">
                    <a:latin typeface="Calibri"/>
                  </a:rPr>
                  <a:t>th</a:t>
                </a:r>
                <a:r>
                  <a:rPr lang="en-US" baseline="30000" dirty="0" smtClean="0">
                    <a:latin typeface="Calibri"/>
                  </a:rPr>
                  <a:t> </a:t>
                </a:r>
                <a:r>
                  <a:rPr lang="en-US" dirty="0" smtClean="0">
                    <a:latin typeface="Calibri"/>
                  </a:rPr>
                  <a:t>paddle</a:t>
                </a:r>
                <a:endParaRPr lang="en-US" i="1" dirty="0" smtClean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𝑡h𝑟𝑒𝑠h</m:t>
                        </m:r>
                      </m:sup>
                    </m:sSubSup>
                  </m:oMath>
                </a14:m>
                <a:r>
                  <a:rPr lang="en-US" dirty="0" smtClean="0"/>
                  <a:t> </a:t>
                </a:r>
                <a:r>
                  <a:rPr lang="en-US" dirty="0">
                    <a:latin typeface="Calibri"/>
                  </a:rPr>
                  <a:t>≡ </a:t>
                </a:r>
                <a:r>
                  <a:rPr lang="en-US" dirty="0" smtClean="0">
                    <a:latin typeface="Calibri"/>
                  </a:rPr>
                  <a:t>discriminator threshold (converted to ADC units)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e>
                      <m:sub/>
                      <m:sup>
                        <m:r>
                          <a:rPr lang="en-US" i="1">
                            <a:latin typeface="Cambria Math"/>
                          </a:rPr>
                          <m:t>𝑤</m:t>
                        </m:r>
                      </m:sup>
                    </m:sSubSup>
                    <m:r>
                      <a:rPr lang="en-US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e>
                      <m:sub/>
                      <m:sup>
                        <m:r>
                          <a:rPr lang="en-US" i="1">
                            <a:latin typeface="Cambria Math"/>
                          </a:rPr>
                          <m:t>h𝑖𝑡</m:t>
                        </m:r>
                      </m:sup>
                    </m:sSubSup>
                    <m:r>
                      <a:rPr lang="en-US" i="1">
                        <a:latin typeface="Cambria Math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𝑤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𝑎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𝑡h𝑟𝑒𝑠h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en-US" i="1">
                        <a:latin typeface="Cambria Math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𝑤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sup>
                        </m:sSubSup>
                        <m:r>
                          <a:rPr lang="en-US">
                            <a:latin typeface="Cambria Math"/>
                          </a:rPr>
                          <m:t>∕</m:t>
                        </m:r>
                        <m:sSubSup>
                          <m:sSub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𝑡h𝑟𝑒𝑠h</m:t>
                            </m:r>
                          </m:sup>
                        </m:sSubSup>
                      </m:e>
                    </m:d>
                  </m:oMath>
                </a14:m>
                <a:endParaRPr lang="en-US" dirty="0" smtClean="0">
                  <a:latin typeface="Calibri"/>
                </a:endParaRPr>
              </a:p>
              <a:p>
                <a:pPr marL="282575" lvl="1" indent="-282575">
                  <a:spcBef>
                    <a:spcPts val="2000"/>
                  </a:spcBef>
                </a:pPr>
                <a:r>
                  <a:rPr lang="en-US" sz="2200" dirty="0" smtClean="0"/>
                  <a:t>Spring 2015 runs 2931-2934 (≈ 81.5 M events</a:t>
                </a:r>
                <a:r>
                  <a:rPr lang="en-US" dirty="0" smtClean="0"/>
                  <a:t>)</a:t>
                </a:r>
                <a:endParaRPr lang="en-US" sz="2200" dirty="0" smtClean="0"/>
              </a:p>
              <a:p>
                <a:pPr lvl="1"/>
                <a:r>
                  <a:rPr lang="en-US" sz="2200" dirty="0" smtClean="0"/>
                  <a:t>50 </a:t>
                </a:r>
                <a:r>
                  <a:rPr lang="en-US" sz="2200" dirty="0" err="1" smtClean="0"/>
                  <a:t>nA</a:t>
                </a:r>
                <a:r>
                  <a:rPr lang="en-US" sz="2200" dirty="0" smtClean="0"/>
                  <a:t>, 5.5 GeV, 800 A, LH</a:t>
                </a:r>
                <a:r>
                  <a:rPr lang="en-US" sz="2200" baseline="-25000" dirty="0" smtClean="0"/>
                  <a:t>2</a:t>
                </a:r>
                <a:r>
                  <a:rPr lang="en-US" sz="2200" dirty="0" smtClean="0"/>
                  <a:t>, 5.0 mm collimator</a:t>
                </a:r>
              </a:p>
              <a:p>
                <a:pPr lvl="1"/>
                <a:r>
                  <a:rPr lang="en-US" dirty="0" smtClean="0"/>
                  <a:t>50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/>
                        <a:ea typeface="Cambria Math"/>
                      </a:rPr>
                      <m:t>μ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m</m:t>
                    </m:r>
                    <m:r>
                      <a:rPr lang="en-US" b="0" i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Diamond radiator</a:t>
                </a:r>
              </a:p>
              <a:p>
                <a:endParaRPr lang="en-US" dirty="0" smtClean="0">
                  <a:latin typeface="Calibri"/>
                </a:endParaRPr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1" y="968375"/>
                <a:ext cx="5161302" cy="5044118"/>
              </a:xfrm>
              <a:blipFill rotWithShape="1">
                <a:blip r:embed="rId5"/>
                <a:stretch>
                  <a:fillRect l="-827" t="-1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03" y="3477488"/>
            <a:ext cx="3455646" cy="2591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03" y="762000"/>
            <a:ext cx="3455646" cy="259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57199" y="207551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4400" dirty="0" smtClean="0"/>
              <a:t>Time Walk Corrections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 bwMode="auto">
              <a:xfrm>
                <a:off x="152401" y="859998"/>
                <a:ext cx="5029200" cy="2623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77500" lnSpcReduction="20000"/>
              </a:bodyPr>
              <a:lstStyle>
                <a:lvl1pPr marL="282575" indent="-282575" algn="l" rtl="0" fontAlgn="base">
                  <a:spcBef>
                    <a:spcPts val="20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sz="2200"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marL="577850" indent="-2952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sz="2000"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2pPr>
                <a:lvl3pPr marL="860425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3pPr>
                <a:lvl4pPr marL="1143000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4pPr>
                <a:lvl5pPr marL="1425575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r>
                  <a:rPr lang="en-US" dirty="0" smtClean="0"/>
                  <a:t>For each pulse peak bin </a:t>
                </a:r>
                <a:r>
                  <a:rPr lang="en-US" dirty="0"/>
                  <a:t>ranging from 50 to 2100 channels</a:t>
                </a:r>
                <a:r>
                  <a:rPr lang="en-US" dirty="0" smtClean="0"/>
                  <a:t>, the corresponding </a:t>
                </a:r>
                <a:r>
                  <a:rPr lang="el-GR" dirty="0" smtClean="0"/>
                  <a:t>δ</a:t>
                </a:r>
                <a:r>
                  <a:rPr lang="en-US" dirty="0" smtClean="0"/>
                  <a:t>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𝑇𝐷𝐶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𝐹𝐴𝐷𝐶</m:t>
                        </m:r>
                      </m:sub>
                    </m:sSub>
                  </m:oMath>
                </a14:m>
                <a:r>
                  <a:rPr lang="en-US" dirty="0" smtClean="0"/>
                  <a:t>) projection is fit with a Gaussian </a:t>
                </a:r>
              </a:p>
              <a:p>
                <a:pPr lvl="1" defTabSz="914400"/>
                <a:r>
                  <a:rPr lang="el-GR" dirty="0" smtClean="0"/>
                  <a:t>μ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±</m:t>
                    </m:r>
                  </m:oMath>
                </a14:m>
                <a:r>
                  <a:rPr lang="en-US" dirty="0" smtClean="0"/>
                  <a:t> FWHM*</a:t>
                </a:r>
                <a:r>
                  <a:rPr lang="el-GR" dirty="0" smtClean="0"/>
                  <a:t>σ</a:t>
                </a:r>
                <a:endParaRPr lang="en-US" dirty="0" smtClean="0"/>
              </a:p>
              <a:p>
                <a:pPr defTabSz="914400"/>
                <a:r>
                  <a:rPr lang="en-US" dirty="0" smtClean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  <a:ea typeface="Cambria Math"/>
                          </a:rPr>
                          <m:t>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  <a:ea typeface="Cambria Math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dirty="0" smtClean="0"/>
                  <a:t>, with errors determined from the fit, are then plotted against its respective pulse peak value </a:t>
                </a:r>
              </a:p>
              <a:p>
                <a:pPr defTabSz="914400"/>
                <a:r>
                  <a:rPr lang="en-US" dirty="0" smtClean="0"/>
                  <a:t>ROOT’s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  <a:ea typeface="Cambria Math"/>
                          </a:rPr>
                          <m:t>χ</m:t>
                        </m:r>
                      </m:e>
                      <m:sup>
                        <m:r>
                          <a:rPr lang="en-US" b="0" i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minimization library Minuit is then utilized to perform the fit</a:t>
                </a:r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1" y="859998"/>
                <a:ext cx="5029200" cy="2623221"/>
              </a:xfrm>
              <a:prstGeom prst="rect">
                <a:avLst/>
              </a:prstGeom>
              <a:blipFill rotWithShape="1">
                <a:blip r:embed="rId5"/>
                <a:stretch>
                  <a:fillRect l="-364" t="-2558" r="-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69" y="859998"/>
            <a:ext cx="3446132" cy="2576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68" y="3483219"/>
            <a:ext cx="3446132" cy="25860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15935" y="1143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n-lt"/>
              </a:rPr>
              <a:t>Projection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26" y="3512611"/>
            <a:ext cx="3716173" cy="252721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7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5433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Classification of Mesons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Content Placeholder 36"/>
              <p:cNvSpPr>
                <a:spLocks noGrp="1"/>
              </p:cNvSpPr>
              <p:nvPr>
                <p:ph idx="1"/>
              </p:nvPr>
            </p:nvSpPr>
            <p:spPr>
              <a:xfrm>
                <a:off x="302546" y="943899"/>
                <a:ext cx="6456603" cy="5068594"/>
              </a:xfrm>
            </p:spPr>
            <p:txBody>
              <a:bodyPr/>
              <a:lstStyle/>
              <a:p>
                <a:r>
                  <a:rPr lang="en-US" dirty="0" smtClean="0"/>
                  <a:t>General properties: mass, charge, quark flavor</a:t>
                </a:r>
              </a:p>
              <a:p>
                <a:r>
                  <a:rPr lang="en-US" dirty="0" smtClean="0"/>
                  <a:t>Grouped by quantum numbers: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PC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Total angular momentum: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J</m:t>
                        </m:r>
                      </m:e>
                    </m:acc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L</m:t>
                        </m:r>
                      </m:e>
                    </m:acc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b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S</m:t>
                        </m:r>
                      </m:e>
                    </m:acc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Parity: Spatial inversion</a:t>
                </a: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i="0" smtClean="0">
                            <a:solidFill>
                              <a:srgbClr val="B27A00"/>
                            </a:solidFill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</m:acc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b="0" smtClean="0">
                            <a:solidFill>
                              <a:srgbClr val="B27A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smtClean="0">
                                <a:solidFill>
                                  <a:srgbClr val="B27A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B27A00"/>
                                </a:solidFill>
                                <a:latin typeface="Cambria Math"/>
                                <a:ea typeface="Cambria Math"/>
                              </a:rPr>
                              <m:t>x</m:t>
                            </m:r>
                          </m:e>
                        </m:acc>
                      </m:e>
                    </m:d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>
                            <a:solidFill>
                              <a:srgbClr val="B27A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>
                                <a:solidFill>
                                  <a:srgbClr val="B27A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i="0" smtClean="0">
                                <a:solidFill>
                                  <a:srgbClr val="B27A00"/>
                                </a:solidFill>
                                <a:latin typeface="Cambria Math"/>
                                <a:ea typeface="Cambria Math"/>
                              </a:rPr>
                              <m:t>x</m:t>
                            </m:r>
                          </m:e>
                        </m:acc>
                      </m:e>
                    </m:d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P</m:t>
                    </m:r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>
                            <a:solidFill>
                              <a:srgbClr val="B27A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>
                                <a:solidFill>
                                  <a:srgbClr val="B27A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i="0" smtClean="0">
                                <a:solidFill>
                                  <a:srgbClr val="B27A00"/>
                                </a:solidFill>
                                <a:latin typeface="Cambria Math"/>
                                <a:ea typeface="Cambria Math"/>
                              </a:rPr>
                              <m:t>x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 smtClean="0">
                    <a:solidFill>
                      <a:srgbClr val="B27A00"/>
                    </a:solidFill>
                  </a:rPr>
                  <a:t> 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B27A00"/>
                        </a:solidFill>
                        <a:latin typeface="Cambria Math"/>
                      </a:rPr>
                      <m:t>P</m:t>
                    </m:r>
                    <m:r>
                      <a:rPr lang="en-US" b="0" i="0" dirty="0" smtClean="0">
                        <a:solidFill>
                          <a:srgbClr val="B27A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dirty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0" dirty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(−1)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L</m:t>
                        </m:r>
                        <m:r>
                          <a:rPr lang="en-US" b="0" i="0" dirty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+1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Charge: Charge conjugation </a:t>
                </a: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C</m:t>
                        </m:r>
                      </m:e>
                    </m:acc>
                    <m:r>
                      <a:rPr lang="en-US" i="0">
                        <a:solidFill>
                          <a:srgbClr val="B27A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i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ψ</m:t>
                    </m:r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b="0" smtClean="0">
                            <a:solidFill>
                              <a:srgbClr val="B27A00"/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  <a:ea typeface="Cambria Math"/>
                          </a:rPr>
                          <m:t>ψ</m:t>
                        </m:r>
                      </m:e>
                    </m:acc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C</m:t>
                    </m:r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  <a:ea typeface="Cambria Math"/>
                      </a:rPr>
                      <m:t>ψ</m:t>
                    </m:r>
                  </m:oMath>
                </a14:m>
                <a:endParaRPr lang="en-US" b="0" dirty="0" smtClean="0">
                  <a:solidFill>
                    <a:srgbClr val="B27A00"/>
                  </a:solidFill>
                  <a:ea typeface="Cambria Math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C</m:t>
                    </m:r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(−1)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L</m:t>
                        </m:r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S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B27A00"/>
                  </a:solidFill>
                </a:endParaRPr>
              </a:p>
              <a:p>
                <a:r>
                  <a:rPr lang="en-US" dirty="0" smtClean="0"/>
                  <a:t>Allowed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B27A00"/>
                            </a:solidFill>
                            <a:latin typeface="Cambria Math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B27A00"/>
                            </a:solidFill>
                            <a:latin typeface="Cambria Math"/>
                          </a:rPr>
                          <m:t>PC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B27A00"/>
                    </a:solidFill>
                  </a:rPr>
                  <a:t> </a:t>
                </a:r>
                <a:r>
                  <a:rPr lang="en-US" dirty="0" smtClean="0">
                    <a:solidFill>
                      <a:srgbClr val="001D4D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1D4D"/>
                        </a:solidFill>
                        <a:latin typeface="Cambria Math"/>
                      </a:rPr>
                      <m:t>q</m:t>
                    </m:r>
                    <m:acc>
                      <m:accPr>
                        <m:chr m:val="̅"/>
                        <m:ctrlPr>
                          <a:rPr lang="en-US" b="0" smtClean="0">
                            <a:solidFill>
                              <a:srgbClr val="001D4D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1D4D"/>
                            </a:solidFill>
                            <a:latin typeface="Cambria Math"/>
                          </a:rPr>
                          <m:t>q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rgbClr val="001D4D"/>
                    </a:solidFill>
                  </a:rPr>
                  <a:t> system: </a:t>
                </a:r>
                <a:endParaRPr lang="en-US" i="1" dirty="0" smtClean="0">
                  <a:solidFill>
                    <a:srgbClr val="001D4D"/>
                  </a:solidFill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PC</m:t>
                        </m:r>
                      </m:sup>
                    </m:sSup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−+</m:t>
                        </m:r>
                      </m:sup>
                    </m:sSup>
                    <m:r>
                      <a:rPr lang="en-US" b="0" i="0" smtClean="0">
                        <a:solidFill>
                          <a:srgbClr val="B27A00"/>
                        </a:solidFill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en-US" i="0">
                            <a:solidFill>
                              <a:srgbClr val="B27A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B27A0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B27A0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i="0">
                            <a:solidFill>
                              <a:srgbClr val="B27A00"/>
                            </a:solidFill>
                            <a:latin typeface="Cambria Math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B27A0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i="0">
                            <a:solidFill>
                              <a:srgbClr val="B27A00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B27A00"/>
                    </a:solidFill>
                  </a:rPr>
                  <a:t>, …</a:t>
                </a:r>
                <a:endParaRPr lang="en-US" dirty="0">
                  <a:solidFill>
                    <a:srgbClr val="B27A00"/>
                  </a:solidFill>
                </a:endParaRPr>
              </a:p>
            </p:txBody>
          </p:sp>
        </mc:Choice>
        <mc:Fallback>
          <p:sp>
            <p:nvSpPr>
              <p:cNvPr id="37" name="Content Placeholder 3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2546" y="943899"/>
                <a:ext cx="6456603" cy="5068594"/>
              </a:xfrm>
              <a:blipFill rotWithShape="1">
                <a:blip r:embed="rId5"/>
                <a:stretch>
                  <a:fillRect l="-944" t="-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623594"/>
            <a:ext cx="4021138" cy="3368053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6934200" y="928128"/>
            <a:ext cx="1524000" cy="1524000"/>
          </a:xfrm>
          <a:prstGeom prst="ellipse">
            <a:avLst/>
          </a:prstGeom>
          <a:solidFill>
            <a:srgbClr val="FFFFCC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207822" y="1147939"/>
            <a:ext cx="479851" cy="709631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7174520" y="1295639"/>
            <a:ext cx="521680" cy="4572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7190742" y="1211618"/>
                <a:ext cx="4969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+mn-lt"/>
                        </a:rPr>
                        <m:t>q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742" y="1211618"/>
                <a:ext cx="496931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/>
          <p:nvPr/>
        </p:nvCxnSpPr>
        <p:spPr>
          <a:xfrm flipV="1">
            <a:off x="7828353" y="1475077"/>
            <a:ext cx="488378" cy="709631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7795051" y="1609041"/>
            <a:ext cx="521680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7811273" y="1525020"/>
                <a:ext cx="4969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smtClean="0">
                              <a:solidFill>
                                <a:schemeClr val="accent5">
                                  <a:lumMod val="40000"/>
                                  <a:lumOff val="60000"/>
                                </a:schemeClr>
                              </a:solidFill>
                              <a:latin typeface="+mn-lt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5">
                                  <a:lumMod val="40000"/>
                                  <a:lumOff val="60000"/>
                                </a:schemeClr>
                              </a:solidFill>
                              <a:latin typeface="+mn-lt"/>
                            </a:rPr>
                            <m:t>q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1273" y="1525020"/>
                <a:ext cx="496931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8096861" y="2732314"/>
                <a:ext cx="43973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e>
                        <m:sup>
                          <m:r>
                            <a:rPr lang="en-US" b="1" i="1" smtClean="0">
                              <a:latin typeface="Cambria Math"/>
                            </a:rPr>
                            <m:t>−−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861" y="2732314"/>
                <a:ext cx="439739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181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28800"/>
            <a:ext cx="8153401" cy="2568575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Attenuation Corrections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0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57199" y="152400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600" dirty="0" smtClean="0"/>
              <a:t>Attenuation Corrections (Bench Data)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 bwMode="auto">
              <a:xfrm>
                <a:off x="203537" y="679500"/>
                <a:ext cx="4419602" cy="2994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282575" indent="-282575" algn="l" rtl="0" fontAlgn="base">
                  <a:spcBef>
                    <a:spcPts val="20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sz="2200"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marL="577850" indent="-2952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sz="2000"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2pPr>
                <a:lvl3pPr marL="860425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3pPr>
                <a:lvl4pPr marL="1143000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4pPr>
                <a:lvl5pPr marL="1425575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r>
                  <a:rPr lang="en-US" sz="1600" dirty="0" smtClean="0"/>
                  <a:t>The ADC peak &amp; pedestal were isolated by cutting on the TDC spectrum</a:t>
                </a:r>
              </a:p>
              <a:p>
                <a:pPr lvl="1" defTabSz="914400"/>
                <a:r>
                  <a:rPr lang="en-US" sz="1600" dirty="0" smtClean="0">
                    <a:solidFill>
                      <a:srgbClr val="B27A00"/>
                    </a:solidFill>
                  </a:rPr>
                  <a:t>In time: Peak</a:t>
                </a:r>
              </a:p>
              <a:p>
                <a:pPr lvl="1" defTabSz="914400"/>
                <a:r>
                  <a:rPr lang="en-US" sz="1600" dirty="0" smtClean="0">
                    <a:solidFill>
                      <a:srgbClr val="FF0000"/>
                    </a:solidFill>
                  </a:rPr>
                  <a:t>Out of time: Pedestal</a:t>
                </a:r>
              </a:p>
              <a:p>
                <a:pPr defTabSz="914400"/>
                <a:r>
                  <a:rPr lang="en-US" sz="1600" dirty="0"/>
                  <a:t>For </a:t>
                </a:r>
                <a:r>
                  <a:rPr lang="en-US" sz="1600" dirty="0" smtClean="0"/>
                  <a:t>each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 smtClean="0"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en-US" sz="1600" b="0" i="0" smtClean="0">
                            <a:latin typeface="Cambria Math"/>
                          </a:rPr>
                          <m:t>90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/>
                          </a:rPr>
                          <m:t>Sr</m:t>
                        </m:r>
                      </m:e>
                    </m:sPre>
                  </m:oMath>
                </a14:m>
                <a:r>
                  <a:rPr lang="en-US" sz="1600" dirty="0" smtClean="0"/>
                  <a:t> source location </a:t>
                </a:r>
                <a:r>
                  <a:rPr lang="en-US" sz="1600" dirty="0"/>
                  <a:t>the ADC peak &amp; pedestal </a:t>
                </a:r>
                <a:r>
                  <a:rPr lang="en-US" sz="1600" dirty="0" smtClean="0"/>
                  <a:t>were fit</a:t>
                </a:r>
                <a:endParaRPr lang="en-US" sz="1600" dirty="0"/>
              </a:p>
              <a:p>
                <a:pPr lvl="1" defTabSz="914400"/>
                <a:r>
                  <a:rPr lang="en-US" sz="1600" dirty="0"/>
                  <a:t>The means are extracted and subtracted to obtain the true ADC values for each source </a:t>
                </a:r>
                <a:r>
                  <a:rPr lang="en-US" sz="1600" dirty="0" smtClean="0"/>
                  <a:t>location</a:t>
                </a:r>
                <a:endParaRPr lang="en-US" sz="1600" dirty="0"/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537" y="679500"/>
                <a:ext cx="4419602" cy="2994024"/>
              </a:xfrm>
              <a:prstGeom prst="rect">
                <a:avLst/>
              </a:prstGeom>
              <a:blipFill rotWithShape="1">
                <a:blip r:embed="rId5"/>
                <a:stretch>
                  <a:fillRect l="-276" t="-813" r="-19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3" y="3479932"/>
            <a:ext cx="4137571" cy="2457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79932"/>
            <a:ext cx="4232655" cy="25361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18045" y="4416414"/>
            <a:ext cx="265991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ADC Pedestal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4600" y="4124026"/>
            <a:ext cx="156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1D4D"/>
                </a:solidFill>
                <a:latin typeface="+mn-lt"/>
              </a:rPr>
              <a:t>Channel 1</a:t>
            </a:r>
          </a:p>
          <a:p>
            <a:pPr algn="ctr"/>
            <a:r>
              <a:rPr lang="en-US" sz="1600" dirty="0">
                <a:solidFill>
                  <a:srgbClr val="001D4D"/>
                </a:solidFill>
                <a:latin typeface="+mn-lt"/>
              </a:rPr>
              <a:t>z</a:t>
            </a:r>
            <a:r>
              <a:rPr lang="en-US" sz="1600" dirty="0" smtClean="0">
                <a:solidFill>
                  <a:srgbClr val="001D4D"/>
                </a:solidFill>
                <a:latin typeface="+mn-lt"/>
              </a:rPr>
              <a:t> = 32.36 cm</a:t>
            </a:r>
            <a:endParaRPr lang="en-US" sz="1600" dirty="0">
              <a:solidFill>
                <a:srgbClr val="001D4D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86354" y="5105400"/>
            <a:ext cx="156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1D4D"/>
                </a:solidFill>
                <a:latin typeface="+mn-lt"/>
              </a:rPr>
              <a:t>Channel 1</a:t>
            </a:r>
          </a:p>
          <a:p>
            <a:pPr algn="ctr"/>
            <a:r>
              <a:rPr lang="en-US" sz="1600" dirty="0">
                <a:solidFill>
                  <a:srgbClr val="001D4D"/>
                </a:solidFill>
                <a:latin typeface="+mn-lt"/>
              </a:rPr>
              <a:t>z</a:t>
            </a:r>
            <a:r>
              <a:rPr lang="en-US" sz="1600" dirty="0" smtClean="0">
                <a:solidFill>
                  <a:srgbClr val="001D4D"/>
                </a:solidFill>
                <a:latin typeface="+mn-lt"/>
              </a:rPr>
              <a:t> = 32.36 cm</a:t>
            </a:r>
            <a:endParaRPr lang="en-US" sz="1600" dirty="0">
              <a:solidFill>
                <a:srgbClr val="001D4D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17" y="817620"/>
            <a:ext cx="4239022" cy="2520500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5781085" y="2429550"/>
            <a:ext cx="463211" cy="280176"/>
          </a:xfrm>
          <a:prstGeom prst="straightConnector1">
            <a:avLst/>
          </a:prstGeom>
          <a:ln w="57150">
            <a:solidFill>
              <a:srgbClr val="B27A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65395" y="1960933"/>
            <a:ext cx="252259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B27A00"/>
                </a:solidFill>
                <a:latin typeface="+mn-lt"/>
              </a:rPr>
              <a:t>ADC Peak</a:t>
            </a:r>
            <a:endParaRPr lang="en-US" sz="3200" dirty="0">
              <a:solidFill>
                <a:srgbClr val="B27A00"/>
              </a:solidFill>
              <a:latin typeface="+mn-lt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181601" y="1625025"/>
            <a:ext cx="636444" cy="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515155" y="1332638"/>
            <a:ext cx="3352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ADC Pedestal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27775" y="2468899"/>
            <a:ext cx="156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1D4D"/>
                </a:solidFill>
                <a:latin typeface="+mn-lt"/>
              </a:rPr>
              <a:t>Channel 1</a:t>
            </a:r>
          </a:p>
          <a:p>
            <a:pPr algn="ctr"/>
            <a:r>
              <a:rPr lang="en-US" sz="1600" dirty="0">
                <a:solidFill>
                  <a:srgbClr val="001D4D"/>
                </a:solidFill>
                <a:latin typeface="+mn-lt"/>
              </a:rPr>
              <a:t>z</a:t>
            </a:r>
            <a:r>
              <a:rPr lang="en-US" sz="1600" dirty="0" smtClean="0">
                <a:solidFill>
                  <a:srgbClr val="001D4D"/>
                </a:solidFill>
                <a:latin typeface="+mn-lt"/>
              </a:rPr>
              <a:t> = 32.36 cm</a:t>
            </a:r>
            <a:endParaRPr lang="en-US" sz="1600" dirty="0">
              <a:solidFill>
                <a:srgbClr val="001D4D"/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8200" y="4124025"/>
            <a:ext cx="896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1D4D"/>
                </a:solidFill>
                <a:latin typeface="+mn-lt"/>
              </a:rPr>
              <a:t>CFD</a:t>
            </a:r>
            <a:endParaRPr lang="en-US" sz="3200" dirty="0">
              <a:solidFill>
                <a:srgbClr val="001D4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03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 bwMode="auto">
              <a:xfrm>
                <a:off x="228599" y="1089871"/>
                <a:ext cx="8669339" cy="49998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282575" indent="-282575" algn="l" rtl="0" fontAlgn="base">
                  <a:spcBef>
                    <a:spcPts val="20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sz="2200"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marL="577850" indent="-2952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sz="2000"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2pPr>
                <a:lvl3pPr marL="860425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3pPr>
                <a:lvl4pPr marL="1143000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4pPr>
                <a:lvl5pPr marL="1425575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r>
                  <a:rPr lang="en-US" dirty="0" smtClean="0"/>
                  <a:t>Pedestal corrected ADC means are then plotted vs. </a:t>
                </a:r>
                <a:r>
                  <a:rPr lang="en-US" baseline="30000" dirty="0"/>
                  <a:t>90</a:t>
                </a:r>
                <a:r>
                  <a:rPr lang="en-US" dirty="0"/>
                  <a:t>Sr </a:t>
                </a:r>
                <a:r>
                  <a:rPr lang="en-US" dirty="0" smtClean="0"/>
                  <a:t>source distance along paddle</a:t>
                </a:r>
              </a:p>
              <a:p>
                <a:pPr defTabSz="914400"/>
                <a:r>
                  <a:rPr lang="en-US" dirty="0" smtClean="0"/>
                  <a:t>The data are fit to two different regions of each paddle </a:t>
                </a:r>
              </a:p>
              <a:p>
                <a:pPr lvl="1" defTabSz="914400"/>
                <a:r>
                  <a:rPr lang="en-US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Straight section: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  <m:d>
                          <m:dPr>
                            <m:ctrlPr>
                              <a:rPr lang="en-US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𝑧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= </m:t>
                        </m:r>
                        <m: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𝑆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∗</m:t>
                        </m:r>
                        <m: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𝑧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 defTabSz="914400"/>
                <a:r>
                  <a:rPr lang="en-US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Bend/Nose Section: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𝐵𝑁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𝐵𝑁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𝐵𝑁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∗</m:t>
                        </m:r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𝑧</m:t>
                        </m:r>
                      </m:sup>
                    </m:sSup>
                    <m:r>
                      <a:rPr lang="en-US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b="0" i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𝐵𝑁</m:t>
                        </m:r>
                      </m:sub>
                    </m:sSub>
                  </m:oMath>
                </a14:m>
                <a:endParaRPr lang="en-US" dirty="0" smtClean="0">
                  <a:solidFill>
                    <a:schemeClr val="accent3">
                      <a:lumMod val="75000"/>
                    </a:schemeClr>
                  </a:solidFill>
                </a:endParaRPr>
              </a:p>
              <a:p>
                <a:pPr defTabSz="914400"/>
                <a:r>
                  <a:rPr lang="en-US" dirty="0" smtClean="0"/>
                  <a:t>The correction is calculated by the following method:</a:t>
                </a:r>
              </a:p>
              <a:p>
                <a:pPr lvl="1" defTabSz="914400"/>
                <a:r>
                  <a:rPr lang="en-US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Straight Section: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𝑑𝐸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𝑐𝑜𝑟𝑟</m:t>
                        </m:r>
                      </m:sub>
                    </m:sSub>
                    <m:r>
                      <a:rPr lang="en-US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𝑑𝐸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h𝑖𝑡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  <a:p>
                <a:pPr lvl="2" defTabSz="914400"/>
                <a:r>
                  <a:rPr lang="en-US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Where: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 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0.0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𝑧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 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1.0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6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6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6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∗</m:t>
                            </m:r>
                            <m:r>
                              <a:rPr lang="en-US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pPr lvl="1" defTabSz="914400"/>
                <a:r>
                  <a:rPr lang="en-US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Nose Section</a:t>
                </a: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𝑑𝐸</m:t>
                        </m:r>
                      </m:e>
                      <m:sub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𝑐𝑜𝑟𝑟</m:t>
                        </m:r>
                      </m:sub>
                    </m:sSub>
                    <m:r>
                      <a:rPr lang="en-US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</a:rPr>
                      <m:t> =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𝑑𝐸</m:t>
                        </m:r>
                      </m:e>
                      <m:sub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h𝑖𝑡</m:t>
                        </m:r>
                      </m:sub>
                    </m:sSub>
                    <m:r>
                      <a:rPr lang="en-US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</a:rPr>
                      <m:t>∗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𝐵𝑁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</a:p>
              <a:p>
                <a:pPr lvl="2" defTabSz="914400"/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Where: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  <m:t>𝐵𝑁</m:t>
                        </m:r>
                      </m:sub>
                    </m:sSub>
                    <m:r>
                      <a:rPr lang="en-US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</a:rPr>
                      <m:t>= </m:t>
                    </m:r>
                    <m:f>
                      <m:fPr>
                        <m:type m:val="lin"/>
                        <m:ctrlPr>
                          <a:rPr lang="en-US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0.0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𝐵𝑁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𝑧</m:t>
                            </m:r>
                          </m:e>
                        </m:d>
                      </m:den>
                    </m:f>
                    <m:r>
                      <a:rPr lang="en-US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f>
                      <m:fPr>
                        <m:type m:val="lin"/>
                        <m:ctrlPr>
                          <a:rPr lang="en-US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d>
                          <m:dPr>
                            <m:ctrlPr>
                              <a:rPr lang="en-US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𝐵</m:t>
                                </m:r>
                                <m:r>
                                  <a:rPr lang="en-US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𝑁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accent3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accent3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3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  <m:r>
                                      <a:rPr lang="en-US" i="1">
                                        <a:solidFill>
                                          <a:schemeClr val="accent3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∗</m:t>
                                </m:r>
                                <m:r>
                                  <a:rPr lang="en-US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𝑧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𝐵</m:t>
                                </m:r>
                                <m:r>
                                  <a:rPr lang="en-US" i="1">
                                    <a:solidFill>
                                      <a:schemeClr val="accent3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599" y="1089871"/>
                <a:ext cx="8669339" cy="4999823"/>
              </a:xfrm>
              <a:prstGeom prst="rect">
                <a:avLst/>
              </a:prstGeom>
              <a:blipFill rotWithShape="1">
                <a:blip r:embed="rId5"/>
                <a:stretch>
                  <a:fillRect l="-632" t="-85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57199" y="381000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600" dirty="0" smtClean="0"/>
              <a:t>Attenuation Corrections (Bench Data)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8313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57199" y="381000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600" dirty="0" smtClean="0"/>
              <a:t>Attenuation Corrections (Bench Data)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84070"/>
            <a:ext cx="8688832" cy="39850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62000" y="2602138"/>
                <a:ext cx="158250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0.0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02138"/>
                <a:ext cx="1582508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H="1">
            <a:off x="762000" y="2975607"/>
            <a:ext cx="395627" cy="45720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157912" y="1705016"/>
                <a:ext cx="9010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𝐵𝑁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912" y="1705016"/>
                <a:ext cx="901081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>
            <a:off x="7696200" y="2061207"/>
            <a:ext cx="457200" cy="384723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587685" y="2125739"/>
            <a:ext cx="0" cy="1322131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686797" y="1756407"/>
                <a:ext cx="18017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797" y="1756407"/>
                <a:ext cx="1801775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334000" y="2445930"/>
                <a:ext cx="158250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0.0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2445930"/>
                <a:ext cx="1582508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 flipH="1">
            <a:off x="5334000" y="2819399"/>
            <a:ext cx="395627" cy="45720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640654" y="4118607"/>
                <a:ext cx="21110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𝐵𝑁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𝐵𝑁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654" y="4118607"/>
                <a:ext cx="2111091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 flipV="1">
            <a:off x="8165805" y="3388789"/>
            <a:ext cx="0" cy="729818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214473" y="4482623"/>
                <a:ext cx="7464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473" y="4482623"/>
                <a:ext cx="746422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/>
          <p:cNvCxnSpPr/>
          <p:nvPr/>
        </p:nvCxnSpPr>
        <p:spPr>
          <a:xfrm flipV="1">
            <a:off x="2587685" y="3991017"/>
            <a:ext cx="0" cy="43239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7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57199" y="152400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600" dirty="0" smtClean="0"/>
              <a:t>Attenuation Corrections (Bench Data)</a:t>
            </a:r>
            <a:endParaRPr lang="en-US" sz="36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28599" y="1013799"/>
            <a:ext cx="8669339" cy="35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282575" indent="-282575" algn="l" rtl="0" fontAlgn="base">
              <a:spcBef>
                <a:spcPts val="2000"/>
              </a:spcBef>
              <a:spcAft>
                <a:spcPct val="0"/>
              </a:spcAft>
              <a:buFont typeface="Wingdings 2" pitchFamily="-111" charset="2"/>
              <a:buChar char=""/>
              <a:defRPr sz="22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7850" indent="-2952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sz="20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86042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143000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142557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3" y="1444135"/>
            <a:ext cx="8640985" cy="4530827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28599" y="879146"/>
            <a:ext cx="8669339" cy="49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82575" indent="-282575" algn="l" rtl="0" fontAlgn="base">
              <a:spcBef>
                <a:spcPts val="2000"/>
              </a:spcBef>
              <a:spcAft>
                <a:spcPct val="0"/>
              </a:spcAft>
              <a:buFont typeface="Wingdings 2" pitchFamily="-111" charset="2"/>
              <a:buChar char=""/>
              <a:defRPr sz="22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7850" indent="-2952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sz="20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86042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143000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142557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 smtClean="0">
                <a:solidFill>
                  <a:srgbClr val="FF0000"/>
                </a:solidFill>
              </a:rPr>
              <a:t>Uncorrected</a:t>
            </a:r>
            <a:r>
              <a:rPr lang="en-US" dirty="0" smtClean="0"/>
              <a:t> </a:t>
            </a:r>
            <a:r>
              <a:rPr lang="en-US" dirty="0" err="1" smtClean="0"/>
              <a:t>dE</a:t>
            </a:r>
            <a:r>
              <a:rPr lang="en-US" dirty="0" smtClean="0"/>
              <a:t>/dx vs. P in the Start Counter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236041" y="2346846"/>
            <a:ext cx="677069" cy="73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82575" indent="-282575" algn="l" rtl="0" fontAlgn="base">
              <a:spcBef>
                <a:spcPts val="2000"/>
              </a:spcBef>
              <a:spcAft>
                <a:spcPct val="0"/>
              </a:spcAft>
              <a:buFont typeface="Wingdings 2" pitchFamily="-111" charset="2"/>
              <a:buChar char=""/>
              <a:defRPr sz="22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7850" indent="-2952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sz="20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86042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143000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142557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None/>
            </a:pPr>
            <a:r>
              <a:rPr lang="en-US" sz="4400" dirty="0" smtClean="0"/>
              <a:t>p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383925" y="4724400"/>
            <a:ext cx="2053036" cy="73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82575" indent="-282575" algn="l" rtl="0" fontAlgn="base">
              <a:spcBef>
                <a:spcPts val="2000"/>
              </a:spcBef>
              <a:spcAft>
                <a:spcPct val="0"/>
              </a:spcAft>
              <a:buFont typeface="Wingdings 2" pitchFamily="-111" charset="2"/>
              <a:buChar char=""/>
              <a:defRPr sz="22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7850" indent="-2952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sz="20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86042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143000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142557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None/>
            </a:pPr>
            <a:r>
              <a:rPr lang="en-US" sz="4400" dirty="0" smtClean="0"/>
              <a:t>π, e, 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6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57199" y="152400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600" dirty="0" smtClean="0"/>
              <a:t>Attenuation Corrections (Bench Data)</a:t>
            </a:r>
            <a:endParaRPr lang="en-US" sz="36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28599" y="1013799"/>
            <a:ext cx="8669339" cy="35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282575" indent="-282575" algn="l" rtl="0" fontAlgn="base">
              <a:spcBef>
                <a:spcPts val="2000"/>
              </a:spcBef>
              <a:spcAft>
                <a:spcPct val="0"/>
              </a:spcAft>
              <a:buFont typeface="Wingdings 2" pitchFamily="-111" charset="2"/>
              <a:buChar char=""/>
              <a:defRPr sz="22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7850" indent="-2952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sz="20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86042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143000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142557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" y="1497598"/>
            <a:ext cx="8610600" cy="4514895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28599" y="879146"/>
            <a:ext cx="8669339" cy="49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82575" indent="-282575" algn="l" rtl="0" fontAlgn="base">
              <a:spcBef>
                <a:spcPts val="2000"/>
              </a:spcBef>
              <a:spcAft>
                <a:spcPct val="0"/>
              </a:spcAft>
              <a:buFont typeface="Wingdings 2" pitchFamily="-111" charset="2"/>
              <a:buChar char=""/>
              <a:defRPr sz="22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7850" indent="-2952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sz="20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86042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143000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142557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>
                <a:solidFill>
                  <a:schemeClr val="accent3"/>
                </a:solidFill>
              </a:rPr>
              <a:t>C</a:t>
            </a:r>
            <a:r>
              <a:rPr lang="en-US" dirty="0" smtClean="0">
                <a:solidFill>
                  <a:schemeClr val="accent3"/>
                </a:solidFill>
              </a:rPr>
              <a:t>orrected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/>
              <a:t>dE</a:t>
            </a:r>
            <a:r>
              <a:rPr lang="en-US" dirty="0" smtClean="0"/>
              <a:t>/dx vs. P in the Start Counter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236041" y="2712493"/>
            <a:ext cx="677069" cy="73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82575" indent="-282575" algn="l" rtl="0" fontAlgn="base">
              <a:spcBef>
                <a:spcPts val="2000"/>
              </a:spcBef>
              <a:spcAft>
                <a:spcPct val="0"/>
              </a:spcAft>
              <a:buFont typeface="Wingdings 2" pitchFamily="-111" charset="2"/>
              <a:buChar char=""/>
              <a:defRPr sz="22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7850" indent="-2952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sz="20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86042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143000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142557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None/>
            </a:pPr>
            <a:r>
              <a:rPr lang="en-US" sz="4400" dirty="0" smtClean="0"/>
              <a:t>p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383925" y="4953000"/>
            <a:ext cx="2053036" cy="73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82575" indent="-282575" algn="l" rtl="0" fontAlgn="base">
              <a:spcBef>
                <a:spcPts val="2000"/>
              </a:spcBef>
              <a:spcAft>
                <a:spcPct val="0"/>
              </a:spcAft>
              <a:buFont typeface="Wingdings 2" pitchFamily="-111" charset="2"/>
              <a:buChar char=""/>
              <a:defRPr sz="22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7850" indent="-2952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sz="20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86042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143000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142557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None/>
            </a:pPr>
            <a:r>
              <a:rPr lang="en-US" sz="4400" dirty="0" smtClean="0"/>
              <a:t>π, e, 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9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81200"/>
            <a:ext cx="8153401" cy="2568575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Propagation Time Corrections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28599" y="976152"/>
            <a:ext cx="5943601" cy="509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282575" indent="-282575" algn="l" rtl="0" fontAlgn="base">
              <a:spcBef>
                <a:spcPts val="2000"/>
              </a:spcBef>
              <a:spcAft>
                <a:spcPct val="0"/>
              </a:spcAft>
              <a:buFont typeface="Wingdings 2" pitchFamily="-111" charset="2"/>
              <a:buChar char=""/>
              <a:defRPr sz="22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577850" indent="-2952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sz="2000"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86042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143000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1425575" indent="-282575" algn="l" rtl="0" fontAlgn="base">
              <a:spcBef>
                <a:spcPts val="600"/>
              </a:spcBef>
              <a:spcAft>
                <a:spcPct val="0"/>
              </a:spcAft>
              <a:buFont typeface="Wingdings 2" pitchFamily="-111" charset="2"/>
              <a:buChar char=""/>
              <a:defRPr kern="1200">
                <a:solidFill>
                  <a:srgbClr val="001D4D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100" dirty="0" smtClean="0"/>
              <a:t>Developed method for acquiring a reference time that is external of the ST</a:t>
            </a:r>
          </a:p>
          <a:p>
            <a:pPr defTabSz="914400"/>
            <a:r>
              <a:rPr lang="en-US" sz="2100" dirty="0"/>
              <a:t>Event Selection (Run 2931)</a:t>
            </a:r>
          </a:p>
          <a:p>
            <a:pPr lvl="1" defTabSz="914400"/>
            <a:r>
              <a:rPr lang="en-US" sz="2100" dirty="0"/>
              <a:t>Charged tracks with best tracking FOM (FOM &gt; 3</a:t>
            </a:r>
            <a:r>
              <a:rPr lang="el-GR" sz="2100" dirty="0"/>
              <a:t>σ</a:t>
            </a:r>
            <a:r>
              <a:rPr lang="en-US" sz="2100" dirty="0"/>
              <a:t>)</a:t>
            </a:r>
          </a:p>
          <a:p>
            <a:pPr lvl="1" defTabSz="914400"/>
            <a:r>
              <a:rPr lang="en-US" sz="2100" dirty="0"/>
              <a:t>50.0 cm &lt; </a:t>
            </a:r>
            <a:r>
              <a:rPr lang="en-US" sz="2100" dirty="0" err="1"/>
              <a:t>z</a:t>
            </a:r>
            <a:r>
              <a:rPr lang="en-US" sz="2100" baseline="-25000" dirty="0" err="1"/>
              <a:t>vertex</a:t>
            </a:r>
            <a:r>
              <a:rPr lang="en-US" sz="2100" dirty="0"/>
              <a:t> &lt; 80.0 cm</a:t>
            </a:r>
          </a:p>
          <a:p>
            <a:pPr lvl="1" defTabSz="914400"/>
            <a:r>
              <a:rPr lang="en-US" sz="2100" dirty="0" err="1"/>
              <a:t>r</a:t>
            </a:r>
            <a:r>
              <a:rPr lang="en-US" sz="2100" baseline="-25000" dirty="0" err="1"/>
              <a:t>vertex</a:t>
            </a:r>
            <a:r>
              <a:rPr lang="en-US" sz="2100" baseline="-25000" dirty="0"/>
              <a:t> </a:t>
            </a:r>
            <a:r>
              <a:rPr lang="en-US" sz="2100" dirty="0"/>
              <a:t> &lt; </a:t>
            </a:r>
            <a:r>
              <a:rPr lang="en-US" sz="2100" dirty="0" smtClean="0"/>
              <a:t>3.745 </a:t>
            </a:r>
            <a:r>
              <a:rPr lang="en-US" sz="2100" dirty="0"/>
              <a:t>cm </a:t>
            </a:r>
            <a:r>
              <a:rPr lang="en-US" sz="2100" dirty="0" smtClean="0"/>
              <a:t>(scattering chamber radius)</a:t>
            </a:r>
          </a:p>
          <a:p>
            <a:pPr defTabSz="914400"/>
            <a:r>
              <a:rPr lang="en-US" sz="2100" dirty="0" smtClean="0"/>
              <a:t>Track matched to the TOF </a:t>
            </a:r>
          </a:p>
          <a:p>
            <a:pPr lvl="1" defTabSz="914400"/>
            <a:r>
              <a:rPr lang="en-US" sz="2100" dirty="0" smtClean="0"/>
              <a:t>Does not also have a match to the ST</a:t>
            </a:r>
          </a:p>
          <a:p>
            <a:pPr lvl="1" defTabSz="914400"/>
            <a:r>
              <a:rPr lang="en-US" sz="2100" dirty="0" smtClean="0"/>
              <a:t>π- tracks with p &gt; 0.5 GeV</a:t>
            </a:r>
          </a:p>
          <a:p>
            <a:pPr lvl="1" defTabSz="914400"/>
            <a:r>
              <a:rPr lang="en-US" sz="2100" dirty="0" smtClean="0"/>
              <a:t>Calibrated TOF hit time is propagated back to the vertex and corrected for the RF time </a:t>
            </a:r>
          </a:p>
          <a:p>
            <a:pPr lvl="2" defTabSz="914400"/>
            <a:r>
              <a:rPr lang="en-US" sz="2100" dirty="0" smtClean="0"/>
              <a:t>Serves as single reference time for all tracks matched to the ST in that event</a:t>
            </a:r>
          </a:p>
          <a:p>
            <a:pPr defTabSz="914400"/>
            <a:r>
              <a:rPr lang="en-US" sz="2100" dirty="0" smtClean="0"/>
              <a:t>Tracks matched to the ST</a:t>
            </a:r>
          </a:p>
          <a:p>
            <a:pPr lvl="1" defTabSz="914400"/>
            <a:r>
              <a:rPr lang="en-US" sz="2100" dirty="0" smtClean="0"/>
              <a:t>Hit times are time-walk &amp; flight time corrected</a:t>
            </a:r>
          </a:p>
          <a:p>
            <a:pPr defTabSz="914400"/>
            <a:r>
              <a:rPr lang="en-US" sz="2100" dirty="0" smtClean="0"/>
              <a:t>Time difference (TOF &amp; ST) and z intersection with ST are recorded</a:t>
            </a:r>
          </a:p>
          <a:p>
            <a:pPr defTabSz="914400"/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57199" y="152400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200" dirty="0"/>
              <a:t>Propagation Time Corrections </a:t>
            </a:r>
            <a:r>
              <a:rPr lang="en-US" sz="3200" dirty="0" smtClean="0"/>
              <a:t>(Beam Data</a:t>
            </a:r>
            <a:r>
              <a:rPr lang="en-US" sz="3200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768" y="2590800"/>
            <a:ext cx="2825170" cy="159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768" y="815975"/>
            <a:ext cx="2825170" cy="16294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768" y="4331621"/>
            <a:ext cx="2825170" cy="168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4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 bwMode="auto">
              <a:xfrm>
                <a:off x="152400" y="1045755"/>
                <a:ext cx="5008935" cy="4853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>
                <a:lvl1pPr marL="282575" indent="-282575" algn="l" rtl="0" fontAlgn="base">
                  <a:spcBef>
                    <a:spcPts val="20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sz="2200"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marL="577850" indent="-2952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sz="2000"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2pPr>
                <a:lvl3pPr marL="860425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3pPr>
                <a:lvl4pPr marL="1143000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4pPr>
                <a:lvl5pPr marL="1425575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r>
                  <a:rPr lang="en-US" dirty="0" smtClean="0"/>
                  <a:t>Only 5 mm wide bins in z that have more than 65 entries were considered</a:t>
                </a:r>
              </a:p>
              <a:p>
                <a:pPr lvl="1" defTabSz="914400"/>
                <a:r>
                  <a:rPr lang="en-US" dirty="0" smtClean="0"/>
                  <a:t>Gaussian fit, mean and error extracted</a:t>
                </a:r>
              </a:p>
              <a:p>
                <a:pPr defTabSz="914400"/>
                <a:r>
                  <a:rPr lang="en-US" dirty="0" smtClean="0"/>
                  <a:t>Functional </a:t>
                </a:r>
                <a:r>
                  <a:rPr lang="en-US" dirty="0"/>
                  <a:t>forms are fit to the 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straight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bg2">
                        <a:lumMod val="75000"/>
                      </a:schemeClr>
                    </a:solidFill>
                  </a:rPr>
                  <a:t>bend</a:t>
                </a:r>
                <a:r>
                  <a:rPr lang="en-US" dirty="0"/>
                  <a:t>, &amp; </a:t>
                </a:r>
                <a:r>
                  <a:rPr lang="en-US" dirty="0">
                    <a:solidFill>
                      <a:srgbClr val="7030A0"/>
                    </a:solidFill>
                  </a:rPr>
                  <a:t>nose</a:t>
                </a:r>
                <a:r>
                  <a:rPr lang="en-US" dirty="0"/>
                  <a:t> regions</a:t>
                </a:r>
              </a:p>
              <a:p>
                <a:pPr lvl="1" defTabSz="914400"/>
                <a:r>
                  <a:rPr lang="en-US" dirty="0" smtClean="0"/>
                  <a:t>Initial round </a:t>
                </a:r>
                <a:r>
                  <a:rPr lang="en-US" dirty="0"/>
                  <a:t>of fits </a:t>
                </a:r>
                <a:r>
                  <a:rPr lang="en-US" dirty="0" smtClean="0"/>
                  <a:t>are </a:t>
                </a:r>
                <a:r>
                  <a:rPr lang="en-US" dirty="0"/>
                  <a:t>performed to offset all values so the y-intercept of the 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straight section </a:t>
                </a:r>
                <a:r>
                  <a:rPr lang="en-US" dirty="0"/>
                  <a:t>is 0.0</a:t>
                </a:r>
              </a:p>
              <a:p>
                <a:pPr lvl="1" defTabSz="914400"/>
                <a:r>
                  <a:rPr lang="en-US" dirty="0"/>
                  <a:t>This allows one to calculate the time difference explicitly</a:t>
                </a:r>
              </a:p>
              <a:p>
                <a:pPr lvl="1" defTabSz="91440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∗</m:t>
                    </m:r>
                    <m:r>
                      <a:rPr lang="en-US" i="1">
                        <a:latin typeface="Cambria Math"/>
                      </a:rPr>
                      <m:t>𝑧</m:t>
                    </m:r>
                  </m:oMath>
                </a14:m>
                <a:endParaRPr lang="en-US" dirty="0" smtClean="0"/>
              </a:p>
              <a:p>
                <a:pPr defTabSz="914400"/>
                <a:r>
                  <a:rPr lang="en-US" dirty="0"/>
                  <a:t>Clear deviation from </a:t>
                </a:r>
                <a:r>
                  <a:rPr lang="en-US" dirty="0">
                    <a:solidFill>
                      <a:srgbClr val="FF0000"/>
                    </a:solidFill>
                  </a:rPr>
                  <a:t>constant effective velocity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correction</a:t>
                </a:r>
                <a:endParaRPr lang="en-US" dirty="0"/>
              </a:p>
              <a:p>
                <a:pPr defTabSz="914400"/>
                <a:r>
                  <a:rPr lang="en-US" dirty="0"/>
                  <a:t>The corrections are as follows</a:t>
                </a:r>
              </a:p>
              <a:p>
                <a:pPr lvl="1" defTabSz="914400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1D4D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1D4D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solidFill>
                              <a:srgbClr val="001D4D"/>
                            </a:solidFill>
                            <a:latin typeface="Cambria Math"/>
                          </a:rPr>
                          <m:t>𝑐𝑜𝑟𝑟</m:t>
                        </m:r>
                      </m:sub>
                    </m:sSub>
                    <m:r>
                      <a:rPr lang="en-US" i="1">
                        <a:solidFill>
                          <a:srgbClr val="001D4D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001D4D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1D4D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solidFill>
                              <a:srgbClr val="001D4D"/>
                            </a:solidFill>
                            <a:latin typeface="Cambria Math"/>
                          </a:rPr>
                          <m:t>h𝑖𝑡</m:t>
                        </m:r>
                      </m:sub>
                    </m:sSub>
                    <m:r>
                      <a:rPr lang="en-US" i="1">
                        <a:solidFill>
                          <a:srgbClr val="001D4D"/>
                        </a:solidFill>
                        <a:latin typeface="Cambria Math"/>
                      </a:rPr>
                      <m:t>−</m:t>
                    </m:r>
                  </m:oMath>
                </a14:m>
                <a:r>
                  <a:rPr lang="en-US" dirty="0">
                    <a:solidFill>
                      <a:srgbClr val="001D4D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1D4D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1D4D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1D4D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1D4D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1D4D"/>
                            </a:solidFill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endPara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1045755"/>
                <a:ext cx="5008935" cy="4853550"/>
              </a:xfrm>
              <a:prstGeom prst="rect">
                <a:avLst/>
              </a:prstGeom>
              <a:blipFill rotWithShape="1">
                <a:blip r:embed="rId5"/>
                <a:stretch>
                  <a:fillRect l="-730" t="-1884" r="-7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/>
          <p:cNvSpPr txBox="1">
            <a:spLocks/>
          </p:cNvSpPr>
          <p:nvPr/>
        </p:nvSpPr>
        <p:spPr bwMode="auto">
          <a:xfrm>
            <a:off x="457199" y="152400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200" dirty="0"/>
              <a:t>Propagation Time Corrections </a:t>
            </a:r>
            <a:r>
              <a:rPr lang="en-US" sz="3200" dirty="0" smtClean="0"/>
              <a:t>(Beam Data</a:t>
            </a:r>
            <a:r>
              <a:rPr lang="en-US" sz="3200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94" y="3370977"/>
            <a:ext cx="3642631" cy="2698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950435" y="4196034"/>
                <a:ext cx="7464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435" y="4196034"/>
                <a:ext cx="746422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331826" y="3663886"/>
                <a:ext cx="7750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826" y="3663886"/>
                <a:ext cx="775020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965226" y="4012327"/>
                <a:ext cx="7872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226" y="4012327"/>
                <a:ext cx="787267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>
            <a:off x="7022892" y="3944059"/>
            <a:ext cx="408129" cy="184987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" idx="0"/>
          </p:cNvCxnSpPr>
          <p:nvPr/>
        </p:nvCxnSpPr>
        <p:spPr>
          <a:xfrm flipH="1" flipV="1">
            <a:off x="8161958" y="3815305"/>
            <a:ext cx="196902" cy="19702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298318" y="4586909"/>
            <a:ext cx="398539" cy="244144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858000" y="5448716"/>
                <a:ext cx="1500860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=15.0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5448716"/>
                <a:ext cx="1500860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/>
          <p:nvPr/>
        </p:nvCxnSpPr>
        <p:spPr>
          <a:xfrm flipH="1" flipV="1">
            <a:off x="6331826" y="5257646"/>
            <a:ext cx="526174" cy="31120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94" y="787400"/>
            <a:ext cx="3642632" cy="24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4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81200"/>
            <a:ext cx="8153401" cy="2568575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Time Resolution Measurements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1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5301" y="250824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Hybrid &amp; Exotic Hybrid Mesons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66799"/>
                <a:ext cx="7124700" cy="494927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Conventional light mesons (</a:t>
                </a:r>
                <a:r>
                  <a:rPr lang="el-GR" dirty="0" smtClean="0"/>
                  <a:t>π</a:t>
                </a:r>
                <a:r>
                  <a:rPr lang="en-US" dirty="0" smtClean="0"/>
                  <a:t>, K,</a:t>
                </a:r>
                <a:r>
                  <a:rPr lang="el-GR" dirty="0" smtClean="0"/>
                  <a:t> η</a:t>
                </a:r>
                <a:r>
                  <a:rPr lang="en-US" dirty="0" smtClean="0"/>
                  <a:t>, </a:t>
                </a:r>
                <a:r>
                  <a:rPr lang="el-GR" dirty="0" smtClean="0"/>
                  <a:t>ρ</a:t>
                </a:r>
                <a:r>
                  <a:rPr lang="en-US" dirty="0" smtClean="0"/>
                  <a:t>, </a:t>
                </a:r>
                <a:r>
                  <a:rPr lang="el-GR" dirty="0" smtClean="0"/>
                  <a:t>ω</a:t>
                </a:r>
                <a:r>
                  <a:rPr lang="en-US" dirty="0" smtClean="0"/>
                  <a:t>,</a:t>
                </a:r>
                <a:r>
                  <a:rPr lang="el-GR" dirty="0"/>
                  <a:t> φ</a:t>
                </a:r>
                <a:r>
                  <a:rPr lang="en-US" dirty="0" smtClean="0"/>
                  <a:t>, …)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system (q = u, d, or s)</a:t>
                </a:r>
              </a:p>
              <a:p>
                <a:pPr lvl="1"/>
                <a:r>
                  <a:rPr lang="en-US" dirty="0"/>
                  <a:t>Gluonic degrees of freedom do not </a:t>
                </a:r>
                <a:r>
                  <a:rPr lang="en-US" dirty="0" smtClean="0"/>
                  <a:t>contribute</a:t>
                </a:r>
              </a:p>
              <a:p>
                <a:pPr lvl="1"/>
                <a:r>
                  <a:rPr lang="en-US" dirty="0" smtClean="0"/>
                  <a:t>Non-exotic </a:t>
                </a:r>
                <a:r>
                  <a:rPr lang="en-US" dirty="0"/>
                  <a:t>quantum numbers: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i="0">
                            <a:latin typeface="Cambria Math"/>
                          </a:rPr>
                          <m:t>PC</m:t>
                        </m:r>
                      </m:sup>
                    </m:sSup>
                    <m:r>
                      <a:rPr lang="en-US" i="0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n-US">
                            <a:latin typeface="Cambria Math"/>
                          </a:rPr>
                        </m:ctrlPr>
                      </m:sSupPr>
                      <m:e>
                        <m:r>
                          <a:rPr lang="en-US" i="0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i="0">
                            <a:latin typeface="Cambria Math"/>
                          </a:rPr>
                          <m:t>− +</m:t>
                        </m:r>
                      </m:sup>
                    </m:sSup>
                    <m:r>
                      <a:rPr lang="en-US" i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>
                            <a:latin typeface="Cambria Math"/>
                          </a:rPr>
                        </m:ctrlPr>
                      </m:sSupPr>
                      <m:e>
                        <m:r>
                          <a:rPr lang="en-US" i="0"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en-US" i="0">
                            <a:latin typeface="Cambria Math"/>
                          </a:rPr>
                          <m:t>−−</m:t>
                        </m:r>
                      </m:sup>
                    </m:sSup>
                    <m:r>
                      <a:rPr lang="en-US" i="0"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n-US">
                            <a:latin typeface="Cambria Math"/>
                          </a:rPr>
                        </m:ctrlPr>
                      </m:sSupPr>
                      <m:e>
                        <m:r>
                          <a:rPr lang="en-US" i="0"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en-US" i="0">
                            <a:latin typeface="Cambria Math"/>
                          </a:rPr>
                          <m:t>+−</m:t>
                        </m:r>
                      </m:sup>
                    </m:sSup>
                    <m:r>
                      <a:rPr lang="en-US" i="0">
                        <a:latin typeface="Cambria Math"/>
                      </a:rPr>
                      <m:t>, …</m:t>
                    </m:r>
                  </m:oMath>
                </a14:m>
                <a:endParaRPr lang="en-US" dirty="0" smtClean="0">
                  <a:solidFill>
                    <a:srgbClr val="001D4D"/>
                  </a:solidFill>
                </a:endParaRPr>
              </a:p>
              <a:p>
                <a:r>
                  <a:rPr lang="en-US" sz="2100" dirty="0" smtClean="0"/>
                  <a:t>Hybrid Mesons: </a:t>
                </a:r>
                <a:r>
                  <a:rPr lang="en-US" sz="2000" dirty="0"/>
                  <a:t>Resonances with gluonic field excitations</a:t>
                </a:r>
                <a:endParaRPr lang="en-US" sz="2100" dirty="0" smtClean="0"/>
              </a:p>
              <a:p>
                <a:pPr lvl="1"/>
                <a:r>
                  <a:rPr lang="en-US" dirty="0" smtClean="0"/>
                  <a:t>Gluons </a:t>
                </a:r>
                <a:r>
                  <a:rPr lang="en-US" dirty="0"/>
                  <a:t>behave as constituent </a:t>
                </a:r>
                <a:r>
                  <a:rPr lang="en-US" dirty="0" smtClean="0"/>
                  <a:t>particle  </a:t>
                </a:r>
                <a:endParaRPr lang="en-US" sz="1900" dirty="0" smtClean="0"/>
              </a:p>
              <a:p>
                <a:pPr lvl="1"/>
                <a:r>
                  <a:rPr lang="en-US" sz="1900" dirty="0" smtClean="0"/>
                  <a:t>Provide access to gluonic degrees of freedom in the confinement regime</a:t>
                </a:r>
              </a:p>
              <a:p>
                <a:r>
                  <a:rPr lang="en-US" sz="2100" dirty="0" smtClean="0"/>
                  <a:t>Exotic Hybrid Mesons: Hybrid mesons with non-permissible quantum numbers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Exotic quantum numbers: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FF0000"/>
                            </a:solidFill>
                            <a:latin typeface="Cambria Math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FF0000"/>
                            </a:solidFill>
                            <a:latin typeface="Cambria Math"/>
                          </a:rPr>
                          <m:t>PC</m:t>
                        </m:r>
                      </m:sup>
                    </m:sSup>
                    <m:r>
                      <a:rPr lang="en-US" i="0">
                        <a:solidFill>
                          <a:srgbClr val="FF0000"/>
                        </a:solidFill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n-US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i="0">
                            <a:solidFill>
                              <a:srgbClr val="FF0000"/>
                            </a:solidFill>
                            <a:latin typeface="Cambria Math"/>
                          </a:rPr>
                          <m:t>−−</m:t>
                        </m:r>
                      </m:sup>
                    </m:sSup>
                    <m:r>
                      <a:rPr lang="en-US" i="0">
                        <a:solidFill>
                          <a:srgbClr val="FF0000"/>
                        </a:solidFill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n-US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i="0">
                            <a:solidFill>
                              <a:srgbClr val="FF0000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  <m:r>
                      <a:rPr lang="en-US" i="0">
                        <a:solidFill>
                          <a:srgbClr val="FF0000"/>
                        </a:solidFill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n-US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0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en-US" i="0">
                            <a:solidFill>
                              <a:srgbClr val="FF0000"/>
                            </a:solidFill>
                            <a:latin typeface="Cambria Math"/>
                          </a:rPr>
                          <m:t>−+</m:t>
                        </m:r>
                      </m:sup>
                    </m:sSup>
                    <m:r>
                      <a:rPr lang="en-US" i="0">
                        <a:solidFill>
                          <a:srgbClr val="FF0000"/>
                        </a:solidFill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n-US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i="0">
                            <a:solidFill>
                              <a:srgbClr val="FF0000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  <m:r>
                      <a:rPr lang="en-US" i="0">
                        <a:solidFill>
                          <a:srgbClr val="FF0000"/>
                        </a:solidFill>
                        <a:latin typeface="Cambria Math"/>
                      </a:rPr>
                      <m:t>, …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lvl="1"/>
                <a:endParaRPr lang="en-US" sz="1900" dirty="0" smtClean="0"/>
              </a:p>
              <a:p>
                <a:pPr lvl="2"/>
                <a:endParaRPr lang="en-US" sz="1700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66799"/>
                <a:ext cx="7124700" cy="4949275"/>
              </a:xfrm>
              <a:blipFill rotWithShape="1">
                <a:blip r:embed="rId3"/>
                <a:stretch>
                  <a:fillRect l="-770" t="-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15" name="Picture 14" descr="HybridMes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33" y="4640360"/>
            <a:ext cx="1488989" cy="11919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q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7210768" y="4594552"/>
                <a:ext cx="380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q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768" y="4594552"/>
                <a:ext cx="380809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19" y="574674"/>
            <a:ext cx="1778404" cy="178752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7182021" y="2895600"/>
            <a:ext cx="1524000" cy="1524000"/>
            <a:chOff x="3429000" y="2667000"/>
            <a:chExt cx="1524000" cy="1524000"/>
          </a:xfrm>
        </p:grpSpPr>
        <p:sp>
          <p:nvSpPr>
            <p:cNvPr id="21" name="Oval 20"/>
            <p:cNvSpPr/>
            <p:nvPr/>
          </p:nvSpPr>
          <p:spPr>
            <a:xfrm>
              <a:off x="3429000" y="2667000"/>
              <a:ext cx="1524000" cy="1524000"/>
            </a:xfrm>
            <a:prstGeom prst="ellipse">
              <a:avLst/>
            </a:prstGeom>
            <a:solidFill>
              <a:srgbClr val="FFFFCC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611192" y="3020929"/>
              <a:ext cx="52168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627414" y="2936908"/>
                  <a:ext cx="49693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+mn-lt"/>
                          </a:rPr>
                          <m:t>q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7414" y="2936908"/>
                  <a:ext cx="496931" cy="52322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Oval 23"/>
            <p:cNvSpPr/>
            <p:nvPr/>
          </p:nvSpPr>
          <p:spPr>
            <a:xfrm>
              <a:off x="3957456" y="3578578"/>
              <a:ext cx="52168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3973678" y="3494557"/>
                  <a:ext cx="49693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800" smtClean="0">
                                <a:solidFill>
                                  <a:schemeClr val="accent5">
                                    <a:lumMod val="40000"/>
                                    <a:lumOff val="60000"/>
                                  </a:schemeClr>
                                </a:solidFill>
                                <a:latin typeface="+mn-lt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5">
                                    <a:lumMod val="40000"/>
                                    <a:lumOff val="60000"/>
                                  </a:schemeClr>
                                </a:solidFill>
                                <a:latin typeface="+mn-lt"/>
                              </a:rPr>
                              <m:t>q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3678" y="3494557"/>
                  <a:ext cx="496931" cy="52322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Oval 25"/>
            <p:cNvSpPr/>
            <p:nvPr/>
          </p:nvSpPr>
          <p:spPr>
            <a:xfrm>
              <a:off x="4266187" y="3015299"/>
              <a:ext cx="521680" cy="4572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4282409" y="2931278"/>
                  <a:ext cx="47000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g</m:t>
                        </m:r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2409" y="2931278"/>
                  <a:ext cx="470000" cy="52322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1815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57199" y="219075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4400" dirty="0" smtClean="0"/>
              <a:t>Time Resolution Measurements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 bwMode="auto">
              <a:xfrm>
                <a:off x="228599" y="843812"/>
                <a:ext cx="8669339" cy="1860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282575" indent="-282575" algn="l" rtl="0" fontAlgn="base">
                  <a:spcBef>
                    <a:spcPts val="20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sz="2200"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marL="577850" indent="-2952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sz="2000"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2pPr>
                <a:lvl3pPr marL="860425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3pPr>
                <a:lvl4pPr marL="1143000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4pPr>
                <a:lvl5pPr marL="1425575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r>
                  <a:rPr lang="en-US" sz="1700" dirty="0" smtClean="0"/>
                  <a:t>To calculate time resolution of the Start Counter one must calculate the time difference of two quantities:</a:t>
                </a:r>
              </a:p>
              <a:p>
                <a:pPr marL="739775" lvl="1" indent="-457200" defTabSz="914400">
                  <a:buFont typeface="+mj-lt"/>
                  <a:buAutoNum type="arabicPeriod"/>
                </a:pPr>
                <a:r>
                  <a:rPr lang="en-US" sz="1700" dirty="0" smtClean="0"/>
                  <a:t>Calibrated ST measure of the target time: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700" i="1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en-US" sz="1700" b="0" i="1" smtClean="0">
                            <a:latin typeface="Cambria Math"/>
                            <a:ea typeface="Cambria Math"/>
                          </a:rPr>
                          <m:t>𝑡𝑎𝑟𝑔𝑒𝑡</m:t>
                        </m:r>
                      </m:sub>
                    </m:sSub>
                    <m:r>
                      <a:rPr lang="en-US" sz="17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7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700" i="1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en-US" sz="1700" i="1">
                            <a:latin typeface="Cambria Math"/>
                          </a:rPr>
                          <m:t>h𝑖𝑡</m:t>
                        </m:r>
                      </m:sub>
                    </m:sSub>
                    <m:r>
                      <a:rPr lang="en-US" sz="1700" i="1">
                        <a:latin typeface="Cambria Math"/>
                      </a:rPr>
                      <m:t>− </m:t>
                    </m:r>
                    <m:sSub>
                      <m:sSubPr>
                        <m:ctrlPr>
                          <a:rPr lang="en-US" sz="17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en-US" sz="1700" b="0" i="1" smtClean="0">
                            <a:latin typeface="Cambria Math"/>
                            <a:ea typeface="Cambria Math"/>
                          </a:rPr>
                          <m:t>𝑓𝑙𝑖𝑔h𝑡</m:t>
                        </m:r>
                      </m:sub>
                    </m:sSub>
                  </m:oMath>
                </a14:m>
                <a:endParaRPr lang="en-US" sz="1700" dirty="0" smtClean="0"/>
              </a:p>
              <a:p>
                <a:pPr marL="739775" lvl="1" indent="-457200" defTabSz="914400">
                  <a:buFont typeface="+mj-lt"/>
                  <a:buAutoNum type="arabicPeriod"/>
                </a:pPr>
                <a:r>
                  <a:rPr lang="en-US" sz="1700" dirty="0" smtClean="0"/>
                  <a:t>Shifted RF time (corrected for photon propagation to vertex of track) matched to ST hit time</a:t>
                </a:r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599" y="843812"/>
                <a:ext cx="8669339" cy="1860927"/>
              </a:xfrm>
              <a:prstGeom prst="rect">
                <a:avLst/>
              </a:prstGeom>
              <a:blipFill rotWithShape="1">
                <a:blip r:embed="rId5"/>
                <a:stretch>
                  <a:fillRect l="-211" t="-98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36" y="2387253"/>
            <a:ext cx="5676925" cy="366956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3645750" y="4355879"/>
            <a:ext cx="500241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36120" y="4127626"/>
            <a:ext cx="12933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  <a:latin typeface="+mn-lt"/>
              </a:rPr>
              <a:t>Straight</a:t>
            </a:r>
            <a:endParaRPr lang="en-US" sz="2400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801180" y="5537223"/>
            <a:ext cx="1160838" cy="0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62018" y="5306390"/>
            <a:ext cx="12933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Bend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524420" y="4833213"/>
            <a:ext cx="1457105" cy="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981524" y="4602380"/>
            <a:ext cx="12933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Nose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465542" y="3034494"/>
            <a:ext cx="726814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352359" y="2803662"/>
            <a:ext cx="12933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Total</a:t>
            </a:r>
            <a:endParaRPr lang="en-US" sz="2400" dirty="0"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08768" y="3874429"/>
            <a:ext cx="2114620" cy="2286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8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57199" y="0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200" dirty="0"/>
              <a:t>Propagation Time Corrections </a:t>
            </a:r>
            <a:r>
              <a:rPr lang="en-US" sz="3200" dirty="0" smtClean="0"/>
              <a:t>(Beam Data</a:t>
            </a:r>
            <a:r>
              <a:rPr lang="en-US" sz="3200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29" y="663575"/>
            <a:ext cx="8440739" cy="4334101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28" idx="0"/>
          </p:cNvCxnSpPr>
          <p:nvPr/>
        </p:nvCxnSpPr>
        <p:spPr>
          <a:xfrm flipV="1">
            <a:off x="3009900" y="2417037"/>
            <a:ext cx="0" cy="685799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219200" y="3102836"/>
                <a:ext cx="358140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n-lt"/>
                  </a:rPr>
                  <a:t>Average Performance Resolution</a:t>
                </a:r>
              </a:p>
              <a:p>
                <a:pPr algn="ctr"/>
                <a:r>
                  <a:rPr lang="en-US" sz="28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n-lt"/>
                  </a:rPr>
                  <a:t>0.290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ea typeface="Cambria Math"/>
                      </a:rPr>
                      <m:t>±</m:t>
                    </m:r>
                  </m:oMath>
                </a14:m>
                <a:r>
                  <a:rPr lang="en-US" sz="28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n-lt"/>
                  </a:rPr>
                  <a:t> 0.001 ns</a:t>
                </a:r>
                <a:endParaRPr lang="en-US" sz="2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102836"/>
                <a:ext cx="3581400" cy="1384995"/>
              </a:xfrm>
              <a:prstGeom prst="rect">
                <a:avLst/>
              </a:prstGeom>
              <a:blipFill rotWithShape="1">
                <a:blip r:embed="rId6"/>
                <a:stretch>
                  <a:fillRect l="-3061" t="-3965" r="-6293" b="-118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/>
          <p:cNvCxnSpPr/>
          <p:nvPr/>
        </p:nvCxnSpPr>
        <p:spPr>
          <a:xfrm flipV="1">
            <a:off x="6858000" y="1962288"/>
            <a:ext cx="0" cy="1142998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204979" y="3105285"/>
            <a:ext cx="35814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Design Performance Resolution</a:t>
            </a:r>
          </a:p>
          <a:p>
            <a:pPr algn="ctr"/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0.350 ns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74781" y="1200285"/>
            <a:ext cx="207546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All Sections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359986"/>
              </p:ext>
            </p:extLst>
          </p:nvPr>
        </p:nvGraphicFramePr>
        <p:xfrm>
          <a:off x="971165" y="4854253"/>
          <a:ext cx="628650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  <a:gridCol w="1257300"/>
                <a:gridCol w="1257300"/>
                <a:gridCol w="1257300"/>
              </a:tblGrid>
              <a:tr h="4836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 Section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σ</a:t>
                      </a:r>
                      <a:r>
                        <a:rPr lang="en-US" sz="1600" baseline="-25000" dirty="0" smtClean="0"/>
                        <a:t>all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/>
                        <a:t>σ</a:t>
                      </a:r>
                      <a:r>
                        <a:rPr lang="en-US" sz="1600" baseline="-25000" dirty="0" smtClean="0"/>
                        <a:t>straight</a:t>
                      </a:r>
                      <a:endParaRPr lang="en-US" sz="1600" dirty="0" smtClean="0"/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/>
                        <a:t>σ</a:t>
                      </a:r>
                      <a:r>
                        <a:rPr lang="en-US" sz="1600" baseline="-25000" dirty="0" smtClean="0"/>
                        <a:t>bend</a:t>
                      </a:r>
                      <a:endParaRPr lang="en-US" sz="1600" dirty="0" smtClean="0"/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/>
                        <a:t>σ</a:t>
                      </a:r>
                      <a:r>
                        <a:rPr lang="en-US" sz="1600" baseline="-25000" dirty="0" smtClean="0"/>
                        <a:t>nose</a:t>
                      </a:r>
                      <a:endParaRPr lang="en-US" sz="1600" dirty="0" smtClean="0"/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4836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/>
                        <a:t>σ</a:t>
                      </a:r>
                      <a:r>
                        <a:rPr lang="en-US" sz="1600" baseline="-25000" dirty="0" err="1" smtClean="0"/>
                        <a:t>avg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290 </a:t>
                      </a:r>
                      <a:r>
                        <a:rPr lang="en-US" sz="1600" baseline="0" dirty="0" err="1" smtClean="0"/>
                        <a:t>ps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299 </a:t>
                      </a:r>
                      <a:r>
                        <a:rPr lang="en-US" sz="1600" dirty="0" err="1" smtClean="0"/>
                        <a:t>ps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292 </a:t>
                      </a:r>
                      <a:r>
                        <a:rPr lang="en-US" sz="1600" baseline="0" dirty="0" err="1" smtClean="0"/>
                        <a:t>ps</a:t>
                      </a:r>
                      <a:endParaRPr lang="en-US" sz="1600" dirty="0" smtClean="0"/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264 </a:t>
                      </a:r>
                      <a:r>
                        <a:rPr lang="en-US" sz="1600" baseline="0" dirty="0" err="1" smtClean="0"/>
                        <a:t>ps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330321" y="5086065"/>
            <a:ext cx="18669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Overall Improvement in the Nose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096000" y="5354584"/>
            <a:ext cx="990600" cy="45720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7086600" y="5583184"/>
            <a:ext cx="381000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286000" y="5354584"/>
            <a:ext cx="990600" cy="45720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1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458" name="Title 1"/>
              <p:cNvSpPr>
                <a:spLocks noGrp="1"/>
              </p:cNvSpPr>
              <p:nvPr>
                <p:ph type="ctrTitle"/>
              </p:nvPr>
            </p:nvSpPr>
            <p:spPr>
              <a:xfrm>
                <a:off x="228600" y="1219200"/>
                <a:ext cx="8669338" cy="3429001"/>
              </a:xfrm>
            </p:spPr>
            <p:txBody>
              <a:bodyPr/>
              <a:lstStyle/>
              <a:p>
                <a:pPr algn="ctr"/>
                <a:r>
                  <a:rPr lang="en-US" sz="7200" dirty="0"/>
                  <a:t>Beam Asymmetry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7200" i="1">
                        <a:latin typeface="Cambria Math"/>
                        <a:ea typeface="Cambria Math"/>
                      </a:rPr>
                      <m:t>Σ</m:t>
                    </m:r>
                  </m:oMath>
                </a14:m>
                <a:r>
                  <a:rPr lang="en-US" sz="7200" dirty="0"/>
                  <a:t> in Single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72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720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720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7200" dirty="0"/>
                  <a:t> Photoproduction</a:t>
                </a:r>
              </a:p>
            </p:txBody>
          </p:sp>
        </mc:Choice>
        <mc:Fallback xmlns="">
          <p:sp>
            <p:nvSpPr>
              <p:cNvPr id="19458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28600" y="1219200"/>
                <a:ext cx="8669338" cy="3429001"/>
              </a:xfrm>
              <a:blipFill rotWithShape="1">
                <a:blip r:embed="rId3"/>
                <a:stretch>
                  <a:fillRect l="-1406" t="-5329" b="-14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069223"/>
            <a:ext cx="1358424" cy="4713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B9FB9F-28FD-C54B-89E9-21FBB42F5510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8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34638"/>
                <a:ext cx="8745538" cy="5174293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Aim </a:t>
                </a:r>
                <a:r>
                  <a:rPr lang="en-US" dirty="0"/>
                  <a:t>to measure </a:t>
                </a:r>
                <a:r>
                  <a:rPr lang="en-US" dirty="0" smtClean="0"/>
                  <a:t>the polarization observable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Σ</m:t>
                    </m:r>
                  </m:oMath>
                </a14:m>
                <a:r>
                  <a:rPr lang="en-US" dirty="0"/>
                  <a:t> (beam asymmetry) by investigating </a:t>
                </a:r>
                <a:r>
                  <a:rPr lang="en-US" dirty="0" smtClean="0"/>
                  <a:t>the photoproduction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mesons utilizing 2.5 </a:t>
                </a:r>
                <a:r>
                  <a:rPr lang="en-US" dirty="0"/>
                  <a:t>– 3.0 GeV linearly polarized photons </a:t>
                </a:r>
                <a:r>
                  <a:rPr lang="en-US" dirty="0" smtClean="0"/>
                  <a:t>and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/>
                        <a:ea typeface="Cambria Math"/>
                      </a:rPr>
                      <m:t>ϕ</m:t>
                    </m:r>
                  </m:oMath>
                </a14:m>
                <a:r>
                  <a:rPr lang="en-US" dirty="0" smtClean="0"/>
                  <a:t>-bin method technique</a:t>
                </a:r>
              </a:p>
              <a:p>
                <a:pPr lvl="1"/>
                <a:r>
                  <a:rPr lang="en-US" dirty="0" smtClean="0"/>
                  <a:t>Single </a:t>
                </a:r>
                <a:r>
                  <a:rPr lang="en-US" dirty="0"/>
                  <a:t>polarization observables aid in determining the properties of the nucleon resonance spectrum </a:t>
                </a:r>
                <a:r>
                  <a:rPr lang="en-US" dirty="0" smtClean="0"/>
                  <a:t>[1]</a:t>
                </a:r>
              </a:p>
              <a:p>
                <a:pPr lvl="1"/>
                <a:r>
                  <a:rPr lang="en-US" dirty="0" smtClean="0"/>
                  <a:t>Offer </a:t>
                </a:r>
                <a:r>
                  <a:rPr lang="en-US" dirty="0"/>
                  <a:t>important constraints on photoproduction </a:t>
                </a:r>
                <a:r>
                  <a:rPr lang="en-US" dirty="0" smtClean="0"/>
                  <a:t>reactions [1]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Σ</m:t>
                    </m:r>
                  </m:oMath>
                </a14:m>
                <a:r>
                  <a:rPr lang="en-US" dirty="0" smtClean="0"/>
                  <a:t> can be extracted as the amplitude of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ϕ</m:t>
                    </m:r>
                  </m:oMath>
                </a14:m>
                <a:r>
                  <a:rPr lang="en-US" dirty="0" smtClean="0"/>
                  <a:t> modulation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 smtClean="0"/>
                  <a:t> meson, corrected for the degree of polarization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dirty="0" smtClean="0"/>
                  <a:t> is determined from a fit to the </a:t>
                </a:r>
                <a:r>
                  <a:rPr lang="en-US" dirty="0"/>
                  <a:t>coherent </a:t>
                </a:r>
                <a:r>
                  <a:rPr lang="en-US" dirty="0" smtClean="0"/>
                  <a:t>peak</a:t>
                </a:r>
              </a:p>
              <a:p>
                <a:pPr lvl="1"/>
                <a:r>
                  <a:rPr lang="en-US" dirty="0" smtClean="0"/>
                  <a:t>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ϕ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dependence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Σ</m:t>
                    </m:r>
                    <m:r>
                      <a:rPr lang="el-GR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/>
                  <a:t>arises from the partial wave expansion of the helicity </a:t>
                </a:r>
                <a:r>
                  <a:rPr lang="en-US" dirty="0" smtClean="0"/>
                  <a:t>amplitudes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34638"/>
                <a:ext cx="8745538" cy="5174293"/>
              </a:xfrm>
              <a:blipFill rotWithShape="1">
                <a:blip r:embed="rId3"/>
                <a:stretch>
                  <a:fillRect l="-627" t="-824" r="-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533400" y="352961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4400" dirty="0" smtClean="0"/>
              <a:t>Outlook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1548424" y="5625597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dirty="0" smtClean="0">
                <a:solidFill>
                  <a:srgbClr val="B27A00"/>
                </a:solidFill>
                <a:latin typeface="+mn-lt"/>
              </a:rPr>
              <a:t>[1] = </a:t>
            </a:r>
            <a:r>
              <a:rPr lang="fr-FR" sz="1700" dirty="0">
                <a:solidFill>
                  <a:srgbClr val="B27A00"/>
                </a:solidFill>
                <a:latin typeface="+mn-lt"/>
              </a:rPr>
              <a:t>M. </a:t>
            </a:r>
            <a:r>
              <a:rPr lang="fr-FR" sz="1700" dirty="0" err="1">
                <a:solidFill>
                  <a:srgbClr val="B27A00"/>
                </a:solidFill>
                <a:latin typeface="+mn-lt"/>
              </a:rPr>
              <a:t>Dugger</a:t>
            </a:r>
            <a:r>
              <a:rPr lang="fr-FR" sz="1700" dirty="0">
                <a:solidFill>
                  <a:srgbClr val="B27A00"/>
                </a:solidFill>
                <a:latin typeface="+mn-lt"/>
              </a:rPr>
              <a:t>, et. al. (CLAS): PRC 88, 065203 (2013)</a:t>
            </a:r>
            <a:endParaRPr lang="en-US" sz="1700" dirty="0">
              <a:solidFill>
                <a:srgbClr val="B27A00"/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0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399" y="974650"/>
                <a:ext cx="5334001" cy="5095711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0" dirty="0" smtClean="0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/>
                          </a:rPr>
                          <m:t>th</m:t>
                        </m:r>
                      </m:sup>
                    </m:sSup>
                    <m:r>
                      <a:rPr lang="en-US" i="0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order event selection </a:t>
                </a:r>
              </a:p>
              <a:p>
                <a:pPr lvl="1"/>
                <a:r>
                  <a:rPr lang="en-US" dirty="0" smtClean="0"/>
                  <a:t>Combos of </a:t>
                </a:r>
                <a:r>
                  <a:rPr lang="en-US" dirty="0"/>
                  <a:t>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q</m:t>
                        </m:r>
                      </m:e>
                      <m:sup>
                        <m:r>
                          <a:rPr lang="en-US" b="0" i="0" smtClean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 smtClean="0"/>
                  <a:t>’s and </a:t>
                </a:r>
                <a:r>
                  <a:rPr lang="en-US" dirty="0"/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/>
                          </a:rPr>
                          <m:t>q</m:t>
                        </m:r>
                      </m:e>
                      <m:sup>
                        <m:r>
                          <a:rPr lang="en-US" b="0" i="0" smtClean="0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were reconstructed</a:t>
                </a:r>
                <a:endParaRPr lang="en-US" dirty="0"/>
              </a:p>
              <a:p>
                <a:pPr lvl="1"/>
                <a:r>
                  <a:rPr lang="en-US" dirty="0" smtClean="0"/>
                  <a:t>Reject </a:t>
                </a:r>
                <a:r>
                  <a:rPr lang="en-US" dirty="0"/>
                  <a:t>all beam photons that match to a different RF bunch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shower</m:t>
                        </m:r>
                      </m:sub>
                    </m:sSub>
                  </m:oMath>
                </a14:m>
                <a:r>
                  <a:rPr lang="en-US" dirty="0" smtClean="0"/>
                  <a:t> &gt; 100 </a:t>
                </a:r>
                <a:r>
                  <a:rPr lang="en-US" dirty="0"/>
                  <a:t>MeV </a:t>
                </a:r>
                <a:r>
                  <a:rPr lang="en-US" dirty="0" smtClean="0"/>
                  <a:t>in FCAL </a:t>
                </a:r>
                <a:r>
                  <a:rPr lang="en-US" dirty="0"/>
                  <a:t>&amp; </a:t>
                </a:r>
                <a:r>
                  <a:rPr lang="en-US" dirty="0" smtClean="0"/>
                  <a:t>BCAL</a:t>
                </a:r>
              </a:p>
              <a:p>
                <a:r>
                  <a:rPr lang="en-US" dirty="0" smtClean="0"/>
                  <a:t>1</a:t>
                </a:r>
                <a:r>
                  <a:rPr lang="en-US" baseline="30000" dirty="0" smtClean="0"/>
                  <a:t>st</a:t>
                </a:r>
                <a:r>
                  <a:rPr lang="en-US" dirty="0" smtClean="0"/>
                  <a:t> order event selection</a:t>
                </a:r>
              </a:p>
              <a:p>
                <a:pPr lvl="1"/>
                <a:r>
                  <a:rPr lang="en-US" dirty="0"/>
                  <a:t>PID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>
                        <a:latin typeface="Cambria Math"/>
                        <a:ea typeface="Cambria Math"/>
                      </a:rPr>
                      <m:t>Δ</m:t>
                    </m:r>
                    <m:r>
                      <m:rPr>
                        <m:sty m:val="p"/>
                      </m:rPr>
                      <a:rPr lang="en-US" i="0">
                        <a:latin typeface="Cambria Math"/>
                        <a:ea typeface="Cambria Math"/>
                      </a:rPr>
                      <m:t>t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cuts (</a:t>
                </a:r>
                <a:r>
                  <a:rPr lang="en-US" dirty="0"/>
                  <a:t>Detector </a:t>
                </a:r>
                <a:r>
                  <a:rPr lang="en-US" dirty="0" smtClean="0"/>
                  <a:t>measure of track/shower vertex time)</a:t>
                </a:r>
                <a:endParaRPr lang="en-US" dirty="0"/>
              </a:p>
              <a:p>
                <a:pPr lvl="1"/>
                <a:r>
                  <a:rPr lang="en-US" dirty="0" smtClean="0"/>
                  <a:t>Proton candidates</a:t>
                </a:r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>
                        <a:latin typeface="Cambria Math"/>
                        <a:ea typeface="Cambria Math"/>
                      </a:rPr>
                      <m:t>Δ</m:t>
                    </m:r>
                    <m:r>
                      <m:rPr>
                        <m:sty m:val="p"/>
                      </m:rPr>
                      <a:rPr lang="en-US" i="0">
                        <a:latin typeface="Cambria Math"/>
                        <a:ea typeface="Cambria Math"/>
                      </a:rPr>
                      <m:t>t</m:t>
                    </m:r>
                    <m:r>
                      <a:rPr lang="en-US" i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i="0">
                        <a:latin typeface="Cambria Math"/>
                        <a:ea typeface="Cambria Math"/>
                      </a:rPr>
                      <m:t>± </m:t>
                    </m:r>
                  </m:oMath>
                </a14:m>
                <a:r>
                  <a:rPr lang="en-US" dirty="0"/>
                  <a:t>1.0 ns in </a:t>
                </a:r>
                <a:r>
                  <a:rPr lang="en-US" dirty="0" smtClean="0"/>
                  <a:t>BCAL  &amp; TOF </a:t>
                </a:r>
                <a:endParaRPr lang="en-US" dirty="0" smtClean="0">
                  <a:latin typeface="Cambria Math"/>
                  <a:ea typeface="Cambria Math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>
                        <a:latin typeface="Cambria Math"/>
                        <a:ea typeface="Cambria Math"/>
                      </a:rPr>
                      <m:t>Δ</m:t>
                    </m:r>
                    <m:r>
                      <m:rPr>
                        <m:sty m:val="p"/>
                      </m:rPr>
                      <a:rPr lang="en-US" i="0">
                        <a:latin typeface="Cambria Math"/>
                        <a:ea typeface="Cambria Math"/>
                      </a:rPr>
                      <m:t>t</m:t>
                    </m:r>
                    <m:r>
                      <a:rPr lang="en-US" i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dirty="0"/>
                      <m:t> =</m:t>
                    </m:r>
                    <m:r>
                      <a:rPr lang="en-US" i="0">
                        <a:latin typeface="Cambria Math"/>
                        <a:ea typeface="Cambria Math"/>
                      </a:rPr>
                      <m:t>±2</m:t>
                    </m:r>
                  </m:oMath>
                </a14:m>
                <a:r>
                  <a:rPr lang="en-US" dirty="0"/>
                  <a:t>.0 ns in FCAL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b="0" i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candidates</a:t>
                </a:r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>
                        <a:latin typeface="Cambria Math"/>
                        <a:ea typeface="Cambria Math"/>
                      </a:rPr>
                      <m:t>Δ</m:t>
                    </m:r>
                    <m:r>
                      <m:rPr>
                        <m:sty m:val="p"/>
                      </m:rPr>
                      <a:rPr lang="en-US" i="0">
                        <a:latin typeface="Cambria Math"/>
                        <a:ea typeface="Cambria Math"/>
                      </a:rPr>
                      <m:t>t</m:t>
                    </m:r>
                    <m:r>
                      <a:rPr lang="en-US" i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i="0">
                        <a:latin typeface="Cambria Math"/>
                        <a:ea typeface="Cambria Math"/>
                      </a:rPr>
                      <m:t>± </m:t>
                    </m:r>
                  </m:oMath>
                </a14:m>
                <a:r>
                  <a:rPr lang="en-US" dirty="0"/>
                  <a:t>1.5 ns in </a:t>
                </a:r>
                <a:r>
                  <a:rPr lang="en-US" dirty="0" smtClean="0"/>
                  <a:t>BCAL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>
                        <a:latin typeface="Cambria Math"/>
                        <a:ea typeface="Cambria Math"/>
                      </a:rPr>
                      <m:t>Δ</m:t>
                    </m:r>
                    <m:r>
                      <m:rPr>
                        <m:sty m:val="p"/>
                      </m:rPr>
                      <a:rPr lang="en-US" i="0">
                        <a:latin typeface="Cambria Math"/>
                        <a:ea typeface="Cambria Math"/>
                      </a:rPr>
                      <m:t>t</m:t>
                    </m:r>
                    <m:r>
                      <a:rPr lang="en-US" i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dirty="0"/>
                      <m:t> =</m:t>
                    </m:r>
                    <m:r>
                      <a:rPr lang="en-US" i="0">
                        <a:latin typeface="Cambria Math"/>
                        <a:ea typeface="Cambria Math"/>
                      </a:rPr>
                      <m:t>±2</m:t>
                    </m:r>
                  </m:oMath>
                </a14:m>
                <a:r>
                  <a:rPr lang="en-US" dirty="0"/>
                  <a:t>.0 ns in </a:t>
                </a:r>
                <a:r>
                  <a:rPr lang="en-US" dirty="0" smtClean="0"/>
                  <a:t>FCAL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399" y="974650"/>
                <a:ext cx="5334001" cy="5095711"/>
              </a:xfrm>
              <a:blipFill rotWithShape="1">
                <a:blip r:embed="rId3"/>
                <a:stretch>
                  <a:fillRect l="-800" t="-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le 1"/>
              <p:cNvSpPr txBox="1">
                <a:spLocks/>
              </p:cNvSpPr>
              <p:nvPr/>
            </p:nvSpPr>
            <p:spPr bwMode="auto">
              <a:xfrm>
                <a:off x="513907" y="311076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>
                        <a:latin typeface="Cambria Math"/>
                        <a:ea typeface="Cambria Math"/>
                      </a:rPr>
                      <m:t>γp</m:t>
                    </m:r>
                    <m:r>
                      <a:rPr lang="en-US" sz="440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sz="4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440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44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en-US" sz="4400" dirty="0"/>
                  <a:t> Event Selection</a:t>
                </a:r>
              </a:p>
            </p:txBody>
          </p:sp>
        </mc:Choice>
        <mc:Fallback xmlns="">
          <p:sp>
            <p:nvSpPr>
              <p:cNvPr id="19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907" y="311076"/>
                <a:ext cx="8153401" cy="663575"/>
              </a:xfrm>
              <a:prstGeom prst="rect">
                <a:avLst/>
              </a:prstGeom>
              <a:blipFill rotWithShape="1">
                <a:blip r:embed="rId6"/>
                <a:stretch>
                  <a:fillRect t="-33028" b="-4403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06" y="3545879"/>
            <a:ext cx="3483146" cy="2524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9" y="974651"/>
            <a:ext cx="3499915" cy="2547732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3200400" y="3200400"/>
            <a:ext cx="2286000" cy="110362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2" idx="3"/>
          </p:cNvCxnSpPr>
          <p:nvPr/>
        </p:nvCxnSpPr>
        <p:spPr>
          <a:xfrm flipV="1">
            <a:off x="3201560" y="4815586"/>
            <a:ext cx="2318982" cy="62437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077036" y="4304024"/>
            <a:ext cx="2123364" cy="3441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78196" y="5267869"/>
            <a:ext cx="2123364" cy="3441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66799"/>
                <a:ext cx="8772834" cy="2286001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 smtClean="0"/>
                  <a:t>PID </a:t>
                </a:r>
                <a:r>
                  <a:rPr lang="en-US" sz="2000" dirty="0" err="1" smtClean="0"/>
                  <a:t>dE</a:t>
                </a:r>
                <a:r>
                  <a:rPr lang="en-US" sz="2000" dirty="0" smtClean="0"/>
                  <a:t>/dx cuts in CDC</a:t>
                </a:r>
                <a:endParaRPr lang="en-US" sz="2000" dirty="0"/>
              </a:p>
              <a:p>
                <a:pPr lvl="1"/>
                <a:r>
                  <a:rPr lang="en-US" sz="1800" dirty="0" smtClean="0"/>
                  <a:t>Empirical exponential </a:t>
                </a:r>
                <a:r>
                  <a:rPr lang="en-US" sz="1800" dirty="0"/>
                  <a:t>function </a:t>
                </a:r>
                <a:r>
                  <a:rPr lang="en-US" sz="1800" dirty="0" smtClean="0"/>
                  <a:t>utilized to </a:t>
                </a:r>
                <a:r>
                  <a:rPr lang="en-US" sz="1800" dirty="0"/>
                  <a:t>minimize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dirty="0" smtClean="0">
                        <a:latin typeface="Cambria Math"/>
                        <a:ea typeface="Cambria Math"/>
                      </a:rPr>
                      <m:t>π</m:t>
                    </m:r>
                  </m:oMath>
                </a14:m>
                <a:r>
                  <a:rPr lang="en-US" sz="1800" dirty="0" smtClean="0"/>
                  <a:t>/e/K </a:t>
                </a:r>
                <a:r>
                  <a:rPr lang="en-US" sz="1800" dirty="0"/>
                  <a:t>contamination</a:t>
                </a:r>
              </a:p>
              <a:p>
                <a:pPr lvl="1"/>
                <a:r>
                  <a:rPr lang="en-US" sz="1800" dirty="0"/>
                  <a:t>Better at maximizing number of “good” proton candidates rather than imposing a horizontal (constant) </a:t>
                </a:r>
                <a:r>
                  <a:rPr lang="en-US" sz="1800" dirty="0" err="1"/>
                  <a:t>dE</a:t>
                </a:r>
                <a:r>
                  <a:rPr lang="en-US" sz="1800" dirty="0"/>
                  <a:t>/dx cut </a:t>
                </a:r>
              </a:p>
              <a:p>
                <a:endParaRPr lang="en-US" sz="1900" dirty="0" smtClean="0"/>
              </a:p>
              <a:p>
                <a:pPr lvl="2"/>
                <a:endParaRPr lang="en-US" sz="17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66799"/>
                <a:ext cx="8772834" cy="2286001"/>
              </a:xfrm>
              <a:blipFill rotWithShape="1">
                <a:blip r:embed="rId3"/>
                <a:stretch>
                  <a:fillRect l="-486" t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/>
              <p:cNvSpPr txBox="1">
                <a:spLocks/>
              </p:cNvSpPr>
              <p:nvPr/>
            </p:nvSpPr>
            <p:spPr bwMode="auto">
              <a:xfrm>
                <a:off x="513907" y="311076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>
                        <a:latin typeface="Cambria Math"/>
                        <a:ea typeface="Cambria Math"/>
                      </a:rPr>
                      <m:t>γp</m:t>
                    </m:r>
                    <m:r>
                      <a:rPr lang="en-US" sz="440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sz="4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440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44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en-US" sz="4400" dirty="0"/>
                  <a:t> Event Selection</a:t>
                </a:r>
              </a:p>
            </p:txBody>
          </p:sp>
        </mc:Choice>
        <mc:Fallback xmlns="">
          <p:sp>
            <p:nvSpPr>
              <p:cNvPr id="13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907" y="311076"/>
                <a:ext cx="8153401" cy="663575"/>
              </a:xfrm>
              <a:prstGeom prst="rect">
                <a:avLst/>
              </a:prstGeom>
              <a:blipFill rotWithShape="1">
                <a:blip r:embed="rId6"/>
                <a:stretch>
                  <a:fillRect t="-33028" b="-4403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2" y="2667000"/>
            <a:ext cx="8702321" cy="30981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33600" y="3133162"/>
            <a:ext cx="1887539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BEFORE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80225" y="3133162"/>
            <a:ext cx="152400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AFTER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8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66799"/>
                <a:ext cx="8745538" cy="175260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Vertex cuts</a:t>
                </a:r>
              </a:p>
              <a:p>
                <a:pPr lvl="1"/>
                <a:r>
                  <a:rPr lang="en-US" dirty="0"/>
                  <a:t>Require that recoil proton have vertex contained within target geometry </a:t>
                </a:r>
              </a:p>
              <a:p>
                <a:pPr marL="0" indent="0">
                  <a:buNone/>
                </a:pPr>
                <a:r>
                  <a:rPr lang="en-US" dirty="0" smtClean="0">
                    <a:ea typeface="Cambria Math"/>
                  </a:rPr>
                  <a:t>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/>
                        <a:ea typeface="Cambria Math"/>
                      </a:rPr>
                      <m:t>R</m:t>
                    </m:r>
                    <m:r>
                      <a:rPr lang="en-US" i="0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dirty="0"/>
                  <a:t> 5 </a:t>
                </a:r>
                <a:r>
                  <a:rPr lang="en-US" dirty="0" smtClean="0"/>
                  <a:t>mm                              </a:t>
                </a:r>
                <a:r>
                  <a:rPr lang="en-US" dirty="0" smtClean="0">
                    <a:ea typeface="Cambria Math"/>
                  </a:rPr>
                  <a:t>50 </a:t>
                </a:r>
                <a:r>
                  <a:rPr lang="en-US" dirty="0">
                    <a:ea typeface="Cambria Math"/>
                  </a:rPr>
                  <a:t>cm </a:t>
                </a:r>
                <a14:m>
                  <m:oMath xmlns:m="http://schemas.openxmlformats.org/officeDocument/2006/math">
                    <m:r>
                      <a:rPr lang="en-US" i="0">
                        <a:latin typeface="Cambria Math"/>
                        <a:ea typeface="Cambria Math"/>
                      </a:rPr>
                      <m:t>≤</m:t>
                    </m:r>
                    <m:r>
                      <m:rPr>
                        <m:sty m:val="p"/>
                      </m:rPr>
                      <a:rPr lang="en-US" i="0">
                        <a:latin typeface="Cambria Math"/>
                        <a:ea typeface="Cambria Math"/>
                      </a:rPr>
                      <m:t>z</m:t>
                    </m:r>
                    <m:r>
                      <a:rPr lang="en-US" i="0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dirty="0"/>
                  <a:t> 80 </a:t>
                </a:r>
                <a:r>
                  <a:rPr lang="en-US" dirty="0" smtClean="0"/>
                  <a:t>cm</a:t>
                </a:r>
                <a:endParaRPr lang="en-US" sz="17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66799"/>
                <a:ext cx="8745538" cy="1752601"/>
              </a:xfrm>
              <a:blipFill rotWithShape="1">
                <a:blip r:embed="rId3"/>
                <a:stretch>
                  <a:fillRect l="-627" t="-2431" b="-3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02850"/>
            <a:ext cx="8669338" cy="2867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"/>
              <p:cNvSpPr txBox="1">
                <a:spLocks/>
              </p:cNvSpPr>
              <p:nvPr/>
            </p:nvSpPr>
            <p:spPr bwMode="auto">
              <a:xfrm>
                <a:off x="513907" y="311076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>
                        <a:latin typeface="Cambria Math"/>
                        <a:ea typeface="Cambria Math"/>
                      </a:rPr>
                      <m:t>γp</m:t>
                    </m:r>
                    <m:r>
                      <a:rPr lang="en-US" sz="440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sz="4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440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44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en-US" sz="4400" dirty="0"/>
                  <a:t> Event Selection</a:t>
                </a:r>
              </a:p>
            </p:txBody>
          </p:sp>
        </mc:Choice>
        <mc:Fallback xmlns="">
          <p:sp>
            <p:nvSpPr>
              <p:cNvPr id="1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907" y="311076"/>
                <a:ext cx="8153401" cy="663575"/>
              </a:xfrm>
              <a:prstGeom prst="rect">
                <a:avLst/>
              </a:prstGeom>
              <a:blipFill rotWithShape="1">
                <a:blip r:embed="rId7"/>
                <a:stretch>
                  <a:fillRect t="-33028" b="-4403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H="1">
            <a:off x="1089548" y="2800066"/>
            <a:ext cx="534536" cy="70513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410200" y="2800066"/>
            <a:ext cx="381000" cy="70513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624084" y="2342866"/>
            <a:ext cx="1500116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410200" y="2342866"/>
            <a:ext cx="2590799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066799"/>
                <a:ext cx="4648200" cy="2286001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 smtClean="0"/>
                  <a:t>Kinematic Cuts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sz="2800" dirty="0">
                            <a:latin typeface="Cambria Math"/>
                            <a:ea typeface="Cambria Math"/>
                          </a:rPr>
                          <m:t>ϕ</m:t>
                        </m:r>
                        <m:d>
                          <m:dPr>
                            <m:ctrlPr>
                              <a:rPr lang="en-US" sz="2800" i="1" dirty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/>
                                    <a:ea typeface="Cambria Math"/>
                                  </a:rPr>
                                  <m:t>π</m:t>
                                </m:r>
                              </m:e>
                              <m:sup>
                                <m:r>
                                  <a:rPr lang="en-US" sz="2800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/>
                                <a:ea typeface="Cambria Math"/>
                              </a:rPr>
                              <m:t>p</m:t>
                            </m:r>
                          </m:e>
                        </m:d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 dirty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dirty="0" smtClean="0">
                                <a:latin typeface="Cambria Math"/>
                                <a:ea typeface="Cambria Math"/>
                              </a:rPr>
                              <m:t>180</m:t>
                            </m:r>
                          </m:e>
                          <m:sup>
                            <m:r>
                              <a:rPr lang="en-US" sz="2800" dirty="0">
                                <a:latin typeface="Cambria Math"/>
                                <a:ea typeface="Cambria Math"/>
                              </a:rPr>
                              <m:t>°</m:t>
                            </m:r>
                          </m:sup>
                        </m:sSup>
                      </m:e>
                    </m:d>
                    <m:r>
                      <a:rPr lang="en-US" sz="2800">
                        <a:latin typeface="Cambria Math"/>
                        <a:ea typeface="Cambria Math"/>
                      </a:rPr>
                      <m:t>≤</m:t>
                    </m:r>
                    <m:sSup>
                      <m:sSupPr>
                        <m:ctrlPr>
                          <a:rPr lang="en-US" sz="2800" i="1" dirty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800" i="0" dirty="0">
                            <a:latin typeface="Cambria Math"/>
                            <a:ea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0" dirty="0">
                            <a:latin typeface="Cambria Math"/>
                            <a:ea typeface="Cambria Math"/>
                          </a:rPr>
                          <m:t>°</m:t>
                        </m:r>
                      </m:sup>
                    </m:sSup>
                  </m:oMath>
                </a14:m>
                <a:endParaRPr lang="en-US" sz="2800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i="0">
                            <a:latin typeface="Cambria Math"/>
                          </a:rPr>
                          <m:t>ME</m:t>
                        </m:r>
                      </m:e>
                    </m:d>
                    <m:r>
                      <a:rPr lang="en-US" sz="2800" i="0">
                        <a:latin typeface="Cambria Math"/>
                        <a:ea typeface="Cambria Math"/>
                      </a:rPr>
                      <m:t>≤200 </m:t>
                    </m:r>
                    <m:r>
                      <m:rPr>
                        <m:sty m:val="p"/>
                      </m:rPr>
                      <a:rPr lang="en-US" sz="2800" i="0"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endParaRPr lang="en-US" sz="2800" dirty="0" smtClean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/>
                              </a:rPr>
                              <m:t>MM</m:t>
                            </m:r>
                          </m:e>
                          <m:sup>
                            <m:r>
                              <a:rPr lang="en-US" sz="2800" i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i="0">
                        <a:latin typeface="Cambria Math"/>
                        <a:ea typeface="Cambria Math"/>
                      </a:rPr>
                      <m:t>≤20 </m:t>
                    </m:r>
                    <m:r>
                      <m:rPr>
                        <m:sty m:val="p"/>
                      </m:rPr>
                      <a:rPr lang="en-US" sz="2800" i="0"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066799"/>
                <a:ext cx="4648200" cy="2286001"/>
              </a:xfrm>
              <a:blipFill rotWithShape="1">
                <a:blip r:embed="rId3"/>
                <a:stretch>
                  <a:fillRect l="-2756" t="-3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/>
              <p:cNvSpPr txBox="1">
                <a:spLocks/>
              </p:cNvSpPr>
              <p:nvPr/>
            </p:nvSpPr>
            <p:spPr bwMode="auto">
              <a:xfrm>
                <a:off x="513907" y="311076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i="0">
                        <a:latin typeface="Cambria Math"/>
                        <a:ea typeface="Cambria Math"/>
                      </a:rPr>
                      <m:t>γp</m:t>
                    </m:r>
                    <m:r>
                      <a:rPr lang="en-US" sz="4400" i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sz="4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 i="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4400" i="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4400" i="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en-US" sz="4400" dirty="0"/>
                  <a:t> Event Selection</a:t>
                </a:r>
              </a:p>
            </p:txBody>
          </p:sp>
        </mc:Choice>
        <mc:Fallback xmlns="">
          <p:sp>
            <p:nvSpPr>
              <p:cNvPr id="13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907" y="311076"/>
                <a:ext cx="8153401" cy="663575"/>
              </a:xfrm>
              <a:prstGeom prst="rect">
                <a:avLst/>
              </a:prstGeom>
              <a:blipFill rotWithShape="1">
                <a:blip r:embed="rId6"/>
                <a:stretch>
                  <a:fillRect t="-33028" b="-4403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8" y="3441297"/>
            <a:ext cx="8206690" cy="2571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03" y="939394"/>
            <a:ext cx="3687905" cy="247574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4482124" y="1905000"/>
            <a:ext cx="2341231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657600" y="2438400"/>
            <a:ext cx="2819400" cy="15240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657600" y="2971800"/>
            <a:ext cx="0" cy="9906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9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/>
              <p:cNvSpPr txBox="1">
                <a:spLocks/>
              </p:cNvSpPr>
              <p:nvPr/>
            </p:nvSpPr>
            <p:spPr bwMode="auto">
              <a:xfrm>
                <a:off x="513907" y="202605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>
                        <a:latin typeface="Cambria Math"/>
                        <a:ea typeface="Cambria Math"/>
                      </a:rPr>
                      <m:t>γp</m:t>
                    </m:r>
                    <m:r>
                      <a:rPr lang="en-US" sz="440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sz="4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440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44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en-US" sz="4400" dirty="0"/>
                  <a:t> Event Selection</a:t>
                </a:r>
              </a:p>
            </p:txBody>
          </p:sp>
        </mc:Choice>
        <mc:Fallback xmlns="">
          <p:sp>
            <p:nvSpPr>
              <p:cNvPr id="13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907" y="202605"/>
                <a:ext cx="8153401" cy="663575"/>
              </a:xfrm>
              <a:prstGeom prst="rect">
                <a:avLst/>
              </a:prstGeom>
              <a:blipFill rotWithShape="1">
                <a:blip r:embed="rId5"/>
                <a:stretch>
                  <a:fillRect t="-33028" b="-4403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7" y="3524055"/>
            <a:ext cx="7802732" cy="2488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99" y="852532"/>
            <a:ext cx="7803219" cy="2568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545085" y="4965609"/>
                <a:ext cx="3182938" cy="528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m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280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π</m:t>
                                </m:r>
                              </m:e>
                              <m:sup>
                                <m:r>
                                  <a:rPr lang="en-US" sz="2800" b="0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p>
                            </m:sSup>
                          </m:sub>
                        </m:sSub>
                      </m:e>
                    </m:d>
                    <m:r>
                      <a:rPr lang="en-US" sz="2800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35 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085" y="4965609"/>
                <a:ext cx="3182938" cy="52860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6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914399"/>
                <a:ext cx="4648200" cy="251527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000" dirty="0" smtClean="0">
                    <a:ea typeface="Cambria Math"/>
                  </a:rPr>
                  <a:t>Coherent </a:t>
                </a:r>
                <a:r>
                  <a:rPr lang="en-US" sz="2000" dirty="0">
                    <a:ea typeface="Cambria Math"/>
                  </a:rPr>
                  <a:t>p</a:t>
                </a:r>
                <a:r>
                  <a:rPr lang="en-US" sz="2000" dirty="0" smtClean="0">
                    <a:ea typeface="Cambria Math"/>
                  </a:rPr>
                  <a:t>eak cut (PARA Orientation)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>
                        <a:latin typeface="Cambria Math"/>
                        <a:ea typeface="Cambria Math"/>
                      </a:rPr>
                      <m:t>2.5 ≤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800" i="1">
                            <a:latin typeface="Cambria Math"/>
                            <a:ea typeface="Cambria Math"/>
                          </a:rPr>
                          <m:t>𝛾</m:t>
                        </m:r>
                      </m:sub>
                    </m:sSub>
                    <m:r>
                      <a:rPr lang="en-US" sz="1800" i="1">
                        <a:latin typeface="Cambria Math"/>
                        <a:ea typeface="Cambria Math"/>
                      </a:rPr>
                      <m:t>≤3 </m:t>
                    </m:r>
                    <m:r>
                      <a:rPr lang="en-US" sz="1800" i="1">
                        <a:latin typeface="Cambria Math"/>
                        <a:ea typeface="Cambria Math"/>
                      </a:rPr>
                      <m:t>𝐺𝑒𝑉</m:t>
                    </m:r>
                  </m:oMath>
                </a14:m>
                <a:endParaRPr lang="en-US" sz="1800" dirty="0"/>
              </a:p>
              <a:p>
                <a:r>
                  <a:rPr lang="en-US" sz="2100" dirty="0" smtClean="0"/>
                  <a:t>Fit to enhancement spectrum yields a measure of both the </a:t>
                </a:r>
                <a:r>
                  <a:rPr lang="en-US" sz="2100" dirty="0" smtClean="0">
                    <a:solidFill>
                      <a:srgbClr val="B27A00"/>
                    </a:solidFill>
                  </a:rPr>
                  <a:t>maximum</a:t>
                </a:r>
                <a:r>
                  <a:rPr lang="en-US" sz="2100" dirty="0" smtClean="0"/>
                  <a:t> and </a:t>
                </a:r>
                <a:r>
                  <a:rPr lang="en-US" sz="2100" dirty="0" smtClean="0">
                    <a:solidFill>
                      <a:srgbClr val="FF0000"/>
                    </a:solidFill>
                  </a:rPr>
                  <a:t>average</a:t>
                </a:r>
                <a:r>
                  <a:rPr lang="en-US" sz="2100" dirty="0" smtClean="0"/>
                  <a:t> beam polarization</a:t>
                </a:r>
              </a:p>
              <a:p>
                <a:pPr lvl="1"/>
                <a:r>
                  <a:rPr lang="en-US" dirty="0" smtClean="0"/>
                  <a:t>Determined </a:t>
                </a:r>
                <a:r>
                  <a:rPr lang="en-US" dirty="0"/>
                  <a:t>by K. Livingston in which he fit the coherent peak for runs 3185 &amp; 3186 </a:t>
                </a:r>
              </a:p>
              <a:p>
                <a:endParaRPr lang="en-US" sz="19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914399"/>
                <a:ext cx="4648200" cy="2515279"/>
              </a:xfrm>
              <a:blipFill rotWithShape="1">
                <a:blip r:embed="rId3"/>
                <a:stretch>
                  <a:fillRect l="-786" t="-3632" r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513907" y="219075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600" dirty="0" smtClean="0"/>
              <a:t>Coherent Peak &amp;  Beam Polarization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06" y="914400"/>
            <a:ext cx="3698122" cy="2442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6" y="3429678"/>
            <a:ext cx="7974842" cy="2624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216308" y="3733800"/>
                <a:ext cx="232749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B27A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>
                              <a:solidFill>
                                <a:srgbClr val="B27A00"/>
                              </a:solidFill>
                              <a:latin typeface="Cambria Math"/>
                              <a:ea typeface="Cambria Math"/>
                            </a:rPr>
                            <m:t>𝒫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B27A00"/>
                              </a:solidFill>
                              <a:latin typeface="Cambria Math"/>
                              <a:ea typeface="Cambria Math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sz="2400">
                          <a:solidFill>
                            <a:srgbClr val="B27A00"/>
                          </a:solidFill>
                          <a:latin typeface="Cambria Math"/>
                          <a:ea typeface="Cambria Math"/>
                        </a:rPr>
                        <m:t>65%</m:t>
                      </m:r>
                    </m:oMath>
                  </m:oMathPara>
                </a14:m>
                <a:endParaRPr lang="en-US" sz="2400" dirty="0">
                  <a:solidFill>
                    <a:srgbClr val="B27A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308" y="3733800"/>
                <a:ext cx="2327492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570446" y="4477830"/>
                <a:ext cx="2327492" cy="491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𝒫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𝑎𝑣𝑔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sz="2400" b="0" i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47</m:t>
                      </m:r>
                      <m:r>
                        <a:rPr lang="en-US" sz="240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%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446" y="4477830"/>
                <a:ext cx="2327492" cy="491738"/>
              </a:xfrm>
              <a:prstGeom prst="rect">
                <a:avLst/>
              </a:prstGeom>
              <a:blipFill rotWithShape="1">
                <a:blip r:embed="rId9"/>
                <a:stretch>
                  <a:fillRect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>
            <a:stCxn id="20" idx="3"/>
          </p:cNvCxnSpPr>
          <p:nvPr/>
        </p:nvCxnSpPr>
        <p:spPr>
          <a:xfrm>
            <a:off x="2623780" y="1409700"/>
            <a:ext cx="406196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62000" y="1219200"/>
            <a:ext cx="186178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9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8189"/>
            <a:ext cx="8153401" cy="74295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Lattice QCD Predictions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24" y="1027886"/>
            <a:ext cx="9157676" cy="535030"/>
          </a:xfrm>
        </p:spPr>
        <p:txBody>
          <a:bodyPr>
            <a:normAutofit/>
          </a:bodyPr>
          <a:lstStyle/>
          <a:p>
            <a:r>
              <a:rPr lang="en-US" dirty="0" smtClean="0"/>
              <a:t>Rich spectrum </a:t>
            </a:r>
            <a:r>
              <a:rPr lang="en-US" dirty="0" smtClean="0"/>
              <a:t>of light quark &amp; quark-gluon hybrid (exotic) mesons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19" name="Picture 18" descr="Meson_Spectru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12" y="1600866"/>
            <a:ext cx="8260487" cy="425989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515267" y="5641264"/>
            <a:ext cx="4102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1D4D"/>
                </a:solidFill>
              </a:rPr>
              <a:t>J. </a:t>
            </a:r>
            <a:r>
              <a:rPr lang="en-US" sz="1000" dirty="0" err="1" smtClean="0">
                <a:solidFill>
                  <a:srgbClr val="001D4D"/>
                </a:solidFill>
              </a:rPr>
              <a:t>Dudek</a:t>
            </a:r>
            <a:r>
              <a:rPr lang="en-US" sz="1000" dirty="0" smtClean="0">
                <a:solidFill>
                  <a:srgbClr val="001D4D"/>
                </a:solidFill>
              </a:rPr>
              <a:t>, </a:t>
            </a:r>
            <a:r>
              <a:rPr lang="en-US" sz="1000" i="1" dirty="0" smtClean="0">
                <a:solidFill>
                  <a:srgbClr val="001D4D"/>
                </a:solidFill>
              </a:rPr>
              <a:t>et al.</a:t>
            </a:r>
            <a:r>
              <a:rPr lang="en-US" sz="1000" dirty="0" smtClean="0">
                <a:solidFill>
                  <a:srgbClr val="001D4D"/>
                </a:solidFill>
              </a:rPr>
              <a:t>, Phys. Rev. D </a:t>
            </a:r>
            <a:r>
              <a:rPr lang="en-US" sz="1000" b="1" dirty="0" smtClean="0">
                <a:solidFill>
                  <a:srgbClr val="001D4D"/>
                </a:solidFill>
              </a:rPr>
              <a:t>88</a:t>
            </a:r>
            <a:r>
              <a:rPr lang="en-US" sz="1000" dirty="0" smtClean="0">
                <a:solidFill>
                  <a:srgbClr val="001D4D"/>
                </a:solidFill>
              </a:rPr>
              <a:t>, 094505 (2013)</a:t>
            </a:r>
            <a:endParaRPr lang="en-US" sz="1000" dirty="0">
              <a:solidFill>
                <a:srgbClr val="001D4D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2680706" y="2869875"/>
            <a:ext cx="748294" cy="2064741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1999237" y="3216111"/>
            <a:ext cx="662419" cy="1737555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1371600" y="3335506"/>
            <a:ext cx="1255275" cy="1618160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060570" y="2597652"/>
            <a:ext cx="457200" cy="685800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671056" y="2503730"/>
            <a:ext cx="457200" cy="685800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262396" y="2526975"/>
            <a:ext cx="457200" cy="342900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680706" y="3216111"/>
            <a:ext cx="4427098" cy="1718505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7107804" y="2649706"/>
            <a:ext cx="457200" cy="685800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899656" y="4953666"/>
            <a:ext cx="4655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Lightest Hybrid Mesons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60570" y="1539370"/>
            <a:ext cx="31667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1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Parity</a:t>
            </a:r>
            <a:endParaRPr lang="en-US" sz="3200" b="1" dirty="0">
              <a:solidFill>
                <a:srgbClr val="001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11340" y="1517624"/>
            <a:ext cx="145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Exotics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94209" y="3579079"/>
            <a:ext cx="83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dirty="0" smtClean="0">
                <a:solidFill>
                  <a:srgbClr val="FF0000"/>
                </a:solidFill>
              </a:rPr>
              <a:t>π</a:t>
            </a:r>
            <a:r>
              <a:rPr lang="en-US" sz="3600" baseline="-250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49" name="Straight Arrow Connector 48"/>
          <p:cNvCxnSpPr>
            <a:endCxn id="50" idx="6"/>
          </p:cNvCxnSpPr>
          <p:nvPr/>
        </p:nvCxnSpPr>
        <p:spPr>
          <a:xfrm flipH="1" flipV="1">
            <a:off x="7447908" y="3216111"/>
            <a:ext cx="571500" cy="5291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7143108" y="3096716"/>
            <a:ext cx="304800" cy="2387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113898" y="1517625"/>
            <a:ext cx="31667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1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Parity</a:t>
            </a:r>
            <a:endParaRPr lang="en-US" sz="3200" b="1" dirty="0">
              <a:solidFill>
                <a:srgbClr val="001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0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66799"/>
                <a:ext cx="4922144" cy="494927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ϕ</m:t>
                    </m:r>
                  </m:oMath>
                </a14:m>
                <a:r>
                  <a:rPr lang="en-US" dirty="0"/>
                  <a:t> distribution </a:t>
                </a:r>
                <a:r>
                  <a:rPr lang="en-US" dirty="0" smtClean="0"/>
                  <a:t>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b="0" i="0" smtClean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 smtClean="0"/>
                  <a:t> is </a:t>
                </a:r>
                <a:r>
                  <a:rPr lang="en-US" dirty="0"/>
                  <a:t>fit with the </a:t>
                </a:r>
                <a:r>
                  <a:rPr lang="en-US" dirty="0" smtClean="0"/>
                  <a:t>following function</a:t>
                </a:r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1−</m:t>
                        </m:r>
                        <m:r>
                          <a:rPr lang="en-US" i="1">
                            <a:latin typeface="Cambria Math"/>
                          </a:rPr>
                          <m:t>𝐵𝑐𝑜𝑠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smtClean="0"/>
                  <a:t>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𝐵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∥</m:t>
                        </m:r>
                      </m:sub>
                    </m:sSub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Σ</m:t>
                    </m:r>
                  </m:oMath>
                </a14:m>
                <a:endParaRPr lang="en-US" dirty="0" smtClean="0">
                  <a:ea typeface="Cambria Math"/>
                </a:endParaRPr>
              </a:p>
              <a:p>
                <a:r>
                  <a:rPr lang="en-US" dirty="0"/>
                  <a:t>Cross section is given by: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||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Ω</m:t>
                        </m:r>
                      </m:den>
                    </m:f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Ω</m:t>
                        </m:r>
                      </m:den>
                    </m:f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1−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∥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Σ</m:t>
                        </m:r>
                        <m:r>
                          <a:rPr lang="en-US" i="1">
                            <a:latin typeface="Cambria Math"/>
                          </a:rPr>
                          <m:t>𝑐𝑜𝑠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endParaRPr lang="en-US" dirty="0" smtClean="0">
                  <a:ea typeface="Cambria Math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ϕ</m:t>
                    </m:r>
                  </m:oMath>
                </a14:m>
                <a:r>
                  <a:rPr lang="en-US" dirty="0"/>
                  <a:t> distribution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shows no asymmetry for amorphous runs</a:t>
                </a:r>
              </a:p>
              <a:p>
                <a:pPr lvl="1"/>
                <a:r>
                  <a:rPr lang="en-US" dirty="0">
                    <a:ea typeface="Cambria Math"/>
                  </a:rPr>
                  <a:t>Run </a:t>
                </a:r>
                <a:r>
                  <a:rPr lang="en-US" dirty="0" smtClean="0">
                    <a:ea typeface="Cambria Math"/>
                  </a:rPr>
                  <a:t>3180 (~41 M events)</a:t>
                </a:r>
                <a:endParaRPr lang="en-US" dirty="0">
                  <a:ea typeface="Cambria Math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ϕ</m:t>
                    </m:r>
                  </m:oMath>
                </a14:m>
                <a:r>
                  <a:rPr lang="en-US" dirty="0"/>
                  <a:t> distribution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shows clear modulation for </a:t>
                </a:r>
                <a:r>
                  <a:rPr lang="en-US" dirty="0" smtClean="0"/>
                  <a:t>PARA runs </a:t>
                </a:r>
                <a:endParaRPr lang="en-US" dirty="0"/>
              </a:p>
              <a:p>
                <a:pPr lvl="1"/>
                <a:r>
                  <a:rPr lang="en-US" dirty="0"/>
                  <a:t>Runs 3185 &amp; </a:t>
                </a:r>
                <a:r>
                  <a:rPr lang="en-US" dirty="0" smtClean="0"/>
                  <a:t>3186 (~33 M events)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66799"/>
                <a:ext cx="4922144" cy="4949275"/>
              </a:xfrm>
              <a:blipFill rotWithShape="1">
                <a:blip r:embed="rId3"/>
                <a:stretch>
                  <a:fillRect l="-1115" t="-739" b="-1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le 1"/>
              <p:cNvSpPr txBox="1">
                <a:spLocks/>
              </p:cNvSpPr>
              <p:nvPr/>
            </p:nvSpPr>
            <p:spPr bwMode="auto">
              <a:xfrm>
                <a:off x="513907" y="252412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>
                        <a:latin typeface="Cambria Math"/>
                        <a:ea typeface="Cambria Math"/>
                      </a:rPr>
                      <m:t>γp</m:t>
                    </m:r>
                    <m:r>
                      <a:rPr lang="en-US" sz="440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sz="4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440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44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en-US" sz="4400" dirty="0"/>
                  <a:t> Azimuthal Asymmetry</a:t>
                </a:r>
              </a:p>
            </p:txBody>
          </p:sp>
        </mc:Choice>
        <mc:Fallback xmlns="">
          <p:sp>
            <p:nvSpPr>
              <p:cNvPr id="19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907" y="252412"/>
                <a:ext cx="8153401" cy="663575"/>
              </a:xfrm>
              <a:prstGeom prst="rect">
                <a:avLst/>
              </a:prstGeom>
              <a:blipFill rotWithShape="1">
                <a:blip r:embed="rId6"/>
                <a:stretch>
                  <a:fillRect t="-33028" r="-2167" b="-4403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44" y="3421079"/>
            <a:ext cx="3823394" cy="2594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486400" y="3753093"/>
                <a:ext cx="2057400" cy="406586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∥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Σ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=0.49±.03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3753093"/>
                <a:ext cx="2057400" cy="406586"/>
              </a:xfrm>
              <a:prstGeom prst="rect">
                <a:avLst/>
              </a:prstGeom>
              <a:blipFill rotWithShape="1">
                <a:blip r:embed="rId8"/>
                <a:stretch>
                  <a:fillRect b="-1333"/>
                </a:stretch>
              </a:blipFill>
              <a:ln w="571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44" y="896252"/>
            <a:ext cx="3823394" cy="2516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479576" y="1295400"/>
                <a:ext cx="2209800" cy="406586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∥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Σ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=0.005±.04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576" y="1295400"/>
                <a:ext cx="2209800" cy="40658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571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V="1">
            <a:off x="4482124" y="2362200"/>
            <a:ext cx="851876" cy="179748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245563" y="4953000"/>
            <a:ext cx="1088437" cy="46288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9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le 1"/>
              <p:cNvSpPr txBox="1">
                <a:spLocks/>
              </p:cNvSpPr>
              <p:nvPr/>
            </p:nvSpPr>
            <p:spPr bwMode="auto">
              <a:xfrm>
                <a:off x="513907" y="219075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>
                        <a:latin typeface="Cambria Math"/>
                        <a:ea typeface="Cambria Math"/>
                      </a:rPr>
                      <m:t>γp</m:t>
                    </m:r>
                    <m:r>
                      <a:rPr lang="en-US" sz="440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sz="4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440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44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en-US" sz="4400" dirty="0"/>
                  <a:t> Azimuthal </a:t>
                </a:r>
                <a:r>
                  <a:rPr lang="en-US" sz="4400" dirty="0" smtClean="0"/>
                  <a:t>Asymmetry</a:t>
                </a:r>
                <a:endParaRPr lang="en-US" sz="4400" dirty="0"/>
              </a:p>
            </p:txBody>
          </p:sp>
        </mc:Choice>
        <mc:Fallback xmlns="">
          <p:sp>
            <p:nvSpPr>
              <p:cNvPr id="19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907" y="219075"/>
                <a:ext cx="8153401" cy="663575"/>
              </a:xfrm>
              <a:prstGeom prst="rect">
                <a:avLst/>
              </a:prstGeom>
              <a:blipFill rotWithShape="1">
                <a:blip r:embed="rId5"/>
                <a:stretch>
                  <a:fillRect t="-33028" r="-2167" b="-4403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76" y="1066799"/>
            <a:ext cx="5586976" cy="4415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66799"/>
                <a:ext cx="3193576" cy="4945694"/>
              </a:xfrm>
            </p:spPr>
            <p:txBody>
              <a:bodyPr>
                <a:noAutofit/>
              </a:bodyPr>
              <a:lstStyle/>
              <a:p>
                <a:r>
                  <a:rPr lang="en-US" sz="2100" dirty="0" smtClean="0"/>
                  <a:t>Measured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100" i="1">
                        <a:latin typeface="Cambria Math"/>
                        <a:ea typeface="Cambria Math"/>
                      </a:rPr>
                      <m:t>Σ</m:t>
                    </m:r>
                    <m:r>
                      <a:rPr lang="en-US" sz="21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100" i="1">
                        <a:latin typeface="Cambria Math"/>
                        <a:ea typeface="Cambria Math"/>
                      </a:rPr>
                      <m:t>𝐵</m:t>
                    </m:r>
                    <m:r>
                      <a:rPr lang="en-US" sz="2100" i="1">
                        <a:latin typeface="Cambria Math"/>
                        <a:ea typeface="Cambria Math"/>
                      </a:rPr>
                      <m:t>/</m:t>
                    </m:r>
                    <m:sSub>
                      <m:sSubPr>
                        <m:ctrlPr>
                          <a:rPr lang="en-US" sz="21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100" i="1">
                            <a:latin typeface="Cambria Math"/>
                          </a:rPr>
                          <m:t>||</m:t>
                        </m:r>
                      </m:sub>
                    </m:sSub>
                  </m:oMath>
                </a14:m>
                <a:r>
                  <a:rPr lang="en-US" sz="2100" dirty="0"/>
                  <a:t>  in 3 bins of Mandelstam </a:t>
                </a:r>
                <a:r>
                  <a:rPr lang="en-US" sz="2100" dirty="0" smtClean="0"/>
                  <a:t>t </a:t>
                </a:r>
              </a:p>
              <a:p>
                <a:r>
                  <a:rPr lang="en-US" sz="2100" dirty="0" smtClean="0"/>
                  <a:t>Similar </a:t>
                </a:r>
                <a:r>
                  <a:rPr lang="en-US" sz="2100" dirty="0"/>
                  <a:t>measurements were conduced by Bellenger </a:t>
                </a:r>
                <a:r>
                  <a:rPr lang="en-US" sz="2100" i="1" dirty="0"/>
                  <a:t>et al.</a:t>
                </a:r>
                <a:r>
                  <a:rPr lang="en-US" sz="2100" dirty="0"/>
                  <a:t> at MIT 46 years prior at </a:t>
                </a:r>
                <a:r>
                  <a:rPr lang="en-US" sz="2100" dirty="0" smtClean="0"/>
                  <a:t>CEA</a:t>
                </a:r>
                <a:endParaRPr lang="en-US" sz="2100" dirty="0"/>
              </a:p>
              <a:p>
                <a:pPr lvl="1"/>
                <a:r>
                  <a:rPr lang="en-US" sz="2100" dirty="0"/>
                  <a:t>PRL 23, 240 (1969</a:t>
                </a:r>
                <a:r>
                  <a:rPr lang="en-US" sz="2100" dirty="0" smtClean="0"/>
                  <a:t>)</a:t>
                </a:r>
                <a:endParaRPr lang="en-US" sz="2100" i="1" dirty="0" smtClean="0">
                  <a:latin typeface="Cambria Math"/>
                  <a:ea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100" i="1">
                        <a:latin typeface="Cambria Math"/>
                        <a:ea typeface="Cambria Math"/>
                      </a:rPr>
                      <m:t>Σ</m:t>
                    </m:r>
                    <m:r>
                      <a:rPr lang="en-US" sz="2100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21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dirty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100" i="1" dirty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sz="2100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100" i="1" dirty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100" i="1" dirty="0">
                                <a:latin typeface="Cambria Math"/>
                                <a:ea typeface="Cambria Math"/>
                              </a:rPr>
                              <m:t>⊥</m:t>
                            </m:r>
                          </m:sub>
                        </m:sSub>
                        <m:r>
                          <a:rPr lang="en-US" sz="2100" i="1" dirty="0">
                            <a:latin typeface="Cambria Math"/>
                          </a:rPr>
                          <m:t>− </m:t>
                        </m:r>
                        <m:r>
                          <a:rPr lang="en-US" sz="2100" i="1" dirty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sz="2100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100" i="1" dirty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100" i="1" dirty="0">
                                <a:latin typeface="Cambria Math"/>
                              </a:rPr>
                              <m:t>||</m:t>
                            </m:r>
                          </m:sub>
                        </m:sSub>
                      </m:num>
                      <m:den>
                        <m:r>
                          <a:rPr lang="en-US" sz="2100" i="1" dirty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sz="2100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100" i="1" dirty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100" i="1" dirty="0">
                                <a:latin typeface="Cambria Math"/>
                                <a:ea typeface="Cambria Math"/>
                              </a:rPr>
                              <m:t>⊥</m:t>
                            </m:r>
                          </m:sub>
                        </m:sSub>
                        <m:r>
                          <a:rPr lang="en-US" sz="2100" i="1" dirty="0">
                            <a:latin typeface="Cambria Math"/>
                            <a:ea typeface="Cambria Math"/>
                          </a:rPr>
                          <m:t>+ </m:t>
                        </m:r>
                        <m:r>
                          <a:rPr lang="en-US" sz="2100" i="1" dirty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sz="2100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100" i="1" dirty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100" i="1" dirty="0">
                                <a:latin typeface="Cambria Math"/>
                              </a:rPr>
                              <m:t>||</m:t>
                            </m:r>
                          </m:sub>
                        </m:sSub>
                      </m:den>
                    </m:f>
                  </m:oMath>
                </a14:m>
                <a:endParaRPr lang="en-US" sz="2100" dirty="0" smtClean="0"/>
              </a:p>
              <a:p>
                <a:pPr lvl="1"/>
                <a:r>
                  <a:rPr lang="en-US" sz="2100" dirty="0" smtClean="0"/>
                  <a:t>8 bins in </a:t>
                </a:r>
                <a14:m>
                  <m:oMath xmlns:m="http://schemas.openxmlformats.org/officeDocument/2006/math">
                    <m:r>
                      <a:rPr lang="en-US" sz="2100" b="0" i="0" smtClean="0">
                        <a:latin typeface="Cambria Math"/>
                      </a:rPr>
                      <m:t>|</m:t>
                    </m:r>
                    <m:r>
                      <m:rPr>
                        <m:sty m:val="p"/>
                      </m:rPr>
                      <a:rPr lang="en-US" sz="2100" b="0" i="0" smtClean="0">
                        <a:latin typeface="Cambria Math"/>
                      </a:rPr>
                      <m:t>t</m:t>
                    </m:r>
                    <m:r>
                      <a:rPr lang="en-US" sz="2100" b="0" i="0" smtClean="0">
                        <a:latin typeface="Cambria Math"/>
                      </a:rPr>
                      <m:t>|</m:t>
                    </m:r>
                  </m:oMath>
                </a14:m>
                <a:endParaRPr lang="en-US" sz="2100" dirty="0"/>
              </a:p>
              <a:p>
                <a:pPr lvl="1"/>
                <a:r>
                  <a:rPr lang="en-US" sz="2100" dirty="0" smtClean="0"/>
                  <a:t>This </a:t>
                </a:r>
                <a:r>
                  <a:rPr lang="en-US" sz="2100" dirty="0"/>
                  <a:t>comprises the world data </a:t>
                </a:r>
                <a:r>
                  <a:rPr lang="en-US" sz="2100" dirty="0" smtClean="0"/>
                  <a:t>set</a:t>
                </a:r>
              </a:p>
            </p:txBody>
          </p:sp>
        </mc:Choice>
        <mc:Fallback xmlns="">
          <p:sp>
            <p:nvSpPr>
              <p:cNvPr id="1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66799"/>
                <a:ext cx="3193576" cy="4945694"/>
              </a:xfrm>
              <a:blipFill rotWithShape="1">
                <a:blip r:embed="rId7"/>
                <a:stretch>
                  <a:fillRect l="-1527" t="-863" r="-4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7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399" y="1066799"/>
                <a:ext cx="2714205" cy="494927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After only two hours of physics production data the GlueX data is remarkably similar to that of the CEA data set</a:t>
                </a:r>
              </a:p>
              <a:p>
                <a:r>
                  <a:rPr lang="en-US" dirty="0" smtClean="0"/>
                  <a:t>Errors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Σ</m:t>
                    </m:r>
                  </m:oMath>
                </a14:m>
                <a:r>
                  <a:rPr lang="en-US" dirty="0" smtClean="0"/>
                  <a:t> do not take into account the error in the avg. polarization</a:t>
                </a:r>
              </a:p>
              <a:p>
                <a:pPr lvl="1"/>
                <a:r>
                  <a:rPr lang="en-US" dirty="0" smtClean="0"/>
                  <a:t>Possibly a ~10% effect</a:t>
                </a:r>
              </a:p>
              <a:p>
                <a:endParaRPr lang="en-US" sz="1900" dirty="0" smtClean="0"/>
              </a:p>
              <a:p>
                <a:pPr lvl="2"/>
                <a:endParaRPr lang="en-US" sz="17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399" y="1066799"/>
                <a:ext cx="2714205" cy="4949275"/>
              </a:xfrm>
              <a:blipFill rotWithShape="1">
                <a:blip r:embed="rId3"/>
                <a:stretch>
                  <a:fillRect l="-2022" t="-862" r="-4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214" y="5463012"/>
                <a:ext cx="380809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/>
          <p:cNvSpPr txBox="1">
            <a:spLocks/>
          </p:cNvSpPr>
          <p:nvPr/>
        </p:nvSpPr>
        <p:spPr bwMode="auto">
          <a:xfrm>
            <a:off x="513907" y="311076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/>
              <p:cNvSpPr txBox="1">
                <a:spLocks/>
              </p:cNvSpPr>
              <p:nvPr/>
            </p:nvSpPr>
            <p:spPr bwMode="auto">
              <a:xfrm>
                <a:off x="513907" y="219075"/>
                <a:ext cx="8153401" cy="66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>
                        <a:latin typeface="Cambria Math"/>
                        <a:ea typeface="Cambria Math"/>
                      </a:rPr>
                      <m:t>γp</m:t>
                    </m:r>
                    <m:r>
                      <a:rPr lang="en-US" sz="440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sz="4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440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44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en-US" sz="4400" dirty="0"/>
                  <a:t> </a:t>
                </a:r>
                <a:r>
                  <a:rPr lang="en-US" sz="4400" dirty="0" smtClean="0"/>
                  <a:t>Beam Asymmetry</a:t>
                </a:r>
                <a:endParaRPr lang="en-US" sz="4400" dirty="0"/>
              </a:p>
            </p:txBody>
          </p:sp>
        </mc:Choice>
        <mc:Fallback xmlns="">
          <p:sp>
            <p:nvSpPr>
              <p:cNvPr id="1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907" y="219075"/>
                <a:ext cx="8153401" cy="663575"/>
              </a:xfrm>
              <a:prstGeom prst="rect">
                <a:avLst/>
              </a:prstGeom>
              <a:blipFill rotWithShape="1">
                <a:blip r:embed="rId9"/>
                <a:stretch>
                  <a:fillRect t="-33028" b="-4403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05" y="882650"/>
            <a:ext cx="6031333" cy="49456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0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838200"/>
                <a:ext cx="4800600" cy="517429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The GlueX Start Counter has performed well under design resolution during the commissioning runs (Fall 2014 – Present)</a:t>
                </a:r>
              </a:p>
              <a:p>
                <a:pPr lvl="1"/>
                <a:r>
                  <a:rPr lang="en-US" dirty="0" smtClean="0">
                    <a:solidFill>
                      <a:schemeClr val="accent3"/>
                    </a:solidFill>
                  </a:rPr>
                  <a:t>No signs of deterioration have been observed to date</a:t>
                </a:r>
              </a:p>
              <a:p>
                <a:r>
                  <a:rPr lang="en-US" sz="2400" dirty="0" smtClean="0"/>
                  <a:t>The world data set of the beam asymmetry polarization observable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/>
                        <a:ea typeface="Cambria Math"/>
                      </a:rPr>
                      <m:t>Σ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400" dirty="0" smtClean="0"/>
                  <a:t>in single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 smtClean="0"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sz="2400" b="0" i="0" smtClean="0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 smtClean="0"/>
                  <a:t>photoproduction was matched utilizing the GlueX spectrometer</a:t>
                </a:r>
              </a:p>
              <a:p>
                <a:pPr lvl="1"/>
                <a:r>
                  <a:rPr lang="en-US" dirty="0" smtClean="0">
                    <a:solidFill>
                      <a:schemeClr val="accent3"/>
                    </a:solidFill>
                  </a:rPr>
                  <a:t>Only 2 hours of physics production data were collected</a:t>
                </a:r>
              </a:p>
              <a:p>
                <a:r>
                  <a:rPr lang="en-US" sz="2400" dirty="0" smtClean="0"/>
                  <a:t>GlueX will provide a wealth </a:t>
                </a:r>
                <a:r>
                  <a:rPr lang="en-US" sz="2400" dirty="0"/>
                  <a:t>of physics for </a:t>
                </a:r>
                <a:r>
                  <a:rPr lang="en-US" sz="2400" dirty="0" smtClean="0"/>
                  <a:t>the next 10</a:t>
                </a:r>
                <a:r>
                  <a:rPr lang="en-US" sz="2400" dirty="0"/>
                  <a:t>+ </a:t>
                </a:r>
                <a:r>
                  <a:rPr lang="en-US" sz="2400" dirty="0" err="1"/>
                  <a:t>yrs</a:t>
                </a:r>
                <a:r>
                  <a:rPr lang="en-US" sz="2400" dirty="0"/>
                  <a:t> </a:t>
                </a:r>
                <a:endParaRPr lang="en-US" sz="2400" dirty="0" smtClean="0"/>
              </a:p>
              <a:p>
                <a:endParaRPr lang="en-US" sz="24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838200"/>
                <a:ext cx="4800600" cy="5174293"/>
              </a:xfrm>
              <a:blipFill rotWithShape="1">
                <a:blip r:embed="rId3"/>
                <a:stretch>
                  <a:fillRect l="-1142" t="-1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533400" y="252412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4400" dirty="0" smtClean="0"/>
              <a:t>Summary</a:t>
            </a:r>
            <a:endParaRPr lang="en-US" sz="4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3310" y="1526306"/>
            <a:ext cx="5056717" cy="379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7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438400"/>
            <a:ext cx="8153401" cy="1501775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Backup Slides</a:t>
            </a:r>
            <a:endParaRPr lang="en-US" sz="9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3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800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Current Hall-D Physics Program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29824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92" y="973926"/>
            <a:ext cx="7442216" cy="47556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6900" y="5643161"/>
            <a:ext cx="541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1D4D"/>
                </a:solidFill>
                <a:latin typeface="+mn-lt"/>
              </a:rPr>
              <a:t>Slide Courtesy of E. </a:t>
            </a:r>
            <a:r>
              <a:rPr lang="en-US" sz="1200" dirty="0" err="1" smtClean="0">
                <a:solidFill>
                  <a:srgbClr val="001D4D"/>
                </a:solidFill>
                <a:latin typeface="+mn-lt"/>
              </a:rPr>
              <a:t>Chudakov</a:t>
            </a:r>
            <a:r>
              <a:rPr lang="en-US" sz="1200" dirty="0" smtClean="0">
                <a:solidFill>
                  <a:srgbClr val="001D4D"/>
                </a:solidFill>
                <a:latin typeface="+mn-lt"/>
              </a:rPr>
              <a:t> </a:t>
            </a:r>
            <a:endParaRPr lang="en-US" sz="1200" dirty="0">
              <a:solidFill>
                <a:srgbClr val="001D4D"/>
              </a:solidFill>
              <a:latin typeface="+mn-lt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95599" y="1524000"/>
            <a:ext cx="3733802" cy="70485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95599" y="3733800"/>
            <a:ext cx="3733804" cy="4572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95600" y="2753832"/>
            <a:ext cx="3733802" cy="4572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6921" y="776634"/>
                <a:ext cx="3693079" cy="529258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 smtClean="0"/>
                  <a:t>Charged-</a:t>
                </a:r>
                <a:r>
                  <a:rPr lang="el-GR" sz="2400" dirty="0" smtClean="0"/>
                  <a:t>π</a:t>
                </a:r>
                <a:r>
                  <a:rPr lang="en-US" sz="2400" dirty="0" smtClean="0"/>
                  <a:t> Polarizability          </a:t>
                </a:r>
                <a:r>
                  <a:rPr lang="en-US" sz="2400" dirty="0"/>
                  <a:t>in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𝛾𝛾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endParaRPr lang="en-US" i="1" dirty="0" smtClean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  <m:sub>
                        <m:r>
                          <a:rPr lang="en-US" i="1" dirty="0">
                            <a:latin typeface="Cambria Math"/>
                            <a:ea typeface="Cambria Math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dirty="0" smtClean="0"/>
                  <a:t>: Electric Polarizability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  <a:r>
                  <a:rPr lang="en-US" dirty="0" smtClean="0"/>
                  <a:t> Magnetic Polarizability</a:t>
                </a:r>
              </a:p>
              <a:p>
                <a:pPr lvl="1"/>
                <a:r>
                  <a:rPr lang="en-US" dirty="0" smtClean="0">
                    <a:solidFill>
                      <a:srgbClr val="FF0000"/>
                    </a:solidFill>
                  </a:rPr>
                  <a:t>Measure: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σ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/>
                            <a:ea typeface="Cambria Math"/>
                          </a:rPr>
                          <m:t>𝛾𝛾</m:t>
                        </m:r>
                        <m:r>
                          <a:rPr lang="en-US" sz="1800" i="1">
                            <a:latin typeface="Cambria Math"/>
                            <a:ea typeface="Cambria Math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via. </a:t>
                </a:r>
                <a:r>
                  <a:rPr lang="en-US" dirty="0" err="1"/>
                  <a:t>Primakoff</a:t>
                </a:r>
                <a:r>
                  <a:rPr lang="en-US" dirty="0"/>
                  <a:t> </a:t>
                </a:r>
                <a:r>
                  <a:rPr lang="en-US" dirty="0" smtClean="0"/>
                  <a:t>production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/>
                        <a:ea typeface="Cambria Math"/>
                      </a:rPr>
                      <m:t>Γ</m:t>
                    </m:r>
                    <m:d>
                      <m:dPr>
                        <m:ctrlPr>
                          <a:rPr lang="el-GR" sz="2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l-GR" sz="2400" i="1">
                            <a:latin typeface="Cambria Math"/>
                            <a:ea typeface="Cambria Math"/>
                          </a:rPr>
                          <m:t>𝜂</m:t>
                        </m:r>
                        <m:r>
                          <a:rPr lang="el-GR" sz="2400" i="1"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el-GR" sz="2400" i="1">
                            <a:latin typeface="Cambria Math"/>
                            <a:ea typeface="Cambria Math"/>
                          </a:rPr>
                          <m:t>𝛾𝛾</m:t>
                        </m:r>
                      </m:e>
                    </m:d>
                  </m:oMath>
                </a14:m>
                <a:r>
                  <a:rPr lang="en-US" sz="2400" i="1" dirty="0"/>
                  <a:t> via</a:t>
                </a:r>
                <a:r>
                  <a:rPr lang="en-US" sz="2400" dirty="0"/>
                  <a:t>. the </a:t>
                </a:r>
                <a:r>
                  <a:rPr lang="en-US" sz="2400" dirty="0" err="1"/>
                  <a:t>Primakoff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Method</a:t>
                </a:r>
              </a:p>
              <a:p>
                <a:pPr lvl="1"/>
                <a:r>
                  <a:rPr lang="en-US" dirty="0" smtClean="0">
                    <a:solidFill>
                      <a:srgbClr val="B27A00"/>
                    </a:solidFill>
                  </a:rPr>
                  <a:t>Determination </a:t>
                </a:r>
                <a:r>
                  <a:rPr lang="en-US" dirty="0">
                    <a:solidFill>
                      <a:srgbClr val="B27A00"/>
                    </a:solidFill>
                  </a:rPr>
                  <a:t>of the light quark mass </a:t>
                </a:r>
                <a:r>
                  <a:rPr lang="en-US" dirty="0" smtClean="0">
                    <a:solidFill>
                      <a:srgbClr val="B27A00"/>
                    </a:solidFill>
                  </a:rPr>
                  <a:t>ratio</a:t>
                </a:r>
              </a:p>
              <a:p>
                <a:pPr lvl="1"/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  <a:ea typeface="Cambria Math"/>
                  </a:rPr>
                  <a:t>Measure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𝜂</m:t>
                    </m:r>
                    <m:r>
                      <a:rPr lang="en-US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 mixing </a:t>
                </a:r>
                <a:r>
                  <a:rPr lang="en-US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angle</a:t>
                </a:r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6921" y="776634"/>
                <a:ext cx="3693079" cy="5292589"/>
              </a:xfrm>
              <a:blipFill rotWithShape="1">
                <a:blip r:embed="rId3"/>
                <a:stretch>
                  <a:fillRect l="-1815" t="-1611" r="-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2835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62515" y="152400"/>
            <a:ext cx="8153401" cy="108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200" dirty="0" smtClean="0"/>
              <a:t>Approved Experiments in Hall D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14" name="Picture 13" descr="pion_polarization_experiments_JLab_project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6766" y="954040"/>
            <a:ext cx="3284751" cy="2360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09898" y="2134240"/>
            <a:ext cx="914400" cy="11131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19" name="Picture 18" descr="EtaMixingAng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3045" y="3505200"/>
            <a:ext cx="2984894" cy="21647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3361549"/>
            <a:ext cx="2387197" cy="265452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474688" y="4568616"/>
            <a:ext cx="762000" cy="612984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220039" y="4713681"/>
            <a:ext cx="462516" cy="647108"/>
          </a:xfrm>
          <a:prstGeom prst="rect">
            <a:avLst/>
          </a:prstGeom>
          <a:noFill/>
          <a:ln w="57150">
            <a:solidFill>
              <a:srgbClr val="B27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953712" y="3205110"/>
                <a:ext cx="20560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1D4D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1D4D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1D4D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sub>
                      </m:sSub>
                      <m:r>
                        <a:rPr lang="en-US" i="1">
                          <a:solidFill>
                            <a:srgbClr val="001D4D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1D4D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1D4D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1D4D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1D4D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sub>
                      </m:sSub>
                      <m:r>
                        <a:rPr lang="en-US" i="1">
                          <a:solidFill>
                            <a:srgbClr val="001D4D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type m:val="lin"/>
                          <m:ctrlPr>
                            <a:rPr lang="en-US" i="1">
                              <a:solidFill>
                                <a:srgbClr val="001D4D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1D4D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1D4D"/>
                                  </a:solidFill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1D4D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001D4D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1D4D"/>
                                  </a:solidFill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1D4D"/>
                                  </a:solidFill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1D4D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712" y="3205110"/>
                <a:ext cx="2056011" cy="369332"/>
              </a:xfrm>
              <a:prstGeom prst="rect">
                <a:avLst/>
              </a:prstGeom>
              <a:blipFill rotWithShape="1">
                <a:blip r:embed="rId9"/>
                <a:stretch>
                  <a:fillRect t="-116667" r="-17211" b="-18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97" y="1075496"/>
            <a:ext cx="1832442" cy="211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6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Fall 2014 GlueX Commissioning Status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968375"/>
            <a:ext cx="4648199" cy="504411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~10.1 GeV e</a:t>
            </a:r>
            <a:r>
              <a:rPr lang="en-US" baseline="30000" dirty="0" smtClean="0"/>
              <a:t>-</a:t>
            </a:r>
            <a:r>
              <a:rPr lang="en-US" dirty="0" smtClean="0"/>
              <a:t> beam, 50 - 200 </a:t>
            </a:r>
            <a:r>
              <a:rPr lang="en-US" dirty="0" err="1" smtClean="0"/>
              <a:t>nA</a:t>
            </a:r>
            <a:endParaRPr lang="en-US" dirty="0" smtClean="0"/>
          </a:p>
          <a:p>
            <a:pPr lvl="1"/>
            <a:r>
              <a:rPr lang="en-US" dirty="0" smtClean="0"/>
              <a:t>CH2 target</a:t>
            </a:r>
          </a:p>
          <a:p>
            <a:pPr lvl="1"/>
            <a:r>
              <a:rPr lang="en-US" dirty="0" smtClean="0"/>
              <a:t>800-1200A  solenoid current</a:t>
            </a:r>
          </a:p>
          <a:p>
            <a:pPr lvl="1"/>
            <a:r>
              <a:rPr lang="en-US" dirty="0" smtClean="0"/>
              <a:t>~ 19 days of integrated beam (post-beam tune)</a:t>
            </a:r>
          </a:p>
          <a:p>
            <a:r>
              <a:rPr lang="en-US" dirty="0" smtClean="0"/>
              <a:t>GlueX Commissioning Goals:</a:t>
            </a:r>
          </a:p>
          <a:p>
            <a:pPr lvl="1"/>
            <a:r>
              <a:rPr lang="en-US" dirty="0" smtClean="0"/>
              <a:t>Tune CW beam to tagger </a:t>
            </a:r>
            <a:r>
              <a:rPr lang="en-US" dirty="0" smtClean="0">
                <a:solidFill>
                  <a:schemeClr val="accent3"/>
                </a:solidFill>
                <a:sym typeface="Wingdings 2"/>
              </a:rPr>
              <a:t></a:t>
            </a:r>
            <a:endParaRPr lang="en-US" dirty="0" smtClean="0">
              <a:solidFill>
                <a:schemeClr val="accent3"/>
              </a:solidFill>
            </a:endParaRPr>
          </a:p>
          <a:p>
            <a:pPr lvl="1"/>
            <a:r>
              <a:rPr lang="en-US" dirty="0" smtClean="0"/>
              <a:t>Create unpolarized </a:t>
            </a:r>
            <a:r>
              <a:rPr lang="el-GR" dirty="0" smtClean="0"/>
              <a:t>γ</a:t>
            </a:r>
            <a:r>
              <a:rPr lang="en-US" dirty="0" smtClean="0"/>
              <a:t> beam and tune through collimator, target, and photon beam dump </a:t>
            </a:r>
            <a:r>
              <a:rPr lang="en-US" dirty="0" smtClean="0">
                <a:solidFill>
                  <a:schemeClr val="accent3"/>
                </a:solidFill>
                <a:sym typeface="Wingdings 2"/>
              </a:rPr>
              <a:t></a:t>
            </a:r>
            <a:endParaRPr lang="en-US" dirty="0" smtClean="0"/>
          </a:p>
          <a:p>
            <a:pPr lvl="1"/>
            <a:r>
              <a:rPr lang="en-US" dirty="0" smtClean="0"/>
              <a:t>Checkout trigger, DAQ, and all detector subsystems </a:t>
            </a:r>
            <a:r>
              <a:rPr lang="en-US" dirty="0" smtClean="0">
                <a:solidFill>
                  <a:schemeClr val="accent3"/>
                </a:solidFill>
                <a:sym typeface="Wingdings 2"/>
              </a:rPr>
              <a:t></a:t>
            </a:r>
            <a:endParaRPr lang="en-US" dirty="0" smtClean="0"/>
          </a:p>
          <a:p>
            <a:pPr lvl="1"/>
            <a:r>
              <a:rPr lang="en-US" dirty="0"/>
              <a:t>Collect data for initial detector calibration &amp; </a:t>
            </a:r>
            <a:r>
              <a:rPr lang="en-US" dirty="0" smtClean="0"/>
              <a:t>DC alignment </a:t>
            </a:r>
            <a:r>
              <a:rPr lang="en-US" dirty="0" smtClean="0">
                <a:solidFill>
                  <a:schemeClr val="accent3"/>
                </a:solidFill>
                <a:sym typeface="Wingdings 2"/>
              </a:rPr>
              <a:t>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47" y="892175"/>
            <a:ext cx="3696913" cy="492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2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77019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Fall 2014 GlueX Physics Results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1" y="840594"/>
                <a:ext cx="4114800" cy="174115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 few reconstructed decays: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bSup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US" i="1" dirty="0" smtClean="0">
                  <a:latin typeface="Cambria Math"/>
                  <a:ea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𝜙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𝜔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1" y="840594"/>
                <a:ext cx="4114800" cy="1741155"/>
              </a:xfrm>
              <a:blipFill rotWithShape="1">
                <a:blip r:embed="rId3"/>
                <a:stretch>
                  <a:fillRect l="-1481" t="-2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24" y="840594"/>
            <a:ext cx="4415814" cy="2325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24" y="3202543"/>
            <a:ext cx="4415814" cy="2863136"/>
          </a:xfrm>
          <a:prstGeom prst="rect">
            <a:avLst/>
          </a:prstGeom>
        </p:spPr>
      </p:pic>
      <p:pic>
        <p:nvPicPr>
          <p:cNvPr id="16" name="Picture 15" descr="p2kMas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30372" y="3202543"/>
            <a:ext cx="4226842" cy="2735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066800" y="3329917"/>
                <a:ext cx="68961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ϕ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329917"/>
                <a:ext cx="689612" cy="70788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122563" y="3810000"/>
                <a:ext cx="7105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563" y="3810000"/>
                <a:ext cx="710515" cy="707886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647914" y="1066800"/>
                <a:ext cx="9492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914" y="1066800"/>
                <a:ext cx="949298" cy="707886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29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376" y="195489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Spring </a:t>
            </a:r>
            <a:r>
              <a:rPr lang="en-US" sz="3200" dirty="0" smtClean="0"/>
              <a:t>2015 GlueX Commissioning Status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2174"/>
            <a:ext cx="8686799" cy="5280025"/>
          </a:xfrm>
        </p:spPr>
        <p:txBody>
          <a:bodyPr>
            <a:normAutofit fontScale="85000" lnSpcReduction="20000"/>
          </a:bodyPr>
          <a:lstStyle/>
          <a:p>
            <a:pPr marL="282575" lvl="1" indent="-282575">
              <a:spcBef>
                <a:spcPts val="2000"/>
              </a:spcBef>
            </a:pPr>
            <a:r>
              <a:rPr lang="en-US" dirty="0"/>
              <a:t>~</a:t>
            </a:r>
            <a:r>
              <a:rPr lang="en-US" dirty="0" smtClean="0"/>
              <a:t>5.5 GeV </a:t>
            </a:r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 </a:t>
            </a:r>
            <a:r>
              <a:rPr lang="en-US" dirty="0" smtClean="0"/>
              <a:t>beam, 5 - 200 </a:t>
            </a:r>
            <a:r>
              <a:rPr lang="en-US" dirty="0" err="1" smtClean="0"/>
              <a:t>nA</a:t>
            </a:r>
            <a:endParaRPr lang="en-US" dirty="0" smtClean="0"/>
          </a:p>
          <a:p>
            <a:pPr lvl="1"/>
            <a:r>
              <a:rPr lang="en-US" dirty="0" smtClean="0"/>
              <a:t>800-1300A solenoid current</a:t>
            </a:r>
          </a:p>
          <a:p>
            <a:pPr lvl="1"/>
            <a:r>
              <a:rPr lang="en-US" dirty="0" smtClean="0"/>
              <a:t>~10 days of beam (post-beam tune)</a:t>
            </a:r>
          </a:p>
          <a:p>
            <a:r>
              <a:rPr lang="en-US" dirty="0" smtClean="0"/>
              <a:t>Commissioning Goals</a:t>
            </a:r>
          </a:p>
          <a:p>
            <a:pPr lvl="1"/>
            <a:r>
              <a:rPr lang="en-US" dirty="0" smtClean="0"/>
              <a:t>Polarized </a:t>
            </a:r>
            <a:r>
              <a:rPr lang="el-GR" dirty="0" smtClean="0"/>
              <a:t>γ</a:t>
            </a:r>
            <a:r>
              <a:rPr lang="en-US" dirty="0" smtClean="0"/>
              <a:t> beam (goniometer</a:t>
            </a:r>
            <a:r>
              <a:rPr lang="en-US" dirty="0"/>
              <a:t> </a:t>
            </a:r>
            <a:r>
              <a:rPr lang="en-US" dirty="0" smtClean="0"/>
              <a:t>&amp; diamonds) </a:t>
            </a:r>
            <a:r>
              <a:rPr lang="en-US" dirty="0" smtClean="0">
                <a:solidFill>
                  <a:schemeClr val="accent3"/>
                </a:solidFill>
                <a:sym typeface="Wingdings 2"/>
              </a:rPr>
              <a:t></a:t>
            </a:r>
            <a:endParaRPr lang="en-US" dirty="0" smtClean="0"/>
          </a:p>
          <a:p>
            <a:pPr lvl="1"/>
            <a:r>
              <a:rPr lang="en-US" dirty="0" smtClean="0"/>
              <a:t>LH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cryotarget</a:t>
            </a:r>
            <a:r>
              <a:rPr lang="en-US" dirty="0" smtClean="0"/>
              <a:t> &amp; verify alignment </a:t>
            </a:r>
            <a:r>
              <a:rPr lang="en-US" dirty="0" smtClean="0">
                <a:solidFill>
                  <a:schemeClr val="accent3"/>
                </a:solidFill>
                <a:sym typeface="Wingdings 2"/>
              </a:rPr>
              <a:t></a:t>
            </a:r>
            <a:endParaRPr lang="en-US" dirty="0" smtClean="0"/>
          </a:p>
          <a:p>
            <a:pPr lvl="1"/>
            <a:r>
              <a:rPr lang="en-US" dirty="0" smtClean="0"/>
              <a:t>Run DAQ in block-mode at high rates </a:t>
            </a:r>
            <a:r>
              <a:rPr lang="en-US" dirty="0" smtClean="0">
                <a:solidFill>
                  <a:schemeClr val="accent3"/>
                </a:solidFill>
                <a:sym typeface="Wingdings 2"/>
              </a:rPr>
              <a:t></a:t>
            </a:r>
            <a:endParaRPr lang="en-US" dirty="0" smtClean="0"/>
          </a:p>
          <a:p>
            <a:pPr lvl="1"/>
            <a:r>
              <a:rPr lang="en-US" dirty="0" smtClean="0"/>
              <a:t>Optimize triggers </a:t>
            </a:r>
            <a:r>
              <a:rPr lang="en-US" dirty="0" smtClean="0">
                <a:solidFill>
                  <a:schemeClr val="accent3"/>
                </a:solidFill>
                <a:sym typeface="Wingdings 2"/>
              </a:rPr>
              <a:t></a:t>
            </a:r>
            <a:endParaRPr lang="en-US" dirty="0" smtClean="0"/>
          </a:p>
          <a:p>
            <a:pPr lvl="1"/>
            <a:r>
              <a:rPr lang="en-US" dirty="0" smtClean="0"/>
              <a:t>Beam stability feedbacks </a:t>
            </a:r>
            <a:r>
              <a:rPr lang="en-US" dirty="0" smtClean="0">
                <a:solidFill>
                  <a:schemeClr val="accent3"/>
                </a:solidFill>
              </a:rPr>
              <a:t>~</a:t>
            </a:r>
            <a:r>
              <a:rPr lang="en-US" dirty="0" smtClean="0">
                <a:solidFill>
                  <a:schemeClr val="accent3"/>
                </a:solidFill>
                <a:sym typeface="Wingdings 2"/>
              </a:rPr>
              <a:t> </a:t>
            </a:r>
            <a:r>
              <a:rPr lang="en-US" dirty="0" smtClean="0">
                <a:sym typeface="Wingdings 2"/>
              </a:rPr>
              <a:t>(more work is needed)</a:t>
            </a:r>
            <a:endParaRPr lang="en-US" dirty="0" smtClean="0">
              <a:solidFill>
                <a:schemeClr val="accent3"/>
              </a:solidFill>
            </a:endParaRPr>
          </a:p>
          <a:p>
            <a:pPr lvl="1"/>
            <a:r>
              <a:rPr lang="en-US" dirty="0" smtClean="0"/>
              <a:t>Accelerator RF timing </a:t>
            </a:r>
            <a:r>
              <a:rPr lang="en-US" dirty="0" smtClean="0">
                <a:solidFill>
                  <a:schemeClr val="accent3"/>
                </a:solidFill>
                <a:sym typeface="Wingdings 2"/>
              </a:rPr>
              <a:t></a:t>
            </a:r>
          </a:p>
          <a:p>
            <a:r>
              <a:rPr lang="en-US" dirty="0" smtClean="0"/>
              <a:t>Solenoid </a:t>
            </a:r>
            <a:r>
              <a:rPr lang="en-US" dirty="0"/>
              <a:t>was stable at 1200A for ~3 weeks</a:t>
            </a:r>
          </a:p>
          <a:p>
            <a:pPr lvl="1"/>
            <a:r>
              <a:rPr lang="en-US" dirty="0" smtClean="0"/>
              <a:t>1 </a:t>
            </a:r>
            <a:r>
              <a:rPr lang="en-US" dirty="0"/>
              <a:t>day of running at </a:t>
            </a:r>
            <a:r>
              <a:rPr lang="en-US" dirty="0" smtClean="0"/>
              <a:t>1300A caused a quenched</a:t>
            </a:r>
            <a:endParaRPr lang="en-US" dirty="0"/>
          </a:p>
          <a:p>
            <a:pPr lvl="1"/>
            <a:r>
              <a:rPr lang="en-US" dirty="0" smtClean="0"/>
              <a:t>Reviewed </a:t>
            </a:r>
            <a:r>
              <a:rPr lang="en-US" dirty="0"/>
              <a:t>by Physics Division on July 14, 2015</a:t>
            </a:r>
          </a:p>
          <a:p>
            <a:pPr lvl="1"/>
            <a:r>
              <a:rPr lang="en-US" dirty="0"/>
              <a:t>No obvious cause of the quench has been identified</a:t>
            </a:r>
          </a:p>
          <a:p>
            <a:pPr lvl="1"/>
            <a:r>
              <a:rPr lang="en-US" dirty="0" smtClean="0"/>
              <a:t>Support </a:t>
            </a:r>
            <a:r>
              <a:rPr lang="en-US" dirty="0"/>
              <a:t>plans to </a:t>
            </a:r>
            <a:r>
              <a:rPr lang="en-US" dirty="0" smtClean="0"/>
              <a:t>run </a:t>
            </a:r>
            <a:r>
              <a:rPr lang="en-US" dirty="0"/>
              <a:t>at 1300A </a:t>
            </a:r>
            <a:r>
              <a:rPr lang="en-US" dirty="0" smtClean="0"/>
              <a:t>again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All equipment for the baseline GlueX detector has been commissioned!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0064" y="1701800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3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5433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Hints of Exotic Mesons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979008"/>
                <a:ext cx="4495800" cy="485354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E852 Collaboration (BNL)</a:t>
                </a:r>
              </a:p>
              <a:p>
                <a:pPr lvl="1"/>
                <a:r>
                  <a:rPr lang="en-US" dirty="0" smtClean="0"/>
                  <a:t>18 GeV/c </a:t>
                </a:r>
                <a:r>
                  <a:rPr lang="el-GR" dirty="0" smtClean="0"/>
                  <a:t>π</a:t>
                </a:r>
                <a:r>
                  <a:rPr lang="en-US" baseline="30000" dirty="0" smtClean="0"/>
                  <a:t>-</a:t>
                </a:r>
                <a:r>
                  <a:rPr lang="en-US" dirty="0" smtClean="0"/>
                  <a:t> beam, LH</a:t>
                </a:r>
                <a:r>
                  <a:rPr lang="en-US" baseline="-25000" dirty="0" smtClean="0"/>
                  <a:t>2 </a:t>
                </a:r>
                <a:r>
                  <a:rPr lang="en-US" dirty="0" smtClean="0"/>
                  <a:t>target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π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(1600)</m:t>
                    </m:r>
                    <m:r>
                      <a:rPr lang="el-GR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l-GR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η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l-GR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𝑀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=1.597±0.010 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𝐺𝑒𝑉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Γ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/>
                      </a:rPr>
                      <m:t> 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=0.340±0.040 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𝐺𝑒𝑉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979008"/>
                <a:ext cx="4495800" cy="4853544"/>
              </a:xfrm>
              <a:blipFill rotWithShape="1">
                <a:blip r:embed="rId3"/>
                <a:stretch>
                  <a:fillRect l="-1220" t="-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 bwMode="auto">
              <a:xfrm>
                <a:off x="4648200" y="979008"/>
                <a:ext cx="4321156" cy="464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282575" indent="-282575" algn="l" rtl="0" fontAlgn="base">
                  <a:spcBef>
                    <a:spcPts val="20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sz="2200"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marL="577850" indent="-2952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sz="2000"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2pPr>
                <a:lvl3pPr marL="860425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3pPr>
                <a:lvl4pPr marL="1143000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4pPr>
                <a:lvl5pPr marL="1425575" indent="-282575" algn="l" rtl="0" fontAlgn="base">
                  <a:spcBef>
                    <a:spcPts val="600"/>
                  </a:spcBef>
                  <a:spcAft>
                    <a:spcPct val="0"/>
                  </a:spcAft>
                  <a:buFont typeface="Wingdings 2" pitchFamily="-111" charset="2"/>
                  <a:buChar char=""/>
                  <a:defRPr kern="1200">
                    <a:solidFill>
                      <a:srgbClr val="001D4D"/>
                    </a:solidFill>
                    <a:latin typeface="+mn-lt"/>
                    <a:ea typeface="ＭＳ Ｐゴシック" pitchFamily="-111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r>
                  <a:rPr lang="en-US" dirty="0" smtClean="0"/>
                  <a:t>COMPASS (CERN)</a:t>
                </a:r>
              </a:p>
              <a:p>
                <a:pPr lvl="1" defTabSz="914400"/>
                <a:r>
                  <a:rPr lang="en-US" dirty="0" smtClean="0"/>
                  <a:t>190 GeV/c </a:t>
                </a:r>
                <a:r>
                  <a:rPr lang="el-GR" dirty="0" smtClean="0"/>
                  <a:t>π</a:t>
                </a:r>
                <a:r>
                  <a:rPr lang="en-US" dirty="0"/>
                  <a:t> </a:t>
                </a:r>
                <a:r>
                  <a:rPr lang="en-US" dirty="0" smtClean="0"/>
                  <a:t>beam, </a:t>
                </a:r>
                <a:r>
                  <a:rPr lang="en-US" dirty="0" err="1" smtClean="0"/>
                  <a:t>Pb</a:t>
                </a:r>
                <a:r>
                  <a:rPr lang="en-US" dirty="0" smtClean="0"/>
                  <a:t> target</a:t>
                </a:r>
              </a:p>
              <a:p>
                <a:pPr lvl="1" defTabSz="914400"/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0000"/>
                            </a:solidFill>
                            <a:latin typeface="Cambria Math"/>
                          </a:rPr>
                          <m:t>π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(1600)</m:t>
                    </m:r>
                    <m:r>
                      <a:rPr lang="el-GR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el-GR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𝜌</m:t>
                    </m:r>
                    <m:sSup>
                      <m:sSupPr>
                        <m:ctrlPr>
                          <a:rPr lang="el-GR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π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𝑀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=1.660±0.010 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𝐺𝑒𝑉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Γ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/>
                      </a:rPr>
                      <m:t> 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=0.269±0.021 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𝐺𝑒𝑉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marL="0" indent="0" defTabSz="914400">
                  <a:buNone/>
                </a:pPr>
                <a:endParaRPr lang="en-US" dirty="0" smtClean="0"/>
              </a:p>
              <a:p>
                <a:pPr lvl="1" defTabSz="914400"/>
                <a:endParaRPr lang="en-US" dirty="0" smtClean="0"/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8200" y="979008"/>
                <a:ext cx="4321156" cy="4648200"/>
              </a:xfrm>
              <a:prstGeom prst="rect">
                <a:avLst/>
              </a:prstGeom>
              <a:blipFill rotWithShape="1">
                <a:blip r:embed="rId6"/>
                <a:stretch>
                  <a:fillRect l="-1412" t="-919" r="-38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60" y="2962523"/>
            <a:ext cx="3706279" cy="2750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15" y="5700819"/>
            <a:ext cx="3352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1D4D"/>
                </a:solidFill>
                <a:latin typeface="+mj-lt"/>
              </a:rPr>
              <a:t>E.I. Ivanov, </a:t>
            </a:r>
            <a:r>
              <a:rPr lang="en-US" sz="1400" i="1" dirty="0" smtClean="0">
                <a:solidFill>
                  <a:srgbClr val="001D4D"/>
                </a:solidFill>
                <a:latin typeface="+mj-lt"/>
              </a:rPr>
              <a:t>et al.,</a:t>
            </a:r>
            <a:r>
              <a:rPr lang="en-US" sz="1400" i="1" dirty="0">
                <a:solidFill>
                  <a:srgbClr val="001D4D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1D4D"/>
                </a:solidFill>
                <a:latin typeface="+mj-lt"/>
              </a:rPr>
              <a:t>PRL 86, </a:t>
            </a:r>
            <a:r>
              <a:rPr lang="en-US" sz="1400" dirty="0">
                <a:solidFill>
                  <a:srgbClr val="001D4D"/>
                </a:solidFill>
                <a:latin typeface="+mj-lt"/>
              </a:rPr>
              <a:t>3977 (2001)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4860" y="5718322"/>
            <a:ext cx="39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1D4D"/>
                </a:solidFill>
                <a:latin typeface="+mj-lt"/>
              </a:rPr>
              <a:t>M.G. Alekseev, </a:t>
            </a:r>
            <a:r>
              <a:rPr lang="en-US" sz="1400" i="1" dirty="0">
                <a:solidFill>
                  <a:srgbClr val="001D4D"/>
                </a:solidFill>
                <a:latin typeface="+mj-lt"/>
              </a:rPr>
              <a:t>e</a:t>
            </a:r>
            <a:r>
              <a:rPr lang="en-US" sz="1400" i="1" dirty="0" smtClean="0">
                <a:solidFill>
                  <a:srgbClr val="001D4D"/>
                </a:solidFill>
                <a:latin typeface="+mj-lt"/>
              </a:rPr>
              <a:t>t al.</a:t>
            </a:r>
            <a:r>
              <a:rPr lang="en-US" sz="1400" dirty="0" smtClean="0">
                <a:solidFill>
                  <a:srgbClr val="001D4D"/>
                </a:solidFill>
                <a:latin typeface="+mj-lt"/>
              </a:rPr>
              <a:t>, PRL 104, 241803 </a:t>
            </a:r>
            <a:r>
              <a:rPr lang="en-US" sz="1400" dirty="0">
                <a:solidFill>
                  <a:srgbClr val="001D4D"/>
                </a:solidFill>
                <a:latin typeface="+mj-lt"/>
              </a:rPr>
              <a:t>(2010</a:t>
            </a:r>
            <a:r>
              <a:rPr lang="en-US" sz="1400" dirty="0" smtClean="0">
                <a:solidFill>
                  <a:srgbClr val="001D4D"/>
                </a:solidFill>
                <a:latin typeface="+mj-lt"/>
              </a:rPr>
              <a:t>)</a:t>
            </a:r>
            <a:endParaRPr lang="en-US" sz="1400" dirty="0">
              <a:solidFill>
                <a:srgbClr val="001D4D"/>
              </a:solidFill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1" y="2962523"/>
            <a:ext cx="2970028" cy="2750702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22" idx="3"/>
          </p:cNvCxnSpPr>
          <p:nvPr/>
        </p:nvCxnSpPr>
        <p:spPr>
          <a:xfrm flipV="1">
            <a:off x="4958316" y="4038600"/>
            <a:ext cx="2296190" cy="33929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2" idx="1"/>
          </p:cNvCxnSpPr>
          <p:nvPr/>
        </p:nvCxnSpPr>
        <p:spPr>
          <a:xfrm flipH="1" flipV="1">
            <a:off x="1904114" y="3657600"/>
            <a:ext cx="1562100" cy="72029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66214" y="3962400"/>
            <a:ext cx="1492102" cy="8309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Exotic </a:t>
            </a:r>
            <a:r>
              <a:rPr lang="el-GR" sz="2400" dirty="0" smtClean="0">
                <a:solidFill>
                  <a:srgbClr val="FF0000"/>
                </a:solidFill>
                <a:latin typeface="+mj-lt"/>
              </a:rPr>
              <a:t>π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</a:rPr>
              <a:t>1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(1600)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96679" y="3136604"/>
            <a:ext cx="1141228" cy="8257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8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304800"/>
            <a:ext cx="5638798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Polarized Photons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298" y="982259"/>
            <a:ext cx="2787502" cy="290394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50 </a:t>
            </a:r>
            <a:r>
              <a:rPr lang="en-US" dirty="0"/>
              <a:t>&amp; 100 </a:t>
            </a:r>
            <a:r>
              <a:rPr lang="el-GR" dirty="0"/>
              <a:t>μ</a:t>
            </a:r>
            <a:r>
              <a:rPr lang="en-US" dirty="0"/>
              <a:t>m </a:t>
            </a:r>
            <a:r>
              <a:rPr lang="en-US" dirty="0" smtClean="0"/>
              <a:t>(Hall-B) thick </a:t>
            </a:r>
            <a:r>
              <a:rPr lang="en-US" dirty="0"/>
              <a:t>diamonds were scanned and aligned </a:t>
            </a:r>
            <a:endParaRPr lang="en-US" dirty="0" smtClean="0"/>
          </a:p>
          <a:p>
            <a:r>
              <a:rPr lang="en-US" dirty="0"/>
              <a:t>Photon polarization is understood and can be </a:t>
            </a:r>
            <a:r>
              <a:rPr lang="en-US" dirty="0" smtClean="0"/>
              <a:t>controlled</a:t>
            </a:r>
          </a:p>
          <a:p>
            <a:r>
              <a:rPr lang="en-US" dirty="0" smtClean="0"/>
              <a:t>Both produced coherent radiation!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89" y="989640"/>
            <a:ext cx="2584100" cy="2805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27" y="3122006"/>
            <a:ext cx="3044927" cy="2955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3886200"/>
            <a:ext cx="5190497" cy="2149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988450" y="3190140"/>
                <a:ext cx="659604" cy="5581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/>
                            </a:rPr>
                            <m:t>𝐄</m:t>
                          </m:r>
                        </m:e>
                        <m:sub>
                          <m:r>
                            <a:rPr lang="en-US" sz="2800" b="1" i="0" smtClean="0">
                              <a:latin typeface="Cambria Math"/>
                              <a:ea typeface="Cambria Math"/>
                            </a:rPr>
                            <m:t>𝛄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8450" y="3190140"/>
                <a:ext cx="659604" cy="55810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 flipV="1">
            <a:off x="7543800" y="3581400"/>
            <a:ext cx="566822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09801" y="4587187"/>
            <a:ext cx="175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n-lt"/>
              </a:rPr>
              <a:t>Coherent Edge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828800" y="4771853"/>
            <a:ext cx="381001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27" y="269357"/>
            <a:ext cx="3036860" cy="291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7457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Photon Beam Diagnostics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36" y="861032"/>
            <a:ext cx="3531965" cy="21712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18" y="3133688"/>
            <a:ext cx="3962400" cy="2935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9" y="861033"/>
            <a:ext cx="3467170" cy="51550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2104741" y="4953000"/>
                <a:ext cx="16192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𝒫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𝑚𝑎𝑥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sz="2000" b="0" i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65%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741" y="4953000"/>
                <a:ext cx="1619286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/>
          <p:cNvCxnSpPr/>
          <p:nvPr/>
        </p:nvCxnSpPr>
        <p:spPr>
          <a:xfrm flipH="1" flipV="1">
            <a:off x="2126512" y="4495800"/>
            <a:ext cx="311888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608481" y="2739873"/>
            <a:ext cx="152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1D4D"/>
                </a:solidFill>
                <a:latin typeface="+mn-lt"/>
              </a:rPr>
              <a:t>Tagger </a:t>
            </a:r>
            <a:r>
              <a:rPr lang="en-US" sz="1600" b="1" dirty="0" err="1" smtClean="0">
                <a:solidFill>
                  <a:srgbClr val="001D4D"/>
                </a:solidFill>
                <a:latin typeface="+mn-lt"/>
              </a:rPr>
              <a:t>Hodoscope</a:t>
            </a:r>
            <a:endParaRPr lang="en-US" sz="1600" b="1" dirty="0">
              <a:solidFill>
                <a:srgbClr val="001D4D"/>
              </a:solidFill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19614" y="928827"/>
            <a:ext cx="152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1D4D"/>
                </a:solidFill>
                <a:latin typeface="+mn-lt"/>
              </a:rPr>
              <a:t>Pair Spectrometer</a:t>
            </a:r>
            <a:endParaRPr lang="en-US" sz="1600" b="1" dirty="0">
              <a:solidFill>
                <a:srgbClr val="001D4D"/>
              </a:solidFill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581399" y="5126162"/>
            <a:ext cx="152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1D4D"/>
                </a:solidFill>
                <a:latin typeface="+mn-lt"/>
              </a:rPr>
              <a:t>Triplet </a:t>
            </a:r>
            <a:r>
              <a:rPr lang="en-US" sz="1600" b="1" dirty="0" err="1" smtClean="0">
                <a:solidFill>
                  <a:srgbClr val="001D4D"/>
                </a:solidFill>
                <a:latin typeface="+mn-lt"/>
              </a:rPr>
              <a:t>Polarimeter</a:t>
            </a:r>
            <a:endParaRPr lang="en-US" sz="1600" b="1" dirty="0">
              <a:solidFill>
                <a:srgbClr val="001D4D"/>
              </a:solidFill>
              <a:latin typeface="+mn-lt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724400" y="1143000"/>
            <a:ext cx="457287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3581399" y="2926620"/>
            <a:ext cx="41201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724400" y="5326217"/>
            <a:ext cx="43693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2374607" y="2138364"/>
            <a:ext cx="1412798" cy="8381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029200" y="2138364"/>
            <a:ext cx="990600" cy="60150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581399" y="1815198"/>
            <a:ext cx="1673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1D4D"/>
                </a:solidFill>
              </a:rPr>
              <a:t>Tagger Microscope</a:t>
            </a:r>
          </a:p>
        </p:txBody>
      </p:sp>
    </p:spTree>
    <p:extLst>
      <p:ext uri="{BB962C8B-B14F-4D97-AF65-F5344CB8AC3E}">
        <p14:creationId xmlns:p14="http://schemas.microsoft.com/office/powerpoint/2010/main" val="156248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76248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Track/Vertex Reconstruction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8" y="839823"/>
            <a:ext cx="4622507" cy="202399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Reconstruction of charged track vertices during Spring run</a:t>
            </a:r>
          </a:p>
          <a:p>
            <a:r>
              <a:rPr lang="en-US" dirty="0" smtClean="0"/>
              <a:t>Target, scattering chamber, &amp; start counter geometries can be observed</a:t>
            </a:r>
          </a:p>
          <a:p>
            <a:r>
              <a:rPr lang="en-US" dirty="0" smtClean="0"/>
              <a:t>Particle tracking and reconstruction is at a mature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05" y="872681"/>
            <a:ext cx="4013791" cy="2569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8" y="2841742"/>
            <a:ext cx="3968168" cy="3206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05" y="3563889"/>
            <a:ext cx="4013790" cy="24486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24600" y="226909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B27A00"/>
                </a:solidFill>
                <a:latin typeface="+mn-lt"/>
              </a:rPr>
              <a:t>Target Empty</a:t>
            </a:r>
            <a:endParaRPr lang="en-US" sz="2400" b="1" dirty="0">
              <a:solidFill>
                <a:srgbClr val="B27A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0712" y="37338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B27A00"/>
                </a:solidFill>
                <a:latin typeface="+mn-lt"/>
              </a:rPr>
              <a:t>Target Full</a:t>
            </a:r>
            <a:endParaRPr lang="en-US" sz="2400" b="1" dirty="0">
              <a:solidFill>
                <a:srgbClr val="B27A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029200" y="892175"/>
                <a:ext cx="118224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z</m:t>
                          </m:r>
                        </m:sub>
                      </m:sSub>
                      <m:r>
                        <a:rPr lang="en-US" sz="16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~ 4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mm</m:t>
                      </m:r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892175"/>
                <a:ext cx="1182247" cy="33855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>
            <a:off x="5334000" y="1230729"/>
            <a:ext cx="762000" cy="369471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26877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Event Display/Track Reconstruction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13" name="Picture 12" descr="Detector_Coincidence_p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538" y="1230895"/>
            <a:ext cx="4209780" cy="4513370"/>
          </a:xfrm>
          <a:prstGeom prst="rect">
            <a:avLst/>
          </a:prstGeom>
        </p:spPr>
      </p:pic>
      <p:pic>
        <p:nvPicPr>
          <p:cNvPr id="14" name="Picture 13" descr="Detector_Coincidenc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084" y="1243283"/>
            <a:ext cx="4400979" cy="45133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4538" y="1432147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CDC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39713" y="1801479"/>
            <a:ext cx="172178" cy="28613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4538" y="3705515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CDC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39713" y="4074847"/>
            <a:ext cx="172178" cy="39030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27775" y="1230895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BCAL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3351523" y="1507100"/>
            <a:ext cx="376252" cy="18625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93009" y="3499968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BCAL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3316757" y="3776173"/>
            <a:ext cx="376252" cy="18625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3351522" y="4624779"/>
            <a:ext cx="1107325" cy="369332"/>
            <a:chOff x="3922165" y="5059383"/>
            <a:chExt cx="1107325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4444073" y="5059383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+mn-lt"/>
                </a:rPr>
                <a:t>FDC</a:t>
              </a:r>
              <a:endParaRPr lang="en-US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26" name="Straight Arrow Connector 25"/>
            <p:cNvCxnSpPr>
              <a:stCxn id="25" idx="1"/>
            </p:cNvCxnSpPr>
            <p:nvPr/>
          </p:nvCxnSpPr>
          <p:spPr>
            <a:xfrm flipH="1" flipV="1">
              <a:off x="3922165" y="5242461"/>
              <a:ext cx="521908" cy="158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3351522" y="2450095"/>
            <a:ext cx="1107325" cy="369332"/>
            <a:chOff x="3922165" y="5059383"/>
            <a:chExt cx="1107325" cy="369332"/>
          </a:xfrm>
        </p:grpSpPr>
        <p:sp>
          <p:nvSpPr>
            <p:cNvPr id="28" name="TextBox 27"/>
            <p:cNvSpPr txBox="1"/>
            <p:nvPr/>
          </p:nvSpPr>
          <p:spPr>
            <a:xfrm>
              <a:off x="4444073" y="5059383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+mn-lt"/>
                </a:rPr>
                <a:t>FDC</a:t>
              </a:r>
              <a:endParaRPr lang="en-US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29" name="Straight Arrow Connector 28"/>
            <p:cNvCxnSpPr>
              <a:stCxn id="28" idx="1"/>
            </p:cNvCxnSpPr>
            <p:nvPr/>
          </p:nvCxnSpPr>
          <p:spPr>
            <a:xfrm flipH="1" flipV="1">
              <a:off x="3922165" y="5242461"/>
              <a:ext cx="521908" cy="158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1866900" y="5643161"/>
            <a:ext cx="541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1D4D"/>
                </a:solidFill>
                <a:latin typeface="+mn-lt"/>
              </a:rPr>
              <a:t>Slide Courtesy of P. </a:t>
            </a:r>
            <a:r>
              <a:rPr lang="en-US" sz="1200" dirty="0" err="1" smtClean="0">
                <a:solidFill>
                  <a:srgbClr val="001D4D"/>
                </a:solidFill>
                <a:latin typeface="+mn-lt"/>
              </a:rPr>
              <a:t>Mattione</a:t>
            </a:r>
            <a:endParaRPr lang="en-US" sz="1200" dirty="0">
              <a:solidFill>
                <a:srgbClr val="001D4D"/>
              </a:solidFill>
              <a:latin typeface="+mn-lt"/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6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31134" y="1095520"/>
            <a:ext cx="8756078" cy="4847879"/>
            <a:chOff x="111409" y="1354673"/>
            <a:chExt cx="8756078" cy="4847879"/>
          </a:xfrm>
        </p:grpSpPr>
        <p:pic>
          <p:nvPicPr>
            <p:cNvPr id="17" name="Picture 16" descr="r2931_ev57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241" y="1447800"/>
              <a:ext cx="7081759" cy="475475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283609" y="4343400"/>
              <a:ext cx="583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+mn-lt"/>
                </a:rPr>
                <a:t>TOF</a:t>
              </a:r>
              <a:endParaRPr lang="en-US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01000" y="533400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+mn-lt"/>
                </a:rPr>
                <a:t>FCAL</a:t>
              </a:r>
              <a:endParaRPr lang="en-US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14091" y="1354673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+mn-lt"/>
                </a:rPr>
                <a:t>BCAL</a:t>
              </a:r>
              <a:endParaRPr lang="en-US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65087" y="2009196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+mn-lt"/>
                </a:rPr>
                <a:t>CDC</a:t>
              </a:r>
              <a:endParaRPr lang="en-US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1409" y="2329934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+mn-lt"/>
                </a:rPr>
                <a:t>CDC</a:t>
              </a:r>
              <a:endParaRPr lang="en-US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00600" y="1447800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+mn-lt"/>
                </a:rPr>
                <a:t>BCAL</a:t>
              </a:r>
              <a:endParaRPr lang="en-US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690626" y="2514600"/>
              <a:ext cx="385748" cy="158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13181" y="4964668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+mn-lt"/>
                </a:rPr>
                <a:t>CDC</a:t>
              </a:r>
              <a:endParaRPr lang="en-US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710351" y="5149334"/>
              <a:ext cx="385748" cy="158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 flipV="1">
              <a:off x="4424348" y="1724005"/>
              <a:ext cx="376252" cy="18625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800600" y="3880941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+mn-lt"/>
                </a:rPr>
                <a:t>BCAL</a:t>
              </a:r>
              <a:endParaRPr lang="en-US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10800000" flipV="1">
              <a:off x="4424348" y="4157146"/>
              <a:ext cx="376252" cy="18625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0800000" flipV="1">
              <a:off x="7812874" y="1507073"/>
              <a:ext cx="376252" cy="18625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0800000">
              <a:off x="7355714" y="5150922"/>
              <a:ext cx="645287" cy="36615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0800000" flipV="1">
              <a:off x="7887865" y="4570412"/>
              <a:ext cx="452452" cy="158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4484310" y="1934709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FDC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4" name="Straight Arrow Connector 33"/>
          <p:cNvCxnSpPr>
            <a:stCxn id="33" idx="1"/>
          </p:cNvCxnSpPr>
          <p:nvPr/>
        </p:nvCxnSpPr>
        <p:spPr>
          <a:xfrm flipH="1" flipV="1">
            <a:off x="3962402" y="2117787"/>
            <a:ext cx="521908" cy="158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922165" y="4795792"/>
            <a:ext cx="1107325" cy="369332"/>
            <a:chOff x="3922165" y="5059383"/>
            <a:chExt cx="1107325" cy="369332"/>
          </a:xfrm>
        </p:grpSpPr>
        <p:sp>
          <p:nvSpPr>
            <p:cNvPr id="36" name="TextBox 35"/>
            <p:cNvSpPr txBox="1"/>
            <p:nvPr/>
          </p:nvSpPr>
          <p:spPr>
            <a:xfrm>
              <a:off x="4444073" y="5059383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+mn-lt"/>
                </a:rPr>
                <a:t>FDC</a:t>
              </a:r>
              <a:endParaRPr lang="en-US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37" name="Straight Arrow Connector 36"/>
            <p:cNvCxnSpPr>
              <a:stCxn id="36" idx="1"/>
            </p:cNvCxnSpPr>
            <p:nvPr/>
          </p:nvCxnSpPr>
          <p:spPr>
            <a:xfrm flipH="1" flipV="1">
              <a:off x="3922165" y="5242461"/>
              <a:ext cx="521908" cy="158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Donut 37"/>
          <p:cNvSpPr/>
          <p:nvPr/>
        </p:nvSpPr>
        <p:spPr>
          <a:xfrm>
            <a:off x="5961888" y="4192288"/>
            <a:ext cx="374904" cy="301752"/>
          </a:xfrm>
          <a:prstGeom prst="donut">
            <a:avLst>
              <a:gd name="adj" fmla="val 0"/>
            </a:avLst>
          </a:prstGeom>
          <a:solidFill>
            <a:srgbClr val="FF0000">
              <a:alpha val="0"/>
            </a:srgbClr>
          </a:solidFill>
          <a:ln w="38100" cap="flat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 bwMode="auto">
          <a:xfrm>
            <a:off x="457199" y="304800"/>
            <a:ext cx="8153401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1D4D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1D4D"/>
                </a:solidFill>
                <a:latin typeface="Trebuchet MS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algn="ctr" defTabSz="914400"/>
            <a:r>
              <a:rPr lang="en-US" sz="3600" dirty="0" smtClean="0"/>
              <a:t>Event Display/Track Reconstruction</a:t>
            </a:r>
            <a:endParaRPr lang="en-US" sz="3600" dirty="0"/>
          </a:p>
        </p:txBody>
      </p:sp>
      <p:sp>
        <p:nvSpPr>
          <p:cNvPr id="42" name="TextBox 41"/>
          <p:cNvSpPr txBox="1"/>
          <p:nvPr/>
        </p:nvSpPr>
        <p:spPr>
          <a:xfrm>
            <a:off x="1517581" y="5643161"/>
            <a:ext cx="2646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1D4D"/>
                </a:solidFill>
                <a:latin typeface="+mn-lt"/>
              </a:rPr>
              <a:t>Slide Courtesy of P. </a:t>
            </a:r>
            <a:r>
              <a:rPr lang="en-US" sz="1200" dirty="0" err="1" smtClean="0">
                <a:solidFill>
                  <a:srgbClr val="001D4D"/>
                </a:solidFill>
                <a:latin typeface="+mn-lt"/>
              </a:rPr>
              <a:t>Mattione</a:t>
            </a:r>
            <a:endParaRPr lang="en-US" sz="1200" dirty="0">
              <a:solidFill>
                <a:srgbClr val="001D4D"/>
              </a:solidFill>
              <a:latin typeface="+mn-lt"/>
            </a:endParaRP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6861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Offline/Online Monitoring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60436"/>
            <a:ext cx="8686799" cy="119696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Bi-weekly “launches” run over all available data on tape and reconstructed </a:t>
            </a:r>
            <a:r>
              <a:rPr lang="en-US" dirty="0"/>
              <a:t>data is written to </a:t>
            </a:r>
            <a:r>
              <a:rPr lang="en-US" dirty="0" smtClean="0"/>
              <a:t>disk for </a:t>
            </a:r>
            <a:r>
              <a:rPr lang="en-US" dirty="0"/>
              <a:t>physics </a:t>
            </a:r>
            <a:r>
              <a:rPr lang="en-US" dirty="0" smtClean="0"/>
              <a:t>analyses</a:t>
            </a:r>
          </a:p>
          <a:p>
            <a:r>
              <a:rPr lang="en-US" dirty="0" smtClean="0"/>
              <a:t>Web run browser provides ability to browse and download ROOT files: </a:t>
            </a:r>
          </a:p>
          <a:p>
            <a:pPr lvl="1"/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://halldweb.jlab.org/cgi-bin/data_monitoring/monitoring/runBrowser.py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8" y="2000530"/>
            <a:ext cx="7978924" cy="4065125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762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PID Capabilities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01" y="892337"/>
            <a:ext cx="6419197" cy="51201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2209800"/>
            <a:ext cx="1219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TOF</a:t>
            </a:r>
            <a:endParaRPr lang="en-US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7899" y="2209800"/>
            <a:ext cx="1219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TOF</a:t>
            </a:r>
            <a:endParaRPr lang="en-US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67000" y="4114800"/>
            <a:ext cx="1219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CDC</a:t>
            </a:r>
            <a:endParaRPr lang="en-US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200" y="4114800"/>
            <a:ext cx="1489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FCAL</a:t>
            </a:r>
            <a:endParaRPr lang="en-US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19464"/>
            <a:ext cx="8763000" cy="663575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Tracking &amp; Calorimetry Performance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0" y="752913"/>
            <a:ext cx="7083400" cy="5226722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00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Mass Peaks in Exclusive Reactions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87" y="685800"/>
            <a:ext cx="7361274" cy="5351052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66556" y="828258"/>
                <a:ext cx="8981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556" y="828258"/>
                <a:ext cx="898130" cy="70788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88758" y="1295400"/>
                <a:ext cx="61164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𝜂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758" y="1295400"/>
                <a:ext cx="611642" cy="70788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324600" y="1356537"/>
                <a:ext cx="7105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1356537"/>
                <a:ext cx="710515" cy="70788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324599" y="4038600"/>
                <a:ext cx="7105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599" y="4038600"/>
                <a:ext cx="710515" cy="70788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407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00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Polarization Transfer in </a:t>
            </a:r>
            <a:r>
              <a:rPr lang="el-GR" sz="3600" dirty="0" smtClean="0"/>
              <a:t>ρ</a:t>
            </a:r>
            <a:r>
              <a:rPr lang="en-US" sz="3600" dirty="0" smtClean="0"/>
              <a:t> Production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716600"/>
            <a:ext cx="7277100" cy="52994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62600" y="1496943"/>
                <a:ext cx="8664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496943"/>
                <a:ext cx="866456" cy="70788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252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438400"/>
            <a:ext cx="8153401" cy="2568575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Jefferson Lab</a:t>
            </a:r>
            <a:br>
              <a:rPr lang="en-US" sz="8000" dirty="0" smtClean="0"/>
            </a:br>
            <a:r>
              <a:rPr lang="en-US" sz="8000" dirty="0" smtClean="0"/>
              <a:t>&amp;</a:t>
            </a:r>
            <a:br>
              <a:rPr lang="en-US" sz="8000" dirty="0" smtClean="0"/>
            </a:br>
            <a:r>
              <a:rPr lang="en-US" sz="8000" dirty="0" smtClean="0"/>
              <a:t>GlueX</a:t>
            </a:r>
            <a:endParaRPr lang="en-US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5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0968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Future GlueX PID Upgrade (FY18)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71957"/>
            <a:ext cx="4495800" cy="504411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Improved </a:t>
            </a:r>
            <a:r>
              <a:rPr lang="el-GR" dirty="0" smtClean="0"/>
              <a:t>π</a:t>
            </a:r>
            <a:r>
              <a:rPr lang="en-US" dirty="0" smtClean="0"/>
              <a:t>/K separation (up to 4 GeV) extends physics program to study mesons and baryons containing strange quarks</a:t>
            </a:r>
          </a:p>
          <a:p>
            <a:r>
              <a:rPr lang="en-US" dirty="0" smtClean="0"/>
              <a:t>Received approval from SLAC to use </a:t>
            </a:r>
            <a:r>
              <a:rPr lang="en-US" dirty="0" err="1" smtClean="0"/>
              <a:t>BaBar</a:t>
            </a:r>
            <a:r>
              <a:rPr lang="en-US" dirty="0" smtClean="0"/>
              <a:t> DIRC components</a:t>
            </a:r>
          </a:p>
          <a:p>
            <a:pPr lvl="1"/>
            <a:r>
              <a:rPr lang="en-US" dirty="0" smtClean="0"/>
              <a:t>48 fused silica bars contained in 4 boxes</a:t>
            </a:r>
          </a:p>
          <a:p>
            <a:r>
              <a:rPr lang="en-US" dirty="0" smtClean="0"/>
              <a:t>Implementing a compact, focusing optics system</a:t>
            </a:r>
          </a:p>
          <a:p>
            <a:r>
              <a:rPr lang="en-US" dirty="0" smtClean="0"/>
              <a:t>Synergy with CLAS12 RICH </a:t>
            </a:r>
            <a:r>
              <a:rPr lang="en-US" dirty="0" err="1" smtClean="0"/>
              <a:t>MaPMT</a:t>
            </a:r>
            <a:r>
              <a:rPr lang="en-US" dirty="0" smtClean="0"/>
              <a:t> readout and electronics</a:t>
            </a:r>
          </a:p>
          <a:p>
            <a:pPr lvl="1"/>
            <a:r>
              <a:rPr lang="en-US" dirty="0" smtClean="0"/>
              <a:t>~15K readout channels integrated into standard Hall D DAQ system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800" y="1204156"/>
            <a:ext cx="2387163" cy="16842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117476"/>
            <a:ext cx="2660285" cy="28950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05" y="1103398"/>
            <a:ext cx="1999433" cy="1885752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6629400" y="2413591"/>
            <a:ext cx="535171" cy="16408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876800" y="2577673"/>
            <a:ext cx="1295400" cy="1841927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248400" y="1810094"/>
            <a:ext cx="76200" cy="2076106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438400"/>
            <a:ext cx="8153401" cy="1501775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Backup Slides</a:t>
            </a:r>
            <a:endParaRPr lang="en-US" sz="9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2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907" y="311076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GlueX Detector System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1" y="974651"/>
            <a:ext cx="7748485" cy="48286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008" y="304800"/>
            <a:ext cx="8153401" cy="6635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Lattice QCD Predictions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pic>
        <p:nvPicPr>
          <p:cNvPr id="10" name="Picture 9" descr="Meson_Spectru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066800"/>
            <a:ext cx="8690289" cy="448154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513050" y="2383465"/>
            <a:ext cx="839750" cy="2188535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866900" y="2632444"/>
            <a:ext cx="646151" cy="1939556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144550" y="2819400"/>
            <a:ext cx="1368499" cy="1752600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14400" y="2133600"/>
            <a:ext cx="457200" cy="685800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16912" y="1946644"/>
            <a:ext cx="457200" cy="685800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230525" y="2040565"/>
            <a:ext cx="457200" cy="342900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513049" y="2632444"/>
            <a:ext cx="4764051" cy="1939556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7277100" y="2185434"/>
            <a:ext cx="457200" cy="685800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685260" y="4572000"/>
            <a:ext cx="4655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Lightest Hybrid Mesons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93849" y="1066800"/>
            <a:ext cx="2438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1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Parity</a:t>
            </a:r>
            <a:endParaRPr lang="en-US" sz="2400" b="1" dirty="0">
              <a:solidFill>
                <a:srgbClr val="001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22353" y="1081898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1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Parity</a:t>
            </a:r>
            <a:endParaRPr lang="en-US" sz="2400" b="1" dirty="0">
              <a:solidFill>
                <a:srgbClr val="001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77100" y="1081898"/>
            <a:ext cx="1458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Exotics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06344" y="3062233"/>
            <a:ext cx="83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dirty="0" smtClean="0">
                <a:solidFill>
                  <a:srgbClr val="FF0000"/>
                </a:solidFill>
              </a:rPr>
              <a:t>π</a:t>
            </a:r>
            <a:r>
              <a:rPr lang="en-US" sz="3600" baseline="-250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45" name="Straight Arrow Connector 44"/>
          <p:cNvCxnSpPr>
            <a:endCxn id="56" idx="6"/>
          </p:cNvCxnSpPr>
          <p:nvPr/>
        </p:nvCxnSpPr>
        <p:spPr>
          <a:xfrm flipH="1" flipV="1">
            <a:off x="7696200" y="2778420"/>
            <a:ext cx="457200" cy="5291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7277100" y="2659025"/>
            <a:ext cx="419100" cy="2387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2679022" y="5394451"/>
            <a:ext cx="4102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1D4D"/>
                </a:solidFill>
              </a:rPr>
              <a:t>J. </a:t>
            </a:r>
            <a:r>
              <a:rPr lang="en-US" sz="1400" dirty="0" err="1" smtClean="0">
                <a:solidFill>
                  <a:srgbClr val="001D4D"/>
                </a:solidFill>
              </a:rPr>
              <a:t>Dudek</a:t>
            </a:r>
            <a:r>
              <a:rPr lang="en-US" sz="1400" dirty="0" smtClean="0">
                <a:solidFill>
                  <a:srgbClr val="001D4D"/>
                </a:solidFill>
              </a:rPr>
              <a:t>, </a:t>
            </a:r>
            <a:r>
              <a:rPr lang="en-US" sz="1400" i="1" dirty="0" smtClean="0">
                <a:solidFill>
                  <a:srgbClr val="001D4D"/>
                </a:solidFill>
              </a:rPr>
              <a:t>et al.</a:t>
            </a:r>
            <a:r>
              <a:rPr lang="en-US" sz="1400" dirty="0" smtClean="0">
                <a:solidFill>
                  <a:srgbClr val="001D4D"/>
                </a:solidFill>
              </a:rPr>
              <a:t>, Phys. Rev. D </a:t>
            </a:r>
            <a:r>
              <a:rPr lang="en-US" sz="1400" b="1" dirty="0" smtClean="0">
                <a:solidFill>
                  <a:srgbClr val="001D4D"/>
                </a:solidFill>
              </a:rPr>
              <a:t>88</a:t>
            </a:r>
            <a:r>
              <a:rPr lang="en-US" sz="1400" dirty="0" smtClean="0">
                <a:solidFill>
                  <a:srgbClr val="001D4D"/>
                </a:solidFill>
              </a:rPr>
              <a:t>, 094505 (2013)</a:t>
            </a:r>
            <a:endParaRPr lang="en-US" sz="1400" dirty="0">
              <a:solidFill>
                <a:srgbClr val="001D4D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5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7304"/>
            <a:ext cx="8153401" cy="74295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Exotic Hybrid Meson Decay Channels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24" y="4300833"/>
            <a:ext cx="9157676" cy="1502277"/>
          </a:xfrm>
        </p:spPr>
        <p:txBody>
          <a:bodyPr>
            <a:normAutofit/>
          </a:bodyPr>
          <a:lstStyle/>
          <a:p>
            <a:r>
              <a:rPr lang="en-US" dirty="0" smtClean="0"/>
              <a:t>GlueX </a:t>
            </a:r>
            <a:r>
              <a:rPr lang="en-US" dirty="0"/>
              <a:t>designed to reconstruct all of </a:t>
            </a:r>
            <a:r>
              <a:rPr lang="en-US" dirty="0" smtClean="0"/>
              <a:t>these decay channels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29" name="Picture 28" descr="Exotic_Dec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28159"/>
            <a:ext cx="8669337" cy="306523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</p:pic>
      <p:sp>
        <p:nvSpPr>
          <p:cNvPr id="30" name="Frame 29"/>
          <p:cNvSpPr/>
          <p:nvPr/>
        </p:nvSpPr>
        <p:spPr>
          <a:xfrm>
            <a:off x="228600" y="1600199"/>
            <a:ext cx="8610600" cy="359229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9594" y="5792224"/>
            <a:ext cx="73473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1D4D"/>
                </a:solidFill>
                <a:latin typeface="+mn-lt"/>
              </a:rPr>
              <a:t>P</a:t>
            </a:r>
            <a:r>
              <a:rPr lang="en-US" sz="1200" dirty="0">
                <a:solidFill>
                  <a:srgbClr val="001D4D"/>
                </a:solidFill>
                <a:latin typeface="+mn-lt"/>
              </a:rPr>
              <a:t>. R. Page, E. S. Swanson and A. P. </a:t>
            </a:r>
            <a:r>
              <a:rPr lang="en-US" sz="1200" dirty="0" err="1">
                <a:solidFill>
                  <a:srgbClr val="001D4D"/>
                </a:solidFill>
                <a:latin typeface="+mn-lt"/>
              </a:rPr>
              <a:t>Szczepaniak</a:t>
            </a:r>
            <a:r>
              <a:rPr lang="en-US" sz="1200" dirty="0">
                <a:solidFill>
                  <a:srgbClr val="001D4D"/>
                </a:solidFill>
                <a:latin typeface="+mn-lt"/>
              </a:rPr>
              <a:t>, Phys. Rev. D </a:t>
            </a:r>
            <a:r>
              <a:rPr lang="en-US" sz="1200" b="1" dirty="0">
                <a:solidFill>
                  <a:srgbClr val="001D4D"/>
                </a:solidFill>
                <a:latin typeface="+mn-lt"/>
              </a:rPr>
              <a:t>59</a:t>
            </a:r>
            <a:r>
              <a:rPr lang="en-US" sz="1200" dirty="0">
                <a:solidFill>
                  <a:srgbClr val="001D4D"/>
                </a:solidFill>
                <a:latin typeface="+mn-lt"/>
              </a:rPr>
              <a:t>, 034016 (1999</a:t>
            </a:r>
            <a:r>
              <a:rPr lang="en-US" sz="1200" dirty="0" smtClean="0">
                <a:solidFill>
                  <a:srgbClr val="001D4D"/>
                </a:solidFill>
                <a:latin typeface="+mn-lt"/>
              </a:rPr>
              <a:t>). </a:t>
            </a:r>
            <a:r>
              <a:rPr lang="en-US" sz="1200" dirty="0"/>
              <a:t>m</a:t>
            </a:r>
            <a:r>
              <a:rPr lang="en-US" sz="1200" baseline="-25000" dirty="0"/>
              <a:t>π </a:t>
            </a:r>
            <a:r>
              <a:rPr lang="en-US" sz="1200" dirty="0"/>
              <a:t>= 396 MeV/c</a:t>
            </a:r>
            <a:r>
              <a:rPr lang="en-US" sz="1200" baseline="30000" dirty="0"/>
              <a:t>2</a:t>
            </a:r>
            <a:endParaRPr lang="en-US" sz="1200" dirty="0">
              <a:solidFill>
                <a:srgbClr val="001D4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815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82575"/>
            <a:ext cx="8153401" cy="1044575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Approved Experiments in Hall D</a:t>
            </a:r>
            <a:br>
              <a:rPr lang="en-US" sz="3600" dirty="0" smtClean="0"/>
            </a:br>
            <a:r>
              <a:rPr lang="en-US" sz="3600" dirty="0" smtClean="0"/>
              <a:t>GlueX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24" y="1222724"/>
            <a:ext cx="5331727" cy="217805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Map spectrum of light quark &amp; quark-gluon hybrid (exotic) mesons</a:t>
            </a:r>
          </a:p>
          <a:p>
            <a:r>
              <a:rPr lang="en-US" dirty="0" smtClean="0"/>
              <a:t>Study meson &amp; baryon decays to strange final states</a:t>
            </a:r>
            <a:endParaRPr lang="en-US" dirty="0"/>
          </a:p>
          <a:p>
            <a:r>
              <a:rPr lang="en-US" dirty="0"/>
              <a:t>GlueX: 21 Institutions, ~110 Scientists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29824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49" y="3400775"/>
            <a:ext cx="4082902" cy="25281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60251" y="4307398"/>
            <a:ext cx="14478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B27A00"/>
                </a:solidFill>
                <a:latin typeface="+mn-lt"/>
              </a:rPr>
              <a:t>Exotic Hybrid Mesons</a:t>
            </a:r>
            <a:endParaRPr lang="en-US" sz="2400" dirty="0">
              <a:solidFill>
                <a:srgbClr val="B27A00"/>
              </a:solidFill>
              <a:latin typeface="+mn-lt"/>
            </a:endParaRPr>
          </a:p>
        </p:txBody>
      </p:sp>
      <p:sp>
        <p:nvSpPr>
          <p:cNvPr id="18" name="Left Brace 17"/>
          <p:cNvSpPr/>
          <p:nvPr/>
        </p:nvSpPr>
        <p:spPr>
          <a:xfrm>
            <a:off x="1144768" y="3886199"/>
            <a:ext cx="499731" cy="2042729"/>
          </a:xfrm>
          <a:prstGeom prst="leftBrace">
            <a:avLst/>
          </a:prstGeom>
          <a:ln>
            <a:solidFill>
              <a:srgbClr val="B27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81784" y="3351764"/>
            <a:ext cx="1736651" cy="2660729"/>
          </a:xfrm>
          <a:prstGeom prst="rect">
            <a:avLst/>
          </a:prstGeom>
          <a:noFill/>
          <a:ln w="57150">
            <a:solidFill>
              <a:srgbClr val="B27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19123" y="3810000"/>
            <a:ext cx="766877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7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8153401" cy="6635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/>
              <a:t>DAQ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815975"/>
                <a:ext cx="8686799" cy="519651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GlueX (now):  DAQ 20 kHz, 300 MB/s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tape</a:t>
                </a:r>
              </a:p>
              <a:p>
                <a:r>
                  <a:rPr lang="en-US" dirty="0" smtClean="0"/>
                  <a:t>GlueX (physics running): DAQ 100 kHz, 1500 MB/s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dirty="0" smtClean="0"/>
                  <a:t> L3 20 kHz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⇒ </m:t>
                    </m:r>
                  </m:oMath>
                </a14:m>
                <a:r>
                  <a:rPr lang="en-US" dirty="0" smtClean="0"/>
                  <a:t>tape</a:t>
                </a:r>
              </a:p>
              <a:p>
                <a:r>
                  <a:rPr lang="en-US" dirty="0" smtClean="0"/>
                  <a:t>Issues left to resolve:</a:t>
                </a:r>
              </a:p>
              <a:p>
                <a:pPr lvl="1"/>
                <a:r>
                  <a:rPr lang="en-US" dirty="0" smtClean="0"/>
                  <a:t>CODA: difficult to start, network issues</a:t>
                </a:r>
              </a:p>
              <a:p>
                <a:pPr lvl="1"/>
                <a:r>
                  <a:rPr lang="en-US" dirty="0" smtClean="0"/>
                  <a:t>Firmware: fADC-125 MHz, CAEN TDCs</a:t>
                </a:r>
              </a:p>
              <a:p>
                <a:pPr lvl="1"/>
                <a:r>
                  <a:rPr lang="en-US" dirty="0" smtClean="0"/>
                  <a:t>Long events due to low thresholds and noise issues</a:t>
                </a:r>
              </a:p>
              <a:p>
                <a:r>
                  <a:rPr lang="en-US" dirty="0" smtClean="0"/>
                  <a:t>Spring 2015 results</a:t>
                </a:r>
              </a:p>
              <a:p>
                <a:pPr lvl="1"/>
                <a:r>
                  <a:rPr lang="en-US" dirty="0" smtClean="0"/>
                  <a:t>Stable at buffer/block level = 1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dirty="0" smtClean="0"/>
                  <a:t> 3 kHz at 50% live time, 200 MB/s</a:t>
                </a:r>
              </a:p>
              <a:p>
                <a:pPr lvl="1"/>
                <a:r>
                  <a:rPr lang="en-US" dirty="0" smtClean="0"/>
                  <a:t>Tests at buffer = 4 / block = 40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30 </a:t>
                </a:r>
                <a:r>
                  <a:rPr lang="en-US" dirty="0"/>
                  <a:t>kHz at </a:t>
                </a:r>
                <a:r>
                  <a:rPr lang="en-US" dirty="0" smtClean="0"/>
                  <a:t>97% </a:t>
                </a:r>
                <a:r>
                  <a:rPr lang="en-US" dirty="0"/>
                  <a:t>live time, </a:t>
                </a:r>
                <a:r>
                  <a:rPr lang="en-US" dirty="0" smtClean="0"/>
                  <a:t>600 MB/s</a:t>
                </a:r>
              </a:p>
              <a:p>
                <a:pPr lvl="2"/>
                <a:r>
                  <a:rPr lang="en-US" dirty="0" smtClean="0"/>
                  <a:t>Still unstable, crashes in approximately one minute</a:t>
                </a:r>
              </a:p>
              <a:p>
                <a:r>
                  <a:rPr lang="en-US" dirty="0" smtClean="0"/>
                  <a:t>DAQ is still a work in progress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815975"/>
                <a:ext cx="8686799" cy="5196518"/>
              </a:xfrm>
              <a:blipFill rotWithShape="1">
                <a:blip r:embed="rId3"/>
                <a:stretch>
                  <a:fillRect l="-702"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6900" y="5792224"/>
            <a:ext cx="541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1D4D"/>
                </a:solidFill>
                <a:latin typeface="+mn-lt"/>
              </a:rPr>
              <a:t>Slide Courtesy of E. </a:t>
            </a:r>
            <a:r>
              <a:rPr lang="en-US" sz="1200" dirty="0" err="1" smtClean="0">
                <a:solidFill>
                  <a:srgbClr val="001D4D"/>
                </a:solidFill>
                <a:latin typeface="+mn-lt"/>
              </a:rPr>
              <a:t>Chudakov</a:t>
            </a:r>
            <a:r>
              <a:rPr lang="en-US" sz="1200" dirty="0" smtClean="0">
                <a:solidFill>
                  <a:srgbClr val="001D4D"/>
                </a:solidFill>
                <a:latin typeface="+mn-lt"/>
              </a:rPr>
              <a:t> </a:t>
            </a:r>
            <a:endParaRPr lang="en-US" sz="1200" dirty="0">
              <a:solidFill>
                <a:srgbClr val="001D4D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2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35148"/>
                <a:ext cx="4505545" cy="478092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Precise </a:t>
                </a:r>
                <a:r>
                  <a:rPr lang="en-US" dirty="0"/>
                  <a:t>measurement of the charged pion polarizability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𝜶</m:t>
                        </m:r>
                      </m:e>
                      <m:sub>
                        <m: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𝝅</m:t>
                        </m:r>
                      </m:sub>
                    </m:sSub>
                    <m:r>
                      <a:rPr lang="en-US" sz="2600" b="1" i="1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𝜷</m:t>
                        </m:r>
                      </m:e>
                      <m:sub>
                        <m:r>
                          <a:rPr lang="en-US" sz="2600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𝝅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will be conducted by measuring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σ</m:t>
                    </m:r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𝛾𝛾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/>
                  <a:t> </a:t>
                </a:r>
                <a:r>
                  <a:rPr lang="en-US" i="1" dirty="0" smtClean="0"/>
                  <a:t>via. </a:t>
                </a:r>
                <a:r>
                  <a:rPr lang="en-US" dirty="0" err="1" smtClean="0"/>
                  <a:t>Primakoff</a:t>
                </a:r>
                <a:r>
                  <a:rPr lang="en-US" dirty="0" smtClean="0"/>
                  <a:t> production</a:t>
                </a:r>
              </a:p>
              <a:p>
                <a:r>
                  <a:rPr lang="en-US" dirty="0" smtClean="0"/>
                  <a:t>ChPT predicts that the electric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dirty="0"/>
                  <a:t>) &amp; magnetic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dirty="0"/>
                  <a:t>) charged pion polarizabilities are related to their respective weak form factors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𝑉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en-US" dirty="0" smtClean="0"/>
              </a:p>
              <a:p>
                <a:r>
                  <a:rPr lang="en-US" dirty="0" smtClean="0"/>
                  <a:t>Tests fundamental symmetries in the intrinsic even-parity sector of QCD</a:t>
                </a:r>
              </a:p>
              <a:p>
                <a:r>
                  <a:rPr lang="en-US" dirty="0" smtClean="0"/>
                  <a:t>Reduces uncertainty in the SM prediction of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−2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35148"/>
                <a:ext cx="4505545" cy="4780927"/>
              </a:xfrm>
              <a:blipFill rotWithShape="1">
                <a:blip r:embed="rId3"/>
                <a:stretch>
                  <a:fillRect l="-947" t="-2041" r="-1488" b="-10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29824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/>
              <p:cNvSpPr txBox="1">
                <a:spLocks/>
              </p:cNvSpPr>
              <p:nvPr/>
            </p:nvSpPr>
            <p:spPr bwMode="auto">
              <a:xfrm>
                <a:off x="462515" y="152400"/>
                <a:ext cx="8153401" cy="1082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:r>
                  <a:rPr lang="en-US" sz="3200" dirty="0" smtClean="0"/>
                  <a:t>Approved Experiments in Hall D</a:t>
                </a:r>
                <a:br>
                  <a:rPr lang="en-US" sz="3200" dirty="0" smtClean="0"/>
                </a:br>
                <a:r>
                  <a:rPr lang="en-US" sz="3200" dirty="0" smtClean="0"/>
                  <a:t>Charged </a:t>
                </a:r>
                <a:r>
                  <a:rPr lang="en-US" sz="3200" dirty="0"/>
                  <a:t>Pion </a:t>
                </a:r>
                <a:r>
                  <a:rPr lang="en-US" sz="3200" dirty="0" smtClean="0"/>
                  <a:t>Polarizability in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3200" i="1">
                        <a:latin typeface="Cambria Math"/>
                        <a:ea typeface="Cambria Math"/>
                      </a:rPr>
                      <m:t>𝛾𝛾</m:t>
                    </m:r>
                    <m:r>
                      <a:rPr lang="en-US" sz="3200" i="1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3200" i="1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US" sz="3200" i="1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515" y="152400"/>
                <a:ext cx="8153401" cy="1082748"/>
              </a:xfrm>
              <a:prstGeom prst="rect">
                <a:avLst/>
              </a:prstGeom>
              <a:blipFill rotWithShape="1">
                <a:blip r:embed="rId6"/>
                <a:stretch>
                  <a:fillRect t="-5618" b="-185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pion_polarization_experiments_JLab_project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9845" y="1235148"/>
            <a:ext cx="4152846" cy="29842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00800" y="2819399"/>
            <a:ext cx="914400" cy="12994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Primakoff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9845" y="4258590"/>
            <a:ext cx="1476155" cy="17057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4" y="4436062"/>
            <a:ext cx="2809875" cy="13508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657945" y="4572000"/>
                <a:ext cx="3768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945" y="4572000"/>
                <a:ext cx="376834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367447" y="5334000"/>
                <a:ext cx="841833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b="1" i="1" smtClean="0">
                              <a:solidFill>
                                <a:srgbClr val="B27A00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b="1" i="0" smtClean="0">
                              <a:solidFill>
                                <a:srgbClr val="B27A00"/>
                              </a:solidFill>
                              <a:latin typeface="Cambria Math"/>
                            </a:rPr>
                            <m:t>𝟏𝟏𝟔</m:t>
                          </m:r>
                        </m:sup>
                        <m:e>
                          <m:r>
                            <a:rPr lang="en-US" b="1" i="0" smtClean="0">
                              <a:solidFill>
                                <a:srgbClr val="B27A00"/>
                              </a:solidFill>
                              <a:latin typeface="Cambria Math"/>
                            </a:rPr>
                            <m:t>𝐒𝐧</m:t>
                          </m:r>
                        </m:e>
                      </m:sPre>
                    </m:oMath>
                  </m:oMathPara>
                </a14:m>
                <a:endParaRPr lang="en-US" b="1" dirty="0">
                  <a:solidFill>
                    <a:srgbClr val="B27A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447" y="5334000"/>
                <a:ext cx="841833" cy="37555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/>
          <p:nvPr/>
        </p:nvCxnSpPr>
        <p:spPr>
          <a:xfrm flipH="1">
            <a:off x="5401610" y="5576992"/>
            <a:ext cx="287950" cy="209904"/>
          </a:xfrm>
          <a:prstGeom prst="straightConnector1">
            <a:avLst/>
          </a:prstGeom>
          <a:ln>
            <a:solidFill>
              <a:srgbClr val="B27A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1" y="1284573"/>
                <a:ext cx="3581400" cy="478465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>
                    <a:solidFill>
                      <a:schemeClr val="accent3">
                        <a:lumMod val="75000"/>
                      </a:schemeClr>
                    </a:solidFill>
                    <a:ea typeface="Cambria Math"/>
                  </a:rPr>
                  <a:t>Extract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𝜂</m:t>
                    </m:r>
                    <m:r>
                      <a:rPr lang="en-US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 mixing </a:t>
                </a:r>
                <a:r>
                  <a:rPr lang="en-US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angle</a:t>
                </a:r>
                <a:endParaRPr lang="en-US" dirty="0" smtClean="0">
                  <a:solidFill>
                    <a:srgbClr val="FF0000"/>
                  </a:solidFill>
                </a:endParaRPr>
              </a:p>
              <a:p>
                <a:r>
                  <a:rPr lang="en-US" dirty="0" smtClean="0">
                    <a:solidFill>
                      <a:srgbClr val="B27A00"/>
                    </a:solidFill>
                  </a:rPr>
                  <a:t>Determination of the light quark mass ratio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1" y="1284573"/>
                <a:ext cx="3581400" cy="4784650"/>
              </a:xfrm>
              <a:blipFill rotWithShape="1">
                <a:blip r:embed="rId3"/>
                <a:stretch>
                  <a:fillRect l="-1704" t="-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29824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/>
              <p:cNvSpPr txBox="1">
                <a:spLocks/>
              </p:cNvSpPr>
              <p:nvPr/>
            </p:nvSpPr>
            <p:spPr bwMode="auto">
              <a:xfrm>
                <a:off x="104775" y="152400"/>
                <a:ext cx="8915400" cy="1082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b" anchorCtr="0" compatLnSpc="1">
                <a:prstTxWarp prst="textNoShape">
                  <a:avLst/>
                </a:prstTxWarp>
                <a:noAutofit/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800" kern="1200">
                    <a:solidFill>
                      <a:srgbClr val="001D4D"/>
                    </a:solidFill>
                    <a:latin typeface="+mj-lt"/>
                    <a:ea typeface="ＭＳ Ｐゴシック" pitchFamily="-111" charset="-128"/>
                    <a:cs typeface="ＭＳ Ｐゴシック" pitchFamily="-111" charset="-128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1D4D"/>
                    </a:solidFill>
                    <a:latin typeface="Trebuchet MS" pitchFamily="-111" charset="0"/>
                    <a:ea typeface="ＭＳ Ｐゴシック" pitchFamily="-111" charset="-128"/>
                    <a:cs typeface="ＭＳ Ｐゴシック" pitchFamily="-111" charset="-128"/>
                  </a:defRPr>
                </a:lvl9pPr>
              </a:lstStyle>
              <a:p>
                <a:pPr algn="ctr" defTabSz="914400"/>
                <a:r>
                  <a:rPr lang="en-US" sz="3200" dirty="0" smtClean="0"/>
                  <a:t>Approved Experiments in Hall D</a:t>
                </a:r>
                <a:br>
                  <a:rPr lang="en-US" sz="3200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 smtClean="0">
                        <a:latin typeface="Cambria Math"/>
                        <a:ea typeface="Cambria Math"/>
                      </a:rPr>
                      <m:t>Γ</m:t>
                    </m:r>
                    <m:d>
                      <m:dPr>
                        <m:ctrlPr>
                          <a:rPr lang="el-GR" sz="320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l-GR" sz="3200" i="1" smtClean="0">
                            <a:latin typeface="Cambria Math"/>
                            <a:ea typeface="Cambria Math"/>
                          </a:rPr>
                          <m:t>𝜂</m:t>
                        </m:r>
                        <m:r>
                          <a:rPr lang="el-GR" sz="3200" i="1" smtClean="0"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el-GR" sz="3200" i="1" smtClean="0">
                            <a:latin typeface="Cambria Math"/>
                            <a:ea typeface="Cambria Math"/>
                          </a:rPr>
                          <m:t>𝛾𝛾</m:t>
                        </m:r>
                      </m:e>
                    </m:d>
                  </m:oMath>
                </a14:m>
                <a:r>
                  <a:rPr lang="en-US" sz="3200" i="1" dirty="0" smtClean="0"/>
                  <a:t> via</a:t>
                </a:r>
                <a:r>
                  <a:rPr lang="en-US" sz="3200" dirty="0" smtClean="0"/>
                  <a:t>. the </a:t>
                </a:r>
                <a:r>
                  <a:rPr lang="en-US" sz="3200" dirty="0" err="1" smtClean="0"/>
                  <a:t>Primakoff</a:t>
                </a:r>
                <a:r>
                  <a:rPr lang="en-US" sz="3200" dirty="0" smtClean="0"/>
                  <a:t> Method</a:t>
                </a:r>
                <a:endParaRPr lang="en-US" sz="3200" dirty="0"/>
              </a:p>
            </p:txBody>
          </p:sp>
        </mc:Choice>
        <mc:Fallback xmlns="">
          <p:sp>
            <p:nvSpPr>
              <p:cNvPr id="13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775" y="152400"/>
                <a:ext cx="8915400" cy="1082748"/>
              </a:xfrm>
              <a:prstGeom prst="rect">
                <a:avLst/>
              </a:prstGeom>
              <a:blipFill rotWithShape="1">
                <a:blip r:embed="rId6"/>
                <a:stretch>
                  <a:fillRect t="-5618" b="-185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EtaMixingAng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618" y="1447800"/>
            <a:ext cx="2515164" cy="18240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97" y="3410681"/>
            <a:ext cx="2323949" cy="258419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093" y="1058314"/>
            <a:ext cx="2513013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584" y="1779245"/>
            <a:ext cx="228632" cy="29531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731491" y="2314820"/>
            <a:ext cx="685800" cy="50458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169605" y="4775278"/>
            <a:ext cx="462516" cy="634922"/>
          </a:xfrm>
          <a:prstGeom prst="rect">
            <a:avLst/>
          </a:prstGeom>
          <a:noFill/>
          <a:ln w="57150">
            <a:solidFill>
              <a:srgbClr val="B27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33800" y="3699492"/>
                <a:ext cx="2609851" cy="1009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B27A00"/>
                            </a:solidFill>
                            <a:latin typeface="Cambria Math"/>
                            <a:ea typeface="Cambria Math"/>
                          </a:rPr>
                          <m:t>𝒬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B27A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B27A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B27A00"/>
                                    </a:solidFill>
                                    <a:latin typeface="Cambria Math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B27A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acc>
                      </m:num>
                      <m:den>
                        <m:sSubSup>
                          <m:sSubSupPr>
                            <m:ctrlPr>
                              <a:rPr lang="en-US" i="1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B27A00"/>
                            </a:solidFill>
                            <a:latin typeface="Cambria Math"/>
                          </a:rPr>
                          <m:t>−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  <m:t>𝑢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dirty="0" smtClean="0">
                    <a:solidFill>
                      <a:srgbClr val="B27A00"/>
                    </a:solidFill>
                    <a:latin typeface="+mn-lt"/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𝑚</m:t>
                        </m:r>
                      </m:e>
                    </m:acc>
                    <m:r>
                      <a:rPr lang="en-US" b="0" i="1" smtClean="0">
                        <a:solidFill>
                          <a:srgbClr val="B27A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rgbClr val="B27A0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  <m:t>𝑢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B27A00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B27A00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>
                    <a:solidFill>
                      <a:srgbClr val="B27A00"/>
                    </a:solidFill>
                    <a:latin typeface="+mn-lt"/>
                  </a:rPr>
                  <a:t> </a:t>
                </a:r>
                <a:endParaRPr lang="en-US" dirty="0">
                  <a:solidFill>
                    <a:srgbClr val="B27A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3699492"/>
                <a:ext cx="2609851" cy="100970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668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82575"/>
            <a:ext cx="8153401" cy="1044575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Approved Experiments in Hall D</a:t>
            </a:r>
            <a:br>
              <a:rPr lang="en-US" sz="3600" dirty="0" smtClean="0"/>
            </a:br>
            <a:r>
              <a:rPr lang="en-US" sz="3600" dirty="0" smtClean="0"/>
              <a:t>GlueX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24" y="1222724"/>
            <a:ext cx="5331727" cy="217805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Map spectrum of light quark &amp; quark-gluon hybrid (exotic) mesons</a:t>
            </a:r>
          </a:p>
          <a:p>
            <a:r>
              <a:rPr lang="en-US" dirty="0" smtClean="0"/>
              <a:t>Study meson &amp; baryon decays to strange final states</a:t>
            </a:r>
            <a:endParaRPr lang="en-US" dirty="0"/>
          </a:p>
          <a:p>
            <a:r>
              <a:rPr lang="en-US" dirty="0"/>
              <a:t>GlueX: 21 Institutions, ~110 Scientists</a:t>
            </a:r>
          </a:p>
          <a:p>
            <a:r>
              <a:rPr lang="en-US" dirty="0"/>
              <a:t>Hall D: 13 Staff Scientists, 1 Post Doctorial Fellow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2493"/>
            <a:ext cx="2667000" cy="577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6075"/>
            <a:ext cx="2667000" cy="577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658126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Eric Pooser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589998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Dissertation Defense</a:t>
            </a:r>
            <a:endParaRPr lang="en-US" sz="1000" dirty="0">
              <a:solidFill>
                <a:srgbClr val="B27A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591324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B27A00"/>
                </a:solidFill>
              </a:rPr>
              <a:t>March 25, 2016</a:t>
            </a:r>
            <a:endParaRPr lang="en-US" sz="1000" dirty="0">
              <a:solidFill>
                <a:srgbClr val="B27A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12" y="6069223"/>
            <a:ext cx="1358424" cy="471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29824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49" y="3400775"/>
            <a:ext cx="4082902" cy="25281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06" y="1011865"/>
            <a:ext cx="1971950" cy="1324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97" y="1011865"/>
            <a:ext cx="1317403" cy="13241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60251" y="4307398"/>
            <a:ext cx="14478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B27A00"/>
                </a:solidFill>
                <a:latin typeface="+mn-lt"/>
              </a:rPr>
              <a:t>Exotic Hybrid Mesons</a:t>
            </a:r>
            <a:endParaRPr lang="en-US" sz="2400" dirty="0">
              <a:solidFill>
                <a:srgbClr val="B27A00"/>
              </a:solidFill>
              <a:latin typeface="+mn-lt"/>
            </a:endParaRPr>
          </a:p>
        </p:txBody>
      </p:sp>
      <p:sp>
        <p:nvSpPr>
          <p:cNvPr id="18" name="Left Brace 17"/>
          <p:cNvSpPr/>
          <p:nvPr/>
        </p:nvSpPr>
        <p:spPr>
          <a:xfrm>
            <a:off x="1144768" y="3886199"/>
            <a:ext cx="499731" cy="2042729"/>
          </a:xfrm>
          <a:prstGeom prst="leftBrace">
            <a:avLst/>
          </a:prstGeom>
          <a:ln>
            <a:solidFill>
              <a:srgbClr val="B27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125" y="2464208"/>
            <a:ext cx="3290274" cy="346472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781784" y="3351764"/>
            <a:ext cx="1736651" cy="2660729"/>
          </a:xfrm>
          <a:prstGeom prst="rect">
            <a:avLst/>
          </a:prstGeom>
          <a:noFill/>
          <a:ln w="57150">
            <a:solidFill>
              <a:srgbClr val="B27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943600" y="4307398"/>
                <a:ext cx="10970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𝛑</m:t>
                          </m:r>
                        </m:e>
                        <m:sub>
                          <m:r>
                            <a:rPr lang="en-US" b="1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𝟏𝟔𝟎𝟎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4307398"/>
                <a:ext cx="1097084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 flipV="1">
            <a:off x="6858000" y="4038600"/>
            <a:ext cx="412262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804269" y="4648200"/>
            <a:ext cx="472831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519123" y="3810000"/>
            <a:ext cx="766877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FE31-B82E-334C-8B46-8388F4EF89A9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3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71695</TotalTime>
  <Words>6789</Words>
  <Application>Microsoft Office PowerPoint</Application>
  <PresentationFormat>On-screen Show (4:3)</PresentationFormat>
  <Paragraphs>1288</Paragraphs>
  <Slides>120</Slides>
  <Notes>95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1" baseType="lpstr">
      <vt:lpstr>Revolution</vt:lpstr>
      <vt:lpstr>      The GlueX Start Counter &amp; Beam Asymmetry Σ in Single π^0 Photoproduction  Eric Pooser  Dissertation Defense  Advisor: Werner Boeglin  03/25/2016 </vt:lpstr>
      <vt:lpstr>Nuclear &amp; Particle Physics</vt:lpstr>
      <vt:lpstr>Hadronic Matter</vt:lpstr>
      <vt:lpstr>Classification of Mesons</vt:lpstr>
      <vt:lpstr>Classification of Mesons</vt:lpstr>
      <vt:lpstr>Hybrid &amp; Exotic Hybrid Mesons</vt:lpstr>
      <vt:lpstr>Lattice QCD Predictions</vt:lpstr>
      <vt:lpstr>Hints of Exotic Mesons</vt:lpstr>
      <vt:lpstr>Jefferson Lab &amp; GlueX</vt:lpstr>
      <vt:lpstr>Jefferson Lab &amp; GlueX</vt:lpstr>
      <vt:lpstr>CEBAF at Jefferson Lab</vt:lpstr>
      <vt:lpstr>Experimental Hall D</vt:lpstr>
      <vt:lpstr>Hall D</vt:lpstr>
      <vt:lpstr>GlueX Beamline</vt:lpstr>
      <vt:lpstr>GlueX Beamline</vt:lpstr>
      <vt:lpstr>GlueX  Spectrometer</vt:lpstr>
      <vt:lpstr>The GlueX Start Counter</vt:lpstr>
      <vt:lpstr>Start Counter with Beam Line &amp; Target</vt:lpstr>
      <vt:lpstr>Start Counter Readout System</vt:lpstr>
      <vt:lpstr>Start Counter Detector System</vt:lpstr>
      <vt:lpstr>Testing Machined Scintillators</vt:lpstr>
      <vt:lpstr>PowerPoint Presentation</vt:lpstr>
      <vt:lpstr>PowerPoint Presentation</vt:lpstr>
      <vt:lpstr>Polishing Machined Scintillators</vt:lpstr>
      <vt:lpstr>Polishing Methods</vt:lpstr>
      <vt:lpstr>Effects of Polishing Scintillators</vt:lpstr>
      <vt:lpstr>Start Counter Paddle Results (Wrapped)</vt:lpstr>
      <vt:lpstr>GEANT4 Simulations</vt:lpstr>
      <vt:lpstr>Experimental Setup</vt:lpstr>
      <vt:lpstr>Experimental Setup</vt:lpstr>
      <vt:lpstr>Results</vt:lpstr>
      <vt:lpstr>Start Counter Assembly</vt:lpstr>
      <vt:lpstr>Assembly Jig</vt:lpstr>
      <vt:lpstr>Assembly Jig</vt:lpstr>
      <vt:lpstr>Shimming Procedure</vt:lpstr>
      <vt:lpstr>Shimming Procedure</vt:lpstr>
      <vt:lpstr>Calibration Measurement (3.02 mm)</vt:lpstr>
      <vt:lpstr>No Shimming (786 μm Needed)</vt:lpstr>
      <vt:lpstr>10 mil Shimming (507 μm Needed)</vt:lpstr>
      <vt:lpstr>20 mil Shimming (254 um,1 pixel = 1 mil)</vt:lpstr>
      <vt:lpstr>25 mil Shimming (152 um,1 pixel = 1 mil)</vt:lpstr>
      <vt:lpstr>30 mil Shimming (Best Possible Alignment)</vt:lpstr>
      <vt:lpstr>Scintillator &amp; SiPM Air Gap (1.9 mm)</vt:lpstr>
      <vt:lpstr>Scintillator &amp; SiPM Air Gap (Spacer Thickness ≈ 150 μm)</vt:lpstr>
      <vt:lpstr>Scintillator &amp; SiPM Air Gap (162 μm)</vt:lpstr>
      <vt:lpstr>Fully Assembled Start Counter (EEL 126)</vt:lpstr>
      <vt:lpstr>Time Walk Corrections</vt:lpstr>
      <vt:lpstr>Time Walk Corrections</vt:lpstr>
      <vt:lpstr>PowerPoint Presentation</vt:lpstr>
      <vt:lpstr>Attenuation Corrections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Propagation Time Corrections</vt:lpstr>
      <vt:lpstr>PowerPoint Presentation</vt:lpstr>
      <vt:lpstr>PowerPoint Presentation</vt:lpstr>
      <vt:lpstr>Time Resolution Measurements</vt:lpstr>
      <vt:lpstr>PowerPoint Presentation</vt:lpstr>
      <vt:lpstr>PowerPoint Presentation</vt:lpstr>
      <vt:lpstr>Beam Asymmetry Σ in Single π^0 Photoproduction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</vt:lpstr>
      <vt:lpstr>Current Hall-D Physics Program</vt:lpstr>
      <vt:lpstr>PowerPoint Presentation</vt:lpstr>
      <vt:lpstr>Fall 2014 GlueX Commissioning Status </vt:lpstr>
      <vt:lpstr>Fall 2014 GlueX Physics Results</vt:lpstr>
      <vt:lpstr>Spring 2015 GlueX Commissioning Status </vt:lpstr>
      <vt:lpstr>Polarized Photons</vt:lpstr>
      <vt:lpstr>Photon Beam Diagnostics</vt:lpstr>
      <vt:lpstr>Track/Vertex Reconstruction</vt:lpstr>
      <vt:lpstr>Event Display/Track Reconstruction</vt:lpstr>
      <vt:lpstr>PowerPoint Presentation</vt:lpstr>
      <vt:lpstr>Offline/Online Monitoring</vt:lpstr>
      <vt:lpstr>PID Capabilities</vt:lpstr>
      <vt:lpstr>Tracking &amp; Calorimetry Performance</vt:lpstr>
      <vt:lpstr>Mass Peaks in Exclusive Reactions</vt:lpstr>
      <vt:lpstr>Polarization Transfer in ρ Production</vt:lpstr>
      <vt:lpstr>Future GlueX PID Upgrade (FY18)</vt:lpstr>
      <vt:lpstr>Backup Slides</vt:lpstr>
      <vt:lpstr>GlueX Detector System</vt:lpstr>
      <vt:lpstr>Lattice QCD Predictions</vt:lpstr>
      <vt:lpstr>Exotic Hybrid Meson Decay Channels</vt:lpstr>
      <vt:lpstr>Approved Experiments in Hall D GlueX</vt:lpstr>
      <vt:lpstr>DAQ</vt:lpstr>
      <vt:lpstr>PowerPoint Presentation</vt:lpstr>
      <vt:lpstr>PowerPoint Presentation</vt:lpstr>
      <vt:lpstr>Approved Experiments in Hall D GlueX</vt:lpstr>
      <vt:lpstr> η′(958) Photoproduction γp→η^′ p η′ → π^+ π^- γ BR=29.1±0.5 %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Hall-D Physics Program</vt:lpstr>
      <vt:lpstr>PowerPoint Presentation</vt:lpstr>
      <vt:lpstr>Initial Scintillator Performance (Unwrapped)</vt:lpstr>
      <vt:lpstr>Polished Scintillator Performance (Unwrapped)</vt:lpstr>
      <vt:lpstr>Start Counter Paddle Results (Wrapped)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 Counter Detector System</vt:lpstr>
    </vt:vector>
  </TitlesOfParts>
  <Company>Florida International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Communicating with faculty &amp; staff, the media  and the community</dc:title>
  <dc:creator>Eduardo Merille</dc:creator>
  <cp:lastModifiedBy>Pooser</cp:lastModifiedBy>
  <cp:revision>439</cp:revision>
  <cp:lastPrinted>2008-09-19T17:51:48Z</cp:lastPrinted>
  <dcterms:created xsi:type="dcterms:W3CDTF">2008-10-07T19:44:08Z</dcterms:created>
  <dcterms:modified xsi:type="dcterms:W3CDTF">2016-04-04T16:43:46Z</dcterms:modified>
</cp:coreProperties>
</file>