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65.xml" ContentType="application/vnd.openxmlformats-officedocument.presentationml.slide+xml"/>
  <Override PartName="/ppt/notesSlides/notesSlide41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69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Slides/notesSlide5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56.xml" ContentType="application/vnd.openxmlformats-officedocument.presentationml.notesSlide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notesMasterIdLst>
    <p:notesMasterId r:id="rId72"/>
  </p:notesMasterIdLst>
  <p:handoutMasterIdLst>
    <p:handoutMasterId r:id="rId73"/>
  </p:handoutMasterIdLst>
  <p:sldIdLst>
    <p:sldId id="256" r:id="rId2"/>
    <p:sldId id="952" r:id="rId3"/>
    <p:sldId id="578" r:id="rId4"/>
    <p:sldId id="929" r:id="rId5"/>
    <p:sldId id="961" r:id="rId6"/>
    <p:sldId id="960" r:id="rId7"/>
    <p:sldId id="938" r:id="rId8"/>
    <p:sldId id="814" r:id="rId9"/>
    <p:sldId id="820" r:id="rId10"/>
    <p:sldId id="969" r:id="rId11"/>
    <p:sldId id="971" r:id="rId12"/>
    <p:sldId id="970" r:id="rId13"/>
    <p:sldId id="906" r:id="rId14"/>
    <p:sldId id="821" r:id="rId15"/>
    <p:sldId id="959" r:id="rId16"/>
    <p:sldId id="958" r:id="rId17"/>
    <p:sldId id="957" r:id="rId18"/>
    <p:sldId id="807" r:id="rId19"/>
    <p:sldId id="840" r:id="rId20"/>
    <p:sldId id="925" r:id="rId21"/>
    <p:sldId id="924" r:id="rId22"/>
    <p:sldId id="841" r:id="rId23"/>
    <p:sldId id="945" r:id="rId24"/>
    <p:sldId id="948" r:id="rId25"/>
    <p:sldId id="947" r:id="rId26"/>
    <p:sldId id="946" r:id="rId27"/>
    <p:sldId id="931" r:id="rId28"/>
    <p:sldId id="949" r:id="rId29"/>
    <p:sldId id="876" r:id="rId30"/>
    <p:sldId id="877" r:id="rId31"/>
    <p:sldId id="932" r:id="rId32"/>
    <p:sldId id="926" r:id="rId33"/>
    <p:sldId id="934" r:id="rId34"/>
    <p:sldId id="933" r:id="rId35"/>
    <p:sldId id="861" r:id="rId36"/>
    <p:sldId id="935" r:id="rId37"/>
    <p:sldId id="809" r:id="rId38"/>
    <p:sldId id="916" r:id="rId39"/>
    <p:sldId id="941" r:id="rId40"/>
    <p:sldId id="918" r:id="rId41"/>
    <p:sldId id="965" r:id="rId42"/>
    <p:sldId id="966" r:id="rId43"/>
    <p:sldId id="904" r:id="rId44"/>
    <p:sldId id="962" r:id="rId45"/>
    <p:sldId id="864" r:id="rId46"/>
    <p:sldId id="370" r:id="rId47"/>
    <p:sldId id="950" r:id="rId48"/>
    <p:sldId id="964" r:id="rId49"/>
    <p:sldId id="963" r:id="rId50"/>
    <p:sldId id="550" r:id="rId51"/>
    <p:sldId id="927" r:id="rId52"/>
    <p:sldId id="889" r:id="rId53"/>
    <p:sldId id="956" r:id="rId54"/>
    <p:sldId id="890" r:id="rId55"/>
    <p:sldId id="891" r:id="rId56"/>
    <p:sldId id="810" r:id="rId57"/>
    <p:sldId id="649" r:id="rId58"/>
    <p:sldId id="939" r:id="rId59"/>
    <p:sldId id="911" r:id="rId60"/>
    <p:sldId id="940" r:id="rId61"/>
    <p:sldId id="908" r:id="rId62"/>
    <p:sldId id="909" r:id="rId63"/>
    <p:sldId id="910" r:id="rId64"/>
    <p:sldId id="967" r:id="rId65"/>
    <p:sldId id="921" r:id="rId66"/>
    <p:sldId id="922" r:id="rId67"/>
    <p:sldId id="919" r:id="rId68"/>
    <p:sldId id="920" r:id="rId69"/>
    <p:sldId id="666" r:id="rId70"/>
    <p:sldId id="89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6FFFF"/>
    <a:srgbClr val="FFFFFF"/>
    <a:srgbClr val="00FF00"/>
    <a:srgbClr val="EC00FE"/>
    <a:srgbClr val="800080"/>
    <a:srgbClr val="FFE181"/>
    <a:srgbClr val="31C5D6"/>
    <a:srgbClr val="64CCD6"/>
    <a:srgbClr val="63D6B0"/>
    <a:srgbClr val="4CD6D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5540" autoAdjust="0"/>
    <p:restoredTop sz="89819" autoAdjust="0"/>
  </p:normalViewPr>
  <p:slideViewPr>
    <p:cSldViewPr snapToObjects="1">
      <p:cViewPr>
        <p:scale>
          <a:sx n="105" d="100"/>
          <a:sy n="105" d="100"/>
        </p:scale>
        <p:origin x="-24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7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AB5A-7017-F84D-B254-D618D55798D1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E8B5-83D3-6449-809F-995E20C9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560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6594-D309-1645-8AC6-57FC030B76A9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C821-DE37-FD40-97E4-FFE537C63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2415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951FB-F17A-0B4F-AD68-03D512162F39}" type="slidenum">
              <a:rPr lang="en-US"/>
              <a:pPr/>
              <a:t>13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Live: Code this</a:t>
            </a:r>
            <a:r>
              <a:rPr lang="en-US" baseline="0" dirty="0" smtClean="0"/>
              <a:t> up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951FB-F17A-0B4F-AD68-03D512162F39}" type="slidenum">
              <a:rPr lang="en-US"/>
              <a:pPr/>
              <a:t>40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44BD59-397D-9C41-AF79-E3E67CC31963}" type="slidenum">
              <a:rPr lang="en-US"/>
              <a:pPr/>
              <a:t>52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level, lambda</a:t>
            </a:r>
            <a:r>
              <a:rPr lang="en-US" baseline="0" dirty="0" smtClean="0"/>
              <a:t>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level, lambda</a:t>
            </a:r>
            <a:r>
              <a:rPr lang="en-US" baseline="0" dirty="0" smtClean="0"/>
              <a:t>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EE7911-FC37-6D45-B234-1E141AE2FBD8}" type="slidenum">
              <a:rPr lang="en-US"/>
              <a:pPr/>
              <a:t>65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391A2E-2B66-9A41-9C64-D162514A6A73}" type="slidenum">
              <a:rPr lang="en-US"/>
              <a:pPr/>
              <a:t>66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HV Sector:</a:t>
            </a:r>
            <a:r>
              <a:rPr lang="en-US" baseline="0" dirty="0" smtClean="0"/>
              <a:t> 1% of active area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951FB-F17A-0B4F-AD68-03D512162F39}" type="slidenum">
              <a:rPr lang="en-US"/>
              <a:pPr/>
              <a:t>7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0" y="656045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solidFill>
                  <a:srgbClr val="0D0D0D"/>
                </a:solidFill>
              </a:rPr>
              <a:t>GlueX</a:t>
            </a:r>
            <a:r>
              <a:rPr lang="en-US" sz="1200" baseline="0" dirty="0" smtClean="0">
                <a:solidFill>
                  <a:srgbClr val="0D0D0D"/>
                </a:solidFill>
              </a:rPr>
              <a:t> </a:t>
            </a:r>
            <a:r>
              <a:rPr lang="en-US" sz="1200" dirty="0" smtClean="0">
                <a:solidFill>
                  <a:srgbClr val="0D0D0D"/>
                </a:solidFill>
              </a:rPr>
              <a:t>Software Review</a:t>
            </a:r>
            <a:r>
              <a:rPr lang="en-US" sz="1200" baseline="0" dirty="0" smtClean="0">
                <a:solidFill>
                  <a:srgbClr val="0D0D0D"/>
                </a:solidFill>
              </a:rPr>
              <a:t> – </a:t>
            </a:r>
            <a:r>
              <a:rPr lang="en-US" sz="1200" dirty="0" smtClean="0">
                <a:solidFill>
                  <a:srgbClr val="0D0D0D"/>
                </a:solidFill>
              </a:rPr>
              <a:t>November </a:t>
            </a:r>
            <a:r>
              <a:rPr lang="en-US" sz="1200" baseline="0" dirty="0" smtClean="0">
                <a:solidFill>
                  <a:srgbClr val="0D0D0D"/>
                </a:solidFill>
              </a:rPr>
              <a:t>10, 2016</a:t>
            </a:r>
            <a:endParaRPr lang="en-US" sz="1200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53E2B24B-9C11-C344-A104-81B4D2E0A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flipH="1"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D0D0D"/>
                </a:solidFill>
              </a:rPr>
              <a:t>Paul Mattione –</a:t>
            </a:r>
            <a:r>
              <a:rPr lang="en-US" sz="1200" baseline="0" dirty="0" smtClean="0">
                <a:solidFill>
                  <a:srgbClr val="0D0D0D"/>
                </a:solidFill>
              </a:rPr>
              <a:t> </a:t>
            </a:r>
            <a:r>
              <a:rPr lang="en-US" sz="1200" baseline="0" dirty="0" err="1" smtClean="0">
                <a:solidFill>
                  <a:srgbClr val="0D0D0D"/>
                </a:solidFill>
              </a:rPr>
              <a:t>GlueX</a:t>
            </a:r>
            <a:r>
              <a:rPr lang="en-US" sz="1200" baseline="0" dirty="0" smtClean="0">
                <a:solidFill>
                  <a:srgbClr val="0D0D0D"/>
                </a:solidFill>
              </a:rPr>
              <a:t> </a:t>
            </a:r>
            <a:r>
              <a:rPr lang="en-US" sz="1200" dirty="0" smtClean="0">
                <a:solidFill>
                  <a:srgbClr val="0D0D0D"/>
                </a:solidFill>
              </a:rPr>
              <a:t>Software Review</a:t>
            </a:r>
            <a:r>
              <a:rPr lang="en-US" sz="1200" baseline="0" dirty="0" smtClean="0">
                <a:solidFill>
                  <a:srgbClr val="0D0D0D"/>
                </a:solidFill>
              </a:rPr>
              <a:t> – </a:t>
            </a:r>
            <a:r>
              <a:rPr lang="en-US" sz="1200" dirty="0" smtClean="0">
                <a:solidFill>
                  <a:srgbClr val="0D0D0D"/>
                </a:solidFill>
              </a:rPr>
              <a:t>November </a:t>
            </a:r>
            <a:r>
              <a:rPr lang="en-US" sz="1200" baseline="0" dirty="0" smtClean="0">
                <a:solidFill>
                  <a:srgbClr val="0D0D0D"/>
                </a:solidFill>
              </a:rPr>
              <a:t>10, 2016</a:t>
            </a:r>
            <a:endParaRPr lang="en-US" sz="1200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4" name="Picture 3" descr="JLab_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400" y="6310568"/>
            <a:ext cx="2010000" cy="514185"/>
          </a:xfrm>
          <a:prstGeom prst="rect">
            <a:avLst/>
          </a:prstGeom>
        </p:spPr>
      </p:pic>
      <p:pic>
        <p:nvPicPr>
          <p:cNvPr id="5" name="Picture 4" descr="Glue x 1000 px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7600" y="6256899"/>
            <a:ext cx="1676400" cy="58171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image" Target="../media/image24.pdf"/><Relationship Id="rId6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wiki/index.php/Data_Monitoring_Procedures" TargetMode="External"/><Relationship Id="rId4" Type="http://schemas.openxmlformats.org/officeDocument/2006/relationships/hyperlink" Target="https://halldweb.jlab.org/wiki/index.php/GlueX_Analysis_Software" TargetMode="External"/><Relationship Id="rId5" Type="http://schemas.openxmlformats.org/officeDocument/2006/relationships/hyperlink" Target="https://halldweb.jlab.org/wiki/index.php/Offline_HOWTO_List" TargetMode="External"/><Relationship Id="rId6" Type="http://schemas.openxmlformats.org/officeDocument/2006/relationships/hyperlink" Target="https://halldweb.jlab.org/wiki-private/index.php/GlueX_Physics_Analyses" TargetMode="External"/><Relationship Id="rId7" Type="http://schemas.openxmlformats.org/officeDocument/2006/relationships/hyperlink" Target="https://halldweb.jlab.org/wiki/index.php/GlueX_Physics_Workshop_2016" TargetMode="External"/><Relationship Id="rId8" Type="http://schemas.openxmlformats.org/officeDocument/2006/relationships/hyperlink" Target="https://halldweb.jlab.org/wiki/index.php/GlueX_Analysis_Workshop_2013" TargetMode="External"/><Relationship Id="rId9" Type="http://schemas.openxmlformats.org/officeDocument/2006/relationships/hyperlink" Target="https://www.youtube.com/channel/UCjI87hRy7U60CdkGpMSk2F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4.pdf"/><Relationship Id="rId13" Type="http://schemas.openxmlformats.org/officeDocument/2006/relationships/image" Target="../media/image501.png"/><Relationship Id="rId14" Type="http://schemas.openxmlformats.org/officeDocument/2006/relationships/image" Target="../media/image45.pdf"/><Relationship Id="rId15" Type="http://schemas.openxmlformats.org/officeDocument/2006/relationships/image" Target="../media/image521.png"/><Relationship Id="rId16" Type="http://schemas.openxmlformats.org/officeDocument/2006/relationships/image" Target="../media/image46.pdf"/><Relationship Id="rId17" Type="http://schemas.openxmlformats.org/officeDocument/2006/relationships/image" Target="../media/image54.png"/><Relationship Id="rId18" Type="http://schemas.openxmlformats.org/officeDocument/2006/relationships/image" Target="../media/image47.pdf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df"/><Relationship Id="rId6" Type="http://schemas.openxmlformats.org/officeDocument/2006/relationships/image" Target="../media/image43.png"/><Relationship Id="rId7" Type="http://schemas.openxmlformats.org/officeDocument/2006/relationships/image" Target="../media/image41.png"/><Relationship Id="rId8" Type="http://schemas.openxmlformats.org/officeDocument/2006/relationships/image" Target="../media/image42.pdf"/><Relationship Id="rId9" Type="http://schemas.openxmlformats.org/officeDocument/2006/relationships/image" Target="../media/image46.png"/><Relationship Id="rId10" Type="http://schemas.openxmlformats.org/officeDocument/2006/relationships/image" Target="../media/image43.pdf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1.png"/><Relationship Id="rId12" Type="http://schemas.openxmlformats.org/officeDocument/2006/relationships/image" Target="../media/image45.pdf"/><Relationship Id="rId13" Type="http://schemas.openxmlformats.org/officeDocument/2006/relationships/image" Target="../media/image521.png"/><Relationship Id="rId14" Type="http://schemas.openxmlformats.org/officeDocument/2006/relationships/image" Target="../media/image46.pdf"/><Relationship Id="rId15" Type="http://schemas.openxmlformats.org/officeDocument/2006/relationships/image" Target="../media/image54.png"/><Relationship Id="rId16" Type="http://schemas.openxmlformats.org/officeDocument/2006/relationships/image" Target="../media/image47.pdf"/><Relationship Id="rId1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df"/><Relationship Id="rId4" Type="http://schemas.openxmlformats.org/officeDocument/2006/relationships/image" Target="../media/image58.png"/><Relationship Id="rId5" Type="http://schemas.openxmlformats.org/officeDocument/2006/relationships/image" Target="../media/image41.png"/><Relationship Id="rId6" Type="http://schemas.openxmlformats.org/officeDocument/2006/relationships/image" Target="../media/image42.pdf"/><Relationship Id="rId7" Type="http://schemas.openxmlformats.org/officeDocument/2006/relationships/image" Target="../media/image46.png"/><Relationship Id="rId8" Type="http://schemas.openxmlformats.org/officeDocument/2006/relationships/image" Target="../media/image43.pdf"/><Relationship Id="rId9" Type="http://schemas.openxmlformats.org/officeDocument/2006/relationships/image" Target="../media/image48.png"/><Relationship Id="rId10" Type="http://schemas.openxmlformats.org/officeDocument/2006/relationships/image" Target="../media/image44.pdf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47.pdf"/><Relationship Id="rId21" Type="http://schemas.openxmlformats.org/officeDocument/2006/relationships/image" Target="../media/image56.png"/><Relationship Id="rId10" Type="http://schemas.openxmlformats.org/officeDocument/2006/relationships/image" Target="../media/image42.pdf"/><Relationship Id="rId11" Type="http://schemas.openxmlformats.org/officeDocument/2006/relationships/image" Target="../media/image46.png"/><Relationship Id="rId12" Type="http://schemas.openxmlformats.org/officeDocument/2006/relationships/image" Target="../media/image43.pdf"/><Relationship Id="rId13" Type="http://schemas.openxmlformats.org/officeDocument/2006/relationships/image" Target="../media/image48.png"/><Relationship Id="rId14" Type="http://schemas.openxmlformats.org/officeDocument/2006/relationships/image" Target="../media/image44.pdf"/><Relationship Id="rId15" Type="http://schemas.openxmlformats.org/officeDocument/2006/relationships/image" Target="../media/image501.png"/><Relationship Id="rId16" Type="http://schemas.openxmlformats.org/officeDocument/2006/relationships/image" Target="../media/image45.pdf"/><Relationship Id="rId17" Type="http://schemas.openxmlformats.org/officeDocument/2006/relationships/image" Target="../media/image521.png"/><Relationship Id="rId18" Type="http://schemas.openxmlformats.org/officeDocument/2006/relationships/image" Target="../media/image46.pdf"/><Relationship Id="rId1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pdf"/><Relationship Id="rId4" Type="http://schemas.openxmlformats.org/officeDocument/2006/relationships/image" Target="../media/image58.png"/><Relationship Id="rId5" Type="http://schemas.openxmlformats.org/officeDocument/2006/relationships/image" Target="../media/image49.pdf"/><Relationship Id="rId6" Type="http://schemas.openxmlformats.org/officeDocument/2006/relationships/image" Target="../media/image60.png"/><Relationship Id="rId7" Type="http://schemas.openxmlformats.org/officeDocument/2006/relationships/image" Target="../media/image40.pdf"/><Relationship Id="rId8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df"/><Relationship Id="rId5" Type="http://schemas.openxmlformats.org/officeDocument/2006/relationships/image" Target="../media/image66.png"/><Relationship Id="rId6" Type="http://schemas.openxmlformats.org/officeDocument/2006/relationships/image" Target="../media/image55.pdf"/><Relationship Id="rId7" Type="http://schemas.openxmlformats.org/officeDocument/2006/relationships/image" Target="../media/image68.png"/><Relationship Id="rId8" Type="http://schemas.openxmlformats.org/officeDocument/2006/relationships/image" Target="../media/image56.pdf"/><Relationship Id="rId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73.png"/><Relationship Id="rId6" Type="http://schemas.openxmlformats.org/officeDocument/2006/relationships/image" Target="../media/image59.pdf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0" y="516844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D0D0D"/>
                </a:solidFill>
              </a:rPr>
              <a:t>Paul Mattione (</a:t>
            </a:r>
            <a:r>
              <a:rPr lang="en-US" sz="2200" dirty="0" err="1" smtClean="0">
                <a:solidFill>
                  <a:srgbClr val="0D0D0D"/>
                </a:solidFill>
              </a:rPr>
              <a:t>J</a:t>
            </a:r>
            <a:r>
              <a:rPr lang="en-US" sz="2200" dirty="0" err="1" smtClean="0"/>
              <a:t>Lab</a:t>
            </a:r>
            <a:r>
              <a:rPr lang="en-US" sz="2200" dirty="0" smtClean="0">
                <a:solidFill>
                  <a:srgbClr val="0D0D0D"/>
                </a:solidFill>
              </a:rPr>
              <a:t>)</a:t>
            </a:r>
            <a:endParaRPr lang="en-US" sz="2200" dirty="0" smtClean="0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0" y="243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  <a:sym typeface="Wingdings"/>
              </a:rPr>
              <a:t>GlueX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  <a:sym typeface="Wingdings"/>
              </a:rPr>
              <a:t> 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Monitoring Rate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Picture 8" descr="Plo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133600"/>
            <a:ext cx="7485782" cy="407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959" y="4227334"/>
            <a:ext cx="24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 threads: ~108 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215384" y="3785374"/>
            <a:ext cx="667512" cy="315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036087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827878"/>
            <a:ext cx="8763000" cy="1534322"/>
          </a:xfrm>
        </p:spPr>
        <p:txBody>
          <a:bodyPr>
            <a:normAutofit fontScale="92500"/>
          </a:bodyPr>
          <a:lstStyle/>
          <a:p>
            <a:r>
              <a:rPr lang="en-US" sz="2378" dirty="0" smtClean="0"/>
              <a:t>Issues with multi-threaded scaling: 24 threads: 5x scaling 24 Hz</a:t>
            </a:r>
          </a:p>
          <a:p>
            <a:r>
              <a:rPr lang="en-US" sz="2378" dirty="0" smtClean="0"/>
              <a:t>Fixed how locking was handled: 24 threads: 108 Hz, 23x scaling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Monitoring Rate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 descr="Plo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133600"/>
            <a:ext cx="7485782" cy="407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959" y="4227334"/>
            <a:ext cx="24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 threads: ~108 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215384" y="3785374"/>
            <a:ext cx="667512" cy="315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036087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839166"/>
            <a:ext cx="407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April Monitoring: ~4.5Hz/thread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827878"/>
            <a:ext cx="8763000" cy="1534322"/>
          </a:xfrm>
        </p:spPr>
        <p:txBody>
          <a:bodyPr>
            <a:normAutofit fontScale="92500"/>
          </a:bodyPr>
          <a:lstStyle/>
          <a:p>
            <a:r>
              <a:rPr lang="en-US" sz="2378" dirty="0" smtClean="0"/>
              <a:t>Issues with multi-threaded scaling: 24 threads: 5x scaling 24 Hz</a:t>
            </a:r>
          </a:p>
          <a:p>
            <a:r>
              <a:rPr lang="en-US" sz="2378" dirty="0" smtClean="0"/>
              <a:t>Fixed how locking was handled: 24 threads: 108 Hz, 23x scaling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Monitoring Rate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9" name="Picture 8" descr="Plo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133600"/>
            <a:ext cx="7485782" cy="407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959" y="4227334"/>
            <a:ext cx="24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 threads: ~108 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215384" y="3785374"/>
            <a:ext cx="667512" cy="315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036087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839166"/>
            <a:ext cx="407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April Monitoring: ~4.5Hz/thread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827878"/>
            <a:ext cx="8763000" cy="1686722"/>
          </a:xfrm>
        </p:spPr>
        <p:txBody>
          <a:bodyPr>
            <a:normAutofit fontScale="92500"/>
          </a:bodyPr>
          <a:lstStyle/>
          <a:p>
            <a:r>
              <a:rPr lang="en-US" sz="2378" dirty="0" smtClean="0"/>
              <a:t>Issues with multi-threaded scaling: 24 threads: 5x scaling 24 Hz</a:t>
            </a:r>
          </a:p>
          <a:p>
            <a:r>
              <a:rPr lang="en-US" sz="2378" dirty="0" smtClean="0"/>
              <a:t>Fixed how locking was handled: 24 threads: 108 Hz, 23x scaling</a:t>
            </a:r>
          </a:p>
          <a:p>
            <a:r>
              <a:rPr lang="en-US" sz="2378" dirty="0" smtClean="0"/>
              <a:t>Current reconstruction: </a:t>
            </a:r>
            <a:r>
              <a:rPr lang="en-US" sz="2378" b="1" dirty="0" smtClean="0">
                <a:solidFill>
                  <a:srgbClr val="FF0000"/>
                </a:solidFill>
              </a:rPr>
              <a:t>~10Hz</a:t>
            </a:r>
            <a:r>
              <a:rPr lang="en-US" sz="2378" dirty="0" smtClean="0"/>
              <a:t>/thread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125" y="822960"/>
            <a:ext cx="5578475" cy="1006475"/>
          </a:xfrm>
          <a:prstGeom prst="rect">
            <a:avLst/>
          </a:prstGeom>
          <a:solidFill>
            <a:srgbClr val="FF99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Raw Data Spring 2016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554 TB, ~20 Billion Events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9247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 Data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37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TB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89038" y="1829435"/>
            <a:ext cx="1587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5400000">
            <a:off x="54864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Offline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Monitoring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6512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REST Files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Histograms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572000" y="1829435"/>
            <a:ext cx="1588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5400000">
            <a:off x="393192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Production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65125" y="822960"/>
            <a:ext cx="1463675" cy="1006475"/>
          </a:xfrm>
          <a:prstGeom prst="rect">
            <a:avLst/>
          </a:prstGeom>
          <a:solidFill>
            <a:srgbClr val="729FCF">
              <a:alpha val="0"/>
            </a:srgbClr>
          </a:solidFill>
          <a:ln w="1260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First 5 Files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 Each Run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4672"/>
          </a:xfrm>
        </p:spPr>
        <p:txBody>
          <a:bodyPr/>
          <a:lstStyle/>
          <a:p>
            <a:r>
              <a:rPr lang="en-US" dirty="0" smtClean="0"/>
              <a:t>Production Overview (SWIF)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56749" y="2133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REST</a:t>
            </a:r>
            <a:r>
              <a:rPr lang="en-US" dirty="0" smtClean="0"/>
              <a:t>: Reconstructed data</a:t>
            </a:r>
          </a:p>
          <a:p>
            <a:r>
              <a:rPr lang="en-US" dirty="0" smtClean="0"/>
              <a:t>(tracks, showers, etc.)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pic>
        <p:nvPicPr>
          <p:cNvPr id="8" name="Picture 7" descr="p2pi_ver02_c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2" y="1325880"/>
            <a:ext cx="2403077" cy="462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599" y="1977687"/>
            <a:ext cx="320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Ver02 problem: </a:t>
            </a:r>
          </a:p>
          <a:p>
            <a:r>
              <a:rPr lang="en-US" dirty="0" smtClean="0"/>
              <a:t> - Track timing overhauled</a:t>
            </a:r>
          </a:p>
          <a:p>
            <a:r>
              <a:rPr lang="en-US" dirty="0" smtClean="0"/>
              <a:t> - Lingering issues</a:t>
            </a:r>
          </a:p>
          <a:p>
            <a:endParaRPr lang="en-US" dirty="0" smtClean="0"/>
          </a:p>
          <a:p>
            <a:r>
              <a:rPr lang="en-US" b="1" dirty="0" smtClean="0"/>
              <a:t>Didn’t notice before launch</a:t>
            </a:r>
          </a:p>
          <a:p>
            <a:r>
              <a:rPr lang="en-US" dirty="0" smtClean="0"/>
              <a:t>- Not in existing monitoring</a:t>
            </a:r>
          </a:p>
          <a:p>
            <a:r>
              <a:rPr lang="en-US" dirty="0" smtClean="0"/>
              <a:t>- Noticed after ~ 1 week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88162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pic>
        <p:nvPicPr>
          <p:cNvPr id="8" name="Picture 7" descr="p2pi_ver02_c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2" y="1325880"/>
            <a:ext cx="2403077" cy="462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599" y="1977687"/>
            <a:ext cx="3200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Ver02 problem: </a:t>
            </a:r>
          </a:p>
          <a:p>
            <a:r>
              <a:rPr lang="en-US" dirty="0" smtClean="0"/>
              <a:t> - Track timing overhauled</a:t>
            </a:r>
          </a:p>
          <a:p>
            <a:r>
              <a:rPr lang="en-US" dirty="0" smtClean="0"/>
              <a:t> - Lingering issues</a:t>
            </a:r>
          </a:p>
          <a:p>
            <a:endParaRPr lang="en-US" dirty="0" smtClean="0"/>
          </a:p>
          <a:p>
            <a:r>
              <a:rPr lang="en-US" b="1" dirty="0" smtClean="0"/>
              <a:t>Didn’t notice before launch</a:t>
            </a:r>
          </a:p>
          <a:p>
            <a:r>
              <a:rPr lang="en-US" dirty="0" smtClean="0"/>
              <a:t>- Not in existing monitoring</a:t>
            </a:r>
          </a:p>
          <a:p>
            <a:r>
              <a:rPr lang="en-US" dirty="0" smtClean="0"/>
              <a:t>- Noticed after ~ 1 week</a:t>
            </a:r>
          </a:p>
          <a:p>
            <a:endParaRPr lang="en-US" dirty="0" smtClean="0"/>
          </a:p>
          <a:p>
            <a:r>
              <a:rPr lang="en-US" b="1" dirty="0" smtClean="0"/>
              <a:t>Remedy:</a:t>
            </a:r>
          </a:p>
          <a:p>
            <a:r>
              <a:rPr lang="en-US" dirty="0" smtClean="0"/>
              <a:t>- New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/>
              <a:t>, </a:t>
            </a:r>
            <a:r>
              <a:rPr lang="en-US" dirty="0" err="1" smtClean="0"/>
              <a:t>ω</a:t>
            </a:r>
            <a:r>
              <a:rPr lang="en-US" dirty="0" smtClean="0"/>
              <a:t> monitoring</a:t>
            </a:r>
          </a:p>
          <a:p>
            <a:r>
              <a:rPr lang="en-US" dirty="0" smtClean="0"/>
              <a:t>- New reconstruction tests:</a:t>
            </a:r>
          </a:p>
          <a:p>
            <a:r>
              <a:rPr lang="en-US" dirty="0" smtClean="0"/>
              <a:t>   - </a:t>
            </a:r>
            <a:r>
              <a:rPr lang="en-US" dirty="0" err="1" smtClean="0"/>
              <a:t>Cron</a:t>
            </a:r>
            <a:r>
              <a:rPr lang="en-US" dirty="0" smtClean="0"/>
              <a:t> every 3 days</a:t>
            </a:r>
          </a:p>
          <a:p>
            <a:r>
              <a:rPr lang="en-US" dirty="0" smtClean="0"/>
              <a:t>   - 1–to–1 comparison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88162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pic>
        <p:nvPicPr>
          <p:cNvPr id="8" name="Picture 7" descr="p2pi_ver02_c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2" y="1325880"/>
            <a:ext cx="2403077" cy="462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58978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Current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8162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267212"/>
            <a:ext cx="354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Reconstruction now better than ever!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p2pi_Curr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325880"/>
            <a:ext cx="233045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65607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err="1" smtClean="0"/>
              <a:t>GlueX</a:t>
            </a:r>
            <a:r>
              <a:rPr lang="en-US" sz="5200" dirty="0" smtClean="0"/>
              <a:t> Analysis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471"/>
          </a:xfrm>
        </p:spPr>
        <p:txBody>
          <a:bodyPr/>
          <a:lstStyle/>
          <a:p>
            <a:r>
              <a:rPr lang="en-US" dirty="0" smtClean="0"/>
              <a:t>JANA Analysis Library (C++)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6471"/>
            <a:ext cx="8839199" cy="5580529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Library overview (30+ active users):</a:t>
            </a:r>
          </a:p>
          <a:p>
            <a:pPr lvl="1"/>
            <a:r>
              <a:rPr lang="en-US" dirty="0" smtClean="0"/>
              <a:t>Provide: Best-practices, efficient, validated, user</a:t>
            </a:r>
            <a:r>
              <a:rPr lang="en-US" dirty="0"/>
              <a:t>-</a:t>
            </a:r>
            <a:r>
              <a:rPr lang="en-US" dirty="0" smtClean="0"/>
              <a:t>friendly code</a:t>
            </a:r>
          </a:p>
          <a:p>
            <a:pPr lvl="1"/>
            <a:r>
              <a:rPr lang="en-US" dirty="0" err="1" smtClean="0"/>
              <a:t>GlueX</a:t>
            </a:r>
            <a:r>
              <a:rPr lang="en-US" dirty="0" smtClean="0"/>
              <a:t> program: &gt; 100 channels to study: Must be easy, scalable</a:t>
            </a:r>
          </a:p>
          <a:p>
            <a:pPr lvl="1"/>
            <a:r>
              <a:rPr lang="en-US" dirty="0" smtClean="0"/>
              <a:t>Built on JANA: Multi-threaded, factory-based, EVIO or 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5"/>
            <a:ext cx="8147051" cy="15081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599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processing:</a:t>
            </a:r>
          </a:p>
          <a:p>
            <a:pPr lvl="1"/>
            <a:r>
              <a:rPr lang="en-US" dirty="0" smtClean="0"/>
              <a:t>Calibration, monitoring, &amp; reconstruction</a:t>
            </a:r>
          </a:p>
          <a:p>
            <a:r>
              <a:rPr lang="en-US" sz="2400" dirty="0" err="1" smtClean="0"/>
              <a:t>GlueX</a:t>
            </a:r>
            <a:r>
              <a:rPr lang="en-US" sz="2400" dirty="0" smtClean="0"/>
              <a:t> analysis software</a:t>
            </a:r>
          </a:p>
          <a:p>
            <a:r>
              <a:rPr lang="en-US" sz="2400" dirty="0" smtClean="0"/>
              <a:t>Coordinating collaboration analysis efforts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471"/>
          </a:xfrm>
        </p:spPr>
        <p:txBody>
          <a:bodyPr/>
          <a:lstStyle/>
          <a:p>
            <a:r>
              <a:rPr lang="en-US" dirty="0" smtClean="0"/>
              <a:t>JANA Analysis Library (C++)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6471"/>
            <a:ext cx="8839199" cy="5580529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Library overview (30+ active users):</a:t>
            </a:r>
          </a:p>
          <a:p>
            <a:pPr lvl="1"/>
            <a:r>
              <a:rPr lang="en-US" dirty="0" smtClean="0"/>
              <a:t>Provide: Best-practices, efficient, validated, user</a:t>
            </a:r>
            <a:r>
              <a:rPr lang="en-US" dirty="0"/>
              <a:t>-</a:t>
            </a:r>
            <a:r>
              <a:rPr lang="en-US" dirty="0" smtClean="0"/>
              <a:t>friendly code</a:t>
            </a:r>
          </a:p>
          <a:p>
            <a:pPr lvl="1"/>
            <a:r>
              <a:rPr lang="en-US" dirty="0" err="1" smtClean="0"/>
              <a:t>GlueX</a:t>
            </a:r>
            <a:r>
              <a:rPr lang="en-US" dirty="0" smtClean="0"/>
              <a:t> program: &gt; 100 channels to study: Must be easy, scalable</a:t>
            </a:r>
          </a:p>
          <a:p>
            <a:pPr lvl="1"/>
            <a:r>
              <a:rPr lang="en-US" dirty="0" smtClean="0"/>
              <a:t>Built on JANA: Multi-threaded, factory-based, EVIO or REST</a:t>
            </a:r>
          </a:p>
          <a:p>
            <a:r>
              <a:rPr lang="en-US" dirty="0" smtClean="0"/>
              <a:t>User </a:t>
            </a:r>
            <a:r>
              <a:rPr lang="en-US" dirty="0" err="1" smtClean="0"/>
              <a:t>plugin</a:t>
            </a:r>
            <a:r>
              <a:rPr lang="en-US" dirty="0" smtClean="0"/>
              <a:t>: 15 – 30 minutes: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perl</a:t>
            </a:r>
            <a:r>
              <a:rPr lang="en-US" dirty="0" smtClean="0"/>
              <a:t> script: Generates user </a:t>
            </a:r>
            <a:r>
              <a:rPr lang="en-US" dirty="0" err="1" smtClean="0"/>
              <a:t>plugin</a:t>
            </a:r>
            <a:r>
              <a:rPr lang="en-US" dirty="0" smtClean="0"/>
              <a:t> with example code</a:t>
            </a:r>
            <a:endParaRPr lang="en-US" b="1" dirty="0" smtClean="0">
              <a:solidFill>
                <a:srgbClr val="C0504D"/>
              </a:solidFill>
            </a:endParaRPr>
          </a:p>
          <a:p>
            <a:pPr lvl="1"/>
            <a:r>
              <a:rPr lang="en-US" dirty="0" smtClean="0"/>
              <a:t>In plugin, user specifies their reaction, sets control settings</a:t>
            </a:r>
          </a:p>
          <a:p>
            <a:pPr lvl="1"/>
            <a:r>
              <a:rPr lang="en-US" dirty="0" smtClean="0"/>
              <a:t>Optionally apply built-in/custom cuts,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471"/>
          </a:xfrm>
        </p:spPr>
        <p:txBody>
          <a:bodyPr/>
          <a:lstStyle/>
          <a:p>
            <a:r>
              <a:rPr lang="en-US" dirty="0" smtClean="0"/>
              <a:t>JANA Analysis Library (C++)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6471"/>
            <a:ext cx="8839199" cy="5580529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Library overview (30+ active users):</a:t>
            </a:r>
          </a:p>
          <a:p>
            <a:pPr lvl="1"/>
            <a:r>
              <a:rPr lang="en-US" dirty="0" smtClean="0"/>
              <a:t>Provide: Best-practices, efficient, validated, user</a:t>
            </a:r>
            <a:r>
              <a:rPr lang="en-US" dirty="0"/>
              <a:t>-</a:t>
            </a:r>
            <a:r>
              <a:rPr lang="en-US" dirty="0" smtClean="0"/>
              <a:t>friendly code</a:t>
            </a:r>
          </a:p>
          <a:p>
            <a:pPr lvl="1"/>
            <a:r>
              <a:rPr lang="en-US" dirty="0" err="1" smtClean="0"/>
              <a:t>GlueX</a:t>
            </a:r>
            <a:r>
              <a:rPr lang="en-US" dirty="0" smtClean="0"/>
              <a:t> program: &gt; 100 channels to study: Must be easy, scalable</a:t>
            </a:r>
          </a:p>
          <a:p>
            <a:pPr lvl="1"/>
            <a:r>
              <a:rPr lang="en-US" dirty="0" smtClean="0"/>
              <a:t>Built on JANA: Multi-threaded, factory-based, EVIO or REST</a:t>
            </a:r>
          </a:p>
          <a:p>
            <a:r>
              <a:rPr lang="en-US" dirty="0" smtClean="0"/>
              <a:t>User </a:t>
            </a:r>
            <a:r>
              <a:rPr lang="en-US" dirty="0" err="1" smtClean="0"/>
              <a:t>plugin</a:t>
            </a:r>
            <a:r>
              <a:rPr lang="en-US" dirty="0" smtClean="0"/>
              <a:t>: 15 – 30 minutes: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perl</a:t>
            </a:r>
            <a:r>
              <a:rPr lang="en-US" dirty="0" smtClean="0"/>
              <a:t> script: Generates user </a:t>
            </a:r>
            <a:r>
              <a:rPr lang="en-US" dirty="0" err="1" smtClean="0"/>
              <a:t>plugin</a:t>
            </a:r>
            <a:r>
              <a:rPr lang="en-US" dirty="0" smtClean="0"/>
              <a:t> with example code</a:t>
            </a:r>
            <a:endParaRPr lang="en-US" b="1" dirty="0" smtClean="0">
              <a:solidFill>
                <a:srgbClr val="C0504D"/>
              </a:solidFill>
            </a:endParaRPr>
          </a:p>
          <a:p>
            <a:pPr lvl="1"/>
            <a:r>
              <a:rPr lang="en-US" dirty="0" smtClean="0"/>
              <a:t>In plugin, user specifies their reaction, sets control settings</a:t>
            </a:r>
          </a:p>
          <a:p>
            <a:pPr lvl="1"/>
            <a:r>
              <a:rPr lang="en-US" dirty="0" smtClean="0"/>
              <a:t>Optionally apply built-in/custom cuts, histogram</a:t>
            </a:r>
          </a:p>
          <a:p>
            <a:r>
              <a:rPr lang="en-US" dirty="0" smtClean="0"/>
              <a:t>Run with </a:t>
            </a:r>
            <a:r>
              <a:rPr lang="en-US" dirty="0" err="1" smtClean="0"/>
              <a:t>plugin</a:t>
            </a:r>
            <a:r>
              <a:rPr lang="en-US" dirty="0" smtClean="0"/>
              <a:t>: Automatically:</a:t>
            </a:r>
          </a:p>
          <a:p>
            <a:pPr lvl="1"/>
            <a:r>
              <a:rPr lang="en-US" dirty="0" smtClean="0"/>
              <a:t>Find all combos of reconstructed particles match the reaction</a:t>
            </a:r>
          </a:p>
          <a:p>
            <a:pPr lvl="1"/>
            <a:r>
              <a:rPr lang="en-US" dirty="0" smtClean="0"/>
              <a:t>Kinematic fit the reaction: Hypothesis test</a:t>
            </a:r>
          </a:p>
          <a:p>
            <a:pPr lvl="1"/>
            <a:r>
              <a:rPr lang="en-US" dirty="0" smtClean="0"/>
              <a:t>Runs user-selected cuts, histograms</a:t>
            </a:r>
          </a:p>
          <a:p>
            <a:pPr lvl="1"/>
            <a:r>
              <a:rPr lang="en-US" dirty="0" smtClean="0"/>
              <a:t>Save analysis data to ROOT trees for further analysis</a:t>
            </a:r>
            <a:endParaRPr lang="en-US" b="1" dirty="0" smtClean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err="1" smtClean="0"/>
              <a:t>γp</a:t>
            </a:r>
            <a:r>
              <a:rPr lang="en-US" sz="5400" dirty="0" smtClean="0"/>
              <a:t> </a:t>
            </a:r>
            <a:r>
              <a:rPr lang="en-US" sz="5400" dirty="0" err="1" smtClean="0">
                <a:sym typeface="Wingdings"/>
              </a:rPr>
              <a:t></a:t>
            </a:r>
            <a:r>
              <a:rPr lang="en-US" sz="5400" dirty="0" smtClean="0">
                <a:sym typeface="Wingdings"/>
              </a:rPr>
              <a:t> </a:t>
            </a:r>
            <a:r>
              <a:rPr lang="en-US" sz="5400" dirty="0" err="1" smtClean="0">
                <a:sym typeface="Wingdings"/>
              </a:rPr>
              <a:t>ωp</a:t>
            </a:r>
            <a:r>
              <a:rPr lang="en-US" sz="5400" dirty="0" smtClean="0">
                <a:sym typeface="Wingdings"/>
              </a:rPr>
              <a:t>: Setup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990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504D"/>
                </a:solidFill>
              </a:rPr>
              <a:t>DReaction</a:t>
            </a:r>
            <a:r>
              <a:rPr lang="en-US" sz="2400" dirty="0" smtClean="0"/>
              <a:t>: Collection of </a:t>
            </a:r>
            <a:r>
              <a:rPr lang="en-US" sz="2400" b="1" dirty="0" err="1" smtClean="0">
                <a:solidFill>
                  <a:srgbClr val="C0504D"/>
                </a:solidFill>
              </a:rPr>
              <a:t>DReactionSteps</a:t>
            </a:r>
            <a:endParaRPr lang="en-US" sz="2400" dirty="0" smtClean="0"/>
          </a:p>
          <a:p>
            <a:pPr lvl="1"/>
            <a:r>
              <a:rPr lang="en-US" dirty="0" smtClean="0"/>
              <a:t>Example code is auto-generated: Uncomment, modify</a:t>
            </a:r>
          </a:p>
        </p:txBody>
      </p:sp>
      <p:pic>
        <p:nvPicPr>
          <p:cNvPr id="13" name="Picture 12" descr="DReaction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717080"/>
            <a:ext cx="5181600" cy="450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7870" y="5029199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6922" y="3278830"/>
            <a:ext cx="244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DReactionSteps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241345" y="3061007"/>
            <a:ext cx="1065582" cy="309266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749900" y="4003342"/>
            <a:ext cx="1819869" cy="129418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241346" y="3600503"/>
            <a:ext cx="1065581" cy="67910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959957" y="4361688"/>
            <a:ext cx="1134778" cy="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Need: </a:t>
            </a:r>
            <a:r>
              <a:rPr lang="en-US" sz="2000" b="1" dirty="0" smtClean="0">
                <a:solidFill>
                  <a:srgbClr val="000000"/>
                </a:solidFill>
              </a:rPr>
              <a:t>2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2000" b="1" dirty="0" smtClean="0">
                <a:solidFill>
                  <a:srgbClr val="000000"/>
                </a:solidFill>
              </a:rPr>
              <a:t>, 1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</a:rPr>
              <a:t>, 2 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Measure: </a:t>
            </a:r>
            <a:r>
              <a:rPr lang="en-US" sz="2000" b="1" dirty="0" smtClean="0">
                <a:solidFill>
                  <a:schemeClr val="bg1"/>
                </a:solidFill>
              </a:rPr>
              <a:t>2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+, 1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in-time </a:t>
            </a:r>
            <a:r>
              <a:rPr lang="en-US" sz="2000" dirty="0" err="1" smtClean="0">
                <a:solidFill>
                  <a:srgbClr val="404040"/>
                </a:solidFill>
                <a:sym typeface="Wingdings"/>
              </a:rPr>
              <a:t>γ’s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Need: </a:t>
            </a:r>
            <a:r>
              <a:rPr lang="en-US" sz="2000" b="1" dirty="0" smtClean="0">
                <a:solidFill>
                  <a:srgbClr val="000000"/>
                </a:solidFill>
              </a:rPr>
              <a:t>2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2000" b="1" dirty="0" smtClean="0">
                <a:solidFill>
                  <a:srgbClr val="000000"/>
                </a:solidFill>
              </a:rPr>
              <a:t>, 1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</a:rPr>
              <a:t>, 2 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Measure: </a:t>
            </a:r>
            <a:r>
              <a:rPr lang="en-US" sz="2000" b="1" dirty="0" smtClean="0">
                <a:solidFill>
                  <a:schemeClr val="bg1"/>
                </a:solidFill>
              </a:rPr>
              <a:t>2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+, 1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in-time </a:t>
            </a:r>
            <a:r>
              <a:rPr lang="en-US" sz="2000" dirty="0" err="1" smtClean="0">
                <a:solidFill>
                  <a:srgbClr val="404040"/>
                </a:solidFill>
                <a:sym typeface="Wingdings"/>
              </a:rPr>
              <a:t>γ’s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55777"/>
            <a:ext cx="350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π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neutral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6x</a:t>
            </a:r>
          </a:p>
          <a:p>
            <a:r>
              <a:rPr lang="en-US" sz="2000" dirty="0" smtClean="0">
                <a:solidFill>
                  <a:srgbClr val="404040"/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Total: </a:t>
            </a:r>
            <a:r>
              <a:rPr lang="en-US" sz="2000" b="1" dirty="0" smtClean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Cuts reduce #-combos: Particle ID, missing mass, kinematic fit,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Need: </a:t>
            </a:r>
            <a:r>
              <a:rPr lang="en-US" sz="2000" b="1" dirty="0" smtClean="0">
                <a:solidFill>
                  <a:srgbClr val="000000"/>
                </a:solidFill>
              </a:rPr>
              <a:t>2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2000" b="1" dirty="0" smtClean="0">
                <a:solidFill>
                  <a:srgbClr val="000000"/>
                </a:solidFill>
              </a:rPr>
              <a:t>, 1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</a:rPr>
              <a:t>, 2 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Measure: </a:t>
            </a:r>
            <a:r>
              <a:rPr lang="en-US" sz="2000" b="1" dirty="0" smtClean="0">
                <a:solidFill>
                  <a:schemeClr val="bg1"/>
                </a:solidFill>
              </a:rPr>
              <a:t>2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+, 1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in-time </a:t>
            </a:r>
            <a:r>
              <a:rPr lang="en-US" sz="2000" dirty="0" err="1" smtClean="0">
                <a:solidFill>
                  <a:srgbClr val="404040"/>
                </a:solidFill>
                <a:sym typeface="Wingdings"/>
              </a:rPr>
              <a:t>γ’s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55777"/>
            <a:ext cx="350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π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neutral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6x</a:t>
            </a:r>
          </a:p>
          <a:p>
            <a:r>
              <a:rPr lang="en-US" sz="2000" dirty="0" smtClean="0">
                <a:solidFill>
                  <a:srgbClr val="404040"/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Total: </a:t>
            </a:r>
            <a:r>
              <a:rPr lang="en-US" sz="2000" b="1" dirty="0" smtClean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98525"/>
          </a:xfrm>
        </p:spPr>
        <p:txBody>
          <a:bodyPr/>
          <a:lstStyle/>
          <a:p>
            <a:r>
              <a:rPr lang="en-US" dirty="0" smtClean="0"/>
              <a:t>Histogram, Cut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actions: Particle ID, invariant mass histograms, etc.</a:t>
            </a:r>
          </a:p>
          <a:p>
            <a:pPr lvl="1"/>
            <a:r>
              <a:rPr lang="en-US" dirty="0" smtClean="0"/>
              <a:t>Share common base class</a:t>
            </a:r>
          </a:p>
          <a:p>
            <a:r>
              <a:rPr lang="en-US" dirty="0" smtClean="0"/>
              <a:t>Are executed in order on particle combos</a:t>
            </a:r>
          </a:p>
          <a:p>
            <a:pPr lvl="1"/>
            <a:r>
              <a:rPr lang="en-US" dirty="0" smtClean="0"/>
              <a:t>If a combo fails a cut, it will stop executing actions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98525"/>
          </a:xfrm>
        </p:spPr>
        <p:txBody>
          <a:bodyPr/>
          <a:lstStyle/>
          <a:p>
            <a:r>
              <a:rPr lang="en-US" dirty="0" smtClean="0"/>
              <a:t>Histogram, Cut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actions: Particle ID, invariant mass histograms, etc.</a:t>
            </a:r>
          </a:p>
          <a:p>
            <a:pPr lvl="1"/>
            <a:r>
              <a:rPr lang="en-US" dirty="0" smtClean="0"/>
              <a:t>Share common base class</a:t>
            </a:r>
          </a:p>
          <a:p>
            <a:r>
              <a:rPr lang="en-US" dirty="0" smtClean="0"/>
              <a:t>Are executed in order on particle combos</a:t>
            </a:r>
          </a:p>
          <a:p>
            <a:pPr lvl="1"/>
            <a:r>
              <a:rPr lang="en-US" dirty="0" smtClean="0"/>
              <a:t>If a combo fails a cut, it will stop executing actions on it</a:t>
            </a:r>
          </a:p>
          <a:p>
            <a:r>
              <a:rPr lang="en-US" dirty="0" smtClean="0"/>
              <a:t>Below: PID section performed before kinematic fit</a:t>
            </a:r>
          </a:p>
          <a:p>
            <a:pPr lvl="1"/>
            <a:r>
              <a:rPr lang="en-US" dirty="0" smtClean="0"/>
              <a:t>Fit not performed until needed (when results are requested)</a:t>
            </a:r>
          </a:p>
          <a:p>
            <a:pPr lvl="1"/>
            <a:r>
              <a:rPr lang="en-US" dirty="0" smtClean="0"/>
              <a:t>Can reject background before 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5" name="Picture 4" descr="Code_PID_KinFit_Example_par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18715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smtClean="0"/>
              <a:t>Run the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Tell JANA to run the analyses: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Code is pre-generated for you: Just uncomment</a:t>
            </a:r>
          </a:p>
        </p:txBody>
      </p:sp>
      <p:pic>
        <p:nvPicPr>
          <p:cNvPr id="9" name="Picture 8" descr="Code_AnalysisResul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00200"/>
            <a:ext cx="9144000" cy="15604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5146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Offline Data Processing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8785" y="4495800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Offline data processing team:</a:t>
            </a:r>
          </a:p>
          <a:p>
            <a:pPr algn="ctr"/>
            <a:r>
              <a:rPr lang="en-US" dirty="0" smtClean="0"/>
              <a:t>Paul Mattione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  <a:r>
              <a:rPr lang="en-US" dirty="0" smtClean="0"/>
              <a:t>, Sean Dobbs (NWU), </a:t>
            </a:r>
          </a:p>
          <a:p>
            <a:pPr algn="ctr"/>
            <a:r>
              <a:rPr lang="en-US" dirty="0" smtClean="0"/>
              <a:t>Alex </a:t>
            </a:r>
            <a:r>
              <a:rPr lang="en-US" dirty="0" err="1" smtClean="0"/>
              <a:t>Austregesilo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  <a:r>
              <a:rPr lang="en-US" dirty="0" smtClean="0"/>
              <a:t>, Thomas Britton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smtClean="0"/>
              <a:t>OR: Run, Save to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915399" cy="53797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/>
              <a:t>Or: Tell JANA to run the analyses, AND save to ROOT </a:t>
            </a:r>
            <a:r>
              <a:rPr lang="en-US" sz="2400" dirty="0" err="1" smtClean="0"/>
              <a:t>TTree</a:t>
            </a:r>
            <a:r>
              <a:rPr lang="en-US" sz="2400" dirty="0" smtClean="0"/>
              <a:t>: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sz="10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</p:txBody>
      </p:sp>
      <p:pic>
        <p:nvPicPr>
          <p:cNvPr id="6" name="Picture 5" descr="Code_TTreeEn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372"/>
            <a:ext cx="7696200" cy="68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7920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is auto-generated: Just uncomment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73040"/>
            <a:ext cx="135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DReaction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2344500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err="1" smtClean="0">
                <a:solidFill>
                  <a:srgbClr val="C0504D"/>
                </a:solidFill>
              </a:rPr>
              <a:t>DEventProcessor</a:t>
            </a:r>
            <a:r>
              <a:rPr lang="en-US" dirty="0" smtClean="0"/>
              <a:t>:</a:t>
            </a:r>
          </a:p>
        </p:txBody>
      </p:sp>
      <p:pic>
        <p:nvPicPr>
          <p:cNvPr id="11" name="Picture 10" descr="SaveT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3832"/>
            <a:ext cx="9144001" cy="1765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smtClean="0"/>
              <a:t>OR: Run, Save to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915399" cy="53797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/>
              <a:t>Or: Tell JANA to run the analyses, AND save to ROOT </a:t>
            </a:r>
            <a:r>
              <a:rPr lang="en-US" sz="2400" dirty="0" err="1" smtClean="0"/>
              <a:t>TTree</a:t>
            </a:r>
            <a:r>
              <a:rPr lang="en-US" sz="2400" dirty="0" smtClean="0"/>
              <a:t>: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err="1" smtClean="0"/>
              <a:t>TTree</a:t>
            </a:r>
            <a:r>
              <a:rPr lang="en-US" sz="2400" dirty="0" smtClean="0"/>
              <a:t> contents (PART format):</a:t>
            </a:r>
          </a:p>
          <a:p>
            <a:pPr lvl="1">
              <a:defRPr/>
            </a:pPr>
            <a:r>
              <a:rPr lang="en-US" dirty="0" smtClean="0"/>
              <a:t>Event info (Run #, event #, etc.) &amp; metadata (your channel)</a:t>
            </a:r>
          </a:p>
          <a:p>
            <a:pPr lvl="1">
              <a:defRPr/>
            </a:pPr>
            <a:r>
              <a:rPr lang="en-US" dirty="0" smtClean="0"/>
              <a:t>Particles (beam, charged, neutral, MC thrown)</a:t>
            </a:r>
          </a:p>
          <a:p>
            <a:pPr lvl="1">
              <a:defRPr/>
            </a:pPr>
            <a:r>
              <a:rPr lang="en-US" dirty="0" smtClean="0"/>
              <a:t>Surviving combos for your channel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sz="10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</p:txBody>
      </p:sp>
      <p:pic>
        <p:nvPicPr>
          <p:cNvPr id="6" name="Picture 5" descr="Code_TTreeEn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372"/>
            <a:ext cx="7696200" cy="68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7920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is auto-generated: Just uncomment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73040"/>
            <a:ext cx="135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DReaction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2344500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err="1" smtClean="0">
                <a:solidFill>
                  <a:srgbClr val="C0504D"/>
                </a:solidFill>
              </a:rPr>
              <a:t>DEventProcessor</a:t>
            </a:r>
            <a:r>
              <a:rPr lang="en-US" dirty="0" smtClean="0"/>
              <a:t>:</a:t>
            </a:r>
          </a:p>
        </p:txBody>
      </p:sp>
      <p:pic>
        <p:nvPicPr>
          <p:cNvPr id="11" name="Picture 10" descr="SaveT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3832"/>
            <a:ext cx="9144001" cy="1765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11430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ROOT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 class: Helps you work with </a:t>
            </a:r>
            <a:r>
              <a:rPr lang="en-US" sz="2400" dirty="0" err="1" smtClean="0"/>
              <a:t>TTrees</a:t>
            </a:r>
            <a:endParaRPr lang="en-US" sz="2400" dirty="0" smtClean="0"/>
          </a:p>
          <a:p>
            <a:pPr lvl="1"/>
            <a:r>
              <a:rPr lang="en-US" dirty="0" smtClean="0"/>
              <a:t>Can generate code (</a:t>
            </a:r>
            <a:r>
              <a:rPr lang="en-US" dirty="0" err="1" smtClean="0"/>
              <a:t>TSelector</a:t>
            </a:r>
            <a:r>
              <a:rPr lang="en-US" dirty="0" smtClean="0"/>
              <a:t>) to read </a:t>
            </a:r>
            <a:r>
              <a:rPr lang="en-US" dirty="0" err="1" smtClean="0"/>
              <a:t>TTree</a:t>
            </a:r>
            <a:r>
              <a:rPr lang="en-US" dirty="0" smtClean="0"/>
              <a:t>, analyze data</a:t>
            </a:r>
          </a:p>
          <a:p>
            <a:pPr lvl="1"/>
            <a:r>
              <a:rPr lang="en-US" dirty="0" smtClean="0"/>
              <a:t>Knows nothing about </a:t>
            </a:r>
            <a:r>
              <a:rPr lang="en-US" dirty="0" err="1" smtClean="0"/>
              <a:t>GlueX</a:t>
            </a:r>
            <a:r>
              <a:rPr lang="en-US" dirty="0" smtClean="0"/>
              <a:t> data format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ROOT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 class: Helps you work with </a:t>
            </a:r>
            <a:r>
              <a:rPr lang="en-US" sz="2400" dirty="0" err="1" smtClean="0"/>
              <a:t>TTrees</a:t>
            </a:r>
            <a:endParaRPr lang="en-US" sz="2400" dirty="0" smtClean="0"/>
          </a:p>
          <a:p>
            <a:pPr lvl="1"/>
            <a:r>
              <a:rPr lang="en-US" dirty="0" smtClean="0"/>
              <a:t>Can generate code (</a:t>
            </a:r>
            <a:r>
              <a:rPr lang="en-US" dirty="0" err="1" smtClean="0"/>
              <a:t>TSelector</a:t>
            </a:r>
            <a:r>
              <a:rPr lang="en-US" dirty="0" smtClean="0"/>
              <a:t>) to read </a:t>
            </a:r>
            <a:r>
              <a:rPr lang="en-US" dirty="0" err="1" smtClean="0"/>
              <a:t>TTree</a:t>
            </a:r>
            <a:r>
              <a:rPr lang="en-US" dirty="0" smtClean="0"/>
              <a:t>, analyze data</a:t>
            </a:r>
          </a:p>
          <a:p>
            <a:pPr lvl="1"/>
            <a:r>
              <a:rPr lang="en-US" dirty="0" smtClean="0"/>
              <a:t>Knows nothing about </a:t>
            </a:r>
            <a:r>
              <a:rPr lang="en-US" dirty="0" err="1" smtClean="0"/>
              <a:t>GlueX</a:t>
            </a:r>
            <a:r>
              <a:rPr lang="en-US" dirty="0" smtClean="0"/>
              <a:t> data format</a:t>
            </a:r>
          </a:p>
          <a:p>
            <a:r>
              <a:rPr lang="en-US" sz="2400" dirty="0" err="1" smtClean="0"/>
              <a:t>DSelector</a:t>
            </a:r>
            <a:r>
              <a:rPr lang="en-US" sz="2400" dirty="0" smtClean="0"/>
              <a:t> (</a:t>
            </a:r>
            <a:r>
              <a:rPr lang="en-US" sz="2400" dirty="0" err="1" smtClean="0"/>
              <a:t>GlueX</a:t>
            </a:r>
            <a:r>
              <a:rPr lang="en-US" sz="2400" dirty="0" smtClean="0"/>
              <a:t>):</a:t>
            </a:r>
          </a:p>
          <a:p>
            <a:pPr lvl="1"/>
            <a:r>
              <a:rPr lang="en-US" dirty="0" smtClean="0"/>
              <a:t>Inherits from </a:t>
            </a:r>
            <a:r>
              <a:rPr lang="en-US" dirty="0" err="1" smtClean="0"/>
              <a:t>TSelector</a:t>
            </a:r>
            <a:r>
              <a:rPr lang="en-US" dirty="0" smtClean="0"/>
              <a:t>: Can use in same way</a:t>
            </a:r>
          </a:p>
          <a:p>
            <a:pPr lvl="1"/>
            <a:r>
              <a:rPr lang="en-US" dirty="0" smtClean="0"/>
              <a:t>Provides C++ interface classes to </a:t>
            </a:r>
            <a:r>
              <a:rPr lang="en-US" dirty="0" err="1" smtClean="0"/>
              <a:t>TTree</a:t>
            </a:r>
            <a:r>
              <a:rPr lang="en-US" dirty="0" smtClean="0"/>
              <a:t> data (for particles, combos)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ROOT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 class: Helps you work with </a:t>
            </a:r>
            <a:r>
              <a:rPr lang="en-US" sz="2400" dirty="0" err="1" smtClean="0"/>
              <a:t>TTrees</a:t>
            </a:r>
            <a:endParaRPr lang="en-US" sz="2400" dirty="0" smtClean="0"/>
          </a:p>
          <a:p>
            <a:pPr lvl="1"/>
            <a:r>
              <a:rPr lang="en-US" dirty="0" smtClean="0"/>
              <a:t>Can generate code (</a:t>
            </a:r>
            <a:r>
              <a:rPr lang="en-US" dirty="0" err="1" smtClean="0"/>
              <a:t>TSelector</a:t>
            </a:r>
            <a:r>
              <a:rPr lang="en-US" dirty="0" smtClean="0"/>
              <a:t>) to read </a:t>
            </a:r>
            <a:r>
              <a:rPr lang="en-US" dirty="0" err="1" smtClean="0"/>
              <a:t>TTree</a:t>
            </a:r>
            <a:r>
              <a:rPr lang="en-US" dirty="0" smtClean="0"/>
              <a:t>, analyze data</a:t>
            </a:r>
          </a:p>
          <a:p>
            <a:pPr lvl="1"/>
            <a:r>
              <a:rPr lang="en-US" dirty="0" smtClean="0"/>
              <a:t>Knows nothing about </a:t>
            </a:r>
            <a:r>
              <a:rPr lang="en-US" dirty="0" err="1" smtClean="0"/>
              <a:t>GlueX</a:t>
            </a:r>
            <a:r>
              <a:rPr lang="en-US" dirty="0" smtClean="0"/>
              <a:t> data format</a:t>
            </a:r>
          </a:p>
          <a:p>
            <a:r>
              <a:rPr lang="en-US" sz="2400" dirty="0" err="1" smtClean="0"/>
              <a:t>DSelector</a:t>
            </a:r>
            <a:r>
              <a:rPr lang="en-US" sz="2400" dirty="0" smtClean="0"/>
              <a:t> (</a:t>
            </a:r>
            <a:r>
              <a:rPr lang="en-US" sz="2400" dirty="0" err="1" smtClean="0"/>
              <a:t>GlueX</a:t>
            </a:r>
            <a:r>
              <a:rPr lang="en-US" sz="2400" dirty="0" smtClean="0"/>
              <a:t>):</a:t>
            </a:r>
          </a:p>
          <a:p>
            <a:pPr lvl="1"/>
            <a:r>
              <a:rPr lang="en-US" dirty="0" smtClean="0"/>
              <a:t>Inherits from </a:t>
            </a:r>
            <a:r>
              <a:rPr lang="en-US" dirty="0" err="1" smtClean="0"/>
              <a:t>TSelector</a:t>
            </a:r>
            <a:r>
              <a:rPr lang="en-US" dirty="0" smtClean="0"/>
              <a:t>: Can use in same way</a:t>
            </a:r>
          </a:p>
          <a:p>
            <a:pPr lvl="1"/>
            <a:r>
              <a:rPr lang="en-US" dirty="0" smtClean="0"/>
              <a:t>Provides C++ interface classes to </a:t>
            </a:r>
            <a:r>
              <a:rPr lang="en-US" dirty="0" err="1" smtClean="0"/>
              <a:t>TTree</a:t>
            </a:r>
            <a:r>
              <a:rPr lang="en-US" dirty="0" smtClean="0"/>
              <a:t> data (for particles, combos)</a:t>
            </a:r>
          </a:p>
          <a:p>
            <a:r>
              <a:rPr lang="en-US" sz="2400" dirty="0" err="1" smtClean="0"/>
              <a:t>DSelector</a:t>
            </a:r>
            <a:r>
              <a:rPr lang="en-US" sz="2400" dirty="0" smtClean="0"/>
              <a:t> has knowledge of your analysis:</a:t>
            </a:r>
          </a:p>
          <a:p>
            <a:pPr lvl="1"/>
            <a:r>
              <a:rPr lang="en-US" dirty="0" smtClean="0"/>
              <a:t>Generates starting, example code for analyzing your channel</a:t>
            </a:r>
          </a:p>
          <a:p>
            <a:pPr lvl="1"/>
            <a:r>
              <a:rPr lang="en-US" dirty="0" smtClean="0"/>
              <a:t>Analysis actions: Similar to JANA</a:t>
            </a:r>
          </a:p>
          <a:p>
            <a:pPr lvl="2"/>
            <a:r>
              <a:rPr lang="en-US" dirty="0" smtClean="0"/>
              <a:t>Cut PID, histogram masses, cut kinematic fit, etc.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r>
              <a:rPr lang="en-US" sz="5400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a custom </a:t>
            </a:r>
            <a:r>
              <a:rPr lang="en-US" sz="2400" dirty="0" err="1" smtClean="0"/>
              <a:t>DSelector</a:t>
            </a:r>
            <a:r>
              <a:rPr lang="en-US" sz="2400" dirty="0" smtClean="0"/>
              <a:t> with: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Run with:</a:t>
            </a:r>
          </a:p>
          <a:p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7" name="Picture 6" descr="MakeDSelec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562100"/>
            <a:ext cx="6159500" cy="495300"/>
          </a:xfrm>
          <a:prstGeom prst="rect">
            <a:avLst/>
          </a:prstGeom>
        </p:spPr>
      </p:pic>
      <p:pic>
        <p:nvPicPr>
          <p:cNvPr id="8" name="Picture 7" descr="RunDSele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2514600"/>
            <a:ext cx="6845300" cy="889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r>
              <a:rPr lang="en-US" sz="5400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a custom </a:t>
            </a:r>
            <a:r>
              <a:rPr lang="en-US" sz="2400" dirty="0" err="1" smtClean="0"/>
              <a:t>DSelector</a:t>
            </a:r>
            <a:r>
              <a:rPr lang="en-US" sz="2400" dirty="0" smtClean="0"/>
              <a:t> with: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Run with: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400" dirty="0" smtClean="0"/>
              <a:t>PROOF-</a:t>
            </a:r>
            <a:r>
              <a:rPr lang="en-US" sz="2400" dirty="0" err="1" smtClean="0"/>
              <a:t>Lite</a:t>
            </a:r>
            <a:r>
              <a:rPr lang="en-US" sz="2400" dirty="0" smtClean="0"/>
              <a:t>: Run multi-threaded over </a:t>
            </a:r>
            <a:r>
              <a:rPr lang="en-US" sz="2400" dirty="0" err="1" smtClean="0"/>
              <a:t>TChain</a:t>
            </a:r>
            <a:r>
              <a:rPr lang="en-US" sz="2400" dirty="0" smtClean="0"/>
              <a:t> on a node</a:t>
            </a:r>
          </a:p>
          <a:p>
            <a:pPr lvl="1"/>
            <a:r>
              <a:rPr lang="en-US" dirty="0" smtClean="0"/>
              <a:t>No change to </a:t>
            </a:r>
            <a:r>
              <a:rPr lang="en-US" dirty="0" err="1" smtClean="0"/>
              <a:t>DSelector</a:t>
            </a:r>
            <a:r>
              <a:rPr lang="en-US" dirty="0" smtClean="0"/>
              <a:t> code needed</a:t>
            </a:r>
          </a:p>
          <a:p>
            <a:pPr lvl="1"/>
            <a:r>
              <a:rPr lang="en-US" dirty="0" smtClean="0"/>
              <a:t>Already setup for users </a:t>
            </a:r>
          </a:p>
          <a:p>
            <a:pPr lvl="1"/>
            <a:r>
              <a:rPr lang="en-US" dirty="0" smtClean="0"/>
              <a:t>Run with:</a:t>
            </a:r>
          </a:p>
          <a:p>
            <a:endParaRPr lang="en-US" sz="2400" dirty="0" smtClean="0"/>
          </a:p>
        </p:txBody>
      </p:sp>
      <p:pic>
        <p:nvPicPr>
          <p:cNvPr id="7" name="Picture 6" descr="MakeDSelec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562100"/>
            <a:ext cx="6159500" cy="495300"/>
          </a:xfrm>
          <a:prstGeom prst="rect">
            <a:avLst/>
          </a:prstGeom>
        </p:spPr>
      </p:pic>
      <p:pic>
        <p:nvPicPr>
          <p:cNvPr id="8" name="Picture 7" descr="RunDSele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2514600"/>
            <a:ext cx="6845300" cy="889000"/>
          </a:xfrm>
          <a:prstGeom prst="rect">
            <a:avLst/>
          </a:prstGeom>
        </p:spPr>
      </p:pic>
      <p:pic>
        <p:nvPicPr>
          <p:cNvPr id="9" name="Picture 8" descr="PROOF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5118100"/>
            <a:ext cx="8153400" cy="1130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2860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Coordinating </a:t>
            </a:r>
          </a:p>
          <a:p>
            <a:pPr algn="ctr"/>
            <a:r>
              <a:rPr lang="en-US" sz="5200" dirty="0" smtClean="0"/>
              <a:t>Collaboration Efforts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403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 Coordinators:</a:t>
            </a:r>
          </a:p>
          <a:p>
            <a:pPr algn="ctr"/>
            <a:r>
              <a:rPr lang="en-US" dirty="0" smtClean="0"/>
              <a:t>Paul Mattione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  <a:r>
              <a:rPr lang="en-US" dirty="0" smtClean="0"/>
              <a:t>, Justin Stevens (W&amp;M)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Physics &amp; Analysis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2013: 35 registered participants, ~25 on-site</a:t>
            </a:r>
          </a:p>
          <a:p>
            <a:pPr lvl="1"/>
            <a:r>
              <a:rPr lang="en-US" dirty="0" smtClean="0"/>
              <a:t>Talks &amp; exercises: Extracting π</a:t>
            </a:r>
            <a:r>
              <a:rPr lang="en-US" baseline="-25000" dirty="0" smtClean="0"/>
              <a:t>1</a:t>
            </a:r>
            <a:r>
              <a:rPr lang="en-US" dirty="0" smtClean="0"/>
              <a:t>(1600) hybrid in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smtClean="0"/>
              <a:t>–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2016: 57 registered participants, ~45 on-site</a:t>
            </a:r>
          </a:p>
          <a:p>
            <a:pPr lvl="1"/>
            <a:r>
              <a:rPr lang="en-US" dirty="0" smtClean="0"/>
              <a:t>Talks &amp; exercises: Measuring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err="1" smtClean="0"/>
              <a:t>p</a:t>
            </a:r>
            <a:r>
              <a:rPr lang="en-US" dirty="0" smtClean="0"/>
              <a:t> polarization observables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2013-07-10_16-11-28_901_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3657600" cy="2062480"/>
          </a:xfrm>
          <a:prstGeom prst="rect">
            <a:avLst/>
          </a:prstGeom>
        </p:spPr>
      </p:pic>
      <p:pic>
        <p:nvPicPr>
          <p:cNvPr id="7" name="Picture 6" descr="n3pi_Resonanc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936" y="4343400"/>
            <a:ext cx="4118130" cy="206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3466" y="4648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(1600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755" y="4648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(1260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4755" y="574451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(1320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466" y="57445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(1670)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Physics &amp; Analysis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2013: 35 registered participants, ~25 on-site</a:t>
            </a:r>
          </a:p>
          <a:p>
            <a:pPr lvl="1"/>
            <a:r>
              <a:rPr lang="en-US" dirty="0" smtClean="0"/>
              <a:t>Talks &amp; exercises: Extracting π</a:t>
            </a:r>
            <a:r>
              <a:rPr lang="en-US" baseline="-25000" dirty="0" smtClean="0"/>
              <a:t>1</a:t>
            </a:r>
            <a:r>
              <a:rPr lang="en-US" dirty="0" smtClean="0"/>
              <a:t>(1600) hybrid in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smtClean="0"/>
              <a:t>–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2016: 57 registered participants, ~45 on-site</a:t>
            </a:r>
          </a:p>
          <a:p>
            <a:pPr lvl="1"/>
            <a:r>
              <a:rPr lang="en-US" dirty="0" smtClean="0"/>
              <a:t>Talks &amp; exercises: Measuring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err="1" smtClean="0"/>
              <a:t>p</a:t>
            </a:r>
            <a:r>
              <a:rPr lang="en-US" dirty="0" smtClean="0"/>
              <a:t> polarization observables</a:t>
            </a:r>
          </a:p>
          <a:p>
            <a:r>
              <a:rPr lang="en-US" dirty="0" smtClean="0"/>
              <a:t>Some software topics covered:</a:t>
            </a:r>
          </a:p>
          <a:p>
            <a:pPr lvl="1"/>
            <a:r>
              <a:rPr lang="en-US" dirty="0" smtClean="0"/>
              <a:t>Simulation, analysis library, ROOT analysis, batch farm, etc.</a:t>
            </a:r>
          </a:p>
          <a:p>
            <a:r>
              <a:rPr lang="en-US" dirty="0" smtClean="0"/>
              <a:t>All sessions recorded (audio + screen): New user startup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2013-07-10_16-11-28_901_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3657600" cy="2062480"/>
          </a:xfrm>
          <a:prstGeom prst="rect">
            <a:avLst/>
          </a:prstGeom>
        </p:spPr>
      </p:pic>
      <p:pic>
        <p:nvPicPr>
          <p:cNvPr id="7" name="Picture 6" descr="n3pi_Resonanc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936" y="4343400"/>
            <a:ext cx="4118130" cy="206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3466" y="4648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(1600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755" y="4648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(1260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4755" y="574451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(1320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466" y="57445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(1670)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Calibration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915400" cy="5199888"/>
          </a:xfrm>
        </p:spPr>
        <p:txBody>
          <a:bodyPr>
            <a:normAutofit/>
          </a:bodyPr>
          <a:lstStyle/>
          <a:p>
            <a:r>
              <a:rPr lang="en-US" dirty="0" smtClean="0"/>
              <a:t>Batch farm calibration train (SWIF)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plugins</a:t>
            </a:r>
            <a:r>
              <a:rPr lang="en-US" dirty="0" smtClean="0"/>
              <a:t> &amp; scripts to automatically calibrate data</a:t>
            </a:r>
          </a:p>
          <a:p>
            <a:pPr lvl="1"/>
            <a:r>
              <a:rPr lang="en-US" dirty="0" smtClean="0"/>
              <a:t>Timing offsets, drift time-to-distance, tagger time-walk, SC, etc.</a:t>
            </a:r>
          </a:p>
          <a:p>
            <a:pPr lvl="1"/>
            <a:r>
              <a:rPr lang="en-US" dirty="0" smtClean="0"/>
              <a:t>Multiple passes: Dependencies</a:t>
            </a:r>
          </a:p>
          <a:p>
            <a:pPr lvl="1"/>
            <a:r>
              <a:rPr lang="en-US" dirty="0" smtClean="0"/>
              <a:t>Calibration constants published once human-verified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125" y="822960"/>
            <a:ext cx="5578475" cy="1006475"/>
          </a:xfrm>
          <a:prstGeom prst="rect">
            <a:avLst/>
          </a:prstGeom>
          <a:solidFill>
            <a:srgbClr val="FF99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Raw Data Spring 2016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554 TB, ~20 Billion Events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9247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 Data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37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TB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89038" y="1829435"/>
            <a:ext cx="1587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5400000">
            <a:off x="54864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Offline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Monitoring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6512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REST Files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Histograms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572000" y="1829435"/>
            <a:ext cx="1588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5400000">
            <a:off x="393192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Production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65125" y="822960"/>
            <a:ext cx="1463675" cy="1006475"/>
          </a:xfrm>
          <a:prstGeom prst="rect">
            <a:avLst/>
          </a:prstGeom>
          <a:solidFill>
            <a:srgbClr val="729FCF">
              <a:alpha val="0"/>
            </a:srgbClr>
          </a:solidFill>
          <a:ln w="1260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First 5 Files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 Each Run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4672"/>
          </a:xfrm>
        </p:spPr>
        <p:txBody>
          <a:bodyPr/>
          <a:lstStyle/>
          <a:p>
            <a:r>
              <a:rPr lang="en-US" dirty="0" smtClean="0"/>
              <a:t>Production Overview (SWIF)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56749" y="2133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REST</a:t>
            </a:r>
            <a:r>
              <a:rPr lang="en-US" dirty="0" smtClean="0"/>
              <a:t>: Reconstructed data</a:t>
            </a:r>
          </a:p>
          <a:p>
            <a:r>
              <a:rPr lang="en-US" dirty="0" smtClean="0"/>
              <a:t>(tracks, showers, etc.)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92475" y="5487035"/>
            <a:ext cx="2651125" cy="731838"/>
          </a:xfrm>
          <a:prstGeom prst="rect">
            <a:avLst/>
          </a:prstGeom>
          <a:solidFill>
            <a:srgbClr val="99FF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ROOT Trees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(Data)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10 TB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572000" y="4297998"/>
            <a:ext cx="1588" cy="11890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218238" y="5487035"/>
            <a:ext cx="2651125" cy="731838"/>
          </a:xfrm>
          <a:prstGeom prst="rect">
            <a:avLst/>
          </a:prstGeom>
          <a:solidFill>
            <a:srgbClr val="99FF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ROOT Trees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(Simulation)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14 GB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218238" y="3291523"/>
            <a:ext cx="2560637" cy="1006475"/>
          </a:xfrm>
          <a:prstGeom prst="rect">
            <a:avLst/>
          </a:prstGeom>
          <a:solidFill>
            <a:srgbClr val="FFFF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Simulated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 Data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820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GB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7589838" y="4297998"/>
            <a:ext cx="1587" cy="11890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4023360" y="4557395"/>
            <a:ext cx="116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Analysis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Trains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7031736" y="4557395"/>
            <a:ext cx="116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Analysis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Trains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Analysis Trains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train: Run user JANA analysis </a:t>
            </a:r>
            <a:r>
              <a:rPr lang="en-US" dirty="0" err="1" smtClean="0"/>
              <a:t>plugins</a:t>
            </a:r>
            <a:r>
              <a:rPr lang="en-US" dirty="0" smtClean="0"/>
              <a:t> on REST data</a:t>
            </a:r>
          </a:p>
          <a:p>
            <a:pPr lvl="1"/>
            <a:r>
              <a:rPr lang="en-US" dirty="0" smtClean="0"/>
              <a:t>Produce ROOT trees for further analysis</a:t>
            </a:r>
          </a:p>
          <a:p>
            <a:r>
              <a:rPr lang="en-US" dirty="0" smtClean="0"/>
              <a:t>Run every ~month on reconstructed data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Large collaboration participation: ~15 Users, ~50 </a:t>
            </a:r>
            <a:r>
              <a:rPr lang="en-US" dirty="0" err="1" smtClean="0">
                <a:ea typeface="AR PL UMing HK" charset="0"/>
                <a:cs typeface="AR PL UMing HK" charset="0"/>
              </a:rPr>
              <a:t>Plugins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Analysis Trains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train: Run user JANA analysis </a:t>
            </a:r>
            <a:r>
              <a:rPr lang="en-US" dirty="0" err="1" smtClean="0"/>
              <a:t>plugins</a:t>
            </a:r>
            <a:r>
              <a:rPr lang="en-US" dirty="0" smtClean="0"/>
              <a:t> on REST data</a:t>
            </a:r>
          </a:p>
          <a:p>
            <a:pPr lvl="1"/>
            <a:r>
              <a:rPr lang="en-US" dirty="0" smtClean="0"/>
              <a:t>Produce ROOT trees for further analysis</a:t>
            </a:r>
          </a:p>
          <a:p>
            <a:r>
              <a:rPr lang="en-US" dirty="0" smtClean="0"/>
              <a:t>Run every ~month on reconstructed data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Large collaboration participation: ~15 Users, ~50 </a:t>
            </a:r>
            <a:r>
              <a:rPr lang="en-US" dirty="0" err="1" smtClean="0">
                <a:ea typeface="AR PL UMing HK" charset="0"/>
                <a:cs typeface="AR PL UMing HK" charset="0"/>
              </a:rPr>
              <a:t>Plugins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Wide variety of channels: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Single meson: 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0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+ 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  <a:sym typeface="Wingdings"/>
              </a:rPr>
              <a:t>,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>
                <a:latin typeface="Greek"/>
                <a:cs typeface="Greek"/>
              </a:rPr>
              <a:t>,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/>
              <a:t>φ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Multi-meson: 2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dirty="0" smtClean="0">
                <a:ea typeface="AR PL UMing HK" charset="0"/>
                <a:cs typeface="AR PL UMing HK" charset="0"/>
              </a:rPr>
              <a:t>, 3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4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2</a:t>
            </a:r>
            <a:r>
              <a:rPr lang="en-US" dirty="0" smtClean="0">
                <a:solidFill>
                  <a:srgbClr val="404040"/>
                </a:solidFill>
              </a:rPr>
              <a:t>η,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dirty="0" err="1" smtClean="0"/>
              <a:t>ω</a:t>
            </a:r>
            <a:r>
              <a:rPr lang="en-US" dirty="0" smtClean="0"/>
              <a:t>, </a:t>
            </a:r>
            <a:r>
              <a:rPr lang="en-US" dirty="0" err="1" smtClean="0"/>
              <a:t>φ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</a:rPr>
              <a:t>, KK, KKππ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Strangeness studies: K*’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Σ’s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Ξ</a:t>
            </a:r>
            <a:r>
              <a:rPr lang="en-US" baseline="30000" dirty="0" smtClean="0">
                <a:ea typeface="AR PL UMing HK" charset="0"/>
                <a:cs typeface="AR PL UMing HK" charset="0"/>
              </a:rPr>
              <a:t>–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Charm physics: </a:t>
            </a:r>
            <a:r>
              <a:rPr lang="en-US" dirty="0" smtClean="0"/>
              <a:t>J/ψ, D</a:t>
            </a:r>
            <a:r>
              <a:rPr lang="en-US" baseline="30000" dirty="0" smtClean="0"/>
              <a:t>0</a:t>
            </a:r>
            <a:r>
              <a:rPr lang="en-US" dirty="0" smtClean="0">
                <a:ea typeface="AR PL UMing HK" charset="0"/>
                <a:cs typeface="AR PL UMing HK" charset="0"/>
              </a:rPr>
              <a:t>Λ</a:t>
            </a:r>
            <a:r>
              <a:rPr lang="en-US" baseline="-25000" dirty="0" smtClean="0">
                <a:ea typeface="AR PL UMing HK" charset="0"/>
                <a:cs typeface="AR PL UMing HK" charset="0"/>
              </a:rPr>
              <a:t>c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Other: Antiproton, B-boson, multi-</a:t>
            </a:r>
            <a:r>
              <a:rPr lang="en-US" dirty="0" err="1" smtClean="0"/>
              <a:t>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Analysis Trains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train: Run user JANA analysis </a:t>
            </a:r>
            <a:r>
              <a:rPr lang="en-US" dirty="0" err="1" smtClean="0"/>
              <a:t>plugins</a:t>
            </a:r>
            <a:r>
              <a:rPr lang="en-US" dirty="0" smtClean="0"/>
              <a:t> on REST data</a:t>
            </a:r>
          </a:p>
          <a:p>
            <a:pPr lvl="1"/>
            <a:r>
              <a:rPr lang="en-US" dirty="0" smtClean="0"/>
              <a:t>Produce ROOT trees for further analysis</a:t>
            </a:r>
          </a:p>
          <a:p>
            <a:r>
              <a:rPr lang="en-US" dirty="0" smtClean="0"/>
              <a:t>Run every ~month on reconstructed data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Large collaboration participation: ~15 Users, ~50 </a:t>
            </a:r>
            <a:r>
              <a:rPr lang="en-US" dirty="0" err="1" smtClean="0">
                <a:ea typeface="AR PL UMing HK" charset="0"/>
                <a:cs typeface="AR PL UMing HK" charset="0"/>
              </a:rPr>
              <a:t>Plugins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Wide variety of channels: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Single meson: 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0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+ 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  <a:sym typeface="Wingdings"/>
              </a:rPr>
              <a:t>,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>
                <a:latin typeface="Greek"/>
                <a:cs typeface="Greek"/>
              </a:rPr>
              <a:t>,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/>
              <a:t>φ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Multi-meson: 2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dirty="0" smtClean="0">
                <a:ea typeface="AR PL UMing HK" charset="0"/>
                <a:cs typeface="AR PL UMing HK" charset="0"/>
              </a:rPr>
              <a:t>, 3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4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2</a:t>
            </a:r>
            <a:r>
              <a:rPr lang="en-US" dirty="0" smtClean="0">
                <a:solidFill>
                  <a:srgbClr val="404040"/>
                </a:solidFill>
              </a:rPr>
              <a:t>η,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dirty="0" err="1" smtClean="0"/>
              <a:t>ω</a:t>
            </a:r>
            <a:r>
              <a:rPr lang="en-US" dirty="0" smtClean="0"/>
              <a:t>, </a:t>
            </a:r>
            <a:r>
              <a:rPr lang="en-US" dirty="0" err="1" smtClean="0"/>
              <a:t>φ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</a:rPr>
              <a:t>, KK, KKππ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Strangeness studies: K*’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Σ’s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Ξ</a:t>
            </a:r>
            <a:r>
              <a:rPr lang="en-US" baseline="30000" dirty="0" smtClean="0">
                <a:ea typeface="AR PL UMing HK" charset="0"/>
                <a:cs typeface="AR PL UMing HK" charset="0"/>
              </a:rPr>
              <a:t>–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Charm physics: </a:t>
            </a:r>
            <a:r>
              <a:rPr lang="en-US" dirty="0" smtClean="0"/>
              <a:t>J/ψ, D</a:t>
            </a:r>
            <a:r>
              <a:rPr lang="en-US" baseline="30000" dirty="0" smtClean="0"/>
              <a:t>0</a:t>
            </a:r>
            <a:r>
              <a:rPr lang="en-US" dirty="0" smtClean="0">
                <a:ea typeface="AR PL UMing HK" charset="0"/>
                <a:cs typeface="AR PL UMing HK" charset="0"/>
              </a:rPr>
              <a:t>Λ</a:t>
            </a:r>
            <a:r>
              <a:rPr lang="en-US" baseline="-25000" dirty="0" smtClean="0">
                <a:ea typeface="AR PL UMing HK" charset="0"/>
                <a:cs typeface="AR PL UMing HK" charset="0"/>
              </a:rPr>
              <a:t>c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Other: Antiproton, B-boson, multi-</a:t>
            </a:r>
            <a:r>
              <a:rPr lang="en-US" dirty="0" err="1" smtClean="0"/>
              <a:t>γ</a:t>
            </a:r>
            <a:endParaRPr lang="en-US" dirty="0" smtClean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ROOT trees saved to cache/tape: Available for everyone’s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GlueX</a:t>
            </a:r>
            <a:r>
              <a:rPr lang="en-US" dirty="0" smtClean="0"/>
              <a:t> Physics: DNP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7" y="896112"/>
            <a:ext cx="4648200" cy="2653391"/>
          </a:xfrm>
        </p:spPr>
        <p:txBody>
          <a:bodyPr>
            <a:normAutofit/>
          </a:bodyPr>
          <a:lstStyle/>
          <a:p>
            <a:r>
              <a:rPr lang="en-US" dirty="0" smtClean="0"/>
              <a:t>DNP Physics:</a:t>
            </a:r>
          </a:p>
          <a:p>
            <a:pPr lvl="1"/>
            <a:r>
              <a:rPr lang="en-US" dirty="0" smtClean="0"/>
              <a:t>Asymmetries: </a:t>
            </a:r>
            <a:r>
              <a:rPr lang="en-US" b="1" dirty="0" smtClean="0">
                <a:solidFill>
                  <a:srgbClr val="0000FF"/>
                </a:solidFill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η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>
                <a:latin typeface="Greek"/>
                <a:cs typeface="Greek"/>
              </a:rPr>
              <a:t>,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Peaks: a</a:t>
            </a:r>
            <a:r>
              <a:rPr lang="en-US" baseline="-25000" dirty="0" smtClean="0"/>
              <a:t>0</a:t>
            </a:r>
            <a:r>
              <a:rPr lang="en-US" dirty="0" smtClean="0"/>
              <a:t>(980), b</a:t>
            </a:r>
            <a:r>
              <a:rPr lang="en-US" baseline="-25000" dirty="0" smtClean="0"/>
              <a:t>1</a:t>
            </a:r>
            <a:r>
              <a:rPr lang="en-US" dirty="0" smtClean="0"/>
              <a:t>(1235), J/ψ,…</a:t>
            </a:r>
          </a:p>
          <a:p>
            <a:pPr lvl="1"/>
            <a:r>
              <a:rPr lang="en-US" dirty="0" smtClean="0"/>
              <a:t>4 months after end of run</a:t>
            </a:r>
          </a:p>
          <a:p>
            <a:r>
              <a:rPr lang="en-US" dirty="0" smtClean="0"/>
              <a:t>Analysis software: Success!</a:t>
            </a:r>
          </a:p>
          <a:p>
            <a:pPr lvl="1"/>
            <a:r>
              <a:rPr lang="en-US" dirty="0" smtClean="0"/>
              <a:t>Many users, channels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201620"/>
            <a:ext cx="334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: Preparing for publication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832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J/ψ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fig5_Sigma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90288" y="868680"/>
            <a:ext cx="4280275" cy="5539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1637" y="3715512"/>
            <a:ext cx="18646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_</a:t>
            </a:r>
            <a:endParaRPr lang="en-US" dirty="0"/>
          </a:p>
        </p:txBody>
      </p:sp>
      <p:pic>
        <p:nvPicPr>
          <p:cNvPr id="13" name="Picture 12" descr="invmass_preli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600" y="3549503"/>
            <a:ext cx="3676650" cy="2652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4495800"/>
            <a:ext cx="832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J/ψ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4"/>
            <a:ext cx="9143999" cy="974725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9915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Extensive documentation:</a:t>
            </a:r>
          </a:p>
          <a:p>
            <a:pPr lvl="1"/>
            <a:r>
              <a:rPr lang="en-US" sz="1600" dirty="0" smtClean="0"/>
              <a:t>Monitoring: </a:t>
            </a:r>
            <a:r>
              <a:rPr lang="en-US" sz="1600" dirty="0" smtClean="0">
                <a:hlinkClick r:id="rId3"/>
              </a:rPr>
              <a:t>https://halldweb.jlab.org/wiki/index.php/Data_Monitoring_Procedures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Analysis: </a:t>
            </a:r>
            <a:r>
              <a:rPr lang="en-US" sz="1600" dirty="0" smtClean="0">
                <a:hlinkClick r:id="rId4"/>
              </a:rPr>
              <a:t>https://halldweb.jlab.org/wiki/index.php/GlueX_Analysis_Software</a:t>
            </a:r>
            <a:endParaRPr lang="en-US" sz="1600" dirty="0" smtClean="0"/>
          </a:p>
          <a:p>
            <a:pPr lvl="1"/>
            <a:r>
              <a:rPr lang="en-US" sz="1600" dirty="0" smtClean="0"/>
              <a:t>How-</a:t>
            </a:r>
            <a:r>
              <a:rPr lang="en-US" sz="1600" dirty="0" err="1" smtClean="0"/>
              <a:t>To’s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5"/>
              </a:rPr>
              <a:t>https://halldweb.jlab.org/wiki/index.php/Offline_HOWTO_List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Etc. etc. </a:t>
            </a:r>
          </a:p>
          <a:p>
            <a:r>
              <a:rPr lang="en-US" dirty="0" smtClean="0"/>
              <a:t>Tracking collaboration analysis activities:</a:t>
            </a:r>
          </a:p>
          <a:p>
            <a:pPr lvl="1"/>
            <a:r>
              <a:rPr lang="en-US" sz="1600" dirty="0" smtClean="0">
                <a:hlinkClick r:id="rId6"/>
              </a:rPr>
              <a:t>https://halldweb.jlab.org/wiki-private/index.php/GlueX_Physics_Analyses</a:t>
            </a:r>
            <a:endParaRPr lang="en-US" sz="1600" dirty="0" smtClean="0"/>
          </a:p>
          <a:p>
            <a:r>
              <a:rPr lang="en-US" dirty="0" smtClean="0"/>
              <a:t>Workshops:</a:t>
            </a:r>
          </a:p>
          <a:p>
            <a:pPr lvl="1"/>
            <a:r>
              <a:rPr lang="en-US" sz="1600" dirty="0" smtClean="0"/>
              <a:t>2016: </a:t>
            </a:r>
            <a:r>
              <a:rPr lang="en-US" sz="1600" dirty="0" smtClean="0">
                <a:hlinkClick r:id="rId7"/>
              </a:rPr>
              <a:t>https://halldweb.jlab.org/wiki/index.php/GlueX_Physics_Workshop_2016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2013: </a:t>
            </a:r>
            <a:r>
              <a:rPr lang="en-US" sz="1600" dirty="0" smtClean="0">
                <a:hlinkClick r:id="rId8"/>
              </a:rPr>
              <a:t>https://halldweb.jlab.org/wiki/index.php/GlueX_Analysis_Workshop_2013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YouTube channel (2016 Workshop): “Jefferson Lab Hall-D”</a:t>
            </a:r>
          </a:p>
          <a:p>
            <a:pPr lvl="1"/>
            <a:r>
              <a:rPr lang="en-US" sz="1600" dirty="0" smtClean="0">
                <a:hlinkClick r:id="rId9"/>
              </a:rPr>
              <a:t>https://www.youtube.com/channel/UCjI87hRy7U60CdkGpMSk2Fw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514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Summary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838201"/>
            <a:ext cx="8340725" cy="533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</a:t>
            </a:r>
          </a:p>
          <a:p>
            <a:pPr lvl="1"/>
            <a:r>
              <a:rPr lang="en-US" dirty="0" smtClean="0"/>
              <a:t>Many calibrations automated (SWIF, still improving)</a:t>
            </a:r>
          </a:p>
          <a:p>
            <a:pPr lvl="1"/>
            <a:r>
              <a:rPr lang="en-US" dirty="0" smtClean="0"/>
              <a:t>Monitoring, reconstruction, &amp; analysis: SWIF</a:t>
            </a:r>
          </a:p>
          <a:p>
            <a:pPr lvl="1"/>
            <a:r>
              <a:rPr lang="en-US" dirty="0" smtClean="0"/>
              <a:t>Software tests: Simulation, experiment, nightly build, etc.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838201"/>
            <a:ext cx="8340725" cy="533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</a:t>
            </a:r>
          </a:p>
          <a:p>
            <a:pPr lvl="1"/>
            <a:r>
              <a:rPr lang="en-US" dirty="0" smtClean="0"/>
              <a:t>Many calibrations automated (SWIF, still improving)</a:t>
            </a:r>
          </a:p>
          <a:p>
            <a:pPr lvl="1"/>
            <a:r>
              <a:rPr lang="en-US" dirty="0" smtClean="0"/>
              <a:t>Monitoring, reconstruction, &amp; analysis: SWIF</a:t>
            </a:r>
          </a:p>
          <a:p>
            <a:pPr lvl="1"/>
            <a:r>
              <a:rPr lang="en-US" dirty="0" smtClean="0"/>
              <a:t>Software tests: Simulation, experiment, nightly build, etc.</a:t>
            </a:r>
          </a:p>
          <a:p>
            <a:r>
              <a:rPr lang="en-US" sz="2400" dirty="0" smtClean="0"/>
              <a:t>Analysis software</a:t>
            </a:r>
          </a:p>
          <a:p>
            <a:pPr lvl="1"/>
            <a:r>
              <a:rPr lang="en-US" dirty="0" smtClean="0"/>
              <a:t>Easy to use, best-practices analysis framework</a:t>
            </a:r>
          </a:p>
          <a:p>
            <a:pPr lvl="1"/>
            <a:r>
              <a:rPr lang="en-US" dirty="0" smtClean="0"/>
              <a:t>Built-in actions for common tasks: No re-inventing the wheel</a:t>
            </a:r>
          </a:p>
          <a:p>
            <a:pPr lvl="1"/>
            <a:r>
              <a:rPr lang="en-US" dirty="0" smtClean="0"/>
              <a:t>Mature: Library since 2012, 30+ active users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838201"/>
            <a:ext cx="8340725" cy="533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</a:t>
            </a:r>
          </a:p>
          <a:p>
            <a:pPr lvl="1"/>
            <a:r>
              <a:rPr lang="en-US" dirty="0" smtClean="0"/>
              <a:t>Many calibrations automated (SWIF, still improving)</a:t>
            </a:r>
          </a:p>
          <a:p>
            <a:pPr lvl="1"/>
            <a:r>
              <a:rPr lang="en-US" dirty="0" smtClean="0"/>
              <a:t>Monitoring, reconstruction, &amp; analysis: SWIF</a:t>
            </a:r>
          </a:p>
          <a:p>
            <a:pPr lvl="1"/>
            <a:r>
              <a:rPr lang="en-US" dirty="0" smtClean="0"/>
              <a:t>Software tests: Simulation, experiment, nightly build, etc.</a:t>
            </a:r>
          </a:p>
          <a:p>
            <a:r>
              <a:rPr lang="en-US" sz="2400" dirty="0" smtClean="0"/>
              <a:t>Analysis software</a:t>
            </a:r>
          </a:p>
          <a:p>
            <a:pPr lvl="1"/>
            <a:r>
              <a:rPr lang="en-US" dirty="0" smtClean="0"/>
              <a:t>Easy to use, best-practices analysis framework</a:t>
            </a:r>
          </a:p>
          <a:p>
            <a:pPr lvl="1"/>
            <a:r>
              <a:rPr lang="en-US" dirty="0" smtClean="0"/>
              <a:t>Built-in actions for common tasks: No re-inventing the wheel</a:t>
            </a:r>
          </a:p>
          <a:p>
            <a:pPr lvl="1"/>
            <a:r>
              <a:rPr lang="en-US" dirty="0" smtClean="0"/>
              <a:t>Mature: Library since 2012, 30+ active users</a:t>
            </a:r>
          </a:p>
          <a:p>
            <a:r>
              <a:rPr lang="en-US" sz="2600" dirty="0" smtClean="0"/>
              <a:t>Collaboration </a:t>
            </a:r>
          </a:p>
          <a:p>
            <a:pPr lvl="1"/>
            <a:r>
              <a:rPr lang="en-US" dirty="0" smtClean="0"/>
              <a:t>2013, 2016 Workshops: Software, physics, &amp; analysis</a:t>
            </a:r>
          </a:p>
          <a:p>
            <a:pPr lvl="1"/>
            <a:r>
              <a:rPr lang="en-US" dirty="0" smtClean="0"/>
              <a:t>Many early results shown at DNP</a:t>
            </a:r>
          </a:p>
          <a:p>
            <a:pPr lvl="1"/>
            <a:r>
              <a:rPr lang="en-US" dirty="0" smtClean="0"/>
              <a:t>First publication under collaboration review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Calibration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915400" cy="5199888"/>
          </a:xfrm>
        </p:spPr>
        <p:txBody>
          <a:bodyPr>
            <a:normAutofit/>
          </a:bodyPr>
          <a:lstStyle/>
          <a:p>
            <a:r>
              <a:rPr lang="en-US" dirty="0" smtClean="0"/>
              <a:t>Batch farm calibration train (SWIF)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plugins</a:t>
            </a:r>
            <a:r>
              <a:rPr lang="en-US" dirty="0" smtClean="0"/>
              <a:t> &amp; scripts to automatically calibrate data</a:t>
            </a:r>
          </a:p>
          <a:p>
            <a:pPr lvl="1"/>
            <a:r>
              <a:rPr lang="en-US" dirty="0" smtClean="0"/>
              <a:t>Timing offsets, drift time-to-distance, tagger time-walk, SC, etc.</a:t>
            </a:r>
          </a:p>
          <a:p>
            <a:pPr lvl="1"/>
            <a:r>
              <a:rPr lang="en-US" dirty="0" smtClean="0"/>
              <a:t>Multiple passes: Dependencies</a:t>
            </a:r>
          </a:p>
          <a:p>
            <a:pPr lvl="1"/>
            <a:r>
              <a:rPr lang="en-US" dirty="0" smtClean="0"/>
              <a:t>Calibration constants published once human-verified</a:t>
            </a:r>
          </a:p>
          <a:p>
            <a:r>
              <a:rPr lang="en-US" dirty="0" smtClean="0"/>
              <a:t>Some (complex) procedures not finalized/automated yet </a:t>
            </a:r>
          </a:p>
          <a:p>
            <a:pPr lvl="1"/>
            <a:r>
              <a:rPr lang="en-US" dirty="0" smtClean="0"/>
              <a:t>E.g. TOF, π</a:t>
            </a:r>
            <a:r>
              <a:rPr lang="en-US" baseline="30000" dirty="0" smtClean="0"/>
              <a:t>0</a:t>
            </a:r>
            <a:r>
              <a:rPr lang="en-US" dirty="0" smtClean="0"/>
              <a:t>, Tagger/PS calibrations </a:t>
            </a:r>
          </a:p>
          <a:p>
            <a:pPr lvl="1"/>
            <a:r>
              <a:rPr lang="en-US" dirty="0" smtClean="0"/>
              <a:t>Skims created to speed up calibrations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514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Reference Slides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V="1">
            <a:off x="6353932" y="2551647"/>
            <a:ext cx="1" cy="2445853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V="1">
            <a:off x="5870388" y="3595727"/>
            <a:ext cx="1" cy="1401773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947269" y="721917"/>
            <a:ext cx="892969" cy="8929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3143427" y="448256"/>
            <a:ext cx="1" cy="568305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86087" y="5739539"/>
            <a:ext cx="2907671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/>
              <a:t>Counting</a:t>
            </a:r>
            <a:r>
              <a:rPr lang="en-US" dirty="0" smtClean="0"/>
              <a:t> </a:t>
            </a:r>
            <a:r>
              <a:rPr dirty="0" smtClean="0"/>
              <a:t>House</a:t>
            </a:r>
            <a:endParaRPr dirty="0"/>
          </a:p>
        </p:txBody>
      </p:sp>
      <p:sp>
        <p:nvSpPr>
          <p:cNvPr id="132" name="Shape 132"/>
          <p:cNvSpPr/>
          <p:nvPr/>
        </p:nvSpPr>
        <p:spPr>
          <a:xfrm>
            <a:off x="4988751" y="5631661"/>
            <a:ext cx="313406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Computing Center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3309" y="993836"/>
            <a:ext cx="611793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DAQ</a:t>
            </a:r>
          </a:p>
        </p:txBody>
      </p:sp>
      <p:sp>
        <p:nvSpPr>
          <p:cNvPr id="134" name="Shape 134"/>
          <p:cNvSpPr/>
          <p:nvPr/>
        </p:nvSpPr>
        <p:spPr>
          <a:xfrm>
            <a:off x="2061368" y="3814500"/>
            <a:ext cx="892969" cy="8929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088161" y="3947920"/>
            <a:ext cx="66228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RAID </a:t>
            </a:r>
          </a:p>
          <a:p>
            <a:r>
              <a:t>Disk</a:t>
            </a:r>
          </a:p>
        </p:txBody>
      </p:sp>
      <p:grpSp>
        <p:nvGrpSpPr>
          <p:cNvPr id="2" name="Group 140"/>
          <p:cNvGrpSpPr/>
          <p:nvPr/>
        </p:nvGrpSpPr>
        <p:grpSpPr>
          <a:xfrm>
            <a:off x="3757311" y="3786387"/>
            <a:ext cx="1094059" cy="1053489"/>
            <a:chOff x="0" y="0"/>
            <a:chExt cx="1555992" cy="1498294"/>
          </a:xfrm>
        </p:grpSpPr>
        <p:sp>
          <p:nvSpPr>
            <p:cNvPr id="136" name="Shape 136"/>
            <p:cNvSpPr/>
            <p:nvPr/>
          </p:nvSpPr>
          <p:spPr>
            <a:xfrm>
              <a:off x="285991" y="228293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42995" y="115296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0"/>
              <a:ext cx="1270000" cy="127000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4845" y="365069"/>
              <a:ext cx="835679" cy="539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Tape</a:t>
              </a:r>
            </a:p>
          </p:txBody>
        </p:sp>
      </p:grpSp>
      <p:sp>
        <p:nvSpPr>
          <p:cNvPr id="141" name="Shape 141"/>
          <p:cNvSpPr/>
          <p:nvPr/>
        </p:nvSpPr>
        <p:spPr>
          <a:xfrm>
            <a:off x="7273039" y="911176"/>
            <a:ext cx="1564858" cy="571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516604" y="1022361"/>
            <a:ext cx="959845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Analysis</a:t>
            </a:r>
          </a:p>
        </p:txBody>
      </p:sp>
      <p:sp>
        <p:nvSpPr>
          <p:cNvPr id="143" name="Shape 143"/>
          <p:cNvSpPr/>
          <p:nvPr/>
        </p:nvSpPr>
        <p:spPr>
          <a:xfrm>
            <a:off x="5131710" y="1802435"/>
            <a:ext cx="1606694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Reconstruction</a:t>
            </a:r>
          </a:p>
          <a:p>
            <a:r>
              <a:t>+ Monitoring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9542" y="2839336"/>
            <a:ext cx="892969" cy="8929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777859" y="3080001"/>
            <a:ext cx="54662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Disk</a:t>
            </a:r>
          </a:p>
        </p:txBody>
      </p:sp>
      <p:sp>
        <p:nvSpPr>
          <p:cNvPr id="146" name="Shape 146"/>
          <p:cNvSpPr/>
          <p:nvPr/>
        </p:nvSpPr>
        <p:spPr>
          <a:xfrm>
            <a:off x="5105217" y="1696012"/>
            <a:ext cx="2013885" cy="83696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H="1">
            <a:off x="1970537" y="1988205"/>
            <a:ext cx="1" cy="976363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109031" y="3093366"/>
            <a:ext cx="2013885" cy="46706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934408" y="4313131"/>
            <a:ext cx="8393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231290" y="3326897"/>
            <a:ext cx="8393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V="1">
            <a:off x="4246737" y="1909686"/>
            <a:ext cx="821757" cy="44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112160" y="3585997"/>
            <a:ext cx="1" cy="133366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127207" y="2139210"/>
            <a:ext cx="498184" cy="77163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5614749" y="4953450"/>
            <a:ext cx="994823" cy="666983"/>
          </a:xfrm>
          <a:prstGeom prst="roundRect">
            <a:avLst>
              <a:gd name="adj" fmla="val 20082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5691563" y="5123604"/>
            <a:ext cx="719094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CCDB</a:t>
            </a:r>
          </a:p>
        </p:txBody>
      </p:sp>
      <p:sp>
        <p:nvSpPr>
          <p:cNvPr id="156" name="Shape 156"/>
          <p:cNvSpPr/>
          <p:nvPr/>
        </p:nvSpPr>
        <p:spPr>
          <a:xfrm>
            <a:off x="424043" y="4964678"/>
            <a:ext cx="994823" cy="666983"/>
          </a:xfrm>
          <a:prstGeom prst="roundRect">
            <a:avLst>
              <a:gd name="adj" fmla="val 20082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01803" y="5123604"/>
            <a:ext cx="719094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CCDB</a:t>
            </a:r>
          </a:p>
        </p:txBody>
      </p:sp>
      <p:sp>
        <p:nvSpPr>
          <p:cNvPr id="158" name="Shape 158"/>
          <p:cNvSpPr/>
          <p:nvPr/>
        </p:nvSpPr>
        <p:spPr>
          <a:xfrm flipH="1" flipV="1">
            <a:off x="1474141" y="5363950"/>
            <a:ext cx="4151543" cy="1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473640" y="91332"/>
            <a:ext cx="3082145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Data Flow</a:t>
            </a:r>
          </a:p>
        </p:txBody>
      </p:sp>
      <p:sp>
        <p:nvSpPr>
          <p:cNvPr id="160" name="Shape 160"/>
          <p:cNvSpPr/>
          <p:nvPr/>
        </p:nvSpPr>
        <p:spPr>
          <a:xfrm>
            <a:off x="235757" y="2461740"/>
            <a:ext cx="1240383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Monitoring</a:t>
            </a:r>
          </a:p>
        </p:txBody>
      </p:sp>
      <p:sp>
        <p:nvSpPr>
          <p:cNvPr id="161" name="Shape 161"/>
          <p:cNvSpPr/>
          <p:nvPr/>
        </p:nvSpPr>
        <p:spPr>
          <a:xfrm>
            <a:off x="177313" y="2438234"/>
            <a:ext cx="1441091" cy="424877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flipV="1">
            <a:off x="1401478" y="1618357"/>
            <a:ext cx="1" cy="32757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979800" y="1977391"/>
            <a:ext cx="10003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994282" y="1970878"/>
            <a:ext cx="1" cy="44476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376239" y="3142414"/>
            <a:ext cx="127759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Calibration</a:t>
            </a:r>
          </a:p>
        </p:txBody>
      </p:sp>
      <p:sp>
        <p:nvSpPr>
          <p:cNvPr id="166" name="Shape 166"/>
          <p:cNvSpPr/>
          <p:nvPr/>
        </p:nvSpPr>
        <p:spPr>
          <a:xfrm>
            <a:off x="1479546" y="3000298"/>
            <a:ext cx="1123839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L3 Trigger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94" y="3486257"/>
            <a:ext cx="1544340" cy="792362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07139" y="2980524"/>
            <a:ext cx="1441090" cy="42487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797894" y="5137569"/>
            <a:ext cx="37672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394452" y="3409567"/>
            <a:ext cx="1" cy="393198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H="1">
            <a:off x="1630747" y="3979594"/>
            <a:ext cx="4248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flipV="1">
            <a:off x="1200607" y="4305046"/>
            <a:ext cx="1" cy="689119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7205" y="3549549"/>
            <a:ext cx="1582718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Prompt</a:t>
            </a:r>
          </a:p>
          <a:p>
            <a:pPr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Calibration</a:t>
            </a:r>
          </a:p>
        </p:txBody>
      </p:sp>
      <p:sp>
        <p:nvSpPr>
          <p:cNvPr id="174" name="Shape 174"/>
          <p:cNvSpPr/>
          <p:nvPr/>
        </p:nvSpPr>
        <p:spPr>
          <a:xfrm flipV="1">
            <a:off x="921455" y="4297142"/>
            <a:ext cx="1" cy="44273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flipV="1">
            <a:off x="1808635" y="4725350"/>
            <a:ext cx="1" cy="419865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908060" y="4738744"/>
            <a:ext cx="9108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flipV="1">
            <a:off x="4244685" y="1900007"/>
            <a:ext cx="1" cy="188266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139809" y="3335642"/>
            <a:ext cx="48811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8229600" cy="3651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4000">
                <a:latin typeface="Minion Pro" charset="0"/>
              </a:rPr>
              <a:t>REST Production (ver01)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9275" y="1006475"/>
            <a:ext cx="8229600" cy="1122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Planned for May 31</a:t>
            </a:r>
            <a:r>
              <a:rPr lang="en-US" baseline="33000">
                <a:solidFill>
                  <a:srgbClr val="000000"/>
                </a:solidFill>
                <a:ea typeface="AR PL UMing HK" charset="0"/>
                <a:cs typeface="AR PL UMing HK" charset="0"/>
              </a:rPr>
              <a:t>th</a:t>
            </a: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, started June 8</a:t>
            </a:r>
            <a:r>
              <a:rPr lang="en-US" baseline="33000">
                <a:solidFill>
                  <a:srgbClr val="000000"/>
                </a:solidFill>
                <a:ea typeface="AR PL UMing HK" charset="0"/>
                <a:cs typeface="AR PL UMing HK" charset="0"/>
              </a:rPr>
              <a:t>th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Included number of plugins for performance studies</a:t>
            </a:r>
          </a:p>
          <a:p>
            <a:pPr marL="215900" indent="-215900">
              <a:buSzPct val="45000"/>
              <a:buFont typeface="Wingdings" pitchFamily="-65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(detector efficiency, track reconstruction)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Split the Data into 4 priority periods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9275" y="5076825"/>
            <a:ext cx="8229600" cy="866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Intermittent with periods waiting for detector calibration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Successfully completed July 10</a:t>
            </a:r>
            <a:r>
              <a:rPr lang="en-US" baseline="33000">
                <a:solidFill>
                  <a:srgbClr val="000000"/>
                </a:solidFill>
                <a:ea typeface="AR PL UMing HK" charset="0"/>
                <a:cs typeface="AR PL UMing HK" charset="0"/>
              </a:rPr>
              <a:t>th</a:t>
            </a: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, 21d net processing time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Failure rate after resubmissions: ~0.1%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 t="56168"/>
          <a:stretch>
            <a:fillRect/>
          </a:stretch>
        </p:blipFill>
        <p:spPr bwMode="auto">
          <a:xfrm>
            <a:off x="274638" y="2441575"/>
            <a:ext cx="8553450" cy="2405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223125" y="2651125"/>
            <a:ext cx="365125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954963" y="2898775"/>
            <a:ext cx="365125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II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925763" y="2662238"/>
            <a:ext cx="457200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III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78475" y="3292475"/>
            <a:ext cx="549275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7164" y="4846638"/>
            <a:ext cx="199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Austregesilo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Multi-threaded Scaling: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27878"/>
            <a:ext cx="8915399" cy="13057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Compartmentalized histogram locks</a:t>
            </a:r>
          </a:p>
          <a:p>
            <a:r>
              <a:rPr lang="en-US" dirty="0" smtClean="0"/>
              <a:t>At 24 threads, </a:t>
            </a:r>
            <a:r>
              <a:rPr lang="en-US" b="1" dirty="0" smtClean="0">
                <a:solidFill>
                  <a:srgbClr val="FF0000"/>
                </a:solidFill>
              </a:rPr>
              <a:t>~23x </a:t>
            </a:r>
            <a:r>
              <a:rPr lang="en-US" dirty="0" smtClean="0"/>
              <a:t>scaling: 450% improvement, within 5% of max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53</a:t>
            </a:fld>
            <a:endParaRPr lang="en-US" dirty="0"/>
          </a:p>
        </p:txBody>
      </p:sp>
      <p:pic>
        <p:nvPicPr>
          <p:cNvPr id="8" name="Picture 7" descr="Scaling_010873_000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4" y="1981201"/>
            <a:ext cx="7772106" cy="4242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4977765"/>
            <a:ext cx="353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24 threads: ~23x Scaling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4265840" y="4430459"/>
            <a:ext cx="939165" cy="1554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5851421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27878"/>
            <a:ext cx="8690290" cy="6199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Virtual memory: </a:t>
            </a:r>
            <a:r>
              <a:rPr lang="en-US" sz="2400" smtClean="0"/>
              <a:t>Max allowed is </a:t>
            </a:r>
            <a:r>
              <a:rPr lang="en-US" sz="2400" dirty="0" smtClean="0"/>
              <a:t>node-RAM / 0.7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54</a:t>
            </a:fld>
            <a:endParaRPr lang="en-US" dirty="0"/>
          </a:p>
        </p:txBody>
      </p:sp>
      <p:pic>
        <p:nvPicPr>
          <p:cNvPr id="8" name="Picture 7" descr="VirtualMemory_010873_000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47800"/>
            <a:ext cx="8690290" cy="474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6191250"/>
            <a:ext cx="285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Scaling: ~612 MB / thread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Wall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27878"/>
            <a:ext cx="8690290" cy="6199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24 threads, takes &lt; 3 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191249"/>
            <a:ext cx="347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1 thread, many jobs timeout!!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WallTime_010873_000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3" y="1447800"/>
            <a:ext cx="8690289" cy="474344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40"/>
            <a:ext cx="9143999" cy="896112"/>
          </a:xfrm>
        </p:spPr>
        <p:txBody>
          <a:bodyPr/>
          <a:lstStyle/>
          <a:p>
            <a:r>
              <a:rPr lang="en-US" dirty="0" smtClean="0"/>
              <a:t>Example Reconstructed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9110" y="1097280"/>
            <a:ext cx="8416925" cy="594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Tracks, calorimeter showers reconstructed, correlated</a:t>
            </a:r>
          </a:p>
        </p:txBody>
      </p:sp>
      <p:pic>
        <p:nvPicPr>
          <p:cNvPr id="9" name="Picture 8" descr="Detector_Coincide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73" y="1828800"/>
            <a:ext cx="4400979" cy="4513370"/>
          </a:xfrm>
          <a:prstGeom prst="rect">
            <a:avLst/>
          </a:prstGeom>
        </p:spPr>
      </p:pic>
      <p:pic>
        <p:nvPicPr>
          <p:cNvPr id="8" name="Picture 7" descr="Detector_Coincidence_p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27" y="1828800"/>
            <a:ext cx="4209780" cy="4513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37560" y="2606040"/>
            <a:ext cx="949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Forward</a:t>
            </a:r>
          </a:p>
          <a:p>
            <a:pPr algn="ctr"/>
            <a:r>
              <a:rPr lang="en-US" sz="1400" dirty="0" smtClean="0"/>
              <a:t>drift</a:t>
            </a:r>
          </a:p>
          <a:p>
            <a:pPr algn="ctr"/>
            <a:r>
              <a:rPr lang="en-US" sz="1400" dirty="0" smtClean="0"/>
              <a:t>chambers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606040"/>
            <a:ext cx="949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Central</a:t>
            </a:r>
          </a:p>
          <a:p>
            <a:pPr algn="ctr"/>
            <a:r>
              <a:rPr lang="en-US" sz="1400" dirty="0" smtClean="0"/>
              <a:t>drift</a:t>
            </a:r>
          </a:p>
          <a:p>
            <a:pPr algn="ctr"/>
            <a:r>
              <a:rPr lang="en-US" sz="1400" dirty="0" smtClean="0"/>
              <a:t>chambers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0952" y="364845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Barrel calorimeter</a:t>
            </a:r>
            <a:endParaRPr lang="en-US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26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9140"/>
            <a:ext cx="8147051" cy="804672"/>
          </a:xfrm>
        </p:spPr>
        <p:txBody>
          <a:bodyPr/>
          <a:lstStyle/>
          <a:p>
            <a:r>
              <a:rPr lang="en-US" dirty="0" smtClean="0"/>
              <a:t>Reconstructed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0" y="1447800"/>
            <a:ext cx="8935125" cy="4847879"/>
            <a:chOff x="-19725" y="1354673"/>
            <a:chExt cx="8935125" cy="4847879"/>
          </a:xfrm>
        </p:grpSpPr>
        <p:pic>
          <p:nvPicPr>
            <p:cNvPr id="8" name="Picture 7" descr="r2931_ev57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241" y="1447800"/>
              <a:ext cx="7081759" cy="47547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83609" y="4343400"/>
              <a:ext cx="631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1000" y="5334000"/>
              <a:ext cx="78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4091" y="1354673"/>
              <a:ext cx="80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5087" y="2009196"/>
              <a:ext cx="69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9725" y="2329934"/>
              <a:ext cx="71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1447800"/>
              <a:ext cx="80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90626" y="2514600"/>
              <a:ext cx="385748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4964668"/>
              <a:ext cx="71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10351" y="5149334"/>
              <a:ext cx="385748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4424348" y="1724005"/>
              <a:ext cx="376252" cy="1862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00600" y="3880941"/>
              <a:ext cx="80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 flipV="1">
              <a:off x="4424348" y="4157146"/>
              <a:ext cx="376252" cy="1862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7812874" y="1507073"/>
              <a:ext cx="376252" cy="1862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7355714" y="5150922"/>
              <a:ext cx="645287" cy="36615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7887865" y="4570412"/>
              <a:ext cx="452452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6"/>
          <p:cNvSpPr txBox="1">
            <a:spLocks/>
          </p:cNvSpPr>
          <p:nvPr/>
        </p:nvSpPr>
        <p:spPr>
          <a:xfrm>
            <a:off x="228600" y="724316"/>
            <a:ext cx="8686800" cy="88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Detector correlation: Tracks, calorimeter showers reconstructed</a:t>
            </a: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online reconstruction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first few days of beam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4310" y="2286989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FDC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3962402" y="2470067"/>
            <a:ext cx="521908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/>
          <p:nvPr/>
        </p:nvGrpSpPr>
        <p:grpSpPr>
          <a:xfrm>
            <a:off x="3922165" y="5148072"/>
            <a:ext cx="1193937" cy="369332"/>
            <a:chOff x="3922165" y="5059383"/>
            <a:chExt cx="1193937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4444073" y="5059383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rot="10800000">
              <a:off x="3922165" y="5242461"/>
              <a:ext cx="521908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onut 35"/>
          <p:cNvSpPr/>
          <p:nvPr/>
        </p:nvSpPr>
        <p:spPr>
          <a:xfrm>
            <a:off x="5961888" y="4544568"/>
            <a:ext cx="374904" cy="301752"/>
          </a:xfrm>
          <a:prstGeom prst="donut">
            <a:avLst>
              <a:gd name="adj" fmla="val 0"/>
            </a:avLst>
          </a:prstGeom>
          <a:solidFill>
            <a:srgbClr val="FF0000">
              <a:alpha val="0"/>
            </a:srgbClr>
          </a:solidFill>
          <a:ln w="38100"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26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820271"/>
          </a:xfrm>
        </p:spPr>
        <p:txBody>
          <a:bodyPr/>
          <a:lstStyle/>
          <a:p>
            <a:r>
              <a:rPr lang="en-US" dirty="0" smtClean="0"/>
              <a:t>JANA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47051" cy="1999129"/>
          </a:xfrm>
        </p:spPr>
        <p:txBody>
          <a:bodyPr/>
          <a:lstStyle/>
          <a:p>
            <a:r>
              <a:rPr lang="en-US" dirty="0" smtClean="0"/>
              <a:t>JANA: Multithreaded, factory-based, plugin-driven</a:t>
            </a:r>
          </a:p>
          <a:p>
            <a:pPr lvl="1"/>
            <a:r>
              <a:rPr lang="en-US" dirty="0" smtClean="0"/>
              <a:t>Factory: Dedicated code for creating objects of that type</a:t>
            </a:r>
          </a:p>
          <a:p>
            <a:r>
              <a:rPr lang="en-US" dirty="0" smtClean="0"/>
              <a:t>User writes plugin to drive reconstruction/analysis</a:t>
            </a:r>
          </a:p>
          <a:p>
            <a:pPr lvl="1"/>
            <a:r>
              <a:rPr lang="en-US" dirty="0" smtClean="0"/>
              <a:t>Perl script generates template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6" descr="janadot_f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10400" y="2150596"/>
            <a:ext cx="2142520" cy="4038600"/>
          </a:xfrm>
          <a:prstGeom prst="rect">
            <a:avLst/>
          </a:prstGeom>
        </p:spPr>
      </p:pic>
      <p:pic>
        <p:nvPicPr>
          <p:cNvPr id="8" name="Picture 7" descr="janadot_fcal_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462" y="4169896"/>
            <a:ext cx="6822788" cy="1529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457" y="3437956"/>
            <a:ext cx="6614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Plugin for FCAL reconstruction (called every event)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Factory calls on right (</a:t>
            </a:r>
            <a:r>
              <a:rPr lang="en-US" sz="2000" b="1" dirty="0" err="1" smtClean="0">
                <a:solidFill>
                  <a:schemeClr val="accent2"/>
                </a:solidFill>
              </a:rPr>
              <a:t>DFCALHit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file)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59</a:t>
            </a:fld>
            <a:endParaRPr lang="en-US" dirty="0"/>
          </a:p>
        </p:txBody>
      </p:sp>
      <p:pic>
        <p:nvPicPr>
          <p:cNvPr id="5" name="Picture 4" descr="Screen_Paul_Analy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990600" y="-47625"/>
            <a:ext cx="11125200" cy="69532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150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Calibration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915400" cy="5199888"/>
          </a:xfrm>
        </p:spPr>
        <p:txBody>
          <a:bodyPr>
            <a:normAutofit/>
          </a:bodyPr>
          <a:lstStyle/>
          <a:p>
            <a:r>
              <a:rPr lang="en-US" dirty="0" smtClean="0"/>
              <a:t>Batch farm calibration train (SWIF)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plugins</a:t>
            </a:r>
            <a:r>
              <a:rPr lang="en-US" dirty="0" smtClean="0"/>
              <a:t> &amp; scripts to automatically calibrate data</a:t>
            </a:r>
          </a:p>
          <a:p>
            <a:pPr lvl="1"/>
            <a:r>
              <a:rPr lang="en-US" dirty="0" smtClean="0"/>
              <a:t>Timing offsets, drift time-to-distance, tagger time-walk, SC, etc.</a:t>
            </a:r>
          </a:p>
          <a:p>
            <a:pPr lvl="1"/>
            <a:r>
              <a:rPr lang="en-US" dirty="0" smtClean="0"/>
              <a:t>Multiple passes: Dependencies</a:t>
            </a:r>
          </a:p>
          <a:p>
            <a:pPr lvl="1"/>
            <a:r>
              <a:rPr lang="en-US" dirty="0" smtClean="0"/>
              <a:t>Calibration constants published once human-verified</a:t>
            </a:r>
          </a:p>
          <a:p>
            <a:r>
              <a:rPr lang="en-US" dirty="0" smtClean="0"/>
              <a:t>Some (complex) procedures not finalized/automated yet </a:t>
            </a:r>
          </a:p>
          <a:p>
            <a:pPr lvl="1"/>
            <a:r>
              <a:rPr lang="en-US" dirty="0" smtClean="0"/>
              <a:t>E.g. TOF, π</a:t>
            </a:r>
            <a:r>
              <a:rPr lang="en-US" baseline="30000" dirty="0" smtClean="0"/>
              <a:t>0</a:t>
            </a:r>
            <a:r>
              <a:rPr lang="en-US" dirty="0" smtClean="0"/>
              <a:t>, Tagger/PS calibrations </a:t>
            </a:r>
          </a:p>
          <a:p>
            <a:pPr lvl="1"/>
            <a:r>
              <a:rPr lang="en-US" dirty="0" smtClean="0"/>
              <a:t>Skims created to speed up calibrations</a:t>
            </a:r>
          </a:p>
          <a:p>
            <a:r>
              <a:rPr lang="en-US" dirty="0" smtClean="0"/>
              <a:t>Prompt calibrations: </a:t>
            </a:r>
          </a:p>
          <a:p>
            <a:pPr lvl="1"/>
            <a:r>
              <a:rPr lang="en-US" dirty="0" smtClean="0"/>
              <a:t>Spring 2016: ~Weekly calibration trains, 1</a:t>
            </a:r>
            <a:r>
              <a:rPr lang="en-US" baseline="30000" dirty="0" smtClean="0"/>
              <a:t>st</a:t>
            </a:r>
            <a:r>
              <a:rPr lang="en-US" dirty="0" smtClean="0"/>
              <a:t> recon. ~3 weeks after start</a:t>
            </a:r>
          </a:p>
          <a:p>
            <a:pPr lvl="1"/>
            <a:r>
              <a:rPr lang="en-US" dirty="0" smtClean="0"/>
              <a:t>Fall 2016: Calibrate as data hits the tape</a:t>
            </a:r>
          </a:p>
          <a:p>
            <a:pPr lvl="1"/>
            <a:r>
              <a:rPr lang="en-US" dirty="0" smtClean="0"/>
              <a:t>Future: Run calibrations online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98525"/>
          </a:xfrm>
        </p:spPr>
        <p:txBody>
          <a:bodyPr/>
          <a:lstStyle/>
          <a:p>
            <a:r>
              <a:rPr lang="en-US" dirty="0" smtClean="0"/>
              <a:t>Example Histogram </a:t>
            </a:r>
            <a:r>
              <a:rPr lang="en-US" dirty="0"/>
              <a:t>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60</a:t>
            </a:fld>
            <a:endParaRPr lang="en-US" dirty="0"/>
          </a:p>
        </p:txBody>
      </p:sp>
      <p:pic>
        <p:nvPicPr>
          <p:cNvPr id="9" name="Picture 8" descr="HistDir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826" y="894064"/>
            <a:ext cx="2721747" cy="5690926"/>
          </a:xfrm>
          <a:prstGeom prst="rect">
            <a:avLst/>
          </a:prstGeom>
        </p:spPr>
      </p:pic>
      <p:pic>
        <p:nvPicPr>
          <p:cNvPr id="3" name="Picture 2" descr="ThrownKao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199" y="932422"/>
            <a:ext cx="5181600" cy="2798248"/>
          </a:xfrm>
          <a:prstGeom prst="rect">
            <a:avLst/>
          </a:prstGeom>
        </p:spPr>
      </p:pic>
      <p:pic>
        <p:nvPicPr>
          <p:cNvPr id="5" name="Picture 4" descr="PiPlusDeltaPOver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5200" y="3783258"/>
            <a:ext cx="5181599" cy="28017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3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4"/>
            <a:ext cx="9143999" cy="898526"/>
          </a:xfrm>
        </p:spPr>
        <p:txBody>
          <a:bodyPr/>
          <a:lstStyle/>
          <a:p>
            <a:r>
              <a:rPr lang="en-US" dirty="0" smtClean="0"/>
              <a:t>Kinematic Fitting (C++)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3192" y="1043556"/>
            <a:ext cx="8839200" cy="2827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do strange-quark (</a:t>
            </a:r>
            <a:r>
              <a:rPr lang="en-US" dirty="0" err="1" smtClean="0"/>
              <a:t>Λ</a:t>
            </a:r>
            <a:r>
              <a:rPr lang="en-US" dirty="0" smtClean="0"/>
              <a:t>) physics</a:t>
            </a:r>
          </a:p>
          <a:p>
            <a:pPr lvl="1"/>
            <a:r>
              <a:rPr lang="en-US" dirty="0" smtClean="0"/>
              <a:t>Backgrounds, e.g. </a:t>
            </a:r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endParaRPr lang="en-US" dirty="0" smtClean="0"/>
          </a:p>
          <a:p>
            <a:r>
              <a:rPr lang="en-US" dirty="0" smtClean="0"/>
              <a:t>Hypothesis test: Fit the data</a:t>
            </a:r>
          </a:p>
          <a:p>
            <a:pPr lvl="1"/>
            <a:r>
              <a:rPr lang="en-US" dirty="0" smtClean="0"/>
              <a:t>Was this event the reaction I want?</a:t>
            </a:r>
          </a:p>
          <a:p>
            <a:r>
              <a:rPr lang="en-US" dirty="0" smtClean="0"/>
              <a:t>Constrain the data to match your reaction (minimize χ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Powerful: Apply many constraints simultaneously</a:t>
            </a:r>
          </a:p>
          <a:p>
            <a:endParaRPr lang="en-US" dirty="0" smtClean="0"/>
          </a:p>
        </p:txBody>
      </p:sp>
      <p:pic>
        <p:nvPicPr>
          <p:cNvPr id="18" name="Picture 17" descr="LambdaMass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216" y="3871326"/>
            <a:ext cx="4299567" cy="2346594"/>
          </a:xfrm>
          <a:prstGeom prst="rect">
            <a:avLst/>
          </a:prstGeom>
        </p:spPr>
      </p:pic>
      <p:pic>
        <p:nvPicPr>
          <p:cNvPr id="19" name="Picture 18" descr="MissingMassSquared_Canvas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8" y="3871326"/>
            <a:ext cx="4299567" cy="2346594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34113" y="4480560"/>
            <a:ext cx="393700" cy="38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9400" y="4114800"/>
            <a:ext cx="139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missing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542032" y="4480560"/>
            <a:ext cx="341378" cy="2286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5186204" y="1043556"/>
            <a:ext cx="3906553" cy="2324872"/>
            <a:chOff x="5186204" y="1043556"/>
            <a:chExt cx="3906553" cy="2324872"/>
          </a:xfrm>
        </p:grpSpPr>
        <p:pic>
          <p:nvPicPr>
            <p:cNvPr id="24" name="Picture 23" descr="KLambd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6204" y="1225296"/>
              <a:ext cx="3648392" cy="1926807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162867" y="2391705"/>
              <a:ext cx="216341" cy="241313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678919" y="1043556"/>
              <a:ext cx="492777" cy="287277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8708150" y="1487359"/>
              <a:ext cx="384607" cy="20684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8834596" y="3150097"/>
              <a:ext cx="180284" cy="218331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660593" y="1694199"/>
              <a:ext cx="192303" cy="218331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6367724" y="20299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6324600" y="2282539"/>
              <a:ext cx="180284" cy="218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4"/>
            <a:ext cx="8147051" cy="898526"/>
          </a:xfrm>
        </p:spPr>
        <p:txBody>
          <a:bodyPr/>
          <a:lstStyle/>
          <a:p>
            <a:r>
              <a:rPr lang="en-US" dirty="0" err="1" smtClean="0"/>
              <a:t>Λ</a:t>
            </a:r>
            <a:r>
              <a:rPr lang="en-US" dirty="0" smtClean="0"/>
              <a:t> Reconstruction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53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E &amp; </a:t>
            </a:r>
            <a:r>
              <a:rPr lang="en-US" dirty="0" err="1" smtClean="0"/>
              <a:t>p</a:t>
            </a:r>
            <a:r>
              <a:rPr lang="en-US" dirty="0" smtClean="0"/>
              <a:t> conservation</a:t>
            </a:r>
          </a:p>
          <a:p>
            <a:pPr lvl="1"/>
            <a:r>
              <a:rPr lang="en-US" dirty="0" smtClean="0"/>
              <a:t>Production vertex, decay vertex</a:t>
            </a:r>
          </a:p>
          <a:p>
            <a:pPr lvl="1"/>
            <a:r>
              <a:rPr lang="en-US" dirty="0" smtClean="0"/>
              <a:t>Over-constrained: 6 DF</a:t>
            </a:r>
          </a:p>
          <a:p>
            <a:r>
              <a:rPr lang="en-US" dirty="0" smtClean="0"/>
              <a:t>Confidence level: Cut near zero</a:t>
            </a:r>
          </a:p>
          <a:p>
            <a:r>
              <a:rPr lang="en-US" dirty="0" smtClean="0"/>
              <a:t>Clean </a:t>
            </a:r>
            <a:r>
              <a:rPr lang="en-US" dirty="0" err="1" smtClean="0"/>
              <a:t>Λ</a:t>
            </a:r>
            <a:r>
              <a:rPr lang="en-US" dirty="0" smtClean="0"/>
              <a:t> peak (mass not constrained)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296" y="6217920"/>
            <a:ext cx="445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Very low background: Clean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selection!!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LambdaConLev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79" y="3874770"/>
            <a:ext cx="4299567" cy="23431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4114800"/>
            <a:ext cx="189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1739" y="45294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85799" y="4573617"/>
            <a:ext cx="609600" cy="17897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551176" y="5029130"/>
            <a:ext cx="609601" cy="3810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5186204" y="1043556"/>
            <a:ext cx="3906553" cy="2324872"/>
            <a:chOff x="5186204" y="1043556"/>
            <a:chExt cx="3906553" cy="2324872"/>
          </a:xfrm>
        </p:grpSpPr>
        <p:pic>
          <p:nvPicPr>
            <p:cNvPr id="37" name="Picture 36" descr="KLambd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6204" y="1225296"/>
              <a:ext cx="3648392" cy="1926807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162867" y="2391705"/>
              <a:ext cx="216341" cy="241313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678919" y="1043556"/>
              <a:ext cx="492777" cy="287277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8708150" y="1487359"/>
              <a:ext cx="384607" cy="20684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8834596" y="3150097"/>
              <a:ext cx="180284" cy="218331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5660593" y="1694199"/>
              <a:ext cx="192303" cy="218331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6367724" y="20299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324600" y="2282539"/>
              <a:ext cx="180284" cy="218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4"/>
            <a:ext cx="8147051" cy="898526"/>
          </a:xfrm>
        </p:spPr>
        <p:txBody>
          <a:bodyPr/>
          <a:lstStyle/>
          <a:p>
            <a:r>
              <a:rPr lang="en-US" dirty="0" err="1" smtClean="0"/>
              <a:t>Λ</a:t>
            </a:r>
            <a:r>
              <a:rPr lang="en-US" dirty="0" smtClean="0"/>
              <a:t> Reconstruction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53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E &amp; </a:t>
            </a:r>
            <a:r>
              <a:rPr lang="en-US" dirty="0" err="1" smtClean="0"/>
              <a:t>p</a:t>
            </a:r>
            <a:r>
              <a:rPr lang="en-US" dirty="0" smtClean="0"/>
              <a:t> conservation</a:t>
            </a:r>
          </a:p>
          <a:p>
            <a:pPr lvl="1"/>
            <a:r>
              <a:rPr lang="en-US" dirty="0" smtClean="0"/>
              <a:t>Production vertex, decay vertex</a:t>
            </a:r>
          </a:p>
          <a:p>
            <a:pPr lvl="1"/>
            <a:r>
              <a:rPr lang="en-US" dirty="0" smtClean="0"/>
              <a:t>Over-constrained: 6 DF</a:t>
            </a:r>
          </a:p>
          <a:p>
            <a:r>
              <a:rPr lang="en-US" dirty="0" smtClean="0"/>
              <a:t>Confidence level: Cut near zero</a:t>
            </a:r>
          </a:p>
          <a:p>
            <a:r>
              <a:rPr lang="en-US" dirty="0" smtClean="0"/>
              <a:t>Clean </a:t>
            </a:r>
            <a:r>
              <a:rPr lang="en-US" dirty="0" err="1" smtClean="0"/>
              <a:t>Λ</a:t>
            </a:r>
            <a:r>
              <a:rPr lang="en-US" dirty="0" smtClean="0"/>
              <a:t> peak (mass not constrained)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296" y="6217920"/>
            <a:ext cx="445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Very low background: Clean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selection!!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LambdaConLev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79" y="3874770"/>
            <a:ext cx="4299567" cy="2343150"/>
          </a:xfrm>
          <a:prstGeom prst="rect">
            <a:avLst/>
          </a:prstGeom>
        </p:spPr>
      </p:pic>
      <p:pic>
        <p:nvPicPr>
          <p:cNvPr id="16" name="Picture 15" descr="Lambda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08216" y="3874770"/>
            <a:ext cx="4299567" cy="234315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34113" y="4610100"/>
            <a:ext cx="393700" cy="381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4114800"/>
            <a:ext cx="189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1739" y="45294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85799" y="4573617"/>
            <a:ext cx="609600" cy="17897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551176" y="5029130"/>
            <a:ext cx="609601" cy="3810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5186204" y="1043556"/>
            <a:ext cx="3906553" cy="2324872"/>
            <a:chOff x="5186204" y="1043556"/>
            <a:chExt cx="3906553" cy="2324872"/>
          </a:xfrm>
        </p:grpSpPr>
        <p:pic>
          <p:nvPicPr>
            <p:cNvPr id="37" name="Picture 36" descr="KLambda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204" y="1225296"/>
              <a:ext cx="3648392" cy="1926807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162867" y="2391705"/>
              <a:ext cx="216341" cy="241313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7678919" y="1043556"/>
              <a:ext cx="492777" cy="287277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8708150" y="1487359"/>
              <a:ext cx="384607" cy="20684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8834596" y="3150097"/>
              <a:ext cx="180284" cy="218331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5660593" y="1694199"/>
              <a:ext cx="192303" cy="218331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6367724" y="20299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6324600" y="2282539"/>
              <a:ext cx="180284" cy="218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96112"/>
          </a:xfrm>
        </p:spPr>
        <p:txBody>
          <a:bodyPr/>
          <a:lstStyle/>
          <a:p>
            <a:r>
              <a:rPr lang="en-US" dirty="0" smtClean="0"/>
              <a:t>Analysis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981456"/>
            <a:ext cx="7924801" cy="1389888"/>
          </a:xfrm>
        </p:spPr>
        <p:txBody>
          <a:bodyPr>
            <a:normAutofit/>
          </a:bodyPr>
          <a:lstStyle/>
          <a:p>
            <a:r>
              <a:rPr lang="en-US" dirty="0" smtClean="0"/>
              <a:t>Coordinate collaboration efforts for understanding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8" name="Picture 7" descr="Analys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7" y="1676400"/>
            <a:ext cx="7104223" cy="45116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t="1236" b="1236"/>
          <a:stretch>
            <a:fillRect/>
          </a:stretch>
        </p:blipFill>
        <p:spPr bwMode="auto">
          <a:xfrm>
            <a:off x="544513" y="1589088"/>
            <a:ext cx="7564437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4513" y="838201"/>
            <a:ext cx="8151812" cy="750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Pseudo hit = wire position + clusters in both 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cathodes (</a:t>
            </a: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position along wire)</a:t>
            </a:r>
          </a:p>
          <a:p>
            <a:pPr marL="215900" indent="-215900">
              <a:buSzPct val="45000"/>
              <a:buFont typeface="Wingdings" pitchFamily="-111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Requires matching position perpendicular to wire and timing</a:t>
            </a: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5460000">
            <a:off x="6927377" y="3349261"/>
            <a:ext cx="3179707" cy="7611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224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Efficiency </a:t>
            </a:r>
            <a:r>
              <a:rPr lang="en-US" sz="3200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≈7</a:t>
            </a: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0%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</p:spPr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65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50246"/>
          </a:xfrm>
        </p:spPr>
        <p:txBody>
          <a:bodyPr/>
          <a:lstStyle/>
          <a:p>
            <a:r>
              <a:rPr lang="en-US" dirty="0" smtClean="0"/>
              <a:t>FDC Hit Efficiencies (Alex</a:t>
            </a:r>
            <a:r>
              <a:rPr lang="en-US" sz="5400" dirty="0" smtClean="0">
                <a:sym typeface="Wingdings"/>
              </a:rPr>
              <a:t> A.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t="1236" b="1236"/>
          <a:stretch>
            <a:fillRect/>
          </a:stretch>
        </p:blipFill>
        <p:spPr bwMode="auto">
          <a:xfrm>
            <a:off x="544513" y="1589088"/>
            <a:ext cx="7564437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t="1236" b="1236"/>
          <a:stretch>
            <a:fillRect/>
          </a:stretch>
        </p:blipFill>
        <p:spPr bwMode="auto">
          <a:xfrm>
            <a:off x="503238" y="1581150"/>
            <a:ext cx="7680325" cy="4819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5460000">
            <a:off x="6208776" y="3408687"/>
            <a:ext cx="4479925" cy="1457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224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Efficiency </a:t>
            </a:r>
            <a:r>
              <a:rPr lang="en-US" sz="3200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≈9</a:t>
            </a: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0%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400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+10% reconstructed tracks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</p:spPr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66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50246"/>
          </a:xfrm>
        </p:spPr>
        <p:txBody>
          <a:bodyPr/>
          <a:lstStyle/>
          <a:p>
            <a:r>
              <a:rPr lang="en-US" dirty="0" smtClean="0"/>
              <a:t>FDC Hit Efficiencies (Alex</a:t>
            </a:r>
            <a:r>
              <a:rPr lang="en-US" sz="5400" dirty="0" smtClean="0">
                <a:sym typeface="Wingdings"/>
              </a:rPr>
              <a:t> A.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4513" y="838201"/>
            <a:ext cx="8151812" cy="750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Pseudo hit = wire position + clusters in both 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cathodes (</a:t>
            </a: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position along wire)</a:t>
            </a:r>
          </a:p>
          <a:p>
            <a:pPr marL="215900" indent="-215900">
              <a:buSzPct val="45000"/>
              <a:buFont typeface="Wingdings" pitchFamily="-111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Requires matching position perpendicular to wire and timing</a:t>
            </a: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4800" dirty="0" smtClean="0"/>
              <a:t>Detector/Reconstruction Studies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Beam:</a:t>
            </a:r>
          </a:p>
          <a:p>
            <a:pPr lvl="1"/>
            <a:r>
              <a:rPr lang="en-US" dirty="0" smtClean="0"/>
              <a:t>Beam Polarization (Talks by Justin &amp; Mike D.)</a:t>
            </a:r>
          </a:p>
          <a:p>
            <a:pPr lvl="1"/>
            <a:r>
              <a:rPr lang="en-US" dirty="0" smtClean="0"/>
              <a:t>Beam Energy (Talk by Alex D.)</a:t>
            </a:r>
          </a:p>
          <a:p>
            <a:pPr lvl="1"/>
            <a:r>
              <a:rPr lang="en-US" dirty="0" smtClean="0"/>
              <a:t>Beam Flux (Talk by Justin)</a:t>
            </a:r>
          </a:p>
          <a:p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CDC Hit Efficiency (Mike S.)</a:t>
            </a:r>
          </a:p>
          <a:p>
            <a:pPr lvl="1"/>
            <a:r>
              <a:rPr lang="en-US" dirty="0" smtClean="0"/>
              <a:t>FDC Hit Efficiency (Alex A.)</a:t>
            </a:r>
          </a:p>
          <a:p>
            <a:pPr lvl="1"/>
            <a:r>
              <a:rPr lang="en-US" dirty="0" smtClean="0"/>
              <a:t>Track Reconstruction (Talk by Simon)</a:t>
            </a:r>
          </a:p>
          <a:p>
            <a:pPr lvl="1"/>
            <a:r>
              <a:rPr lang="en-US" dirty="0" smtClean="0"/>
              <a:t>Track Resolution &amp; Efficiency (Paul M.)</a:t>
            </a:r>
          </a:p>
          <a:p>
            <a:r>
              <a:rPr lang="en-US" dirty="0" smtClean="0"/>
              <a:t>TOF/SC:</a:t>
            </a:r>
          </a:p>
          <a:p>
            <a:pPr lvl="1"/>
            <a:r>
              <a:rPr lang="en-US" dirty="0" smtClean="0"/>
              <a:t>TOF Efficiency (</a:t>
            </a:r>
            <a:r>
              <a:rPr lang="en-US" dirty="0" err="1" smtClean="0"/>
              <a:t>Beni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 Efficiency (</a:t>
            </a:r>
            <a:r>
              <a:rPr lang="en-US" dirty="0" err="1" smtClean="0"/>
              <a:t>Mahmoud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4800" dirty="0" smtClean="0"/>
              <a:t>Detector/Reconstruction Studies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BCAL:</a:t>
            </a:r>
          </a:p>
          <a:p>
            <a:pPr lvl="1"/>
            <a:r>
              <a:rPr lang="en-US" dirty="0" smtClean="0"/>
              <a:t>Neutral Energy &amp; Efficiency</a:t>
            </a:r>
          </a:p>
          <a:p>
            <a:pPr lvl="1"/>
            <a:r>
              <a:rPr lang="en-US" dirty="0" smtClean="0"/>
              <a:t>Hadronic Energy &amp; Efficiency (Elton)</a:t>
            </a:r>
          </a:p>
          <a:p>
            <a:pPr lvl="1"/>
            <a:r>
              <a:rPr lang="en-US" dirty="0" smtClean="0"/>
              <a:t>Covariance Matrix (Mark D., testing soon)</a:t>
            </a:r>
          </a:p>
          <a:p>
            <a:r>
              <a:rPr lang="en-US" dirty="0" smtClean="0"/>
              <a:t>FCAL:</a:t>
            </a:r>
          </a:p>
          <a:p>
            <a:pPr lvl="1"/>
            <a:r>
              <a:rPr lang="en-US" dirty="0" smtClean="0"/>
              <a:t>Neutral Energy &amp; Efficiency (Jon Z.)</a:t>
            </a:r>
          </a:p>
          <a:p>
            <a:pPr lvl="1"/>
            <a:r>
              <a:rPr lang="en-US" dirty="0" smtClean="0"/>
              <a:t>Hadronic Energy &amp; Efficiency</a:t>
            </a:r>
          </a:p>
          <a:p>
            <a:pPr lvl="1"/>
            <a:r>
              <a:rPr lang="en-US" dirty="0" smtClean="0"/>
              <a:t>Covariance Matrix (Mark D., testing soon)</a:t>
            </a:r>
          </a:p>
          <a:p>
            <a:r>
              <a:rPr lang="en-US" dirty="0" smtClean="0"/>
              <a:t>Channel reconstruction, triggering, &amp; acceptance:</a:t>
            </a:r>
          </a:p>
          <a:p>
            <a:pPr lvl="1"/>
            <a:r>
              <a:rPr lang="en-US" dirty="0" smtClean="0"/>
              <a:t>Triggering (Talk by Alex S.)</a:t>
            </a:r>
            <a:endParaRPr lang="en-US" dirty="0" smtClean="0">
              <a:latin typeface="Greek"/>
              <a:cs typeface="Greek"/>
            </a:endParaRPr>
          </a:p>
          <a:p>
            <a:pPr lvl="1"/>
            <a:r>
              <a:rPr lang="en-US" dirty="0" smtClean="0"/>
              <a:t>Magnetic field comparison</a:t>
            </a:r>
          </a:p>
          <a:p>
            <a:pPr lvl="2"/>
            <a:r>
              <a:rPr lang="en-US" b="1" dirty="0" err="1" smtClean="0">
                <a:solidFill>
                  <a:srgbClr val="FF0000"/>
                </a:solidFill>
                <a:latin typeface="Greek"/>
                <a:cs typeface="Greek"/>
              </a:rPr>
              <a:t>ρ</a:t>
            </a:r>
            <a:r>
              <a:rPr lang="en-US" dirty="0" smtClean="0"/>
              <a:t> (Alex A.), </a:t>
            </a:r>
            <a:r>
              <a:rPr lang="en-US" b="1" dirty="0" smtClean="0">
                <a:solidFill>
                  <a:srgbClr val="FF0000"/>
                </a:solidFill>
              </a:rPr>
              <a:t>4π</a:t>
            </a:r>
            <a:r>
              <a:rPr lang="en-US" dirty="0" smtClean="0"/>
              <a:t> (Alex A.), </a:t>
            </a:r>
            <a:r>
              <a:rPr lang="en-US" b="1" dirty="0" err="1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 (Mike S.),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φ</a:t>
            </a:r>
            <a:r>
              <a:rPr lang="en-US" dirty="0" smtClean="0"/>
              <a:t> (Alex B., see his talk)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7240"/>
          </a:xfrm>
        </p:spPr>
        <p:txBody>
          <a:bodyPr/>
          <a:lstStyle/>
          <a:p>
            <a:r>
              <a:rPr lang="en-US" dirty="0" smtClean="0"/>
              <a:t>Reconstructed Meson 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612648" y="740664"/>
            <a:ext cx="8003324" cy="5557492"/>
            <a:chOff x="609600" y="836420"/>
            <a:chExt cx="8003324" cy="5557492"/>
          </a:xfrm>
        </p:grpSpPr>
        <p:pic>
          <p:nvPicPr>
            <p:cNvPr id="21" name="Picture 20" descr="Pi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836420"/>
              <a:ext cx="3679825" cy="2780046"/>
            </a:xfrm>
            <a:prstGeom prst="rect">
              <a:avLst/>
            </a:prstGeom>
          </p:spPr>
        </p:pic>
        <p:pic>
          <p:nvPicPr>
            <p:cNvPr id="24" name="Picture 23" descr="rho_peak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48200" y="836420"/>
              <a:ext cx="3964724" cy="2780046"/>
            </a:xfrm>
            <a:prstGeom prst="rect">
              <a:avLst/>
            </a:prstGeom>
          </p:spPr>
        </p:pic>
        <p:pic>
          <p:nvPicPr>
            <p:cNvPr id="25" name="Picture 24" descr="omega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726724" y="3706721"/>
              <a:ext cx="3886200" cy="2687191"/>
            </a:xfrm>
            <a:prstGeom prst="rect">
              <a:avLst/>
            </a:prstGeom>
          </p:spPr>
        </p:pic>
        <p:pic>
          <p:nvPicPr>
            <p:cNvPr id="27" name="Picture 26" descr="omega_3g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09600" y="3706722"/>
              <a:ext cx="3809161" cy="2687190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2240280" y="2468880"/>
            <a:ext cx="665988" cy="60807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125" y="822960"/>
            <a:ext cx="5578475" cy="1006475"/>
          </a:xfrm>
          <a:prstGeom prst="rect">
            <a:avLst/>
          </a:prstGeom>
          <a:solidFill>
            <a:srgbClr val="FF99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Raw Data Spring 2016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			554 TB, ~20 Billion Events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89038" y="1829435"/>
            <a:ext cx="1587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5400000">
            <a:off x="54864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Offline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Monitoring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6512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REST Files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Histograms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65125" y="822960"/>
            <a:ext cx="1463675" cy="1006475"/>
          </a:xfrm>
          <a:prstGeom prst="rect">
            <a:avLst/>
          </a:prstGeom>
          <a:solidFill>
            <a:srgbClr val="729FCF">
              <a:alpha val="0"/>
            </a:srgbClr>
          </a:solidFill>
          <a:ln w="1260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First 5 Files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 Each Run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4672"/>
          </a:xfrm>
        </p:spPr>
        <p:txBody>
          <a:bodyPr/>
          <a:lstStyle/>
          <a:p>
            <a:r>
              <a:rPr lang="en-US" dirty="0" smtClean="0"/>
              <a:t>Production Overview (SWIF)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6749" y="2133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REST</a:t>
            </a:r>
            <a:r>
              <a:rPr lang="en-US" dirty="0" smtClean="0"/>
              <a:t>: Reconstructed data</a:t>
            </a:r>
          </a:p>
          <a:p>
            <a:r>
              <a:rPr lang="en-US" dirty="0" smtClean="0"/>
              <a:t>(tracks, showers, etc.)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4800" dirty="0" err="1" smtClean="0"/>
              <a:t>γp</a:t>
            </a:r>
            <a:r>
              <a:rPr lang="en-US" sz="4800" dirty="0" smtClean="0"/>
              <a:t> </a:t>
            </a:r>
            <a:r>
              <a:rPr lang="en-US" sz="4800" dirty="0" err="1" smtClean="0">
                <a:sym typeface="Wingdings"/>
              </a:rPr>
              <a:t></a:t>
            </a:r>
            <a:r>
              <a:rPr lang="en-US" sz="4800" dirty="0" smtClean="0">
                <a:sym typeface="Wingdings"/>
              </a:rPr>
              <a:t> </a:t>
            </a:r>
            <a:r>
              <a:rPr lang="en-US" sz="4800" dirty="0" err="1" smtClean="0"/>
              <a:t>p</a:t>
            </a:r>
            <a:r>
              <a:rPr lang="en-US" sz="4800" dirty="0" err="1" smtClean="0">
                <a:sym typeface="Wingdings"/>
              </a:rPr>
              <a:t>K</a:t>
            </a:r>
            <a:r>
              <a:rPr lang="en-US" sz="4800" baseline="30000" dirty="0" err="1" smtClean="0">
                <a:sym typeface="Wingdings"/>
              </a:rPr>
              <a:t>+</a:t>
            </a:r>
            <a:r>
              <a:rPr lang="en-US" sz="4800" dirty="0" err="1" smtClean="0">
                <a:sym typeface="Wingdings"/>
              </a:rPr>
              <a:t>K</a:t>
            </a:r>
            <a:r>
              <a:rPr lang="en-US" sz="4800" baseline="30000" dirty="0" smtClean="0"/>
              <a:t>–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33856"/>
            <a:ext cx="4526278" cy="2342881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KinFit</a:t>
            </a:r>
            <a:r>
              <a:rPr lang="en-US" dirty="0" smtClean="0"/>
              <a:t> cut to ~remove </a:t>
            </a:r>
            <a:r>
              <a:rPr lang="en-US" sz="2400" dirty="0" err="1" smtClean="0">
                <a:latin typeface="Times New Roman"/>
                <a:cs typeface="Times New Roman"/>
              </a:rPr>
              <a:t>ρ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6" name="Picture 25" descr="InvariantMassVsConfidenceLevel_LogX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729941"/>
            <a:ext cx="4276848" cy="23344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41386" y="5257800"/>
            <a:ext cx="569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φ</a:t>
            </a:r>
            <a:endParaRPr lang="en-US" sz="3000" b="1" dirty="0">
              <a:solidFill>
                <a:srgbClr val="FF0000"/>
              </a:solidFill>
              <a:latin typeface="Greek"/>
              <a:cs typeface="Greek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121635" y="5376672"/>
            <a:ext cx="320040" cy="1371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41675" y="3644191"/>
            <a:ext cx="45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endParaRPr lang="en-US" sz="4000" b="1" dirty="0">
              <a:solidFill>
                <a:srgbClr val="FF0000"/>
              </a:solidFill>
              <a:latin typeface="Greek"/>
              <a:cs typeface="Greek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819401" y="4196286"/>
            <a:ext cx="659881" cy="29951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PhiMas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93705" y="3729941"/>
            <a:ext cx="4292300" cy="23391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735" y="3729941"/>
            <a:ext cx="45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ρ</a:t>
            </a:r>
            <a:endParaRPr lang="en-US" sz="4000" b="1" dirty="0">
              <a:solidFill>
                <a:schemeClr val="bg1"/>
              </a:solidFill>
              <a:latin typeface="Greek"/>
              <a:cs typeface="Gree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719042"/>
            <a:ext cx="569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00"/>
                </a:solidFill>
              </a:rPr>
              <a:t>φ</a:t>
            </a:r>
            <a:endParaRPr lang="en-US" sz="3000" b="1" dirty="0">
              <a:solidFill>
                <a:srgbClr val="000000"/>
              </a:solidFill>
              <a:latin typeface="Greek"/>
              <a:cs typeface="Greek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69280" y="5212080"/>
            <a:ext cx="320040" cy="25603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75704" y="4383398"/>
            <a:ext cx="320040" cy="25603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PhiMas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86932" y="1133856"/>
            <a:ext cx="4299073" cy="234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Offline Monitoring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6112"/>
            <a:ext cx="8839199" cy="1161288"/>
          </a:xfrm>
        </p:spPr>
        <p:txBody>
          <a:bodyPr>
            <a:normAutofit/>
          </a:bodyPr>
          <a:lstStyle/>
          <a:p>
            <a:r>
              <a:rPr lang="en-US" dirty="0" smtClean="0"/>
              <a:t>Run 40 JANA </a:t>
            </a:r>
            <a:r>
              <a:rPr lang="en-US" dirty="0" err="1" smtClean="0"/>
              <a:t>plugins</a:t>
            </a:r>
            <a:r>
              <a:rPr lang="en-US" dirty="0" smtClean="0"/>
              <a:t>: Occupancies, calibrations, reconstruction</a:t>
            </a:r>
          </a:p>
          <a:p>
            <a:pPr lvl="1"/>
            <a:r>
              <a:rPr lang="en-US" dirty="0" smtClean="0"/>
              <a:t>Incoming data (</a:t>
            </a:r>
            <a:r>
              <a:rPr lang="en-US" dirty="0" err="1" smtClean="0"/>
              <a:t>cron</a:t>
            </a:r>
            <a:r>
              <a:rPr lang="en-US" dirty="0" smtClean="0"/>
              <a:t>), + every ~2 weeks (as changes come in)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Occupanc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80168"/>
            <a:ext cx="7109402" cy="453718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4"/>
            <a:ext cx="8147051" cy="898526"/>
          </a:xfrm>
        </p:spPr>
        <p:txBody>
          <a:bodyPr/>
          <a:lstStyle/>
          <a:p>
            <a:r>
              <a:rPr lang="en-US" dirty="0" smtClean="0"/>
              <a:t>Offline Monitoring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8474" y="914401"/>
            <a:ext cx="8493125" cy="609599"/>
          </a:xfrm>
        </p:spPr>
        <p:txBody>
          <a:bodyPr>
            <a:normAutofit/>
          </a:bodyPr>
          <a:lstStyle/>
          <a:p>
            <a:r>
              <a:rPr lang="en-US" dirty="0" smtClean="0"/>
              <a:t>Web browse plots, can browse (&amp; download) ROOT files</a:t>
            </a:r>
          </a:p>
        </p:txBody>
      </p:sp>
      <p:pic>
        <p:nvPicPr>
          <p:cNvPr id="6" name="Picture 5" descr="Monito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557579" cy="488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60642</TotalTime>
  <Words>3783</Words>
  <Application>Microsoft Macintosh PowerPoint</Application>
  <PresentationFormat>On-screen Show (4:3)</PresentationFormat>
  <Paragraphs>766</Paragraphs>
  <Slides>70</Slides>
  <Notes>56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Saddle</vt:lpstr>
      <vt:lpstr>Slide 1</vt:lpstr>
      <vt:lpstr>Outline</vt:lpstr>
      <vt:lpstr>Slide 3</vt:lpstr>
      <vt:lpstr>Calibration Automation</vt:lpstr>
      <vt:lpstr>Calibration Automation</vt:lpstr>
      <vt:lpstr>Calibration Automation</vt:lpstr>
      <vt:lpstr>Production Overview (SWIF)</vt:lpstr>
      <vt:lpstr>Offline Monitoring (SWIF)</vt:lpstr>
      <vt:lpstr>Offline Monitoring (SWIF)</vt:lpstr>
      <vt:lpstr>Monitoring Rate (April)</vt:lpstr>
      <vt:lpstr>Monitoring Rate (April)</vt:lpstr>
      <vt:lpstr>Monitoring Rate (April)</vt:lpstr>
      <vt:lpstr>Production Overview (SWIF)</vt:lpstr>
      <vt:lpstr>REST Production (SWIF)</vt:lpstr>
      <vt:lpstr>REST Production (SWIF)</vt:lpstr>
      <vt:lpstr>REST Production (SWIF)</vt:lpstr>
      <vt:lpstr>REST Production (SWIF)</vt:lpstr>
      <vt:lpstr>Slide 18</vt:lpstr>
      <vt:lpstr>JANA Analysis Library (C++)</vt:lpstr>
      <vt:lpstr>JANA Analysis Library (C++)</vt:lpstr>
      <vt:lpstr>JANA Analysis Library (C++)</vt:lpstr>
      <vt:lpstr>γp  ωp: Setup Reaction</vt:lpstr>
      <vt:lpstr>Particle Combinations</vt:lpstr>
      <vt:lpstr>Particle Combinations</vt:lpstr>
      <vt:lpstr>Particle Combinations</vt:lpstr>
      <vt:lpstr>Particle Combinations</vt:lpstr>
      <vt:lpstr>Histogram, Cut Actions</vt:lpstr>
      <vt:lpstr>Histogram, Cut Actions</vt:lpstr>
      <vt:lpstr>Run the Analyses</vt:lpstr>
      <vt:lpstr>OR: Run, Save to ROOT</vt:lpstr>
      <vt:lpstr>OR: Run, Save to ROOT</vt:lpstr>
      <vt:lpstr>DSelector</vt:lpstr>
      <vt:lpstr>DSelector</vt:lpstr>
      <vt:lpstr>DSelector</vt:lpstr>
      <vt:lpstr>DSelector Usage</vt:lpstr>
      <vt:lpstr>DSelector Usage</vt:lpstr>
      <vt:lpstr>Slide 37</vt:lpstr>
      <vt:lpstr>Physics &amp; Analysis Workshops</vt:lpstr>
      <vt:lpstr>Physics &amp; Analysis Workshops</vt:lpstr>
      <vt:lpstr>Production Overview (SWIF)</vt:lpstr>
      <vt:lpstr>Analysis Trains (SWIF)</vt:lpstr>
      <vt:lpstr>Analysis Trains (SWIF)</vt:lpstr>
      <vt:lpstr>Analysis Trains (SWIF)</vt:lpstr>
      <vt:lpstr>Early GlueX Physics: DNP</vt:lpstr>
      <vt:lpstr>Documentation</vt:lpstr>
      <vt:lpstr>Slide 46</vt:lpstr>
      <vt:lpstr>Summary</vt:lpstr>
      <vt:lpstr>Summary</vt:lpstr>
      <vt:lpstr>Summary</vt:lpstr>
      <vt:lpstr>Slide 50</vt:lpstr>
      <vt:lpstr>Slide 51</vt:lpstr>
      <vt:lpstr>REST Production (ver01)</vt:lpstr>
      <vt:lpstr>Multi-threaded Scaling: April</vt:lpstr>
      <vt:lpstr>Virtual Memory</vt:lpstr>
      <vt:lpstr>Wall Time</vt:lpstr>
      <vt:lpstr>Example Reconstructed Event</vt:lpstr>
      <vt:lpstr>Reconstructed Events</vt:lpstr>
      <vt:lpstr>JANA</vt:lpstr>
      <vt:lpstr>Slide 59</vt:lpstr>
      <vt:lpstr>Example Histogram Actions</vt:lpstr>
      <vt:lpstr>Kinematic Fitting (C++)</vt:lpstr>
      <vt:lpstr>Λ Reconstruction</vt:lpstr>
      <vt:lpstr>Λ Reconstruction</vt:lpstr>
      <vt:lpstr>Analysis Tracking</vt:lpstr>
      <vt:lpstr>FDC Hit Efficiencies (Alex A.)</vt:lpstr>
      <vt:lpstr>FDC Hit Efficiencies (Alex A.)</vt:lpstr>
      <vt:lpstr>Detector/Reconstruction Studies</vt:lpstr>
      <vt:lpstr>Detector/Reconstruction Studies</vt:lpstr>
      <vt:lpstr>Reconstructed Meson Peaks</vt:lpstr>
      <vt:lpstr>γp  pK+K–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K*0 Photoproduction on the Deuteron</dc:title>
  <dc:creator>Paul Mattione</dc:creator>
  <cp:lastModifiedBy>Paul Mattione</cp:lastModifiedBy>
  <cp:revision>1552</cp:revision>
  <cp:lastPrinted>2016-10-28T16:58:25Z</cp:lastPrinted>
  <dcterms:created xsi:type="dcterms:W3CDTF">2016-11-08T15:29:41Z</dcterms:created>
  <dcterms:modified xsi:type="dcterms:W3CDTF">2016-11-08T15:38:30Z</dcterms:modified>
</cp:coreProperties>
</file>