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embeddings/oleObject1.bin" ContentType="application/vnd.openxmlformats-officedocument.oleObject"/>
  <Override PartName="/ppt/embeddings/Microsoft_Equation1.bin" ContentType="application/vnd.openxmlformats-officedocument.oleObject"/>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handoutMasterIdLst>
    <p:handoutMasterId r:id="rId30"/>
  </p:handoutMasterIdLst>
  <p:sldIdLst>
    <p:sldId id="286" r:id="rId2"/>
    <p:sldId id="291" r:id="rId3"/>
    <p:sldId id="292" r:id="rId4"/>
    <p:sldId id="287" r:id="rId5"/>
    <p:sldId id="289" r:id="rId6"/>
    <p:sldId id="294" r:id="rId7"/>
    <p:sldId id="259" r:id="rId8"/>
    <p:sldId id="264" r:id="rId9"/>
    <p:sldId id="266" r:id="rId10"/>
    <p:sldId id="261" r:id="rId11"/>
    <p:sldId id="277" r:id="rId12"/>
    <p:sldId id="288" r:id="rId13"/>
    <p:sldId id="272" r:id="rId14"/>
    <p:sldId id="295" r:id="rId15"/>
    <p:sldId id="296" r:id="rId16"/>
    <p:sldId id="278" r:id="rId17"/>
    <p:sldId id="271" r:id="rId18"/>
    <p:sldId id="270" r:id="rId19"/>
    <p:sldId id="293" r:id="rId20"/>
    <p:sldId id="265" r:id="rId21"/>
    <p:sldId id="267" r:id="rId22"/>
    <p:sldId id="268" r:id="rId23"/>
    <p:sldId id="279" r:id="rId24"/>
    <p:sldId id="285" r:id="rId25"/>
    <p:sldId id="274" r:id="rId26"/>
    <p:sldId id="275" r:id="rId27"/>
    <p:sldId id="276"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2" d="100"/>
          <a:sy n="122" d="100"/>
        </p:scale>
        <p:origin x="-576" y="-112"/>
      </p:cViewPr>
      <p:guideLst>
        <p:guide orient="horz" pos="2160"/>
        <p:guide pos="2880"/>
      </p:guideLst>
    </p:cSldViewPr>
  </p:slideViewPr>
  <p:notesTextViewPr>
    <p:cViewPr>
      <p:scale>
        <a:sx n="100" d="100"/>
        <a:sy n="100" d="100"/>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handoutMaster" Target="handoutMasters/handoutMaster1.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wmf"/><Relationship Id="rId2" Type="http://schemas.openxmlformats.org/officeDocument/2006/relationships/image" Target="../media/image1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087DD0D-8000-A24B-A3A1-8A3C16A352F4}" type="datetimeFigureOut">
              <a:rPr lang="en-US" smtClean="0"/>
              <a:t>5/16/17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AA28BCA-AA91-D14F-AF5A-1E8E958E0657}" type="slidenum">
              <a:rPr lang="en-US" smtClean="0"/>
              <a:t>‹#›</a:t>
            </a:fld>
            <a:endParaRPr lang="en-US"/>
          </a:p>
        </p:txBody>
      </p:sp>
    </p:spTree>
    <p:extLst>
      <p:ext uri="{BB962C8B-B14F-4D97-AF65-F5344CB8AC3E}">
        <p14:creationId xmlns:p14="http://schemas.microsoft.com/office/powerpoint/2010/main" val="185167915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F88B1FB-B09E-584F-A321-FF6D41291C2D}" type="datetimeFigureOut">
              <a:rPr lang="en-US" smtClean="0"/>
              <a:t>5/13/17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21896FF-0278-EA46-B281-8443C03BDDA7}" type="slidenum">
              <a:rPr lang="en-US" smtClean="0"/>
              <a:t>‹#›</a:t>
            </a:fld>
            <a:endParaRPr lang="en-US"/>
          </a:p>
        </p:txBody>
      </p:sp>
    </p:spTree>
    <p:extLst>
      <p:ext uri="{BB962C8B-B14F-4D97-AF65-F5344CB8AC3E}">
        <p14:creationId xmlns:p14="http://schemas.microsoft.com/office/powerpoint/2010/main" val="141807247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5552E7-0274-1A4A-A448-DC9B4CF81F47}" type="slidenum">
              <a:rPr lang="en-US" smtClean="0"/>
              <a:t>10</a:t>
            </a:fld>
            <a:endParaRPr lang="en-US"/>
          </a:p>
        </p:txBody>
      </p:sp>
    </p:spTree>
    <p:extLst>
      <p:ext uri="{BB962C8B-B14F-4D97-AF65-F5344CB8AC3E}">
        <p14:creationId xmlns:p14="http://schemas.microsoft.com/office/powerpoint/2010/main" val="20935129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CFC7E52-A28C-43A7-9D0B-6E03A5505BD4}" type="slidenum">
              <a:rPr lang="en-US" smtClean="0"/>
              <a:pPr/>
              <a:t>22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5/16/17</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D6EB4E-97D8-7E47-B43F-6DF8A4608B87}" type="slidenum">
              <a:rPr lang="en-US" smtClean="0"/>
              <a:t>‹#›</a:t>
            </a:fld>
            <a:endParaRPr lang="en-US"/>
          </a:p>
        </p:txBody>
      </p:sp>
    </p:spTree>
    <p:extLst>
      <p:ext uri="{BB962C8B-B14F-4D97-AF65-F5344CB8AC3E}">
        <p14:creationId xmlns:p14="http://schemas.microsoft.com/office/powerpoint/2010/main" val="40822687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5/16/17</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D6EB4E-97D8-7E47-B43F-6DF8A4608B87}" type="slidenum">
              <a:rPr lang="en-US" smtClean="0"/>
              <a:t>‹#›</a:t>
            </a:fld>
            <a:endParaRPr lang="en-US"/>
          </a:p>
        </p:txBody>
      </p:sp>
    </p:spTree>
    <p:extLst>
      <p:ext uri="{BB962C8B-B14F-4D97-AF65-F5344CB8AC3E}">
        <p14:creationId xmlns:p14="http://schemas.microsoft.com/office/powerpoint/2010/main" val="21231342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5/16/17</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D6EB4E-97D8-7E47-B43F-6DF8A4608B87}" type="slidenum">
              <a:rPr lang="en-US" smtClean="0"/>
              <a:t>‹#›</a:t>
            </a:fld>
            <a:endParaRPr lang="en-US"/>
          </a:p>
        </p:txBody>
      </p:sp>
    </p:spTree>
    <p:extLst>
      <p:ext uri="{BB962C8B-B14F-4D97-AF65-F5344CB8AC3E}">
        <p14:creationId xmlns:p14="http://schemas.microsoft.com/office/powerpoint/2010/main" val="16657990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5/16/17</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D6EB4E-97D8-7E47-B43F-6DF8A4608B87}" type="slidenum">
              <a:rPr lang="en-US" smtClean="0"/>
              <a:t>‹#›</a:t>
            </a:fld>
            <a:endParaRPr lang="en-US"/>
          </a:p>
        </p:txBody>
      </p:sp>
    </p:spTree>
    <p:extLst>
      <p:ext uri="{BB962C8B-B14F-4D97-AF65-F5344CB8AC3E}">
        <p14:creationId xmlns:p14="http://schemas.microsoft.com/office/powerpoint/2010/main" val="2596512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5/16/17</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D6EB4E-97D8-7E47-B43F-6DF8A4608B87}" type="slidenum">
              <a:rPr lang="en-US" smtClean="0"/>
              <a:t>‹#›</a:t>
            </a:fld>
            <a:endParaRPr lang="en-US"/>
          </a:p>
        </p:txBody>
      </p:sp>
    </p:spTree>
    <p:extLst>
      <p:ext uri="{BB962C8B-B14F-4D97-AF65-F5344CB8AC3E}">
        <p14:creationId xmlns:p14="http://schemas.microsoft.com/office/powerpoint/2010/main" val="227008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5/16/17</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D6EB4E-97D8-7E47-B43F-6DF8A4608B87}" type="slidenum">
              <a:rPr lang="en-US" smtClean="0"/>
              <a:t>‹#›</a:t>
            </a:fld>
            <a:endParaRPr lang="en-US"/>
          </a:p>
        </p:txBody>
      </p:sp>
    </p:spTree>
    <p:extLst>
      <p:ext uri="{BB962C8B-B14F-4D97-AF65-F5344CB8AC3E}">
        <p14:creationId xmlns:p14="http://schemas.microsoft.com/office/powerpoint/2010/main" val="40903242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5/16/17</a:t>
            </a:r>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BD6EB4E-97D8-7E47-B43F-6DF8A4608B87}" type="slidenum">
              <a:rPr lang="en-US" smtClean="0"/>
              <a:t>‹#›</a:t>
            </a:fld>
            <a:endParaRPr lang="en-US"/>
          </a:p>
        </p:txBody>
      </p:sp>
    </p:spTree>
    <p:extLst>
      <p:ext uri="{BB962C8B-B14F-4D97-AF65-F5344CB8AC3E}">
        <p14:creationId xmlns:p14="http://schemas.microsoft.com/office/powerpoint/2010/main" val="15631137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5/16/17</a:t>
            </a:r>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BD6EB4E-97D8-7E47-B43F-6DF8A4608B87}" type="slidenum">
              <a:rPr lang="en-US" smtClean="0"/>
              <a:t>‹#›</a:t>
            </a:fld>
            <a:endParaRPr lang="en-US"/>
          </a:p>
        </p:txBody>
      </p:sp>
    </p:spTree>
    <p:extLst>
      <p:ext uri="{BB962C8B-B14F-4D97-AF65-F5344CB8AC3E}">
        <p14:creationId xmlns:p14="http://schemas.microsoft.com/office/powerpoint/2010/main" val="21222537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5/16/17</a:t>
            </a:r>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BD6EB4E-97D8-7E47-B43F-6DF8A4608B87}" type="slidenum">
              <a:rPr lang="en-US" smtClean="0"/>
              <a:t>‹#›</a:t>
            </a:fld>
            <a:endParaRPr lang="en-US"/>
          </a:p>
        </p:txBody>
      </p:sp>
    </p:spTree>
    <p:extLst>
      <p:ext uri="{BB962C8B-B14F-4D97-AF65-F5344CB8AC3E}">
        <p14:creationId xmlns:p14="http://schemas.microsoft.com/office/powerpoint/2010/main" val="12848902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5/16/17</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D6EB4E-97D8-7E47-B43F-6DF8A4608B87}" type="slidenum">
              <a:rPr lang="en-US" smtClean="0"/>
              <a:t>‹#›</a:t>
            </a:fld>
            <a:endParaRPr lang="en-US"/>
          </a:p>
        </p:txBody>
      </p:sp>
    </p:spTree>
    <p:extLst>
      <p:ext uri="{BB962C8B-B14F-4D97-AF65-F5344CB8AC3E}">
        <p14:creationId xmlns:p14="http://schemas.microsoft.com/office/powerpoint/2010/main" val="36535849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5/16/17</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D6EB4E-97D8-7E47-B43F-6DF8A4608B87}" type="slidenum">
              <a:rPr lang="en-US" smtClean="0"/>
              <a:t>‹#›</a:t>
            </a:fld>
            <a:endParaRPr lang="en-US"/>
          </a:p>
        </p:txBody>
      </p:sp>
    </p:spTree>
    <p:extLst>
      <p:ext uri="{BB962C8B-B14F-4D97-AF65-F5344CB8AC3E}">
        <p14:creationId xmlns:p14="http://schemas.microsoft.com/office/powerpoint/2010/main" val="29676536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5/16/17</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D6EB4E-97D8-7E47-B43F-6DF8A4608B87}" type="slidenum">
              <a:rPr lang="en-US" smtClean="0"/>
              <a:t>‹#›</a:t>
            </a:fld>
            <a:endParaRPr lang="en-US"/>
          </a:p>
        </p:txBody>
      </p:sp>
    </p:spTree>
    <p:extLst>
      <p:ext uri="{BB962C8B-B14F-4D97-AF65-F5344CB8AC3E}">
        <p14:creationId xmlns:p14="http://schemas.microsoft.com/office/powerpoint/2010/main" val="20388574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oleObject" Target="../embeddings/oleObject1.bin"/><Relationship Id="rId5" Type="http://schemas.openxmlformats.org/officeDocument/2006/relationships/image" Target="../media/image17.wmf"/><Relationship Id="rId6" Type="http://schemas.openxmlformats.org/officeDocument/2006/relationships/oleObject" Target="../embeddings/Microsoft_Equation1.bin"/><Relationship Id="rId7" Type="http://schemas.openxmlformats.org/officeDocument/2006/relationships/image" Target="../media/image18.wmf"/><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2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 Id="rId3" Type="http://schemas.openxmlformats.org/officeDocument/2006/relationships/image" Target="../media/image2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4749800"/>
            <a:ext cx="6400800" cy="1275080"/>
          </a:xfrm>
        </p:spPr>
        <p:txBody>
          <a:bodyPr/>
          <a:lstStyle/>
          <a:p>
            <a:r>
              <a:rPr lang="en-US" dirty="0" smtClean="0"/>
              <a:t>David Lawrence    </a:t>
            </a:r>
            <a:r>
              <a:rPr lang="en-US" dirty="0" err="1" smtClean="0"/>
              <a:t>JLab</a:t>
            </a:r>
            <a:endParaRPr lang="en-US" dirty="0" smtClean="0"/>
          </a:p>
          <a:p>
            <a:r>
              <a:rPr lang="en-US" dirty="0" smtClean="0"/>
              <a:t>May</a:t>
            </a:r>
            <a:r>
              <a:rPr lang="en-US" dirty="0" smtClean="0"/>
              <a:t> </a:t>
            </a:r>
            <a:r>
              <a:rPr lang="en-US" dirty="0" smtClean="0"/>
              <a:t>16</a:t>
            </a:r>
            <a:r>
              <a:rPr lang="en-US" dirty="0" smtClean="0"/>
              <a:t>, 2017</a:t>
            </a:r>
            <a:endParaRPr lang="en-US" dirty="0"/>
          </a:p>
        </p:txBody>
      </p:sp>
      <p:sp>
        <p:nvSpPr>
          <p:cNvPr id="4" name="Frame 3"/>
          <p:cNvSpPr/>
          <p:nvPr/>
        </p:nvSpPr>
        <p:spPr>
          <a:xfrm>
            <a:off x="613228" y="471714"/>
            <a:ext cx="7910286" cy="5868126"/>
          </a:xfrm>
          <a:prstGeom prst="frame">
            <a:avLst>
              <a:gd name="adj1" fmla="val 456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5" name="TextBox 4"/>
          <p:cNvSpPr txBox="1"/>
          <p:nvPr/>
        </p:nvSpPr>
        <p:spPr>
          <a:xfrm>
            <a:off x="1423656" y="727170"/>
            <a:ext cx="6328676" cy="1077218"/>
          </a:xfrm>
          <a:prstGeom prst="rect">
            <a:avLst/>
          </a:prstGeom>
          <a:noFill/>
        </p:spPr>
        <p:txBody>
          <a:bodyPr wrap="none" rtlCol="0">
            <a:spAutoFit/>
          </a:bodyPr>
          <a:lstStyle/>
          <a:p>
            <a:pPr algn="ctr"/>
            <a:r>
              <a:rPr lang="en-US" sz="4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Hall-D Online Systems Status</a:t>
            </a:r>
          </a:p>
          <a:p>
            <a:pPr algn="ctr"/>
            <a:r>
              <a:rPr lang="en-US"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t>
            </a:r>
            <a:r>
              <a:rPr lang="en-US"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with special </a:t>
            </a:r>
            <a:r>
              <a:rPr lang="en-US"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L3 memoriam)</a:t>
            </a:r>
            <a:endParaRPr lang="en-US" sz="4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7" name="Picture 6"/>
          <p:cNvPicPr>
            <a:picLocks noChangeAspect="1"/>
          </p:cNvPicPr>
          <p:nvPr/>
        </p:nvPicPr>
        <p:blipFill>
          <a:blip r:embed="rId2"/>
          <a:stretch>
            <a:fillRect/>
          </a:stretch>
        </p:blipFill>
        <p:spPr>
          <a:xfrm>
            <a:off x="2062480" y="1839259"/>
            <a:ext cx="4947920" cy="2910541"/>
          </a:xfrm>
          <a:prstGeom prst="rect">
            <a:avLst/>
          </a:prstGeom>
        </p:spPr>
      </p:pic>
      <p:sp>
        <p:nvSpPr>
          <p:cNvPr id="2" name="Date Placeholder 1"/>
          <p:cNvSpPr>
            <a:spLocks noGrp="1"/>
          </p:cNvSpPr>
          <p:nvPr>
            <p:ph type="dt" sz="half" idx="10"/>
          </p:nvPr>
        </p:nvSpPr>
        <p:spPr/>
        <p:txBody>
          <a:bodyPr/>
          <a:lstStyle/>
          <a:p>
            <a:r>
              <a:rPr lang="en-US" smtClean="0"/>
              <a:t>5/16/17</a:t>
            </a:r>
            <a:endParaRPr lang="en-US"/>
          </a:p>
        </p:txBody>
      </p:sp>
      <p:sp>
        <p:nvSpPr>
          <p:cNvPr id="6" name="Slide Number Placeholder 5"/>
          <p:cNvSpPr>
            <a:spLocks noGrp="1"/>
          </p:cNvSpPr>
          <p:nvPr>
            <p:ph type="sldNum" sz="quarter" idx="12"/>
          </p:nvPr>
        </p:nvSpPr>
        <p:spPr/>
        <p:txBody>
          <a:bodyPr/>
          <a:lstStyle/>
          <a:p>
            <a:fld id="{FBD6EB4E-97D8-7E47-B43F-6DF8A4608B87}" type="slidenum">
              <a:rPr lang="en-US" smtClean="0"/>
              <a:t>1</a:t>
            </a:fld>
            <a:endParaRPr lang="en-US"/>
          </a:p>
        </p:txBody>
      </p:sp>
    </p:spTree>
    <p:extLst>
      <p:ext uri="{BB962C8B-B14F-4D97-AF65-F5344CB8AC3E}">
        <p14:creationId xmlns:p14="http://schemas.microsoft.com/office/powerpoint/2010/main" val="27414391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40715"/>
          </a:xfrm>
        </p:spPr>
        <p:txBody>
          <a:bodyPr>
            <a:normAutofit fontScale="90000"/>
          </a:bodyPr>
          <a:lstStyle/>
          <a:p>
            <a:r>
              <a:rPr lang="en-US" dirty="0" smtClean="0"/>
              <a:t>Important Numbers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36220937"/>
              </p:ext>
            </p:extLst>
          </p:nvPr>
        </p:nvGraphicFramePr>
        <p:xfrm>
          <a:off x="185615" y="1522474"/>
          <a:ext cx="8782539" cy="2966720"/>
        </p:xfrm>
        <a:graphic>
          <a:graphicData uri="http://schemas.openxmlformats.org/drawingml/2006/table">
            <a:tbl>
              <a:tblPr firstRow="1" bandRow="1">
                <a:tableStyleId>{7E9639D4-E3E2-4D34-9284-5A2195B3D0D7}</a:tableStyleId>
              </a:tblPr>
              <a:tblGrid>
                <a:gridCol w="3072756"/>
                <a:gridCol w="1395677"/>
                <a:gridCol w="2079891"/>
                <a:gridCol w="2234215"/>
              </a:tblGrid>
              <a:tr h="370840">
                <a:tc>
                  <a:txBody>
                    <a:bodyPr/>
                    <a:lstStyle/>
                    <a:p>
                      <a:endParaRPr lang="en-US" dirty="0"/>
                    </a:p>
                  </a:txBody>
                  <a:tcPr/>
                </a:tc>
                <a:tc>
                  <a:txBody>
                    <a:bodyPr/>
                    <a:lstStyle/>
                    <a:p>
                      <a:pPr algn="ctr"/>
                      <a:r>
                        <a:rPr lang="en-US" dirty="0" smtClean="0"/>
                        <a:t>Proposal</a:t>
                      </a:r>
                      <a:endParaRPr lang="en-US" dirty="0"/>
                    </a:p>
                  </a:txBody>
                  <a:tcPr/>
                </a:tc>
                <a:tc>
                  <a:txBody>
                    <a:bodyPr/>
                    <a:lstStyle/>
                    <a:p>
                      <a:pPr algn="ctr"/>
                      <a:r>
                        <a:rPr lang="en-US" dirty="0" smtClean="0"/>
                        <a:t>July 2016 estimate</a:t>
                      </a:r>
                      <a:endParaRPr lang="en-US" dirty="0"/>
                    </a:p>
                  </a:txBody>
                  <a:tcPr/>
                </a:tc>
                <a:tc>
                  <a:txBody>
                    <a:bodyPr/>
                    <a:lstStyle/>
                    <a:p>
                      <a:pPr algn="ctr"/>
                      <a:r>
                        <a:rPr lang="en-US" dirty="0" smtClean="0"/>
                        <a:t>May 2017 estimate</a:t>
                      </a:r>
                      <a:endParaRPr lang="en-US" dirty="0"/>
                    </a:p>
                  </a:txBody>
                  <a:tcPr/>
                </a:tc>
              </a:tr>
              <a:tr h="370840">
                <a:tc>
                  <a:txBody>
                    <a:bodyPr/>
                    <a:lstStyle/>
                    <a:p>
                      <a:r>
                        <a:rPr lang="en-US" dirty="0" smtClean="0"/>
                        <a:t>L1 trigger rate</a:t>
                      </a:r>
                      <a:endParaRPr lang="en-US" dirty="0"/>
                    </a:p>
                  </a:txBody>
                  <a:tcPr/>
                </a:tc>
                <a:tc>
                  <a:txBody>
                    <a:bodyPr/>
                    <a:lstStyle/>
                    <a:p>
                      <a:pPr algn="ctr"/>
                      <a:r>
                        <a:rPr lang="en-US" dirty="0" smtClean="0"/>
                        <a:t>100kHz</a:t>
                      </a:r>
                      <a:endParaRPr lang="en-US" dirty="0"/>
                    </a:p>
                  </a:txBody>
                  <a:tcPr/>
                </a:tc>
                <a:tc>
                  <a:txBody>
                    <a:bodyPr/>
                    <a:lstStyle/>
                    <a:p>
                      <a:pPr algn="ctr"/>
                      <a:r>
                        <a:rPr lang="en-US" dirty="0" smtClean="0"/>
                        <a:t>150kHz</a:t>
                      </a:r>
                      <a:endParaRPr lang="en-US" dirty="0"/>
                    </a:p>
                  </a:txBody>
                  <a:tcPr/>
                </a:tc>
                <a:tc>
                  <a:txBody>
                    <a:bodyPr/>
                    <a:lstStyle/>
                    <a:p>
                      <a:pPr algn="ctr"/>
                      <a:r>
                        <a:rPr lang="en-US" dirty="0" smtClean="0"/>
                        <a:t>90kHz</a:t>
                      </a:r>
                      <a:endParaRPr lang="en-US" dirty="0"/>
                    </a:p>
                  </a:txBody>
                  <a:tcPr/>
                </a:tc>
              </a:tr>
              <a:tr h="370840">
                <a:tc>
                  <a:txBody>
                    <a:bodyPr/>
                    <a:lstStyle/>
                    <a:p>
                      <a:r>
                        <a:rPr lang="en-US" dirty="0" smtClean="0"/>
                        <a:t>Average Event Size</a:t>
                      </a:r>
                      <a:endParaRPr lang="en-US" dirty="0"/>
                    </a:p>
                  </a:txBody>
                  <a:tcPr/>
                </a:tc>
                <a:tc>
                  <a:txBody>
                    <a:bodyPr/>
                    <a:lstStyle/>
                    <a:p>
                      <a:pPr algn="ctr"/>
                      <a:r>
                        <a:rPr lang="en-US" dirty="0" smtClean="0"/>
                        <a:t>15kB/event</a:t>
                      </a:r>
                      <a:endParaRPr lang="en-US" dirty="0"/>
                    </a:p>
                  </a:txBody>
                  <a:tcPr/>
                </a:tc>
                <a:tc>
                  <a:txBody>
                    <a:bodyPr/>
                    <a:lstStyle/>
                    <a:p>
                      <a:pPr algn="ctr"/>
                      <a:r>
                        <a:rPr lang="en-US" dirty="0" smtClean="0"/>
                        <a:t>52kB/event</a:t>
                      </a:r>
                      <a:endParaRPr lang="en-US" dirty="0"/>
                    </a:p>
                  </a:txBody>
                  <a:tcPr/>
                </a:tc>
                <a:tc>
                  <a:txBody>
                    <a:bodyPr/>
                    <a:lstStyle/>
                    <a:p>
                      <a:pPr algn="ctr"/>
                      <a:r>
                        <a:rPr lang="en-US" dirty="0" smtClean="0"/>
                        <a:t>17kB/event</a:t>
                      </a:r>
                      <a:endParaRPr lang="en-US" dirty="0"/>
                    </a:p>
                  </a:txBody>
                  <a:tcPr/>
                </a:tc>
              </a:tr>
              <a:tr h="370840">
                <a:tc>
                  <a:txBody>
                    <a:bodyPr/>
                    <a:lstStyle/>
                    <a:p>
                      <a:r>
                        <a:rPr lang="en-US" dirty="0" smtClean="0"/>
                        <a:t>Data rate (from</a:t>
                      </a:r>
                      <a:r>
                        <a:rPr lang="en-US" baseline="0" dirty="0" smtClean="0"/>
                        <a:t> EB)</a:t>
                      </a:r>
                      <a:endParaRPr lang="en-US" dirty="0"/>
                    </a:p>
                  </a:txBody>
                  <a:tcPr/>
                </a:tc>
                <a:tc>
                  <a:txBody>
                    <a:bodyPr/>
                    <a:lstStyle/>
                    <a:p>
                      <a:pPr algn="ctr"/>
                      <a:r>
                        <a:rPr lang="en-US" dirty="0" smtClean="0"/>
                        <a:t>1.5GB/s</a:t>
                      </a:r>
                      <a:endParaRPr lang="en-US" dirty="0"/>
                    </a:p>
                  </a:txBody>
                  <a:tcPr/>
                </a:tc>
                <a:tc>
                  <a:txBody>
                    <a:bodyPr/>
                    <a:lstStyle/>
                    <a:p>
                      <a:pPr algn="ctr"/>
                      <a:r>
                        <a:rPr lang="en-US" dirty="0" smtClean="0"/>
                        <a:t>9GB/s</a:t>
                      </a:r>
                      <a:endParaRPr lang="en-US" dirty="0"/>
                    </a:p>
                  </a:txBody>
                  <a:tcPr/>
                </a:tc>
                <a:tc>
                  <a:txBody>
                    <a:bodyPr/>
                    <a:lstStyle/>
                    <a:p>
                      <a:pPr algn="ctr"/>
                      <a:r>
                        <a:rPr lang="en-US" dirty="0" smtClean="0"/>
                        <a:t>&lt;2GB/s</a:t>
                      </a:r>
                      <a:endParaRPr lang="en-US" dirty="0"/>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Date rate</a:t>
                      </a:r>
                      <a:r>
                        <a:rPr lang="en-US" baseline="0" dirty="0" smtClean="0"/>
                        <a:t> to tape </a:t>
                      </a:r>
                      <a:r>
                        <a:rPr lang="en-US" sz="1400" baseline="0" dirty="0" smtClean="0"/>
                        <a:t>(uncompressed)</a:t>
                      </a:r>
                      <a:endParaRPr lang="en-US" sz="1400" dirty="0" smtClean="0"/>
                    </a:p>
                  </a:txBody>
                  <a:tcPr/>
                </a:tc>
                <a:tc>
                  <a:txBody>
                    <a:bodyPr/>
                    <a:lstStyle/>
                    <a:p>
                      <a:pPr algn="ctr"/>
                      <a:r>
                        <a:rPr lang="en-US" dirty="0" smtClean="0"/>
                        <a:t>0.15GB/s</a:t>
                      </a:r>
                      <a:endParaRPr lang="en-US" dirty="0"/>
                    </a:p>
                  </a:txBody>
                  <a:tcPr/>
                </a:tc>
                <a:tc>
                  <a:txBody>
                    <a:bodyPr/>
                    <a:lstStyle/>
                    <a:p>
                      <a:pPr algn="ctr"/>
                      <a:r>
                        <a:rPr lang="en-US" dirty="0" smtClean="0"/>
                        <a:t>2.25GB/s</a:t>
                      </a:r>
                      <a:endParaRPr lang="en-US" dirty="0"/>
                    </a:p>
                  </a:txBody>
                  <a:tcPr/>
                </a:tc>
                <a:tc>
                  <a:txBody>
                    <a:bodyPr/>
                    <a:lstStyle/>
                    <a:p>
                      <a:pPr algn="ctr"/>
                      <a:r>
                        <a:rPr lang="en-US" dirty="0" smtClean="0"/>
                        <a:t>&lt;2GB/s</a:t>
                      </a:r>
                      <a:endParaRPr lang="en-US" dirty="0"/>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Data volume on tape (Yearly)</a:t>
                      </a:r>
                    </a:p>
                  </a:txBody>
                  <a:tcPr/>
                </a:tc>
                <a:tc>
                  <a:txBody>
                    <a:bodyPr/>
                    <a:lstStyle/>
                    <a:p>
                      <a:pPr algn="ctr"/>
                      <a:r>
                        <a:rPr lang="en-US" dirty="0" smtClean="0"/>
                        <a:t>0.42PB/y</a:t>
                      </a:r>
                      <a:endParaRPr lang="en-US" dirty="0"/>
                    </a:p>
                  </a:txBody>
                  <a:tcPr/>
                </a:tc>
                <a:tc>
                  <a:txBody>
                    <a:bodyPr/>
                    <a:lstStyle/>
                    <a:p>
                      <a:pPr algn="ctr"/>
                      <a:r>
                        <a:rPr lang="en-US" dirty="0" smtClean="0"/>
                        <a:t>6.75PB/y</a:t>
                      </a:r>
                      <a:endParaRPr lang="en-US" dirty="0"/>
                    </a:p>
                  </a:txBody>
                  <a:tcPr/>
                </a:tc>
                <a:tc>
                  <a:txBody>
                    <a:bodyPr/>
                    <a:lstStyle/>
                    <a:p>
                      <a:pPr algn="ctr"/>
                      <a:r>
                        <a:rPr lang="en-US" dirty="0" smtClean="0"/>
                        <a:t>4.8PB/y</a:t>
                      </a:r>
                      <a:endParaRPr lang="en-US" dirty="0"/>
                    </a:p>
                  </a:txBody>
                  <a:tcPr/>
                </a:tc>
              </a:tr>
              <a:tr h="370840">
                <a:tc>
                  <a:txBody>
                    <a:bodyPr/>
                    <a:lstStyle/>
                    <a:p>
                      <a:r>
                        <a:rPr lang="en-US" dirty="0" smtClean="0"/>
                        <a:t>Data volume on tape (Total)</a:t>
                      </a:r>
                      <a:endParaRPr lang="en-US" dirty="0"/>
                    </a:p>
                  </a:txBody>
                  <a:tcPr/>
                </a:tc>
                <a:tc>
                  <a:txBody>
                    <a:bodyPr/>
                    <a:lstStyle/>
                    <a:p>
                      <a:pPr algn="ctr"/>
                      <a:r>
                        <a:rPr lang="en-US" dirty="0" smtClean="0"/>
                        <a:t>2.3PB</a:t>
                      </a:r>
                      <a:endParaRPr lang="en-US" dirty="0"/>
                    </a:p>
                  </a:txBody>
                  <a:tcPr/>
                </a:tc>
                <a:tc>
                  <a:txBody>
                    <a:bodyPr/>
                    <a:lstStyle/>
                    <a:p>
                      <a:pPr algn="ctr"/>
                      <a:r>
                        <a:rPr lang="en-US" dirty="0" smtClean="0"/>
                        <a:t>37PB</a:t>
                      </a:r>
                      <a:endParaRPr lang="en-US" dirty="0"/>
                    </a:p>
                  </a:txBody>
                  <a:tcPr/>
                </a:tc>
                <a:tc>
                  <a:txBody>
                    <a:bodyPr/>
                    <a:lstStyle/>
                    <a:p>
                      <a:pPr algn="ctr"/>
                      <a:r>
                        <a:rPr lang="en-US" dirty="0" smtClean="0"/>
                        <a:t>26PB</a:t>
                      </a:r>
                      <a:endParaRPr lang="en-US" dirty="0"/>
                    </a:p>
                  </a:txBody>
                  <a:tcPr/>
                </a:tc>
              </a:tr>
              <a:tr h="370840">
                <a:tc>
                  <a:txBody>
                    <a:bodyPr/>
                    <a:lstStyle/>
                    <a:p>
                      <a:r>
                        <a:rPr lang="en-US" dirty="0" smtClean="0"/>
                        <a:t>Num. crates</a:t>
                      </a:r>
                      <a:r>
                        <a:rPr lang="en-US" baseline="0" dirty="0" smtClean="0"/>
                        <a:t> exceeding 1Gbit</a:t>
                      </a:r>
                      <a:endParaRPr lang="en-US" dirty="0"/>
                    </a:p>
                  </a:txBody>
                  <a:tcPr/>
                </a:tc>
                <a:tc>
                  <a:txBody>
                    <a:bodyPr/>
                    <a:lstStyle/>
                    <a:p>
                      <a:pPr algn="ctr"/>
                      <a:r>
                        <a:rPr lang="en-US" dirty="0" smtClean="0"/>
                        <a:t>-</a:t>
                      </a:r>
                      <a:endParaRPr lang="en-US" dirty="0"/>
                    </a:p>
                  </a:txBody>
                  <a:tcPr/>
                </a:tc>
                <a:tc>
                  <a:txBody>
                    <a:bodyPr/>
                    <a:lstStyle/>
                    <a:p>
                      <a:pPr algn="ctr"/>
                      <a:r>
                        <a:rPr lang="en-US" dirty="0" smtClean="0"/>
                        <a:t>&gt;35</a:t>
                      </a:r>
                      <a:endParaRPr lang="en-US" dirty="0"/>
                    </a:p>
                  </a:txBody>
                  <a:tcPr/>
                </a:tc>
                <a:tc>
                  <a:txBody>
                    <a:bodyPr/>
                    <a:lstStyle/>
                    <a:p>
                      <a:pPr algn="ctr"/>
                      <a:r>
                        <a:rPr lang="en-US" dirty="0" smtClean="0"/>
                        <a:t>&lt;=3</a:t>
                      </a:r>
                      <a:r>
                        <a:rPr lang="en-US" baseline="30000" dirty="0" smtClean="0"/>
                        <a:t>**</a:t>
                      </a:r>
                      <a:endParaRPr lang="en-US" baseline="30000" dirty="0"/>
                    </a:p>
                  </a:txBody>
                  <a:tcPr/>
                </a:tc>
              </a:tr>
            </a:tbl>
          </a:graphicData>
        </a:graphic>
      </p:graphicFrame>
      <p:sp>
        <p:nvSpPr>
          <p:cNvPr id="5" name="TextBox 4"/>
          <p:cNvSpPr txBox="1"/>
          <p:nvPr/>
        </p:nvSpPr>
        <p:spPr>
          <a:xfrm>
            <a:off x="3137487" y="1072784"/>
            <a:ext cx="2595582" cy="369332"/>
          </a:xfrm>
          <a:prstGeom prst="rect">
            <a:avLst/>
          </a:prstGeom>
          <a:noFill/>
        </p:spPr>
        <p:txBody>
          <a:bodyPr wrap="none" rtlCol="0">
            <a:spAutoFit/>
          </a:bodyPr>
          <a:lstStyle/>
          <a:p>
            <a:r>
              <a:rPr lang="en-US" i="1" dirty="0" smtClean="0"/>
              <a:t>All numbers for 5x10</a:t>
            </a:r>
            <a:r>
              <a:rPr lang="en-US" i="1" baseline="30000" dirty="0" smtClean="0"/>
              <a:t>7</a:t>
            </a:r>
            <a:r>
              <a:rPr lang="en-US" i="1" dirty="0" smtClean="0"/>
              <a:t> </a:t>
            </a:r>
            <a:r>
              <a:rPr lang="en-US" i="1" dirty="0" smtClean="0">
                <a:latin typeface="Symbol" charset="2"/>
                <a:cs typeface="Symbol" charset="2"/>
              </a:rPr>
              <a:t>g</a:t>
            </a:r>
            <a:r>
              <a:rPr lang="en-US" i="1" dirty="0" smtClean="0"/>
              <a:t>/s</a:t>
            </a:r>
            <a:endParaRPr lang="en-US" i="1" dirty="0"/>
          </a:p>
        </p:txBody>
      </p:sp>
      <p:sp>
        <p:nvSpPr>
          <p:cNvPr id="6" name="TextBox 5"/>
          <p:cNvSpPr txBox="1"/>
          <p:nvPr/>
        </p:nvSpPr>
        <p:spPr>
          <a:xfrm>
            <a:off x="928076" y="4559720"/>
            <a:ext cx="7758724" cy="1200329"/>
          </a:xfrm>
          <a:prstGeom prst="rect">
            <a:avLst/>
          </a:prstGeom>
          <a:noFill/>
        </p:spPr>
        <p:txBody>
          <a:bodyPr wrap="square" rtlCol="0">
            <a:spAutoFit/>
          </a:bodyPr>
          <a:lstStyle/>
          <a:p>
            <a:pPr marL="285750" indent="-285750">
              <a:buFont typeface="Arial"/>
              <a:buChar char="•"/>
            </a:pPr>
            <a:r>
              <a:rPr lang="en-US" i="1" dirty="0" smtClean="0"/>
              <a:t>Numbers previously supplied to Computer Center based on assumption that rate to tape was same for low intensity and high intensity due to L3</a:t>
            </a:r>
          </a:p>
          <a:p>
            <a:pPr marL="285750" indent="-285750">
              <a:buFont typeface="Arial"/>
              <a:buChar char="•"/>
            </a:pPr>
            <a:r>
              <a:rPr lang="en-US" i="1" dirty="0" smtClean="0"/>
              <a:t>Nov 11, 2016 spreadsheet indicated ~3.6PB/</a:t>
            </a:r>
            <a:r>
              <a:rPr lang="en-US" i="1" dirty="0" err="1" smtClean="0"/>
              <a:t>yr</a:t>
            </a:r>
            <a:r>
              <a:rPr lang="en-US" i="1" dirty="0" smtClean="0"/>
              <a:t> for FY17 and FY18</a:t>
            </a:r>
          </a:p>
          <a:p>
            <a:pPr marL="285750" indent="-285750">
              <a:buFont typeface="Arial"/>
              <a:buChar char="•"/>
            </a:pPr>
            <a:r>
              <a:rPr lang="en-US" i="1" dirty="0" smtClean="0"/>
              <a:t>Yearly data volume assumes 5.5 calendar years to run full 200 PAC days</a:t>
            </a:r>
            <a:endParaRPr lang="en-US" i="1" dirty="0"/>
          </a:p>
        </p:txBody>
      </p:sp>
      <p:sp>
        <p:nvSpPr>
          <p:cNvPr id="7" name="TextBox 6"/>
          <p:cNvSpPr txBox="1"/>
          <p:nvPr/>
        </p:nvSpPr>
        <p:spPr>
          <a:xfrm>
            <a:off x="1309074" y="5882022"/>
            <a:ext cx="5958770" cy="338554"/>
          </a:xfrm>
          <a:prstGeom prst="rect">
            <a:avLst/>
          </a:prstGeom>
          <a:noFill/>
        </p:spPr>
        <p:txBody>
          <a:bodyPr wrap="none" rtlCol="0">
            <a:spAutoFit/>
          </a:bodyPr>
          <a:lstStyle/>
          <a:p>
            <a:r>
              <a:rPr lang="en-US" sz="1600" i="1" dirty="0" smtClean="0"/>
              <a:t>** 3 crates if ST is NOT used in L1 trigger. No crates above limit if it is.</a:t>
            </a:r>
            <a:endParaRPr lang="en-US" sz="1600" i="1" dirty="0"/>
          </a:p>
        </p:txBody>
      </p:sp>
      <p:sp>
        <p:nvSpPr>
          <p:cNvPr id="3" name="Date Placeholder 2"/>
          <p:cNvSpPr>
            <a:spLocks noGrp="1"/>
          </p:cNvSpPr>
          <p:nvPr>
            <p:ph type="dt" sz="half" idx="10"/>
          </p:nvPr>
        </p:nvSpPr>
        <p:spPr/>
        <p:txBody>
          <a:bodyPr/>
          <a:lstStyle/>
          <a:p>
            <a:r>
              <a:rPr lang="en-US" smtClean="0"/>
              <a:t>5/16/17</a:t>
            </a:r>
            <a:endParaRPr lang="en-US"/>
          </a:p>
        </p:txBody>
      </p:sp>
      <p:sp>
        <p:nvSpPr>
          <p:cNvPr id="9" name="Slide Number Placeholder 8"/>
          <p:cNvSpPr>
            <a:spLocks noGrp="1"/>
          </p:cNvSpPr>
          <p:nvPr>
            <p:ph type="sldNum" sz="quarter" idx="12"/>
          </p:nvPr>
        </p:nvSpPr>
        <p:spPr/>
        <p:txBody>
          <a:bodyPr/>
          <a:lstStyle/>
          <a:p>
            <a:fld id="{819F3911-5869-AB4C-BE85-BBE94B1E22E9}" type="slidenum">
              <a:rPr lang="en-US" smtClean="0"/>
              <a:t>10</a:t>
            </a:fld>
            <a:endParaRPr lang="en-US"/>
          </a:p>
        </p:txBody>
      </p:sp>
    </p:spTree>
    <p:extLst>
      <p:ext uri="{BB962C8B-B14F-4D97-AF65-F5344CB8AC3E}">
        <p14:creationId xmlns:p14="http://schemas.microsoft.com/office/powerpoint/2010/main" val="33424236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Front end hardware limits maximum event rate to 90kHz instead of 200kHz</a:t>
            </a:r>
          </a:p>
          <a:p>
            <a:pPr lvl="1"/>
            <a:r>
              <a:rPr lang="en-US" dirty="0" smtClean="0"/>
              <a:t>L1 trigger optimization allows us to meet </a:t>
            </a:r>
            <a:br>
              <a:rPr lang="en-US" dirty="0" smtClean="0"/>
            </a:br>
            <a:r>
              <a:rPr lang="en-US" dirty="0" smtClean="0"/>
              <a:t>5 x 10</a:t>
            </a:r>
            <a:r>
              <a:rPr lang="en-US" baseline="30000" dirty="0" smtClean="0"/>
              <a:t>7</a:t>
            </a:r>
            <a:r>
              <a:rPr lang="en-US" dirty="0" smtClean="0"/>
              <a:t> </a:t>
            </a:r>
            <a:r>
              <a:rPr lang="en-US" dirty="0" smtClean="0">
                <a:latin typeface="Symbol" charset="2"/>
                <a:cs typeface="Symbol" charset="2"/>
              </a:rPr>
              <a:t>g</a:t>
            </a:r>
            <a:r>
              <a:rPr lang="en-US" dirty="0" smtClean="0"/>
              <a:t>/s requirement with 90kHz event rate</a:t>
            </a:r>
          </a:p>
          <a:p>
            <a:r>
              <a:rPr lang="en-US" dirty="0" smtClean="0"/>
              <a:t>Four crates will have network upgraded to 10Gbit to give additional margin</a:t>
            </a:r>
          </a:p>
          <a:p>
            <a:r>
              <a:rPr lang="en-US" dirty="0" smtClean="0"/>
              <a:t>Will write to RAID at &lt;2GB/s </a:t>
            </a:r>
            <a:r>
              <a:rPr lang="en-US" sz="2800" dirty="0" smtClean="0"/>
              <a:t>(closer to 1.5GB/s)</a:t>
            </a:r>
            <a:endParaRPr lang="en-US" dirty="0" smtClean="0"/>
          </a:p>
          <a:p>
            <a:pPr lvl="1"/>
            <a:r>
              <a:rPr lang="en-US" dirty="0" smtClean="0"/>
              <a:t>will need another RAID disk</a:t>
            </a:r>
          </a:p>
          <a:p>
            <a:r>
              <a:rPr lang="en-US" dirty="0" smtClean="0"/>
              <a:t>Required tape volume will be ≤5PB/</a:t>
            </a:r>
            <a:r>
              <a:rPr lang="en-US" dirty="0" err="1" smtClean="0"/>
              <a:t>yr</a:t>
            </a:r>
            <a:endParaRPr lang="en-US" dirty="0" smtClean="0"/>
          </a:p>
          <a:p>
            <a:r>
              <a:rPr lang="en-US" dirty="0" smtClean="0"/>
              <a:t>Online L3 no longer required for high rate running</a:t>
            </a:r>
            <a:endParaRPr lang="en-US" dirty="0"/>
          </a:p>
        </p:txBody>
      </p:sp>
      <p:sp>
        <p:nvSpPr>
          <p:cNvPr id="4" name="Date Placeholder 3"/>
          <p:cNvSpPr>
            <a:spLocks noGrp="1"/>
          </p:cNvSpPr>
          <p:nvPr>
            <p:ph type="dt" sz="half" idx="10"/>
          </p:nvPr>
        </p:nvSpPr>
        <p:spPr/>
        <p:txBody>
          <a:bodyPr/>
          <a:lstStyle/>
          <a:p>
            <a:r>
              <a:rPr lang="en-US" smtClean="0"/>
              <a:t>5/16/17</a:t>
            </a:r>
            <a:endParaRPr lang="en-US"/>
          </a:p>
        </p:txBody>
      </p:sp>
      <p:sp>
        <p:nvSpPr>
          <p:cNvPr id="6" name="Slide Number Placeholder 5"/>
          <p:cNvSpPr>
            <a:spLocks noGrp="1"/>
          </p:cNvSpPr>
          <p:nvPr>
            <p:ph type="sldNum" sz="quarter" idx="12"/>
          </p:nvPr>
        </p:nvSpPr>
        <p:spPr/>
        <p:txBody>
          <a:bodyPr/>
          <a:lstStyle/>
          <a:p>
            <a:fld id="{819F3911-5869-AB4C-BE85-BBE94B1E22E9}" type="slidenum">
              <a:rPr lang="en-US" smtClean="0"/>
              <a:t>11</a:t>
            </a:fld>
            <a:endParaRPr lang="en-US"/>
          </a:p>
        </p:txBody>
      </p:sp>
      <p:pic>
        <p:nvPicPr>
          <p:cNvPr id="7" name="Content Placeholder 6"/>
          <p:cNvPicPr>
            <a:picLocks noChangeAspect="1"/>
          </p:cNvPicPr>
          <p:nvPr/>
        </p:nvPicPr>
        <p:blipFill rotWithShape="1">
          <a:blip r:embed="rId2">
            <a:clrChange>
              <a:clrFrom>
                <a:srgbClr val="FFFFFF"/>
              </a:clrFrom>
              <a:clrTo>
                <a:srgbClr val="FFFFFF">
                  <a:alpha val="0"/>
                </a:srgbClr>
              </a:clrTo>
            </a:clrChange>
          </a:blip>
          <a:srcRect t="-2728" b="-1709"/>
          <a:stretch/>
        </p:blipFill>
        <p:spPr>
          <a:xfrm>
            <a:off x="7148286" y="91536"/>
            <a:ext cx="1862932" cy="1647647"/>
          </a:xfrm>
          <a:prstGeom prst="rect">
            <a:avLst/>
          </a:prstGeom>
        </p:spPr>
      </p:pic>
      <p:sp>
        <p:nvSpPr>
          <p:cNvPr id="8" name="TextBox 7"/>
          <p:cNvSpPr txBox="1"/>
          <p:nvPr/>
        </p:nvSpPr>
        <p:spPr>
          <a:xfrm>
            <a:off x="3124200" y="1186810"/>
            <a:ext cx="2895820" cy="369332"/>
          </a:xfrm>
          <a:prstGeom prst="rect">
            <a:avLst/>
          </a:prstGeom>
          <a:noFill/>
        </p:spPr>
        <p:txBody>
          <a:bodyPr wrap="none" rtlCol="0">
            <a:spAutoFit/>
          </a:bodyPr>
          <a:lstStyle/>
          <a:p>
            <a:r>
              <a:rPr lang="en-US" i="1" dirty="0" smtClean="0"/>
              <a:t>(from High Intensity Review)</a:t>
            </a:r>
            <a:endParaRPr lang="en-US" i="1" dirty="0"/>
          </a:p>
        </p:txBody>
      </p:sp>
    </p:spTree>
    <p:extLst>
      <p:ext uri="{BB962C8B-B14F-4D97-AF65-F5344CB8AC3E}">
        <p14:creationId xmlns:p14="http://schemas.microsoft.com/office/powerpoint/2010/main" val="7746655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661610" y="520532"/>
            <a:ext cx="3740621" cy="4685538"/>
          </a:xfrm>
          <a:prstGeom prst="rect">
            <a:avLst/>
          </a:prstGeom>
        </p:spPr>
      </p:pic>
      <p:sp>
        <p:nvSpPr>
          <p:cNvPr id="5" name="Date Placeholder 4"/>
          <p:cNvSpPr>
            <a:spLocks noGrp="1"/>
          </p:cNvSpPr>
          <p:nvPr>
            <p:ph type="dt" sz="half" idx="10"/>
          </p:nvPr>
        </p:nvSpPr>
        <p:spPr/>
        <p:txBody>
          <a:bodyPr/>
          <a:lstStyle/>
          <a:p>
            <a:r>
              <a:rPr lang="en-US" smtClean="0"/>
              <a:t>5/16/17</a:t>
            </a:r>
            <a:endParaRPr lang="en-US"/>
          </a:p>
        </p:txBody>
      </p:sp>
      <p:sp>
        <p:nvSpPr>
          <p:cNvPr id="6" name="Slide Number Placeholder 5"/>
          <p:cNvSpPr>
            <a:spLocks noGrp="1"/>
          </p:cNvSpPr>
          <p:nvPr>
            <p:ph type="sldNum" sz="quarter" idx="12"/>
          </p:nvPr>
        </p:nvSpPr>
        <p:spPr/>
        <p:txBody>
          <a:bodyPr/>
          <a:lstStyle/>
          <a:p>
            <a:fld id="{FBD6EB4E-97D8-7E47-B43F-6DF8A4608B87}" type="slidenum">
              <a:rPr lang="en-US" smtClean="0"/>
              <a:t>12</a:t>
            </a:fld>
            <a:endParaRPr lang="en-US"/>
          </a:p>
        </p:txBody>
      </p:sp>
    </p:spTree>
    <p:extLst>
      <p:ext uri="{BB962C8B-B14F-4D97-AF65-F5344CB8AC3E}">
        <p14:creationId xmlns:p14="http://schemas.microsoft.com/office/powerpoint/2010/main" val="21282614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7177"/>
            <a:ext cx="8229600" cy="1143000"/>
          </a:xfrm>
        </p:spPr>
        <p:txBody>
          <a:bodyPr>
            <a:normAutofit/>
          </a:bodyPr>
          <a:lstStyle/>
          <a:p>
            <a:r>
              <a:rPr lang="en-US" sz="3600" dirty="0" smtClean="0"/>
              <a:t>Estimated Online Equipment Budget</a:t>
            </a:r>
            <a:endParaRPr lang="en-US" sz="3600" dirty="0"/>
          </a:p>
        </p:txBody>
      </p:sp>
      <p:pic>
        <p:nvPicPr>
          <p:cNvPr id="4" name="Picture 3" descr="Screen Shot 2017-05-02 at 9.37.35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55700"/>
            <a:ext cx="9144000" cy="4533935"/>
          </a:xfrm>
          <a:prstGeom prst="rect">
            <a:avLst/>
          </a:prstGeom>
        </p:spPr>
      </p:pic>
      <p:cxnSp>
        <p:nvCxnSpPr>
          <p:cNvPr id="6" name="Straight Connector 5"/>
          <p:cNvCxnSpPr/>
          <p:nvPr/>
        </p:nvCxnSpPr>
        <p:spPr>
          <a:xfrm>
            <a:off x="1240692" y="3810001"/>
            <a:ext cx="6369539"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5574699" y="4351250"/>
            <a:ext cx="527539"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rot="531998">
            <a:off x="6072168" y="4166585"/>
            <a:ext cx="915635" cy="369332"/>
          </a:xfrm>
          <a:prstGeom prst="rect">
            <a:avLst/>
          </a:prstGeom>
          <a:noFill/>
        </p:spPr>
        <p:txBody>
          <a:bodyPr wrap="none" rtlCol="0">
            <a:spAutoFit/>
          </a:bodyPr>
          <a:lstStyle/>
          <a:p>
            <a:r>
              <a:rPr lang="en-US" b="1" dirty="0" smtClean="0">
                <a:solidFill>
                  <a:srgbClr val="FF0000"/>
                </a:solidFill>
                <a:latin typeface="Baoli SC Regular"/>
                <a:cs typeface="Baoli SC Regular"/>
              </a:rPr>
              <a:t>$74.74</a:t>
            </a:r>
            <a:endParaRPr lang="en-US" b="1" dirty="0">
              <a:solidFill>
                <a:srgbClr val="FF0000"/>
              </a:solidFill>
              <a:latin typeface="Baoli SC Regular"/>
              <a:cs typeface="Baoli SC Regular"/>
            </a:endParaRPr>
          </a:p>
        </p:txBody>
      </p:sp>
      <p:sp>
        <p:nvSpPr>
          <p:cNvPr id="3" name="Date Placeholder 2"/>
          <p:cNvSpPr>
            <a:spLocks noGrp="1"/>
          </p:cNvSpPr>
          <p:nvPr>
            <p:ph type="dt" sz="half" idx="10"/>
          </p:nvPr>
        </p:nvSpPr>
        <p:spPr/>
        <p:txBody>
          <a:bodyPr/>
          <a:lstStyle/>
          <a:p>
            <a:r>
              <a:rPr lang="en-US" smtClean="0"/>
              <a:t>5/16/17</a:t>
            </a:r>
            <a:endParaRPr lang="en-US"/>
          </a:p>
        </p:txBody>
      </p:sp>
      <p:sp>
        <p:nvSpPr>
          <p:cNvPr id="7" name="Slide Number Placeholder 6"/>
          <p:cNvSpPr>
            <a:spLocks noGrp="1"/>
          </p:cNvSpPr>
          <p:nvPr>
            <p:ph type="sldNum" sz="quarter" idx="12"/>
          </p:nvPr>
        </p:nvSpPr>
        <p:spPr/>
        <p:txBody>
          <a:bodyPr/>
          <a:lstStyle/>
          <a:p>
            <a:fld id="{819F3911-5869-AB4C-BE85-BBE94B1E22E9}" type="slidenum">
              <a:rPr lang="en-US" smtClean="0"/>
              <a:t>13</a:t>
            </a:fld>
            <a:endParaRPr lang="en-US"/>
          </a:p>
        </p:txBody>
      </p:sp>
    </p:spTree>
    <p:extLst>
      <p:ext uri="{BB962C8B-B14F-4D97-AF65-F5344CB8AC3E}">
        <p14:creationId xmlns:p14="http://schemas.microsoft.com/office/powerpoint/2010/main" val="21782019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a:t>
            </a:r>
            <a:endParaRPr lang="en-US" dirty="0"/>
          </a:p>
        </p:txBody>
      </p:sp>
      <p:sp>
        <p:nvSpPr>
          <p:cNvPr id="3" name="Content Placeholder 2"/>
          <p:cNvSpPr>
            <a:spLocks noGrp="1"/>
          </p:cNvSpPr>
          <p:nvPr>
            <p:ph idx="1"/>
          </p:nvPr>
        </p:nvSpPr>
        <p:spPr/>
        <p:txBody>
          <a:bodyPr/>
          <a:lstStyle/>
          <a:p>
            <a:r>
              <a:rPr lang="en-US" dirty="0" smtClean="0"/>
              <a:t>Planned Hardware upgrades:</a:t>
            </a:r>
          </a:p>
          <a:p>
            <a:pPr lvl="1"/>
            <a:r>
              <a:rPr lang="en-US" dirty="0" smtClean="0"/>
              <a:t>Add RAID Capacity</a:t>
            </a:r>
          </a:p>
          <a:p>
            <a:pPr lvl="1"/>
            <a:r>
              <a:rPr lang="en-US" dirty="0" smtClean="0"/>
              <a:t>10Gbit cards in selected crates</a:t>
            </a:r>
          </a:p>
          <a:p>
            <a:pPr lvl="1"/>
            <a:r>
              <a:rPr lang="en-US" dirty="0" smtClean="0"/>
              <a:t>Additional farm nodes</a:t>
            </a:r>
            <a:endParaRPr lang="en-US" dirty="0"/>
          </a:p>
          <a:p>
            <a:r>
              <a:rPr lang="en-US" dirty="0" smtClean="0"/>
              <a:t>Online Monitoring Strip Charts</a:t>
            </a:r>
          </a:p>
          <a:p>
            <a:r>
              <a:rPr lang="en-US" dirty="0" smtClean="0"/>
              <a:t>Integrate calibration (where possible) into online monitoring</a:t>
            </a:r>
          </a:p>
        </p:txBody>
      </p:sp>
      <p:sp>
        <p:nvSpPr>
          <p:cNvPr id="4" name="Date Placeholder 3"/>
          <p:cNvSpPr>
            <a:spLocks noGrp="1"/>
          </p:cNvSpPr>
          <p:nvPr>
            <p:ph type="dt" sz="half" idx="10"/>
          </p:nvPr>
        </p:nvSpPr>
        <p:spPr/>
        <p:txBody>
          <a:bodyPr/>
          <a:lstStyle/>
          <a:p>
            <a:r>
              <a:rPr lang="en-US" smtClean="0"/>
              <a:t>5/16/17</a:t>
            </a:r>
            <a:endParaRPr lang="en-US"/>
          </a:p>
        </p:txBody>
      </p:sp>
      <p:sp>
        <p:nvSpPr>
          <p:cNvPr id="5" name="Slide Number Placeholder 4"/>
          <p:cNvSpPr>
            <a:spLocks noGrp="1"/>
          </p:cNvSpPr>
          <p:nvPr>
            <p:ph type="sldNum" sz="quarter" idx="12"/>
          </p:nvPr>
        </p:nvSpPr>
        <p:spPr/>
        <p:txBody>
          <a:bodyPr/>
          <a:lstStyle/>
          <a:p>
            <a:fld id="{FBD6EB4E-97D8-7E47-B43F-6DF8A4608B87}" type="slidenum">
              <a:rPr lang="en-US" smtClean="0"/>
              <a:t>14</a:t>
            </a:fld>
            <a:endParaRPr lang="en-US"/>
          </a:p>
        </p:txBody>
      </p:sp>
    </p:spTree>
    <p:extLst>
      <p:ext uri="{BB962C8B-B14F-4D97-AF65-F5344CB8AC3E}">
        <p14:creationId xmlns:p14="http://schemas.microsoft.com/office/powerpoint/2010/main" val="1150319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58212"/>
          </a:xfrm>
        </p:spPr>
        <p:txBody>
          <a:bodyPr>
            <a:normAutofit fontScale="90000"/>
          </a:bodyPr>
          <a:lstStyle/>
          <a:p>
            <a:r>
              <a:rPr lang="en-US" dirty="0" smtClean="0"/>
              <a:t>My Hypothesis</a:t>
            </a:r>
            <a:endParaRPr lang="en-US" dirty="0"/>
          </a:p>
        </p:txBody>
      </p:sp>
      <p:pic>
        <p:nvPicPr>
          <p:cNvPr id="4" name="Picture 3"/>
          <p:cNvPicPr>
            <a:picLocks noChangeAspect="1"/>
          </p:cNvPicPr>
          <p:nvPr/>
        </p:nvPicPr>
        <p:blipFill>
          <a:blip r:embed="rId2"/>
          <a:stretch>
            <a:fillRect/>
          </a:stretch>
        </p:blipFill>
        <p:spPr>
          <a:xfrm>
            <a:off x="3486550" y="1815498"/>
            <a:ext cx="2465180" cy="3087908"/>
          </a:xfrm>
          <a:prstGeom prst="rect">
            <a:avLst/>
          </a:prstGeom>
        </p:spPr>
      </p:pic>
      <p:pic>
        <p:nvPicPr>
          <p:cNvPr id="5" name="Picture 4"/>
          <p:cNvPicPr>
            <a:picLocks noChangeAspect="1"/>
          </p:cNvPicPr>
          <p:nvPr/>
        </p:nvPicPr>
        <p:blipFill rotWithShape="1">
          <a:blip r:embed="rId3"/>
          <a:srcRect t="2884" b="8614"/>
          <a:stretch/>
        </p:blipFill>
        <p:spPr>
          <a:xfrm>
            <a:off x="6414816" y="1567347"/>
            <a:ext cx="2183951" cy="3436120"/>
          </a:xfrm>
          <a:prstGeom prst="rect">
            <a:avLst/>
          </a:prstGeom>
        </p:spPr>
      </p:pic>
      <p:pic>
        <p:nvPicPr>
          <p:cNvPr id="6" name="Picture 5"/>
          <p:cNvPicPr>
            <a:picLocks noChangeAspect="1"/>
          </p:cNvPicPr>
          <p:nvPr/>
        </p:nvPicPr>
        <p:blipFill rotWithShape="1">
          <a:blip r:embed="rId4"/>
          <a:srcRect t="10543"/>
          <a:stretch/>
        </p:blipFill>
        <p:spPr>
          <a:xfrm>
            <a:off x="1" y="1978020"/>
            <a:ext cx="3270183" cy="2925386"/>
          </a:xfrm>
          <a:prstGeom prst="rect">
            <a:avLst/>
          </a:prstGeom>
        </p:spPr>
      </p:pic>
      <p:sp>
        <p:nvSpPr>
          <p:cNvPr id="7" name="TextBox 6"/>
          <p:cNvSpPr txBox="1"/>
          <p:nvPr/>
        </p:nvSpPr>
        <p:spPr>
          <a:xfrm>
            <a:off x="780759" y="1218836"/>
            <a:ext cx="1556836" cy="523220"/>
          </a:xfrm>
          <a:prstGeom prst="rect">
            <a:avLst/>
          </a:prstGeom>
          <a:noFill/>
        </p:spPr>
        <p:txBody>
          <a:bodyPr wrap="none" rtlCol="0">
            <a:spAutoFit/>
          </a:bodyPr>
          <a:lstStyle/>
          <a:p>
            <a:r>
              <a:rPr lang="en-US" sz="2800" dirty="0" smtClean="0">
                <a:latin typeface="Chalkboard"/>
                <a:cs typeface="Chalkboard"/>
              </a:rPr>
              <a:t>Boomers</a:t>
            </a:r>
            <a:endParaRPr lang="en-US" sz="2800" dirty="0">
              <a:latin typeface="Chalkboard"/>
              <a:cs typeface="Chalkboard"/>
            </a:endParaRPr>
          </a:p>
        </p:txBody>
      </p:sp>
      <p:sp>
        <p:nvSpPr>
          <p:cNvPr id="8" name="TextBox 7"/>
          <p:cNvSpPr txBox="1"/>
          <p:nvPr/>
        </p:nvSpPr>
        <p:spPr>
          <a:xfrm>
            <a:off x="3868817" y="1109626"/>
            <a:ext cx="1672253" cy="523220"/>
          </a:xfrm>
          <a:prstGeom prst="rect">
            <a:avLst/>
          </a:prstGeom>
          <a:noFill/>
        </p:spPr>
        <p:txBody>
          <a:bodyPr wrap="none" rtlCol="0">
            <a:spAutoFit/>
          </a:bodyPr>
          <a:lstStyle/>
          <a:p>
            <a:r>
              <a:rPr lang="en-US" sz="2800" dirty="0" smtClean="0">
                <a:latin typeface="Chalkboard"/>
                <a:cs typeface="Chalkboard"/>
              </a:rPr>
              <a:t>Gen-</a:t>
            </a:r>
            <a:r>
              <a:rPr lang="en-US" sz="2800" dirty="0" err="1" smtClean="0">
                <a:latin typeface="Chalkboard"/>
                <a:cs typeface="Chalkboard"/>
              </a:rPr>
              <a:t>Xers</a:t>
            </a:r>
            <a:endParaRPr lang="en-US" sz="2800" dirty="0">
              <a:latin typeface="Chalkboard"/>
              <a:cs typeface="Chalkboard"/>
            </a:endParaRPr>
          </a:p>
        </p:txBody>
      </p:sp>
      <p:sp>
        <p:nvSpPr>
          <p:cNvPr id="9" name="TextBox 8"/>
          <p:cNvSpPr txBox="1"/>
          <p:nvPr/>
        </p:nvSpPr>
        <p:spPr>
          <a:xfrm>
            <a:off x="6604172" y="1081459"/>
            <a:ext cx="1857797" cy="523220"/>
          </a:xfrm>
          <a:prstGeom prst="rect">
            <a:avLst/>
          </a:prstGeom>
          <a:noFill/>
        </p:spPr>
        <p:txBody>
          <a:bodyPr wrap="none" rtlCol="0">
            <a:spAutoFit/>
          </a:bodyPr>
          <a:lstStyle/>
          <a:p>
            <a:r>
              <a:rPr lang="en-US" sz="2800" dirty="0" err="1" smtClean="0">
                <a:latin typeface="Chalkboard"/>
                <a:cs typeface="Chalkboard"/>
              </a:rPr>
              <a:t>Millennials</a:t>
            </a:r>
            <a:endParaRPr lang="en-US" sz="2800" dirty="0">
              <a:latin typeface="Chalkboard"/>
              <a:cs typeface="Chalkboard"/>
            </a:endParaRPr>
          </a:p>
        </p:txBody>
      </p:sp>
      <p:sp>
        <p:nvSpPr>
          <p:cNvPr id="10" name="Date Placeholder 9"/>
          <p:cNvSpPr>
            <a:spLocks noGrp="1"/>
          </p:cNvSpPr>
          <p:nvPr>
            <p:ph type="dt" sz="half" idx="10"/>
          </p:nvPr>
        </p:nvSpPr>
        <p:spPr/>
        <p:txBody>
          <a:bodyPr/>
          <a:lstStyle/>
          <a:p>
            <a:r>
              <a:rPr lang="en-US" smtClean="0"/>
              <a:t>5/16/17</a:t>
            </a:r>
            <a:endParaRPr lang="en-US"/>
          </a:p>
        </p:txBody>
      </p:sp>
      <p:sp>
        <p:nvSpPr>
          <p:cNvPr id="11" name="Slide Number Placeholder 10"/>
          <p:cNvSpPr>
            <a:spLocks noGrp="1"/>
          </p:cNvSpPr>
          <p:nvPr>
            <p:ph type="sldNum" sz="quarter" idx="12"/>
          </p:nvPr>
        </p:nvSpPr>
        <p:spPr/>
        <p:txBody>
          <a:bodyPr/>
          <a:lstStyle/>
          <a:p>
            <a:fld id="{FBD6EB4E-97D8-7E47-B43F-6DF8A4608B87}" type="slidenum">
              <a:rPr lang="en-US" smtClean="0"/>
              <a:t>15</a:t>
            </a:fld>
            <a:endParaRPr lang="en-US"/>
          </a:p>
        </p:txBody>
      </p:sp>
    </p:spTree>
    <p:extLst>
      <p:ext uri="{BB962C8B-B14F-4D97-AF65-F5344CB8AC3E}">
        <p14:creationId xmlns:p14="http://schemas.microsoft.com/office/powerpoint/2010/main" val="42571146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Backup Slides</a:t>
            </a:r>
            <a:endParaRPr lang="en-US" dirty="0"/>
          </a:p>
        </p:txBody>
      </p:sp>
      <p:pic>
        <p:nvPicPr>
          <p:cNvPr id="4" name="Content Placeholder 3"/>
          <p:cNvPicPr>
            <a:picLocks noGrp="1" noChangeAspect="1"/>
          </p:cNvPicPr>
          <p:nvPr>
            <p:ph idx="1"/>
          </p:nvPr>
        </p:nvPicPr>
        <p:blipFill>
          <a:blip r:embed="rId2"/>
          <a:srcRect t="12950" b="12950"/>
          <a:stretch>
            <a:fillRect/>
          </a:stretch>
        </p:blipFill>
        <p:spPr>
          <a:xfrm>
            <a:off x="2000757" y="2058094"/>
            <a:ext cx="5023388" cy="2762670"/>
          </a:xfrm>
        </p:spPr>
      </p:pic>
      <p:sp>
        <p:nvSpPr>
          <p:cNvPr id="6" name="Slide Number Placeholder 5"/>
          <p:cNvSpPr>
            <a:spLocks noGrp="1"/>
          </p:cNvSpPr>
          <p:nvPr>
            <p:ph type="sldNum" sz="quarter" idx="12"/>
          </p:nvPr>
        </p:nvSpPr>
        <p:spPr/>
        <p:txBody>
          <a:bodyPr/>
          <a:lstStyle/>
          <a:p>
            <a:fld id="{777F8B64-818C-3C44-A835-BAFE6C4B8E23}" type="slidenum">
              <a:rPr lang="en-US" smtClean="0"/>
              <a:t>16</a:t>
            </a:fld>
            <a:endParaRPr lang="en-US"/>
          </a:p>
        </p:txBody>
      </p:sp>
      <p:sp>
        <p:nvSpPr>
          <p:cNvPr id="3" name="Date Placeholder 2"/>
          <p:cNvSpPr>
            <a:spLocks noGrp="1"/>
          </p:cNvSpPr>
          <p:nvPr>
            <p:ph type="dt" sz="half" idx="10"/>
          </p:nvPr>
        </p:nvSpPr>
        <p:spPr/>
        <p:txBody>
          <a:bodyPr/>
          <a:lstStyle/>
          <a:p>
            <a:r>
              <a:rPr lang="en-US" smtClean="0"/>
              <a:t>5/16/17</a:t>
            </a:r>
            <a:endParaRPr lang="en-US"/>
          </a:p>
        </p:txBody>
      </p:sp>
    </p:spTree>
    <p:extLst>
      <p:ext uri="{BB962C8B-B14F-4D97-AF65-F5344CB8AC3E}">
        <p14:creationId xmlns:p14="http://schemas.microsoft.com/office/powerpoint/2010/main" val="39552997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 Rate Capabilities</a:t>
            </a:r>
            <a:endParaRPr lang="en-US" dirty="0"/>
          </a:p>
        </p:txBody>
      </p:sp>
      <p:sp>
        <p:nvSpPr>
          <p:cNvPr id="3" name="Content Placeholder 2"/>
          <p:cNvSpPr>
            <a:spLocks noGrp="1"/>
          </p:cNvSpPr>
          <p:nvPr>
            <p:ph idx="1"/>
          </p:nvPr>
        </p:nvSpPr>
        <p:spPr/>
        <p:txBody>
          <a:bodyPr>
            <a:normAutofit fontScale="55000" lnSpcReduction="20000"/>
          </a:bodyPr>
          <a:lstStyle/>
          <a:p>
            <a:r>
              <a:rPr lang="en-US" dirty="0" smtClean="0"/>
              <a:t>Detectors</a:t>
            </a:r>
          </a:p>
          <a:p>
            <a:pPr lvl="1"/>
            <a:r>
              <a:rPr lang="en-US" dirty="0" smtClean="0"/>
              <a:t>Not currently known.</a:t>
            </a:r>
          </a:p>
          <a:p>
            <a:pPr lvl="1"/>
            <a:r>
              <a:rPr lang="en-US" dirty="0" smtClean="0"/>
              <a:t>Initial look showed little difference in reconstructed particles per trigger between 1.5x10</a:t>
            </a:r>
            <a:r>
              <a:rPr lang="en-US" baseline="30000" dirty="0" smtClean="0"/>
              <a:t>7</a:t>
            </a:r>
            <a:r>
              <a:rPr lang="en-US" dirty="0" smtClean="0">
                <a:latin typeface="Symbol" charset="2"/>
                <a:cs typeface="Symbol" charset="2"/>
              </a:rPr>
              <a:t>g</a:t>
            </a:r>
            <a:r>
              <a:rPr lang="en-US" dirty="0" smtClean="0"/>
              <a:t>/s and </a:t>
            </a:r>
            <a:r>
              <a:rPr lang="en-US" dirty="0"/>
              <a:t>2</a:t>
            </a:r>
            <a:r>
              <a:rPr lang="en-US" dirty="0" smtClean="0"/>
              <a:t>.5x10</a:t>
            </a:r>
            <a:r>
              <a:rPr lang="en-US" baseline="30000" dirty="0" smtClean="0"/>
              <a:t>7</a:t>
            </a:r>
            <a:r>
              <a:rPr lang="en-US" dirty="0" smtClean="0">
                <a:latin typeface="Symbol" charset="2"/>
                <a:cs typeface="Symbol" charset="2"/>
              </a:rPr>
              <a:t>g</a:t>
            </a:r>
            <a:r>
              <a:rPr lang="en-US" dirty="0"/>
              <a:t>/</a:t>
            </a:r>
            <a:r>
              <a:rPr lang="en-US" dirty="0" smtClean="0"/>
              <a:t>s</a:t>
            </a:r>
          </a:p>
          <a:p>
            <a:r>
              <a:rPr lang="en-US" dirty="0" smtClean="0"/>
              <a:t>Front end electronics</a:t>
            </a:r>
          </a:p>
          <a:p>
            <a:pPr lvl="1"/>
            <a:r>
              <a:rPr lang="en-US" dirty="0" smtClean="0"/>
              <a:t>CAEN1290 TDC: &lt;90kHz</a:t>
            </a:r>
          </a:p>
          <a:p>
            <a:pPr lvl="1"/>
            <a:r>
              <a:rPr lang="en-US" dirty="0" smtClean="0"/>
              <a:t>All other modules: &gt;100kHz  w/ 93% </a:t>
            </a:r>
            <a:r>
              <a:rPr lang="en-US" dirty="0" err="1" smtClean="0"/>
              <a:t>livetime</a:t>
            </a:r>
            <a:endParaRPr lang="en-US" dirty="0" smtClean="0"/>
          </a:p>
          <a:p>
            <a:r>
              <a:rPr lang="en-US" dirty="0" smtClean="0"/>
              <a:t>Network</a:t>
            </a:r>
          </a:p>
          <a:p>
            <a:pPr lvl="1"/>
            <a:r>
              <a:rPr lang="en-US" dirty="0" smtClean="0"/>
              <a:t>1Gbit links for most ROCs. Plan to upgrade Tagger crates to 10Gbit</a:t>
            </a:r>
          </a:p>
          <a:p>
            <a:pPr lvl="1"/>
            <a:r>
              <a:rPr lang="en-US" dirty="0" smtClean="0"/>
              <a:t>~3GB/s aggregate to two EBs demonstrated with current hardware</a:t>
            </a:r>
          </a:p>
          <a:p>
            <a:r>
              <a:rPr lang="en-US" dirty="0" smtClean="0"/>
              <a:t>Event Building</a:t>
            </a:r>
          </a:p>
          <a:p>
            <a:pPr lvl="1"/>
            <a:r>
              <a:rPr lang="en-US" dirty="0" smtClean="0"/>
              <a:t>~3GB/s </a:t>
            </a:r>
            <a:r>
              <a:rPr lang="en-US" dirty="0"/>
              <a:t>aggregate </a:t>
            </a:r>
            <a:r>
              <a:rPr lang="en-US" dirty="0" smtClean="0"/>
              <a:t>for two EBs</a:t>
            </a:r>
          </a:p>
          <a:p>
            <a:r>
              <a:rPr lang="en-US" dirty="0" smtClean="0"/>
              <a:t>Disk</a:t>
            </a:r>
          </a:p>
          <a:p>
            <a:pPr lvl="1"/>
            <a:r>
              <a:rPr lang="en-US" dirty="0" smtClean="0"/>
              <a:t>~1GB/s for single partition</a:t>
            </a:r>
          </a:p>
          <a:p>
            <a:pPr lvl="1"/>
            <a:r>
              <a:rPr lang="en-US" dirty="0" smtClean="0"/>
              <a:t>CODA requires 2 RAID servers to maintain rate (second planned for purchase FY18)</a:t>
            </a:r>
          </a:p>
          <a:p>
            <a:r>
              <a:rPr lang="en-US" dirty="0" smtClean="0"/>
              <a:t>Tape</a:t>
            </a:r>
          </a:p>
          <a:p>
            <a:pPr lvl="1"/>
            <a:r>
              <a:rPr lang="en-US" dirty="0" smtClean="0"/>
              <a:t>2GB/s over two 10Gbit fibers demonstrated during Spring 2016 run</a:t>
            </a:r>
          </a:p>
          <a:p>
            <a:pPr lvl="1"/>
            <a:r>
              <a:rPr lang="en-US" dirty="0" smtClean="0"/>
              <a:t>2 additional fibers available</a:t>
            </a:r>
          </a:p>
          <a:p>
            <a:endParaRPr lang="en-US" dirty="0"/>
          </a:p>
        </p:txBody>
      </p:sp>
      <p:sp>
        <p:nvSpPr>
          <p:cNvPr id="4" name="Date Placeholder 3"/>
          <p:cNvSpPr>
            <a:spLocks noGrp="1"/>
          </p:cNvSpPr>
          <p:nvPr>
            <p:ph type="dt" sz="half" idx="10"/>
          </p:nvPr>
        </p:nvSpPr>
        <p:spPr/>
        <p:txBody>
          <a:bodyPr/>
          <a:lstStyle/>
          <a:p>
            <a:r>
              <a:rPr lang="en-US" smtClean="0"/>
              <a:t>5/16/17</a:t>
            </a:r>
            <a:endParaRPr lang="en-US"/>
          </a:p>
        </p:txBody>
      </p:sp>
      <p:sp>
        <p:nvSpPr>
          <p:cNvPr id="6" name="Slide Number Placeholder 5"/>
          <p:cNvSpPr>
            <a:spLocks noGrp="1"/>
          </p:cNvSpPr>
          <p:nvPr>
            <p:ph type="sldNum" sz="quarter" idx="12"/>
          </p:nvPr>
        </p:nvSpPr>
        <p:spPr/>
        <p:txBody>
          <a:bodyPr/>
          <a:lstStyle/>
          <a:p>
            <a:fld id="{819F3911-5869-AB4C-BE85-BBE94B1E22E9}" type="slidenum">
              <a:rPr lang="en-US" smtClean="0"/>
              <a:t>17</a:t>
            </a:fld>
            <a:endParaRPr lang="en-US"/>
          </a:p>
        </p:txBody>
      </p:sp>
    </p:spTree>
    <p:extLst>
      <p:ext uri="{BB962C8B-B14F-4D97-AF65-F5344CB8AC3E}">
        <p14:creationId xmlns:p14="http://schemas.microsoft.com/office/powerpoint/2010/main" val="7361750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Estimating Storage Volume</a:t>
            </a:r>
            <a:endParaRPr lang="en-US" dirty="0"/>
          </a:p>
        </p:txBody>
      </p:sp>
      <p:pic>
        <p:nvPicPr>
          <p:cNvPr id="4" name="Picture 3" descr="Screen Shot 2017-05-03 at 2.24.0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60600"/>
            <a:ext cx="9144000" cy="2336681"/>
          </a:xfrm>
          <a:prstGeom prst="rect">
            <a:avLst/>
          </a:prstGeom>
        </p:spPr>
      </p:pic>
      <p:sp>
        <p:nvSpPr>
          <p:cNvPr id="6" name="TextBox 5"/>
          <p:cNvSpPr txBox="1"/>
          <p:nvPr/>
        </p:nvSpPr>
        <p:spPr>
          <a:xfrm>
            <a:off x="2928825" y="5377702"/>
            <a:ext cx="3327353" cy="461665"/>
          </a:xfrm>
          <a:prstGeom prst="rect">
            <a:avLst/>
          </a:prstGeom>
          <a:noFill/>
        </p:spPr>
        <p:txBody>
          <a:bodyPr wrap="none" rtlCol="0">
            <a:spAutoFit/>
          </a:bodyPr>
          <a:lstStyle/>
          <a:p>
            <a:r>
              <a:rPr lang="en-US" sz="2400" dirty="0" smtClean="0"/>
              <a:t>~4.8 PB/</a:t>
            </a:r>
            <a:r>
              <a:rPr lang="en-US" sz="2400" dirty="0" err="1" smtClean="0"/>
              <a:t>yr</a:t>
            </a:r>
            <a:r>
              <a:rPr lang="en-US" sz="2400" dirty="0" smtClean="0"/>
              <a:t>   for  5.5 years</a:t>
            </a:r>
            <a:endParaRPr lang="en-US" sz="2400" dirty="0"/>
          </a:p>
        </p:txBody>
      </p:sp>
      <p:cxnSp>
        <p:nvCxnSpPr>
          <p:cNvPr id="10" name="Straight Arrow Connector 9"/>
          <p:cNvCxnSpPr/>
          <p:nvPr/>
        </p:nvCxnSpPr>
        <p:spPr>
          <a:xfrm flipV="1">
            <a:off x="4027135" y="4597282"/>
            <a:ext cx="800851" cy="780420"/>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1178390" y="1417638"/>
            <a:ext cx="7001725" cy="646331"/>
          </a:xfrm>
          <a:prstGeom prst="rect">
            <a:avLst/>
          </a:prstGeom>
          <a:noFill/>
        </p:spPr>
        <p:txBody>
          <a:bodyPr wrap="square" rtlCol="0">
            <a:spAutoFit/>
          </a:bodyPr>
          <a:lstStyle/>
          <a:p>
            <a:r>
              <a:rPr lang="en-US" i="1" dirty="0" smtClean="0"/>
              <a:t>Snippet from spreadsheet maintained and updated by </a:t>
            </a:r>
            <a:r>
              <a:rPr lang="en-US" i="1" dirty="0" err="1" smtClean="0"/>
              <a:t>GlueX</a:t>
            </a:r>
            <a:r>
              <a:rPr lang="en-US" i="1" dirty="0" smtClean="0"/>
              <a:t> once or twice a year. fy17 and fy18 numbers were presented to CC Nov. 2016</a:t>
            </a:r>
            <a:endParaRPr lang="en-US" i="1" dirty="0"/>
          </a:p>
        </p:txBody>
      </p:sp>
      <p:sp>
        <p:nvSpPr>
          <p:cNvPr id="13" name="Date Placeholder 12"/>
          <p:cNvSpPr>
            <a:spLocks noGrp="1"/>
          </p:cNvSpPr>
          <p:nvPr>
            <p:ph type="dt" sz="half" idx="10"/>
          </p:nvPr>
        </p:nvSpPr>
        <p:spPr/>
        <p:txBody>
          <a:bodyPr/>
          <a:lstStyle/>
          <a:p>
            <a:r>
              <a:rPr lang="en-US" smtClean="0"/>
              <a:t>5/16/17</a:t>
            </a:r>
            <a:endParaRPr lang="en-US"/>
          </a:p>
        </p:txBody>
      </p:sp>
      <p:sp>
        <p:nvSpPr>
          <p:cNvPr id="15" name="Slide Number Placeholder 14"/>
          <p:cNvSpPr>
            <a:spLocks noGrp="1"/>
          </p:cNvSpPr>
          <p:nvPr>
            <p:ph type="sldNum" sz="quarter" idx="12"/>
          </p:nvPr>
        </p:nvSpPr>
        <p:spPr/>
        <p:txBody>
          <a:bodyPr/>
          <a:lstStyle/>
          <a:p>
            <a:fld id="{819F3911-5869-AB4C-BE85-BBE94B1E22E9}" type="slidenum">
              <a:rPr lang="en-US" smtClean="0"/>
              <a:t>18</a:t>
            </a:fld>
            <a:endParaRPr lang="en-US"/>
          </a:p>
        </p:txBody>
      </p:sp>
    </p:spTree>
    <p:extLst>
      <p:ext uri="{BB962C8B-B14F-4D97-AF65-F5344CB8AC3E}">
        <p14:creationId xmlns:p14="http://schemas.microsoft.com/office/powerpoint/2010/main" val="10632801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2"/>
          <a:stretch>
            <a:fillRect/>
          </a:stretch>
        </p:blipFill>
        <p:spPr>
          <a:xfrm>
            <a:off x="0" y="63500"/>
            <a:ext cx="9144000" cy="6715125"/>
          </a:xfrm>
          <a:prstGeom prst="rect">
            <a:avLst/>
          </a:prstGeom>
        </p:spPr>
      </p:pic>
      <p:sp>
        <p:nvSpPr>
          <p:cNvPr id="5" name="TextBox 4"/>
          <p:cNvSpPr txBox="1"/>
          <p:nvPr/>
        </p:nvSpPr>
        <p:spPr>
          <a:xfrm>
            <a:off x="3070989" y="0"/>
            <a:ext cx="2542282" cy="461665"/>
          </a:xfrm>
          <a:prstGeom prst="rect">
            <a:avLst/>
          </a:prstGeom>
          <a:noFill/>
        </p:spPr>
        <p:txBody>
          <a:bodyPr wrap="none" rtlCol="0">
            <a:spAutoFit/>
          </a:bodyPr>
          <a:lstStyle/>
          <a:p>
            <a:r>
              <a:rPr lang="en-US" sz="2400" b="1" dirty="0" smtClean="0"/>
              <a:t>Online Monitoring</a:t>
            </a:r>
            <a:endParaRPr lang="en-US" sz="2400" b="1" dirty="0"/>
          </a:p>
        </p:txBody>
      </p:sp>
      <p:sp>
        <p:nvSpPr>
          <p:cNvPr id="6" name="Date Placeholder 5"/>
          <p:cNvSpPr>
            <a:spLocks noGrp="1"/>
          </p:cNvSpPr>
          <p:nvPr>
            <p:ph type="dt" sz="half" idx="10"/>
          </p:nvPr>
        </p:nvSpPr>
        <p:spPr/>
        <p:txBody>
          <a:bodyPr/>
          <a:lstStyle/>
          <a:p>
            <a:r>
              <a:rPr lang="en-US" smtClean="0"/>
              <a:t>5/16/17</a:t>
            </a:r>
            <a:endParaRPr lang="en-US"/>
          </a:p>
        </p:txBody>
      </p:sp>
      <p:sp>
        <p:nvSpPr>
          <p:cNvPr id="7" name="Slide Number Placeholder 6"/>
          <p:cNvSpPr>
            <a:spLocks noGrp="1"/>
          </p:cNvSpPr>
          <p:nvPr>
            <p:ph type="sldNum" sz="quarter" idx="12"/>
          </p:nvPr>
        </p:nvSpPr>
        <p:spPr/>
        <p:txBody>
          <a:bodyPr/>
          <a:lstStyle/>
          <a:p>
            <a:fld id="{FBD6EB4E-97D8-7E47-B43F-6DF8A4608B87}" type="slidenum">
              <a:rPr lang="en-US" smtClean="0"/>
              <a:t>19</a:t>
            </a:fld>
            <a:endParaRPr lang="en-US"/>
          </a:p>
        </p:txBody>
      </p:sp>
    </p:spTree>
    <p:extLst>
      <p:ext uri="{BB962C8B-B14F-4D97-AF65-F5344CB8AC3E}">
        <p14:creationId xmlns:p14="http://schemas.microsoft.com/office/powerpoint/2010/main" val="19021189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4627"/>
            <a:ext cx="8229600" cy="655430"/>
          </a:xfrm>
        </p:spPr>
        <p:txBody>
          <a:bodyPr>
            <a:normAutofit fontScale="90000"/>
          </a:bodyPr>
          <a:lstStyle/>
          <a:p>
            <a:r>
              <a:rPr lang="en-US" dirty="0"/>
              <a:t>R</a:t>
            </a:r>
            <a:r>
              <a:rPr lang="en-US" dirty="0" smtClean="0"/>
              <a:t>aw </a:t>
            </a:r>
            <a:r>
              <a:rPr lang="en-US" dirty="0"/>
              <a:t>D</a:t>
            </a:r>
            <a:r>
              <a:rPr lang="en-US" dirty="0" smtClean="0"/>
              <a:t>ata </a:t>
            </a:r>
            <a:r>
              <a:rPr lang="en-US" dirty="0"/>
              <a:t>F</a:t>
            </a:r>
            <a:r>
              <a:rPr lang="en-US" dirty="0" smtClean="0"/>
              <a:t>low</a:t>
            </a:r>
            <a:endParaRPr lang="en-US" dirty="0"/>
          </a:p>
        </p:txBody>
      </p:sp>
      <p:grpSp>
        <p:nvGrpSpPr>
          <p:cNvPr id="11" name="Group 10"/>
          <p:cNvGrpSpPr/>
          <p:nvPr/>
        </p:nvGrpSpPr>
        <p:grpSpPr>
          <a:xfrm>
            <a:off x="900628" y="1937830"/>
            <a:ext cx="3728091" cy="1419044"/>
            <a:chOff x="1470644" y="2527404"/>
            <a:chExt cx="3728091" cy="1419044"/>
          </a:xfrm>
        </p:grpSpPr>
        <p:sp>
          <p:nvSpPr>
            <p:cNvPr id="7" name="Can 6"/>
            <p:cNvSpPr/>
            <p:nvPr/>
          </p:nvSpPr>
          <p:spPr>
            <a:xfrm>
              <a:off x="4148706" y="3624704"/>
              <a:ext cx="1050029" cy="320023"/>
            </a:xfrm>
            <a:prstGeom prst="ca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/data4</a:t>
              </a:r>
              <a:endParaRPr lang="en-US" dirty="0"/>
            </a:p>
          </p:txBody>
        </p:sp>
        <p:sp>
          <p:nvSpPr>
            <p:cNvPr id="6" name="Can 5"/>
            <p:cNvSpPr/>
            <p:nvPr/>
          </p:nvSpPr>
          <p:spPr>
            <a:xfrm>
              <a:off x="4148706" y="3258938"/>
              <a:ext cx="1050029" cy="320023"/>
            </a:xfrm>
            <a:prstGeom prst="ca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/data3</a:t>
              </a:r>
              <a:endParaRPr lang="en-US" dirty="0"/>
            </a:p>
          </p:txBody>
        </p:sp>
        <p:sp>
          <p:nvSpPr>
            <p:cNvPr id="5" name="Can 4"/>
            <p:cNvSpPr/>
            <p:nvPr/>
          </p:nvSpPr>
          <p:spPr>
            <a:xfrm>
              <a:off x="4148706" y="2893171"/>
              <a:ext cx="1050029" cy="320023"/>
            </a:xfrm>
            <a:prstGeom prst="ca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/data2</a:t>
              </a:r>
              <a:endParaRPr lang="en-US" dirty="0"/>
            </a:p>
          </p:txBody>
        </p:sp>
        <p:sp>
          <p:nvSpPr>
            <p:cNvPr id="4" name="Can 3"/>
            <p:cNvSpPr/>
            <p:nvPr/>
          </p:nvSpPr>
          <p:spPr>
            <a:xfrm>
              <a:off x="4148706" y="2527404"/>
              <a:ext cx="1050029" cy="320023"/>
            </a:xfrm>
            <a:prstGeom prst="ca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/data1</a:t>
              </a:r>
              <a:endParaRPr lang="en-US" dirty="0"/>
            </a:p>
          </p:txBody>
        </p:sp>
        <p:sp>
          <p:nvSpPr>
            <p:cNvPr id="8" name="TextBox 7"/>
            <p:cNvSpPr txBox="1"/>
            <p:nvPr/>
          </p:nvSpPr>
          <p:spPr>
            <a:xfrm>
              <a:off x="1470644" y="2910392"/>
              <a:ext cx="2678062" cy="276999"/>
            </a:xfrm>
            <a:prstGeom prst="rect">
              <a:avLst/>
            </a:prstGeom>
            <a:noFill/>
          </p:spPr>
          <p:txBody>
            <a:bodyPr wrap="none" rtlCol="0">
              <a:spAutoFit/>
            </a:bodyPr>
            <a:lstStyle/>
            <a:p>
              <a:r>
                <a:rPr lang="en-US" sz="1200" dirty="0" smtClean="0">
                  <a:latin typeface="Courier"/>
                  <a:cs typeface="Courier"/>
                </a:rPr>
                <a:t>/</a:t>
              </a:r>
              <a:r>
                <a:rPr lang="en-US" sz="1200" dirty="0" err="1" smtClean="0">
                  <a:latin typeface="Courier"/>
                  <a:cs typeface="Courier"/>
                </a:rPr>
                <a:t>gluex</a:t>
              </a:r>
              <a:r>
                <a:rPr lang="en-US" sz="1200" dirty="0" smtClean="0">
                  <a:latin typeface="Courier"/>
                  <a:cs typeface="Courier"/>
                </a:rPr>
                <a:t>/data/</a:t>
              </a:r>
              <a:r>
                <a:rPr lang="en-US" sz="1200" dirty="0" err="1" smtClean="0">
                  <a:latin typeface="Courier"/>
                  <a:cs typeface="Courier"/>
                </a:rPr>
                <a:t>rawdata</a:t>
              </a:r>
              <a:r>
                <a:rPr lang="en-US" sz="1200" dirty="0" smtClean="0">
                  <a:latin typeface="Courier"/>
                  <a:cs typeface="Courier"/>
                </a:rPr>
                <a:t>/</a:t>
              </a:r>
              <a:r>
                <a:rPr lang="en-US" sz="1200" dirty="0" err="1" smtClean="0">
                  <a:latin typeface="Courier"/>
                  <a:cs typeface="Courier"/>
                </a:rPr>
                <a:t>prev</a:t>
              </a:r>
              <a:r>
                <a:rPr lang="en-US" sz="1200" dirty="0" smtClean="0">
                  <a:latin typeface="Courier"/>
                  <a:cs typeface="Courier"/>
                </a:rPr>
                <a:t> -&gt;</a:t>
              </a:r>
              <a:endParaRPr lang="en-US" sz="1200" dirty="0">
                <a:latin typeface="Courier"/>
                <a:cs typeface="Courier"/>
              </a:endParaRPr>
            </a:p>
          </p:txBody>
        </p:sp>
        <p:sp>
          <p:nvSpPr>
            <p:cNvPr id="9" name="TextBox 8"/>
            <p:cNvSpPr txBox="1"/>
            <p:nvPr/>
          </p:nvSpPr>
          <p:spPr>
            <a:xfrm>
              <a:off x="1470644" y="3301962"/>
              <a:ext cx="2678062" cy="276999"/>
            </a:xfrm>
            <a:prstGeom prst="rect">
              <a:avLst/>
            </a:prstGeom>
            <a:noFill/>
          </p:spPr>
          <p:txBody>
            <a:bodyPr wrap="none" rtlCol="0">
              <a:spAutoFit/>
            </a:bodyPr>
            <a:lstStyle/>
            <a:p>
              <a:r>
                <a:rPr lang="en-US" sz="1200" dirty="0" smtClean="0">
                  <a:latin typeface="Courier"/>
                  <a:cs typeface="Courier"/>
                </a:rPr>
                <a:t>/</a:t>
              </a:r>
              <a:r>
                <a:rPr lang="en-US" sz="1200" dirty="0" err="1" smtClean="0">
                  <a:latin typeface="Courier"/>
                  <a:cs typeface="Courier"/>
                </a:rPr>
                <a:t>gluex</a:t>
              </a:r>
              <a:r>
                <a:rPr lang="en-US" sz="1200" dirty="0" smtClean="0">
                  <a:latin typeface="Courier"/>
                  <a:cs typeface="Courier"/>
                </a:rPr>
                <a:t>/data/</a:t>
              </a:r>
              <a:r>
                <a:rPr lang="en-US" sz="1200" dirty="0" err="1" smtClean="0">
                  <a:latin typeface="Courier"/>
                  <a:cs typeface="Courier"/>
                </a:rPr>
                <a:t>rawdata</a:t>
              </a:r>
              <a:r>
                <a:rPr lang="en-US" sz="1200" dirty="0" smtClean="0">
                  <a:latin typeface="Courier"/>
                  <a:cs typeface="Courier"/>
                </a:rPr>
                <a:t>/</a:t>
              </a:r>
              <a:r>
                <a:rPr lang="en-US" sz="1200" dirty="0" err="1" smtClean="0">
                  <a:latin typeface="Courier"/>
                  <a:cs typeface="Courier"/>
                </a:rPr>
                <a:t>curr</a:t>
              </a:r>
              <a:r>
                <a:rPr lang="en-US" sz="1200" dirty="0" smtClean="0">
                  <a:latin typeface="Courier"/>
                  <a:cs typeface="Courier"/>
                </a:rPr>
                <a:t> -&gt;</a:t>
              </a:r>
              <a:endParaRPr lang="en-US" sz="1200" dirty="0">
                <a:latin typeface="Courier"/>
                <a:cs typeface="Courier"/>
              </a:endParaRPr>
            </a:p>
          </p:txBody>
        </p:sp>
        <p:sp>
          <p:nvSpPr>
            <p:cNvPr id="10" name="TextBox 9"/>
            <p:cNvSpPr txBox="1"/>
            <p:nvPr/>
          </p:nvSpPr>
          <p:spPr>
            <a:xfrm>
              <a:off x="1470644" y="3669449"/>
              <a:ext cx="2678062" cy="276999"/>
            </a:xfrm>
            <a:prstGeom prst="rect">
              <a:avLst/>
            </a:prstGeom>
            <a:noFill/>
          </p:spPr>
          <p:txBody>
            <a:bodyPr wrap="none" rtlCol="0">
              <a:spAutoFit/>
            </a:bodyPr>
            <a:lstStyle/>
            <a:p>
              <a:r>
                <a:rPr lang="en-US" sz="1200" dirty="0" smtClean="0">
                  <a:latin typeface="Courier"/>
                  <a:cs typeface="Courier"/>
                </a:rPr>
                <a:t>/</a:t>
              </a:r>
              <a:r>
                <a:rPr lang="en-US" sz="1200" dirty="0" err="1" smtClean="0">
                  <a:latin typeface="Courier"/>
                  <a:cs typeface="Courier"/>
                </a:rPr>
                <a:t>gluex</a:t>
              </a:r>
              <a:r>
                <a:rPr lang="en-US" sz="1200" dirty="0" smtClean="0">
                  <a:latin typeface="Courier"/>
                  <a:cs typeface="Courier"/>
                </a:rPr>
                <a:t>/data/</a:t>
              </a:r>
              <a:r>
                <a:rPr lang="en-US" sz="1200" dirty="0" err="1" smtClean="0">
                  <a:latin typeface="Courier"/>
                  <a:cs typeface="Courier"/>
                </a:rPr>
                <a:t>rawdata</a:t>
              </a:r>
              <a:r>
                <a:rPr lang="en-US" sz="1200" dirty="0" smtClean="0">
                  <a:latin typeface="Courier"/>
                  <a:cs typeface="Courier"/>
                </a:rPr>
                <a:t>/next -&gt;</a:t>
              </a:r>
              <a:endParaRPr lang="en-US" sz="1200" dirty="0">
                <a:latin typeface="Courier"/>
                <a:cs typeface="Courier"/>
              </a:endParaRPr>
            </a:p>
          </p:txBody>
        </p:sp>
      </p:grpSp>
      <p:pic>
        <p:nvPicPr>
          <p:cNvPr id="13" name="Picture 12"/>
          <p:cNvPicPr>
            <a:picLocks noChangeAspect="1"/>
          </p:cNvPicPr>
          <p:nvPr/>
        </p:nvPicPr>
        <p:blipFill rotWithShape="1">
          <a:blip r:embed="rId2"/>
          <a:srcRect r="89829"/>
          <a:stretch/>
        </p:blipFill>
        <p:spPr>
          <a:xfrm>
            <a:off x="900628" y="723194"/>
            <a:ext cx="930025" cy="912120"/>
          </a:xfrm>
          <a:prstGeom prst="rect">
            <a:avLst/>
          </a:prstGeom>
        </p:spPr>
      </p:pic>
      <p:sp>
        <p:nvSpPr>
          <p:cNvPr id="14" name="Curved Right Arrow 13"/>
          <p:cNvSpPr/>
          <p:nvPr/>
        </p:nvSpPr>
        <p:spPr>
          <a:xfrm>
            <a:off x="560619" y="1179254"/>
            <a:ext cx="340009" cy="1740127"/>
          </a:xfrm>
          <a:prstGeom prst="curv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5" name="TextBox 14"/>
          <p:cNvSpPr txBox="1"/>
          <p:nvPr/>
        </p:nvSpPr>
        <p:spPr>
          <a:xfrm>
            <a:off x="740623" y="3436880"/>
            <a:ext cx="2759276" cy="307777"/>
          </a:xfrm>
          <a:prstGeom prst="rect">
            <a:avLst/>
          </a:prstGeom>
          <a:noFill/>
        </p:spPr>
        <p:txBody>
          <a:bodyPr wrap="none" rtlCol="0">
            <a:spAutoFit/>
          </a:bodyPr>
          <a:lstStyle/>
          <a:p>
            <a:r>
              <a:rPr lang="en-US" sz="1400" b="1" i="1" dirty="0" smtClean="0">
                <a:solidFill>
                  <a:srgbClr val="0000FF"/>
                </a:solidFill>
              </a:rPr>
              <a:t>(links updated by CODA every run)</a:t>
            </a:r>
            <a:endParaRPr lang="en-US" sz="1400" b="1" i="1" dirty="0">
              <a:solidFill>
                <a:srgbClr val="0000FF"/>
              </a:solidFill>
            </a:endParaRPr>
          </a:p>
        </p:txBody>
      </p:sp>
      <p:sp>
        <p:nvSpPr>
          <p:cNvPr id="16" name="Rounded Rectangle 15"/>
          <p:cNvSpPr/>
          <p:nvPr/>
        </p:nvSpPr>
        <p:spPr>
          <a:xfrm>
            <a:off x="6836750" y="1833563"/>
            <a:ext cx="1760048" cy="622236"/>
          </a:xfrm>
          <a:prstGeom prst="roundRect">
            <a:avLst/>
          </a:prstGeom>
          <a:gradFill>
            <a:gsLst>
              <a:gs pos="0">
                <a:schemeClr val="accent4">
                  <a:lumMod val="50000"/>
                </a:schemeClr>
              </a:gs>
              <a:gs pos="100000">
                <a:schemeClr val="accent4">
                  <a:lumMod val="60000"/>
                  <a:lumOff val="4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Tape Library</a:t>
            </a:r>
            <a:endParaRPr lang="en-US" dirty="0"/>
          </a:p>
        </p:txBody>
      </p:sp>
      <p:sp>
        <p:nvSpPr>
          <p:cNvPr id="18" name="TextBox 17"/>
          <p:cNvSpPr txBox="1"/>
          <p:nvPr/>
        </p:nvSpPr>
        <p:spPr>
          <a:xfrm>
            <a:off x="5812123" y="963946"/>
            <a:ext cx="1024627" cy="338554"/>
          </a:xfrm>
          <a:prstGeom prst="rect">
            <a:avLst/>
          </a:prstGeom>
          <a:noFill/>
        </p:spPr>
        <p:txBody>
          <a:bodyPr wrap="none" rtlCol="0">
            <a:spAutoFit/>
          </a:bodyPr>
          <a:lstStyle/>
          <a:p>
            <a:r>
              <a:rPr lang="en-US" sz="1600" b="1" i="1" u="sng" dirty="0" err="1" smtClean="0"/>
              <a:t>Cron</a:t>
            </a:r>
            <a:r>
              <a:rPr lang="en-US" sz="1600" b="1" i="1" u="sng" dirty="0" smtClean="0"/>
              <a:t> jobs</a:t>
            </a:r>
            <a:endParaRPr lang="en-US" sz="1600" b="1" i="1" u="sng" dirty="0"/>
          </a:p>
        </p:txBody>
      </p:sp>
      <p:cxnSp>
        <p:nvCxnSpPr>
          <p:cNvPr id="20" name="Elbow Connector 19"/>
          <p:cNvCxnSpPr>
            <a:stCxn id="5" idx="4"/>
            <a:endCxn id="16" idx="1"/>
          </p:cNvCxnSpPr>
          <p:nvPr/>
        </p:nvCxnSpPr>
        <p:spPr>
          <a:xfrm flipV="1">
            <a:off x="4628719" y="2144681"/>
            <a:ext cx="2208031" cy="318928"/>
          </a:xfrm>
          <a:prstGeom prst="bentConnector3">
            <a:avLst/>
          </a:prstGeom>
          <a:ln w="57150" cmpd="sng">
            <a:tailEnd type="arrow"/>
          </a:ln>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457200" y="4430323"/>
            <a:ext cx="1539103" cy="830997"/>
          </a:xfrm>
          <a:prstGeom prst="rect">
            <a:avLst/>
          </a:prstGeom>
          <a:noFill/>
        </p:spPr>
        <p:txBody>
          <a:bodyPr wrap="none" rtlCol="0">
            <a:spAutoFit/>
          </a:bodyPr>
          <a:lstStyle/>
          <a:p>
            <a:r>
              <a:rPr lang="is-IS" sz="1600" dirty="0" smtClean="0">
                <a:latin typeface="Courier"/>
                <a:cs typeface="Courier"/>
              </a:rPr>
              <a:t>/…/</a:t>
            </a:r>
            <a:r>
              <a:rPr lang="en-US" sz="1600" dirty="0" smtClean="0">
                <a:latin typeface="Courier"/>
                <a:cs typeface="Courier"/>
              </a:rPr>
              <a:t>active</a:t>
            </a:r>
          </a:p>
          <a:p>
            <a:r>
              <a:rPr lang="is-IS" sz="1600" dirty="0" smtClean="0">
                <a:latin typeface="Courier"/>
                <a:cs typeface="Courier"/>
              </a:rPr>
              <a:t>/…/volatile</a:t>
            </a:r>
          </a:p>
          <a:p>
            <a:r>
              <a:rPr lang="is-IS" sz="1600" dirty="0" smtClean="0">
                <a:latin typeface="Courier"/>
                <a:cs typeface="Courier"/>
              </a:rPr>
              <a:t>/…/staging</a:t>
            </a:r>
            <a:endParaRPr lang="en-US" sz="1600" dirty="0">
              <a:latin typeface="Courier"/>
              <a:cs typeface="Courier"/>
            </a:endParaRPr>
          </a:p>
        </p:txBody>
      </p:sp>
      <p:sp>
        <p:nvSpPr>
          <p:cNvPr id="22" name="TextBox 21"/>
          <p:cNvSpPr txBox="1"/>
          <p:nvPr/>
        </p:nvSpPr>
        <p:spPr>
          <a:xfrm>
            <a:off x="2070209" y="4368767"/>
            <a:ext cx="4856543" cy="923330"/>
          </a:xfrm>
          <a:prstGeom prst="rect">
            <a:avLst/>
          </a:prstGeom>
          <a:noFill/>
        </p:spPr>
        <p:txBody>
          <a:bodyPr wrap="none" rtlCol="0">
            <a:spAutoFit/>
          </a:bodyPr>
          <a:lstStyle/>
          <a:p>
            <a:r>
              <a:rPr lang="en-US" dirty="0" smtClean="0"/>
              <a:t>Data written to “active”</a:t>
            </a:r>
          </a:p>
          <a:p>
            <a:r>
              <a:rPr lang="en-US" dirty="0" smtClean="0"/>
              <a:t>Data moved to “volatile” once partition is inactive</a:t>
            </a:r>
          </a:p>
          <a:p>
            <a:r>
              <a:rPr lang="en-US" dirty="0" smtClean="0"/>
              <a:t>Data hard linked in “staging” for copy to tape</a:t>
            </a:r>
            <a:endParaRPr lang="en-US" dirty="0"/>
          </a:p>
        </p:txBody>
      </p:sp>
      <p:sp>
        <p:nvSpPr>
          <p:cNvPr id="23" name="TextBox 22"/>
          <p:cNvSpPr txBox="1"/>
          <p:nvPr/>
        </p:nvSpPr>
        <p:spPr>
          <a:xfrm>
            <a:off x="1260187" y="5535751"/>
            <a:ext cx="2746052" cy="338554"/>
          </a:xfrm>
          <a:prstGeom prst="rect">
            <a:avLst/>
          </a:prstGeom>
          <a:noFill/>
        </p:spPr>
        <p:txBody>
          <a:bodyPr wrap="none" rtlCol="0">
            <a:spAutoFit/>
          </a:bodyPr>
          <a:lstStyle/>
          <a:p>
            <a:r>
              <a:rPr lang="en-US" sz="1600" b="1" i="1" dirty="0" smtClean="0"/>
              <a:t>Disk mapping + auto-deletion</a:t>
            </a:r>
            <a:endParaRPr lang="en-US" sz="1600" b="1" i="1" dirty="0"/>
          </a:p>
        </p:txBody>
      </p:sp>
      <p:sp>
        <p:nvSpPr>
          <p:cNvPr id="24" name="TextBox 23"/>
          <p:cNvSpPr txBox="1"/>
          <p:nvPr/>
        </p:nvSpPr>
        <p:spPr>
          <a:xfrm>
            <a:off x="910432" y="4130301"/>
            <a:ext cx="3897609" cy="338554"/>
          </a:xfrm>
          <a:prstGeom prst="rect">
            <a:avLst/>
          </a:prstGeom>
          <a:noFill/>
        </p:spPr>
        <p:txBody>
          <a:bodyPr wrap="none" rtlCol="0">
            <a:spAutoFit/>
          </a:bodyPr>
          <a:lstStyle/>
          <a:p>
            <a:r>
              <a:rPr lang="en-US" sz="1600" b="1" i="1" u="sng" dirty="0" smtClean="0"/>
              <a:t>Each partition has same directory structure</a:t>
            </a:r>
            <a:endParaRPr lang="en-US" sz="1600" b="1" i="1" u="sng" dirty="0"/>
          </a:p>
        </p:txBody>
      </p:sp>
      <p:grpSp>
        <p:nvGrpSpPr>
          <p:cNvPr id="27" name="Group 26"/>
          <p:cNvGrpSpPr/>
          <p:nvPr/>
        </p:nvGrpSpPr>
        <p:grpSpPr>
          <a:xfrm>
            <a:off x="358895" y="723193"/>
            <a:ext cx="403448" cy="400029"/>
            <a:chOff x="6926752" y="3630265"/>
            <a:chExt cx="403448" cy="400029"/>
          </a:xfrm>
        </p:grpSpPr>
        <p:sp>
          <p:nvSpPr>
            <p:cNvPr id="25" name="Oval 24"/>
            <p:cNvSpPr/>
            <p:nvPr/>
          </p:nvSpPr>
          <p:spPr>
            <a:xfrm>
              <a:off x="6926752" y="3630265"/>
              <a:ext cx="403448" cy="400029"/>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TextBox 25"/>
            <p:cNvSpPr txBox="1"/>
            <p:nvPr/>
          </p:nvSpPr>
          <p:spPr>
            <a:xfrm>
              <a:off x="6979364" y="3640266"/>
              <a:ext cx="301660" cy="369332"/>
            </a:xfrm>
            <a:prstGeom prst="rect">
              <a:avLst/>
            </a:prstGeom>
            <a:noFill/>
          </p:spPr>
          <p:txBody>
            <a:bodyPr wrap="none" rtlCol="0">
              <a:spAutoFit/>
            </a:bodyPr>
            <a:lstStyle/>
            <a:p>
              <a:r>
                <a:rPr lang="en-US" dirty="0" smtClean="0"/>
                <a:t>1</a:t>
              </a:r>
              <a:endParaRPr lang="en-US" dirty="0"/>
            </a:p>
          </p:txBody>
        </p:sp>
      </p:grpSp>
      <p:grpSp>
        <p:nvGrpSpPr>
          <p:cNvPr id="28" name="Group 27"/>
          <p:cNvGrpSpPr/>
          <p:nvPr/>
        </p:nvGrpSpPr>
        <p:grpSpPr>
          <a:xfrm>
            <a:off x="2911361" y="1857824"/>
            <a:ext cx="403448" cy="400029"/>
            <a:chOff x="6926752" y="3630265"/>
            <a:chExt cx="403448" cy="400029"/>
          </a:xfrm>
        </p:grpSpPr>
        <p:sp>
          <p:nvSpPr>
            <p:cNvPr id="29" name="Oval 28"/>
            <p:cNvSpPr/>
            <p:nvPr/>
          </p:nvSpPr>
          <p:spPr>
            <a:xfrm>
              <a:off x="6926752" y="3630265"/>
              <a:ext cx="403448" cy="400029"/>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TextBox 29"/>
            <p:cNvSpPr txBox="1"/>
            <p:nvPr/>
          </p:nvSpPr>
          <p:spPr>
            <a:xfrm>
              <a:off x="6979364" y="3640266"/>
              <a:ext cx="301660" cy="369332"/>
            </a:xfrm>
            <a:prstGeom prst="rect">
              <a:avLst/>
            </a:prstGeom>
            <a:noFill/>
          </p:spPr>
          <p:txBody>
            <a:bodyPr wrap="none" rtlCol="0">
              <a:spAutoFit/>
            </a:bodyPr>
            <a:lstStyle/>
            <a:p>
              <a:r>
                <a:rPr lang="en-US" dirty="0" smtClean="0"/>
                <a:t>2</a:t>
              </a:r>
              <a:endParaRPr lang="en-US" dirty="0"/>
            </a:p>
          </p:txBody>
        </p:sp>
      </p:grpSp>
      <p:grpSp>
        <p:nvGrpSpPr>
          <p:cNvPr id="31" name="Group 30"/>
          <p:cNvGrpSpPr/>
          <p:nvPr/>
        </p:nvGrpSpPr>
        <p:grpSpPr>
          <a:xfrm>
            <a:off x="7032005" y="902511"/>
            <a:ext cx="403448" cy="400029"/>
            <a:chOff x="6926752" y="3630265"/>
            <a:chExt cx="403448" cy="400029"/>
          </a:xfrm>
        </p:grpSpPr>
        <p:sp>
          <p:nvSpPr>
            <p:cNvPr id="32" name="Oval 31"/>
            <p:cNvSpPr/>
            <p:nvPr/>
          </p:nvSpPr>
          <p:spPr>
            <a:xfrm>
              <a:off x="6926752" y="3630265"/>
              <a:ext cx="403448" cy="400029"/>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TextBox 32"/>
            <p:cNvSpPr txBox="1"/>
            <p:nvPr/>
          </p:nvSpPr>
          <p:spPr>
            <a:xfrm>
              <a:off x="6979364" y="3640266"/>
              <a:ext cx="301660" cy="369332"/>
            </a:xfrm>
            <a:prstGeom prst="rect">
              <a:avLst/>
            </a:prstGeom>
            <a:noFill/>
          </p:spPr>
          <p:txBody>
            <a:bodyPr wrap="none" rtlCol="0">
              <a:spAutoFit/>
            </a:bodyPr>
            <a:lstStyle/>
            <a:p>
              <a:r>
                <a:rPr lang="en-US" dirty="0" smtClean="0"/>
                <a:t>3</a:t>
              </a:r>
              <a:endParaRPr lang="en-US" dirty="0"/>
            </a:p>
          </p:txBody>
        </p:sp>
      </p:grpSp>
      <p:grpSp>
        <p:nvGrpSpPr>
          <p:cNvPr id="34" name="Group 33"/>
          <p:cNvGrpSpPr/>
          <p:nvPr/>
        </p:nvGrpSpPr>
        <p:grpSpPr>
          <a:xfrm>
            <a:off x="477180" y="4059600"/>
            <a:ext cx="403448" cy="400029"/>
            <a:chOff x="6926752" y="3630265"/>
            <a:chExt cx="403448" cy="400029"/>
          </a:xfrm>
        </p:grpSpPr>
        <p:sp>
          <p:nvSpPr>
            <p:cNvPr id="35" name="Oval 34"/>
            <p:cNvSpPr/>
            <p:nvPr/>
          </p:nvSpPr>
          <p:spPr>
            <a:xfrm>
              <a:off x="6926752" y="3630265"/>
              <a:ext cx="403448" cy="400029"/>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TextBox 35"/>
            <p:cNvSpPr txBox="1"/>
            <p:nvPr/>
          </p:nvSpPr>
          <p:spPr>
            <a:xfrm>
              <a:off x="6979364" y="3640266"/>
              <a:ext cx="301660" cy="369332"/>
            </a:xfrm>
            <a:prstGeom prst="rect">
              <a:avLst/>
            </a:prstGeom>
            <a:noFill/>
          </p:spPr>
          <p:txBody>
            <a:bodyPr wrap="none" rtlCol="0">
              <a:spAutoFit/>
            </a:bodyPr>
            <a:lstStyle/>
            <a:p>
              <a:r>
                <a:rPr lang="en-US" dirty="0" smtClean="0"/>
                <a:t>4</a:t>
              </a:r>
              <a:endParaRPr lang="en-US" dirty="0"/>
            </a:p>
          </p:txBody>
        </p:sp>
      </p:grpSp>
      <p:sp>
        <p:nvSpPr>
          <p:cNvPr id="38" name="Can 37"/>
          <p:cNvSpPr/>
          <p:nvPr/>
        </p:nvSpPr>
        <p:spPr>
          <a:xfrm>
            <a:off x="7031180" y="2875118"/>
            <a:ext cx="1189045" cy="320023"/>
          </a:xfrm>
          <a:prstGeom prst="can">
            <a:avLst/>
          </a:prstGeom>
          <a:solidFill>
            <a:srgbClr val="C0504D"/>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gluonraid2</a:t>
            </a:r>
            <a:endParaRPr lang="en-US" dirty="0"/>
          </a:p>
        </p:txBody>
      </p:sp>
      <p:cxnSp>
        <p:nvCxnSpPr>
          <p:cNvPr id="39" name="Elbow Connector 38"/>
          <p:cNvCxnSpPr>
            <a:stCxn id="5" idx="4"/>
            <a:endCxn id="38" idx="2"/>
          </p:cNvCxnSpPr>
          <p:nvPr/>
        </p:nvCxnSpPr>
        <p:spPr>
          <a:xfrm>
            <a:off x="4628719" y="2463609"/>
            <a:ext cx="2402461" cy="571521"/>
          </a:xfrm>
          <a:prstGeom prst="bentConnector3">
            <a:avLst/>
          </a:prstGeom>
          <a:ln>
            <a:solidFill>
              <a:schemeClr val="accent2">
                <a:lumMod val="75000"/>
              </a:schemeClr>
            </a:solidFill>
            <a:tailEnd type="arrow"/>
          </a:ln>
        </p:spPr>
        <p:style>
          <a:lnRef idx="2">
            <a:schemeClr val="accent1"/>
          </a:lnRef>
          <a:fillRef idx="0">
            <a:schemeClr val="accent1"/>
          </a:fillRef>
          <a:effectRef idx="1">
            <a:schemeClr val="accent1"/>
          </a:effectRef>
          <a:fontRef idx="minor">
            <a:schemeClr val="tx1"/>
          </a:fontRef>
        </p:style>
      </p:cxnSp>
      <p:sp>
        <p:nvSpPr>
          <p:cNvPr id="46" name="TextBox 45"/>
          <p:cNvSpPr txBox="1"/>
          <p:nvPr/>
        </p:nvSpPr>
        <p:spPr>
          <a:xfrm>
            <a:off x="4808041" y="1265982"/>
            <a:ext cx="3920108" cy="738664"/>
          </a:xfrm>
          <a:prstGeom prst="rect">
            <a:avLst/>
          </a:prstGeom>
          <a:noFill/>
        </p:spPr>
        <p:txBody>
          <a:bodyPr wrap="square" rtlCol="0">
            <a:spAutoFit/>
          </a:bodyPr>
          <a:lstStyle/>
          <a:p>
            <a:r>
              <a:rPr lang="en-US" sz="1400" i="1" dirty="0" err="1" smtClean="0"/>
              <a:t>Cron</a:t>
            </a:r>
            <a:r>
              <a:rPr lang="en-US" sz="1400" i="1" dirty="0" smtClean="0"/>
              <a:t> jobs are run from </a:t>
            </a:r>
            <a:r>
              <a:rPr lang="en-US" sz="1400" i="1" dirty="0" err="1" smtClean="0"/>
              <a:t>hdsys</a:t>
            </a:r>
            <a:r>
              <a:rPr lang="en-US" sz="1400" i="1" dirty="0" smtClean="0"/>
              <a:t> account (not </a:t>
            </a:r>
            <a:r>
              <a:rPr lang="en-US" sz="1400" i="1" dirty="0" err="1" smtClean="0"/>
              <a:t>hdops</a:t>
            </a:r>
            <a:r>
              <a:rPr lang="en-US" sz="1400" i="1" dirty="0" smtClean="0"/>
              <a:t>). These are used so that we don’t rely on CODA ending cleanly.</a:t>
            </a:r>
            <a:endParaRPr lang="en-US" sz="1400" i="1" dirty="0"/>
          </a:p>
        </p:txBody>
      </p:sp>
      <p:pic>
        <p:nvPicPr>
          <p:cNvPr id="47" name="Picture 4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30693" y="3447736"/>
            <a:ext cx="1011893" cy="1011893"/>
          </a:xfrm>
          <a:prstGeom prst="rect">
            <a:avLst/>
          </a:prstGeom>
        </p:spPr>
      </p:pic>
      <p:cxnSp>
        <p:nvCxnSpPr>
          <p:cNvPr id="48" name="Elbow Connector 47"/>
          <p:cNvCxnSpPr>
            <a:stCxn id="7" idx="4"/>
            <a:endCxn id="47" idx="1"/>
          </p:cNvCxnSpPr>
          <p:nvPr/>
        </p:nvCxnSpPr>
        <p:spPr>
          <a:xfrm>
            <a:off x="4628719" y="3195142"/>
            <a:ext cx="2501974" cy="758541"/>
          </a:xfrm>
          <a:prstGeom prst="bentConnector3">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52" name="TextBox 51"/>
          <p:cNvSpPr txBox="1"/>
          <p:nvPr/>
        </p:nvSpPr>
        <p:spPr>
          <a:xfrm>
            <a:off x="358895" y="5903893"/>
            <a:ext cx="5783181" cy="738664"/>
          </a:xfrm>
          <a:prstGeom prst="rect">
            <a:avLst/>
          </a:prstGeom>
          <a:noFill/>
        </p:spPr>
        <p:txBody>
          <a:bodyPr wrap="square" rtlCol="0">
            <a:spAutoFit/>
          </a:bodyPr>
          <a:lstStyle/>
          <a:p>
            <a:pPr marL="285750" indent="-285750">
              <a:buFont typeface="Arial"/>
              <a:buChar char="•"/>
            </a:pPr>
            <a:r>
              <a:rPr lang="en-US" sz="1400" i="1" dirty="0" smtClean="0"/>
              <a:t>Map files to temporary </a:t>
            </a:r>
            <a:r>
              <a:rPr lang="en-US" sz="1400" i="1" dirty="0" err="1" smtClean="0"/>
              <a:t>sqlite</a:t>
            </a:r>
            <a:r>
              <a:rPr lang="en-US" sz="1400" i="1" dirty="0" smtClean="0"/>
              <a:t> DB when </a:t>
            </a:r>
            <a:r>
              <a:rPr lang="en-US" sz="1400" i="1" dirty="0" smtClean="0"/>
              <a:t>data moved to volatile (via </a:t>
            </a:r>
            <a:r>
              <a:rPr lang="en-US" sz="1400" i="1" dirty="0" err="1" smtClean="0"/>
              <a:t>cron</a:t>
            </a:r>
            <a:r>
              <a:rPr lang="en-US" sz="1400" i="1" dirty="0" smtClean="0"/>
              <a:t>)</a:t>
            </a:r>
          </a:p>
          <a:p>
            <a:pPr marL="285750" indent="-285750">
              <a:buFont typeface="Arial"/>
              <a:buChar char="•"/>
            </a:pPr>
            <a:r>
              <a:rPr lang="en-US" sz="1400" i="1" dirty="0" smtClean="0"/>
              <a:t>Auto-delete files from volatile to ensure </a:t>
            </a:r>
            <a:r>
              <a:rPr lang="en-US" sz="1400" i="1" dirty="0" smtClean="0"/>
              <a:t>20% (=16.4TB) </a:t>
            </a:r>
            <a:r>
              <a:rPr lang="en-US" sz="1400" i="1" dirty="0" smtClean="0"/>
              <a:t>is </a:t>
            </a:r>
            <a:r>
              <a:rPr lang="en-US" sz="1400" i="1" dirty="0" smtClean="0"/>
              <a:t>free</a:t>
            </a:r>
          </a:p>
          <a:p>
            <a:pPr marL="285750" indent="-285750">
              <a:buFont typeface="Arial"/>
              <a:buChar char="•"/>
            </a:pPr>
            <a:r>
              <a:rPr lang="en-US" sz="1400" i="1" dirty="0" smtClean="0"/>
              <a:t>Data stays on on RAID 3-5 days</a:t>
            </a:r>
            <a:endParaRPr lang="en-US" sz="1400" i="1" dirty="0"/>
          </a:p>
        </p:txBody>
      </p:sp>
      <p:cxnSp>
        <p:nvCxnSpPr>
          <p:cNvPr id="54" name="Straight Connector 53"/>
          <p:cNvCxnSpPr/>
          <p:nvPr/>
        </p:nvCxnSpPr>
        <p:spPr>
          <a:xfrm flipV="1">
            <a:off x="358895" y="5867400"/>
            <a:ext cx="5737105" cy="781"/>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grpSp>
        <p:nvGrpSpPr>
          <p:cNvPr id="55" name="Group 54"/>
          <p:cNvGrpSpPr/>
          <p:nvPr/>
        </p:nvGrpSpPr>
        <p:grpSpPr>
          <a:xfrm>
            <a:off x="428004" y="5448150"/>
            <a:ext cx="403448" cy="400029"/>
            <a:chOff x="6926752" y="3630265"/>
            <a:chExt cx="403448" cy="400029"/>
          </a:xfrm>
        </p:grpSpPr>
        <p:sp>
          <p:nvSpPr>
            <p:cNvPr id="56" name="Oval 55"/>
            <p:cNvSpPr/>
            <p:nvPr/>
          </p:nvSpPr>
          <p:spPr>
            <a:xfrm>
              <a:off x="6926752" y="3630265"/>
              <a:ext cx="403448" cy="400029"/>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TextBox 56"/>
            <p:cNvSpPr txBox="1"/>
            <p:nvPr/>
          </p:nvSpPr>
          <p:spPr>
            <a:xfrm>
              <a:off x="6979364" y="3640266"/>
              <a:ext cx="301660" cy="369332"/>
            </a:xfrm>
            <a:prstGeom prst="rect">
              <a:avLst/>
            </a:prstGeom>
            <a:noFill/>
          </p:spPr>
          <p:txBody>
            <a:bodyPr wrap="none" rtlCol="0">
              <a:spAutoFit/>
            </a:bodyPr>
            <a:lstStyle/>
            <a:p>
              <a:r>
                <a:rPr lang="en-US" dirty="0" smtClean="0"/>
                <a:t>5</a:t>
              </a:r>
              <a:endParaRPr lang="en-US" dirty="0"/>
            </a:p>
          </p:txBody>
        </p:sp>
      </p:grpSp>
      <p:sp>
        <p:nvSpPr>
          <p:cNvPr id="58" name="TextBox 57"/>
          <p:cNvSpPr txBox="1"/>
          <p:nvPr/>
        </p:nvSpPr>
        <p:spPr>
          <a:xfrm>
            <a:off x="3569291" y="1619278"/>
            <a:ext cx="1159980" cy="338554"/>
          </a:xfrm>
          <a:prstGeom prst="rect">
            <a:avLst/>
          </a:prstGeom>
          <a:noFill/>
        </p:spPr>
        <p:txBody>
          <a:bodyPr wrap="none" rtlCol="0">
            <a:spAutoFit/>
          </a:bodyPr>
          <a:lstStyle/>
          <a:p>
            <a:r>
              <a:rPr lang="en-US" sz="1600" b="1" i="1" dirty="0" smtClean="0">
                <a:solidFill>
                  <a:srgbClr val="3366FF"/>
                </a:solidFill>
              </a:rPr>
              <a:t>gluonraid3</a:t>
            </a:r>
            <a:endParaRPr lang="en-US" sz="1600" b="1" i="1" dirty="0">
              <a:solidFill>
                <a:srgbClr val="3366FF"/>
              </a:solidFill>
            </a:endParaRPr>
          </a:p>
        </p:txBody>
      </p:sp>
      <p:sp>
        <p:nvSpPr>
          <p:cNvPr id="59" name="TextBox 58"/>
          <p:cNvSpPr txBox="1"/>
          <p:nvPr/>
        </p:nvSpPr>
        <p:spPr>
          <a:xfrm>
            <a:off x="3373680" y="3315149"/>
            <a:ext cx="1656323" cy="276999"/>
          </a:xfrm>
          <a:prstGeom prst="rect">
            <a:avLst/>
          </a:prstGeom>
          <a:noFill/>
        </p:spPr>
        <p:txBody>
          <a:bodyPr wrap="none" rtlCol="0">
            <a:spAutoFit/>
          </a:bodyPr>
          <a:lstStyle/>
          <a:p>
            <a:r>
              <a:rPr lang="en-US" sz="1200" i="1" dirty="0" smtClean="0">
                <a:solidFill>
                  <a:schemeClr val="tx2">
                    <a:lumMod val="60000"/>
                    <a:lumOff val="40000"/>
                  </a:schemeClr>
                </a:solidFill>
              </a:rPr>
              <a:t>264TB (</a:t>
            </a:r>
            <a:r>
              <a:rPr lang="en-US" sz="1200" i="1" dirty="0" smtClean="0">
                <a:solidFill>
                  <a:schemeClr val="tx2">
                    <a:lumMod val="60000"/>
                    <a:lumOff val="40000"/>
                  </a:schemeClr>
                </a:solidFill>
              </a:rPr>
              <a:t>66</a:t>
            </a:r>
            <a:r>
              <a:rPr lang="en-US" sz="1200" i="1" dirty="0" smtClean="0">
                <a:solidFill>
                  <a:schemeClr val="tx2">
                    <a:lumMod val="60000"/>
                    <a:lumOff val="40000"/>
                  </a:schemeClr>
                </a:solidFill>
              </a:rPr>
              <a:t>TB</a:t>
            </a:r>
            <a:r>
              <a:rPr lang="en-US" sz="1200" i="1" dirty="0" smtClean="0">
                <a:solidFill>
                  <a:schemeClr val="tx2">
                    <a:lumMod val="60000"/>
                    <a:lumOff val="40000"/>
                  </a:schemeClr>
                </a:solidFill>
              </a:rPr>
              <a:t>/partition)</a:t>
            </a:r>
            <a:endParaRPr lang="en-US" sz="1200" i="1" dirty="0">
              <a:solidFill>
                <a:schemeClr val="tx2">
                  <a:lumMod val="60000"/>
                  <a:lumOff val="40000"/>
                </a:schemeClr>
              </a:solidFill>
            </a:endParaRPr>
          </a:p>
        </p:txBody>
      </p:sp>
      <p:sp>
        <p:nvSpPr>
          <p:cNvPr id="60" name="TextBox 59"/>
          <p:cNvSpPr txBox="1"/>
          <p:nvPr/>
        </p:nvSpPr>
        <p:spPr>
          <a:xfrm>
            <a:off x="6664296" y="3146509"/>
            <a:ext cx="2050975" cy="276999"/>
          </a:xfrm>
          <a:prstGeom prst="rect">
            <a:avLst/>
          </a:prstGeom>
          <a:noFill/>
        </p:spPr>
        <p:txBody>
          <a:bodyPr wrap="none" rtlCol="0">
            <a:spAutoFit/>
          </a:bodyPr>
          <a:lstStyle/>
          <a:p>
            <a:r>
              <a:rPr lang="en-US" sz="1200" i="1" dirty="0" smtClean="0">
                <a:solidFill>
                  <a:schemeClr val="accent2">
                    <a:lumMod val="75000"/>
                  </a:schemeClr>
                </a:solidFill>
              </a:rPr>
              <a:t>first 3 files of each run copied</a:t>
            </a:r>
            <a:endParaRPr lang="en-US" sz="1200" i="1" dirty="0">
              <a:solidFill>
                <a:schemeClr val="accent2">
                  <a:lumMod val="75000"/>
                </a:schemeClr>
              </a:solidFill>
            </a:endParaRPr>
          </a:p>
        </p:txBody>
      </p:sp>
      <p:sp>
        <p:nvSpPr>
          <p:cNvPr id="17" name="Date Placeholder 16"/>
          <p:cNvSpPr>
            <a:spLocks noGrp="1"/>
          </p:cNvSpPr>
          <p:nvPr>
            <p:ph type="dt" sz="half" idx="10"/>
          </p:nvPr>
        </p:nvSpPr>
        <p:spPr>
          <a:xfrm>
            <a:off x="416785" y="6492875"/>
            <a:ext cx="2133600" cy="365125"/>
          </a:xfrm>
        </p:spPr>
        <p:txBody>
          <a:bodyPr/>
          <a:lstStyle/>
          <a:p>
            <a:r>
              <a:rPr lang="en-US" dirty="0" smtClean="0"/>
              <a:t>5/16/17</a:t>
            </a:r>
            <a:endParaRPr lang="en-US" dirty="0"/>
          </a:p>
        </p:txBody>
      </p:sp>
      <p:sp>
        <p:nvSpPr>
          <p:cNvPr id="19" name="Slide Number Placeholder 18"/>
          <p:cNvSpPr>
            <a:spLocks noGrp="1"/>
          </p:cNvSpPr>
          <p:nvPr>
            <p:ph type="sldNum" sz="quarter" idx="12"/>
          </p:nvPr>
        </p:nvSpPr>
        <p:spPr/>
        <p:txBody>
          <a:bodyPr/>
          <a:lstStyle/>
          <a:p>
            <a:fld id="{FBD6EB4E-97D8-7E47-B43F-6DF8A4608B87}" type="slidenum">
              <a:rPr lang="en-US" smtClean="0"/>
              <a:t>2</a:t>
            </a:fld>
            <a:endParaRPr lang="en-US"/>
          </a:p>
        </p:txBody>
      </p:sp>
    </p:spTree>
    <p:extLst>
      <p:ext uri="{BB962C8B-B14F-4D97-AF65-F5344CB8AC3E}">
        <p14:creationId xmlns:p14="http://schemas.microsoft.com/office/powerpoint/2010/main" val="34201134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ctrTitle" idx="4294967295"/>
          </p:nvPr>
        </p:nvSpPr>
        <p:spPr>
          <a:xfrm>
            <a:off x="609600" y="152400"/>
            <a:ext cx="7772400" cy="685800"/>
          </a:xfrm>
        </p:spPr>
        <p:txBody>
          <a:bodyPr/>
          <a:lstStyle/>
          <a:p>
            <a:pPr eaLnBrk="1" hangingPunct="1">
              <a:defRPr/>
            </a:pPr>
            <a:r>
              <a:rPr lang="en-US" sz="2800" b="1" dirty="0" smtClean="0">
                <a:solidFill>
                  <a:srgbClr val="FF0000"/>
                </a:solidFill>
                <a:effectLst>
                  <a:outerShdw blurRad="38100" dist="38100" dir="2700000" algn="tl">
                    <a:srgbClr val="C0C0C0"/>
                  </a:outerShdw>
                </a:effectLst>
                <a:latin typeface="Times New Roman" pitchFamily="18" charset="0"/>
              </a:rPr>
              <a:t>Trigger Rates</a:t>
            </a:r>
          </a:p>
        </p:txBody>
      </p:sp>
      <p:sp>
        <p:nvSpPr>
          <p:cNvPr id="7" name="Slide Number Placeholder 6"/>
          <p:cNvSpPr>
            <a:spLocks noGrp="1"/>
          </p:cNvSpPr>
          <p:nvPr>
            <p:ph type="sldNum" sz="quarter" idx="12"/>
          </p:nvPr>
        </p:nvSpPr>
        <p:spPr/>
        <p:txBody>
          <a:bodyPr/>
          <a:lstStyle/>
          <a:p>
            <a:fld id="{B6F15528-21DE-4FAA-801E-634DDDAF4B2B}" type="slidenum">
              <a:rPr lang="en-US" smtClean="0"/>
              <a:pPr/>
              <a:t>20</a:t>
            </a:fld>
            <a:endParaRPr lang="en-US"/>
          </a:p>
        </p:txBody>
      </p:sp>
      <p:grpSp>
        <p:nvGrpSpPr>
          <p:cNvPr id="2" name="Group 17"/>
          <p:cNvGrpSpPr/>
          <p:nvPr/>
        </p:nvGrpSpPr>
        <p:grpSpPr>
          <a:xfrm>
            <a:off x="228600" y="914400"/>
            <a:ext cx="8248650" cy="4038600"/>
            <a:chOff x="228600" y="1143000"/>
            <a:chExt cx="8248650" cy="4038600"/>
          </a:xfrm>
        </p:grpSpPr>
        <p:grpSp>
          <p:nvGrpSpPr>
            <p:cNvPr id="3" name="Group 14"/>
            <p:cNvGrpSpPr/>
            <p:nvPr/>
          </p:nvGrpSpPr>
          <p:grpSpPr>
            <a:xfrm>
              <a:off x="228600" y="1143000"/>
              <a:ext cx="5486400" cy="4038600"/>
              <a:chOff x="4038600" y="1447800"/>
              <a:chExt cx="5029200" cy="3886200"/>
            </a:xfrm>
          </p:grpSpPr>
          <p:pic>
            <p:nvPicPr>
              <p:cNvPr id="1026" name="Picture 2" descr="C:\Users\somov\Desktop\Documents\meetings\high_rate\high_rate\trig_rate\trig_rate2.png"/>
              <p:cNvPicPr>
                <a:picLocks noChangeAspect="1" noChangeArrowheads="1"/>
              </p:cNvPicPr>
              <p:nvPr/>
            </p:nvPicPr>
            <p:blipFill>
              <a:blip r:embed="rId3" cstate="print"/>
              <a:srcRect/>
              <a:stretch>
                <a:fillRect/>
              </a:stretch>
            </p:blipFill>
            <p:spPr bwMode="auto">
              <a:xfrm>
                <a:off x="4038600" y="1447800"/>
                <a:ext cx="4876800" cy="3878528"/>
              </a:xfrm>
              <a:prstGeom prst="rect">
                <a:avLst/>
              </a:prstGeom>
              <a:noFill/>
            </p:spPr>
          </p:pic>
          <p:sp>
            <p:nvSpPr>
              <p:cNvPr id="8" name="TextBox 7"/>
              <p:cNvSpPr txBox="1"/>
              <p:nvPr/>
            </p:nvSpPr>
            <p:spPr>
              <a:xfrm>
                <a:off x="4811215" y="4995446"/>
                <a:ext cx="675185" cy="338554"/>
              </a:xfrm>
              <a:prstGeom prst="rect">
                <a:avLst/>
              </a:prstGeom>
              <a:noFill/>
            </p:spPr>
            <p:txBody>
              <a:bodyPr wrap="none" rtlCol="0">
                <a:spAutoFit/>
              </a:bodyPr>
              <a:lstStyle/>
              <a:p>
                <a:r>
                  <a:rPr lang="en-US" sz="1600" b="1" dirty="0" smtClean="0"/>
                  <a:t>50 </a:t>
                </a:r>
                <a:r>
                  <a:rPr lang="en-US" sz="1600" b="1" dirty="0" err="1" smtClean="0"/>
                  <a:t>nA</a:t>
                </a:r>
                <a:endParaRPr lang="en-US" sz="1600" b="1" dirty="0"/>
              </a:p>
            </p:txBody>
          </p:sp>
          <p:sp>
            <p:nvSpPr>
              <p:cNvPr id="9" name="TextBox 8"/>
              <p:cNvSpPr txBox="1"/>
              <p:nvPr/>
            </p:nvSpPr>
            <p:spPr>
              <a:xfrm>
                <a:off x="5392819" y="4995446"/>
                <a:ext cx="779381" cy="338554"/>
              </a:xfrm>
              <a:prstGeom prst="rect">
                <a:avLst/>
              </a:prstGeom>
              <a:noFill/>
            </p:spPr>
            <p:txBody>
              <a:bodyPr wrap="none" rtlCol="0">
                <a:spAutoFit/>
              </a:bodyPr>
              <a:lstStyle/>
              <a:p>
                <a:r>
                  <a:rPr lang="en-US" sz="1600" b="1" dirty="0" smtClean="0"/>
                  <a:t>100 </a:t>
                </a:r>
                <a:r>
                  <a:rPr lang="en-US" sz="1600" b="1" dirty="0" err="1" smtClean="0"/>
                  <a:t>nA</a:t>
                </a:r>
                <a:endParaRPr lang="en-US" sz="1600" b="1" dirty="0"/>
              </a:p>
            </p:txBody>
          </p:sp>
          <p:sp>
            <p:nvSpPr>
              <p:cNvPr id="10" name="TextBox 9"/>
              <p:cNvSpPr txBox="1"/>
              <p:nvPr/>
            </p:nvSpPr>
            <p:spPr>
              <a:xfrm>
                <a:off x="6154819" y="4995446"/>
                <a:ext cx="779381" cy="338554"/>
              </a:xfrm>
              <a:prstGeom prst="rect">
                <a:avLst/>
              </a:prstGeom>
              <a:noFill/>
            </p:spPr>
            <p:txBody>
              <a:bodyPr wrap="none" rtlCol="0">
                <a:spAutoFit/>
              </a:bodyPr>
              <a:lstStyle/>
              <a:p>
                <a:r>
                  <a:rPr lang="en-US" sz="1600" b="1" dirty="0" smtClean="0"/>
                  <a:t>200 </a:t>
                </a:r>
                <a:r>
                  <a:rPr lang="en-US" sz="1600" b="1" dirty="0" err="1" smtClean="0"/>
                  <a:t>nA</a:t>
                </a:r>
                <a:endParaRPr lang="en-US" sz="1600" b="1" dirty="0"/>
              </a:p>
            </p:txBody>
          </p:sp>
          <p:sp>
            <p:nvSpPr>
              <p:cNvPr id="11" name="TextBox 10"/>
              <p:cNvSpPr txBox="1"/>
              <p:nvPr/>
            </p:nvSpPr>
            <p:spPr>
              <a:xfrm>
                <a:off x="6858000" y="4995446"/>
                <a:ext cx="779381" cy="338554"/>
              </a:xfrm>
              <a:prstGeom prst="rect">
                <a:avLst/>
              </a:prstGeom>
              <a:noFill/>
            </p:spPr>
            <p:txBody>
              <a:bodyPr wrap="none" rtlCol="0">
                <a:spAutoFit/>
              </a:bodyPr>
              <a:lstStyle/>
              <a:p>
                <a:r>
                  <a:rPr lang="en-US" sz="1600" b="1" dirty="0" smtClean="0"/>
                  <a:t>300 </a:t>
                </a:r>
                <a:r>
                  <a:rPr lang="en-US" sz="1600" b="1" dirty="0" err="1" smtClean="0"/>
                  <a:t>nA</a:t>
                </a:r>
                <a:endParaRPr lang="en-US" sz="1600" b="1" dirty="0"/>
              </a:p>
            </p:txBody>
          </p:sp>
          <p:sp>
            <p:nvSpPr>
              <p:cNvPr id="12" name="TextBox 11"/>
              <p:cNvSpPr txBox="1"/>
              <p:nvPr/>
            </p:nvSpPr>
            <p:spPr>
              <a:xfrm>
                <a:off x="7602619" y="4995446"/>
                <a:ext cx="779381" cy="338554"/>
              </a:xfrm>
              <a:prstGeom prst="rect">
                <a:avLst/>
              </a:prstGeom>
              <a:noFill/>
            </p:spPr>
            <p:txBody>
              <a:bodyPr wrap="none" rtlCol="0">
                <a:spAutoFit/>
              </a:bodyPr>
              <a:lstStyle/>
              <a:p>
                <a:r>
                  <a:rPr lang="en-US" sz="1600" b="1" dirty="0" smtClean="0"/>
                  <a:t>400 </a:t>
                </a:r>
                <a:r>
                  <a:rPr lang="en-US" sz="1600" b="1" dirty="0" err="1" smtClean="0"/>
                  <a:t>nA</a:t>
                </a:r>
                <a:endParaRPr lang="en-US" sz="1600" b="1" dirty="0"/>
              </a:p>
            </p:txBody>
          </p:sp>
          <p:sp>
            <p:nvSpPr>
              <p:cNvPr id="13" name="TextBox 12"/>
              <p:cNvSpPr txBox="1"/>
              <p:nvPr/>
            </p:nvSpPr>
            <p:spPr>
              <a:xfrm>
                <a:off x="8288419" y="4995446"/>
                <a:ext cx="779381" cy="338554"/>
              </a:xfrm>
              <a:prstGeom prst="rect">
                <a:avLst/>
              </a:prstGeom>
              <a:noFill/>
            </p:spPr>
            <p:txBody>
              <a:bodyPr wrap="none" rtlCol="0">
                <a:spAutoFit/>
              </a:bodyPr>
              <a:lstStyle/>
              <a:p>
                <a:r>
                  <a:rPr lang="en-US" sz="1600" b="1" dirty="0" smtClean="0"/>
                  <a:t>500 </a:t>
                </a:r>
                <a:r>
                  <a:rPr lang="en-US" sz="1600" b="1" dirty="0" err="1" smtClean="0"/>
                  <a:t>nA</a:t>
                </a:r>
                <a:endParaRPr lang="en-US" sz="1600" b="1" dirty="0"/>
              </a:p>
            </p:txBody>
          </p:sp>
        </p:grpSp>
        <p:graphicFrame>
          <p:nvGraphicFramePr>
            <p:cNvPr id="16" name="Object 15"/>
            <p:cNvGraphicFramePr>
              <a:graphicFrameLocks noChangeAspect="1"/>
            </p:cNvGraphicFramePr>
            <p:nvPr/>
          </p:nvGraphicFramePr>
          <p:xfrm>
            <a:off x="6172200" y="2514600"/>
            <a:ext cx="1905000" cy="905586"/>
          </p:xfrm>
          <a:graphic>
            <a:graphicData uri="http://schemas.openxmlformats.org/presentationml/2006/ole">
              <mc:AlternateContent xmlns:mc="http://schemas.openxmlformats.org/markup-compatibility/2006">
                <mc:Choice xmlns:v="urn:schemas-microsoft-com:vml" Requires="v">
                  <p:oleObj spid="_x0000_s1035" name="Equation" r:id="rId4" imgW="1117440" imgH="457200" progId="Equation.3">
                    <p:embed/>
                  </p:oleObj>
                </mc:Choice>
                <mc:Fallback>
                  <p:oleObj name="Equation" r:id="rId4" imgW="1117440" imgH="4572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2200" y="2514600"/>
                          <a:ext cx="1905000" cy="90558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7" name="Object 3"/>
            <p:cNvGraphicFramePr>
              <a:graphicFrameLocks noChangeAspect="1"/>
            </p:cNvGraphicFramePr>
            <p:nvPr/>
          </p:nvGraphicFramePr>
          <p:xfrm>
            <a:off x="6172200" y="3810000"/>
            <a:ext cx="2305050" cy="783774"/>
          </p:xfrm>
          <a:graphic>
            <a:graphicData uri="http://schemas.openxmlformats.org/presentationml/2006/ole">
              <mc:AlternateContent xmlns:mc="http://schemas.openxmlformats.org/markup-compatibility/2006">
                <mc:Choice xmlns:v="urn:schemas-microsoft-com:vml" Requires="v">
                  <p:oleObj spid="_x0000_s1036" name="Equation" r:id="rId6" imgW="1269720" imgH="431640" progId="Equation.3">
                    <p:embed/>
                  </p:oleObj>
                </mc:Choice>
                <mc:Fallback>
                  <p:oleObj name="Equation" r:id="rId6" imgW="1269720" imgH="43164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72200" y="3810000"/>
                          <a:ext cx="2305050" cy="7837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17" name="TextBox 16"/>
          <p:cNvSpPr txBox="1"/>
          <p:nvPr/>
        </p:nvSpPr>
        <p:spPr>
          <a:xfrm>
            <a:off x="381000" y="5257800"/>
            <a:ext cx="8458200" cy="1323439"/>
          </a:xfrm>
          <a:prstGeom prst="rect">
            <a:avLst/>
          </a:prstGeom>
          <a:noFill/>
        </p:spPr>
        <p:txBody>
          <a:bodyPr wrap="square" rtlCol="0">
            <a:spAutoFit/>
          </a:bodyPr>
          <a:lstStyle/>
          <a:p>
            <a:pPr>
              <a:buFont typeface="Arial" pitchFamily="34" charset="0"/>
              <a:buChar char="•"/>
            </a:pPr>
            <a:r>
              <a:rPr lang="en-US" sz="1600" dirty="0" smtClean="0">
                <a:latin typeface="Times New Roman" pitchFamily="18" charset="0"/>
                <a:cs typeface="Times New Roman" pitchFamily="18" charset="0"/>
              </a:rPr>
              <a:t>  FCAL &amp; BCAL is a simple trigger, but not optimal for high luminosity</a:t>
            </a:r>
          </a:p>
          <a:p>
            <a:pPr>
              <a:buFont typeface="Arial" pitchFamily="34" charset="0"/>
              <a:buChar char="•"/>
            </a:pPr>
            <a:r>
              <a:rPr lang="en-US" sz="1600" dirty="0" smtClean="0">
                <a:latin typeface="Times New Roman" pitchFamily="18" charset="0"/>
                <a:cs typeface="Times New Roman" pitchFamily="18" charset="0"/>
              </a:rPr>
              <a:t>  FCAL &amp; BCAL &amp; ST seems to be a good trigger candidate for production at high </a:t>
            </a:r>
            <a:r>
              <a:rPr lang="en-US" sz="1600" dirty="0" err="1" smtClean="0">
                <a:latin typeface="Times New Roman" pitchFamily="18" charset="0"/>
                <a:cs typeface="Times New Roman" pitchFamily="18" charset="0"/>
              </a:rPr>
              <a:t>lumi</a:t>
            </a:r>
            <a:endParaRPr lang="en-US" sz="1600" dirty="0" smtClean="0">
              <a:latin typeface="Times New Roman" pitchFamily="18" charset="0"/>
              <a:cs typeface="Times New Roman" pitchFamily="18" charset="0"/>
            </a:endParaRPr>
          </a:p>
          <a:p>
            <a:r>
              <a:rPr lang="en-US" sz="1600" dirty="0" smtClean="0">
                <a:latin typeface="Times New Roman" pitchFamily="18" charset="0"/>
                <a:cs typeface="Times New Roman" pitchFamily="18" charset="0"/>
              </a:rPr>
              <a:t>                                       ( it was  originally proposed)</a:t>
            </a:r>
          </a:p>
          <a:p>
            <a:r>
              <a:rPr lang="en-US" sz="1600" dirty="0" smtClean="0">
                <a:latin typeface="Times New Roman" pitchFamily="18" charset="0"/>
                <a:cs typeface="Times New Roman" pitchFamily="18" charset="0"/>
              </a:rPr>
              <a:t>     - we need to study impact of coincidental hits in the ST  (is estimated to be less than 10 % now)</a:t>
            </a:r>
          </a:p>
          <a:p>
            <a:r>
              <a:rPr lang="en-US" sz="1600" dirty="0" smtClean="0">
                <a:latin typeface="Times New Roman" pitchFamily="18" charset="0"/>
                <a:cs typeface="Times New Roman" pitchFamily="18" charset="0"/>
              </a:rPr>
              <a:t>                                                 and adjust trigger parameters </a:t>
            </a:r>
          </a:p>
        </p:txBody>
      </p:sp>
      <p:sp>
        <p:nvSpPr>
          <p:cNvPr id="18" name="TextBox 17"/>
          <p:cNvSpPr txBox="1"/>
          <p:nvPr/>
        </p:nvSpPr>
        <p:spPr>
          <a:xfrm>
            <a:off x="2819400" y="1414790"/>
            <a:ext cx="466794" cy="261610"/>
          </a:xfrm>
          <a:prstGeom prst="rect">
            <a:avLst/>
          </a:prstGeom>
          <a:noFill/>
        </p:spPr>
        <p:txBody>
          <a:bodyPr wrap="none" rtlCol="0">
            <a:spAutoFit/>
          </a:bodyPr>
          <a:lstStyle/>
          <a:p>
            <a:r>
              <a:rPr lang="en-US" sz="1100" b="1" dirty="0" smtClean="0">
                <a:latin typeface="Times New Roman" pitchFamily="18" charset="0"/>
                <a:cs typeface="Times New Roman" pitchFamily="18" charset="0"/>
              </a:rPr>
              <a:t>2016</a:t>
            </a:r>
            <a:endParaRPr lang="en-US" sz="1100" b="1" dirty="0">
              <a:latin typeface="Times New Roman" pitchFamily="18" charset="0"/>
              <a:cs typeface="Times New Roman" pitchFamily="18" charset="0"/>
            </a:endParaRPr>
          </a:p>
        </p:txBody>
      </p:sp>
      <p:sp>
        <p:nvSpPr>
          <p:cNvPr id="19" name="TextBox 18"/>
          <p:cNvSpPr txBox="1"/>
          <p:nvPr/>
        </p:nvSpPr>
        <p:spPr>
          <a:xfrm>
            <a:off x="1524000" y="2514600"/>
            <a:ext cx="1544012" cy="338554"/>
          </a:xfrm>
          <a:prstGeom prst="rect">
            <a:avLst/>
          </a:prstGeom>
          <a:solidFill>
            <a:schemeClr val="bg1"/>
          </a:solidFill>
        </p:spPr>
        <p:txBody>
          <a:bodyPr wrap="none" rtlCol="0">
            <a:spAutoFit/>
          </a:bodyPr>
          <a:lstStyle/>
          <a:p>
            <a:r>
              <a:rPr lang="en-US" sz="1600" b="1" dirty="0" smtClean="0">
                <a:latin typeface="Times New Roman" pitchFamily="18" charset="0"/>
                <a:cs typeface="Times New Roman" pitchFamily="18" charset="0"/>
              </a:rPr>
              <a:t>Commissioning</a:t>
            </a:r>
            <a:endParaRPr lang="en-US" sz="1600" b="1" dirty="0">
              <a:latin typeface="Times New Roman" pitchFamily="18" charset="0"/>
              <a:cs typeface="Times New Roman" pitchFamily="18" charset="0"/>
            </a:endParaRPr>
          </a:p>
        </p:txBody>
      </p:sp>
      <p:sp>
        <p:nvSpPr>
          <p:cNvPr id="20" name="TextBox 19"/>
          <p:cNvSpPr txBox="1"/>
          <p:nvPr/>
        </p:nvSpPr>
        <p:spPr>
          <a:xfrm>
            <a:off x="5257800" y="1676400"/>
            <a:ext cx="2100255" cy="338554"/>
          </a:xfrm>
          <a:prstGeom prst="rect">
            <a:avLst/>
          </a:prstGeom>
          <a:solidFill>
            <a:schemeClr val="bg1"/>
          </a:solidFill>
        </p:spPr>
        <p:txBody>
          <a:bodyPr wrap="none" rtlCol="0">
            <a:spAutoFit/>
          </a:bodyPr>
          <a:lstStyle/>
          <a:p>
            <a:r>
              <a:rPr lang="en-US" sz="1600" b="1" dirty="0" smtClean="0">
                <a:solidFill>
                  <a:srgbClr val="FF0000"/>
                </a:solidFill>
                <a:latin typeface="Times New Roman" pitchFamily="18" charset="0"/>
                <a:cs typeface="Times New Roman" pitchFamily="18" charset="0"/>
              </a:rPr>
              <a:t>This run, Spring 2017</a:t>
            </a:r>
            <a:endParaRPr lang="en-US" sz="1600" b="1" dirty="0">
              <a:solidFill>
                <a:srgbClr val="FF0000"/>
              </a:solidFill>
              <a:latin typeface="Times New Roman" pitchFamily="18" charset="0"/>
              <a:cs typeface="Times New Roman" pitchFamily="18" charset="0"/>
            </a:endParaRPr>
          </a:p>
        </p:txBody>
      </p:sp>
      <p:sp>
        <p:nvSpPr>
          <p:cNvPr id="21" name="TextBox 20"/>
          <p:cNvSpPr txBox="1"/>
          <p:nvPr/>
        </p:nvSpPr>
        <p:spPr>
          <a:xfrm>
            <a:off x="3048000" y="3657600"/>
            <a:ext cx="2221057" cy="338554"/>
          </a:xfrm>
          <a:prstGeom prst="rect">
            <a:avLst/>
          </a:prstGeom>
          <a:solidFill>
            <a:schemeClr val="bg1"/>
          </a:solidFill>
        </p:spPr>
        <p:txBody>
          <a:bodyPr wrap="none" rtlCol="0">
            <a:spAutoFit/>
          </a:bodyPr>
          <a:lstStyle/>
          <a:p>
            <a:r>
              <a:rPr lang="en-US" sz="1600" b="1" dirty="0" smtClean="0">
                <a:solidFill>
                  <a:srgbClr val="2B1BA5"/>
                </a:solidFill>
                <a:latin typeface="Times New Roman" pitchFamily="18" charset="0"/>
                <a:cs typeface="Times New Roman" pitchFamily="18" charset="0"/>
              </a:rPr>
              <a:t>Proposed for high-</a:t>
            </a:r>
            <a:r>
              <a:rPr lang="en-US" sz="1600" b="1" dirty="0" err="1" smtClean="0">
                <a:solidFill>
                  <a:srgbClr val="2B1BA5"/>
                </a:solidFill>
                <a:latin typeface="Times New Roman" pitchFamily="18" charset="0"/>
                <a:cs typeface="Times New Roman" pitchFamily="18" charset="0"/>
              </a:rPr>
              <a:t>lumi</a:t>
            </a:r>
            <a:endParaRPr lang="en-US" sz="1600" b="1" dirty="0">
              <a:solidFill>
                <a:srgbClr val="2B1BA5"/>
              </a:solidFill>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r>
              <a:rPr lang="en-US" smtClean="0"/>
              <a:t>5/16/17</a:t>
            </a:r>
            <a:endParaRPr lang="en-US"/>
          </a:p>
        </p:txBody>
      </p:sp>
      <p:sp>
        <p:nvSpPr>
          <p:cNvPr id="6" name="TextBox 5"/>
          <p:cNvSpPr txBox="1"/>
          <p:nvPr/>
        </p:nvSpPr>
        <p:spPr>
          <a:xfrm>
            <a:off x="6665288" y="2292059"/>
            <a:ext cx="532593" cy="276999"/>
          </a:xfrm>
          <a:prstGeom prst="rect">
            <a:avLst/>
          </a:prstGeom>
          <a:solidFill>
            <a:srgbClr val="FFFFFF"/>
          </a:solidFill>
        </p:spPr>
        <p:txBody>
          <a:bodyPr wrap="none" rtlCol="0">
            <a:spAutoFit/>
          </a:bodyPr>
          <a:lstStyle/>
          <a:p>
            <a:r>
              <a:rPr lang="en-US" sz="1200" i="1" dirty="0" smtClean="0"/>
              <a:t>2016</a:t>
            </a:r>
            <a:endParaRPr lang="en-US" sz="1200" i="1" dirty="0"/>
          </a:p>
        </p:txBody>
      </p:sp>
      <p:sp>
        <p:nvSpPr>
          <p:cNvPr id="23" name="TextBox 22"/>
          <p:cNvSpPr txBox="1"/>
          <p:nvPr/>
        </p:nvSpPr>
        <p:spPr>
          <a:xfrm>
            <a:off x="6377822" y="2738968"/>
            <a:ext cx="532593" cy="276999"/>
          </a:xfrm>
          <a:prstGeom prst="rect">
            <a:avLst/>
          </a:prstGeom>
          <a:noFill/>
        </p:spPr>
        <p:txBody>
          <a:bodyPr wrap="none" rtlCol="0">
            <a:spAutoFit/>
          </a:bodyPr>
          <a:lstStyle/>
          <a:p>
            <a:r>
              <a:rPr lang="en-US" sz="1200" i="1" dirty="0" smtClean="0"/>
              <a:t>2017</a:t>
            </a:r>
            <a:endParaRPr lang="en-US" sz="1200" i="1" dirty="0"/>
          </a:p>
        </p:txBody>
      </p:sp>
      <p:sp>
        <p:nvSpPr>
          <p:cNvPr id="24" name="TextBox 23"/>
          <p:cNvSpPr txBox="1"/>
          <p:nvPr/>
        </p:nvSpPr>
        <p:spPr>
          <a:xfrm>
            <a:off x="6608083" y="3530542"/>
            <a:ext cx="532593" cy="276999"/>
          </a:xfrm>
          <a:prstGeom prst="rect">
            <a:avLst/>
          </a:prstGeom>
          <a:solidFill>
            <a:srgbClr val="FFFFFF"/>
          </a:solidFill>
        </p:spPr>
        <p:txBody>
          <a:bodyPr wrap="none" rtlCol="0">
            <a:spAutoFit/>
          </a:bodyPr>
          <a:lstStyle/>
          <a:p>
            <a:r>
              <a:rPr lang="en-US" sz="1200" i="1" dirty="0" smtClean="0"/>
              <a:t>2017</a:t>
            </a:r>
            <a:endParaRPr lang="en-US" sz="1200" i="1" dirty="0"/>
          </a:p>
        </p:txBody>
      </p:sp>
      <p:sp>
        <p:nvSpPr>
          <p:cNvPr id="25" name="TextBox 24"/>
          <p:cNvSpPr txBox="1"/>
          <p:nvPr/>
        </p:nvSpPr>
        <p:spPr>
          <a:xfrm>
            <a:off x="6354940" y="3966009"/>
            <a:ext cx="532593" cy="276999"/>
          </a:xfrm>
          <a:prstGeom prst="rect">
            <a:avLst/>
          </a:prstGeom>
          <a:noFill/>
        </p:spPr>
        <p:txBody>
          <a:bodyPr wrap="none" rtlCol="0">
            <a:spAutoFit/>
          </a:bodyPr>
          <a:lstStyle/>
          <a:p>
            <a:r>
              <a:rPr lang="en-US" sz="1200" i="1" dirty="0" smtClean="0"/>
              <a:t>2017</a:t>
            </a:r>
            <a:endParaRPr lang="en-US" sz="1200" i="1" dirty="0"/>
          </a:p>
        </p:txBody>
      </p:sp>
      <p:sp>
        <p:nvSpPr>
          <p:cNvPr id="14" name="TextBox 13"/>
          <p:cNvSpPr txBox="1"/>
          <p:nvPr/>
        </p:nvSpPr>
        <p:spPr>
          <a:xfrm>
            <a:off x="7711043" y="2468832"/>
            <a:ext cx="569387" cy="461665"/>
          </a:xfrm>
          <a:prstGeom prst="rect">
            <a:avLst/>
          </a:prstGeom>
          <a:solidFill>
            <a:srgbClr val="FFFFFF"/>
          </a:solidFill>
        </p:spPr>
        <p:txBody>
          <a:bodyPr wrap="none" rtlCol="0">
            <a:spAutoFit/>
          </a:bodyPr>
          <a:lstStyle/>
          <a:p>
            <a:r>
              <a:rPr lang="en-US" sz="2400" dirty="0" smtClean="0">
                <a:latin typeface="Times"/>
                <a:cs typeface="Times"/>
              </a:rPr>
              <a:t>1.4</a:t>
            </a:r>
            <a:endParaRPr lang="en-US" sz="2400" dirty="0">
              <a:latin typeface="Times"/>
              <a:cs typeface="Times"/>
            </a:endParaRPr>
          </a:p>
        </p:txBody>
      </p:sp>
      <p:sp>
        <p:nvSpPr>
          <p:cNvPr id="27" name="TextBox 26"/>
          <p:cNvSpPr txBox="1"/>
          <p:nvPr/>
        </p:nvSpPr>
        <p:spPr>
          <a:xfrm>
            <a:off x="8061221" y="3665853"/>
            <a:ext cx="569387" cy="461665"/>
          </a:xfrm>
          <a:prstGeom prst="rect">
            <a:avLst/>
          </a:prstGeom>
          <a:solidFill>
            <a:srgbClr val="FFFFFF"/>
          </a:solidFill>
        </p:spPr>
        <p:txBody>
          <a:bodyPr wrap="none" rtlCol="0">
            <a:spAutoFit/>
          </a:bodyPr>
          <a:lstStyle/>
          <a:p>
            <a:r>
              <a:rPr lang="en-US" sz="2400" dirty="0" smtClean="0">
                <a:latin typeface="Times"/>
                <a:cs typeface="Times"/>
              </a:rPr>
              <a:t>1.5</a:t>
            </a:r>
            <a:endParaRPr lang="en-US" sz="2400" dirty="0">
              <a:latin typeface="Times"/>
              <a:cs typeface="Times"/>
            </a:endParaRPr>
          </a:p>
        </p:txBody>
      </p:sp>
      <p:sp>
        <p:nvSpPr>
          <p:cNvPr id="28" name="TextBox 27"/>
          <p:cNvSpPr txBox="1"/>
          <p:nvPr/>
        </p:nvSpPr>
        <p:spPr>
          <a:xfrm>
            <a:off x="4734931" y="3449199"/>
            <a:ext cx="931799" cy="307777"/>
          </a:xfrm>
          <a:prstGeom prst="rect">
            <a:avLst/>
          </a:prstGeom>
          <a:solidFill>
            <a:schemeClr val="bg1"/>
          </a:solidFill>
        </p:spPr>
        <p:txBody>
          <a:bodyPr wrap="none" rtlCol="0">
            <a:spAutoFit/>
          </a:bodyPr>
          <a:lstStyle/>
          <a:p>
            <a:r>
              <a:rPr lang="en-US" sz="1400" b="1" dirty="0" smtClean="0">
                <a:latin typeface="Times"/>
                <a:cs typeface="Times"/>
              </a:rPr>
              <a:t>5 x 10</a:t>
            </a:r>
            <a:r>
              <a:rPr lang="en-US" sz="1400" b="1" baseline="30000" dirty="0" smtClean="0">
                <a:latin typeface="Times"/>
                <a:cs typeface="Times"/>
              </a:rPr>
              <a:t>7</a:t>
            </a:r>
            <a:r>
              <a:rPr lang="en-US" sz="1400" b="1" dirty="0" smtClean="0">
                <a:latin typeface="Times"/>
                <a:cs typeface="Times"/>
              </a:rPr>
              <a:t> </a:t>
            </a:r>
            <a:r>
              <a:rPr lang="en-US" sz="1400" b="1" dirty="0" smtClean="0">
                <a:latin typeface="Symbol" charset="2"/>
                <a:cs typeface="Symbol" charset="2"/>
              </a:rPr>
              <a:t>g</a:t>
            </a:r>
            <a:r>
              <a:rPr lang="en-US" sz="1400" b="1" dirty="0" smtClean="0">
                <a:latin typeface="Times"/>
                <a:cs typeface="Times"/>
              </a:rPr>
              <a:t>/s</a:t>
            </a:r>
            <a:endParaRPr lang="en-US" sz="1400" b="1" dirty="0">
              <a:latin typeface="Times"/>
              <a:cs typeface="Times"/>
            </a:endParaRPr>
          </a:p>
        </p:txBody>
      </p:sp>
      <p:cxnSp>
        <p:nvCxnSpPr>
          <p:cNvPr id="22" name="Straight Arrow Connector 21"/>
          <p:cNvCxnSpPr/>
          <p:nvPr/>
        </p:nvCxnSpPr>
        <p:spPr>
          <a:xfrm flipV="1">
            <a:off x="5257800" y="3015967"/>
            <a:ext cx="0" cy="406347"/>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31" name="TextBox 30"/>
          <p:cNvSpPr txBox="1"/>
          <p:nvPr/>
        </p:nvSpPr>
        <p:spPr>
          <a:xfrm>
            <a:off x="6563984" y="2480274"/>
            <a:ext cx="1172316" cy="276999"/>
          </a:xfrm>
          <a:prstGeom prst="rect">
            <a:avLst/>
          </a:prstGeom>
          <a:noFill/>
        </p:spPr>
        <p:txBody>
          <a:bodyPr wrap="none" rtlCol="0">
            <a:spAutoFit/>
          </a:bodyPr>
          <a:lstStyle/>
          <a:p>
            <a:r>
              <a:rPr lang="en-US" sz="1200" i="1" dirty="0" smtClean="0">
                <a:latin typeface="Times"/>
                <a:cs typeface="Times"/>
              </a:rPr>
              <a:t>FCAL &amp; BCAL</a:t>
            </a:r>
            <a:endParaRPr lang="en-US" sz="1200" i="1" dirty="0">
              <a:latin typeface="Times"/>
              <a:cs typeface="Times"/>
            </a:endParaRPr>
          </a:p>
        </p:txBody>
      </p:sp>
    </p:spTree>
    <p:extLst>
      <p:ext uri="{BB962C8B-B14F-4D97-AF65-F5344CB8AC3E}">
        <p14:creationId xmlns:p14="http://schemas.microsoft.com/office/powerpoint/2010/main" val="360981598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9023"/>
            <a:ext cx="8229600" cy="760900"/>
          </a:xfrm>
        </p:spPr>
        <p:txBody>
          <a:bodyPr>
            <a:normAutofit fontScale="90000"/>
          </a:bodyPr>
          <a:lstStyle/>
          <a:p>
            <a:r>
              <a:rPr lang="en-US" dirty="0" err="1" smtClean="0"/>
              <a:t>fADC</a:t>
            </a:r>
            <a:r>
              <a:rPr lang="en-US" dirty="0" smtClean="0"/>
              <a:t> Header Suppression</a:t>
            </a:r>
            <a:endParaRPr lang="en-US" dirty="0"/>
          </a:p>
        </p:txBody>
      </p:sp>
      <p:pic>
        <p:nvPicPr>
          <p:cNvPr id="4" name="Picture 3" descr="Screen Shot 2017-05-02 at 8.39.38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7846" y="762000"/>
            <a:ext cx="7226664" cy="5138615"/>
          </a:xfrm>
          <a:prstGeom prst="rect">
            <a:avLst/>
          </a:prstGeom>
          <a:ln>
            <a:solidFill>
              <a:srgbClr val="0000FF"/>
            </a:solidFill>
          </a:ln>
        </p:spPr>
      </p:pic>
      <p:sp>
        <p:nvSpPr>
          <p:cNvPr id="5" name="TextBox 4"/>
          <p:cNvSpPr txBox="1"/>
          <p:nvPr/>
        </p:nvSpPr>
        <p:spPr>
          <a:xfrm>
            <a:off x="6398031" y="5648043"/>
            <a:ext cx="1766479" cy="276999"/>
          </a:xfrm>
          <a:prstGeom prst="rect">
            <a:avLst/>
          </a:prstGeom>
          <a:noFill/>
        </p:spPr>
        <p:txBody>
          <a:bodyPr wrap="none" rtlCol="0">
            <a:spAutoFit/>
          </a:bodyPr>
          <a:lstStyle/>
          <a:p>
            <a:r>
              <a:rPr lang="en-US" sz="1200" i="1" dirty="0" smtClean="0"/>
              <a:t>From GlueX-doc-2776-v3</a:t>
            </a:r>
            <a:endParaRPr lang="en-US" sz="1200" i="1" dirty="0"/>
          </a:p>
        </p:txBody>
      </p:sp>
      <p:sp>
        <p:nvSpPr>
          <p:cNvPr id="6" name="TextBox 5"/>
          <p:cNvSpPr txBox="1"/>
          <p:nvPr/>
        </p:nvSpPr>
        <p:spPr>
          <a:xfrm>
            <a:off x="3292231" y="5925042"/>
            <a:ext cx="2968744" cy="369332"/>
          </a:xfrm>
          <a:prstGeom prst="rect">
            <a:avLst/>
          </a:prstGeom>
          <a:noFill/>
        </p:spPr>
        <p:txBody>
          <a:bodyPr wrap="none" rtlCol="0">
            <a:spAutoFit/>
          </a:bodyPr>
          <a:lstStyle/>
          <a:p>
            <a:r>
              <a:rPr lang="en-US" dirty="0" smtClean="0"/>
              <a:t>Reduction of file size by ~20%</a:t>
            </a:r>
            <a:endParaRPr lang="en-US" dirty="0"/>
          </a:p>
        </p:txBody>
      </p:sp>
      <p:sp>
        <p:nvSpPr>
          <p:cNvPr id="3" name="Date Placeholder 2"/>
          <p:cNvSpPr>
            <a:spLocks noGrp="1"/>
          </p:cNvSpPr>
          <p:nvPr>
            <p:ph type="dt" sz="half" idx="10"/>
          </p:nvPr>
        </p:nvSpPr>
        <p:spPr/>
        <p:txBody>
          <a:bodyPr/>
          <a:lstStyle/>
          <a:p>
            <a:r>
              <a:rPr lang="en-US" smtClean="0"/>
              <a:t>5/16/17</a:t>
            </a:r>
            <a:endParaRPr lang="en-US"/>
          </a:p>
        </p:txBody>
      </p:sp>
      <p:sp>
        <p:nvSpPr>
          <p:cNvPr id="8" name="Slide Number Placeholder 7"/>
          <p:cNvSpPr>
            <a:spLocks noGrp="1"/>
          </p:cNvSpPr>
          <p:nvPr>
            <p:ph type="sldNum" sz="quarter" idx="12"/>
          </p:nvPr>
        </p:nvSpPr>
        <p:spPr/>
        <p:txBody>
          <a:bodyPr/>
          <a:lstStyle/>
          <a:p>
            <a:fld id="{819F3911-5869-AB4C-BE85-BBE94B1E22E9}" type="slidenum">
              <a:rPr lang="en-US" smtClean="0"/>
              <a:t>21</a:t>
            </a:fld>
            <a:endParaRPr lang="en-US"/>
          </a:p>
        </p:txBody>
      </p:sp>
    </p:spTree>
    <p:extLst>
      <p:ext uri="{BB962C8B-B14F-4D97-AF65-F5344CB8AC3E}">
        <p14:creationId xmlns:p14="http://schemas.microsoft.com/office/powerpoint/2010/main" val="2149449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C:\Users\somov\Desktop\Documents\linux\high_rate\trig_rate\event_size.png"/>
          <p:cNvPicPr>
            <a:picLocks noChangeAspect="1" noChangeArrowheads="1"/>
          </p:cNvPicPr>
          <p:nvPr/>
        </p:nvPicPr>
        <p:blipFill rotWithShape="1">
          <a:blip r:embed="rId3" cstate="print"/>
          <a:srcRect t="9831" b="4948"/>
          <a:stretch/>
        </p:blipFill>
        <p:spPr bwMode="auto">
          <a:xfrm>
            <a:off x="674077" y="654538"/>
            <a:ext cx="7620000" cy="3435400"/>
          </a:xfrm>
          <a:prstGeom prst="rect">
            <a:avLst/>
          </a:prstGeom>
          <a:noFill/>
        </p:spPr>
      </p:pic>
      <p:sp>
        <p:nvSpPr>
          <p:cNvPr id="7" name="Slide Number Placeholder 6"/>
          <p:cNvSpPr>
            <a:spLocks noGrp="1"/>
          </p:cNvSpPr>
          <p:nvPr>
            <p:ph type="sldNum" sz="quarter" idx="12"/>
          </p:nvPr>
        </p:nvSpPr>
        <p:spPr/>
        <p:txBody>
          <a:bodyPr/>
          <a:lstStyle/>
          <a:p>
            <a:fld id="{B6F15528-21DE-4FAA-801E-634DDDAF4B2B}" type="slidenum">
              <a:rPr lang="en-US" smtClean="0"/>
              <a:pPr/>
              <a:t>22</a:t>
            </a:fld>
            <a:endParaRPr lang="en-US"/>
          </a:p>
        </p:txBody>
      </p:sp>
      <p:sp>
        <p:nvSpPr>
          <p:cNvPr id="10" name="Title 1"/>
          <p:cNvSpPr txBox="1">
            <a:spLocks/>
          </p:cNvSpPr>
          <p:nvPr/>
        </p:nvSpPr>
        <p:spPr>
          <a:xfrm>
            <a:off x="762000" y="152400"/>
            <a:ext cx="7772400" cy="685800"/>
          </a:xfrm>
          <a:prstGeom prst="rect">
            <a:avLst/>
          </a:prstGeom>
        </p:spPr>
        <p:txBody>
          <a:bodyPr vert="horz" lIns="91440" tIns="45720" rIns="91440" bIns="45720" rtlCol="0" anchor="ctr">
            <a:normAutofit fontScale="90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b="1" dirty="0" smtClean="0">
                <a:solidFill>
                  <a:srgbClr val="FF0000"/>
                </a:solidFill>
                <a:effectLst>
                  <a:outerShdw blurRad="38100" dist="38100" dir="2700000" algn="tl">
                    <a:srgbClr val="C0C0C0"/>
                  </a:outerShdw>
                </a:effectLst>
                <a:latin typeface="Times New Roman" pitchFamily="18" charset="0"/>
                <a:ea typeface="+mj-ea"/>
                <a:cs typeface="+mj-cs"/>
              </a:rPr>
              <a:t>Event Size and Data Rate</a:t>
            </a:r>
            <a:r>
              <a:rPr kumimoji="0" lang="en-US" sz="2000" b="1" i="0" u="none" strike="noStrike" kern="1200" cap="none" spc="0" normalizeH="0" baseline="0" noProof="0" dirty="0" smtClean="0">
                <a:ln>
                  <a:noFill/>
                </a:ln>
                <a:solidFill>
                  <a:srgbClr val="FF0000"/>
                </a:solidFill>
                <a:effectLst>
                  <a:outerShdw blurRad="38100" dist="38100" dir="2700000" algn="tl">
                    <a:srgbClr val="C0C0C0"/>
                  </a:outerShdw>
                </a:effectLst>
                <a:uLnTx/>
                <a:uFillTx/>
                <a:latin typeface="Times New Roman" pitchFamily="18" charset="0"/>
                <a:ea typeface="+mj-ea"/>
                <a:cs typeface="+mj-cs"/>
              </a:rPr>
              <a:t/>
            </a:r>
            <a:br>
              <a:rPr kumimoji="0" lang="en-US" sz="2000" b="1" i="0" u="none" strike="noStrike" kern="1200" cap="none" spc="0" normalizeH="0" baseline="0" noProof="0" dirty="0" smtClean="0">
                <a:ln>
                  <a:noFill/>
                </a:ln>
                <a:solidFill>
                  <a:srgbClr val="FF0000"/>
                </a:solidFill>
                <a:effectLst>
                  <a:outerShdw blurRad="38100" dist="38100" dir="2700000" algn="tl">
                    <a:srgbClr val="C0C0C0"/>
                  </a:outerShdw>
                </a:effectLst>
                <a:uLnTx/>
                <a:uFillTx/>
                <a:latin typeface="Times New Roman" pitchFamily="18" charset="0"/>
                <a:ea typeface="+mj-ea"/>
                <a:cs typeface="+mj-cs"/>
              </a:rPr>
            </a:br>
            <a:endParaRPr kumimoji="0" lang="en-US" sz="2000" b="1" i="0" u="none" strike="noStrike" kern="1200" cap="none" spc="0" normalizeH="0" baseline="0" noProof="0" dirty="0" smtClean="0">
              <a:ln>
                <a:noFill/>
              </a:ln>
              <a:solidFill>
                <a:srgbClr val="FF0000"/>
              </a:solidFill>
              <a:effectLst>
                <a:outerShdw blurRad="38100" dist="38100" dir="2700000" algn="tl">
                  <a:srgbClr val="C0C0C0"/>
                </a:outerShdw>
              </a:effectLst>
              <a:uLnTx/>
              <a:uFillTx/>
              <a:latin typeface="Times New Roman" pitchFamily="18" charset="0"/>
              <a:ea typeface="+mj-ea"/>
              <a:cs typeface="+mj-cs"/>
            </a:endParaRPr>
          </a:p>
        </p:txBody>
      </p:sp>
      <p:sp>
        <p:nvSpPr>
          <p:cNvPr id="5" name="TextBox 4"/>
          <p:cNvSpPr txBox="1"/>
          <p:nvPr/>
        </p:nvSpPr>
        <p:spPr>
          <a:xfrm>
            <a:off x="2579077" y="4470938"/>
            <a:ext cx="3766800" cy="523220"/>
          </a:xfrm>
          <a:prstGeom prst="rect">
            <a:avLst/>
          </a:prstGeom>
          <a:noFill/>
        </p:spPr>
        <p:txBody>
          <a:bodyPr wrap="none" rtlCol="0">
            <a:spAutoFit/>
          </a:bodyPr>
          <a:lstStyle/>
          <a:p>
            <a:r>
              <a:rPr lang="en-US" sz="1400" dirty="0" smtClean="0">
                <a:latin typeface="Times New Roman" pitchFamily="18" charset="0"/>
                <a:cs typeface="Times New Roman" pitchFamily="18" charset="0"/>
              </a:rPr>
              <a:t>FCAL &amp; BCAL   (+ 7.5 % PS):                   8 </a:t>
            </a:r>
            <a:r>
              <a:rPr lang="en-US" sz="1400" dirty="0" err="1" smtClean="0">
                <a:latin typeface="Times New Roman" pitchFamily="18" charset="0"/>
                <a:cs typeface="Times New Roman" pitchFamily="18" charset="0"/>
              </a:rPr>
              <a:t>kB</a:t>
            </a:r>
            <a:r>
              <a:rPr lang="en-US" sz="1400" dirty="0" smtClean="0">
                <a:latin typeface="Times New Roman" pitchFamily="18" charset="0"/>
                <a:cs typeface="Times New Roman" pitchFamily="18" charset="0"/>
              </a:rPr>
              <a:t> </a:t>
            </a:r>
          </a:p>
          <a:p>
            <a:r>
              <a:rPr lang="en-US" sz="1400" dirty="0" smtClean="0">
                <a:latin typeface="Times New Roman" pitchFamily="18" charset="0"/>
                <a:cs typeface="Times New Roman" pitchFamily="18" charset="0"/>
              </a:rPr>
              <a:t>FCAL &amp; BCAL &amp; ST   (+ 12 % PS):          9.2 </a:t>
            </a:r>
            <a:r>
              <a:rPr lang="en-US" sz="1400" dirty="0" err="1" smtClean="0">
                <a:latin typeface="Times New Roman" pitchFamily="18" charset="0"/>
                <a:cs typeface="Times New Roman" pitchFamily="18" charset="0"/>
              </a:rPr>
              <a:t>kB</a:t>
            </a:r>
            <a:endParaRPr lang="en-US" sz="1400" dirty="0">
              <a:latin typeface="Times New Roman" pitchFamily="18" charset="0"/>
              <a:cs typeface="Times New Roman" pitchFamily="18" charset="0"/>
            </a:endParaRPr>
          </a:p>
        </p:txBody>
      </p:sp>
      <p:sp>
        <p:nvSpPr>
          <p:cNvPr id="6" name="TextBox 5"/>
          <p:cNvSpPr txBox="1"/>
          <p:nvPr/>
        </p:nvSpPr>
        <p:spPr>
          <a:xfrm>
            <a:off x="1740877" y="5156738"/>
            <a:ext cx="5941050" cy="584775"/>
          </a:xfrm>
          <a:prstGeom prst="rect">
            <a:avLst/>
          </a:prstGeom>
          <a:noFill/>
        </p:spPr>
        <p:txBody>
          <a:bodyPr wrap="none" rtlCol="0">
            <a:spAutoFit/>
          </a:bodyPr>
          <a:lstStyle/>
          <a:p>
            <a:pPr>
              <a:buFont typeface="Arial" pitchFamily="34" charset="0"/>
              <a:buChar char="•"/>
            </a:pPr>
            <a:r>
              <a:rPr lang="en-US" sz="1600" dirty="0" smtClean="0">
                <a:solidFill>
                  <a:srgbClr val="2B1BA5"/>
                </a:solidFill>
                <a:latin typeface="Times New Roman" pitchFamily="18" charset="0"/>
                <a:cs typeface="Times New Roman" pitchFamily="18" charset="0"/>
              </a:rPr>
              <a:t> Slightly larger event size for the FCAL &amp; BCAL &amp; ST trigger</a:t>
            </a:r>
          </a:p>
          <a:p>
            <a:r>
              <a:rPr lang="en-US" sz="1600" dirty="0" smtClean="0">
                <a:latin typeface="Times New Roman" pitchFamily="18" charset="0"/>
                <a:cs typeface="Times New Roman" pitchFamily="18" charset="0"/>
              </a:rPr>
              <a:t> (the data rate is smaller for this trigger type as the L1 rate is smaller)</a:t>
            </a:r>
            <a:endParaRPr lang="en-US" sz="1600" dirty="0">
              <a:latin typeface="Times New Roman" pitchFamily="18" charset="0"/>
              <a:cs typeface="Times New Roman" pitchFamily="18" charset="0"/>
            </a:endParaRPr>
          </a:p>
        </p:txBody>
      </p:sp>
      <p:sp>
        <p:nvSpPr>
          <p:cNvPr id="8" name="TextBox 7"/>
          <p:cNvSpPr txBox="1"/>
          <p:nvPr/>
        </p:nvSpPr>
        <p:spPr>
          <a:xfrm>
            <a:off x="1740877" y="4089938"/>
            <a:ext cx="3756798" cy="338554"/>
          </a:xfrm>
          <a:prstGeom prst="rect">
            <a:avLst/>
          </a:prstGeom>
          <a:noFill/>
        </p:spPr>
        <p:txBody>
          <a:bodyPr wrap="none" rtlCol="0">
            <a:spAutoFit/>
          </a:bodyPr>
          <a:lstStyle/>
          <a:p>
            <a:pPr>
              <a:buFont typeface="Arial" pitchFamily="34" charset="0"/>
              <a:buChar char="•"/>
            </a:pPr>
            <a:r>
              <a:rPr lang="en-US" sz="1600" dirty="0" smtClean="0">
                <a:solidFill>
                  <a:srgbClr val="2B1BA5"/>
                </a:solidFill>
                <a:latin typeface="Times New Roman" pitchFamily="18" charset="0"/>
                <a:cs typeface="Times New Roman" pitchFamily="18" charset="0"/>
              </a:rPr>
              <a:t> Average event size (no coincidental hits ):</a:t>
            </a:r>
            <a:endParaRPr lang="en-US" sz="1600" dirty="0">
              <a:solidFill>
                <a:srgbClr val="2B1BA5"/>
              </a:solidFill>
              <a:latin typeface="Times New Roman" pitchFamily="18" charset="0"/>
              <a:cs typeface="Times New Roman" pitchFamily="18" charset="0"/>
            </a:endParaRPr>
          </a:p>
        </p:txBody>
      </p:sp>
      <p:sp>
        <p:nvSpPr>
          <p:cNvPr id="2" name="TextBox 1"/>
          <p:cNvSpPr txBox="1"/>
          <p:nvPr/>
        </p:nvSpPr>
        <p:spPr>
          <a:xfrm>
            <a:off x="6142676" y="4460984"/>
            <a:ext cx="1303349" cy="307777"/>
          </a:xfrm>
          <a:prstGeom prst="rect">
            <a:avLst/>
          </a:prstGeom>
          <a:noFill/>
        </p:spPr>
        <p:txBody>
          <a:bodyPr wrap="none" rtlCol="0">
            <a:spAutoFit/>
          </a:bodyPr>
          <a:lstStyle/>
          <a:p>
            <a:r>
              <a:rPr lang="en-US" sz="1400" dirty="0">
                <a:latin typeface="Times"/>
                <a:cs typeface="Times"/>
              </a:rPr>
              <a:t>+</a:t>
            </a:r>
            <a:r>
              <a:rPr lang="en-US" sz="1400" dirty="0" smtClean="0">
                <a:latin typeface="Times"/>
                <a:cs typeface="Times"/>
              </a:rPr>
              <a:t>   0.015kB/</a:t>
            </a:r>
            <a:r>
              <a:rPr lang="en-US" sz="1400" dirty="0" err="1" smtClean="0">
                <a:latin typeface="Times"/>
                <a:cs typeface="Times"/>
              </a:rPr>
              <a:t>nA</a:t>
            </a:r>
            <a:endParaRPr lang="en-US" sz="1400" dirty="0">
              <a:latin typeface="Times"/>
              <a:cs typeface="Times"/>
            </a:endParaRPr>
          </a:p>
        </p:txBody>
      </p:sp>
      <p:sp>
        <p:nvSpPr>
          <p:cNvPr id="9" name="TextBox 8"/>
          <p:cNvSpPr txBox="1"/>
          <p:nvPr/>
        </p:nvSpPr>
        <p:spPr>
          <a:xfrm>
            <a:off x="6261212" y="4651481"/>
            <a:ext cx="1303349" cy="307777"/>
          </a:xfrm>
          <a:prstGeom prst="rect">
            <a:avLst/>
          </a:prstGeom>
          <a:noFill/>
        </p:spPr>
        <p:txBody>
          <a:bodyPr wrap="none" rtlCol="0">
            <a:spAutoFit/>
          </a:bodyPr>
          <a:lstStyle/>
          <a:p>
            <a:r>
              <a:rPr lang="en-US" sz="1400" dirty="0">
                <a:latin typeface="Times"/>
                <a:cs typeface="Times"/>
              </a:rPr>
              <a:t>+</a:t>
            </a:r>
            <a:r>
              <a:rPr lang="en-US" sz="1400" dirty="0" smtClean="0">
                <a:latin typeface="Times"/>
                <a:cs typeface="Times"/>
              </a:rPr>
              <a:t>   0.015kB/</a:t>
            </a:r>
            <a:r>
              <a:rPr lang="en-US" sz="1400" dirty="0" err="1" smtClean="0">
                <a:latin typeface="Times"/>
                <a:cs typeface="Times"/>
              </a:rPr>
              <a:t>nA</a:t>
            </a:r>
            <a:endParaRPr lang="en-US" sz="1400" dirty="0">
              <a:latin typeface="Times"/>
              <a:cs typeface="Times"/>
            </a:endParaRPr>
          </a:p>
        </p:txBody>
      </p:sp>
      <p:sp>
        <p:nvSpPr>
          <p:cNvPr id="3" name="TextBox 2"/>
          <p:cNvSpPr txBox="1"/>
          <p:nvPr/>
        </p:nvSpPr>
        <p:spPr>
          <a:xfrm rot="16200000">
            <a:off x="3702539" y="2716508"/>
            <a:ext cx="931799" cy="307777"/>
          </a:xfrm>
          <a:prstGeom prst="rect">
            <a:avLst/>
          </a:prstGeom>
          <a:solidFill>
            <a:schemeClr val="bg1"/>
          </a:solidFill>
        </p:spPr>
        <p:txBody>
          <a:bodyPr wrap="none" rtlCol="0">
            <a:spAutoFit/>
          </a:bodyPr>
          <a:lstStyle/>
          <a:p>
            <a:r>
              <a:rPr lang="en-US" sz="1400" b="1" dirty="0" smtClean="0">
                <a:latin typeface="Times"/>
                <a:cs typeface="Times"/>
              </a:rPr>
              <a:t>5 x 10</a:t>
            </a:r>
            <a:r>
              <a:rPr lang="en-US" sz="1400" b="1" baseline="30000" dirty="0" smtClean="0">
                <a:latin typeface="Times"/>
                <a:cs typeface="Times"/>
              </a:rPr>
              <a:t>7</a:t>
            </a:r>
            <a:r>
              <a:rPr lang="en-US" sz="1400" b="1" dirty="0" smtClean="0">
                <a:latin typeface="Times"/>
                <a:cs typeface="Times"/>
              </a:rPr>
              <a:t> </a:t>
            </a:r>
            <a:r>
              <a:rPr lang="en-US" sz="1400" b="1" dirty="0" smtClean="0">
                <a:latin typeface="Symbol" charset="2"/>
                <a:cs typeface="Symbol" charset="2"/>
              </a:rPr>
              <a:t>g</a:t>
            </a:r>
            <a:r>
              <a:rPr lang="en-US" sz="1400" b="1" dirty="0" smtClean="0">
                <a:latin typeface="Times"/>
                <a:cs typeface="Times"/>
              </a:rPr>
              <a:t>/s</a:t>
            </a:r>
            <a:endParaRPr lang="en-US" sz="1400" b="1" dirty="0">
              <a:latin typeface="Times"/>
              <a:cs typeface="Times"/>
            </a:endParaRPr>
          </a:p>
        </p:txBody>
      </p:sp>
      <p:sp>
        <p:nvSpPr>
          <p:cNvPr id="11" name="TextBox 10"/>
          <p:cNvSpPr txBox="1"/>
          <p:nvPr/>
        </p:nvSpPr>
        <p:spPr>
          <a:xfrm rot="16200000">
            <a:off x="7150060" y="2814198"/>
            <a:ext cx="931799" cy="307777"/>
          </a:xfrm>
          <a:prstGeom prst="rect">
            <a:avLst/>
          </a:prstGeom>
          <a:solidFill>
            <a:schemeClr val="bg1"/>
          </a:solidFill>
        </p:spPr>
        <p:txBody>
          <a:bodyPr wrap="none" rtlCol="0">
            <a:spAutoFit/>
          </a:bodyPr>
          <a:lstStyle/>
          <a:p>
            <a:r>
              <a:rPr lang="en-US" sz="1400" b="1" dirty="0" smtClean="0">
                <a:latin typeface="Times"/>
                <a:cs typeface="Times"/>
              </a:rPr>
              <a:t>5 x 10</a:t>
            </a:r>
            <a:r>
              <a:rPr lang="en-US" sz="1400" b="1" baseline="30000" dirty="0" smtClean="0">
                <a:latin typeface="Times"/>
                <a:cs typeface="Times"/>
              </a:rPr>
              <a:t>7</a:t>
            </a:r>
            <a:r>
              <a:rPr lang="en-US" sz="1400" b="1" dirty="0" smtClean="0">
                <a:latin typeface="Times"/>
                <a:cs typeface="Times"/>
              </a:rPr>
              <a:t> </a:t>
            </a:r>
            <a:r>
              <a:rPr lang="en-US" sz="1400" b="1" dirty="0" smtClean="0">
                <a:latin typeface="Symbol" charset="2"/>
                <a:cs typeface="Symbol" charset="2"/>
              </a:rPr>
              <a:t>g</a:t>
            </a:r>
            <a:r>
              <a:rPr lang="en-US" sz="1400" b="1" dirty="0" smtClean="0">
                <a:latin typeface="Times"/>
                <a:cs typeface="Times"/>
              </a:rPr>
              <a:t>/s</a:t>
            </a:r>
            <a:endParaRPr lang="en-US" sz="1400" b="1" dirty="0">
              <a:latin typeface="Times"/>
              <a:cs typeface="Times"/>
            </a:endParaRPr>
          </a:p>
        </p:txBody>
      </p:sp>
      <p:sp>
        <p:nvSpPr>
          <p:cNvPr id="4" name="TextBox 3"/>
          <p:cNvSpPr txBox="1"/>
          <p:nvPr/>
        </p:nvSpPr>
        <p:spPr>
          <a:xfrm>
            <a:off x="1739569" y="5892092"/>
            <a:ext cx="2582758" cy="338554"/>
          </a:xfrm>
          <a:prstGeom prst="rect">
            <a:avLst/>
          </a:prstGeom>
          <a:noFill/>
        </p:spPr>
        <p:txBody>
          <a:bodyPr wrap="none" rtlCol="0">
            <a:spAutoFit/>
          </a:bodyPr>
          <a:lstStyle/>
          <a:p>
            <a:pPr marL="285750" indent="-285750">
              <a:buFont typeface="Arial"/>
              <a:buChar char="•"/>
            </a:pPr>
            <a:r>
              <a:rPr lang="en-US" sz="1600" dirty="0" smtClean="0">
                <a:solidFill>
                  <a:srgbClr val="2000A3"/>
                </a:solidFill>
                <a:latin typeface="Times"/>
                <a:cs typeface="Times"/>
              </a:rPr>
              <a:t>Header suppression mode</a:t>
            </a:r>
            <a:endParaRPr lang="en-US" sz="1600" dirty="0">
              <a:solidFill>
                <a:srgbClr val="2000A3"/>
              </a:solidFill>
              <a:latin typeface="Times"/>
              <a:cs typeface="Times"/>
            </a:endParaRPr>
          </a:p>
        </p:txBody>
      </p:sp>
      <p:sp>
        <p:nvSpPr>
          <p:cNvPr id="12" name="Date Placeholder 11"/>
          <p:cNvSpPr>
            <a:spLocks noGrp="1"/>
          </p:cNvSpPr>
          <p:nvPr>
            <p:ph type="dt" sz="half" idx="10"/>
          </p:nvPr>
        </p:nvSpPr>
        <p:spPr/>
        <p:txBody>
          <a:bodyPr/>
          <a:lstStyle/>
          <a:p>
            <a:r>
              <a:rPr lang="en-US" smtClean="0"/>
              <a:t>5/16/17</a:t>
            </a:r>
            <a:endParaRPr lang="en-US"/>
          </a:p>
        </p:txBody>
      </p:sp>
      <p:sp>
        <p:nvSpPr>
          <p:cNvPr id="14" name="TextBox 13"/>
          <p:cNvSpPr txBox="1"/>
          <p:nvPr/>
        </p:nvSpPr>
        <p:spPr>
          <a:xfrm>
            <a:off x="1268929" y="780990"/>
            <a:ext cx="1855271" cy="276999"/>
          </a:xfrm>
          <a:prstGeom prst="rect">
            <a:avLst/>
          </a:prstGeom>
          <a:noFill/>
        </p:spPr>
        <p:txBody>
          <a:bodyPr wrap="none" rtlCol="0">
            <a:spAutoFit/>
          </a:bodyPr>
          <a:lstStyle/>
          <a:p>
            <a:r>
              <a:rPr lang="en-US" sz="1200" b="1" dirty="0" smtClean="0"/>
              <a:t>58</a:t>
            </a:r>
            <a:r>
              <a:rPr lang="en-US" sz="1200" b="1" dirty="0" smtClean="0">
                <a:latin typeface="Symbol" charset="2"/>
                <a:cs typeface="Symbol" charset="2"/>
              </a:rPr>
              <a:t>m</a:t>
            </a:r>
            <a:r>
              <a:rPr lang="en-US" sz="1200" b="1" dirty="0" smtClean="0"/>
              <a:t>m diamond  5mm coll.</a:t>
            </a:r>
            <a:endParaRPr lang="en-US" sz="1200" b="1" dirty="0"/>
          </a:p>
        </p:txBody>
      </p:sp>
      <p:sp>
        <p:nvSpPr>
          <p:cNvPr id="16" name="TextBox 15"/>
          <p:cNvSpPr txBox="1"/>
          <p:nvPr/>
        </p:nvSpPr>
        <p:spPr>
          <a:xfrm>
            <a:off x="5080723" y="776143"/>
            <a:ext cx="1855271" cy="276999"/>
          </a:xfrm>
          <a:prstGeom prst="rect">
            <a:avLst/>
          </a:prstGeom>
          <a:noFill/>
        </p:spPr>
        <p:txBody>
          <a:bodyPr wrap="none" rtlCol="0">
            <a:spAutoFit/>
          </a:bodyPr>
          <a:lstStyle/>
          <a:p>
            <a:r>
              <a:rPr lang="en-US" sz="1200" b="1" dirty="0" smtClean="0"/>
              <a:t>58</a:t>
            </a:r>
            <a:r>
              <a:rPr lang="en-US" sz="1200" b="1" dirty="0" smtClean="0">
                <a:latin typeface="Symbol" charset="2"/>
                <a:cs typeface="Symbol" charset="2"/>
              </a:rPr>
              <a:t>m</a:t>
            </a:r>
            <a:r>
              <a:rPr lang="en-US" sz="1200" b="1" dirty="0" smtClean="0"/>
              <a:t>m diamond  5mm coll.</a:t>
            </a:r>
            <a:endParaRPr lang="en-US" sz="1200" b="1" dirty="0"/>
          </a:p>
        </p:txBody>
      </p:sp>
    </p:spTree>
    <p:extLst>
      <p:ext uri="{BB962C8B-B14F-4D97-AF65-F5344CB8AC3E}">
        <p14:creationId xmlns:p14="http://schemas.microsoft.com/office/powerpoint/2010/main" val="1291519161"/>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3910"/>
            <a:ext cx="8229600" cy="401455"/>
          </a:xfrm>
        </p:spPr>
        <p:txBody>
          <a:bodyPr>
            <a:noAutofit/>
          </a:bodyPr>
          <a:lstStyle/>
          <a:p>
            <a:r>
              <a:rPr lang="en-US" sz="2800" dirty="0" smtClean="0"/>
              <a:t>Backup slide describing Important Numbers table</a:t>
            </a:r>
            <a:endParaRPr lang="en-US" sz="2800" dirty="0"/>
          </a:p>
        </p:txBody>
      </p:sp>
      <p:sp>
        <p:nvSpPr>
          <p:cNvPr id="3" name="Content Placeholder 2"/>
          <p:cNvSpPr>
            <a:spLocks noGrp="1"/>
          </p:cNvSpPr>
          <p:nvPr>
            <p:ph idx="1"/>
          </p:nvPr>
        </p:nvSpPr>
        <p:spPr>
          <a:xfrm>
            <a:off x="457200" y="566456"/>
            <a:ext cx="8229600" cy="5559707"/>
          </a:xfrm>
        </p:spPr>
        <p:txBody>
          <a:bodyPr>
            <a:normAutofit fontScale="47500" lnSpcReduction="20000"/>
          </a:bodyPr>
          <a:lstStyle/>
          <a:p>
            <a:r>
              <a:rPr lang="en-US" dirty="0" smtClean="0"/>
              <a:t>Proposal: </a:t>
            </a:r>
          </a:p>
          <a:p>
            <a:pPr lvl="1"/>
            <a:r>
              <a:rPr lang="en-US" dirty="0" smtClean="0"/>
              <a:t>100kHz based on proposal number of 200kHz corresponding to 10</a:t>
            </a:r>
            <a:r>
              <a:rPr lang="en-US" baseline="30000" dirty="0" smtClean="0"/>
              <a:t>8</a:t>
            </a:r>
            <a:r>
              <a:rPr lang="en-US" dirty="0" smtClean="0"/>
              <a:t> running. For 5x10</a:t>
            </a:r>
            <a:r>
              <a:rPr lang="en-US" baseline="30000" dirty="0" smtClean="0"/>
              <a:t>7</a:t>
            </a:r>
            <a:r>
              <a:rPr lang="en-US" dirty="0" smtClean="0"/>
              <a:t> assume half of that</a:t>
            </a:r>
          </a:p>
          <a:p>
            <a:pPr lvl="1"/>
            <a:r>
              <a:rPr lang="en-US" dirty="0" smtClean="0"/>
              <a:t>15kB/event from proposal text section V.A</a:t>
            </a:r>
          </a:p>
          <a:p>
            <a:pPr lvl="1"/>
            <a:r>
              <a:rPr lang="en-US" dirty="0" smtClean="0"/>
              <a:t>1.5GB/s data rate from multiplying above 2 numbers</a:t>
            </a:r>
          </a:p>
          <a:p>
            <a:pPr lvl="1"/>
            <a:r>
              <a:rPr lang="en-US" dirty="0" smtClean="0"/>
              <a:t>2.3PB from table VI</a:t>
            </a:r>
          </a:p>
          <a:p>
            <a:r>
              <a:rPr lang="en-US" dirty="0" smtClean="0"/>
              <a:t>2016 estimate</a:t>
            </a:r>
          </a:p>
          <a:p>
            <a:pPr lvl="1"/>
            <a:r>
              <a:rPr lang="en-US" dirty="0" smtClean="0"/>
              <a:t>150kHz based on 30kHz corresponding to 1x10</a:t>
            </a:r>
            <a:r>
              <a:rPr lang="en-US" baseline="30000" dirty="0" smtClean="0"/>
              <a:t>7</a:t>
            </a:r>
            <a:r>
              <a:rPr lang="en-US" dirty="0" smtClean="0"/>
              <a:t> shown on slide 3 of July 2016 presentation. Just multiplied by 5 to get 5x10</a:t>
            </a:r>
            <a:r>
              <a:rPr lang="en-US" baseline="30000" dirty="0" smtClean="0"/>
              <a:t>7</a:t>
            </a:r>
          </a:p>
          <a:p>
            <a:pPr lvl="1"/>
            <a:r>
              <a:rPr lang="en-US" dirty="0" smtClean="0"/>
              <a:t>52kB/event comes from slide 4: 14.25kB + 0.05*750nA. The 750nA comes from looking at plot on slide 5</a:t>
            </a:r>
          </a:p>
          <a:p>
            <a:pPr lvl="1"/>
            <a:r>
              <a:rPr lang="en-US" dirty="0" smtClean="0"/>
              <a:t>9GB/s comes directly from plot on top of slide 5. Note that this is not consistent with 150kHz*52kB/event = 7.8GB/s mainly because the 150kHz is low and should be closer to 175kHz</a:t>
            </a:r>
          </a:p>
          <a:p>
            <a:pPr lvl="1"/>
            <a:r>
              <a:rPr lang="en-US" dirty="0" smtClean="0"/>
              <a:t>37.1PB comes from multiplying 9GB/s by 200 PAC days and dividing by 4. The factor of 4 comes from the estimated fraction of “good” events that L3 would keep.</a:t>
            </a:r>
          </a:p>
          <a:p>
            <a:r>
              <a:rPr lang="en-US" dirty="0" smtClean="0"/>
              <a:t>2017 estimate</a:t>
            </a:r>
          </a:p>
          <a:p>
            <a:pPr lvl="1"/>
            <a:r>
              <a:rPr lang="en-US" dirty="0" smtClean="0"/>
              <a:t>90kHz based on Alex S. statements regarding trigger studies</a:t>
            </a:r>
          </a:p>
          <a:p>
            <a:pPr lvl="1"/>
            <a:r>
              <a:rPr lang="en-US" dirty="0" smtClean="0"/>
              <a:t> 17kB/event rounded up from 16.8kB/event based on run 22103 taken during Alex rate study with </a:t>
            </a:r>
            <a:r>
              <a:rPr lang="en-US" dirty="0" err="1" smtClean="0"/>
              <a:t>prescaling</a:t>
            </a:r>
            <a:r>
              <a:rPr lang="en-US" dirty="0" smtClean="0"/>
              <a:t> and FCAL10 off.</a:t>
            </a:r>
          </a:p>
          <a:p>
            <a:pPr lvl="1"/>
            <a:r>
              <a:rPr lang="en-US" dirty="0" smtClean="0"/>
              <a:t>&lt;2GB/s from Alex S. plots, but confirmed by David L. estimates from separate analysis. Alex estimates something close to 1.5GB/s and David gets something closer to 2GB. The product of two numbers above gives 1.44GB/s</a:t>
            </a:r>
          </a:p>
          <a:p>
            <a:pPr lvl="1"/>
            <a:r>
              <a:rPr lang="en-US" dirty="0" smtClean="0"/>
              <a:t>25PB comes from multiplying the 90kHz rate and 16.8kB event size by 200 PAC days. Without L3, this comes out about 10 times bigger than the proposal number which assumed similar L1 rate and event sizes.</a:t>
            </a:r>
          </a:p>
          <a:p>
            <a:pPr lvl="1"/>
            <a:endParaRPr lang="en-US" dirty="0" smtClean="0"/>
          </a:p>
          <a:p>
            <a:endParaRPr lang="en-US" dirty="0"/>
          </a:p>
        </p:txBody>
      </p:sp>
      <p:sp>
        <p:nvSpPr>
          <p:cNvPr id="4" name="Date Placeholder 3"/>
          <p:cNvSpPr>
            <a:spLocks noGrp="1"/>
          </p:cNvSpPr>
          <p:nvPr>
            <p:ph type="dt" sz="half" idx="10"/>
          </p:nvPr>
        </p:nvSpPr>
        <p:spPr/>
        <p:txBody>
          <a:bodyPr/>
          <a:lstStyle/>
          <a:p>
            <a:r>
              <a:rPr lang="en-US" smtClean="0"/>
              <a:t>5/16/17</a:t>
            </a:r>
            <a:endParaRPr lang="en-US"/>
          </a:p>
        </p:txBody>
      </p:sp>
      <p:sp>
        <p:nvSpPr>
          <p:cNvPr id="6" name="Slide Number Placeholder 5"/>
          <p:cNvSpPr>
            <a:spLocks noGrp="1"/>
          </p:cNvSpPr>
          <p:nvPr>
            <p:ph type="sldNum" sz="quarter" idx="12"/>
          </p:nvPr>
        </p:nvSpPr>
        <p:spPr/>
        <p:txBody>
          <a:bodyPr/>
          <a:lstStyle/>
          <a:p>
            <a:fld id="{819F3911-5869-AB4C-BE85-BBE94B1E22E9}" type="slidenum">
              <a:rPr lang="en-US" smtClean="0"/>
              <a:t>23</a:t>
            </a:fld>
            <a:endParaRPr lang="en-US"/>
          </a:p>
        </p:txBody>
      </p:sp>
    </p:spTree>
    <p:extLst>
      <p:ext uri="{BB962C8B-B14F-4D97-AF65-F5344CB8AC3E}">
        <p14:creationId xmlns:p14="http://schemas.microsoft.com/office/powerpoint/2010/main" val="36628526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Reconstructable</a:t>
            </a:r>
            <a:r>
              <a:rPr lang="en-US" dirty="0" smtClean="0"/>
              <a:t> Events</a:t>
            </a:r>
            <a:endParaRPr lang="en-US" dirty="0"/>
          </a:p>
        </p:txBody>
      </p:sp>
      <p:pic>
        <p:nvPicPr>
          <p:cNvPr id="4" name="Picture 3" descr="Evisibl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69610"/>
            <a:ext cx="4572000" cy="3117868"/>
          </a:xfrm>
          <a:prstGeom prst="rect">
            <a:avLst/>
          </a:prstGeom>
        </p:spPr>
      </p:pic>
      <p:pic>
        <p:nvPicPr>
          <p:cNvPr id="5" name="Picture 4" descr="is_good_vs_Evisibl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2604288"/>
            <a:ext cx="4572000" cy="3117868"/>
          </a:xfrm>
          <a:prstGeom prst="rect">
            <a:avLst/>
          </a:prstGeom>
        </p:spPr>
      </p:pic>
      <p:sp>
        <p:nvSpPr>
          <p:cNvPr id="6" name="TextBox 5"/>
          <p:cNvSpPr txBox="1"/>
          <p:nvPr/>
        </p:nvSpPr>
        <p:spPr>
          <a:xfrm>
            <a:off x="1613035" y="1463991"/>
            <a:ext cx="5784672" cy="923330"/>
          </a:xfrm>
          <a:prstGeom prst="rect">
            <a:avLst/>
          </a:prstGeom>
          <a:noFill/>
        </p:spPr>
        <p:txBody>
          <a:bodyPr wrap="square" rtlCol="0">
            <a:spAutoFit/>
          </a:bodyPr>
          <a:lstStyle/>
          <a:p>
            <a:r>
              <a:rPr lang="en-US" dirty="0" smtClean="0"/>
              <a:t>Using fully reconstructed events, add up all visible energy from all </a:t>
            </a:r>
            <a:r>
              <a:rPr lang="en-US" dirty="0" err="1" smtClean="0"/>
              <a:t>DChargedTrack</a:t>
            </a:r>
            <a:r>
              <a:rPr lang="en-US" dirty="0" smtClean="0"/>
              <a:t> (best tracking FOM) and </a:t>
            </a:r>
            <a:r>
              <a:rPr lang="en-US" dirty="0" err="1" smtClean="0"/>
              <a:t>DNeutralShower</a:t>
            </a:r>
            <a:r>
              <a:rPr lang="en-US" dirty="0" smtClean="0"/>
              <a:t> objects</a:t>
            </a:r>
            <a:endParaRPr lang="en-US" dirty="0"/>
          </a:p>
        </p:txBody>
      </p:sp>
      <p:sp>
        <p:nvSpPr>
          <p:cNvPr id="7" name="TextBox 6"/>
          <p:cNvSpPr txBox="1"/>
          <p:nvPr/>
        </p:nvSpPr>
        <p:spPr>
          <a:xfrm>
            <a:off x="3059201" y="5869101"/>
            <a:ext cx="3486314" cy="369332"/>
          </a:xfrm>
          <a:prstGeom prst="rect">
            <a:avLst/>
          </a:prstGeom>
          <a:noFill/>
        </p:spPr>
        <p:txBody>
          <a:bodyPr wrap="none" rtlCol="0">
            <a:spAutoFit/>
          </a:bodyPr>
          <a:lstStyle/>
          <a:p>
            <a:r>
              <a:rPr lang="en-US" i="1" dirty="0" smtClean="0"/>
              <a:t>events with &gt;1 PS hit are excluded</a:t>
            </a:r>
            <a:endParaRPr lang="en-US" i="1" dirty="0"/>
          </a:p>
        </p:txBody>
      </p:sp>
      <p:sp>
        <p:nvSpPr>
          <p:cNvPr id="8" name="Date Placeholder 7"/>
          <p:cNvSpPr>
            <a:spLocks noGrp="1"/>
          </p:cNvSpPr>
          <p:nvPr>
            <p:ph type="dt" sz="half" idx="10"/>
          </p:nvPr>
        </p:nvSpPr>
        <p:spPr/>
        <p:txBody>
          <a:bodyPr/>
          <a:lstStyle/>
          <a:p>
            <a:r>
              <a:rPr lang="en-US" smtClean="0"/>
              <a:t>5/16/17</a:t>
            </a:r>
            <a:endParaRPr lang="en-US"/>
          </a:p>
        </p:txBody>
      </p:sp>
      <p:sp>
        <p:nvSpPr>
          <p:cNvPr id="10" name="Slide Number Placeholder 9"/>
          <p:cNvSpPr>
            <a:spLocks noGrp="1"/>
          </p:cNvSpPr>
          <p:nvPr>
            <p:ph type="sldNum" sz="quarter" idx="12"/>
          </p:nvPr>
        </p:nvSpPr>
        <p:spPr/>
        <p:txBody>
          <a:bodyPr/>
          <a:lstStyle/>
          <a:p>
            <a:fld id="{A694D896-0EC7-E84B-85F2-CC622755D5DA}" type="slidenum">
              <a:rPr lang="en-US" smtClean="0"/>
              <a:t>24</a:t>
            </a:fld>
            <a:endParaRPr lang="en-US"/>
          </a:p>
        </p:txBody>
      </p:sp>
    </p:spTree>
    <p:extLst>
      <p:ext uri="{BB962C8B-B14F-4D97-AF65-F5344CB8AC3E}">
        <p14:creationId xmlns:p14="http://schemas.microsoft.com/office/powerpoint/2010/main" val="42078383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228"/>
            <a:ext cx="8229600" cy="319227"/>
          </a:xfrm>
        </p:spPr>
        <p:txBody>
          <a:bodyPr>
            <a:noAutofit/>
          </a:bodyPr>
          <a:lstStyle/>
          <a:p>
            <a:r>
              <a:rPr lang="en-US" sz="2800" dirty="0" smtClean="0"/>
              <a:t>Response to recommendations from June 2016 review</a:t>
            </a:r>
            <a:endParaRPr lang="en-US" sz="2800" dirty="0"/>
          </a:p>
        </p:txBody>
      </p:sp>
      <p:sp>
        <p:nvSpPr>
          <p:cNvPr id="3" name="Content Placeholder 2"/>
          <p:cNvSpPr>
            <a:spLocks noGrp="1"/>
          </p:cNvSpPr>
          <p:nvPr>
            <p:ph idx="1"/>
          </p:nvPr>
        </p:nvSpPr>
        <p:spPr>
          <a:xfrm>
            <a:off x="457200" y="467287"/>
            <a:ext cx="8229600" cy="5571863"/>
          </a:xfrm>
        </p:spPr>
        <p:txBody>
          <a:bodyPr>
            <a:noAutofit/>
          </a:bodyPr>
          <a:lstStyle/>
          <a:p>
            <a:r>
              <a:rPr lang="en-US" sz="2000" dirty="0" smtClean="0"/>
              <a:t>fADC125 Performance issues at high rates needs to be addressed</a:t>
            </a:r>
          </a:p>
          <a:p>
            <a:pPr lvl="1"/>
            <a:r>
              <a:rPr lang="en-US" sz="1600" b="1" i="1" dirty="0" smtClean="0">
                <a:solidFill>
                  <a:srgbClr val="FF0000"/>
                </a:solidFill>
              </a:rPr>
              <a:t>Firmware upgrades have been implemented and tested to work at 100kHz with 93% </a:t>
            </a:r>
            <a:r>
              <a:rPr lang="en-US" sz="1600" b="1" i="1" dirty="0" err="1" smtClean="0">
                <a:solidFill>
                  <a:srgbClr val="FF0000"/>
                </a:solidFill>
              </a:rPr>
              <a:t>livetime</a:t>
            </a:r>
            <a:endParaRPr lang="en-US" sz="1600" b="1" i="1" dirty="0" smtClean="0">
              <a:solidFill>
                <a:srgbClr val="FF0000"/>
              </a:solidFill>
            </a:endParaRPr>
          </a:p>
          <a:p>
            <a:r>
              <a:rPr lang="en-US" sz="2000" dirty="0" smtClean="0"/>
              <a:t>Understand L1 trigger and optimize</a:t>
            </a:r>
          </a:p>
          <a:p>
            <a:pPr lvl="1"/>
            <a:r>
              <a:rPr lang="en-US" sz="1600" b="1" i="1" dirty="0" smtClean="0">
                <a:solidFill>
                  <a:srgbClr val="FF0000"/>
                </a:solidFill>
              </a:rPr>
              <a:t>Numerous L1 trigger studies completed. Report available on </a:t>
            </a:r>
            <a:r>
              <a:rPr lang="en-US" sz="1600" b="1" i="1" dirty="0" err="1" smtClean="0">
                <a:solidFill>
                  <a:srgbClr val="FF0000"/>
                </a:solidFill>
              </a:rPr>
              <a:t>GlueX</a:t>
            </a:r>
            <a:r>
              <a:rPr lang="en-US" sz="1600" b="1" i="1" dirty="0" smtClean="0">
                <a:solidFill>
                  <a:srgbClr val="FF0000"/>
                </a:solidFill>
              </a:rPr>
              <a:t> </a:t>
            </a:r>
            <a:r>
              <a:rPr lang="en-US" sz="1600" b="1" i="1" dirty="0" err="1" smtClean="0">
                <a:solidFill>
                  <a:srgbClr val="FF0000"/>
                </a:solidFill>
              </a:rPr>
              <a:t>DocDB</a:t>
            </a:r>
            <a:r>
              <a:rPr lang="en-US" sz="1600" b="1" i="1" dirty="0" smtClean="0">
                <a:solidFill>
                  <a:srgbClr val="FF0000"/>
                </a:solidFill>
              </a:rPr>
              <a:t> as doc 3239</a:t>
            </a:r>
          </a:p>
          <a:p>
            <a:r>
              <a:rPr lang="en-US" sz="2000" dirty="0" smtClean="0"/>
              <a:t>10Gbit link from crate must be tested with full DAQ rate to ensure adequate CPU</a:t>
            </a:r>
          </a:p>
          <a:p>
            <a:pPr lvl="1"/>
            <a:r>
              <a:rPr lang="en-US" sz="1600" b="1" i="1" dirty="0" smtClean="0">
                <a:solidFill>
                  <a:srgbClr val="FF0000"/>
                </a:solidFill>
              </a:rPr>
              <a:t>Card installed and tested with CODA to operate above 1Gbit link rate with no issues. (Tested at ~160MB/s vs. 115MB/s 1Gbit link rate) Full rate tested with </a:t>
            </a:r>
            <a:r>
              <a:rPr lang="en-US" sz="1600" b="1" i="1" dirty="0" err="1" smtClean="0">
                <a:solidFill>
                  <a:srgbClr val="FF0000"/>
                </a:solidFill>
              </a:rPr>
              <a:t>iperf</a:t>
            </a:r>
            <a:r>
              <a:rPr lang="en-US" sz="1600" b="1" i="1" dirty="0" smtClean="0">
                <a:solidFill>
                  <a:srgbClr val="FF0000"/>
                </a:solidFill>
              </a:rPr>
              <a:t> and no issues observed</a:t>
            </a:r>
          </a:p>
          <a:p>
            <a:r>
              <a:rPr lang="en-US" sz="2000" b="1" i="1" dirty="0" smtClean="0"/>
              <a:t>Impact of higher data volumes for offline analysis. Discuss with IT.</a:t>
            </a:r>
          </a:p>
          <a:p>
            <a:pPr lvl="1"/>
            <a:r>
              <a:rPr lang="en-US" sz="1600" b="1" i="1" dirty="0" smtClean="0">
                <a:solidFill>
                  <a:srgbClr val="FF0000"/>
                </a:solidFill>
              </a:rPr>
              <a:t>&lt;</a:t>
            </a:r>
            <a:r>
              <a:rPr lang="en-US" sz="1600" b="1" i="1" dirty="0">
                <a:solidFill>
                  <a:srgbClr val="FF0000"/>
                </a:solidFill>
              </a:rPr>
              <a:t>s</a:t>
            </a:r>
            <a:r>
              <a:rPr lang="en-US" sz="1600" b="1" i="1" dirty="0" smtClean="0">
                <a:solidFill>
                  <a:srgbClr val="FF0000"/>
                </a:solidFill>
              </a:rPr>
              <a:t>ee spreadsheet&gt;</a:t>
            </a:r>
          </a:p>
          <a:p>
            <a:r>
              <a:rPr lang="en-US" sz="2000" dirty="0" smtClean="0"/>
              <a:t>L3 specific</a:t>
            </a:r>
          </a:p>
          <a:p>
            <a:pPr lvl="1"/>
            <a:r>
              <a:rPr lang="en-US" sz="1400" dirty="0" smtClean="0"/>
              <a:t>Are timing algorithms understood for high intensity events with greater multiplicity</a:t>
            </a:r>
          </a:p>
          <a:p>
            <a:pPr lvl="1"/>
            <a:r>
              <a:rPr lang="en-US" sz="1400" dirty="0" smtClean="0"/>
              <a:t>Are algorithms that reduce event size being considered (in addition to just filtering events)</a:t>
            </a:r>
          </a:p>
          <a:p>
            <a:pPr lvl="1"/>
            <a:r>
              <a:rPr lang="en-US" sz="1400" dirty="0" smtClean="0"/>
              <a:t>Prediction of rates per farm node  and reduction factor by extrapolating Spring 2016 data. (How many nodes for 9GB/s?)</a:t>
            </a:r>
          </a:p>
          <a:p>
            <a:pPr lvl="1"/>
            <a:r>
              <a:rPr lang="en-US" sz="1400" dirty="0" smtClean="0"/>
              <a:t>Are alternatives to original design being considered given parameters have changed (estimated data rate and potential reduction factor)</a:t>
            </a:r>
          </a:p>
          <a:p>
            <a:pPr lvl="2"/>
            <a:r>
              <a:rPr lang="en-US" sz="1200" dirty="0" smtClean="0"/>
              <a:t>Should L3 farm be housed in Computer Center?</a:t>
            </a:r>
          </a:p>
          <a:p>
            <a:pPr lvl="1"/>
            <a:r>
              <a:rPr lang="en-US" sz="1600" b="1" i="1" dirty="0" smtClean="0">
                <a:solidFill>
                  <a:srgbClr val="FF0000"/>
                </a:solidFill>
              </a:rPr>
              <a:t>Changes to parameters have made L3 rejection no longer a requirement</a:t>
            </a:r>
          </a:p>
        </p:txBody>
      </p:sp>
      <p:sp>
        <p:nvSpPr>
          <p:cNvPr id="4" name="Date Placeholder 3"/>
          <p:cNvSpPr>
            <a:spLocks noGrp="1"/>
          </p:cNvSpPr>
          <p:nvPr>
            <p:ph type="dt" sz="half" idx="10"/>
          </p:nvPr>
        </p:nvSpPr>
        <p:spPr/>
        <p:txBody>
          <a:bodyPr/>
          <a:lstStyle/>
          <a:p>
            <a:r>
              <a:rPr lang="en-US" smtClean="0"/>
              <a:t>5/16/17</a:t>
            </a:r>
            <a:endParaRPr lang="en-US"/>
          </a:p>
        </p:txBody>
      </p:sp>
      <p:sp>
        <p:nvSpPr>
          <p:cNvPr id="6" name="Slide Number Placeholder 5"/>
          <p:cNvSpPr>
            <a:spLocks noGrp="1"/>
          </p:cNvSpPr>
          <p:nvPr>
            <p:ph type="sldNum" sz="quarter" idx="12"/>
          </p:nvPr>
        </p:nvSpPr>
        <p:spPr/>
        <p:txBody>
          <a:bodyPr/>
          <a:lstStyle/>
          <a:p>
            <a:fld id="{819F3911-5869-AB4C-BE85-BBE94B1E22E9}" type="slidenum">
              <a:rPr lang="en-US" smtClean="0"/>
              <a:t>25</a:t>
            </a:fld>
            <a:endParaRPr lang="en-US"/>
          </a:p>
        </p:txBody>
      </p:sp>
    </p:spTree>
    <p:extLst>
      <p:ext uri="{BB962C8B-B14F-4D97-AF65-F5344CB8AC3E}">
        <p14:creationId xmlns:p14="http://schemas.microsoft.com/office/powerpoint/2010/main" val="16066143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21228"/>
          </a:xfrm>
        </p:spPr>
        <p:txBody>
          <a:bodyPr>
            <a:noAutofit/>
          </a:bodyPr>
          <a:lstStyle/>
          <a:p>
            <a:r>
              <a:rPr lang="en-US" sz="2800" dirty="0" smtClean="0"/>
              <a:t>Report on the 12 </a:t>
            </a:r>
            <a:r>
              <a:rPr lang="en-US" sz="2800" dirty="0" err="1" smtClean="0"/>
              <a:t>GeV</a:t>
            </a:r>
            <a:r>
              <a:rPr lang="en-US" sz="2800" dirty="0" smtClean="0"/>
              <a:t> Software and Computing Review</a:t>
            </a:r>
            <a:endParaRPr lang="en-US" sz="2800" dirty="0"/>
          </a:p>
        </p:txBody>
      </p:sp>
      <p:sp>
        <p:nvSpPr>
          <p:cNvPr id="3" name="Content Placeholder 2"/>
          <p:cNvSpPr>
            <a:spLocks noGrp="1"/>
          </p:cNvSpPr>
          <p:nvPr>
            <p:ph idx="1"/>
          </p:nvPr>
        </p:nvSpPr>
        <p:spPr/>
        <p:txBody>
          <a:bodyPr>
            <a:normAutofit fontScale="47500" lnSpcReduction="20000"/>
          </a:bodyPr>
          <a:lstStyle/>
          <a:p>
            <a:pPr marL="0" indent="0">
              <a:buNone/>
            </a:pPr>
            <a:r>
              <a:rPr lang="en-US" b="1" dirty="0"/>
              <a:t>Recommendations </a:t>
            </a:r>
            <a:endParaRPr lang="en-US" dirty="0" smtClean="0">
              <a:effectLst/>
            </a:endParaRPr>
          </a:p>
          <a:p>
            <a:pPr marL="0" indent="0">
              <a:buNone/>
            </a:pPr>
            <a:r>
              <a:rPr lang="en-US" dirty="0"/>
              <a:t>The extrapolations from early engineering runs show that the overall and per-crate data rates are higher than the available bandwidths, which are typically 1Gb/s uplinks from the crates. A test is planned if an upgrade to 10Gb/s links would actually increase the throughput or merely expose the next-in-line bottleneck. To address the problem more generally, a Level-3 trigger will be run to trim the data rate down below the limits. </a:t>
            </a:r>
            <a:endParaRPr lang="en-US" dirty="0" smtClean="0">
              <a:effectLst/>
            </a:endParaRPr>
          </a:p>
          <a:p>
            <a:pPr marL="0" indent="0">
              <a:buNone/>
            </a:pPr>
            <a:r>
              <a:rPr lang="en-US" dirty="0"/>
              <a:t>We recommend to </a:t>
            </a:r>
            <a:r>
              <a:rPr lang="en-US" b="1" u="sng" dirty="0"/>
              <a:t>explore the possibility of trading CPU power used for data </a:t>
            </a:r>
            <a:r>
              <a:rPr lang="en-US" b="1" i="1" u="sng" dirty="0"/>
              <a:t>reduction </a:t>
            </a:r>
            <a:r>
              <a:rPr lang="en-US" b="1" u="sng" dirty="0"/>
              <a:t>for data </a:t>
            </a:r>
            <a:r>
              <a:rPr lang="en-US" b="1" i="1" u="sng" dirty="0"/>
              <a:t>compression</a:t>
            </a:r>
            <a:r>
              <a:rPr lang="en-US" dirty="0"/>
              <a:t>. Data files on disk were found to be </a:t>
            </a:r>
            <a:r>
              <a:rPr lang="en-US" dirty="0" err="1"/>
              <a:t>gzip</a:t>
            </a:r>
            <a:r>
              <a:rPr lang="en-US" dirty="0"/>
              <a:t>-compressible by about a factor of 2, so substantial gains could be realized by compressing the data stream at an early stage with an efficient algorithm. In this way, more data could get through the bottlenecks, which will increase the statistics for physics processes for which no fast trigger algorithm can be developed, and in general relax the demands for the L3 reduction factors. </a:t>
            </a:r>
            <a:endParaRPr lang="en-US" dirty="0" smtClean="0">
              <a:effectLst/>
            </a:endParaRPr>
          </a:p>
          <a:p>
            <a:pPr marL="0" indent="0">
              <a:buNone/>
            </a:pPr>
            <a:r>
              <a:rPr lang="en-US" dirty="0"/>
              <a:t>While it was noted that this will not reduce the tape usage because the tape drives already perform what amounts to a late-stage compression, the compression at an early stage will </a:t>
            </a:r>
            <a:endParaRPr lang="en-US" dirty="0" smtClean="0">
              <a:effectLst/>
            </a:endParaRPr>
          </a:p>
          <a:p>
            <a:pPr marL="0" indent="0">
              <a:buNone/>
            </a:pPr>
            <a:r>
              <a:rPr lang="en-US" dirty="0"/>
              <a:t>12 </a:t>
            </a:r>
            <a:r>
              <a:rPr lang="en-US" dirty="0" err="1"/>
              <a:t>GeV</a:t>
            </a:r>
            <a:r>
              <a:rPr lang="en-US" dirty="0"/>
              <a:t> Software Review, Jefferson Lab, Nov. 10-11 2017 11 </a:t>
            </a:r>
            <a:endParaRPr lang="en-US" dirty="0" smtClean="0">
              <a:effectLst/>
            </a:endParaRPr>
          </a:p>
          <a:p>
            <a:pPr marL="0" indent="0">
              <a:buNone/>
            </a:pPr>
            <a:r>
              <a:rPr lang="en-US" dirty="0"/>
              <a:t>reduce the overall throughput upstream. Other experiments have found that the reduced data sizes per event speed up the later analysis, because I/O is usually a major component of the overall analysis time. Savings here usually overcompensate the penalty for having to decompress the data. </a:t>
            </a:r>
            <a:endParaRPr lang="en-US" dirty="0" smtClean="0">
              <a:effectLst/>
            </a:endParaRPr>
          </a:p>
          <a:p>
            <a:pPr marL="0" indent="0">
              <a:buNone/>
            </a:pPr>
            <a:endParaRPr lang="en-US" dirty="0"/>
          </a:p>
        </p:txBody>
      </p:sp>
      <p:sp>
        <p:nvSpPr>
          <p:cNvPr id="4" name="TextBox 3"/>
          <p:cNvSpPr txBox="1"/>
          <p:nvPr/>
        </p:nvSpPr>
        <p:spPr>
          <a:xfrm>
            <a:off x="3958926" y="995866"/>
            <a:ext cx="1138089" cy="369332"/>
          </a:xfrm>
          <a:prstGeom prst="rect">
            <a:avLst/>
          </a:prstGeom>
          <a:noFill/>
        </p:spPr>
        <p:txBody>
          <a:bodyPr wrap="none" rtlCol="0">
            <a:spAutoFit/>
          </a:bodyPr>
          <a:lstStyle/>
          <a:p>
            <a:r>
              <a:rPr lang="en-US" dirty="0" smtClean="0"/>
              <a:t>Nov. 2016</a:t>
            </a:r>
            <a:endParaRPr lang="en-US" dirty="0"/>
          </a:p>
        </p:txBody>
      </p:sp>
      <p:sp>
        <p:nvSpPr>
          <p:cNvPr id="5" name="Date Placeholder 4"/>
          <p:cNvSpPr>
            <a:spLocks noGrp="1"/>
          </p:cNvSpPr>
          <p:nvPr>
            <p:ph type="dt" sz="half" idx="10"/>
          </p:nvPr>
        </p:nvSpPr>
        <p:spPr/>
        <p:txBody>
          <a:bodyPr/>
          <a:lstStyle/>
          <a:p>
            <a:r>
              <a:rPr lang="en-US" smtClean="0"/>
              <a:t>5/16/17</a:t>
            </a:r>
            <a:endParaRPr lang="en-US"/>
          </a:p>
        </p:txBody>
      </p:sp>
      <p:sp>
        <p:nvSpPr>
          <p:cNvPr id="7" name="Slide Number Placeholder 6"/>
          <p:cNvSpPr>
            <a:spLocks noGrp="1"/>
          </p:cNvSpPr>
          <p:nvPr>
            <p:ph type="sldNum" sz="quarter" idx="12"/>
          </p:nvPr>
        </p:nvSpPr>
        <p:spPr/>
        <p:txBody>
          <a:bodyPr/>
          <a:lstStyle/>
          <a:p>
            <a:fld id="{819F3911-5869-AB4C-BE85-BBE94B1E22E9}" type="slidenum">
              <a:rPr lang="en-US" smtClean="0"/>
              <a:t>26</a:t>
            </a:fld>
            <a:endParaRPr lang="en-US"/>
          </a:p>
        </p:txBody>
      </p:sp>
    </p:spTree>
    <p:extLst>
      <p:ext uri="{BB962C8B-B14F-4D97-AF65-F5344CB8AC3E}">
        <p14:creationId xmlns:p14="http://schemas.microsoft.com/office/powerpoint/2010/main" val="9911082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1560" y="599112"/>
            <a:ext cx="6254503" cy="652432"/>
          </a:xfrm>
        </p:spPr>
        <p:txBody>
          <a:bodyPr>
            <a:normAutofit fontScale="90000"/>
          </a:bodyPr>
          <a:lstStyle/>
          <a:p>
            <a:r>
              <a:rPr lang="en-US" dirty="0" smtClean="0"/>
              <a:t>Compression of Data Stream</a:t>
            </a:r>
            <a:endParaRPr lang="en-US" dirty="0"/>
          </a:p>
        </p:txBody>
      </p:sp>
      <p:sp>
        <p:nvSpPr>
          <p:cNvPr id="3" name="Content Placeholder 2"/>
          <p:cNvSpPr>
            <a:spLocks noGrp="1"/>
          </p:cNvSpPr>
          <p:nvPr>
            <p:ph idx="1"/>
          </p:nvPr>
        </p:nvSpPr>
        <p:spPr>
          <a:xfrm>
            <a:off x="457200" y="1693712"/>
            <a:ext cx="8229600" cy="4525963"/>
          </a:xfrm>
        </p:spPr>
        <p:txBody>
          <a:bodyPr>
            <a:normAutofit fontScale="92500" lnSpcReduction="10000"/>
          </a:bodyPr>
          <a:lstStyle/>
          <a:p>
            <a:r>
              <a:rPr lang="en-US" sz="2800" dirty="0" smtClean="0"/>
              <a:t>EVIO files (20GB) can be compressed by factor of ~2 using </a:t>
            </a:r>
            <a:r>
              <a:rPr lang="en-US" sz="2800" dirty="0" err="1" smtClean="0"/>
              <a:t>gzip</a:t>
            </a:r>
            <a:endParaRPr lang="en-US" sz="2800" dirty="0" smtClean="0"/>
          </a:p>
          <a:p>
            <a:r>
              <a:rPr lang="en-US" sz="2800" dirty="0" smtClean="0"/>
              <a:t>BUT: to compress at ROC level one must compress smaller buffers which is less efficient</a:t>
            </a:r>
          </a:p>
          <a:p>
            <a:pPr lvl="1"/>
            <a:r>
              <a:rPr lang="en-US" sz="2400" dirty="0" smtClean="0"/>
              <a:t>Tested by using LZ4 compression on individual ROC buffers in file from run 11667 (Spring 2016)</a:t>
            </a:r>
          </a:p>
          <a:p>
            <a:pPr lvl="1"/>
            <a:r>
              <a:rPr lang="en-US" sz="2400" dirty="0" smtClean="0"/>
              <a:t>Overall file size reduced by 20% when compressing in a way that could be done at ROC stage </a:t>
            </a:r>
            <a:r>
              <a:rPr lang="en-US" sz="2400" smtClean="0"/>
              <a:t>with sufficient </a:t>
            </a:r>
            <a:r>
              <a:rPr lang="en-US" sz="2400" dirty="0" smtClean="0"/>
              <a:t>CPU</a:t>
            </a:r>
          </a:p>
          <a:p>
            <a:r>
              <a:rPr lang="en-US" sz="2800" dirty="0" smtClean="0"/>
              <a:t>DAQ group tested compression rate using fast algorithm (snappy) </a:t>
            </a:r>
          </a:p>
          <a:p>
            <a:pPr lvl="1"/>
            <a:r>
              <a:rPr lang="en-US" sz="2400" dirty="0"/>
              <a:t>M</a:t>
            </a:r>
            <a:r>
              <a:rPr lang="en-US" sz="2400" dirty="0" smtClean="0"/>
              <a:t>aximum of 300MB/s for single core</a:t>
            </a:r>
          </a:p>
          <a:p>
            <a:pPr lvl="1"/>
            <a:r>
              <a:rPr lang="en-US" sz="2400" dirty="0" smtClean="0"/>
              <a:t>Will implement as option for output of Event Recorder</a:t>
            </a:r>
            <a:endParaRPr lang="en-US" sz="2400" dirty="0"/>
          </a:p>
        </p:txBody>
      </p:sp>
      <p:pic>
        <p:nvPicPr>
          <p:cNvPr id="4" name="Picture 3"/>
          <p:cNvPicPr>
            <a:picLocks noChangeAspect="1"/>
          </p:cNvPicPr>
          <p:nvPr/>
        </p:nvPicPr>
        <p:blipFill>
          <a:blip r:embed="rId2"/>
          <a:stretch>
            <a:fillRect/>
          </a:stretch>
        </p:blipFill>
        <p:spPr>
          <a:xfrm>
            <a:off x="645972" y="97793"/>
            <a:ext cx="1755038" cy="1590279"/>
          </a:xfrm>
          <a:prstGeom prst="rect">
            <a:avLst/>
          </a:prstGeom>
        </p:spPr>
      </p:pic>
      <p:sp>
        <p:nvSpPr>
          <p:cNvPr id="5" name="Date Placeholder 4"/>
          <p:cNvSpPr>
            <a:spLocks noGrp="1"/>
          </p:cNvSpPr>
          <p:nvPr>
            <p:ph type="dt" sz="half" idx="10"/>
          </p:nvPr>
        </p:nvSpPr>
        <p:spPr/>
        <p:txBody>
          <a:bodyPr/>
          <a:lstStyle/>
          <a:p>
            <a:r>
              <a:rPr lang="en-US" smtClean="0"/>
              <a:t>5/16/17</a:t>
            </a:r>
            <a:endParaRPr lang="en-US"/>
          </a:p>
        </p:txBody>
      </p:sp>
      <p:sp>
        <p:nvSpPr>
          <p:cNvPr id="7" name="Slide Number Placeholder 6"/>
          <p:cNvSpPr>
            <a:spLocks noGrp="1"/>
          </p:cNvSpPr>
          <p:nvPr>
            <p:ph type="sldNum" sz="quarter" idx="12"/>
          </p:nvPr>
        </p:nvSpPr>
        <p:spPr/>
        <p:txBody>
          <a:bodyPr/>
          <a:lstStyle/>
          <a:p>
            <a:fld id="{A694D896-0EC7-E84B-85F2-CC622755D5DA}" type="slidenum">
              <a:rPr lang="en-US" smtClean="0"/>
              <a:t>27</a:t>
            </a:fld>
            <a:endParaRPr lang="en-US"/>
          </a:p>
        </p:txBody>
      </p:sp>
    </p:spTree>
    <p:extLst>
      <p:ext uri="{BB962C8B-B14F-4D97-AF65-F5344CB8AC3E}">
        <p14:creationId xmlns:p14="http://schemas.microsoft.com/office/powerpoint/2010/main" val="20485067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7-05-13 at 10.40.08 AM.png"/>
          <p:cNvPicPr>
            <a:picLocks noChangeAspect="1"/>
          </p:cNvPicPr>
          <p:nvPr/>
        </p:nvPicPr>
        <p:blipFill rotWithShape="1">
          <a:blip r:embed="rId2">
            <a:extLst>
              <a:ext uri="{28A0092B-C50C-407E-A947-70E740481C1C}">
                <a14:useLocalDpi xmlns:a14="http://schemas.microsoft.com/office/drawing/2010/main" val="0"/>
              </a:ext>
            </a:extLst>
          </a:blip>
          <a:srcRect l="16850" t="23858" r="39775" b="5439"/>
          <a:stretch/>
        </p:blipFill>
        <p:spPr>
          <a:xfrm>
            <a:off x="248996" y="274638"/>
            <a:ext cx="6059543" cy="6043926"/>
          </a:xfrm>
          <a:prstGeom prst="rect">
            <a:avLst/>
          </a:prstGeom>
        </p:spPr>
      </p:pic>
      <p:sp>
        <p:nvSpPr>
          <p:cNvPr id="2" name="Title 1"/>
          <p:cNvSpPr>
            <a:spLocks noGrp="1"/>
          </p:cNvSpPr>
          <p:nvPr>
            <p:ph type="title"/>
          </p:nvPr>
        </p:nvSpPr>
        <p:spPr>
          <a:xfrm>
            <a:off x="2508842" y="274638"/>
            <a:ext cx="6177958" cy="891352"/>
          </a:xfrm>
        </p:spPr>
        <p:txBody>
          <a:bodyPr/>
          <a:lstStyle/>
          <a:p>
            <a:r>
              <a:rPr lang="en-US" dirty="0" smtClean="0"/>
              <a:t>Spring 2017 Data Volume</a:t>
            </a:r>
            <a:endParaRPr lang="en-US" dirty="0"/>
          </a:p>
        </p:txBody>
      </p:sp>
      <p:sp>
        <p:nvSpPr>
          <p:cNvPr id="6" name="TextBox 5"/>
          <p:cNvSpPr txBox="1"/>
          <p:nvPr/>
        </p:nvSpPr>
        <p:spPr>
          <a:xfrm>
            <a:off x="6445250" y="1978019"/>
            <a:ext cx="2698749" cy="3693319"/>
          </a:xfrm>
          <a:prstGeom prst="rect">
            <a:avLst/>
          </a:prstGeom>
          <a:noFill/>
        </p:spPr>
        <p:txBody>
          <a:bodyPr wrap="square" rtlCol="0">
            <a:spAutoFit/>
          </a:bodyPr>
          <a:lstStyle/>
          <a:p>
            <a:r>
              <a:rPr lang="en-US" b="1" dirty="0" smtClean="0"/>
              <a:t>Total data</a:t>
            </a:r>
            <a:r>
              <a:rPr lang="en-US" dirty="0" smtClean="0"/>
              <a:t>: ~900TB</a:t>
            </a:r>
          </a:p>
          <a:p>
            <a:endParaRPr lang="en-US" dirty="0"/>
          </a:p>
          <a:p>
            <a:r>
              <a:rPr lang="en-US" b="1" dirty="0" smtClean="0"/>
              <a:t>Instantaneous rate during production</a:t>
            </a:r>
            <a:r>
              <a:rPr lang="en-US" dirty="0" smtClean="0"/>
              <a:t>: </a:t>
            </a:r>
          </a:p>
          <a:p>
            <a:r>
              <a:rPr lang="en-US" dirty="0" smtClean="0"/>
              <a:t>500MB/s-900MB/s</a:t>
            </a:r>
          </a:p>
          <a:p>
            <a:endParaRPr lang="en-US" dirty="0" smtClean="0"/>
          </a:p>
          <a:p>
            <a:r>
              <a:rPr lang="en-US" dirty="0" smtClean="0"/>
              <a:t>LT04 tapes: 98 (11TGB)</a:t>
            </a:r>
          </a:p>
          <a:p>
            <a:r>
              <a:rPr lang="en-US" dirty="0" smtClean="0"/>
              <a:t>LT05 tapes: 0</a:t>
            </a:r>
            <a:endParaRPr lang="en-US" dirty="0"/>
          </a:p>
          <a:p>
            <a:r>
              <a:rPr lang="en-US" dirty="0" smtClean="0"/>
              <a:t>LT06 tapes: 186  (800TB)</a:t>
            </a:r>
          </a:p>
          <a:p>
            <a:endParaRPr lang="en-US" dirty="0"/>
          </a:p>
          <a:p>
            <a:r>
              <a:rPr lang="en-US" b="1" dirty="0" smtClean="0"/>
              <a:t>Compression</a:t>
            </a:r>
            <a:r>
              <a:rPr lang="en-US" dirty="0" smtClean="0"/>
              <a:t>:</a:t>
            </a:r>
          </a:p>
          <a:p>
            <a:r>
              <a:rPr lang="en-US" dirty="0"/>
              <a:t> </a:t>
            </a:r>
            <a:r>
              <a:rPr lang="en-US" dirty="0" smtClean="0"/>
              <a:t> LT04: 69% of original</a:t>
            </a:r>
          </a:p>
          <a:p>
            <a:r>
              <a:rPr lang="en-US" dirty="0"/>
              <a:t> </a:t>
            </a:r>
            <a:r>
              <a:rPr lang="en-US" dirty="0" smtClean="0"/>
              <a:t> LT06: 58% of original</a:t>
            </a:r>
            <a:endParaRPr lang="en-US" dirty="0"/>
          </a:p>
        </p:txBody>
      </p:sp>
      <p:sp>
        <p:nvSpPr>
          <p:cNvPr id="7" name="Date Placeholder 6"/>
          <p:cNvSpPr>
            <a:spLocks noGrp="1"/>
          </p:cNvSpPr>
          <p:nvPr>
            <p:ph type="dt" sz="half" idx="10"/>
          </p:nvPr>
        </p:nvSpPr>
        <p:spPr/>
        <p:txBody>
          <a:bodyPr/>
          <a:lstStyle/>
          <a:p>
            <a:r>
              <a:rPr lang="en-US" smtClean="0"/>
              <a:t>5/16/17</a:t>
            </a:r>
            <a:endParaRPr lang="en-US"/>
          </a:p>
        </p:txBody>
      </p:sp>
      <p:sp>
        <p:nvSpPr>
          <p:cNvPr id="8" name="Slide Number Placeholder 7"/>
          <p:cNvSpPr>
            <a:spLocks noGrp="1"/>
          </p:cNvSpPr>
          <p:nvPr>
            <p:ph type="sldNum" sz="quarter" idx="12"/>
          </p:nvPr>
        </p:nvSpPr>
        <p:spPr/>
        <p:txBody>
          <a:bodyPr/>
          <a:lstStyle/>
          <a:p>
            <a:fld id="{FBD6EB4E-97D8-7E47-B43F-6DF8A4608B87}" type="slidenum">
              <a:rPr lang="en-US" smtClean="0"/>
              <a:t>3</a:t>
            </a:fld>
            <a:endParaRPr lang="en-US"/>
          </a:p>
        </p:txBody>
      </p:sp>
    </p:spTree>
    <p:extLst>
      <p:ext uri="{BB962C8B-B14F-4D97-AF65-F5344CB8AC3E}">
        <p14:creationId xmlns:p14="http://schemas.microsoft.com/office/powerpoint/2010/main" val="12050156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t="2884" b="8614"/>
          <a:stretch/>
        </p:blipFill>
        <p:spPr>
          <a:xfrm>
            <a:off x="2735292" y="260266"/>
            <a:ext cx="3229024" cy="5080385"/>
          </a:xfrm>
          <a:prstGeom prst="rect">
            <a:avLst/>
          </a:prstGeom>
        </p:spPr>
      </p:pic>
      <p:sp>
        <p:nvSpPr>
          <p:cNvPr id="6" name="Date Placeholder 5"/>
          <p:cNvSpPr>
            <a:spLocks noGrp="1"/>
          </p:cNvSpPr>
          <p:nvPr>
            <p:ph type="dt" sz="half" idx="10"/>
          </p:nvPr>
        </p:nvSpPr>
        <p:spPr/>
        <p:txBody>
          <a:bodyPr/>
          <a:lstStyle/>
          <a:p>
            <a:r>
              <a:rPr lang="en-US" smtClean="0"/>
              <a:t>5/16/17</a:t>
            </a:r>
            <a:endParaRPr lang="en-US"/>
          </a:p>
        </p:txBody>
      </p:sp>
      <p:sp>
        <p:nvSpPr>
          <p:cNvPr id="7" name="Slide Number Placeholder 6"/>
          <p:cNvSpPr>
            <a:spLocks noGrp="1"/>
          </p:cNvSpPr>
          <p:nvPr>
            <p:ph type="sldNum" sz="quarter" idx="12"/>
          </p:nvPr>
        </p:nvSpPr>
        <p:spPr/>
        <p:txBody>
          <a:bodyPr/>
          <a:lstStyle/>
          <a:p>
            <a:fld id="{FBD6EB4E-97D8-7E47-B43F-6DF8A4608B87}" type="slidenum">
              <a:rPr lang="en-US" smtClean="0"/>
              <a:t>4</a:t>
            </a:fld>
            <a:endParaRPr lang="en-US"/>
          </a:p>
        </p:txBody>
      </p:sp>
    </p:spTree>
    <p:extLst>
      <p:ext uri="{BB962C8B-B14F-4D97-AF65-F5344CB8AC3E}">
        <p14:creationId xmlns:p14="http://schemas.microsoft.com/office/powerpoint/2010/main" val="32797573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62"/>
            <a:ext cx="8229600" cy="651908"/>
          </a:xfrm>
        </p:spPr>
        <p:txBody>
          <a:bodyPr>
            <a:normAutofit fontScale="90000"/>
          </a:bodyPr>
          <a:lstStyle/>
          <a:p>
            <a:r>
              <a:rPr lang="en-US" dirty="0" smtClean="0"/>
              <a:t>Online Monitoring</a:t>
            </a:r>
            <a:endParaRPr lang="en-US" dirty="0"/>
          </a:p>
        </p:txBody>
      </p:sp>
      <p:pic>
        <p:nvPicPr>
          <p:cNvPr id="4" name="Picture 3"/>
          <p:cNvPicPr>
            <a:picLocks noChangeAspect="1"/>
          </p:cNvPicPr>
          <p:nvPr/>
        </p:nvPicPr>
        <p:blipFill rotWithShape="1">
          <a:blip r:embed="rId2"/>
          <a:srcRect l="2780"/>
          <a:stretch/>
        </p:blipFill>
        <p:spPr>
          <a:xfrm>
            <a:off x="1" y="719370"/>
            <a:ext cx="7165322" cy="5412489"/>
          </a:xfrm>
          <a:prstGeom prst="rect">
            <a:avLst/>
          </a:prstGeom>
        </p:spPr>
      </p:pic>
      <p:sp>
        <p:nvSpPr>
          <p:cNvPr id="6" name="TextBox 5"/>
          <p:cNvSpPr txBox="1"/>
          <p:nvPr/>
        </p:nvSpPr>
        <p:spPr>
          <a:xfrm>
            <a:off x="6860277" y="1165990"/>
            <a:ext cx="2283723" cy="4462761"/>
          </a:xfrm>
          <a:prstGeom prst="rect">
            <a:avLst/>
          </a:prstGeom>
          <a:noFill/>
        </p:spPr>
        <p:txBody>
          <a:bodyPr wrap="square" rtlCol="0">
            <a:spAutoFit/>
          </a:bodyPr>
          <a:lstStyle/>
          <a:p>
            <a:r>
              <a:rPr lang="en-US" b="1" dirty="0" smtClean="0"/>
              <a:t>Full Reconstruction</a:t>
            </a:r>
            <a:r>
              <a:rPr lang="en-US" dirty="0" smtClean="0"/>
              <a:t>:</a:t>
            </a:r>
          </a:p>
          <a:p>
            <a:r>
              <a:rPr lang="en-US" dirty="0" smtClean="0"/>
              <a:t>~2kHz</a:t>
            </a:r>
          </a:p>
          <a:p>
            <a:endParaRPr lang="en-US" dirty="0"/>
          </a:p>
          <a:p>
            <a:r>
              <a:rPr lang="en-US" b="1" dirty="0" smtClean="0"/>
              <a:t>Occupancy only</a:t>
            </a:r>
            <a:r>
              <a:rPr lang="en-US" dirty="0" smtClean="0"/>
              <a:t>:</a:t>
            </a:r>
          </a:p>
          <a:p>
            <a:r>
              <a:rPr lang="en-US" dirty="0" smtClean="0"/>
              <a:t>~16kHz</a:t>
            </a:r>
          </a:p>
          <a:p>
            <a:endParaRPr lang="en-US" dirty="0"/>
          </a:p>
          <a:p>
            <a:r>
              <a:rPr lang="en-US" sz="1600" dirty="0" smtClean="0"/>
              <a:t>These plots were taken at ~1.5hr into run</a:t>
            </a:r>
          </a:p>
          <a:p>
            <a:endParaRPr lang="en-US" sz="1600" dirty="0" smtClean="0"/>
          </a:p>
          <a:p>
            <a:endParaRPr lang="en-US" sz="1600" dirty="0"/>
          </a:p>
          <a:p>
            <a:endParaRPr lang="en-US" sz="1600" dirty="0"/>
          </a:p>
          <a:p>
            <a:r>
              <a:rPr lang="en-US" sz="1600" b="1" dirty="0" smtClean="0"/>
              <a:t>Monitoring Farm</a:t>
            </a:r>
            <a:r>
              <a:rPr lang="en-US" sz="1600" dirty="0" smtClean="0"/>
              <a:t>:</a:t>
            </a:r>
          </a:p>
          <a:p>
            <a:r>
              <a:rPr lang="en-US" sz="1600" dirty="0" smtClean="0"/>
              <a:t>8-2 = </a:t>
            </a:r>
            <a:r>
              <a:rPr lang="en-US" sz="1600" b="1" dirty="0" smtClean="0"/>
              <a:t>6</a:t>
            </a:r>
            <a:r>
              <a:rPr lang="en-US" sz="1600" dirty="0" smtClean="0"/>
              <a:t> </a:t>
            </a:r>
            <a:r>
              <a:rPr lang="en-US" sz="1600" dirty="0" err="1" smtClean="0"/>
              <a:t>Broadwell</a:t>
            </a:r>
            <a:endParaRPr lang="en-US" sz="1600" dirty="0"/>
          </a:p>
          <a:p>
            <a:r>
              <a:rPr lang="en-US" sz="1600" dirty="0" smtClean="0"/>
              <a:t>36core +36HT</a:t>
            </a:r>
          </a:p>
          <a:p>
            <a:endParaRPr lang="en-US" sz="1600" dirty="0"/>
          </a:p>
          <a:p>
            <a:r>
              <a:rPr lang="en-US" sz="1600" dirty="0" smtClean="0"/>
              <a:t>12-1 =</a:t>
            </a:r>
            <a:r>
              <a:rPr lang="en-US" sz="1600" b="1" dirty="0" smtClean="0"/>
              <a:t> 11 </a:t>
            </a:r>
            <a:r>
              <a:rPr lang="en-US" sz="1600" dirty="0" smtClean="0"/>
              <a:t>Ivy Bridge</a:t>
            </a:r>
          </a:p>
          <a:p>
            <a:r>
              <a:rPr lang="en-US" sz="1600" dirty="0" smtClean="0"/>
              <a:t>16core+16HT</a:t>
            </a:r>
            <a:endParaRPr lang="en-US" sz="1600" dirty="0"/>
          </a:p>
        </p:txBody>
      </p:sp>
      <p:sp>
        <p:nvSpPr>
          <p:cNvPr id="7" name="Date Placeholder 6"/>
          <p:cNvSpPr>
            <a:spLocks noGrp="1"/>
          </p:cNvSpPr>
          <p:nvPr>
            <p:ph type="dt" sz="half" idx="10"/>
          </p:nvPr>
        </p:nvSpPr>
        <p:spPr/>
        <p:txBody>
          <a:bodyPr/>
          <a:lstStyle/>
          <a:p>
            <a:r>
              <a:rPr lang="en-US" smtClean="0"/>
              <a:t>5/16/17</a:t>
            </a:r>
            <a:endParaRPr lang="en-US"/>
          </a:p>
        </p:txBody>
      </p:sp>
      <p:sp>
        <p:nvSpPr>
          <p:cNvPr id="8" name="Slide Number Placeholder 7"/>
          <p:cNvSpPr>
            <a:spLocks noGrp="1"/>
          </p:cNvSpPr>
          <p:nvPr>
            <p:ph type="sldNum" sz="quarter" idx="12"/>
          </p:nvPr>
        </p:nvSpPr>
        <p:spPr/>
        <p:txBody>
          <a:bodyPr/>
          <a:lstStyle/>
          <a:p>
            <a:fld id="{FBD6EB4E-97D8-7E47-B43F-6DF8A4608B87}" type="slidenum">
              <a:rPr lang="en-US" smtClean="0"/>
              <a:t>5</a:t>
            </a:fld>
            <a:endParaRPr lang="en-US"/>
          </a:p>
        </p:txBody>
      </p:sp>
    </p:spTree>
    <p:extLst>
      <p:ext uri="{BB962C8B-B14F-4D97-AF65-F5344CB8AC3E}">
        <p14:creationId xmlns:p14="http://schemas.microsoft.com/office/powerpoint/2010/main" val="27565189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t="10543"/>
          <a:stretch/>
        </p:blipFill>
        <p:spPr>
          <a:xfrm>
            <a:off x="1330382" y="0"/>
            <a:ext cx="6319250" cy="5652970"/>
          </a:xfrm>
          <a:prstGeom prst="rect">
            <a:avLst/>
          </a:prstGeom>
        </p:spPr>
      </p:pic>
      <p:sp>
        <p:nvSpPr>
          <p:cNvPr id="5" name="Date Placeholder 4"/>
          <p:cNvSpPr>
            <a:spLocks noGrp="1"/>
          </p:cNvSpPr>
          <p:nvPr>
            <p:ph type="dt" sz="half" idx="10"/>
          </p:nvPr>
        </p:nvSpPr>
        <p:spPr/>
        <p:txBody>
          <a:bodyPr/>
          <a:lstStyle/>
          <a:p>
            <a:r>
              <a:rPr lang="en-US" smtClean="0"/>
              <a:t>5/16/17</a:t>
            </a:r>
            <a:endParaRPr lang="en-US"/>
          </a:p>
        </p:txBody>
      </p:sp>
      <p:sp>
        <p:nvSpPr>
          <p:cNvPr id="6" name="Slide Number Placeholder 5"/>
          <p:cNvSpPr>
            <a:spLocks noGrp="1"/>
          </p:cNvSpPr>
          <p:nvPr>
            <p:ph type="sldNum" sz="quarter" idx="12"/>
          </p:nvPr>
        </p:nvSpPr>
        <p:spPr/>
        <p:txBody>
          <a:bodyPr/>
          <a:lstStyle/>
          <a:p>
            <a:fld id="{FBD6EB4E-97D8-7E47-B43F-6DF8A4608B87}" type="slidenum">
              <a:rPr lang="en-US" smtClean="0"/>
              <a:t>6</a:t>
            </a:fld>
            <a:endParaRPr lang="en-US"/>
          </a:p>
        </p:txBody>
      </p:sp>
    </p:spTree>
    <p:extLst>
      <p:ext uri="{BB962C8B-B14F-4D97-AF65-F5344CB8AC3E}">
        <p14:creationId xmlns:p14="http://schemas.microsoft.com/office/powerpoint/2010/main" val="9189259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5/16/17</a:t>
            </a:r>
            <a:endParaRPr lang="en-US"/>
          </a:p>
        </p:txBody>
      </p:sp>
      <p:sp>
        <p:nvSpPr>
          <p:cNvPr id="6" name="Slide Number Placeholder 5"/>
          <p:cNvSpPr>
            <a:spLocks noGrp="1"/>
          </p:cNvSpPr>
          <p:nvPr>
            <p:ph type="sldNum" sz="quarter" idx="12"/>
          </p:nvPr>
        </p:nvSpPr>
        <p:spPr/>
        <p:txBody>
          <a:bodyPr/>
          <a:lstStyle/>
          <a:p>
            <a:fld id="{31664851-1258-AD46-82A1-4787A2482973}" type="slidenum">
              <a:rPr lang="en-US" smtClean="0"/>
              <a:t>7</a:t>
            </a:fld>
            <a:endParaRPr lang="en-US"/>
          </a:p>
        </p:txBody>
      </p:sp>
      <p:sp>
        <p:nvSpPr>
          <p:cNvPr id="48" name="TextBox 47"/>
          <p:cNvSpPr txBox="1"/>
          <p:nvPr/>
        </p:nvSpPr>
        <p:spPr>
          <a:xfrm>
            <a:off x="378959" y="1023772"/>
            <a:ext cx="8463044" cy="1569660"/>
          </a:xfrm>
          <a:prstGeom prst="rect">
            <a:avLst/>
          </a:prstGeom>
          <a:noFill/>
          <a:ln>
            <a:solidFill>
              <a:srgbClr val="0000FF"/>
            </a:solidFill>
          </a:ln>
        </p:spPr>
        <p:txBody>
          <a:bodyPr wrap="square" rtlCol="0">
            <a:spAutoFit/>
          </a:bodyPr>
          <a:lstStyle/>
          <a:p>
            <a:pPr algn="ctr"/>
            <a:r>
              <a:rPr lang="is-IS" sz="2400" u="sng" dirty="0" smtClean="0"/>
              <a:t>From PR12-13-003 (GlueX strangeness proposal)</a:t>
            </a:r>
          </a:p>
          <a:p>
            <a:pPr algn="ctr"/>
            <a:endParaRPr lang="is-IS" sz="1000" u="sng" dirty="0" smtClean="0"/>
          </a:p>
          <a:p>
            <a:r>
              <a:rPr lang="is-IS" sz="2000" i="1" dirty="0" smtClean="0"/>
              <a:t>… </a:t>
            </a:r>
            <a:r>
              <a:rPr lang="en-US" sz="2000" i="1" dirty="0" smtClean="0"/>
              <a:t>we propose </a:t>
            </a:r>
            <a:r>
              <a:rPr lang="en-US" sz="2000" i="1" dirty="0"/>
              <a:t>a gradual increase in the photon flux towards </a:t>
            </a:r>
            <a:r>
              <a:rPr lang="en-US" sz="2000" i="1" dirty="0" smtClean="0"/>
              <a:t>the </a:t>
            </a:r>
            <a:r>
              <a:rPr lang="en-US" sz="2000" i="1" dirty="0" err="1" smtClean="0"/>
              <a:t>GlueX</a:t>
            </a:r>
            <a:r>
              <a:rPr lang="en-US" sz="2000" i="1" dirty="0" smtClean="0"/>
              <a:t> </a:t>
            </a:r>
            <a:r>
              <a:rPr lang="en-US" sz="2000" i="1" dirty="0"/>
              <a:t>design of 10</a:t>
            </a:r>
            <a:r>
              <a:rPr lang="en-US" sz="2000" i="1" baseline="30000" dirty="0"/>
              <a:t>8</a:t>
            </a:r>
            <a:r>
              <a:rPr lang="en-US" sz="2000" i="1" dirty="0"/>
              <a:t> </a:t>
            </a:r>
            <a:r>
              <a:rPr lang="en-US" sz="2000" i="1" dirty="0" err="1"/>
              <a:t>γ</a:t>
            </a:r>
            <a:r>
              <a:rPr lang="en-US" sz="2000" i="1" dirty="0"/>
              <a:t>/s in the peak of the coherent bremsstrahlung spectrum (8.4 </a:t>
            </a:r>
            <a:r>
              <a:rPr lang="en-US" sz="2000" i="1" dirty="0" err="1"/>
              <a:t>GeV</a:t>
            </a:r>
            <a:r>
              <a:rPr lang="en-US" sz="2000" i="1" dirty="0"/>
              <a:t> &lt; </a:t>
            </a:r>
            <a:r>
              <a:rPr lang="en-US" sz="2000" i="1" dirty="0" err="1"/>
              <a:t>Eγ</a:t>
            </a:r>
            <a:r>
              <a:rPr lang="en-US" sz="2000" i="1" dirty="0"/>
              <a:t> &lt; 9.0 </a:t>
            </a:r>
            <a:r>
              <a:rPr lang="en-US" sz="2000" i="1" dirty="0" err="1"/>
              <a:t>GeV</a:t>
            </a:r>
            <a:r>
              <a:rPr lang="en-US" sz="2000" i="1" dirty="0"/>
              <a:t>). Yield estimates, assuming an average flux of 5 × 10</a:t>
            </a:r>
            <a:r>
              <a:rPr lang="en-US" sz="2000" i="1" baseline="30000" dirty="0"/>
              <a:t>7</a:t>
            </a:r>
            <a:r>
              <a:rPr lang="en-US" sz="2000" i="1" dirty="0"/>
              <a:t> </a:t>
            </a:r>
            <a:r>
              <a:rPr lang="en-US" sz="2000" i="1" dirty="0" err="1"/>
              <a:t>γ</a:t>
            </a:r>
            <a:r>
              <a:rPr lang="en-US" sz="2000" i="1" dirty="0"/>
              <a:t>/s, are presented.</a:t>
            </a:r>
          </a:p>
        </p:txBody>
      </p:sp>
      <p:sp>
        <p:nvSpPr>
          <p:cNvPr id="49" name="Title 1"/>
          <p:cNvSpPr>
            <a:spLocks noGrp="1"/>
          </p:cNvSpPr>
          <p:nvPr>
            <p:ph type="title"/>
          </p:nvPr>
        </p:nvSpPr>
        <p:spPr>
          <a:xfrm>
            <a:off x="457200" y="137592"/>
            <a:ext cx="8229600" cy="684683"/>
          </a:xfrm>
        </p:spPr>
        <p:txBody>
          <a:bodyPr>
            <a:normAutofit fontScale="90000"/>
          </a:bodyPr>
          <a:lstStyle/>
          <a:p>
            <a:r>
              <a:rPr lang="en-US" dirty="0" smtClean="0"/>
              <a:t>Requirements</a:t>
            </a:r>
            <a:endParaRPr lang="en-US" dirty="0"/>
          </a:p>
        </p:txBody>
      </p:sp>
      <p:pic>
        <p:nvPicPr>
          <p:cNvPr id="8" name="Picture 7" descr="Screen Shot 2017-05-01 at 10.42.10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606" y="2859013"/>
            <a:ext cx="7979892" cy="3143594"/>
          </a:xfrm>
          <a:prstGeom prst="rect">
            <a:avLst/>
          </a:prstGeom>
        </p:spPr>
      </p:pic>
      <p:cxnSp>
        <p:nvCxnSpPr>
          <p:cNvPr id="10" name="Straight Arrow Connector 9"/>
          <p:cNvCxnSpPr/>
          <p:nvPr/>
        </p:nvCxnSpPr>
        <p:spPr>
          <a:xfrm flipH="1">
            <a:off x="7958457" y="4303237"/>
            <a:ext cx="636973" cy="9137"/>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 name="Rectangle 1"/>
          <p:cNvSpPr/>
          <p:nvPr/>
        </p:nvSpPr>
        <p:spPr>
          <a:xfrm>
            <a:off x="7093251" y="4164859"/>
            <a:ext cx="800851" cy="297489"/>
          </a:xfrm>
          <a:prstGeom prst="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6353254" y="4168513"/>
            <a:ext cx="522626" cy="297489"/>
          </a:xfrm>
          <a:prstGeom prst="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477579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0670"/>
          </a:xfrm>
        </p:spPr>
        <p:txBody>
          <a:bodyPr/>
          <a:lstStyle/>
          <a:p>
            <a:r>
              <a:rPr lang="en-US" dirty="0" smtClean="0"/>
              <a:t>L1 Trigger Threshold</a:t>
            </a:r>
            <a:endParaRPr lang="en-US" dirty="0"/>
          </a:p>
        </p:txBody>
      </p:sp>
      <p:pic>
        <p:nvPicPr>
          <p:cNvPr id="4" name="Picture 3" descr="BCAL_vs_FCAL.png"/>
          <p:cNvPicPr>
            <a:picLocks noChangeAspect="1"/>
          </p:cNvPicPr>
          <p:nvPr/>
        </p:nvPicPr>
        <p:blipFill rotWithShape="1">
          <a:blip r:embed="rId2">
            <a:extLst>
              <a:ext uri="{28A0092B-C50C-407E-A947-70E740481C1C}">
                <a14:useLocalDpi xmlns:a14="http://schemas.microsoft.com/office/drawing/2010/main" val="0"/>
              </a:ext>
            </a:extLst>
          </a:blip>
          <a:srcRect l="4062" r="49401" b="51282"/>
          <a:stretch/>
        </p:blipFill>
        <p:spPr>
          <a:xfrm>
            <a:off x="168219" y="1572846"/>
            <a:ext cx="4362629" cy="3720746"/>
          </a:xfrm>
          <a:prstGeom prst="rect">
            <a:avLst/>
          </a:prstGeom>
        </p:spPr>
      </p:pic>
      <p:pic>
        <p:nvPicPr>
          <p:cNvPr id="5" name="Picture 4" descr="BCAL_vs_FCAL.png"/>
          <p:cNvPicPr>
            <a:picLocks noChangeAspect="1"/>
          </p:cNvPicPr>
          <p:nvPr/>
        </p:nvPicPr>
        <p:blipFill rotWithShape="1">
          <a:blip r:embed="rId2">
            <a:extLst>
              <a:ext uri="{28A0092B-C50C-407E-A947-70E740481C1C}">
                <a14:useLocalDpi xmlns:a14="http://schemas.microsoft.com/office/drawing/2010/main" val="0"/>
              </a:ext>
            </a:extLst>
          </a:blip>
          <a:srcRect l="54313" t="49858"/>
          <a:stretch/>
        </p:blipFill>
        <p:spPr>
          <a:xfrm>
            <a:off x="4609002" y="1572846"/>
            <a:ext cx="4282951" cy="3829539"/>
          </a:xfrm>
          <a:prstGeom prst="rect">
            <a:avLst/>
          </a:prstGeom>
        </p:spPr>
      </p:pic>
      <p:sp>
        <p:nvSpPr>
          <p:cNvPr id="6" name="TextBox 5"/>
          <p:cNvSpPr txBox="1"/>
          <p:nvPr/>
        </p:nvSpPr>
        <p:spPr>
          <a:xfrm>
            <a:off x="2334842" y="5016593"/>
            <a:ext cx="954107" cy="276999"/>
          </a:xfrm>
          <a:prstGeom prst="rect">
            <a:avLst/>
          </a:prstGeom>
          <a:noFill/>
        </p:spPr>
        <p:txBody>
          <a:bodyPr wrap="none" rtlCol="0">
            <a:spAutoFit/>
          </a:bodyPr>
          <a:lstStyle/>
          <a:p>
            <a:r>
              <a:rPr lang="en-US" sz="1200" dirty="0" err="1" smtClean="0"/>
              <a:t>fADC</a:t>
            </a:r>
            <a:r>
              <a:rPr lang="en-US" sz="1200" dirty="0" smtClean="0"/>
              <a:t> counts</a:t>
            </a:r>
            <a:endParaRPr lang="en-US" sz="1200" dirty="0"/>
          </a:p>
        </p:txBody>
      </p:sp>
      <p:sp>
        <p:nvSpPr>
          <p:cNvPr id="7" name="TextBox 6"/>
          <p:cNvSpPr txBox="1"/>
          <p:nvPr/>
        </p:nvSpPr>
        <p:spPr>
          <a:xfrm>
            <a:off x="6854091" y="5006824"/>
            <a:ext cx="954107" cy="276999"/>
          </a:xfrm>
          <a:prstGeom prst="rect">
            <a:avLst/>
          </a:prstGeom>
          <a:noFill/>
        </p:spPr>
        <p:txBody>
          <a:bodyPr wrap="none" rtlCol="0">
            <a:spAutoFit/>
          </a:bodyPr>
          <a:lstStyle/>
          <a:p>
            <a:r>
              <a:rPr lang="en-US" sz="1200" dirty="0" err="1" smtClean="0"/>
              <a:t>fADC</a:t>
            </a:r>
            <a:r>
              <a:rPr lang="en-US" sz="1200" dirty="0" smtClean="0"/>
              <a:t> counts</a:t>
            </a:r>
            <a:endParaRPr lang="en-US" sz="1200" dirty="0"/>
          </a:p>
        </p:txBody>
      </p:sp>
      <p:sp>
        <p:nvSpPr>
          <p:cNvPr id="8" name="TextBox 7"/>
          <p:cNvSpPr txBox="1"/>
          <p:nvPr/>
        </p:nvSpPr>
        <p:spPr>
          <a:xfrm rot="16200000">
            <a:off x="-170335" y="3009993"/>
            <a:ext cx="954107" cy="276999"/>
          </a:xfrm>
          <a:prstGeom prst="rect">
            <a:avLst/>
          </a:prstGeom>
          <a:noFill/>
        </p:spPr>
        <p:txBody>
          <a:bodyPr wrap="none" rtlCol="0">
            <a:spAutoFit/>
          </a:bodyPr>
          <a:lstStyle/>
          <a:p>
            <a:r>
              <a:rPr lang="en-US" sz="1200" dirty="0" err="1" smtClean="0"/>
              <a:t>fADC</a:t>
            </a:r>
            <a:r>
              <a:rPr lang="en-US" sz="1200" dirty="0" smtClean="0"/>
              <a:t> counts</a:t>
            </a:r>
            <a:endParaRPr lang="en-US" sz="1200" dirty="0"/>
          </a:p>
        </p:txBody>
      </p:sp>
      <p:sp>
        <p:nvSpPr>
          <p:cNvPr id="9" name="TextBox 8"/>
          <p:cNvSpPr txBox="1"/>
          <p:nvPr/>
        </p:nvSpPr>
        <p:spPr>
          <a:xfrm rot="16200000">
            <a:off x="4242836" y="2990455"/>
            <a:ext cx="954107" cy="276999"/>
          </a:xfrm>
          <a:prstGeom prst="rect">
            <a:avLst/>
          </a:prstGeom>
          <a:noFill/>
        </p:spPr>
        <p:txBody>
          <a:bodyPr wrap="none" rtlCol="0">
            <a:spAutoFit/>
          </a:bodyPr>
          <a:lstStyle/>
          <a:p>
            <a:r>
              <a:rPr lang="en-US" sz="1200" dirty="0" err="1" smtClean="0"/>
              <a:t>fADC</a:t>
            </a:r>
            <a:r>
              <a:rPr lang="en-US" sz="1200" dirty="0" smtClean="0"/>
              <a:t> counts</a:t>
            </a:r>
            <a:endParaRPr lang="en-US" sz="1200" dirty="0"/>
          </a:p>
        </p:txBody>
      </p:sp>
      <p:sp>
        <p:nvSpPr>
          <p:cNvPr id="10" name="TextBox 9"/>
          <p:cNvSpPr txBox="1"/>
          <p:nvPr/>
        </p:nvSpPr>
        <p:spPr>
          <a:xfrm>
            <a:off x="967151" y="1209276"/>
            <a:ext cx="2941731" cy="461665"/>
          </a:xfrm>
          <a:prstGeom prst="rect">
            <a:avLst/>
          </a:prstGeom>
          <a:noFill/>
        </p:spPr>
        <p:txBody>
          <a:bodyPr wrap="none" rtlCol="0">
            <a:spAutoFit/>
          </a:bodyPr>
          <a:lstStyle/>
          <a:p>
            <a:r>
              <a:rPr lang="en-US" sz="2400" b="1" dirty="0" smtClean="0"/>
              <a:t>BEFORE (Spring 2016)</a:t>
            </a:r>
            <a:endParaRPr lang="en-US" sz="2400" b="1" dirty="0"/>
          </a:p>
        </p:txBody>
      </p:sp>
      <p:sp>
        <p:nvSpPr>
          <p:cNvPr id="11" name="TextBox 10"/>
          <p:cNvSpPr txBox="1"/>
          <p:nvPr/>
        </p:nvSpPr>
        <p:spPr>
          <a:xfrm>
            <a:off x="5519820" y="1209276"/>
            <a:ext cx="2749821" cy="461665"/>
          </a:xfrm>
          <a:prstGeom prst="rect">
            <a:avLst/>
          </a:prstGeom>
          <a:noFill/>
        </p:spPr>
        <p:txBody>
          <a:bodyPr wrap="none" rtlCol="0">
            <a:spAutoFit/>
          </a:bodyPr>
          <a:lstStyle/>
          <a:p>
            <a:r>
              <a:rPr lang="en-US" sz="2400" b="1" dirty="0" smtClean="0"/>
              <a:t>AFTER (Spring 2017)</a:t>
            </a:r>
            <a:endParaRPr lang="en-US" sz="2400" b="1" dirty="0"/>
          </a:p>
        </p:txBody>
      </p:sp>
      <p:sp>
        <p:nvSpPr>
          <p:cNvPr id="3" name="Date Placeholder 2"/>
          <p:cNvSpPr>
            <a:spLocks noGrp="1"/>
          </p:cNvSpPr>
          <p:nvPr>
            <p:ph type="dt" sz="half" idx="10"/>
          </p:nvPr>
        </p:nvSpPr>
        <p:spPr/>
        <p:txBody>
          <a:bodyPr/>
          <a:lstStyle/>
          <a:p>
            <a:r>
              <a:rPr lang="en-US" smtClean="0"/>
              <a:t>5/16/17</a:t>
            </a:r>
            <a:endParaRPr lang="en-US"/>
          </a:p>
        </p:txBody>
      </p:sp>
      <p:sp>
        <p:nvSpPr>
          <p:cNvPr id="13" name="Slide Number Placeholder 12"/>
          <p:cNvSpPr>
            <a:spLocks noGrp="1"/>
          </p:cNvSpPr>
          <p:nvPr>
            <p:ph type="sldNum" sz="quarter" idx="12"/>
          </p:nvPr>
        </p:nvSpPr>
        <p:spPr/>
        <p:txBody>
          <a:bodyPr/>
          <a:lstStyle/>
          <a:p>
            <a:fld id="{819F3911-5869-AB4C-BE85-BBE94B1E22E9}" type="slidenum">
              <a:rPr lang="en-US" smtClean="0"/>
              <a:t>8</a:t>
            </a:fld>
            <a:endParaRPr lang="en-US"/>
          </a:p>
        </p:txBody>
      </p:sp>
      <p:sp>
        <p:nvSpPr>
          <p:cNvPr id="16" name="Rectangle 15"/>
          <p:cNvSpPr/>
          <p:nvPr/>
        </p:nvSpPr>
        <p:spPr>
          <a:xfrm>
            <a:off x="5283200" y="1701801"/>
            <a:ext cx="1938867" cy="143932"/>
          </a:xfrm>
          <a:prstGeom prst="rect">
            <a:avLst/>
          </a:prstGeom>
          <a:solidFill>
            <a:srgbClr val="FFFFFF"/>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821267" y="1670941"/>
            <a:ext cx="2035139" cy="159408"/>
          </a:xfrm>
          <a:prstGeom prst="rect">
            <a:avLst/>
          </a:prstGeom>
          <a:solidFill>
            <a:srgbClr val="FFFFFF"/>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573533" y="1581313"/>
            <a:ext cx="2448006" cy="338554"/>
          </a:xfrm>
          <a:prstGeom prst="rect">
            <a:avLst/>
          </a:prstGeom>
          <a:noFill/>
        </p:spPr>
        <p:txBody>
          <a:bodyPr wrap="none" rtlCol="0">
            <a:spAutoFit/>
          </a:bodyPr>
          <a:lstStyle/>
          <a:p>
            <a:r>
              <a:rPr lang="en-US" sz="1600" b="1" dirty="0" smtClean="0">
                <a:latin typeface="Times"/>
                <a:cs typeface="Times"/>
              </a:rPr>
              <a:t>10FCAL + 2BCAL &gt; 1800</a:t>
            </a:r>
            <a:endParaRPr lang="en-US" sz="1600" b="1" dirty="0">
              <a:latin typeface="Times"/>
              <a:cs typeface="Times"/>
            </a:endParaRPr>
          </a:p>
        </p:txBody>
      </p:sp>
      <p:sp>
        <p:nvSpPr>
          <p:cNvPr id="15" name="TextBox 14"/>
          <p:cNvSpPr txBox="1"/>
          <p:nvPr/>
        </p:nvSpPr>
        <p:spPr>
          <a:xfrm>
            <a:off x="4765922" y="1589780"/>
            <a:ext cx="2704486" cy="338554"/>
          </a:xfrm>
          <a:prstGeom prst="rect">
            <a:avLst/>
          </a:prstGeom>
          <a:noFill/>
        </p:spPr>
        <p:txBody>
          <a:bodyPr wrap="none" rtlCol="0">
            <a:spAutoFit/>
          </a:bodyPr>
          <a:lstStyle/>
          <a:p>
            <a:r>
              <a:rPr lang="en-US" sz="1600" b="1" dirty="0" smtClean="0">
                <a:latin typeface="Times"/>
                <a:cs typeface="Times"/>
              </a:rPr>
              <a:t>10FCAL + 0.4BCAL &gt; 1800</a:t>
            </a:r>
            <a:endParaRPr lang="en-US" sz="1600" b="1" dirty="0">
              <a:latin typeface="Times"/>
              <a:cs typeface="Times"/>
            </a:endParaRPr>
          </a:p>
        </p:txBody>
      </p:sp>
      <p:sp>
        <p:nvSpPr>
          <p:cNvPr id="18" name="TextBox 17"/>
          <p:cNvSpPr txBox="1"/>
          <p:nvPr/>
        </p:nvSpPr>
        <p:spPr>
          <a:xfrm>
            <a:off x="5134438" y="5293592"/>
            <a:ext cx="3552362" cy="369332"/>
          </a:xfrm>
          <a:prstGeom prst="rect">
            <a:avLst/>
          </a:prstGeom>
          <a:noFill/>
        </p:spPr>
        <p:txBody>
          <a:bodyPr wrap="none" rtlCol="0">
            <a:spAutoFit/>
          </a:bodyPr>
          <a:lstStyle/>
          <a:p>
            <a:r>
              <a:rPr lang="en-US" i="1" dirty="0" smtClean="0"/>
              <a:t>5x more energy from BCAL required</a:t>
            </a:r>
            <a:endParaRPr lang="en-US" i="1" dirty="0"/>
          </a:p>
        </p:txBody>
      </p:sp>
    </p:spTree>
    <p:extLst>
      <p:ext uri="{BB962C8B-B14F-4D97-AF65-F5344CB8AC3E}">
        <p14:creationId xmlns:p14="http://schemas.microsoft.com/office/powerpoint/2010/main" val="5151197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dist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1997"/>
            <a:ext cx="9144000" cy="6716003"/>
          </a:xfrm>
          <a:prstGeom prst="rect">
            <a:avLst/>
          </a:prstGeom>
        </p:spPr>
      </p:pic>
      <p:sp>
        <p:nvSpPr>
          <p:cNvPr id="2" name="Date Placeholder 1"/>
          <p:cNvSpPr>
            <a:spLocks noGrp="1"/>
          </p:cNvSpPr>
          <p:nvPr>
            <p:ph type="dt" sz="half" idx="10"/>
          </p:nvPr>
        </p:nvSpPr>
        <p:spPr/>
        <p:txBody>
          <a:bodyPr/>
          <a:lstStyle/>
          <a:p>
            <a:r>
              <a:rPr lang="en-US" smtClean="0"/>
              <a:t>5/16/17</a:t>
            </a:r>
            <a:endParaRPr lang="en-US"/>
          </a:p>
        </p:txBody>
      </p:sp>
      <p:sp>
        <p:nvSpPr>
          <p:cNvPr id="4" name="Slide Number Placeholder 3"/>
          <p:cNvSpPr>
            <a:spLocks noGrp="1"/>
          </p:cNvSpPr>
          <p:nvPr>
            <p:ph type="sldNum" sz="quarter" idx="12"/>
          </p:nvPr>
        </p:nvSpPr>
        <p:spPr/>
        <p:txBody>
          <a:bodyPr/>
          <a:lstStyle/>
          <a:p>
            <a:fld id="{819F3911-5869-AB4C-BE85-BBE94B1E22E9}" type="slidenum">
              <a:rPr lang="en-US" smtClean="0"/>
              <a:t>9</a:t>
            </a:fld>
            <a:endParaRPr lang="en-US"/>
          </a:p>
        </p:txBody>
      </p:sp>
    </p:spTree>
    <p:extLst>
      <p:ext uri="{BB962C8B-B14F-4D97-AF65-F5344CB8AC3E}">
        <p14:creationId xmlns:p14="http://schemas.microsoft.com/office/powerpoint/2010/main" val="35580096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4382</TotalTime>
  <Words>2161</Words>
  <Application>Microsoft Macintosh PowerPoint</Application>
  <PresentationFormat>On-screen Show (4:3)</PresentationFormat>
  <Paragraphs>309</Paragraphs>
  <Slides>27</Slides>
  <Notes>2</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27</vt:i4>
      </vt:variant>
    </vt:vector>
  </HeadingPairs>
  <TitlesOfParts>
    <vt:vector size="30" baseType="lpstr">
      <vt:lpstr>Office Theme</vt:lpstr>
      <vt:lpstr>Equation</vt:lpstr>
      <vt:lpstr>Microsoft Equation</vt:lpstr>
      <vt:lpstr>PowerPoint Presentation</vt:lpstr>
      <vt:lpstr>Raw Data Flow</vt:lpstr>
      <vt:lpstr>Spring 2017 Data Volume</vt:lpstr>
      <vt:lpstr>PowerPoint Presentation</vt:lpstr>
      <vt:lpstr>Online Monitoring</vt:lpstr>
      <vt:lpstr>PowerPoint Presentation</vt:lpstr>
      <vt:lpstr>Requirements</vt:lpstr>
      <vt:lpstr>L1 Trigger Threshold</vt:lpstr>
      <vt:lpstr>PowerPoint Presentation</vt:lpstr>
      <vt:lpstr>Important Numbers</vt:lpstr>
      <vt:lpstr>Summary</vt:lpstr>
      <vt:lpstr>PowerPoint Presentation</vt:lpstr>
      <vt:lpstr>Estimated Online Equipment Budget</vt:lpstr>
      <vt:lpstr>Future</vt:lpstr>
      <vt:lpstr>My Hypothesis</vt:lpstr>
      <vt:lpstr>Backup Slides</vt:lpstr>
      <vt:lpstr>System Rate Capabilities</vt:lpstr>
      <vt:lpstr>Estimating Storage Volume</vt:lpstr>
      <vt:lpstr>PowerPoint Presentation</vt:lpstr>
      <vt:lpstr>Trigger Rates</vt:lpstr>
      <vt:lpstr>fADC Header Suppression</vt:lpstr>
      <vt:lpstr>PowerPoint Presentation</vt:lpstr>
      <vt:lpstr>Backup slide describing Important Numbers table</vt:lpstr>
      <vt:lpstr>Reconstructable Events</vt:lpstr>
      <vt:lpstr>Response to recommendations from June 2016 review</vt:lpstr>
      <vt:lpstr>Report on the 12 GeV Software and Computing Review</vt:lpstr>
      <vt:lpstr>Compression of Data Stream</vt:lpstr>
    </vt:vector>
  </TitlesOfParts>
  <Company>Jefferson Lab</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Lawrence</dc:creator>
  <cp:lastModifiedBy>David Lawrence</cp:lastModifiedBy>
  <cp:revision>16</cp:revision>
  <dcterms:created xsi:type="dcterms:W3CDTF">2017-05-13T11:19:08Z</dcterms:created>
  <dcterms:modified xsi:type="dcterms:W3CDTF">2017-05-16T12:22:50Z</dcterms:modified>
</cp:coreProperties>
</file>