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80" r:id="rId3"/>
    <p:sldId id="261" r:id="rId4"/>
    <p:sldId id="259" r:id="rId5"/>
    <p:sldId id="263" r:id="rId6"/>
    <p:sldId id="260" r:id="rId7"/>
    <p:sldId id="275" r:id="rId8"/>
    <p:sldId id="270" r:id="rId9"/>
    <p:sldId id="276" r:id="rId10"/>
    <p:sldId id="277" r:id="rId11"/>
    <p:sldId id="274" r:id="rId12"/>
    <p:sldId id="267" r:id="rId13"/>
    <p:sldId id="269" r:id="rId14"/>
    <p:sldId id="279" r:id="rId15"/>
    <p:sldId id="281" r:id="rId16"/>
    <p:sldId id="282" r:id="rId17"/>
    <p:sldId id="278" r:id="rId18"/>
    <p:sldId id="271" r:id="rId19"/>
    <p:sldId id="264" r:id="rId20"/>
    <p:sldId id="272" r:id="rId21"/>
    <p:sldId id="266" r:id="rId22"/>
    <p:sldId id="268" r:id="rId23"/>
    <p:sldId id="258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1FD5"/>
    <a:srgbClr val="5D1E61"/>
    <a:srgbClr val="000229"/>
    <a:srgbClr val="2F4D8E"/>
    <a:srgbClr val="9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32" d="100"/>
          <a:sy n="132" d="100"/>
        </p:scale>
        <p:origin x="-7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631BD2-A38F-AB43-8E3C-D6E30D15DDFF}" type="datetimeFigureOut">
              <a:rPr lang="en-US" smtClean="0"/>
              <a:pPr/>
              <a:t>10/15/17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CDDE94-6B71-B14C-BD69-E1245FCC2E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276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Title</a:t>
            </a:r>
            <a:r>
              <a:rPr lang="en-US" baseline="0" dirty="0" smtClean="0"/>
              <a:t> Page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DDE94-6B71-B14C-BD69-E1245FCC2E1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Interior Page Design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DDE94-6B71-B14C-BD69-E1245FCC2E1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Interior Page Design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DDE94-6B71-B14C-BD69-E1245FCC2E1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Interior Page Design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DDE94-6B71-B14C-BD69-E1245FCC2E13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Interior Page Design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DDE94-6B71-B14C-BD69-E1245FCC2E13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Interior Page Design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DDE94-6B71-B14C-BD69-E1245FCC2E13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Interior Page Design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DDE94-6B71-B14C-BD69-E1245FCC2E13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Interior Page Design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DDE94-6B71-B14C-BD69-E1245FCC2E13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Interior Page Design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DDE94-6B71-B14C-BD69-E1245FCC2E13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Interior Page Design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DDE94-6B71-B14C-BD69-E1245FCC2E13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Interior Page </a:t>
            </a:r>
            <a:r>
              <a:rPr lang="en-US" smtClean="0"/>
              <a:t>Design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DDE94-6B71-B14C-BD69-E1245FCC2E13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Interior Page Design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DDE94-6B71-B14C-BD69-E1245FCC2E1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Interior Page Design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DDE94-6B71-B14C-BD69-E1245FCC2E1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Interior Page Design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DDE94-6B71-B14C-BD69-E1245FCC2E1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Interior Page Design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DDE94-6B71-B14C-BD69-E1245FCC2E1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Interior Page </a:t>
            </a:r>
            <a:r>
              <a:rPr lang="en-US" smtClean="0"/>
              <a:t>Design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DDE94-6B71-B14C-BD69-E1245FCC2E1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Interior Page </a:t>
            </a:r>
            <a:r>
              <a:rPr lang="en-US" smtClean="0"/>
              <a:t>Design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DDE94-6B71-B14C-BD69-E1245FCC2E1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Interior Page Design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DDE94-6B71-B14C-BD69-E1245FCC2E1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Interior Page Design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CDDE94-6B71-B14C-BD69-E1245FCC2E1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CD38C-E2B0-A948-8A8E-FE3D2A3BDD79}" type="datetimeFigureOut">
              <a:rPr lang="en-US" smtClean="0"/>
              <a:pPr/>
              <a:t>10/15/17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1287B-1259-6749-A0C8-35204E64A2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CD38C-E2B0-A948-8A8E-FE3D2A3BDD79}" type="datetimeFigureOut">
              <a:rPr lang="en-US" smtClean="0"/>
              <a:pPr/>
              <a:t>10/15/17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1287B-1259-6749-A0C8-35204E64A2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CD38C-E2B0-A948-8A8E-FE3D2A3BDD79}" type="datetimeFigureOut">
              <a:rPr lang="en-US" smtClean="0"/>
              <a:pPr/>
              <a:t>10/15/17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1287B-1259-6749-A0C8-35204E64A2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CD38C-E2B0-A948-8A8E-FE3D2A3BDD79}" type="datetimeFigureOut">
              <a:rPr lang="en-US" smtClean="0"/>
              <a:pPr/>
              <a:t>10/15/17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1287B-1259-6749-A0C8-35204E64A2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CD38C-E2B0-A948-8A8E-FE3D2A3BDD79}" type="datetimeFigureOut">
              <a:rPr lang="en-US" smtClean="0"/>
              <a:pPr/>
              <a:t>10/15/17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1287B-1259-6749-A0C8-35204E64A2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CD38C-E2B0-A948-8A8E-FE3D2A3BDD79}" type="datetimeFigureOut">
              <a:rPr lang="en-US" smtClean="0"/>
              <a:pPr/>
              <a:t>10/15/17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1287B-1259-6749-A0C8-35204E64A2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CD38C-E2B0-A948-8A8E-FE3D2A3BDD79}" type="datetimeFigureOut">
              <a:rPr lang="en-US" smtClean="0"/>
              <a:pPr/>
              <a:t>10/15/17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1287B-1259-6749-A0C8-35204E64A2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CD38C-E2B0-A948-8A8E-FE3D2A3BDD79}" type="datetimeFigureOut">
              <a:rPr lang="en-US" smtClean="0"/>
              <a:pPr/>
              <a:t>10/15/17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1287B-1259-6749-A0C8-35204E64A2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CD38C-E2B0-A948-8A8E-FE3D2A3BDD79}" type="datetimeFigureOut">
              <a:rPr lang="en-US" smtClean="0"/>
              <a:pPr/>
              <a:t>10/15/17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1287B-1259-6749-A0C8-35204E64A2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CD38C-E2B0-A948-8A8E-FE3D2A3BDD79}" type="datetimeFigureOut">
              <a:rPr lang="en-US" smtClean="0"/>
              <a:pPr/>
              <a:t>10/15/17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1287B-1259-6749-A0C8-35204E64A2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CD38C-E2B0-A948-8A8E-FE3D2A3BDD79}" type="datetimeFigureOut">
              <a:rPr lang="en-US" smtClean="0"/>
              <a:pPr/>
              <a:t>10/15/17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A1287B-1259-6749-A0C8-35204E64A2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DCD38C-E2B0-A948-8A8E-FE3D2A3BDD79}" type="datetimeFigureOut">
              <a:rPr lang="en-US" smtClean="0"/>
              <a:pPr/>
              <a:t>10/15/17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A1287B-1259-6749-A0C8-35204E64A28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8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9.png"/><Relationship Id="rId1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jpe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36.png"/><Relationship Id="rId9" Type="http://schemas.openxmlformats.org/officeDocument/2006/relationships/image" Target="../media/image37.png"/><Relationship Id="rId10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Relationship Id="rId3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6.emf"/><Relationship Id="rId1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eg"/><Relationship Id="rId4" Type="http://schemas.openxmlformats.org/officeDocument/2006/relationships/image" Target="../media/image9.emf"/><Relationship Id="rId5" Type="http://schemas.openxmlformats.org/officeDocument/2006/relationships/image" Target="../media/image10.emf"/><Relationship Id="rId6" Type="http://schemas.openxmlformats.org/officeDocument/2006/relationships/image" Target="../media/image11.emf"/><Relationship Id="rId7" Type="http://schemas.openxmlformats.org/officeDocument/2006/relationships/image" Target="../media/image12.emf"/><Relationship Id="rId8" Type="http://schemas.openxmlformats.org/officeDocument/2006/relationships/image" Target="../media/image13.emf"/><Relationship Id="rId9" Type="http://schemas.openxmlformats.org/officeDocument/2006/relationships/image" Target="../media/image14.emf"/><Relationship Id="rId10" Type="http://schemas.openxmlformats.org/officeDocument/2006/relationships/image" Target="../media/image1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2486" y="3796336"/>
            <a:ext cx="8369542" cy="1221500"/>
          </a:xfrm>
        </p:spPr>
        <p:txBody>
          <a:bodyPr>
            <a:noAutofit/>
          </a:bodyPr>
          <a:lstStyle/>
          <a:p>
            <a:pPr algn="l"/>
            <a:r>
              <a:rPr lang="en-US" sz="4800" spc="190" dirty="0">
                <a:solidFill>
                  <a:srgbClr val="FFFFFF"/>
                </a:solidFill>
                <a:latin typeface="Minion Pro"/>
              </a:rPr>
              <a:t>Detector Design Aided By Machine Learning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212330"/>
            <a:ext cx="9144000" cy="386253"/>
          </a:xfrm>
        </p:spPr>
        <p:txBody>
          <a:bodyPr>
            <a:normAutofit fontScale="55000" lnSpcReduction="20000"/>
          </a:bodyPr>
          <a:lstStyle/>
          <a:p>
            <a:r>
              <a:rPr lang="en-US" i="1" dirty="0">
                <a:solidFill>
                  <a:srgbClr val="000229"/>
                </a:solidFill>
                <a:latin typeface="Century Gothic"/>
              </a:rPr>
              <a:t>A case study of the Charged Pion </a:t>
            </a:r>
            <a:r>
              <a:rPr lang="en-US" i="1" dirty="0" err="1">
                <a:solidFill>
                  <a:srgbClr val="000229"/>
                </a:solidFill>
                <a:latin typeface="Century Gothic"/>
              </a:rPr>
              <a:t>Polarizability</a:t>
            </a:r>
            <a:r>
              <a:rPr lang="en-US" i="1" dirty="0">
                <a:solidFill>
                  <a:srgbClr val="000229"/>
                </a:solidFill>
                <a:latin typeface="Century Gothic"/>
              </a:rPr>
              <a:t> Experiment at Jefferson Lab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57500" y="5631305"/>
            <a:ext cx="24998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David Lawrence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,  </a:t>
            </a:r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JLab</a:t>
            </a:r>
            <a:endParaRPr lang="en-US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Century Gothic"/>
            </a:endParaRPr>
          </a:p>
          <a:p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Robert Johnson, UMass</a:t>
            </a:r>
          </a:p>
          <a:p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Ilya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 </a:t>
            </a:r>
            <a:r>
              <a:rPr lang="en-US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Larin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rPr>
              <a:t>, UMass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2569" y="6381749"/>
            <a:ext cx="13426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rgbClr val="595959"/>
                </a:solidFill>
                <a:latin typeface="Century Gothic"/>
                <a:cs typeface="Century Gothic"/>
              </a:rPr>
              <a:t>Oct. 25, </a:t>
            </a:r>
            <a:r>
              <a:rPr lang="en-US" sz="1400" i="1" dirty="0" smtClean="0">
                <a:solidFill>
                  <a:srgbClr val="595959"/>
                </a:solidFill>
                <a:latin typeface="Century Gothic"/>
                <a:cs typeface="Century Gothic"/>
              </a:rPr>
              <a:t>2017</a:t>
            </a:r>
            <a:endParaRPr lang="en-US" sz="1400" i="1" dirty="0">
              <a:solidFill>
                <a:srgbClr val="595959"/>
              </a:solidFill>
              <a:latin typeface="Century Gothic"/>
              <a:cs typeface="Century Gothic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4196081" y="947836"/>
            <a:ext cx="4826000" cy="5317126"/>
          </a:xfrm>
          <a:prstGeom prst="roundRect">
            <a:avLst>
              <a:gd name="adj" fmla="val 5672"/>
            </a:avLst>
          </a:prstGeom>
          <a:gradFill>
            <a:gsLst>
              <a:gs pos="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asymmetric3.C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039" y="3936439"/>
            <a:ext cx="2889504" cy="1966353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100799" y="951594"/>
            <a:ext cx="3973361" cy="5317126"/>
          </a:xfrm>
          <a:prstGeom prst="roundRect">
            <a:avLst>
              <a:gd name="adj" fmla="val 567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515"/>
            <a:ext cx="8686800" cy="745079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cap="small" dirty="0" smtClean="0">
                <a:solidFill>
                  <a:srgbClr val="2F4D8E"/>
                </a:solidFill>
                <a:latin typeface="Minion Pro"/>
                <a:cs typeface="Minion Pro"/>
              </a:rPr>
              <a:t>Symmetry of Iron Absorber Thickness</a:t>
            </a:r>
            <a:endParaRPr lang="en-US" sz="4000" cap="small" dirty="0">
              <a:solidFill>
                <a:srgbClr val="2F4D8E"/>
              </a:solidFill>
              <a:latin typeface="Minion Pro"/>
              <a:cs typeface="Minion Pr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319" y="951594"/>
            <a:ext cx="4145280" cy="464403"/>
          </a:xfrm>
        </p:spPr>
        <p:txBody>
          <a:bodyPr>
            <a:normAutofit/>
          </a:bodyPr>
          <a:lstStyle/>
          <a:p>
            <a:pPr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2200" dirty="0" smtClean="0">
                <a:solidFill>
                  <a:srgbClr val="000229"/>
                </a:solidFill>
                <a:latin typeface="Century Gothic"/>
                <a:cs typeface="Century Gothic"/>
              </a:rPr>
              <a:t>Human Derived Concept</a:t>
            </a:r>
            <a:endParaRPr lang="en-US" sz="2200" dirty="0">
              <a:solidFill>
                <a:srgbClr val="000229"/>
              </a:solidFill>
              <a:latin typeface="Century Gothic"/>
              <a:cs typeface="Century Gothic"/>
            </a:endParaRPr>
          </a:p>
        </p:txBody>
      </p:sp>
      <p:pic>
        <p:nvPicPr>
          <p:cNvPr id="4" name="Picture 3" descr="asymmetric_vs_symmetric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245" y="1335480"/>
            <a:ext cx="3493973" cy="2382710"/>
          </a:xfrm>
          <a:prstGeom prst="rect">
            <a:avLst/>
          </a:prstGeom>
        </p:spPr>
      </p:pic>
      <p:pic>
        <p:nvPicPr>
          <p:cNvPr id="5" name="Picture 4" descr="Ncharged_vs_z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21" y="2179485"/>
            <a:ext cx="2889504" cy="1970492"/>
          </a:xfrm>
          <a:prstGeom prst="rect">
            <a:avLst/>
          </a:prstGeom>
        </p:spPr>
      </p:pic>
      <p:pic>
        <p:nvPicPr>
          <p:cNvPr id="6" name="Picture 5" descr="Ncharged_vs_z_int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20" y="4195302"/>
            <a:ext cx="2890305" cy="1971039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4917440" y="947836"/>
            <a:ext cx="3677920" cy="4644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2200" dirty="0" smtClean="0">
                <a:solidFill>
                  <a:srgbClr val="000229"/>
                </a:solidFill>
                <a:latin typeface="Century Gothic"/>
                <a:cs typeface="Century Gothic"/>
              </a:rPr>
              <a:t>Confirmation by MVA</a:t>
            </a:r>
            <a:endParaRPr lang="en-US" sz="2200" dirty="0">
              <a:solidFill>
                <a:srgbClr val="000229"/>
              </a:solidFill>
              <a:latin typeface="Century Gothic"/>
              <a:cs typeface="Century Gothic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07039" y="4976347"/>
            <a:ext cx="1513840" cy="95410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latin typeface="Century Gothic"/>
                <a:cs typeface="Century Gothic"/>
              </a:rPr>
              <a:t>Top 4 MVA results of 741 geometries tested</a:t>
            </a:r>
            <a:endParaRPr lang="en-US" sz="1400" dirty="0">
              <a:latin typeface="Century Gothic"/>
              <a:cs typeface="Century Gothic"/>
            </a:endParaRPr>
          </a:p>
        </p:txBody>
      </p:sp>
      <p:sp>
        <p:nvSpPr>
          <p:cNvPr id="10" name="Left Brace 9"/>
          <p:cNvSpPr/>
          <p:nvPr/>
        </p:nvSpPr>
        <p:spPr>
          <a:xfrm>
            <a:off x="6314485" y="4429759"/>
            <a:ext cx="193040" cy="493608"/>
          </a:xfrm>
          <a:prstGeom prst="leftBrac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Brace 10"/>
          <p:cNvSpPr/>
          <p:nvPr/>
        </p:nvSpPr>
        <p:spPr>
          <a:xfrm>
            <a:off x="6294165" y="4273016"/>
            <a:ext cx="213360" cy="124188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4185119" y="3901440"/>
            <a:ext cx="1645920" cy="985520"/>
            <a:chOff x="4185119" y="3759200"/>
            <a:chExt cx="1645920" cy="985520"/>
          </a:xfrm>
        </p:grpSpPr>
        <p:pic>
          <p:nvPicPr>
            <p:cNvPr id="13" name="Picture 12" descr="DavidLawrence_small.jpg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685" t="1726" r="22261" b="24278"/>
            <a:stretch/>
          </p:blipFill>
          <p:spPr>
            <a:xfrm>
              <a:off x="5133485" y="3844236"/>
              <a:ext cx="625081" cy="812799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sp>
          <p:nvSpPr>
            <p:cNvPr id="14" name="TextBox 13"/>
            <p:cNvSpPr txBox="1"/>
            <p:nvPr/>
          </p:nvSpPr>
          <p:spPr>
            <a:xfrm>
              <a:off x="4185119" y="4096747"/>
              <a:ext cx="10007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dirty="0" smtClean="0">
                  <a:latin typeface="Century Gothic"/>
                  <a:cs typeface="Century Gothic"/>
                </a:rPr>
                <a:t>(human)</a:t>
              </a:r>
              <a:endParaRPr lang="en-US" sz="1400" dirty="0">
                <a:latin typeface="Century Gothic"/>
                <a:cs typeface="Century Gothic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307039" y="3759200"/>
              <a:ext cx="1524000" cy="98552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93040" y="1274520"/>
            <a:ext cx="38811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dirty="0" smtClean="0"/>
              <a:t>Integrate number of particles as function of depth in Iron for </a:t>
            </a:r>
            <a:r>
              <a:rPr lang="en-US" sz="1400" dirty="0" smtClean="0">
                <a:latin typeface="Symbol" charset="2"/>
                <a:cs typeface="Symbol" charset="2"/>
              </a:rPr>
              <a:t>p</a:t>
            </a:r>
            <a:r>
              <a:rPr lang="en-US" sz="1400" baseline="30000" dirty="0" smtClean="0">
                <a:latin typeface="Symbol" charset="2"/>
                <a:cs typeface="Symbol" charset="2"/>
              </a:rPr>
              <a:t>±</a:t>
            </a:r>
            <a:r>
              <a:rPr lang="en-US" sz="1400" dirty="0" smtClean="0"/>
              <a:t> showers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/>
              <a:t>Split Iron so sections contain equal number of particles</a:t>
            </a:r>
            <a:endParaRPr lang="en-US" sz="1400" dirty="0"/>
          </a:p>
        </p:txBody>
      </p:sp>
      <p:cxnSp>
        <p:nvCxnSpPr>
          <p:cNvPr id="22" name="Straight Connector 21"/>
          <p:cNvCxnSpPr>
            <a:endCxn id="9" idx="3"/>
          </p:cNvCxnSpPr>
          <p:nvPr/>
        </p:nvCxnSpPr>
        <p:spPr>
          <a:xfrm flipH="1">
            <a:off x="5820879" y="4682067"/>
            <a:ext cx="493606" cy="771334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1" idx="1"/>
          </p:cNvCxnSpPr>
          <p:nvPr/>
        </p:nvCxnSpPr>
        <p:spPr>
          <a:xfrm flipH="1">
            <a:off x="5831039" y="4335110"/>
            <a:ext cx="463126" cy="6209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309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PP_FCAL_FMWPC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7516"/>
            <a:ext cx="5917940" cy="4140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515"/>
            <a:ext cx="8229600" cy="964841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cap="small" dirty="0" smtClean="0">
                <a:solidFill>
                  <a:srgbClr val="2F4D8E"/>
                </a:solidFill>
                <a:latin typeface="Minion Pro"/>
                <a:cs typeface="Minion Pro"/>
              </a:rPr>
              <a:t>Beam Hole / Dead Region Geometry</a:t>
            </a:r>
            <a:endParaRPr lang="en-US" sz="4000" cap="small" dirty="0">
              <a:solidFill>
                <a:srgbClr val="2F4D8E"/>
              </a:solidFill>
              <a:latin typeface="Minion Pro"/>
              <a:cs typeface="Minion Pr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8800" y="3677921"/>
            <a:ext cx="5913120" cy="2407920"/>
          </a:xfrm>
        </p:spPr>
        <p:txBody>
          <a:bodyPr>
            <a:normAutofit/>
          </a:bodyPr>
          <a:lstStyle/>
          <a:p>
            <a:pPr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2000" dirty="0" smtClean="0">
                <a:solidFill>
                  <a:srgbClr val="000229"/>
                </a:solidFill>
                <a:latin typeface="Century Gothic"/>
                <a:cs typeface="Century Gothic"/>
              </a:rPr>
              <a:t>Should hole in Iron absorbers be square to match FCAL or round to match beam? Does it matter?</a:t>
            </a:r>
            <a:br>
              <a:rPr lang="en-US" sz="2000" dirty="0" smtClean="0">
                <a:solidFill>
                  <a:srgbClr val="000229"/>
                </a:solidFill>
                <a:latin typeface="Century Gothic"/>
                <a:cs typeface="Century Gothic"/>
              </a:rPr>
            </a:br>
            <a:endParaRPr lang="en-US" sz="2000" dirty="0" smtClean="0">
              <a:solidFill>
                <a:srgbClr val="000229"/>
              </a:solidFill>
              <a:latin typeface="Century Gothic"/>
              <a:cs typeface="Century Gothic"/>
            </a:endParaRPr>
          </a:p>
          <a:p>
            <a:pPr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2000" dirty="0" smtClean="0">
                <a:solidFill>
                  <a:srgbClr val="000229"/>
                </a:solidFill>
                <a:latin typeface="Century Gothic"/>
                <a:cs typeface="Century Gothic"/>
              </a:rPr>
              <a:t>What size should it be?</a:t>
            </a:r>
            <a:br>
              <a:rPr lang="en-US" sz="2000" dirty="0" smtClean="0">
                <a:solidFill>
                  <a:srgbClr val="000229"/>
                </a:solidFill>
                <a:latin typeface="Century Gothic"/>
                <a:cs typeface="Century Gothic"/>
              </a:rPr>
            </a:br>
            <a:endParaRPr lang="en-US" sz="2000" dirty="0" smtClean="0">
              <a:solidFill>
                <a:srgbClr val="000229"/>
              </a:solidFill>
              <a:latin typeface="Century Gothic"/>
              <a:cs typeface="Century Gothic"/>
            </a:endParaRPr>
          </a:p>
          <a:p>
            <a:pPr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2000" dirty="0" smtClean="0">
                <a:solidFill>
                  <a:srgbClr val="000229"/>
                </a:solidFill>
                <a:latin typeface="Century Gothic"/>
                <a:cs typeface="Century Gothic"/>
              </a:rPr>
              <a:t>What about dead region in chambers?</a:t>
            </a:r>
            <a:endParaRPr lang="en-US" sz="2000" dirty="0">
              <a:solidFill>
                <a:srgbClr val="000229"/>
              </a:solidFill>
              <a:latin typeface="Century Gothic"/>
              <a:cs typeface="Century Gothic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608320" y="1171356"/>
            <a:ext cx="3535680" cy="249640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2200" dirty="0" smtClean="0">
                <a:solidFill>
                  <a:srgbClr val="000229"/>
                </a:solidFill>
                <a:latin typeface="Century Gothic"/>
                <a:cs typeface="Century Gothic"/>
              </a:rPr>
              <a:t>Primary photon beam passes through square holes in center of FCAL and TOF detectors</a:t>
            </a:r>
            <a:br>
              <a:rPr lang="en-US" sz="2200" dirty="0" smtClean="0">
                <a:solidFill>
                  <a:srgbClr val="000229"/>
                </a:solidFill>
                <a:latin typeface="Century Gothic"/>
                <a:cs typeface="Century Gothic"/>
              </a:rPr>
            </a:br>
            <a:endParaRPr lang="en-US" sz="2200" dirty="0" smtClean="0">
              <a:solidFill>
                <a:srgbClr val="000229"/>
              </a:solidFill>
              <a:latin typeface="Century Gothic"/>
              <a:cs typeface="Century Gothic"/>
            </a:endParaRPr>
          </a:p>
          <a:p>
            <a:pPr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2200" dirty="0">
                <a:solidFill>
                  <a:srgbClr val="000229"/>
                </a:solidFill>
                <a:latin typeface="Century Gothic"/>
                <a:cs typeface="Century Gothic"/>
              </a:rPr>
              <a:t>Natural geometry of beam is round</a:t>
            </a:r>
          </a:p>
          <a:p>
            <a:pPr>
              <a:buClr>
                <a:schemeClr val="tx1">
                  <a:lumMod val="85000"/>
                  <a:lumOff val="15000"/>
                </a:schemeClr>
              </a:buClr>
            </a:pPr>
            <a:endParaRPr lang="en-US" sz="2200" dirty="0" smtClean="0">
              <a:solidFill>
                <a:srgbClr val="000229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425421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dead_regions_zoomed_partia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5" y="400891"/>
            <a:ext cx="8864600" cy="60452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3B54F-3345-F34A-A2A6-B3C843D652D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286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dead_regions_zoom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9" y="401098"/>
            <a:ext cx="8864600" cy="60452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3B54F-3345-F34A-A2A6-B3C843D652D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604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515"/>
            <a:ext cx="8229600" cy="964841"/>
          </a:xfrm>
        </p:spPr>
        <p:txBody>
          <a:bodyPr>
            <a:normAutofit/>
          </a:bodyPr>
          <a:lstStyle/>
          <a:p>
            <a:pPr algn="l"/>
            <a:r>
              <a:rPr lang="en-US" sz="4000" cap="small" dirty="0" smtClean="0">
                <a:solidFill>
                  <a:srgbClr val="2F4D8E"/>
                </a:solidFill>
                <a:latin typeface="Minion Pro"/>
                <a:cs typeface="Minion Pro"/>
              </a:rPr>
              <a:t>An MVA surprise</a:t>
            </a:r>
            <a:endParaRPr lang="en-US" sz="4000" cap="small" dirty="0">
              <a:solidFill>
                <a:srgbClr val="2F4D8E"/>
              </a:solidFill>
              <a:latin typeface="Minion Pro"/>
              <a:cs typeface="Minion Pr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1356"/>
            <a:ext cx="8229600" cy="5236179"/>
          </a:xfrm>
        </p:spPr>
        <p:txBody>
          <a:bodyPr>
            <a:normAutofit/>
          </a:bodyPr>
          <a:lstStyle/>
          <a:p>
            <a:pPr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2800" dirty="0" smtClean="0">
                <a:solidFill>
                  <a:srgbClr val="000229"/>
                </a:solidFill>
                <a:latin typeface="Century Gothic"/>
                <a:cs typeface="Century Gothic"/>
              </a:rPr>
              <a:t>In 2013 we had a software tutorial for </a:t>
            </a:r>
            <a:r>
              <a:rPr lang="en-US" sz="2800" dirty="0" err="1" smtClean="0">
                <a:solidFill>
                  <a:srgbClr val="000229"/>
                </a:solidFill>
                <a:latin typeface="Century Gothic"/>
                <a:cs typeface="Century Gothic"/>
              </a:rPr>
              <a:t>GlueX</a:t>
            </a:r>
            <a:r>
              <a:rPr lang="en-US" sz="2200" dirty="0" smtClean="0">
                <a:solidFill>
                  <a:srgbClr val="000229"/>
                </a:solidFill>
                <a:latin typeface="Century Gothic"/>
                <a:cs typeface="Century Gothic"/>
              </a:rPr>
              <a:t/>
            </a:r>
            <a:br>
              <a:rPr lang="en-US" sz="2200" dirty="0" smtClean="0">
                <a:solidFill>
                  <a:srgbClr val="000229"/>
                </a:solidFill>
                <a:latin typeface="Century Gothic"/>
                <a:cs typeface="Century Gothic"/>
              </a:rPr>
            </a:br>
            <a:endParaRPr lang="en-US" sz="2200" dirty="0" smtClean="0">
              <a:solidFill>
                <a:srgbClr val="000229"/>
              </a:solidFill>
              <a:latin typeface="Century Gothic"/>
              <a:cs typeface="Century Gothic"/>
            </a:endParaRPr>
          </a:p>
          <a:p>
            <a:pPr lvl="1"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2400" dirty="0" err="1" smtClean="0">
                <a:solidFill>
                  <a:srgbClr val="000229"/>
                </a:solidFill>
                <a:latin typeface="Symbol" charset="2"/>
                <a:cs typeface="Symbol" charset="2"/>
              </a:rPr>
              <a:t>g</a:t>
            </a:r>
            <a:r>
              <a:rPr lang="en-US" sz="2400" dirty="0" err="1" smtClean="0">
                <a:solidFill>
                  <a:srgbClr val="000229"/>
                </a:solidFill>
                <a:latin typeface="Century Gothic"/>
                <a:cs typeface="Century Gothic"/>
              </a:rPr>
              <a:t>p</a:t>
            </a:r>
            <a:r>
              <a:rPr lang="en-US" sz="2400" dirty="0" smtClean="0">
                <a:solidFill>
                  <a:srgbClr val="000229"/>
                </a:solidFill>
                <a:latin typeface="Century Gothic"/>
                <a:cs typeface="Century Gothic"/>
              </a:rPr>
              <a:t> -&gt; </a:t>
            </a:r>
            <a:r>
              <a:rPr lang="en-US" sz="2400" dirty="0" err="1" smtClean="0">
                <a:solidFill>
                  <a:srgbClr val="000229"/>
                </a:solidFill>
                <a:latin typeface="Century Gothic"/>
                <a:cs typeface="Century Gothic"/>
              </a:rPr>
              <a:t>p</a:t>
            </a:r>
            <a:r>
              <a:rPr lang="en-US" sz="2400" dirty="0" err="1" smtClean="0">
                <a:solidFill>
                  <a:srgbClr val="000229"/>
                </a:solidFill>
                <a:latin typeface="Symbol" charset="2"/>
                <a:cs typeface="Symbol" charset="2"/>
              </a:rPr>
              <a:t>p</a:t>
            </a:r>
            <a:r>
              <a:rPr lang="en-US" sz="2400" baseline="30000" dirty="0" err="1" smtClean="0">
                <a:solidFill>
                  <a:srgbClr val="000229"/>
                </a:solidFill>
                <a:latin typeface="Century Gothic"/>
                <a:cs typeface="Century Gothic"/>
              </a:rPr>
              <a:t>+</a:t>
            </a:r>
            <a:r>
              <a:rPr lang="en-US" sz="2400" dirty="0" err="1" smtClean="0">
                <a:solidFill>
                  <a:srgbClr val="000229"/>
                </a:solidFill>
                <a:latin typeface="Symbol" charset="2"/>
                <a:cs typeface="Symbol" charset="2"/>
              </a:rPr>
              <a:t>p</a:t>
            </a:r>
            <a:r>
              <a:rPr lang="en-US" sz="2400" baseline="30000" dirty="0" err="1" smtClean="0">
                <a:solidFill>
                  <a:srgbClr val="000229"/>
                </a:solidFill>
                <a:latin typeface="Century Gothic"/>
                <a:cs typeface="Century Gothic"/>
              </a:rPr>
              <a:t>+</a:t>
            </a:r>
            <a:r>
              <a:rPr lang="en-US" sz="2400" dirty="0" err="1" smtClean="0">
                <a:solidFill>
                  <a:srgbClr val="000229"/>
                </a:solidFill>
                <a:latin typeface="Symbol" charset="2"/>
                <a:cs typeface="Symbol" charset="2"/>
              </a:rPr>
              <a:t>p</a:t>
            </a:r>
            <a:r>
              <a:rPr lang="en-US" sz="2400" baseline="30000" dirty="0" smtClean="0">
                <a:solidFill>
                  <a:srgbClr val="000229"/>
                </a:solidFill>
                <a:latin typeface="Century Gothic"/>
                <a:cs typeface="Century Gothic"/>
              </a:rPr>
              <a:t>-</a:t>
            </a:r>
            <a:r>
              <a:rPr lang="en-US" sz="2400" dirty="0" smtClean="0">
                <a:solidFill>
                  <a:srgbClr val="000229"/>
                </a:solidFill>
                <a:latin typeface="Century Gothic"/>
                <a:cs typeface="Century Gothic"/>
              </a:rPr>
              <a:t/>
            </a:r>
            <a:br>
              <a:rPr lang="en-US" sz="2400" dirty="0" smtClean="0">
                <a:solidFill>
                  <a:srgbClr val="000229"/>
                </a:solidFill>
                <a:latin typeface="Century Gothic"/>
                <a:cs typeface="Century Gothic"/>
              </a:rPr>
            </a:br>
            <a:endParaRPr lang="en-US" sz="2400" dirty="0">
              <a:solidFill>
                <a:srgbClr val="000229"/>
              </a:solidFill>
              <a:latin typeface="Century Gothic"/>
              <a:cs typeface="Century Gothic"/>
            </a:endParaRPr>
          </a:p>
          <a:p>
            <a:pPr lvl="1"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2000" b="1" dirty="0" smtClean="0">
                <a:solidFill>
                  <a:srgbClr val="000229"/>
                </a:solidFill>
                <a:latin typeface="Century Gothic"/>
                <a:cs typeface="Century Gothic"/>
              </a:rPr>
              <a:t>Signal</a:t>
            </a:r>
            <a:r>
              <a:rPr lang="en-US" sz="2000" dirty="0" smtClean="0">
                <a:solidFill>
                  <a:srgbClr val="000229"/>
                </a:solidFill>
                <a:latin typeface="Century Gothic"/>
                <a:cs typeface="Century Gothic"/>
              </a:rPr>
              <a:t>: specialized generator with selected amplitudes</a:t>
            </a:r>
          </a:p>
          <a:p>
            <a:pPr lvl="2"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2000" dirty="0" smtClean="0">
                <a:solidFill>
                  <a:srgbClr val="000229"/>
                </a:solidFill>
                <a:latin typeface="Century Gothic"/>
                <a:cs typeface="Century Gothic"/>
              </a:rPr>
              <a:t>5343 events</a:t>
            </a:r>
            <a:br>
              <a:rPr lang="en-US" sz="2000" dirty="0" smtClean="0">
                <a:solidFill>
                  <a:srgbClr val="000229"/>
                </a:solidFill>
                <a:latin typeface="Century Gothic"/>
                <a:cs typeface="Century Gothic"/>
              </a:rPr>
            </a:br>
            <a:endParaRPr lang="en-US" sz="2000" dirty="0" smtClean="0">
              <a:solidFill>
                <a:srgbClr val="000229"/>
              </a:solidFill>
              <a:latin typeface="Century Gothic"/>
              <a:cs typeface="Century Gothic"/>
            </a:endParaRPr>
          </a:p>
          <a:p>
            <a:pPr lvl="1"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2000" b="1" dirty="0" smtClean="0">
                <a:solidFill>
                  <a:srgbClr val="000229"/>
                </a:solidFill>
                <a:latin typeface="Century Gothic"/>
                <a:cs typeface="Century Gothic"/>
              </a:rPr>
              <a:t>B</a:t>
            </a:r>
            <a:r>
              <a:rPr lang="en-US" sz="2000" b="1" dirty="0" smtClean="0">
                <a:solidFill>
                  <a:srgbClr val="000229"/>
                </a:solidFill>
                <a:latin typeface="Century Gothic"/>
                <a:cs typeface="Century Gothic"/>
              </a:rPr>
              <a:t>ackground</a:t>
            </a:r>
            <a:r>
              <a:rPr lang="en-US" sz="2000" dirty="0" smtClean="0">
                <a:solidFill>
                  <a:srgbClr val="000229"/>
                </a:solidFill>
                <a:latin typeface="Century Gothic"/>
                <a:cs typeface="Century Gothic"/>
              </a:rPr>
              <a:t>: </a:t>
            </a:r>
            <a:r>
              <a:rPr lang="en-US" sz="2000" dirty="0" err="1" smtClean="0">
                <a:solidFill>
                  <a:srgbClr val="000229"/>
                </a:solidFill>
                <a:latin typeface="Century Gothic"/>
                <a:cs typeface="Century Gothic"/>
              </a:rPr>
              <a:t>pythia</a:t>
            </a:r>
            <a:r>
              <a:rPr lang="en-US" sz="2000" dirty="0" smtClean="0">
                <a:solidFill>
                  <a:srgbClr val="000229"/>
                </a:solidFill>
                <a:latin typeface="Century Gothic"/>
                <a:cs typeface="Century Gothic"/>
              </a:rPr>
              <a:t> + selected reactions at low energy with uniform sampling in phase space</a:t>
            </a:r>
          </a:p>
          <a:p>
            <a:pPr lvl="2"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2000" dirty="0" smtClean="0">
                <a:solidFill>
                  <a:srgbClr val="000229"/>
                </a:solidFill>
                <a:latin typeface="Century Gothic"/>
                <a:cs typeface="Century Gothic"/>
              </a:rPr>
              <a:t>8527 events</a:t>
            </a:r>
            <a:endParaRPr lang="en-US" sz="2000" dirty="0">
              <a:solidFill>
                <a:srgbClr val="000229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26927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515"/>
            <a:ext cx="8229600" cy="964841"/>
          </a:xfrm>
        </p:spPr>
        <p:txBody>
          <a:bodyPr>
            <a:normAutofit/>
          </a:bodyPr>
          <a:lstStyle/>
          <a:p>
            <a:pPr algn="l"/>
            <a:r>
              <a:rPr lang="en-US" sz="4000" cap="small" dirty="0">
                <a:solidFill>
                  <a:srgbClr val="2F4D8E"/>
                </a:solidFill>
                <a:latin typeface="Minion Pro"/>
                <a:cs typeface="Minion Pro"/>
              </a:rPr>
              <a:t>An MVA surprise</a:t>
            </a:r>
            <a:endParaRPr lang="en-US" sz="4000" cap="small" dirty="0">
              <a:solidFill>
                <a:srgbClr val="2F4D8E"/>
              </a:solidFill>
              <a:latin typeface="Minion Pro"/>
              <a:cs typeface="Minion Pro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78779" y="1842835"/>
            <a:ext cx="3172663" cy="3816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: --------------------------------------------------------</a:t>
            </a:r>
          </a:p>
          <a:p>
            <a:r>
              <a:rPr lang="en-US" sz="1200" dirty="0"/>
              <a:t>: Rank : Variable               : Variable Importance</a:t>
            </a:r>
          </a:p>
          <a:p>
            <a:r>
              <a:rPr lang="en-US" sz="1200" dirty="0"/>
              <a:t>: --------------------------------------------------------</a:t>
            </a:r>
          </a:p>
          <a:p>
            <a:r>
              <a:rPr lang="de-DE" sz="1200" dirty="0"/>
              <a:t>:    1 : </a:t>
            </a:r>
            <a:r>
              <a:rPr lang="de-DE" sz="1200" dirty="0" err="1"/>
              <a:t>PV_r</a:t>
            </a:r>
            <a:r>
              <a:rPr lang="de-DE" sz="1200" dirty="0"/>
              <a:t>                   : 9.909e-02</a:t>
            </a:r>
          </a:p>
          <a:p>
            <a:r>
              <a:rPr lang="de-DE" sz="1200" dirty="0"/>
              <a:t>:    </a:t>
            </a:r>
            <a:r>
              <a:rPr lang="de-DE" sz="1400" b="1" dirty="0"/>
              <a:t>2 : Entry$                 : 9.189e-02</a:t>
            </a:r>
          </a:p>
          <a:p>
            <a:r>
              <a:rPr lang="de-DE" sz="1200" dirty="0"/>
              <a:t>:    3 : </a:t>
            </a:r>
            <a:r>
              <a:rPr lang="de-DE" sz="1200" dirty="0" err="1"/>
              <a:t>MissingNeutron_PT</a:t>
            </a:r>
            <a:r>
              <a:rPr lang="de-DE" sz="1200" dirty="0"/>
              <a:t>      : 9.053e-02</a:t>
            </a:r>
          </a:p>
          <a:p>
            <a:r>
              <a:rPr lang="de-DE" sz="1200" dirty="0"/>
              <a:t>:    4 : PiPlus1__Timing_FOM    : 8.114e-02</a:t>
            </a:r>
          </a:p>
          <a:p>
            <a:r>
              <a:rPr lang="en-US" sz="1200" dirty="0"/>
              <a:t>:    5 : </a:t>
            </a:r>
            <a:r>
              <a:rPr lang="en-US" sz="1200" dirty="0" err="1"/>
              <a:t>PiMinus</a:t>
            </a:r>
            <a:r>
              <a:rPr lang="en-US" sz="1200" dirty="0"/>
              <a:t>__</a:t>
            </a:r>
            <a:r>
              <a:rPr lang="en-US" sz="1200" dirty="0" err="1"/>
              <a:t>Timing_FOM</a:t>
            </a:r>
            <a:r>
              <a:rPr lang="en-US" sz="1200" dirty="0"/>
              <a:t>    : 7.219e-02</a:t>
            </a:r>
          </a:p>
          <a:p>
            <a:r>
              <a:rPr lang="en-US" sz="1200" dirty="0"/>
              <a:t>:    6 : Unused__</a:t>
            </a:r>
            <a:r>
              <a:rPr lang="en-US" sz="1200" dirty="0" err="1"/>
              <a:t>Max_KPlus_FOM</a:t>
            </a:r>
            <a:r>
              <a:rPr lang="en-US" sz="1200" dirty="0"/>
              <a:t>  : 6.512e-02</a:t>
            </a:r>
          </a:p>
          <a:p>
            <a:r>
              <a:rPr lang="en-US" sz="1200" dirty="0"/>
              <a:t>:    7 : Unused__</a:t>
            </a:r>
            <a:r>
              <a:rPr lang="en-US" sz="1200" dirty="0" err="1"/>
              <a:t>Max_Proton_FOM</a:t>
            </a:r>
            <a:r>
              <a:rPr lang="en-US" sz="1200" dirty="0"/>
              <a:t> : 6.133e-02</a:t>
            </a:r>
          </a:p>
          <a:p>
            <a:r>
              <a:rPr lang="en-US" sz="1200" dirty="0"/>
              <a:t>:    8 : PiPlus2__NDF_Tracking  : 5.963e-02</a:t>
            </a:r>
          </a:p>
          <a:p>
            <a:r>
              <a:rPr lang="de-DE" sz="1200" dirty="0"/>
              <a:t>:    9 : </a:t>
            </a:r>
            <a:r>
              <a:rPr lang="de-DE" sz="1200" dirty="0" err="1"/>
              <a:t>FOM_KinFit</a:t>
            </a:r>
            <a:r>
              <a:rPr lang="de-DE" sz="1200" dirty="0"/>
              <a:t>             : 5.823e-02</a:t>
            </a:r>
          </a:p>
          <a:p>
            <a:r>
              <a:rPr lang="en-US" sz="1200" dirty="0"/>
              <a:t>:   10 : PiPlus2__Timing_FOM    : 5.629e-02</a:t>
            </a:r>
          </a:p>
          <a:p>
            <a:r>
              <a:rPr lang="en-US" sz="1200" dirty="0"/>
              <a:t>:   11 : PiPlus1__NDF_Tracking  : 5.361e-02</a:t>
            </a:r>
          </a:p>
          <a:p>
            <a:r>
              <a:rPr lang="en-US" sz="1200" dirty="0"/>
              <a:t>:   12 : Unused__</a:t>
            </a:r>
            <a:r>
              <a:rPr lang="en-US" sz="1200" dirty="0" err="1"/>
              <a:t>Max_KMinus_FOM</a:t>
            </a:r>
            <a:r>
              <a:rPr lang="en-US" sz="1200" dirty="0"/>
              <a:t> : 5.358e-02</a:t>
            </a:r>
          </a:p>
          <a:p>
            <a:r>
              <a:rPr lang="en-US" sz="1200" dirty="0"/>
              <a:t>:   13 : </a:t>
            </a:r>
            <a:r>
              <a:rPr lang="en-US" sz="1200" dirty="0" err="1"/>
              <a:t>PiMinus</a:t>
            </a:r>
            <a:r>
              <a:rPr lang="en-US" sz="1200" dirty="0"/>
              <a:t>__</a:t>
            </a:r>
            <a:r>
              <a:rPr lang="en-US" sz="1200" dirty="0" err="1"/>
              <a:t>NDF_Tracking</a:t>
            </a:r>
            <a:r>
              <a:rPr lang="en-US" sz="1200" dirty="0"/>
              <a:t>  : 4.415e-02</a:t>
            </a:r>
          </a:p>
          <a:p>
            <a:r>
              <a:rPr lang="de-DE" sz="1200" dirty="0"/>
              <a:t>:   14 : </a:t>
            </a:r>
            <a:r>
              <a:rPr lang="de-DE" sz="1200" dirty="0" err="1"/>
              <a:t>PiMinus</a:t>
            </a:r>
            <a:r>
              <a:rPr lang="de-DE" sz="1200" dirty="0"/>
              <a:t>__</a:t>
            </a:r>
            <a:r>
              <a:rPr lang="de-DE" sz="1200" dirty="0" err="1"/>
              <a:t>DCdEdx_FOM</a:t>
            </a:r>
            <a:r>
              <a:rPr lang="de-DE" sz="1200" dirty="0"/>
              <a:t>    : 4.318e-02</a:t>
            </a:r>
          </a:p>
          <a:p>
            <a:r>
              <a:rPr lang="en-US" sz="1200" dirty="0"/>
              <a:t>:   15 : PiPlus2__DCdEdx_FOM    : 3.784e-02</a:t>
            </a:r>
          </a:p>
          <a:p>
            <a:r>
              <a:rPr lang="en-US" sz="1200" dirty="0"/>
              <a:t>:   16 : PiPlus1__DCdEdx_FOM    : 3.221e-02</a:t>
            </a:r>
          </a:p>
          <a:p>
            <a:r>
              <a:rPr lang="en-US" sz="1200" dirty="0"/>
              <a:t>: --------------------------------------------------------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2060" y="1842835"/>
            <a:ext cx="3172663" cy="36009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: --------------------------------------------------------</a:t>
            </a:r>
          </a:p>
          <a:p>
            <a:r>
              <a:rPr lang="en-US" sz="1200" dirty="0"/>
              <a:t>: Rank : Variable               : Variable Importance</a:t>
            </a:r>
          </a:p>
          <a:p>
            <a:r>
              <a:rPr lang="en-US" sz="1200" dirty="0"/>
              <a:t>: --------------------------------------------------------</a:t>
            </a:r>
          </a:p>
          <a:p>
            <a:r>
              <a:rPr lang="de-DE" sz="1200" dirty="0"/>
              <a:t>:    1 : </a:t>
            </a:r>
            <a:r>
              <a:rPr lang="de-DE" sz="1200" dirty="0" err="1"/>
              <a:t>PV_r</a:t>
            </a:r>
            <a:r>
              <a:rPr lang="de-DE" sz="1200" dirty="0"/>
              <a:t>                   : 1.129e-01</a:t>
            </a:r>
          </a:p>
          <a:p>
            <a:r>
              <a:rPr lang="de-DE" sz="1200" dirty="0"/>
              <a:t>:    2 : </a:t>
            </a:r>
            <a:r>
              <a:rPr lang="de-DE" sz="1200" dirty="0" err="1"/>
              <a:t>MissingNeutron_PT</a:t>
            </a:r>
            <a:r>
              <a:rPr lang="de-DE" sz="1200" dirty="0"/>
              <a:t>      : 9.881e-02</a:t>
            </a:r>
          </a:p>
          <a:p>
            <a:r>
              <a:rPr lang="de-DE" sz="1200" dirty="0"/>
              <a:t>:    3 : PiPlus1__Timing_FOM    : 7.881e-02</a:t>
            </a:r>
          </a:p>
          <a:p>
            <a:r>
              <a:rPr lang="de-DE" sz="1200" dirty="0"/>
              <a:t>:    4 : </a:t>
            </a:r>
            <a:r>
              <a:rPr lang="de-DE" sz="1200" dirty="0" err="1"/>
              <a:t>PiMinus</a:t>
            </a:r>
            <a:r>
              <a:rPr lang="de-DE" sz="1200" dirty="0"/>
              <a:t>__</a:t>
            </a:r>
            <a:r>
              <a:rPr lang="de-DE" sz="1200" dirty="0" err="1"/>
              <a:t>Timing_FOM</a:t>
            </a:r>
            <a:r>
              <a:rPr lang="de-DE" sz="1200" dirty="0"/>
              <a:t>    : 7.325e-02</a:t>
            </a:r>
          </a:p>
          <a:p>
            <a:r>
              <a:rPr lang="en-US" sz="1200" dirty="0"/>
              <a:t>:    5 : Unused__</a:t>
            </a:r>
            <a:r>
              <a:rPr lang="en-US" sz="1200" dirty="0" err="1"/>
              <a:t>Max_KPlus_FOM</a:t>
            </a:r>
            <a:r>
              <a:rPr lang="en-US" sz="1200" dirty="0"/>
              <a:t>  : 7.313e-02</a:t>
            </a:r>
          </a:p>
          <a:p>
            <a:r>
              <a:rPr lang="en-US" sz="1200" dirty="0"/>
              <a:t>:    6 : Unused__</a:t>
            </a:r>
            <a:r>
              <a:rPr lang="en-US" sz="1200" dirty="0" err="1"/>
              <a:t>Max_Proton_FOM</a:t>
            </a:r>
            <a:r>
              <a:rPr lang="en-US" sz="1200" dirty="0"/>
              <a:t> : 6.612e-02</a:t>
            </a:r>
          </a:p>
          <a:p>
            <a:r>
              <a:rPr lang="de-DE" sz="1200" dirty="0"/>
              <a:t>:    7 : </a:t>
            </a:r>
            <a:r>
              <a:rPr lang="de-DE" sz="1200" dirty="0" err="1"/>
              <a:t>FOM_KinFit</a:t>
            </a:r>
            <a:r>
              <a:rPr lang="de-DE" sz="1200" dirty="0"/>
              <a:t>             : 6.467e-02</a:t>
            </a:r>
          </a:p>
          <a:p>
            <a:r>
              <a:rPr lang="de-DE" sz="1200" dirty="0"/>
              <a:t>:    8 : PiPlus2__Timing_FOM    : 6.264e-02</a:t>
            </a:r>
          </a:p>
          <a:p>
            <a:r>
              <a:rPr lang="en-US" sz="1200" dirty="0"/>
              <a:t>:    9 : PiPlus1__NDF_Tracking  : 5.885e-02</a:t>
            </a:r>
          </a:p>
          <a:p>
            <a:r>
              <a:rPr lang="en-US" sz="1200" dirty="0"/>
              <a:t>:   10 : PiPlus2__NDF_Tracking  : 5.744e-02</a:t>
            </a:r>
          </a:p>
          <a:p>
            <a:r>
              <a:rPr lang="en-US" sz="1200" dirty="0"/>
              <a:t>:   11 : PiPlus2__DCdEdx_FOM    : 5.722e-02</a:t>
            </a:r>
          </a:p>
          <a:p>
            <a:r>
              <a:rPr lang="en-US" sz="1200" dirty="0"/>
              <a:t>:   12 : Unused__</a:t>
            </a:r>
            <a:r>
              <a:rPr lang="en-US" sz="1200" dirty="0" err="1"/>
              <a:t>Max_KMinus_FOM</a:t>
            </a:r>
            <a:r>
              <a:rPr lang="en-US" sz="1200" dirty="0"/>
              <a:t> : 5.641e-02</a:t>
            </a:r>
          </a:p>
          <a:p>
            <a:r>
              <a:rPr lang="en-US" sz="1200" dirty="0"/>
              <a:t>:   13 : </a:t>
            </a:r>
            <a:r>
              <a:rPr lang="en-US" sz="1200" dirty="0" err="1"/>
              <a:t>PiMinus</a:t>
            </a:r>
            <a:r>
              <a:rPr lang="en-US" sz="1200" dirty="0"/>
              <a:t>__</a:t>
            </a:r>
            <a:r>
              <a:rPr lang="en-US" sz="1200" dirty="0" err="1"/>
              <a:t>NDF_Tracking</a:t>
            </a:r>
            <a:r>
              <a:rPr lang="en-US" sz="1200" dirty="0"/>
              <a:t>  : 5.075e-02</a:t>
            </a:r>
          </a:p>
          <a:p>
            <a:r>
              <a:rPr lang="de-DE" sz="1200" dirty="0"/>
              <a:t>:   14 : </a:t>
            </a:r>
            <a:r>
              <a:rPr lang="de-DE" sz="1200" dirty="0" err="1"/>
              <a:t>PiMinus</a:t>
            </a:r>
            <a:r>
              <a:rPr lang="de-DE" sz="1200" dirty="0"/>
              <a:t>__</a:t>
            </a:r>
            <a:r>
              <a:rPr lang="de-DE" sz="1200" dirty="0" err="1"/>
              <a:t>DCdEdx_FOM</a:t>
            </a:r>
            <a:r>
              <a:rPr lang="de-DE" sz="1200" dirty="0"/>
              <a:t>    : 5.054e-02</a:t>
            </a:r>
          </a:p>
          <a:p>
            <a:r>
              <a:rPr lang="en-US" sz="1200" dirty="0"/>
              <a:t>:   15 : PiPlus1__DCdEdx_FOM    : 3.848e-02</a:t>
            </a:r>
          </a:p>
          <a:p>
            <a:r>
              <a:rPr lang="en-US" sz="1200" dirty="0"/>
              <a:t>: --------------------------------------------------------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65933" y="1510636"/>
            <a:ext cx="173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Original Exercise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16761" y="1510636"/>
            <a:ext cx="3407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Added extra variable “just for fun”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631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515"/>
            <a:ext cx="8229600" cy="964841"/>
          </a:xfrm>
        </p:spPr>
        <p:txBody>
          <a:bodyPr>
            <a:normAutofit/>
          </a:bodyPr>
          <a:lstStyle/>
          <a:p>
            <a:pPr algn="l"/>
            <a:r>
              <a:rPr lang="en-US" sz="4000" cap="small" dirty="0" smtClean="0">
                <a:solidFill>
                  <a:srgbClr val="2F4D8E"/>
                </a:solidFill>
                <a:latin typeface="Minion Pro"/>
                <a:cs typeface="Minion Pro"/>
              </a:rPr>
              <a:t>Some advice</a:t>
            </a:r>
            <a:endParaRPr lang="en-US" sz="4000" cap="small" dirty="0">
              <a:solidFill>
                <a:srgbClr val="2F4D8E"/>
              </a:solidFill>
              <a:latin typeface="Minion Pro"/>
              <a:cs typeface="Minion Pro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Any variable could be useful. Just give it to the MVA and let it decide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Avoid variables that are strongly correlated with a quantity you’re trying to measure </a:t>
            </a:r>
            <a:br>
              <a:rPr lang="en-US" dirty="0" smtClean="0"/>
            </a:br>
            <a:r>
              <a:rPr lang="en-US" sz="2400" i="1" dirty="0" smtClean="0"/>
              <a:t>(e.g. inv. mass of a resonance you’re trying to search for)</a:t>
            </a:r>
            <a:endParaRPr lang="en-US" i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Make any obvious cuts before handing over to MVA so it </a:t>
            </a:r>
            <a:r>
              <a:rPr lang="en-US" dirty="0" err="1" smtClean="0"/>
              <a:t>doesn</a:t>
            </a:r>
            <a:r>
              <a:rPr lang="uk-UA" dirty="0" smtClean="0"/>
              <a:t>’</a:t>
            </a:r>
            <a:r>
              <a:rPr lang="en-US" dirty="0" smtClean="0"/>
              <a:t>t have to waste discriminating power on the obvious</a:t>
            </a:r>
          </a:p>
        </p:txBody>
      </p:sp>
    </p:spTree>
    <p:extLst>
      <p:ext uri="{BB962C8B-B14F-4D97-AF65-F5344CB8AC3E}">
        <p14:creationId xmlns:p14="http://schemas.microsoft.com/office/powerpoint/2010/main" val="775015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515"/>
            <a:ext cx="8229600" cy="964841"/>
          </a:xfrm>
        </p:spPr>
        <p:txBody>
          <a:bodyPr>
            <a:normAutofit/>
          </a:bodyPr>
          <a:lstStyle/>
          <a:p>
            <a:pPr algn="l"/>
            <a:r>
              <a:rPr lang="en-US" sz="4000" cap="small" dirty="0" smtClean="0">
                <a:solidFill>
                  <a:srgbClr val="2F4D8E"/>
                </a:solidFill>
                <a:latin typeface="Minion Pro"/>
                <a:cs typeface="Minion Pro"/>
              </a:rPr>
              <a:t>Summary</a:t>
            </a:r>
            <a:endParaRPr lang="en-US" sz="4000" cap="small" dirty="0">
              <a:solidFill>
                <a:srgbClr val="2F4D8E"/>
              </a:solidFill>
              <a:latin typeface="Minion Pro"/>
              <a:cs typeface="Minion Pr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1356"/>
            <a:ext cx="8229600" cy="5236179"/>
          </a:xfrm>
        </p:spPr>
        <p:txBody>
          <a:bodyPr>
            <a:normAutofit/>
          </a:bodyPr>
          <a:lstStyle/>
          <a:p>
            <a:pPr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2200" dirty="0" smtClean="0">
                <a:solidFill>
                  <a:srgbClr val="000229"/>
                </a:solidFill>
                <a:latin typeface="Century Gothic"/>
                <a:cs typeface="Century Gothic"/>
              </a:rPr>
              <a:t>Using multiple MVA algorithms can allow quick insight into design decisions without much expertise</a:t>
            </a:r>
            <a:br>
              <a:rPr lang="en-US" sz="2200" dirty="0" smtClean="0">
                <a:solidFill>
                  <a:srgbClr val="000229"/>
                </a:solidFill>
                <a:latin typeface="Century Gothic"/>
                <a:cs typeface="Century Gothic"/>
              </a:rPr>
            </a:br>
            <a:r>
              <a:rPr lang="en-US" sz="2200" dirty="0" smtClean="0">
                <a:solidFill>
                  <a:srgbClr val="000229"/>
                </a:solidFill>
                <a:latin typeface="Century Gothic"/>
                <a:cs typeface="Century Gothic"/>
              </a:rPr>
              <a:t>in machine </a:t>
            </a:r>
            <a:r>
              <a:rPr lang="en-US" sz="2200" dirty="0" smtClean="0">
                <a:solidFill>
                  <a:srgbClr val="000229"/>
                </a:solidFill>
                <a:latin typeface="Century Gothic"/>
                <a:cs typeface="Century Gothic"/>
              </a:rPr>
              <a:t>learning</a:t>
            </a:r>
          </a:p>
          <a:p>
            <a:pPr lvl="1"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1800" dirty="0" smtClean="0">
                <a:solidFill>
                  <a:srgbClr val="000229"/>
                </a:solidFill>
                <a:latin typeface="Century Gothic"/>
                <a:cs typeface="Century Gothic"/>
              </a:rPr>
              <a:t>The </a:t>
            </a:r>
            <a:r>
              <a:rPr lang="en-US" sz="1800" dirty="0" smtClean="0">
                <a:solidFill>
                  <a:srgbClr val="000229"/>
                </a:solidFill>
                <a:latin typeface="Century Gothic"/>
                <a:cs typeface="Century Gothic"/>
              </a:rPr>
              <a:t>TMVA package in ROOT is a great way to get started with machine learning and gives easy access to several algorithms using a single input format and API</a:t>
            </a:r>
            <a:br>
              <a:rPr lang="en-US" sz="1800" dirty="0" smtClean="0">
                <a:solidFill>
                  <a:srgbClr val="000229"/>
                </a:solidFill>
                <a:latin typeface="Century Gothic"/>
                <a:cs typeface="Century Gothic"/>
              </a:rPr>
            </a:br>
            <a:endParaRPr lang="en-US" sz="1800" dirty="0" smtClean="0">
              <a:solidFill>
                <a:srgbClr val="000229"/>
              </a:solidFill>
              <a:latin typeface="Century Gothic"/>
              <a:cs typeface="Century Gothic"/>
            </a:endParaRPr>
          </a:p>
          <a:p>
            <a:pPr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2200" dirty="0" smtClean="0">
                <a:solidFill>
                  <a:srgbClr val="000229"/>
                </a:solidFill>
                <a:latin typeface="Century Gothic"/>
                <a:cs typeface="Century Gothic"/>
              </a:rPr>
              <a:t>MVA is a great way to make relative comparisons between different detector designs</a:t>
            </a:r>
          </a:p>
          <a:p>
            <a:pPr>
              <a:buClr>
                <a:schemeClr val="tx1">
                  <a:lumMod val="85000"/>
                  <a:lumOff val="15000"/>
                </a:schemeClr>
              </a:buClr>
            </a:pPr>
            <a:endParaRPr lang="en-US" sz="2200" dirty="0" smtClean="0">
              <a:solidFill>
                <a:srgbClr val="000229"/>
              </a:solidFill>
              <a:latin typeface="Century Gothic"/>
              <a:cs typeface="Century Gothic"/>
            </a:endParaRPr>
          </a:p>
          <a:p>
            <a:pPr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2200" dirty="0" smtClean="0">
                <a:solidFill>
                  <a:srgbClr val="000229"/>
                </a:solidFill>
                <a:latin typeface="Century Gothic"/>
                <a:cs typeface="Century Gothic"/>
              </a:rPr>
              <a:t>The Charged Pion </a:t>
            </a:r>
            <a:r>
              <a:rPr lang="en-US" sz="2200" dirty="0" err="1" smtClean="0">
                <a:solidFill>
                  <a:srgbClr val="000229"/>
                </a:solidFill>
                <a:latin typeface="Century Gothic"/>
                <a:cs typeface="Century Gothic"/>
              </a:rPr>
              <a:t>Polarizability</a:t>
            </a:r>
            <a:r>
              <a:rPr lang="en-US" sz="2200" dirty="0">
                <a:solidFill>
                  <a:srgbClr val="000229"/>
                </a:solidFill>
                <a:latin typeface="Century Gothic"/>
                <a:cs typeface="Century Gothic"/>
              </a:rPr>
              <a:t> </a:t>
            </a:r>
            <a:r>
              <a:rPr lang="en-US" sz="2200" dirty="0" smtClean="0">
                <a:solidFill>
                  <a:srgbClr val="000229"/>
                </a:solidFill>
                <a:latin typeface="Century Gothic"/>
                <a:cs typeface="Century Gothic"/>
              </a:rPr>
              <a:t>experiment at Jefferson Lab Hall-D has used TMVA to refine several of the </a:t>
            </a:r>
            <a:r>
              <a:rPr lang="en-US" sz="2200" dirty="0" smtClean="0">
                <a:solidFill>
                  <a:srgbClr val="000229"/>
                </a:solidFill>
                <a:latin typeface="Symbol" charset="2"/>
                <a:cs typeface="Symbol" charset="2"/>
              </a:rPr>
              <a:t>p/m </a:t>
            </a:r>
            <a:r>
              <a:rPr lang="en-US" sz="2200" dirty="0" smtClean="0">
                <a:solidFill>
                  <a:srgbClr val="000229"/>
                </a:solidFill>
                <a:latin typeface="Century Gothic"/>
                <a:cs typeface="Century Gothic"/>
              </a:rPr>
              <a:t>detector design aspects</a:t>
            </a:r>
            <a:endParaRPr lang="en-US" sz="2200" dirty="0">
              <a:solidFill>
                <a:srgbClr val="000229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510385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22316"/>
            <a:ext cx="8229600" cy="964841"/>
          </a:xfrm>
        </p:spPr>
        <p:txBody>
          <a:bodyPr>
            <a:normAutofit/>
          </a:bodyPr>
          <a:lstStyle/>
          <a:p>
            <a:r>
              <a:rPr lang="en-US" sz="4000" cap="small" dirty="0" smtClean="0">
                <a:solidFill>
                  <a:srgbClr val="2F4D8E"/>
                </a:solidFill>
                <a:latin typeface="Minion Pro"/>
                <a:cs typeface="Minion Pro"/>
              </a:rPr>
              <a:t>Backups</a:t>
            </a:r>
            <a:endParaRPr lang="en-US" sz="4000" cap="small" dirty="0">
              <a:solidFill>
                <a:srgbClr val="2F4D8E"/>
              </a:solidFill>
              <a:latin typeface="Minion Pro"/>
              <a:cs typeface="Minion Pro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0000" y="1917700"/>
            <a:ext cx="4064000" cy="302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393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7315"/>
            <a:ext cx="8229600" cy="964841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cap="small" dirty="0" smtClean="0">
                <a:solidFill>
                  <a:srgbClr val="2F4D8E"/>
                </a:solidFill>
                <a:latin typeface="Minion Pro"/>
                <a:cs typeface="Minion Pro"/>
              </a:rPr>
              <a:t>Hall-D at Jefferson Lab</a:t>
            </a:r>
            <a:br>
              <a:rPr lang="en-US" sz="4000" cap="small" dirty="0" smtClean="0">
                <a:solidFill>
                  <a:srgbClr val="2F4D8E"/>
                </a:solidFill>
                <a:latin typeface="Minion Pro"/>
                <a:cs typeface="Minion Pro"/>
              </a:rPr>
            </a:br>
            <a:r>
              <a:rPr lang="en-US" sz="1800" cap="small" dirty="0" smtClean="0">
                <a:solidFill>
                  <a:srgbClr val="2F4D8E"/>
                </a:solidFill>
                <a:latin typeface="Minion Pro"/>
                <a:cs typeface="Minion Pro"/>
              </a:rPr>
              <a:t>(home of </a:t>
            </a:r>
            <a:r>
              <a:rPr lang="en-US" sz="1800" cap="small" dirty="0" err="1" smtClean="0">
                <a:solidFill>
                  <a:srgbClr val="2F4D8E"/>
                </a:solidFill>
                <a:latin typeface="Minion Pro"/>
                <a:cs typeface="Minion Pro"/>
              </a:rPr>
              <a:t>GlueX</a:t>
            </a:r>
            <a:r>
              <a:rPr lang="en-US" sz="1800" cap="small" dirty="0">
                <a:solidFill>
                  <a:srgbClr val="2F4D8E"/>
                </a:solidFill>
                <a:latin typeface="Minion Pro"/>
                <a:cs typeface="Minion Pro"/>
              </a:rPr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15999" t="16682" b="9853"/>
          <a:stretch/>
        </p:blipFill>
        <p:spPr>
          <a:xfrm>
            <a:off x="385390" y="2155350"/>
            <a:ext cx="3617904" cy="3694453"/>
          </a:xfrm>
          <a:prstGeom prst="rect">
            <a:avLst/>
          </a:prstGeom>
          <a:effectLst>
            <a:outerShdw blurRad="317500" dist="38100" dir="2700000" sx="109000" sy="109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5"/>
          <a:srcRect l="16833" b="13827"/>
          <a:stretch/>
        </p:blipFill>
        <p:spPr>
          <a:xfrm>
            <a:off x="4892676" y="3756217"/>
            <a:ext cx="3682420" cy="2575480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477520" y="1242476"/>
            <a:ext cx="40703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12GeV CW(2-4ns) electron beam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Only high energy photons enter Hall-D </a:t>
            </a:r>
            <a:endParaRPr lang="en-US" dirty="0"/>
          </a:p>
        </p:txBody>
      </p:sp>
      <p:grpSp>
        <p:nvGrpSpPr>
          <p:cNvPr id="54" name="Group 53"/>
          <p:cNvGrpSpPr/>
          <p:nvPr/>
        </p:nvGrpSpPr>
        <p:grpSpPr>
          <a:xfrm>
            <a:off x="5008880" y="363225"/>
            <a:ext cx="3723640" cy="3392992"/>
            <a:chOff x="5008880" y="363225"/>
            <a:chExt cx="3723640" cy="3392992"/>
          </a:xfrm>
        </p:grpSpPr>
        <p:grpSp>
          <p:nvGrpSpPr>
            <p:cNvPr id="33" name="Group 32"/>
            <p:cNvGrpSpPr>
              <a:grpSpLocks noChangeAspect="1"/>
            </p:cNvGrpSpPr>
            <p:nvPr/>
          </p:nvGrpSpPr>
          <p:grpSpPr>
            <a:xfrm>
              <a:off x="5008880" y="363225"/>
              <a:ext cx="3530918" cy="3392992"/>
              <a:chOff x="1189038" y="604838"/>
              <a:chExt cx="6096000" cy="5857875"/>
            </a:xfrm>
          </p:grpSpPr>
          <p:pic>
            <p:nvPicPr>
              <p:cNvPr id="34" name="Picture 7" descr="12_GeV_mods_Arc-10_overlay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1206500" y="3275013"/>
                <a:ext cx="3079750" cy="1876425"/>
              </a:xfrm>
              <a:prstGeom prst="rect">
                <a:avLst/>
              </a:prstGeom>
              <a:noFill/>
            </p:spPr>
          </p:pic>
          <p:pic>
            <p:nvPicPr>
              <p:cNvPr id="35" name="Picture 8" descr="12_GeV_mods_HallD-beamline_overlay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567238" y="1339850"/>
                <a:ext cx="879475" cy="1338263"/>
              </a:xfrm>
              <a:prstGeom prst="rect">
                <a:avLst/>
              </a:prstGeom>
              <a:noFill/>
            </p:spPr>
          </p:pic>
          <p:pic>
            <p:nvPicPr>
              <p:cNvPr id="36" name="Picture 10" descr="6_GeV_Racetrack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1189038" y="1771650"/>
                <a:ext cx="6096000" cy="4691063"/>
              </a:xfrm>
              <a:prstGeom prst="rect">
                <a:avLst/>
              </a:prstGeom>
              <a:noFill/>
            </p:spPr>
          </p:pic>
          <p:sp>
            <p:nvSpPr>
              <p:cNvPr id="37" name="AutoShape 11"/>
              <p:cNvSpPr>
                <a:spLocks noChangeArrowheads="1"/>
              </p:cNvSpPr>
              <p:nvPr/>
            </p:nvSpPr>
            <p:spPr bwMode="auto">
              <a:xfrm rot="5400000">
                <a:off x="4420611" y="3258993"/>
                <a:ext cx="533400" cy="346364"/>
              </a:xfrm>
              <a:prstGeom prst="parallelogram">
                <a:avLst>
                  <a:gd name="adj" fmla="val 47911"/>
                </a:avLst>
              </a:prstGeom>
              <a:solidFill>
                <a:schemeClr val="bg1"/>
              </a:solidFill>
              <a:ln w="19050">
                <a:noFill/>
                <a:miter lim="800000"/>
                <a:headEnd/>
                <a:tailEnd/>
              </a:ln>
              <a:effectLst/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pic>
            <p:nvPicPr>
              <p:cNvPr id="38" name="Picture 12" descr="12_GeV_mods_SL-cryomodules_overlay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4273727" y="3762552"/>
                <a:ext cx="1695450" cy="1363662"/>
              </a:xfrm>
              <a:prstGeom prst="rect">
                <a:avLst/>
              </a:prstGeom>
              <a:noFill/>
            </p:spPr>
          </p:pic>
          <p:pic>
            <p:nvPicPr>
              <p:cNvPr id="39" name="Picture 17" descr="12_GeV_mods_CHL_overlay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4489444" y="3181354"/>
                <a:ext cx="265293" cy="423863"/>
              </a:xfrm>
              <a:prstGeom prst="rect">
                <a:avLst/>
              </a:prstGeom>
              <a:noFill/>
            </p:spPr>
          </p:pic>
          <p:grpSp>
            <p:nvGrpSpPr>
              <p:cNvPr id="40" name="Group 19"/>
              <p:cNvGrpSpPr>
                <a:grpSpLocks/>
              </p:cNvGrpSpPr>
              <p:nvPr/>
            </p:nvGrpSpPr>
            <p:grpSpPr bwMode="auto">
              <a:xfrm>
                <a:off x="5418138" y="604838"/>
                <a:ext cx="1363662" cy="962025"/>
                <a:chOff x="3792" y="74"/>
                <a:chExt cx="945" cy="606"/>
              </a:xfrm>
            </p:grpSpPr>
            <p:pic>
              <p:nvPicPr>
                <p:cNvPr id="43" name="Picture 20" descr="12_GeV_mods_Hall-D_overlay"/>
                <p:cNvPicPr>
                  <a:picLocks noChangeAspect="1" noChangeArrowheads="1"/>
                </p:cNvPicPr>
                <p:nvPr/>
              </p:nvPicPr>
              <p:blipFill>
                <a:blip r:embed="rId11"/>
                <a:srcRect/>
                <a:stretch>
                  <a:fillRect/>
                </a:stretch>
              </p:blipFill>
              <p:spPr bwMode="auto">
                <a:xfrm>
                  <a:off x="3792" y="74"/>
                  <a:ext cx="945" cy="606"/>
                </a:xfrm>
                <a:prstGeom prst="rect">
                  <a:avLst/>
                </a:prstGeom>
                <a:noFill/>
              </p:spPr>
            </p:pic>
            <p:sp>
              <p:nvSpPr>
                <p:cNvPr id="44" name="AutoShape 21"/>
                <p:cNvSpPr>
                  <a:spLocks noChangeArrowheads="1"/>
                </p:cNvSpPr>
                <p:nvPr/>
              </p:nvSpPr>
              <p:spPr bwMode="auto">
                <a:xfrm rot="5400000" flipV="1">
                  <a:off x="4084" y="324"/>
                  <a:ext cx="192" cy="240"/>
                </a:xfrm>
                <a:prstGeom prst="parallelogram">
                  <a:avLst>
                    <a:gd name="adj" fmla="val 59023"/>
                  </a:avLst>
                </a:prstGeom>
                <a:solidFill>
                  <a:schemeClr val="bg1"/>
                </a:solidFill>
                <a:ln w="19050">
                  <a:noFill/>
                  <a:miter lim="800000"/>
                  <a:headEnd/>
                  <a:tailEnd/>
                </a:ln>
                <a:effectLst/>
              </p:spPr>
              <p:txBody>
                <a:bodyPr anchor="ctr">
                  <a:prstTxWarp prst="textNoShape">
                    <a:avLst/>
                  </a:prstTxWarp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1" name="Freeform 22"/>
              <p:cNvSpPr>
                <a:spLocks/>
              </p:cNvSpPr>
              <p:nvPr/>
            </p:nvSpPr>
            <p:spPr bwMode="auto">
              <a:xfrm>
                <a:off x="5807075" y="1049338"/>
                <a:ext cx="438150" cy="206375"/>
              </a:xfrm>
              <a:custGeom>
                <a:avLst/>
                <a:gdLst/>
                <a:ahLst/>
                <a:cxnLst>
                  <a:cxn ang="0">
                    <a:pos x="0" y="130"/>
                  </a:cxn>
                  <a:cxn ang="0">
                    <a:pos x="14" y="108"/>
                  </a:cxn>
                  <a:cxn ang="0">
                    <a:pos x="28" y="122"/>
                  </a:cxn>
                  <a:cxn ang="0">
                    <a:pos x="44" y="128"/>
                  </a:cxn>
                  <a:cxn ang="0">
                    <a:pos x="53" y="107"/>
                  </a:cxn>
                  <a:cxn ang="0">
                    <a:pos x="72" y="99"/>
                  </a:cxn>
                  <a:cxn ang="0">
                    <a:pos x="88" y="106"/>
                  </a:cxn>
                  <a:cxn ang="0">
                    <a:pos x="94" y="88"/>
                  </a:cxn>
                  <a:cxn ang="0">
                    <a:pos x="96" y="82"/>
                  </a:cxn>
                  <a:cxn ang="0">
                    <a:pos x="112" y="84"/>
                  </a:cxn>
                  <a:cxn ang="0">
                    <a:pos x="128" y="88"/>
                  </a:cxn>
                  <a:cxn ang="0">
                    <a:pos x="146" y="60"/>
                  </a:cxn>
                  <a:cxn ang="0">
                    <a:pos x="152" y="62"/>
                  </a:cxn>
                  <a:cxn ang="0">
                    <a:pos x="158" y="66"/>
                  </a:cxn>
                  <a:cxn ang="0">
                    <a:pos x="170" y="70"/>
                  </a:cxn>
                  <a:cxn ang="0">
                    <a:pos x="192" y="38"/>
                  </a:cxn>
                  <a:cxn ang="0">
                    <a:pos x="214" y="54"/>
                  </a:cxn>
                  <a:cxn ang="0">
                    <a:pos x="236" y="24"/>
                  </a:cxn>
                  <a:cxn ang="0">
                    <a:pos x="254" y="34"/>
                  </a:cxn>
                  <a:cxn ang="0">
                    <a:pos x="266" y="38"/>
                  </a:cxn>
                  <a:cxn ang="0">
                    <a:pos x="286" y="10"/>
                  </a:cxn>
                  <a:cxn ang="0">
                    <a:pos x="304" y="0"/>
                  </a:cxn>
                </a:cxnLst>
                <a:rect l="0" t="0" r="r" b="b"/>
                <a:pathLst>
                  <a:path w="304" h="130">
                    <a:moveTo>
                      <a:pt x="0" y="130"/>
                    </a:moveTo>
                    <a:cubicBezTo>
                      <a:pt x="16" y="119"/>
                      <a:pt x="11" y="127"/>
                      <a:pt x="14" y="108"/>
                    </a:cubicBezTo>
                    <a:cubicBezTo>
                      <a:pt x="25" y="112"/>
                      <a:pt x="19" y="108"/>
                      <a:pt x="28" y="122"/>
                    </a:cubicBezTo>
                    <a:cubicBezTo>
                      <a:pt x="29" y="124"/>
                      <a:pt x="44" y="128"/>
                      <a:pt x="44" y="128"/>
                    </a:cubicBezTo>
                    <a:cubicBezTo>
                      <a:pt x="53" y="119"/>
                      <a:pt x="40" y="111"/>
                      <a:pt x="53" y="107"/>
                    </a:cubicBezTo>
                    <a:cubicBezTo>
                      <a:pt x="64" y="92"/>
                      <a:pt x="61" y="88"/>
                      <a:pt x="72" y="99"/>
                    </a:cubicBezTo>
                    <a:cubicBezTo>
                      <a:pt x="73" y="103"/>
                      <a:pt x="82" y="116"/>
                      <a:pt x="88" y="106"/>
                    </a:cubicBezTo>
                    <a:cubicBezTo>
                      <a:pt x="88" y="106"/>
                      <a:pt x="93" y="91"/>
                      <a:pt x="94" y="88"/>
                    </a:cubicBezTo>
                    <a:cubicBezTo>
                      <a:pt x="95" y="86"/>
                      <a:pt x="96" y="82"/>
                      <a:pt x="96" y="82"/>
                    </a:cubicBezTo>
                    <a:cubicBezTo>
                      <a:pt x="101" y="83"/>
                      <a:pt x="107" y="83"/>
                      <a:pt x="112" y="84"/>
                    </a:cubicBezTo>
                    <a:cubicBezTo>
                      <a:pt x="117" y="85"/>
                      <a:pt x="128" y="88"/>
                      <a:pt x="128" y="88"/>
                    </a:cubicBezTo>
                    <a:cubicBezTo>
                      <a:pt x="141" y="85"/>
                      <a:pt x="139" y="71"/>
                      <a:pt x="146" y="60"/>
                    </a:cubicBezTo>
                    <a:cubicBezTo>
                      <a:pt x="148" y="61"/>
                      <a:pt x="150" y="61"/>
                      <a:pt x="152" y="62"/>
                    </a:cubicBezTo>
                    <a:cubicBezTo>
                      <a:pt x="154" y="63"/>
                      <a:pt x="156" y="65"/>
                      <a:pt x="158" y="66"/>
                    </a:cubicBezTo>
                    <a:cubicBezTo>
                      <a:pt x="162" y="68"/>
                      <a:pt x="170" y="70"/>
                      <a:pt x="170" y="70"/>
                    </a:cubicBezTo>
                    <a:cubicBezTo>
                      <a:pt x="177" y="60"/>
                      <a:pt x="180" y="42"/>
                      <a:pt x="192" y="38"/>
                    </a:cubicBezTo>
                    <a:cubicBezTo>
                      <a:pt x="201" y="44"/>
                      <a:pt x="204" y="51"/>
                      <a:pt x="214" y="54"/>
                    </a:cubicBezTo>
                    <a:cubicBezTo>
                      <a:pt x="227" y="50"/>
                      <a:pt x="232" y="36"/>
                      <a:pt x="236" y="24"/>
                    </a:cubicBezTo>
                    <a:cubicBezTo>
                      <a:pt x="242" y="26"/>
                      <a:pt x="249" y="32"/>
                      <a:pt x="254" y="34"/>
                    </a:cubicBezTo>
                    <a:cubicBezTo>
                      <a:pt x="258" y="35"/>
                      <a:pt x="266" y="38"/>
                      <a:pt x="266" y="38"/>
                    </a:cubicBezTo>
                    <a:cubicBezTo>
                      <a:pt x="276" y="20"/>
                      <a:pt x="280" y="19"/>
                      <a:pt x="286" y="10"/>
                    </a:cubicBezTo>
                    <a:cubicBezTo>
                      <a:pt x="286" y="8"/>
                      <a:pt x="300" y="2"/>
                      <a:pt x="304" y="0"/>
                    </a:cubicBezTo>
                  </a:path>
                </a:pathLst>
              </a:custGeom>
              <a:noFill/>
              <a:ln w="3175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endParaRPr lang="en-US"/>
              </a:p>
            </p:txBody>
          </p:sp>
          <p:pic>
            <p:nvPicPr>
              <p:cNvPr id="42" name="Picture 29" descr="12_GeV_mods_NL-cryomodules_overlay"/>
              <p:cNvPicPr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3336925" y="1771650"/>
                <a:ext cx="1247775" cy="1228725"/>
              </a:xfrm>
              <a:prstGeom prst="rect">
                <a:avLst/>
              </a:prstGeom>
              <a:noFill/>
            </p:spPr>
          </p:pic>
        </p:grpSp>
        <p:sp>
          <p:nvSpPr>
            <p:cNvPr id="48" name="Rectangle 47"/>
            <p:cNvSpPr/>
            <p:nvPr/>
          </p:nvSpPr>
          <p:spPr>
            <a:xfrm rot="3439815">
              <a:off x="7254240" y="1463040"/>
              <a:ext cx="833120" cy="21234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 rot="3439815">
              <a:off x="5891010" y="877082"/>
              <a:ext cx="833120" cy="100464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537200" y="1402080"/>
              <a:ext cx="457200" cy="5077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6518363" y="811344"/>
              <a:ext cx="457200" cy="5077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5080000" y="2155350"/>
              <a:ext cx="457200" cy="2682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91257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6583347" y="2482884"/>
            <a:ext cx="2021662" cy="1543386"/>
            <a:chOff x="6692854" y="1912071"/>
            <a:chExt cx="2021662" cy="1543386"/>
          </a:xfrm>
        </p:grpSpPr>
        <p:sp>
          <p:nvSpPr>
            <p:cNvPr id="30" name="Down Arrow 29"/>
            <p:cNvSpPr/>
            <p:nvPr/>
          </p:nvSpPr>
          <p:spPr>
            <a:xfrm>
              <a:off x="8465285" y="1912071"/>
              <a:ext cx="249231" cy="1543386"/>
            </a:xfrm>
            <a:prstGeom prst="downArrow">
              <a:avLst/>
            </a:prstGeom>
            <a:gradFill flip="none" rotWithShape="1">
              <a:gsLst>
                <a:gs pos="0">
                  <a:srgbClr val="CE1FD5">
                    <a:alpha val="20000"/>
                  </a:srgbClr>
                </a:gs>
                <a:gs pos="100000">
                  <a:schemeClr val="accent1">
                    <a:tint val="50000"/>
                    <a:shade val="100000"/>
                    <a:satMod val="350000"/>
                    <a:alpha val="20000"/>
                  </a:schemeClr>
                </a:gs>
              </a:gsLst>
              <a:lin ang="16200000" scaled="0"/>
              <a:tileRect/>
            </a:gradFill>
            <a:ln>
              <a:solidFill>
                <a:srgbClr val="B3A2C7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Down Arrow 36"/>
            <p:cNvSpPr/>
            <p:nvPr/>
          </p:nvSpPr>
          <p:spPr>
            <a:xfrm>
              <a:off x="7579070" y="1912071"/>
              <a:ext cx="249231" cy="1543386"/>
            </a:xfrm>
            <a:prstGeom prst="downArrow">
              <a:avLst/>
            </a:prstGeom>
            <a:gradFill flip="none" rotWithShape="1">
              <a:gsLst>
                <a:gs pos="0">
                  <a:srgbClr val="CE1FD5">
                    <a:alpha val="20000"/>
                  </a:srgbClr>
                </a:gs>
                <a:gs pos="100000">
                  <a:schemeClr val="accent1">
                    <a:tint val="50000"/>
                    <a:shade val="100000"/>
                    <a:satMod val="350000"/>
                    <a:alpha val="20000"/>
                  </a:schemeClr>
                </a:gs>
              </a:gsLst>
              <a:lin ang="16200000" scaled="0"/>
              <a:tileRect/>
            </a:gra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Down Arrow 37"/>
            <p:cNvSpPr/>
            <p:nvPr/>
          </p:nvSpPr>
          <p:spPr>
            <a:xfrm>
              <a:off x="8022178" y="1912071"/>
              <a:ext cx="249231" cy="1543386"/>
            </a:xfrm>
            <a:prstGeom prst="downArrow">
              <a:avLst/>
            </a:prstGeom>
            <a:gradFill flip="none" rotWithShape="1">
              <a:gsLst>
                <a:gs pos="0">
                  <a:srgbClr val="CE1FD5">
                    <a:alpha val="20000"/>
                  </a:srgbClr>
                </a:gs>
                <a:gs pos="100000">
                  <a:schemeClr val="accent1">
                    <a:tint val="50000"/>
                    <a:shade val="100000"/>
                    <a:satMod val="350000"/>
                    <a:alpha val="20000"/>
                  </a:schemeClr>
                </a:gs>
              </a:gsLst>
              <a:lin ang="16200000" scaled="0"/>
              <a:tileRect/>
            </a:gra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Down Arrow 38"/>
            <p:cNvSpPr/>
            <p:nvPr/>
          </p:nvSpPr>
          <p:spPr>
            <a:xfrm>
              <a:off x="7135962" y="1912071"/>
              <a:ext cx="249231" cy="1543386"/>
            </a:xfrm>
            <a:prstGeom prst="downArrow">
              <a:avLst/>
            </a:prstGeom>
            <a:gradFill flip="none" rotWithShape="1">
              <a:gsLst>
                <a:gs pos="0">
                  <a:srgbClr val="CE1FD5">
                    <a:alpha val="20000"/>
                  </a:srgbClr>
                </a:gs>
                <a:gs pos="100000">
                  <a:schemeClr val="accent1">
                    <a:tint val="50000"/>
                    <a:shade val="100000"/>
                    <a:satMod val="350000"/>
                    <a:alpha val="20000"/>
                  </a:schemeClr>
                </a:gs>
              </a:gsLst>
              <a:lin ang="16200000" scaled="0"/>
              <a:tileRect/>
            </a:gra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Down Arrow 39"/>
            <p:cNvSpPr/>
            <p:nvPr/>
          </p:nvSpPr>
          <p:spPr>
            <a:xfrm>
              <a:off x="6692854" y="1912071"/>
              <a:ext cx="249231" cy="1543386"/>
            </a:xfrm>
            <a:prstGeom prst="downArrow">
              <a:avLst/>
            </a:prstGeom>
            <a:gradFill flip="none" rotWithShape="1">
              <a:gsLst>
                <a:gs pos="0">
                  <a:srgbClr val="CE1FD5">
                    <a:alpha val="20000"/>
                  </a:srgbClr>
                </a:gs>
                <a:gs pos="100000">
                  <a:schemeClr val="accent1">
                    <a:tint val="50000"/>
                    <a:shade val="100000"/>
                    <a:satMod val="350000"/>
                    <a:alpha val="20000"/>
                  </a:schemeClr>
                </a:gs>
              </a:gsLst>
              <a:lin ang="16200000" scaled="0"/>
              <a:tileRect/>
            </a:gra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515"/>
            <a:ext cx="8229600" cy="964841"/>
          </a:xfrm>
        </p:spPr>
        <p:txBody>
          <a:bodyPr>
            <a:normAutofit/>
          </a:bodyPr>
          <a:lstStyle/>
          <a:p>
            <a:pPr algn="l"/>
            <a:r>
              <a:rPr lang="en-US" sz="4000" cap="small" dirty="0" smtClean="0">
                <a:solidFill>
                  <a:srgbClr val="2F4D8E"/>
                </a:solidFill>
                <a:latin typeface="Minion Pro"/>
                <a:cs typeface="Minion Pro"/>
              </a:rPr>
              <a:t>Charged </a:t>
            </a:r>
            <a:r>
              <a:rPr lang="en-US" sz="4000" cap="small" dirty="0" smtClean="0">
                <a:solidFill>
                  <a:srgbClr val="2F4D8E"/>
                </a:solidFill>
                <a:latin typeface="Symbol" charset="2"/>
                <a:cs typeface="Symbol" charset="2"/>
              </a:rPr>
              <a:t>   </a:t>
            </a:r>
            <a:r>
              <a:rPr lang="en-US" sz="4000" cap="small" dirty="0" smtClean="0">
                <a:solidFill>
                  <a:srgbClr val="2F4D8E"/>
                </a:solidFill>
                <a:latin typeface="Minion Pro"/>
                <a:cs typeface="Minion Pro"/>
              </a:rPr>
              <a:t> </a:t>
            </a:r>
            <a:r>
              <a:rPr lang="en-US" sz="4000" cap="small" dirty="0" err="1" smtClean="0">
                <a:solidFill>
                  <a:srgbClr val="2F4D8E"/>
                </a:solidFill>
                <a:latin typeface="Minion Pro"/>
                <a:cs typeface="Minion Pro"/>
              </a:rPr>
              <a:t>Polarizability</a:t>
            </a:r>
            <a:r>
              <a:rPr lang="en-US" sz="4000" cap="small" dirty="0" smtClean="0">
                <a:solidFill>
                  <a:srgbClr val="2F4D8E"/>
                </a:solidFill>
                <a:latin typeface="Minion Pro"/>
                <a:cs typeface="Minion Pro"/>
              </a:rPr>
              <a:t> </a:t>
            </a:r>
            <a:endParaRPr lang="en-US" sz="4000" cap="small" dirty="0">
              <a:solidFill>
                <a:srgbClr val="2F4D8E"/>
              </a:solidFill>
              <a:latin typeface="Minion Pro"/>
              <a:cs typeface="Minion Pr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83276"/>
            <a:ext cx="3372696" cy="3810016"/>
          </a:xfrm>
        </p:spPr>
        <p:txBody>
          <a:bodyPr>
            <a:normAutofit/>
          </a:bodyPr>
          <a:lstStyle/>
          <a:p>
            <a:pPr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2200" dirty="0" err="1" smtClean="0">
                <a:solidFill>
                  <a:srgbClr val="000229"/>
                </a:solidFill>
                <a:latin typeface="Century Gothic"/>
                <a:cs typeface="Century Gothic"/>
              </a:rPr>
              <a:t>Polarizability</a:t>
            </a:r>
            <a:r>
              <a:rPr lang="en-US" sz="2200" dirty="0" smtClean="0">
                <a:solidFill>
                  <a:srgbClr val="000229"/>
                </a:solidFill>
                <a:latin typeface="Century Gothic"/>
                <a:cs typeface="Century Gothic"/>
              </a:rPr>
              <a:t>: Ease in which an external field may induce a dipole moment in a particle</a:t>
            </a:r>
          </a:p>
          <a:p>
            <a:pPr>
              <a:buClr>
                <a:schemeClr val="tx1">
                  <a:lumMod val="85000"/>
                  <a:lumOff val="15000"/>
                </a:schemeClr>
              </a:buClr>
            </a:pPr>
            <a:endParaRPr lang="en-US" sz="2200" dirty="0">
              <a:solidFill>
                <a:srgbClr val="000229"/>
              </a:solidFill>
              <a:latin typeface="Century Gothic"/>
              <a:cs typeface="Century Gothic"/>
            </a:endParaRPr>
          </a:p>
          <a:p>
            <a:pPr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2200" dirty="0" smtClean="0">
                <a:solidFill>
                  <a:srgbClr val="000229"/>
                </a:solidFill>
                <a:latin typeface="Century Gothic"/>
                <a:cs typeface="Century Gothic"/>
              </a:rPr>
              <a:t>Property which reflects nature of internal structure of particle</a:t>
            </a:r>
            <a:endParaRPr lang="en-US" sz="2200" dirty="0">
              <a:solidFill>
                <a:srgbClr val="000229"/>
              </a:solidFill>
              <a:latin typeface="Century Gothic"/>
              <a:cs typeface="Century Gothic"/>
            </a:endParaRPr>
          </a:p>
        </p:txBody>
      </p:sp>
      <p:pic>
        <p:nvPicPr>
          <p:cNvPr id="4" name="Picture 3" descr="ChargeCloudsSepara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634" y="2323003"/>
            <a:ext cx="1828800" cy="1828800"/>
          </a:xfrm>
          <a:prstGeom prst="rect">
            <a:avLst/>
          </a:prstGeom>
        </p:spPr>
      </p:pic>
      <p:pic>
        <p:nvPicPr>
          <p:cNvPr id="5" name="Picture 4" descr="ChargeCloud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624" y="2438465"/>
            <a:ext cx="1828800" cy="1828800"/>
          </a:xfrm>
          <a:prstGeom prst="rect">
            <a:avLst/>
          </a:prstGeom>
        </p:spPr>
      </p:pic>
      <p:sp>
        <p:nvSpPr>
          <p:cNvPr id="6" name="Cube 5"/>
          <p:cNvSpPr/>
          <p:nvPr/>
        </p:nvSpPr>
        <p:spPr>
          <a:xfrm>
            <a:off x="4111315" y="2119937"/>
            <a:ext cx="2222559" cy="279676"/>
          </a:xfrm>
          <a:prstGeom prst="cube">
            <a:avLst>
              <a:gd name="adj" fmla="val 62525"/>
            </a:avLst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>
                  <a:lumMod val="75000"/>
                </a:schemeClr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be 6"/>
          <p:cNvSpPr/>
          <p:nvPr/>
        </p:nvSpPr>
        <p:spPr>
          <a:xfrm>
            <a:off x="6486274" y="2107269"/>
            <a:ext cx="2222559" cy="279676"/>
          </a:xfrm>
          <a:prstGeom prst="cube">
            <a:avLst>
              <a:gd name="adj" fmla="val 62525"/>
            </a:avLst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</a:gra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ube 7"/>
          <p:cNvSpPr/>
          <p:nvPr/>
        </p:nvSpPr>
        <p:spPr>
          <a:xfrm>
            <a:off x="6486274" y="4120260"/>
            <a:ext cx="2222559" cy="279676"/>
          </a:xfrm>
          <a:prstGeom prst="cube">
            <a:avLst>
              <a:gd name="adj" fmla="val 62525"/>
            </a:avLst>
          </a:prstGeom>
          <a:gradFill>
            <a:gsLst>
              <a:gs pos="0">
                <a:srgbClr val="5D1E61"/>
              </a:gs>
              <a:gs pos="100000">
                <a:srgbClr val="CE1FD5"/>
              </a:gs>
            </a:gsLst>
          </a:gra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4958029" y="1809675"/>
            <a:ext cx="585817" cy="369332"/>
            <a:chOff x="4252681" y="1816132"/>
            <a:chExt cx="585817" cy="369332"/>
          </a:xfrm>
        </p:grpSpPr>
        <p:sp>
          <p:nvSpPr>
            <p:cNvPr id="10" name="TextBox 9"/>
            <p:cNvSpPr txBox="1"/>
            <p:nvPr/>
          </p:nvSpPr>
          <p:spPr>
            <a:xfrm>
              <a:off x="4252681" y="1816132"/>
              <a:ext cx="5858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E=0</a:t>
              </a:r>
              <a:endParaRPr lang="en-US" i="1" dirty="0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4349750" y="1867652"/>
              <a:ext cx="123825" cy="44419"/>
              <a:chOff x="4010025" y="2185464"/>
              <a:chExt cx="123825" cy="44419"/>
            </a:xfrm>
          </p:grpSpPr>
          <p:cxnSp>
            <p:nvCxnSpPr>
              <p:cNvPr id="12" name="Straight Arrow Connector 11"/>
              <p:cNvCxnSpPr/>
              <p:nvPr/>
            </p:nvCxnSpPr>
            <p:spPr>
              <a:xfrm>
                <a:off x="4010025" y="2229883"/>
                <a:ext cx="123825" cy="0"/>
              </a:xfrm>
              <a:prstGeom prst="straightConnector1">
                <a:avLst/>
              </a:prstGeom>
              <a:ln w="19050" cmpd="sng">
                <a:solidFill>
                  <a:srgbClr val="000000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 flipH="1" flipV="1">
                <a:off x="4079875" y="2185464"/>
                <a:ext cx="48981" cy="44419"/>
              </a:xfrm>
              <a:prstGeom prst="straightConnector1">
                <a:avLst/>
              </a:prstGeom>
              <a:ln w="19050" cmpd="sng">
                <a:solidFill>
                  <a:srgbClr val="000000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" name="Group 19"/>
          <p:cNvGrpSpPr/>
          <p:nvPr/>
        </p:nvGrpSpPr>
        <p:grpSpPr>
          <a:xfrm>
            <a:off x="7313229" y="1789422"/>
            <a:ext cx="585817" cy="369332"/>
            <a:chOff x="4252681" y="1816132"/>
            <a:chExt cx="585817" cy="369332"/>
          </a:xfrm>
        </p:grpSpPr>
        <p:sp>
          <p:nvSpPr>
            <p:cNvPr id="21" name="TextBox 20"/>
            <p:cNvSpPr txBox="1"/>
            <p:nvPr/>
          </p:nvSpPr>
          <p:spPr>
            <a:xfrm>
              <a:off x="4252681" y="1816132"/>
              <a:ext cx="5858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E&gt;0</a:t>
              </a:r>
              <a:endParaRPr lang="en-US" i="1" dirty="0"/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4349750" y="1867652"/>
              <a:ext cx="123825" cy="44419"/>
              <a:chOff x="4010025" y="2185464"/>
              <a:chExt cx="123825" cy="44419"/>
            </a:xfrm>
          </p:grpSpPr>
          <p:cxnSp>
            <p:nvCxnSpPr>
              <p:cNvPr id="23" name="Straight Arrow Connector 22"/>
              <p:cNvCxnSpPr/>
              <p:nvPr/>
            </p:nvCxnSpPr>
            <p:spPr>
              <a:xfrm>
                <a:off x="4010025" y="2229883"/>
                <a:ext cx="123825" cy="0"/>
              </a:xfrm>
              <a:prstGeom prst="straightConnector1">
                <a:avLst/>
              </a:prstGeom>
              <a:ln w="19050" cmpd="sng">
                <a:solidFill>
                  <a:srgbClr val="000000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/>
              <p:nvPr/>
            </p:nvCxnSpPr>
            <p:spPr>
              <a:xfrm flipH="1" flipV="1">
                <a:off x="4079875" y="2185464"/>
                <a:ext cx="48981" cy="44419"/>
              </a:xfrm>
              <a:prstGeom prst="straightConnector1">
                <a:avLst/>
              </a:prstGeom>
              <a:ln w="19050" cmpd="sng">
                <a:solidFill>
                  <a:srgbClr val="000000"/>
                </a:solidFill>
                <a:tailEnd type="non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5" name="Cube 24"/>
          <p:cNvSpPr/>
          <p:nvPr/>
        </p:nvSpPr>
        <p:spPr>
          <a:xfrm>
            <a:off x="4111315" y="4127427"/>
            <a:ext cx="2222559" cy="279676"/>
          </a:xfrm>
          <a:prstGeom prst="cube">
            <a:avLst>
              <a:gd name="adj" fmla="val 62525"/>
            </a:avLst>
          </a:prstGeom>
          <a:gradFill>
            <a:gsLst>
              <a:gs pos="0">
                <a:schemeClr val="tx1">
                  <a:lumMod val="50000"/>
                  <a:lumOff val="50000"/>
                </a:schemeClr>
              </a:gs>
              <a:gs pos="100000">
                <a:schemeClr val="bg1">
                  <a:lumMod val="75000"/>
                </a:schemeClr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6506132" y="2178959"/>
            <a:ext cx="20442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+ + + + + + + + + + + + + + + + + </a:t>
            </a:r>
            <a:endParaRPr lang="en-US" sz="1200" dirty="0"/>
          </a:p>
        </p:txBody>
      </p:sp>
      <p:sp>
        <p:nvSpPr>
          <p:cNvPr id="27" name="TextBox 26"/>
          <p:cNvSpPr txBox="1"/>
          <p:nvPr/>
        </p:nvSpPr>
        <p:spPr>
          <a:xfrm>
            <a:off x="6506132" y="4190893"/>
            <a:ext cx="20988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-  -  -  -  -  -  -  -  -  -  -  -  -  -  -  -  -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775347" y="315027"/>
            <a:ext cx="4661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2F4D8E"/>
                </a:solidFill>
                <a:latin typeface="Symbol" charset="2"/>
                <a:cs typeface="Symbol" charset="2"/>
              </a:rPr>
              <a:t>p</a:t>
            </a:r>
            <a:endParaRPr lang="en-US" sz="4000" dirty="0">
              <a:solidFill>
                <a:srgbClr val="2F4D8E"/>
              </a:solidFill>
              <a:latin typeface="Symbol" charset="2"/>
              <a:cs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076887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09-11 at 5.19.19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1833"/>
            <a:ext cx="9144000" cy="5057775"/>
          </a:xfrm>
          <a:prstGeom prst="rect">
            <a:avLst/>
          </a:prstGeom>
          <a:ln>
            <a:solidFill>
              <a:srgbClr val="1F497D"/>
            </a:solidFill>
          </a:ln>
        </p:spPr>
      </p:pic>
    </p:spTree>
    <p:extLst>
      <p:ext uri="{BB962C8B-B14F-4D97-AF65-F5344CB8AC3E}">
        <p14:creationId xmlns:p14="http://schemas.microsoft.com/office/powerpoint/2010/main" val="1072482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20k -&gt; 200k</a:t>
            </a:r>
            <a:endParaRPr lang="en-US" dirty="0"/>
          </a:p>
        </p:txBody>
      </p:sp>
      <p:pic>
        <p:nvPicPr>
          <p:cNvPr id="4" name="Picture 3" descr="dead_regions_20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4635"/>
            <a:ext cx="4572000" cy="3117868"/>
          </a:xfrm>
          <a:prstGeom prst="rect">
            <a:avLst/>
          </a:prstGeom>
        </p:spPr>
      </p:pic>
      <p:pic>
        <p:nvPicPr>
          <p:cNvPr id="5" name="Picture 4" descr="dead_regions_parti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824" y="1954635"/>
            <a:ext cx="4572000" cy="31178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01276" y="2448569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20k + 20k events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35049" y="2440781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200k + 200k events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3B54F-3345-F34A-A2A6-B3C843D652D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0199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dead_region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07" y="469542"/>
            <a:ext cx="8864600" cy="60452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3B54F-3345-F34A-A2A6-B3C843D652D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7484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515"/>
            <a:ext cx="8229600" cy="964841"/>
          </a:xfrm>
        </p:spPr>
        <p:txBody>
          <a:bodyPr>
            <a:normAutofit/>
          </a:bodyPr>
          <a:lstStyle/>
          <a:p>
            <a:pPr algn="l"/>
            <a:r>
              <a:rPr lang="en-US" sz="4000" cap="small" dirty="0" smtClean="0">
                <a:solidFill>
                  <a:srgbClr val="2F4D8E"/>
                </a:solidFill>
                <a:latin typeface="Minion Pro"/>
                <a:cs typeface="Minion Pro"/>
              </a:rPr>
              <a:t>Title Here</a:t>
            </a:r>
            <a:endParaRPr lang="en-US" sz="4000" cap="small" dirty="0">
              <a:solidFill>
                <a:srgbClr val="2F4D8E"/>
              </a:solidFill>
              <a:latin typeface="Minion Pro"/>
              <a:cs typeface="Minion Pr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1356"/>
            <a:ext cx="8229600" cy="5236179"/>
          </a:xfrm>
        </p:spPr>
        <p:txBody>
          <a:bodyPr>
            <a:normAutofit/>
          </a:bodyPr>
          <a:lstStyle/>
          <a:p>
            <a:pPr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2200" dirty="0" smtClean="0">
                <a:solidFill>
                  <a:srgbClr val="000229"/>
                </a:solidFill>
                <a:latin typeface="Century Gothic"/>
                <a:cs typeface="Century Gothic"/>
              </a:rPr>
              <a:t>Text goes here</a:t>
            </a:r>
            <a:endParaRPr lang="en-US" sz="2200" dirty="0">
              <a:solidFill>
                <a:srgbClr val="000229"/>
              </a:solidFill>
              <a:latin typeface="Century Gothic"/>
              <a:cs typeface="Century Gothic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515"/>
            <a:ext cx="8229600" cy="964841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cap="small" dirty="0" smtClean="0">
                <a:solidFill>
                  <a:srgbClr val="2F4D8E"/>
                </a:solidFill>
                <a:latin typeface="Minion Pro"/>
                <a:cs typeface="Minion Pro"/>
              </a:rPr>
              <a:t>Experimental/Theoretical Landscape</a:t>
            </a:r>
            <a:endParaRPr lang="en-US" sz="4000" cap="small" dirty="0">
              <a:solidFill>
                <a:srgbClr val="2F4D8E"/>
              </a:solidFill>
              <a:latin typeface="Minion Pro"/>
              <a:cs typeface="Minion Pro"/>
            </a:endParaRPr>
          </a:p>
        </p:txBody>
      </p:sp>
      <p:pic>
        <p:nvPicPr>
          <p:cNvPr id="6" name="Picture 5" descr="pion_polarization_experiments_JLab_projecte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667" y="1015999"/>
            <a:ext cx="7361930" cy="5290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184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515"/>
            <a:ext cx="8229600" cy="964841"/>
          </a:xfrm>
        </p:spPr>
        <p:txBody>
          <a:bodyPr>
            <a:normAutofit/>
          </a:bodyPr>
          <a:lstStyle/>
          <a:p>
            <a:pPr algn="l"/>
            <a:r>
              <a:rPr lang="en-US" sz="4000" cap="small" dirty="0">
                <a:solidFill>
                  <a:srgbClr val="2F4D8E"/>
                </a:solidFill>
                <a:latin typeface="Minion Pro"/>
                <a:cs typeface="Minion Pro"/>
              </a:rPr>
              <a:t>Relating cross-section </a:t>
            </a:r>
            <a:r>
              <a:rPr lang="en-US" sz="4000" cap="small" dirty="0" smtClean="0">
                <a:solidFill>
                  <a:srgbClr val="2F4D8E"/>
                </a:solidFill>
                <a:latin typeface="Minion Pro"/>
                <a:cs typeface="Minion Pro"/>
              </a:rPr>
              <a:t>to</a:t>
            </a:r>
            <a:endParaRPr lang="en-US" sz="4000" cap="small" dirty="0">
              <a:solidFill>
                <a:srgbClr val="2F4D8E"/>
              </a:solidFill>
              <a:latin typeface="Symbol" charset="2"/>
              <a:cs typeface="Symbol" charset="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80247" y="381000"/>
            <a:ext cx="1531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tx2"/>
                </a:solidFill>
                <a:latin typeface="Symbol" charset="2"/>
                <a:cs typeface="Symbol" charset="2"/>
              </a:rPr>
              <a:t>a</a:t>
            </a:r>
            <a:r>
              <a:rPr lang="en-US" sz="3600" baseline="-25000" dirty="0" err="1" smtClean="0">
                <a:solidFill>
                  <a:schemeClr val="tx2"/>
                </a:solidFill>
                <a:latin typeface="Symbol" charset="2"/>
                <a:cs typeface="Symbol" charset="2"/>
              </a:rPr>
              <a:t>p</a:t>
            </a:r>
            <a:r>
              <a:rPr lang="en-US" sz="3600" dirty="0" smtClean="0">
                <a:solidFill>
                  <a:schemeClr val="tx2"/>
                </a:solidFill>
                <a:latin typeface="Symbol" charset="2"/>
                <a:cs typeface="Symbol" charset="2"/>
              </a:rPr>
              <a:t> - </a:t>
            </a:r>
            <a:r>
              <a:rPr lang="en-US" sz="3600" dirty="0" err="1" smtClean="0">
                <a:solidFill>
                  <a:schemeClr val="tx2"/>
                </a:solidFill>
                <a:latin typeface="Symbol" charset="2"/>
                <a:cs typeface="Symbol" charset="2"/>
              </a:rPr>
              <a:t>b</a:t>
            </a:r>
            <a:r>
              <a:rPr lang="en-US" sz="3600" baseline="-25000" dirty="0" err="1" smtClean="0">
                <a:solidFill>
                  <a:schemeClr val="tx2"/>
                </a:solidFill>
                <a:latin typeface="Symbol" charset="2"/>
                <a:cs typeface="Symbol" charset="2"/>
              </a:rPr>
              <a:t>p</a:t>
            </a:r>
            <a:endParaRPr lang="en-US" sz="3600" baseline="-25000" dirty="0">
              <a:solidFill>
                <a:schemeClr val="tx2"/>
              </a:solidFill>
              <a:latin typeface="Symbol" charset="2"/>
              <a:cs typeface="Symbol" charset="2"/>
            </a:endParaRPr>
          </a:p>
        </p:txBody>
      </p:sp>
      <p:pic>
        <p:nvPicPr>
          <p:cNvPr id="7" name="Picture 6" descr="cpp_theory_fit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0" t="9234" r="2351" b="-9234"/>
          <a:stretch/>
        </p:blipFill>
        <p:spPr>
          <a:xfrm rot="5400000">
            <a:off x="280227" y="913563"/>
            <a:ext cx="4204484" cy="49066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29465" y="1003018"/>
            <a:ext cx="43838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smtClean="0"/>
              <a:t>Curves from figure 5. from </a:t>
            </a:r>
            <a:r>
              <a:rPr lang="en-US" sz="1100" i="1" dirty="0" err="1" smtClean="0"/>
              <a:t>Pasquini</a:t>
            </a:r>
            <a:r>
              <a:rPr lang="en-US" sz="1100" i="1" dirty="0" smtClean="0"/>
              <a:t> et al</a:t>
            </a:r>
            <a:r>
              <a:rPr lang="en-US" sz="1100" i="1" dirty="0"/>
              <a:t>. Phys. Rev. C 77, 065211 (2008)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73876" y="1413134"/>
            <a:ext cx="372040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Cross-section for </a:t>
            </a:r>
            <a:r>
              <a:rPr lang="en-US" dirty="0" err="1" smtClean="0">
                <a:latin typeface="Symbol" charset="2"/>
                <a:cs typeface="Symbol" charset="2"/>
              </a:rPr>
              <a:t>gg</a:t>
            </a:r>
            <a:r>
              <a:rPr lang="en-US" dirty="0">
                <a:latin typeface="Symbol" charset="2"/>
                <a:cs typeface="Symbol" charset="2"/>
              </a:rPr>
              <a:t> </a:t>
            </a:r>
            <a:r>
              <a:rPr lang="en-US" dirty="0" smtClean="0">
                <a:cs typeface="Symbol" charset="2"/>
              </a:rPr>
              <a:t>-&gt;</a:t>
            </a:r>
            <a:r>
              <a:rPr lang="en-US" dirty="0" smtClean="0">
                <a:latin typeface="Symbol" charset="2"/>
                <a:cs typeface="Symbol" charset="2"/>
              </a:rPr>
              <a:t> </a:t>
            </a:r>
            <a:r>
              <a:rPr lang="en-US" dirty="0" err="1" smtClean="0">
                <a:latin typeface="Symbol" charset="2"/>
                <a:cs typeface="Symbol" charset="2"/>
              </a:rPr>
              <a:t>p</a:t>
            </a:r>
            <a:r>
              <a:rPr lang="en-US" baseline="30000" dirty="0" err="1" smtClean="0">
                <a:latin typeface="Symbol" charset="2"/>
                <a:cs typeface="Symbol" charset="2"/>
              </a:rPr>
              <a:t>+</a:t>
            </a:r>
            <a:r>
              <a:rPr lang="en-US" dirty="0" err="1" smtClean="0">
                <a:latin typeface="Symbol" charset="2"/>
                <a:cs typeface="Symbol" charset="2"/>
              </a:rPr>
              <a:t>p</a:t>
            </a:r>
            <a:r>
              <a:rPr lang="en-US" baseline="30000" dirty="0" smtClean="0">
                <a:latin typeface="Symbol" charset="2"/>
                <a:cs typeface="Symbol" charset="2"/>
              </a:rPr>
              <a:t>-</a:t>
            </a:r>
            <a:r>
              <a:rPr lang="en-US" dirty="0" smtClean="0"/>
              <a:t> calculated based on two values of </a:t>
            </a:r>
            <a:r>
              <a:rPr lang="en-US" dirty="0" err="1" smtClean="0">
                <a:latin typeface="Symbol" charset="2"/>
                <a:cs typeface="Symbol" charset="2"/>
              </a:rPr>
              <a:t>a</a:t>
            </a:r>
            <a:r>
              <a:rPr lang="en-US" baseline="-25000" dirty="0" err="1" smtClean="0">
                <a:latin typeface="Symbol" charset="2"/>
                <a:cs typeface="Symbol" charset="2"/>
              </a:rPr>
              <a:t>p</a:t>
            </a:r>
            <a:r>
              <a:rPr lang="en-US" dirty="0" err="1" smtClean="0">
                <a:latin typeface="Symbol" charset="2"/>
                <a:cs typeface="Symbol" charset="2"/>
              </a:rPr>
              <a:t>-b</a:t>
            </a:r>
            <a:r>
              <a:rPr lang="en-US" baseline="-25000" dirty="0" err="1" smtClean="0">
                <a:latin typeface="Symbol" charset="2"/>
                <a:cs typeface="Symbol" charset="2"/>
              </a:rPr>
              <a:t>p</a:t>
            </a:r>
            <a:r>
              <a:rPr lang="en-US" dirty="0" smtClean="0"/>
              <a:t>:</a:t>
            </a:r>
          </a:p>
          <a:p>
            <a:endParaRPr lang="en-US" dirty="0" smtClean="0"/>
          </a:p>
          <a:p>
            <a:r>
              <a:rPr lang="en-US" dirty="0" err="1">
                <a:latin typeface="Symbol" charset="2"/>
                <a:cs typeface="Symbol" charset="2"/>
              </a:rPr>
              <a:t>a</a:t>
            </a:r>
            <a:r>
              <a:rPr lang="en-US" baseline="-25000" dirty="0" err="1">
                <a:latin typeface="Symbol" charset="2"/>
                <a:cs typeface="Symbol" charset="2"/>
              </a:rPr>
              <a:t>p</a:t>
            </a:r>
            <a:r>
              <a:rPr lang="en-US" dirty="0" err="1">
                <a:latin typeface="Symbol" charset="2"/>
                <a:cs typeface="Symbol" charset="2"/>
              </a:rPr>
              <a:t>-b</a:t>
            </a:r>
            <a:r>
              <a:rPr lang="en-US" baseline="-25000" dirty="0" err="1">
                <a:latin typeface="Symbol" charset="2"/>
                <a:cs typeface="Symbol" charset="2"/>
              </a:rPr>
              <a:t>p</a:t>
            </a:r>
            <a:r>
              <a:rPr lang="en-US" dirty="0">
                <a:cs typeface="Symbol" charset="2"/>
              </a:rPr>
              <a:t> = 13.0 x 10</a:t>
            </a:r>
            <a:r>
              <a:rPr lang="en-US" baseline="30000" dirty="0">
                <a:cs typeface="Symbol" charset="2"/>
              </a:rPr>
              <a:t>-4</a:t>
            </a:r>
            <a:r>
              <a:rPr lang="en-US" dirty="0">
                <a:cs typeface="Symbol" charset="2"/>
              </a:rPr>
              <a:t> fm</a:t>
            </a:r>
            <a:r>
              <a:rPr lang="en-US" baseline="30000" dirty="0">
                <a:cs typeface="Symbol" charset="2"/>
              </a:rPr>
              <a:t>3 </a:t>
            </a:r>
            <a:r>
              <a:rPr lang="en-US" sz="1200" dirty="0" smtClean="0">
                <a:cs typeface="Symbol" charset="2"/>
              </a:rPr>
              <a:t>(top, dotted </a:t>
            </a:r>
            <a:r>
              <a:rPr lang="en-US" sz="1200" dirty="0">
                <a:cs typeface="Symbol" charset="2"/>
              </a:rPr>
              <a:t>line)</a:t>
            </a:r>
            <a:endParaRPr lang="en-US" baseline="30000" dirty="0">
              <a:cs typeface="Symbol" charset="2"/>
            </a:endParaRPr>
          </a:p>
          <a:p>
            <a:endParaRPr lang="en-US" dirty="0"/>
          </a:p>
          <a:p>
            <a:r>
              <a:rPr lang="en-US" dirty="0" err="1">
                <a:latin typeface="Symbol" charset="2"/>
                <a:cs typeface="Symbol" charset="2"/>
              </a:rPr>
              <a:t>a</a:t>
            </a:r>
            <a:r>
              <a:rPr lang="en-US" baseline="-25000" dirty="0" err="1">
                <a:latin typeface="Symbol" charset="2"/>
                <a:cs typeface="Symbol" charset="2"/>
              </a:rPr>
              <a:t>p</a:t>
            </a:r>
            <a:r>
              <a:rPr lang="en-US" dirty="0" err="1">
                <a:latin typeface="Symbol" charset="2"/>
                <a:cs typeface="Symbol" charset="2"/>
              </a:rPr>
              <a:t>-</a:t>
            </a:r>
            <a:r>
              <a:rPr lang="en-US" dirty="0" err="1" smtClean="0">
                <a:latin typeface="Symbol" charset="2"/>
                <a:cs typeface="Symbol" charset="2"/>
              </a:rPr>
              <a:t>b</a:t>
            </a:r>
            <a:r>
              <a:rPr lang="en-US" baseline="-25000" dirty="0" err="1" smtClean="0">
                <a:latin typeface="Symbol" charset="2"/>
                <a:cs typeface="Symbol" charset="2"/>
              </a:rPr>
              <a:t>p</a:t>
            </a:r>
            <a:r>
              <a:rPr lang="en-US" dirty="0" smtClean="0">
                <a:cs typeface="Symbol" charset="2"/>
              </a:rPr>
              <a:t> = 5.7 x 10</a:t>
            </a:r>
            <a:r>
              <a:rPr lang="en-US" baseline="30000" dirty="0" smtClean="0">
                <a:cs typeface="Symbol" charset="2"/>
              </a:rPr>
              <a:t>-4</a:t>
            </a:r>
            <a:r>
              <a:rPr lang="en-US" dirty="0" smtClean="0">
                <a:cs typeface="Symbol" charset="2"/>
              </a:rPr>
              <a:t> fm</a:t>
            </a:r>
            <a:r>
              <a:rPr lang="en-US" baseline="30000" dirty="0" smtClean="0">
                <a:cs typeface="Symbol" charset="2"/>
              </a:rPr>
              <a:t>3 </a:t>
            </a:r>
            <a:r>
              <a:rPr lang="en-US" sz="1200" dirty="0" smtClean="0">
                <a:cs typeface="Symbol" charset="2"/>
              </a:rPr>
              <a:t>(solid and dashed lines)</a:t>
            </a:r>
            <a:endParaRPr lang="en-US" sz="1200" baseline="30000" dirty="0" smtClean="0">
              <a:cs typeface="Symbol" charset="2"/>
            </a:endParaRPr>
          </a:p>
          <a:p>
            <a:endParaRPr lang="en-US" baseline="30000" dirty="0">
              <a:cs typeface="Symbol" charset="2"/>
            </a:endParaRPr>
          </a:p>
          <a:p>
            <a:endParaRPr lang="en-US" baseline="30000" dirty="0" smtClean="0"/>
          </a:p>
          <a:p>
            <a:endParaRPr lang="en-US" baseline="30000" dirty="0" smtClean="0"/>
          </a:p>
          <a:p>
            <a:r>
              <a:rPr lang="en-US" dirty="0" smtClean="0"/>
              <a:t>Cross-section varies by ~10% for factor of 2 variation in </a:t>
            </a:r>
            <a:r>
              <a:rPr lang="en-US" dirty="0" err="1">
                <a:latin typeface="Symbol" charset="2"/>
                <a:cs typeface="Symbol" charset="2"/>
              </a:rPr>
              <a:t>a</a:t>
            </a:r>
            <a:r>
              <a:rPr lang="en-US" baseline="-25000" dirty="0" err="1">
                <a:latin typeface="Symbol" charset="2"/>
                <a:cs typeface="Symbol" charset="2"/>
              </a:rPr>
              <a:t>p</a:t>
            </a:r>
            <a:r>
              <a:rPr lang="en-US" dirty="0" err="1">
                <a:latin typeface="Symbol" charset="2"/>
                <a:cs typeface="Symbol" charset="2"/>
              </a:rPr>
              <a:t>-</a:t>
            </a:r>
            <a:r>
              <a:rPr lang="en-US" dirty="0" err="1" smtClean="0">
                <a:latin typeface="Symbol" charset="2"/>
                <a:cs typeface="Symbol" charset="2"/>
              </a:rPr>
              <a:t>b</a:t>
            </a:r>
            <a:r>
              <a:rPr lang="en-US" baseline="-25000" dirty="0" err="1" smtClean="0">
                <a:latin typeface="Symbol" charset="2"/>
                <a:cs typeface="Symbol" charset="2"/>
              </a:rPr>
              <a:t>p</a:t>
            </a:r>
            <a:endParaRPr lang="en-US" baseline="-25000" dirty="0" smtClean="0">
              <a:latin typeface="Symbol" charset="2"/>
              <a:cs typeface="Symbol" charset="2"/>
            </a:endParaRPr>
          </a:p>
          <a:p>
            <a:endParaRPr lang="en-US" baseline="-25000" dirty="0">
              <a:latin typeface="Symbol" charset="2"/>
              <a:cs typeface="Symbol" charset="2"/>
            </a:endParaRPr>
          </a:p>
          <a:p>
            <a:r>
              <a:rPr lang="en-US" dirty="0" smtClean="0"/>
              <a:t>Need measurement of </a:t>
            </a:r>
            <a:r>
              <a:rPr lang="en-US" dirty="0" smtClean="0">
                <a:latin typeface="Symbol" charset="2"/>
                <a:cs typeface="Symbol" charset="2"/>
              </a:rPr>
              <a:t>s(</a:t>
            </a:r>
            <a:r>
              <a:rPr lang="en-US" dirty="0" err="1">
                <a:latin typeface="Symbol" charset="2"/>
                <a:cs typeface="Symbol" charset="2"/>
              </a:rPr>
              <a:t>gg</a:t>
            </a:r>
            <a:r>
              <a:rPr lang="en-US" dirty="0">
                <a:latin typeface="Symbol" charset="2"/>
                <a:cs typeface="Symbol" charset="2"/>
              </a:rPr>
              <a:t> </a:t>
            </a:r>
            <a:r>
              <a:rPr lang="en-US" dirty="0">
                <a:cs typeface="Symbol" charset="2"/>
              </a:rPr>
              <a:t>-&gt;</a:t>
            </a:r>
            <a:r>
              <a:rPr lang="en-US" dirty="0">
                <a:latin typeface="Symbol" charset="2"/>
                <a:cs typeface="Symbol" charset="2"/>
              </a:rPr>
              <a:t> </a:t>
            </a:r>
            <a:r>
              <a:rPr lang="en-US" dirty="0" err="1">
                <a:latin typeface="Symbol" charset="2"/>
                <a:cs typeface="Symbol" charset="2"/>
              </a:rPr>
              <a:t>p</a:t>
            </a:r>
            <a:r>
              <a:rPr lang="en-US" baseline="30000" dirty="0" err="1">
                <a:latin typeface="Symbol" charset="2"/>
                <a:cs typeface="Symbol" charset="2"/>
              </a:rPr>
              <a:t>+</a:t>
            </a:r>
            <a:r>
              <a:rPr lang="en-US" dirty="0" err="1">
                <a:latin typeface="Symbol" charset="2"/>
                <a:cs typeface="Symbol" charset="2"/>
              </a:rPr>
              <a:t>p</a:t>
            </a:r>
            <a:r>
              <a:rPr lang="en-US" baseline="30000" dirty="0">
                <a:latin typeface="Symbol" charset="2"/>
                <a:cs typeface="Symbol" charset="2"/>
              </a:rPr>
              <a:t>-</a:t>
            </a:r>
            <a:r>
              <a:rPr lang="en-US" dirty="0"/>
              <a:t> </a:t>
            </a:r>
            <a:r>
              <a:rPr lang="en-US" dirty="0" smtClean="0">
                <a:latin typeface="Symbol" charset="2"/>
                <a:cs typeface="Symbol" charset="2"/>
              </a:rPr>
              <a:t>)</a:t>
            </a:r>
            <a:r>
              <a:rPr lang="en-US" dirty="0" smtClean="0"/>
              <a:t> at few percent level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28678" y="1413134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Symbol" charset="2"/>
                <a:cs typeface="Symbol" charset="2"/>
              </a:rPr>
              <a:t>gg</a:t>
            </a:r>
            <a:r>
              <a:rPr lang="en-US" dirty="0">
                <a:latin typeface="Symbol" charset="2"/>
                <a:cs typeface="Symbol" charset="2"/>
              </a:rPr>
              <a:t> </a:t>
            </a:r>
            <a:r>
              <a:rPr lang="en-US" dirty="0">
                <a:cs typeface="Symbol" charset="2"/>
              </a:rPr>
              <a:t>-&gt;</a:t>
            </a:r>
            <a:r>
              <a:rPr lang="en-US" dirty="0">
                <a:latin typeface="Symbol" charset="2"/>
                <a:cs typeface="Symbol" charset="2"/>
              </a:rPr>
              <a:t> </a:t>
            </a:r>
            <a:r>
              <a:rPr lang="en-US" dirty="0" err="1">
                <a:latin typeface="Symbol" charset="2"/>
                <a:cs typeface="Symbol" charset="2"/>
              </a:rPr>
              <a:t>p</a:t>
            </a:r>
            <a:r>
              <a:rPr lang="en-US" baseline="30000" dirty="0" err="1">
                <a:latin typeface="Symbol" charset="2"/>
                <a:cs typeface="Symbol" charset="2"/>
              </a:rPr>
              <a:t>+</a:t>
            </a:r>
            <a:r>
              <a:rPr lang="en-US" dirty="0" err="1">
                <a:latin typeface="Symbol" charset="2"/>
                <a:cs typeface="Symbol" charset="2"/>
              </a:rPr>
              <a:t>p</a:t>
            </a:r>
            <a:r>
              <a:rPr lang="en-US" baseline="30000" dirty="0">
                <a:latin typeface="Symbol" charset="2"/>
                <a:cs typeface="Symbol" charset="2"/>
              </a:rPr>
              <a:t>-</a:t>
            </a:r>
            <a:r>
              <a:rPr lang="en-US" dirty="0"/>
              <a:t>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19734" y="5583579"/>
            <a:ext cx="34114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cs typeface="Symbol" charset="2"/>
              </a:rPr>
              <a:t>dotted</a:t>
            </a:r>
            <a:r>
              <a:rPr lang="en-US" sz="1100" dirty="0">
                <a:cs typeface="Symbol" charset="2"/>
              </a:rPr>
              <a:t>:  </a:t>
            </a:r>
            <a:r>
              <a:rPr lang="en-US" sz="1100" dirty="0"/>
              <a:t>    </a:t>
            </a:r>
            <a:r>
              <a:rPr lang="en-US" sz="1100" dirty="0">
                <a:cs typeface="Symbol" charset="2"/>
              </a:rPr>
              <a:t>subtracted </a:t>
            </a:r>
            <a:r>
              <a:rPr lang="en-US" sz="1100" dirty="0"/>
              <a:t>DR calculation with </a:t>
            </a:r>
            <a:r>
              <a:rPr lang="en-US" sz="1100" i="1" dirty="0" err="1">
                <a:latin typeface="Symbol" charset="2"/>
                <a:cs typeface="Symbol" charset="2"/>
              </a:rPr>
              <a:t>a</a:t>
            </a:r>
            <a:r>
              <a:rPr lang="en-US" sz="1100" i="1" baseline="-25000" dirty="0" err="1">
                <a:latin typeface="Symbol" charset="2"/>
                <a:cs typeface="Symbol" charset="2"/>
              </a:rPr>
              <a:t>p</a:t>
            </a:r>
            <a:r>
              <a:rPr lang="en-US" sz="1100" i="1" dirty="0" err="1">
                <a:latin typeface="Symbol" charset="2"/>
                <a:cs typeface="Symbol" charset="2"/>
              </a:rPr>
              <a:t>-b</a:t>
            </a:r>
            <a:r>
              <a:rPr lang="en-US" sz="1100" i="1" baseline="-25000" dirty="0" err="1">
                <a:latin typeface="Symbol" charset="2"/>
                <a:cs typeface="Symbol" charset="2"/>
              </a:rPr>
              <a:t>p</a:t>
            </a:r>
            <a:r>
              <a:rPr lang="en-US" sz="1100" i="1" dirty="0">
                <a:cs typeface="Symbol" charset="2"/>
              </a:rPr>
              <a:t> </a:t>
            </a:r>
            <a:r>
              <a:rPr lang="en-US" sz="1100" dirty="0">
                <a:cs typeface="Symbol" charset="2"/>
              </a:rPr>
              <a:t>= 13.0</a:t>
            </a:r>
          </a:p>
          <a:p>
            <a:r>
              <a:rPr lang="en-US" sz="1100" b="1" dirty="0" smtClean="0">
                <a:cs typeface="Symbol" charset="2"/>
              </a:rPr>
              <a:t>dashed</a:t>
            </a:r>
            <a:r>
              <a:rPr lang="en-US" sz="1100" dirty="0" smtClean="0">
                <a:cs typeface="Symbol" charset="2"/>
              </a:rPr>
              <a:t>:     subtracted </a:t>
            </a:r>
            <a:r>
              <a:rPr lang="en-US" sz="1100" dirty="0"/>
              <a:t>DR calculation with </a:t>
            </a:r>
            <a:r>
              <a:rPr lang="en-US" sz="1100" i="1" dirty="0" err="1">
                <a:latin typeface="Symbol" charset="2"/>
                <a:cs typeface="Symbol" charset="2"/>
              </a:rPr>
              <a:t>a</a:t>
            </a:r>
            <a:r>
              <a:rPr lang="en-US" sz="1100" i="1" baseline="-25000" dirty="0" err="1">
                <a:latin typeface="Symbol" charset="2"/>
                <a:cs typeface="Symbol" charset="2"/>
              </a:rPr>
              <a:t>p</a:t>
            </a:r>
            <a:r>
              <a:rPr lang="en-US" sz="1100" i="1" dirty="0" err="1">
                <a:latin typeface="Symbol" charset="2"/>
                <a:cs typeface="Symbol" charset="2"/>
              </a:rPr>
              <a:t>-b</a:t>
            </a:r>
            <a:r>
              <a:rPr lang="en-US" sz="1100" i="1" baseline="-25000" dirty="0" err="1">
                <a:latin typeface="Symbol" charset="2"/>
                <a:cs typeface="Symbol" charset="2"/>
              </a:rPr>
              <a:t>p</a:t>
            </a:r>
            <a:r>
              <a:rPr lang="en-US" sz="1100" i="1" dirty="0">
                <a:cs typeface="Symbol" charset="2"/>
              </a:rPr>
              <a:t> </a:t>
            </a:r>
            <a:r>
              <a:rPr lang="en-US" sz="1100" dirty="0">
                <a:cs typeface="Symbol" charset="2"/>
              </a:rPr>
              <a:t>= </a:t>
            </a:r>
            <a:r>
              <a:rPr lang="en-US" sz="1100" dirty="0" smtClean="0">
                <a:cs typeface="Symbol" charset="2"/>
              </a:rPr>
              <a:t>5.7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00414" y="5196955"/>
            <a:ext cx="16224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Invariant mass of </a:t>
            </a:r>
            <a:r>
              <a:rPr lang="en-US" sz="12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Symbol" charset="2"/>
                <a:cs typeface="Symbol" charset="2"/>
              </a:rPr>
              <a:t>p</a:t>
            </a:r>
            <a:r>
              <a:rPr lang="en-US" sz="1200" i="1" baseline="300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Symbol" charset="2"/>
                <a:cs typeface="Symbol" charset="2"/>
              </a:rPr>
              <a:t>+</a:t>
            </a:r>
            <a:r>
              <a:rPr lang="en-US" sz="12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Symbol" charset="2"/>
                <a:cs typeface="Symbol" charset="2"/>
              </a:rPr>
              <a:t>p</a:t>
            </a:r>
            <a:r>
              <a:rPr lang="en-US" sz="1200" i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ymbol" charset="2"/>
                <a:cs typeface="Symbol" charset="2"/>
              </a:rPr>
              <a:t>-</a:t>
            </a:r>
            <a:endParaRPr lang="en-US" sz="1200" i="1" baseline="30000" dirty="0">
              <a:solidFill>
                <a:schemeClr val="tx1">
                  <a:lumMod val="65000"/>
                  <a:lumOff val="35000"/>
                </a:schemeClr>
              </a:solidFill>
              <a:latin typeface="Symbol" charset="2"/>
              <a:cs typeface="Symbol" charset="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82469" y="2380726"/>
            <a:ext cx="18865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err="1">
                <a:latin typeface="Symbol" charset="2"/>
                <a:cs typeface="Symbol" charset="2"/>
              </a:rPr>
              <a:t>a</a:t>
            </a:r>
            <a:r>
              <a:rPr lang="en-US" sz="1400" i="1" baseline="-25000" dirty="0" err="1">
                <a:latin typeface="Symbol" charset="2"/>
                <a:cs typeface="Symbol" charset="2"/>
              </a:rPr>
              <a:t>p</a:t>
            </a:r>
            <a:r>
              <a:rPr lang="en-US" sz="1400" i="1" dirty="0" err="1">
                <a:latin typeface="Symbol" charset="2"/>
                <a:cs typeface="Symbol" charset="2"/>
              </a:rPr>
              <a:t>-b</a:t>
            </a:r>
            <a:r>
              <a:rPr lang="en-US" sz="1400" i="1" baseline="-25000" dirty="0" err="1">
                <a:latin typeface="Symbol" charset="2"/>
                <a:cs typeface="Symbol" charset="2"/>
              </a:rPr>
              <a:t>p</a:t>
            </a:r>
            <a:r>
              <a:rPr lang="en-US" sz="1400" i="1" dirty="0">
                <a:cs typeface="Symbol" charset="2"/>
              </a:rPr>
              <a:t> = </a:t>
            </a:r>
            <a:r>
              <a:rPr lang="en-US" sz="1400" i="1" dirty="0" smtClean="0">
                <a:cs typeface="Symbol" charset="2"/>
              </a:rPr>
              <a:t>13.0 x </a:t>
            </a:r>
            <a:r>
              <a:rPr lang="en-US" sz="1400" i="1" dirty="0">
                <a:cs typeface="Symbol" charset="2"/>
              </a:rPr>
              <a:t>10</a:t>
            </a:r>
            <a:r>
              <a:rPr lang="en-US" sz="1400" i="1" baseline="30000" dirty="0">
                <a:cs typeface="Symbol" charset="2"/>
              </a:rPr>
              <a:t>-4</a:t>
            </a:r>
            <a:r>
              <a:rPr lang="en-US" sz="1400" i="1" dirty="0">
                <a:cs typeface="Symbol" charset="2"/>
              </a:rPr>
              <a:t> fm</a:t>
            </a:r>
            <a:r>
              <a:rPr lang="en-US" sz="1400" i="1" baseline="30000" dirty="0">
                <a:cs typeface="Symbol" charset="2"/>
              </a:rPr>
              <a:t>3</a:t>
            </a:r>
            <a:r>
              <a:rPr lang="en-US" sz="1400" i="1" dirty="0">
                <a:cs typeface="Symbol" charset="2"/>
              </a:rPr>
              <a:t> </a:t>
            </a:r>
            <a:endParaRPr lang="en-US" sz="1400" i="1" dirty="0"/>
          </a:p>
          <a:p>
            <a:r>
              <a:rPr lang="en-US" sz="1400" i="1" dirty="0" smtClean="0">
                <a:cs typeface="Symbol" charset="2"/>
              </a:rPr>
              <a:t> </a:t>
            </a:r>
            <a:endParaRPr lang="en-US" sz="1400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1312381" y="4258964"/>
            <a:ext cx="1795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err="1">
                <a:latin typeface="Symbol" charset="2"/>
                <a:cs typeface="Symbol" charset="2"/>
              </a:rPr>
              <a:t>a</a:t>
            </a:r>
            <a:r>
              <a:rPr lang="en-US" sz="1400" i="1" baseline="-25000" dirty="0" err="1">
                <a:latin typeface="Symbol" charset="2"/>
                <a:cs typeface="Symbol" charset="2"/>
              </a:rPr>
              <a:t>p</a:t>
            </a:r>
            <a:r>
              <a:rPr lang="en-US" sz="1400" i="1" dirty="0" err="1">
                <a:latin typeface="Symbol" charset="2"/>
                <a:cs typeface="Symbol" charset="2"/>
              </a:rPr>
              <a:t>-b</a:t>
            </a:r>
            <a:r>
              <a:rPr lang="en-US" sz="1400" i="1" baseline="-25000" dirty="0" err="1">
                <a:latin typeface="Symbol" charset="2"/>
                <a:cs typeface="Symbol" charset="2"/>
              </a:rPr>
              <a:t>p</a:t>
            </a:r>
            <a:r>
              <a:rPr lang="en-US" sz="1400" i="1" dirty="0">
                <a:cs typeface="Symbol" charset="2"/>
              </a:rPr>
              <a:t> = </a:t>
            </a:r>
            <a:r>
              <a:rPr lang="en-US" sz="1400" i="1" dirty="0" smtClean="0">
                <a:cs typeface="Symbol" charset="2"/>
              </a:rPr>
              <a:t>5.7 x 10</a:t>
            </a:r>
            <a:r>
              <a:rPr lang="en-US" sz="1400" i="1" baseline="30000" dirty="0" smtClean="0">
                <a:cs typeface="Symbol" charset="2"/>
              </a:rPr>
              <a:t>-4</a:t>
            </a:r>
            <a:r>
              <a:rPr lang="en-US" sz="1400" i="1" dirty="0" smtClean="0">
                <a:cs typeface="Symbol" charset="2"/>
              </a:rPr>
              <a:t> fm</a:t>
            </a:r>
            <a:r>
              <a:rPr lang="en-US" sz="1400" i="1" baseline="30000" dirty="0" smtClean="0">
                <a:cs typeface="Symbol" charset="2"/>
              </a:rPr>
              <a:t>3</a:t>
            </a:r>
            <a:r>
              <a:rPr lang="en-US" sz="1400" i="1" dirty="0" smtClean="0">
                <a:cs typeface="Symbol" charset="2"/>
              </a:rPr>
              <a:t> </a:t>
            </a:r>
            <a:endParaRPr lang="en-US" sz="1400" i="1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2234144" y="2688503"/>
            <a:ext cx="528408" cy="5208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4" idx="0"/>
          </p:cNvCxnSpPr>
          <p:nvPr/>
        </p:nvCxnSpPr>
        <p:spPr>
          <a:xfrm flipH="1" flipV="1">
            <a:off x="2167594" y="3578492"/>
            <a:ext cx="42586" cy="6804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908540" y="4583233"/>
            <a:ext cx="40371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 smtClean="0"/>
              <a:t>Black data points from MARK-II</a:t>
            </a:r>
          </a:p>
          <a:p>
            <a:r>
              <a:rPr lang="en-US" sz="1100" i="1" dirty="0" smtClean="0"/>
              <a:t>Red data points projected for approved </a:t>
            </a:r>
            <a:r>
              <a:rPr lang="en-US" sz="1100" i="1" dirty="0" err="1" smtClean="0"/>
              <a:t>Jlab</a:t>
            </a:r>
            <a:r>
              <a:rPr lang="en-US" sz="1100" i="1" dirty="0" smtClean="0"/>
              <a:t> experiment </a:t>
            </a:r>
            <a:r>
              <a:rPr lang="en-US" sz="1000" i="1" dirty="0" smtClean="0"/>
              <a:t>(stat. only)</a:t>
            </a:r>
            <a:endParaRPr lang="en-US" sz="1000" i="1" dirty="0"/>
          </a:p>
        </p:txBody>
      </p:sp>
    </p:spTree>
    <p:extLst>
      <p:ext uri="{BB962C8B-B14F-4D97-AF65-F5344CB8AC3E}">
        <p14:creationId xmlns:p14="http://schemas.microsoft.com/office/powerpoint/2010/main" val="1822846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515"/>
            <a:ext cx="8229600" cy="964841"/>
          </a:xfrm>
        </p:spPr>
        <p:txBody>
          <a:bodyPr>
            <a:normAutofit/>
          </a:bodyPr>
          <a:lstStyle/>
          <a:p>
            <a:pPr algn="l"/>
            <a:r>
              <a:rPr lang="en-US" sz="4000" cap="small" dirty="0" smtClean="0">
                <a:solidFill>
                  <a:srgbClr val="2F4D8E"/>
                </a:solidFill>
                <a:latin typeface="Minion Pro"/>
                <a:cs typeface="Minion Pro"/>
              </a:rPr>
              <a:t>The Problem</a:t>
            </a:r>
            <a:endParaRPr lang="en-US" sz="4000" cap="small" dirty="0">
              <a:solidFill>
                <a:srgbClr val="2F4D8E"/>
              </a:solidFill>
              <a:latin typeface="Minion Pro"/>
              <a:cs typeface="Minion Pr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71356"/>
            <a:ext cx="3530600" cy="4772244"/>
          </a:xfrm>
        </p:spPr>
        <p:txBody>
          <a:bodyPr>
            <a:normAutofit fontScale="85000" lnSpcReduction="20000"/>
          </a:bodyPr>
          <a:lstStyle/>
          <a:p>
            <a:pPr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2200" dirty="0" err="1">
                <a:solidFill>
                  <a:srgbClr val="000229"/>
                </a:solidFill>
                <a:latin typeface="Symbol" charset="2"/>
                <a:cs typeface="Symbol" charset="2"/>
              </a:rPr>
              <a:t>m</a:t>
            </a:r>
            <a:r>
              <a:rPr lang="en-US" sz="2200" dirty="0" err="1" smtClean="0">
                <a:solidFill>
                  <a:srgbClr val="000229"/>
                </a:solidFill>
                <a:latin typeface="Century Gothic"/>
                <a:cs typeface="Century Gothic"/>
              </a:rPr>
              <a:t>+</a:t>
            </a:r>
            <a:r>
              <a:rPr lang="en-US" sz="2200" dirty="0" err="1" smtClean="0">
                <a:solidFill>
                  <a:srgbClr val="000229"/>
                </a:solidFill>
                <a:latin typeface="Symbol" charset="2"/>
                <a:cs typeface="Symbol" charset="2"/>
              </a:rPr>
              <a:t>m</a:t>
            </a:r>
            <a:r>
              <a:rPr lang="en-US" sz="2200" dirty="0" smtClean="0">
                <a:solidFill>
                  <a:srgbClr val="000229"/>
                </a:solidFill>
                <a:latin typeface="Century Gothic"/>
                <a:cs typeface="Century Gothic"/>
              </a:rPr>
              <a:t>- (background) are produced ~10x more often than </a:t>
            </a:r>
            <a:r>
              <a:rPr lang="en-US" sz="2200" dirty="0" err="1" smtClean="0">
                <a:solidFill>
                  <a:srgbClr val="000229"/>
                </a:solidFill>
                <a:latin typeface="Symbol" charset="2"/>
                <a:cs typeface="Symbol" charset="2"/>
              </a:rPr>
              <a:t>p</a:t>
            </a:r>
            <a:r>
              <a:rPr lang="en-US" sz="2200" dirty="0" err="1" smtClean="0">
                <a:solidFill>
                  <a:srgbClr val="000229"/>
                </a:solidFill>
                <a:latin typeface="Century Gothic"/>
                <a:cs typeface="Century Gothic"/>
              </a:rPr>
              <a:t>+</a:t>
            </a:r>
            <a:r>
              <a:rPr lang="en-US" sz="2200" dirty="0" err="1" smtClean="0">
                <a:solidFill>
                  <a:srgbClr val="000229"/>
                </a:solidFill>
                <a:latin typeface="Symbol" charset="2"/>
                <a:cs typeface="Symbol" charset="2"/>
              </a:rPr>
              <a:t>p</a:t>
            </a:r>
            <a:r>
              <a:rPr lang="en-US" sz="2200" dirty="0" smtClean="0">
                <a:solidFill>
                  <a:srgbClr val="000229"/>
                </a:solidFill>
                <a:latin typeface="Century Gothic"/>
                <a:cs typeface="Century Gothic"/>
              </a:rPr>
              <a:t>- (signal)</a:t>
            </a:r>
            <a:br>
              <a:rPr lang="en-US" sz="2200" dirty="0" smtClean="0">
                <a:solidFill>
                  <a:srgbClr val="000229"/>
                </a:solidFill>
                <a:latin typeface="Century Gothic"/>
                <a:cs typeface="Century Gothic"/>
              </a:rPr>
            </a:br>
            <a:endParaRPr lang="en-US" sz="2200" dirty="0" smtClean="0">
              <a:solidFill>
                <a:srgbClr val="000229"/>
              </a:solidFill>
              <a:latin typeface="Century Gothic"/>
              <a:cs typeface="Century Gothic"/>
            </a:endParaRPr>
          </a:p>
          <a:p>
            <a:pPr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2200" dirty="0" smtClean="0">
                <a:solidFill>
                  <a:srgbClr val="000229"/>
                </a:solidFill>
                <a:latin typeface="Century Gothic"/>
                <a:cs typeface="Century Gothic"/>
              </a:rPr>
              <a:t>To measure cross section to few percent means reducing a 10x bigger background to less than a few 1/10 of a percent</a:t>
            </a:r>
          </a:p>
          <a:p>
            <a:pPr>
              <a:buClr>
                <a:schemeClr val="tx1">
                  <a:lumMod val="85000"/>
                  <a:lumOff val="15000"/>
                </a:schemeClr>
              </a:buClr>
            </a:pPr>
            <a:endParaRPr lang="en-US" sz="2200" dirty="0" smtClean="0">
              <a:solidFill>
                <a:srgbClr val="000229"/>
              </a:solidFill>
              <a:latin typeface="Century Gothic"/>
              <a:cs typeface="Century Gothic"/>
            </a:endParaRPr>
          </a:p>
          <a:p>
            <a:pPr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2200" dirty="0" err="1" smtClean="0">
                <a:solidFill>
                  <a:srgbClr val="000229"/>
                </a:solidFill>
                <a:latin typeface="Century Gothic"/>
                <a:cs typeface="Century Gothic"/>
              </a:rPr>
              <a:t>GlueX</a:t>
            </a:r>
            <a:r>
              <a:rPr lang="en-US" sz="2200" dirty="0" smtClean="0">
                <a:solidFill>
                  <a:srgbClr val="000229"/>
                </a:solidFill>
                <a:latin typeface="Century Gothic"/>
                <a:cs typeface="Century Gothic"/>
              </a:rPr>
              <a:t> detector has no way of distinguishing between </a:t>
            </a:r>
            <a:r>
              <a:rPr lang="en-US" sz="2200" dirty="0" err="1">
                <a:solidFill>
                  <a:srgbClr val="000229"/>
                </a:solidFill>
                <a:latin typeface="Symbol" charset="2"/>
                <a:cs typeface="Symbol" charset="2"/>
              </a:rPr>
              <a:t>m</a:t>
            </a:r>
            <a:r>
              <a:rPr lang="en-US" sz="2200" dirty="0" err="1">
                <a:solidFill>
                  <a:srgbClr val="000229"/>
                </a:solidFill>
                <a:latin typeface="Century Gothic"/>
                <a:cs typeface="Century Gothic"/>
              </a:rPr>
              <a:t>+</a:t>
            </a:r>
            <a:r>
              <a:rPr lang="en-US" sz="2200" dirty="0" err="1">
                <a:solidFill>
                  <a:srgbClr val="000229"/>
                </a:solidFill>
                <a:latin typeface="Symbol" charset="2"/>
                <a:cs typeface="Symbol" charset="2"/>
              </a:rPr>
              <a:t>m</a:t>
            </a:r>
            <a:r>
              <a:rPr lang="en-US" sz="2200" dirty="0">
                <a:solidFill>
                  <a:srgbClr val="000229"/>
                </a:solidFill>
                <a:latin typeface="Century Gothic"/>
                <a:cs typeface="Century Gothic"/>
              </a:rPr>
              <a:t>-</a:t>
            </a:r>
            <a:r>
              <a:rPr lang="en-US" sz="2200" dirty="0" smtClean="0">
                <a:solidFill>
                  <a:srgbClr val="000229"/>
                </a:solidFill>
                <a:latin typeface="Century Gothic"/>
                <a:cs typeface="Century Gothic"/>
              </a:rPr>
              <a:t> and </a:t>
            </a:r>
            <a:r>
              <a:rPr lang="en-US" sz="2200" dirty="0" err="1">
                <a:solidFill>
                  <a:srgbClr val="000229"/>
                </a:solidFill>
                <a:latin typeface="Symbol" charset="2"/>
                <a:cs typeface="Symbol" charset="2"/>
              </a:rPr>
              <a:t>p</a:t>
            </a:r>
            <a:r>
              <a:rPr lang="en-US" sz="2200" dirty="0" err="1">
                <a:solidFill>
                  <a:srgbClr val="000229"/>
                </a:solidFill>
                <a:latin typeface="Century Gothic"/>
                <a:cs typeface="Century Gothic"/>
              </a:rPr>
              <a:t>+</a:t>
            </a:r>
            <a:r>
              <a:rPr lang="en-US" sz="2200" dirty="0" err="1">
                <a:solidFill>
                  <a:srgbClr val="000229"/>
                </a:solidFill>
                <a:latin typeface="Symbol" charset="2"/>
                <a:cs typeface="Symbol" charset="2"/>
              </a:rPr>
              <a:t>p</a:t>
            </a:r>
            <a:r>
              <a:rPr lang="en-US" sz="2200" dirty="0">
                <a:solidFill>
                  <a:srgbClr val="000229"/>
                </a:solidFill>
                <a:latin typeface="Century Gothic"/>
                <a:cs typeface="Century Gothic"/>
              </a:rPr>
              <a:t>-</a:t>
            </a:r>
            <a:r>
              <a:rPr lang="en-US" sz="2200" dirty="0" smtClean="0">
                <a:solidFill>
                  <a:srgbClr val="000229"/>
                </a:solidFill>
                <a:latin typeface="Century Gothic"/>
                <a:cs typeface="Century Gothic"/>
              </a:rPr>
              <a:t> events</a:t>
            </a:r>
            <a:r>
              <a:rPr lang="en-US" sz="2200" dirty="0">
                <a:solidFill>
                  <a:srgbClr val="000229"/>
                </a:solidFill>
                <a:latin typeface="Century Gothic"/>
                <a:cs typeface="Century Gothic"/>
              </a:rPr>
              <a:t> </a:t>
            </a:r>
            <a:r>
              <a:rPr lang="en-US" sz="2200" dirty="0" smtClean="0">
                <a:solidFill>
                  <a:srgbClr val="000229"/>
                </a:solidFill>
                <a:latin typeface="Century Gothic"/>
                <a:cs typeface="Century Gothic"/>
              </a:rPr>
              <a:t>at this level</a:t>
            </a:r>
          </a:p>
          <a:p>
            <a:pPr>
              <a:buClr>
                <a:schemeClr val="tx1">
                  <a:lumMod val="85000"/>
                  <a:lumOff val="15000"/>
                </a:schemeClr>
              </a:buClr>
            </a:pPr>
            <a:endParaRPr lang="en-US" sz="2200" dirty="0" smtClean="0">
              <a:solidFill>
                <a:srgbClr val="000229"/>
              </a:solidFill>
              <a:latin typeface="Century Gothic"/>
              <a:cs typeface="Century Gothic"/>
            </a:endParaRPr>
          </a:p>
          <a:p>
            <a:pPr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2200" dirty="0" smtClean="0">
                <a:solidFill>
                  <a:srgbClr val="000229"/>
                </a:solidFill>
                <a:latin typeface="Century Gothic"/>
                <a:cs typeface="Century Gothic"/>
              </a:rPr>
              <a:t>A new detector that works in tandem with </a:t>
            </a:r>
            <a:r>
              <a:rPr lang="en-US" sz="2200" dirty="0" err="1" smtClean="0">
                <a:solidFill>
                  <a:srgbClr val="000229"/>
                </a:solidFill>
                <a:latin typeface="Century Gothic"/>
                <a:cs typeface="Century Gothic"/>
              </a:rPr>
              <a:t>GlueX</a:t>
            </a:r>
            <a:r>
              <a:rPr lang="en-US" sz="2200" dirty="0" smtClean="0">
                <a:solidFill>
                  <a:srgbClr val="000229"/>
                </a:solidFill>
                <a:latin typeface="Century Gothic"/>
                <a:cs typeface="Century Gothic"/>
              </a:rPr>
              <a:t> is required</a:t>
            </a:r>
          </a:p>
        </p:txBody>
      </p:sp>
      <p:pic>
        <p:nvPicPr>
          <p:cNvPr id="4" name="Picture 3" descr="Screen Shot 2017-08-02 at 10.49.37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511" y="677333"/>
            <a:ext cx="4753289" cy="500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616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06515"/>
            <a:ext cx="8229600" cy="964841"/>
          </a:xfrm>
        </p:spPr>
        <p:txBody>
          <a:bodyPr>
            <a:normAutofit/>
          </a:bodyPr>
          <a:lstStyle/>
          <a:p>
            <a:pPr algn="l"/>
            <a:r>
              <a:rPr lang="en-US" sz="4000" cap="small" dirty="0" smtClean="0">
                <a:solidFill>
                  <a:srgbClr val="2F4D8E"/>
                </a:solidFill>
                <a:latin typeface="Minion Pro"/>
                <a:cs typeface="Minion Pro"/>
              </a:rPr>
              <a:t>Experimental Setup</a:t>
            </a:r>
            <a:endParaRPr lang="en-US" sz="4000" cap="small" dirty="0">
              <a:solidFill>
                <a:srgbClr val="2F4D8E"/>
              </a:solidFill>
              <a:latin typeface="Minion Pro"/>
              <a:cs typeface="Minion Pro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425313" y="3306861"/>
            <a:ext cx="5600359" cy="3318401"/>
            <a:chOff x="1850949" y="2947779"/>
            <a:chExt cx="5600359" cy="3318401"/>
          </a:xfrm>
        </p:grpSpPr>
        <p:sp>
          <p:nvSpPr>
            <p:cNvPr id="8" name="Rectangle 7"/>
            <p:cNvSpPr/>
            <p:nvPr/>
          </p:nvSpPr>
          <p:spPr>
            <a:xfrm>
              <a:off x="2141220" y="3352800"/>
              <a:ext cx="3108960" cy="4064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614420" y="4145280"/>
              <a:ext cx="111760" cy="59944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986020" y="4145280"/>
              <a:ext cx="111760" cy="59944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097020" y="4145280"/>
              <a:ext cx="111760" cy="59944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533900" y="4145280"/>
              <a:ext cx="111760" cy="59944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555741" y="3556000"/>
              <a:ext cx="45719" cy="118872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682740" y="3550920"/>
              <a:ext cx="375920" cy="118872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 flipV="1">
              <a:off x="2141220" y="5859780"/>
              <a:ext cx="3108960" cy="4064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 flipV="1">
              <a:off x="3614420" y="4874260"/>
              <a:ext cx="111760" cy="59944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 flipV="1">
              <a:off x="4986020" y="4874260"/>
              <a:ext cx="111760" cy="59944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 flipV="1">
              <a:off x="4097020" y="4874260"/>
              <a:ext cx="111760" cy="59944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 flipV="1">
              <a:off x="4533900" y="4874260"/>
              <a:ext cx="111760" cy="599440"/>
            </a:xfrm>
            <a:prstGeom prst="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 flipV="1">
              <a:off x="6555741" y="4874260"/>
              <a:ext cx="45719" cy="118872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 flipV="1">
              <a:off x="6682740" y="4879340"/>
              <a:ext cx="375920" cy="1188720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141220" y="4663440"/>
              <a:ext cx="45719" cy="210820"/>
            </a:xfrm>
            <a:prstGeom prst="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120322" y="3721100"/>
              <a:ext cx="4796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FDC</a:t>
              </a:r>
              <a:endParaRPr lang="en-US" sz="1400" b="1" dirty="0"/>
            </a:p>
          </p:txBody>
        </p:sp>
        <p:sp>
          <p:nvSpPr>
            <p:cNvPr id="24" name="Left Brace 23"/>
            <p:cNvSpPr/>
            <p:nvPr/>
          </p:nvSpPr>
          <p:spPr>
            <a:xfrm rot="5400000">
              <a:off x="4241499" y="3280622"/>
              <a:ext cx="197793" cy="1606206"/>
            </a:xfrm>
            <a:prstGeom prst="leftBrace">
              <a:avLst/>
            </a:prstGeom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669372" y="2947779"/>
              <a:ext cx="21652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Solenoid High Field Region</a:t>
              </a:r>
              <a:endParaRPr lang="en-US" sz="1400" b="1" dirty="0"/>
            </a:p>
          </p:txBody>
        </p:sp>
        <p:sp>
          <p:nvSpPr>
            <p:cNvPr id="26" name="Left Brace 25"/>
            <p:cNvSpPr/>
            <p:nvPr/>
          </p:nvSpPr>
          <p:spPr>
            <a:xfrm rot="5400000">
              <a:off x="3580615" y="1619817"/>
              <a:ext cx="197791" cy="3342594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Left Brace 26"/>
            <p:cNvSpPr/>
            <p:nvPr/>
          </p:nvSpPr>
          <p:spPr>
            <a:xfrm>
              <a:off x="6403670" y="3513355"/>
              <a:ext cx="197790" cy="2592170"/>
            </a:xfrm>
            <a:prstGeom prst="leftBrac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 rot="16200000">
              <a:off x="6052368" y="4651375"/>
              <a:ext cx="47737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TOF</a:t>
              </a:r>
              <a:endParaRPr lang="en-US" sz="1400" b="1" dirty="0"/>
            </a:p>
          </p:txBody>
        </p:sp>
        <p:sp>
          <p:nvSpPr>
            <p:cNvPr id="29" name="Left Brace 28"/>
            <p:cNvSpPr/>
            <p:nvPr/>
          </p:nvSpPr>
          <p:spPr>
            <a:xfrm rot="10800000">
              <a:off x="7000734" y="3513355"/>
              <a:ext cx="197790" cy="2642970"/>
            </a:xfrm>
            <a:prstGeom prst="leftBrace">
              <a:avLst/>
            </a:prstGeom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 rot="5400000">
              <a:off x="7024016" y="4686089"/>
              <a:ext cx="5468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FCAL</a:t>
              </a:r>
              <a:endParaRPr lang="en-US" sz="1400" b="1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850949" y="4805604"/>
              <a:ext cx="6719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Target</a:t>
              </a:r>
              <a:endParaRPr lang="en-US" sz="1400" b="1" dirty="0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2749398" y="1085760"/>
            <a:ext cx="15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Signal reaction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2588841" y="2634463"/>
            <a:ext cx="1885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Beam polarization</a:t>
            </a:r>
            <a:endParaRPr lang="en-US" dirty="0"/>
          </a:p>
        </p:txBody>
      </p:sp>
      <p:grpSp>
        <p:nvGrpSpPr>
          <p:cNvPr id="34" name="Group 33"/>
          <p:cNvGrpSpPr/>
          <p:nvPr/>
        </p:nvGrpSpPr>
        <p:grpSpPr>
          <a:xfrm>
            <a:off x="754940" y="5022522"/>
            <a:ext cx="860425" cy="116637"/>
            <a:chOff x="-76200" y="4645025"/>
            <a:chExt cx="1127125" cy="101090"/>
          </a:xfrm>
        </p:grpSpPr>
        <p:cxnSp>
          <p:nvCxnSpPr>
            <p:cNvPr id="35" name="Curved Connector 34"/>
            <p:cNvCxnSpPr/>
            <p:nvPr/>
          </p:nvCxnSpPr>
          <p:spPr>
            <a:xfrm>
              <a:off x="701675" y="4645025"/>
              <a:ext cx="349250" cy="101090"/>
            </a:xfrm>
            <a:prstGeom prst="curvedConnector3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urved Connector 35"/>
            <p:cNvCxnSpPr/>
            <p:nvPr/>
          </p:nvCxnSpPr>
          <p:spPr>
            <a:xfrm flipV="1">
              <a:off x="434975" y="4645025"/>
              <a:ext cx="266700" cy="101090"/>
            </a:xfrm>
            <a:prstGeom prst="curvedConnector3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urved Connector 36"/>
            <p:cNvCxnSpPr/>
            <p:nvPr/>
          </p:nvCxnSpPr>
          <p:spPr>
            <a:xfrm flipV="1">
              <a:off x="-76200" y="4645025"/>
              <a:ext cx="266700" cy="101090"/>
            </a:xfrm>
            <a:prstGeom prst="curvedConnector3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urved Connector 37"/>
            <p:cNvCxnSpPr/>
            <p:nvPr/>
          </p:nvCxnSpPr>
          <p:spPr>
            <a:xfrm flipH="1" flipV="1">
              <a:off x="190500" y="4645025"/>
              <a:ext cx="266700" cy="101090"/>
            </a:xfrm>
            <a:prstGeom prst="curvedConnector3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9" name="Picture 38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20" y="5007445"/>
            <a:ext cx="195130" cy="243912"/>
          </a:xfrm>
          <a:prstGeom prst="rect">
            <a:avLst/>
          </a:prstGeom>
        </p:spPr>
      </p:pic>
      <p:cxnSp>
        <p:nvCxnSpPr>
          <p:cNvPr id="40" name="Straight Arrow Connector 39"/>
          <p:cNvCxnSpPr>
            <a:stCxn id="22" idx="3"/>
          </p:cNvCxnSpPr>
          <p:nvPr/>
        </p:nvCxnSpPr>
        <p:spPr>
          <a:xfrm flipV="1">
            <a:off x="1761303" y="4925656"/>
            <a:ext cx="4495801" cy="202276"/>
          </a:xfrm>
          <a:prstGeom prst="straightConnector1">
            <a:avLst/>
          </a:prstGeom>
          <a:ln w="12700" cmpd="sng">
            <a:solidFill>
              <a:srgbClr val="FF0000"/>
            </a:solidFill>
            <a:headEnd type="none"/>
            <a:tailEnd type="none"/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22" idx="1"/>
          </p:cNvCxnSpPr>
          <p:nvPr/>
        </p:nvCxnSpPr>
        <p:spPr>
          <a:xfrm>
            <a:off x="1715584" y="5127932"/>
            <a:ext cx="4541520" cy="275102"/>
          </a:xfrm>
          <a:prstGeom prst="straightConnector1">
            <a:avLst/>
          </a:prstGeom>
          <a:ln w="12700" cmpd="sng">
            <a:solidFill>
              <a:srgbClr val="0000FF"/>
            </a:solidFill>
            <a:headEnd type="none"/>
            <a:tailEnd type="none"/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42" name="Picture 41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19" y="4909943"/>
            <a:ext cx="240030" cy="137160"/>
          </a:xfrm>
          <a:prstGeom prst="rect">
            <a:avLst/>
          </a:prstGeom>
        </p:spPr>
      </p:pic>
      <p:pic>
        <p:nvPicPr>
          <p:cNvPr id="43" name="Picture 42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461" y="5214929"/>
            <a:ext cx="246888" cy="188105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5627455" y="1085760"/>
            <a:ext cx="33877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All occur via the </a:t>
            </a:r>
            <a:r>
              <a:rPr lang="en-US" dirty="0" err="1" smtClean="0"/>
              <a:t>Primakoff</a:t>
            </a:r>
            <a:r>
              <a:rPr lang="en-US" dirty="0" smtClean="0"/>
              <a:t> effect (interaction with the Coulomb field of nucleus)</a:t>
            </a:r>
            <a:br>
              <a:rPr lang="en-US" dirty="0" smtClean="0"/>
            </a:b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All result in very forward going particles</a:t>
            </a:r>
            <a:br>
              <a:rPr lang="en-US" dirty="0" smtClean="0"/>
            </a:b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Low t (-t &lt; 0.005 GeV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5" name="Left Brace 44"/>
          <p:cNvSpPr/>
          <p:nvPr/>
        </p:nvSpPr>
        <p:spPr>
          <a:xfrm>
            <a:off x="5472247" y="1013926"/>
            <a:ext cx="197791" cy="2446824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7328574" y="3910002"/>
            <a:ext cx="11464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Symbol" charset="2"/>
                <a:cs typeface="Symbol" charset="2"/>
              </a:rPr>
              <a:t>m/p </a:t>
            </a:r>
            <a:r>
              <a:rPr lang="en-US" sz="1400" b="1" dirty="0" smtClean="0"/>
              <a:t>Detector</a:t>
            </a:r>
            <a:endParaRPr lang="en-US" sz="1400" b="1" dirty="0"/>
          </a:p>
        </p:txBody>
      </p:sp>
      <p:sp>
        <p:nvSpPr>
          <p:cNvPr id="71" name="Right Bracket 70"/>
          <p:cNvSpPr/>
          <p:nvPr/>
        </p:nvSpPr>
        <p:spPr>
          <a:xfrm rot="16200000">
            <a:off x="7910010" y="3460574"/>
            <a:ext cx="124410" cy="1642262"/>
          </a:xfrm>
          <a:prstGeom prst="rightBracket">
            <a:avLst/>
          </a:prstGeom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2" name="Picture 71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50" y="1013926"/>
            <a:ext cx="1725637" cy="365760"/>
          </a:xfrm>
          <a:prstGeom prst="rect">
            <a:avLst/>
          </a:prstGeom>
        </p:spPr>
      </p:pic>
      <p:pic>
        <p:nvPicPr>
          <p:cNvPr id="73" name="Picture 72" descr="latex-image-1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50" y="2609254"/>
            <a:ext cx="1420009" cy="365760"/>
          </a:xfrm>
          <a:prstGeom prst="rect">
            <a:avLst/>
          </a:prstGeom>
        </p:spPr>
      </p:pic>
      <p:pic>
        <p:nvPicPr>
          <p:cNvPr id="74" name="Picture 73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50" y="1809340"/>
            <a:ext cx="1725637" cy="365760"/>
          </a:xfrm>
          <a:prstGeom prst="rect">
            <a:avLst/>
          </a:prstGeom>
        </p:spPr>
      </p:pic>
      <p:sp>
        <p:nvSpPr>
          <p:cNvPr id="75" name="TextBox 74"/>
          <p:cNvSpPr txBox="1"/>
          <p:nvPr/>
        </p:nvSpPr>
        <p:spPr>
          <a:xfrm>
            <a:off x="2776562" y="1820246"/>
            <a:ext cx="1510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Normalization</a:t>
            </a:r>
            <a:endParaRPr lang="en-US" dirty="0"/>
          </a:p>
        </p:txBody>
      </p:sp>
      <p:pic>
        <p:nvPicPr>
          <p:cNvPr id="76" name="Picture 75" descr="latex-image-1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537" y="1379686"/>
            <a:ext cx="927781" cy="182880"/>
          </a:xfrm>
          <a:prstGeom prst="rect">
            <a:avLst/>
          </a:prstGeom>
        </p:spPr>
      </p:pic>
      <p:pic>
        <p:nvPicPr>
          <p:cNvPr id="77" name="Picture 76" descr="latex-image-1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67" y="2175100"/>
            <a:ext cx="923321" cy="182880"/>
          </a:xfrm>
          <a:prstGeom prst="rect">
            <a:avLst/>
          </a:prstGeom>
        </p:spPr>
      </p:pic>
      <p:pic>
        <p:nvPicPr>
          <p:cNvPr id="78" name="Picture 77" descr="latex-image-1.pd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368" y="2995943"/>
            <a:ext cx="766119" cy="182880"/>
          </a:xfrm>
          <a:prstGeom prst="rect">
            <a:avLst/>
          </a:prstGeom>
        </p:spPr>
      </p:pic>
      <p:grpSp>
        <p:nvGrpSpPr>
          <p:cNvPr id="87" name="Group 86"/>
          <p:cNvGrpSpPr/>
          <p:nvPr/>
        </p:nvGrpSpPr>
        <p:grpSpPr>
          <a:xfrm>
            <a:off x="7188056" y="5244567"/>
            <a:ext cx="1605288" cy="754812"/>
            <a:chOff x="7270279" y="5214929"/>
            <a:chExt cx="1605288" cy="754812"/>
          </a:xfrm>
        </p:grpSpPr>
        <p:sp>
          <p:nvSpPr>
            <p:cNvPr id="59" name="Rectangle 58"/>
            <p:cNvSpPr/>
            <p:nvPr/>
          </p:nvSpPr>
          <p:spPr>
            <a:xfrm>
              <a:off x="7334628" y="5214929"/>
              <a:ext cx="86255" cy="754812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7441309" y="5214929"/>
              <a:ext cx="45719" cy="754812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7604732" y="5214929"/>
              <a:ext cx="45719" cy="754812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7925556" y="5214929"/>
              <a:ext cx="45719" cy="754812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8160235" y="5214929"/>
              <a:ext cx="45719" cy="754812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8769784" y="5214929"/>
              <a:ext cx="45719" cy="754812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8829848" y="5214929"/>
              <a:ext cx="45719" cy="754812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7270279" y="5214929"/>
              <a:ext cx="45719" cy="754812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7764629" y="5214929"/>
              <a:ext cx="45719" cy="754812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7982325" y="5214929"/>
              <a:ext cx="164572" cy="754812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8220300" y="5214929"/>
              <a:ext cx="536785" cy="754812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7503960" y="5214929"/>
              <a:ext cx="86255" cy="754812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7664826" y="5214929"/>
              <a:ext cx="86255" cy="754812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7825692" y="5214929"/>
              <a:ext cx="86255" cy="754812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7175448" y="4341593"/>
            <a:ext cx="1605288" cy="754812"/>
            <a:chOff x="7270279" y="5214929"/>
            <a:chExt cx="1605288" cy="754812"/>
          </a:xfrm>
        </p:grpSpPr>
        <p:sp>
          <p:nvSpPr>
            <p:cNvPr id="104" name="Rectangle 103"/>
            <p:cNvSpPr/>
            <p:nvPr/>
          </p:nvSpPr>
          <p:spPr>
            <a:xfrm>
              <a:off x="7334628" y="5214929"/>
              <a:ext cx="86255" cy="754812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7441309" y="5214929"/>
              <a:ext cx="45719" cy="754812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7604732" y="5214929"/>
              <a:ext cx="45719" cy="754812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7925556" y="5214929"/>
              <a:ext cx="45719" cy="754812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8160235" y="5214929"/>
              <a:ext cx="45719" cy="754812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8769784" y="5214929"/>
              <a:ext cx="45719" cy="754812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8829848" y="5214929"/>
              <a:ext cx="45719" cy="754812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7270279" y="5214929"/>
              <a:ext cx="45719" cy="754812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7764629" y="5214929"/>
              <a:ext cx="45719" cy="754812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7982325" y="5214929"/>
              <a:ext cx="164572" cy="754812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8220300" y="5214929"/>
              <a:ext cx="536785" cy="754812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7503960" y="5214929"/>
              <a:ext cx="86255" cy="754812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7664826" y="5214929"/>
              <a:ext cx="86255" cy="754812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7825692" y="5214929"/>
              <a:ext cx="86255" cy="754812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53764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515"/>
            <a:ext cx="8229600" cy="964841"/>
          </a:xfrm>
        </p:spPr>
        <p:txBody>
          <a:bodyPr>
            <a:normAutofit/>
          </a:bodyPr>
          <a:lstStyle/>
          <a:p>
            <a:pPr algn="l"/>
            <a:r>
              <a:rPr lang="en-US" sz="4000" cap="small" dirty="0" smtClean="0">
                <a:solidFill>
                  <a:srgbClr val="2F4D8E"/>
                </a:solidFill>
                <a:latin typeface="Minion Pro"/>
                <a:cs typeface="Minion Pro"/>
              </a:rPr>
              <a:t>First Attempt</a:t>
            </a:r>
            <a:endParaRPr lang="en-US" sz="4000" cap="small" dirty="0">
              <a:solidFill>
                <a:srgbClr val="2F4D8E"/>
              </a:solidFill>
              <a:latin typeface="Minion Pro"/>
              <a:cs typeface="Minion Pro"/>
            </a:endParaRPr>
          </a:p>
        </p:txBody>
      </p:sp>
      <p:pic>
        <p:nvPicPr>
          <p:cNvPr id="39" name="Picture 38" descr="Screen Shot 2017-09-12 at 8.43.02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044" y="3815080"/>
            <a:ext cx="5054600" cy="863600"/>
          </a:xfrm>
          <a:prstGeom prst="rect">
            <a:avLst/>
          </a:prstGeom>
          <a:ln>
            <a:solidFill>
              <a:srgbClr val="FF6600"/>
            </a:solidFill>
          </a:ln>
        </p:spPr>
      </p:pic>
      <p:pic>
        <p:nvPicPr>
          <p:cNvPr id="40" name="Picture 39" descr="Screen Shot 2017-09-12 at 8.46.11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57" y="4902200"/>
            <a:ext cx="6184900" cy="1384300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p:sp>
        <p:nvSpPr>
          <p:cNvPr id="42" name="TextBox 41"/>
          <p:cNvSpPr txBox="1"/>
          <p:nvPr/>
        </p:nvSpPr>
        <p:spPr>
          <a:xfrm>
            <a:off x="731520" y="3770590"/>
            <a:ext cx="19710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i="1" dirty="0" smtClean="0">
                <a:solidFill>
                  <a:schemeClr val="accent6">
                    <a:lumMod val="50000"/>
                  </a:schemeClr>
                </a:solidFill>
              </a:rPr>
              <a:t>Tell TMVA what input variables to use</a:t>
            </a:r>
            <a:endParaRPr lang="en-US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09717" y="4902200"/>
            <a:ext cx="1971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i="1" dirty="0" smtClean="0">
                <a:solidFill>
                  <a:schemeClr val="accent5">
                    <a:lumMod val="50000"/>
                  </a:schemeClr>
                </a:solidFill>
              </a:rPr>
              <a:t>Tell TMVA what methods to use</a:t>
            </a:r>
            <a:endParaRPr lang="en-US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4" name="Content Placeholder 2"/>
          <p:cNvSpPr>
            <a:spLocks noGrp="1"/>
          </p:cNvSpPr>
          <p:nvPr>
            <p:ph idx="1"/>
          </p:nvPr>
        </p:nvSpPr>
        <p:spPr>
          <a:xfrm>
            <a:off x="457200" y="1171357"/>
            <a:ext cx="3322320" cy="2075714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2200" dirty="0" smtClean="0">
                <a:solidFill>
                  <a:srgbClr val="000229"/>
                </a:solidFill>
                <a:latin typeface="Century Gothic"/>
                <a:cs typeface="Century Gothic"/>
              </a:rPr>
              <a:t>Simulate single 2GeV particles with simple geometry</a:t>
            </a:r>
            <a:br>
              <a:rPr lang="en-US" sz="2200" dirty="0" smtClean="0">
                <a:solidFill>
                  <a:srgbClr val="000229"/>
                </a:solidFill>
                <a:latin typeface="Century Gothic"/>
                <a:cs typeface="Century Gothic"/>
              </a:rPr>
            </a:br>
            <a:endParaRPr lang="en-US" sz="2200" dirty="0" smtClean="0">
              <a:solidFill>
                <a:srgbClr val="000229"/>
              </a:solidFill>
              <a:latin typeface="Century Gothic"/>
              <a:cs typeface="Century Gothic"/>
            </a:endParaRPr>
          </a:p>
          <a:p>
            <a:pPr>
              <a:buClr>
                <a:schemeClr val="tx1">
                  <a:lumMod val="85000"/>
                  <a:lumOff val="15000"/>
                </a:schemeClr>
              </a:buClr>
            </a:pPr>
            <a:r>
              <a:rPr lang="en-US" sz="2200" dirty="0" smtClean="0">
                <a:solidFill>
                  <a:srgbClr val="000229"/>
                </a:solidFill>
                <a:latin typeface="Century Gothic"/>
                <a:cs typeface="Century Gothic"/>
              </a:rPr>
              <a:t>4 </a:t>
            </a:r>
            <a:r>
              <a:rPr lang="en-US" sz="2200" dirty="0" err="1" smtClean="0">
                <a:solidFill>
                  <a:srgbClr val="000229"/>
                </a:solidFill>
                <a:latin typeface="Century Gothic"/>
                <a:cs typeface="Century Gothic"/>
              </a:rPr>
              <a:t>nucl</a:t>
            </a:r>
            <a:r>
              <a:rPr lang="en-US" sz="2200" dirty="0" smtClean="0">
                <a:solidFill>
                  <a:srgbClr val="000229"/>
                </a:solidFill>
                <a:latin typeface="Century Gothic"/>
                <a:cs typeface="Century Gothic"/>
              </a:rPr>
              <a:t>. Interaction lengths </a:t>
            </a:r>
            <a:r>
              <a:rPr lang="en-US" sz="2200" dirty="0" smtClean="0">
                <a:solidFill>
                  <a:srgbClr val="000229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200" dirty="0" smtClean="0">
                <a:solidFill>
                  <a:srgbClr val="000229"/>
                </a:solidFill>
                <a:latin typeface="Century Gothic"/>
                <a:cs typeface="Century Gothic"/>
              </a:rPr>
              <a:t> ~2% of </a:t>
            </a:r>
            <a:r>
              <a:rPr lang="en-US" sz="2200" dirty="0" err="1" smtClean="0">
                <a:solidFill>
                  <a:srgbClr val="000229"/>
                </a:solidFill>
                <a:latin typeface="Symbol" charset="2"/>
                <a:cs typeface="Symbol" charset="2"/>
              </a:rPr>
              <a:t>p</a:t>
            </a:r>
            <a:r>
              <a:rPr lang="en-US" sz="1700" dirty="0" err="1" smtClean="0">
                <a:solidFill>
                  <a:srgbClr val="000229"/>
                </a:solidFill>
                <a:latin typeface="Century Gothic"/>
                <a:cs typeface="Century Gothic"/>
              </a:rPr>
              <a:t>s</a:t>
            </a:r>
            <a:r>
              <a:rPr lang="en-US" sz="2200" dirty="0" smtClean="0">
                <a:solidFill>
                  <a:srgbClr val="000229"/>
                </a:solidFill>
                <a:latin typeface="Century Gothic"/>
                <a:cs typeface="Century Gothic"/>
              </a:rPr>
              <a:t> make it through </a:t>
            </a:r>
            <a:endParaRPr lang="en-US" sz="2200" dirty="0">
              <a:solidFill>
                <a:srgbClr val="000229"/>
              </a:solidFill>
              <a:latin typeface="Century Gothic"/>
              <a:cs typeface="Century Gothic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4008417" y="500891"/>
            <a:ext cx="4756250" cy="3093684"/>
            <a:chOff x="4120177" y="500891"/>
            <a:chExt cx="4756250" cy="3093684"/>
          </a:xfrm>
        </p:grpSpPr>
        <p:grpSp>
          <p:nvGrpSpPr>
            <p:cNvPr id="4" name="Group 3"/>
            <p:cNvGrpSpPr/>
            <p:nvPr/>
          </p:nvGrpSpPr>
          <p:grpSpPr>
            <a:xfrm>
              <a:off x="4120177" y="500891"/>
              <a:ext cx="4756250" cy="3093684"/>
              <a:chOff x="3850640" y="1368620"/>
              <a:chExt cx="4756250" cy="3093684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6549976" y="1953990"/>
                <a:ext cx="1903144" cy="1866168"/>
                <a:chOff x="5615256" y="1466311"/>
                <a:chExt cx="1903144" cy="1866168"/>
              </a:xfrm>
            </p:grpSpPr>
            <p:grpSp>
              <p:nvGrpSpPr>
                <p:cNvPr id="21" name="Group 20"/>
                <p:cNvGrpSpPr/>
                <p:nvPr/>
              </p:nvGrpSpPr>
              <p:grpSpPr>
                <a:xfrm>
                  <a:off x="6990409" y="1466312"/>
                  <a:ext cx="527991" cy="1866167"/>
                  <a:chOff x="6990409" y="1466312"/>
                  <a:chExt cx="527991" cy="1866167"/>
                </a:xfrm>
              </p:grpSpPr>
              <p:grpSp>
                <p:nvGrpSpPr>
                  <p:cNvPr id="35" name="Group 34"/>
                  <p:cNvGrpSpPr/>
                  <p:nvPr/>
                </p:nvGrpSpPr>
                <p:grpSpPr>
                  <a:xfrm>
                    <a:off x="7323737" y="1466312"/>
                    <a:ext cx="194663" cy="1866167"/>
                    <a:chOff x="7323737" y="1466312"/>
                    <a:chExt cx="194663" cy="1866167"/>
                  </a:xfrm>
                </p:grpSpPr>
                <p:sp>
                  <p:nvSpPr>
                    <p:cNvPr id="37" name="Rectangle 36"/>
                    <p:cNvSpPr/>
                    <p:nvPr/>
                  </p:nvSpPr>
                  <p:spPr>
                    <a:xfrm>
                      <a:off x="7323737" y="1466312"/>
                      <a:ext cx="84133" cy="1866167"/>
                    </a:xfrm>
                    <a:prstGeom prst="rect">
                      <a:avLst/>
                    </a:prstGeom>
                  </p:spPr>
                  <p:style>
                    <a:lnRef idx="1">
                      <a:schemeClr val="accent4"/>
                    </a:lnRef>
                    <a:fillRef idx="3">
                      <a:schemeClr val="accent4"/>
                    </a:fillRef>
                    <a:effectRef idx="2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8" name="Rectangle 37"/>
                    <p:cNvSpPr/>
                    <p:nvPr/>
                  </p:nvSpPr>
                  <p:spPr>
                    <a:xfrm>
                      <a:off x="7434267" y="1466312"/>
                      <a:ext cx="84133" cy="1866167"/>
                    </a:xfrm>
                    <a:prstGeom prst="rect">
                      <a:avLst/>
                    </a:prstGeom>
                  </p:spPr>
                  <p:style>
                    <a:lnRef idx="1">
                      <a:schemeClr val="accent4"/>
                    </a:lnRef>
                    <a:fillRef idx="3">
                      <a:schemeClr val="accent4"/>
                    </a:fillRef>
                    <a:effectRef idx="2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6" name="Rectangle 35"/>
                  <p:cNvSpPr/>
                  <p:nvPr/>
                </p:nvSpPr>
                <p:spPr>
                  <a:xfrm>
                    <a:off x="6990409" y="1466312"/>
                    <a:ext cx="302848" cy="1866167"/>
                  </a:xfrm>
                  <a:prstGeom prst="rect">
                    <a:avLst/>
                  </a:prstGeom>
                </p:spPr>
                <p:style>
                  <a:lnRef idx="1">
                    <a:schemeClr val="accent6"/>
                  </a:lnRef>
                  <a:fillRef idx="3">
                    <a:schemeClr val="accent6"/>
                  </a:fillRef>
                  <a:effectRef idx="2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2" name="Group 21"/>
                <p:cNvGrpSpPr/>
                <p:nvPr/>
              </p:nvGrpSpPr>
              <p:grpSpPr>
                <a:xfrm>
                  <a:off x="6420155" y="1466312"/>
                  <a:ext cx="527991" cy="1866167"/>
                  <a:chOff x="6990409" y="1466312"/>
                  <a:chExt cx="527991" cy="1866167"/>
                </a:xfrm>
              </p:grpSpPr>
              <p:grpSp>
                <p:nvGrpSpPr>
                  <p:cNvPr id="31" name="Group 30"/>
                  <p:cNvGrpSpPr/>
                  <p:nvPr/>
                </p:nvGrpSpPr>
                <p:grpSpPr>
                  <a:xfrm>
                    <a:off x="7323737" y="1466312"/>
                    <a:ext cx="194663" cy="1866167"/>
                    <a:chOff x="7323737" y="1466312"/>
                    <a:chExt cx="194663" cy="1866167"/>
                  </a:xfrm>
                </p:grpSpPr>
                <p:sp>
                  <p:nvSpPr>
                    <p:cNvPr id="33" name="Rectangle 32"/>
                    <p:cNvSpPr/>
                    <p:nvPr/>
                  </p:nvSpPr>
                  <p:spPr>
                    <a:xfrm>
                      <a:off x="7323737" y="1466312"/>
                      <a:ext cx="84133" cy="1866167"/>
                    </a:xfrm>
                    <a:prstGeom prst="rect">
                      <a:avLst/>
                    </a:prstGeom>
                  </p:spPr>
                  <p:style>
                    <a:lnRef idx="1">
                      <a:schemeClr val="accent4"/>
                    </a:lnRef>
                    <a:fillRef idx="3">
                      <a:schemeClr val="accent4"/>
                    </a:fillRef>
                    <a:effectRef idx="2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4" name="Rectangle 33"/>
                    <p:cNvSpPr/>
                    <p:nvPr/>
                  </p:nvSpPr>
                  <p:spPr>
                    <a:xfrm>
                      <a:off x="7434267" y="1466312"/>
                      <a:ext cx="84133" cy="1866167"/>
                    </a:xfrm>
                    <a:prstGeom prst="rect">
                      <a:avLst/>
                    </a:prstGeom>
                  </p:spPr>
                  <p:style>
                    <a:lnRef idx="1">
                      <a:schemeClr val="accent4"/>
                    </a:lnRef>
                    <a:fillRef idx="3">
                      <a:schemeClr val="accent4"/>
                    </a:fillRef>
                    <a:effectRef idx="2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32" name="Rectangle 31"/>
                  <p:cNvSpPr/>
                  <p:nvPr/>
                </p:nvSpPr>
                <p:spPr>
                  <a:xfrm>
                    <a:off x="6990409" y="1466312"/>
                    <a:ext cx="302848" cy="1866167"/>
                  </a:xfrm>
                  <a:prstGeom prst="rect">
                    <a:avLst/>
                  </a:prstGeom>
                </p:spPr>
                <p:style>
                  <a:lnRef idx="1">
                    <a:schemeClr val="accent6"/>
                  </a:lnRef>
                  <a:fillRef idx="3">
                    <a:schemeClr val="accent6"/>
                  </a:fillRef>
                  <a:effectRef idx="2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3" name="Group 22"/>
                <p:cNvGrpSpPr/>
                <p:nvPr/>
              </p:nvGrpSpPr>
              <p:grpSpPr>
                <a:xfrm>
                  <a:off x="5850559" y="1466312"/>
                  <a:ext cx="527991" cy="1866167"/>
                  <a:chOff x="6990409" y="1466312"/>
                  <a:chExt cx="527991" cy="1866167"/>
                </a:xfrm>
              </p:grpSpPr>
              <p:grpSp>
                <p:nvGrpSpPr>
                  <p:cNvPr id="27" name="Group 26"/>
                  <p:cNvGrpSpPr/>
                  <p:nvPr/>
                </p:nvGrpSpPr>
                <p:grpSpPr>
                  <a:xfrm>
                    <a:off x="7323737" y="1466312"/>
                    <a:ext cx="194663" cy="1866167"/>
                    <a:chOff x="7323737" y="1466312"/>
                    <a:chExt cx="194663" cy="1866167"/>
                  </a:xfrm>
                </p:grpSpPr>
                <p:sp>
                  <p:nvSpPr>
                    <p:cNvPr id="29" name="Rectangle 28"/>
                    <p:cNvSpPr/>
                    <p:nvPr/>
                  </p:nvSpPr>
                  <p:spPr>
                    <a:xfrm>
                      <a:off x="7323737" y="1466312"/>
                      <a:ext cx="84133" cy="1866167"/>
                    </a:xfrm>
                    <a:prstGeom prst="rect">
                      <a:avLst/>
                    </a:prstGeom>
                  </p:spPr>
                  <p:style>
                    <a:lnRef idx="1">
                      <a:schemeClr val="accent4"/>
                    </a:lnRef>
                    <a:fillRef idx="3">
                      <a:schemeClr val="accent4"/>
                    </a:fillRef>
                    <a:effectRef idx="2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0" name="Rectangle 29"/>
                    <p:cNvSpPr/>
                    <p:nvPr/>
                  </p:nvSpPr>
                  <p:spPr>
                    <a:xfrm>
                      <a:off x="7434267" y="1466312"/>
                      <a:ext cx="84133" cy="1866167"/>
                    </a:xfrm>
                    <a:prstGeom prst="rect">
                      <a:avLst/>
                    </a:prstGeom>
                  </p:spPr>
                  <p:style>
                    <a:lnRef idx="1">
                      <a:schemeClr val="accent4"/>
                    </a:lnRef>
                    <a:fillRef idx="3">
                      <a:schemeClr val="accent4"/>
                    </a:fillRef>
                    <a:effectRef idx="2">
                      <a:schemeClr val="accent4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sp>
                <p:nvSpPr>
                  <p:cNvPr id="28" name="Rectangle 27"/>
                  <p:cNvSpPr/>
                  <p:nvPr/>
                </p:nvSpPr>
                <p:spPr>
                  <a:xfrm>
                    <a:off x="6990409" y="1466312"/>
                    <a:ext cx="302848" cy="1866167"/>
                  </a:xfrm>
                  <a:prstGeom prst="rect">
                    <a:avLst/>
                  </a:prstGeom>
                </p:spPr>
                <p:style>
                  <a:lnRef idx="1">
                    <a:schemeClr val="accent6"/>
                  </a:lnRef>
                  <a:fillRef idx="3">
                    <a:schemeClr val="accent6"/>
                  </a:fillRef>
                  <a:effectRef idx="2">
                    <a:schemeClr val="accent6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4" name="Group 23"/>
                <p:cNvGrpSpPr/>
                <p:nvPr/>
              </p:nvGrpSpPr>
              <p:grpSpPr>
                <a:xfrm>
                  <a:off x="5615256" y="1466311"/>
                  <a:ext cx="194663" cy="1866167"/>
                  <a:chOff x="7323737" y="1466312"/>
                  <a:chExt cx="194663" cy="1866167"/>
                </a:xfrm>
              </p:grpSpPr>
              <p:sp>
                <p:nvSpPr>
                  <p:cNvPr id="25" name="Rectangle 24"/>
                  <p:cNvSpPr/>
                  <p:nvPr/>
                </p:nvSpPr>
                <p:spPr>
                  <a:xfrm>
                    <a:off x="7323737" y="1466312"/>
                    <a:ext cx="84133" cy="1866167"/>
                  </a:xfrm>
                  <a:prstGeom prst="rect">
                    <a:avLst/>
                  </a:prstGeom>
                </p:spPr>
                <p:style>
                  <a:lnRef idx="1">
                    <a:schemeClr val="accent4"/>
                  </a:lnRef>
                  <a:fillRef idx="3">
                    <a:schemeClr val="accent4"/>
                  </a:fillRef>
                  <a:effectRef idx="2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" name="Rectangle 25"/>
                  <p:cNvSpPr/>
                  <p:nvPr/>
                </p:nvSpPr>
                <p:spPr>
                  <a:xfrm>
                    <a:off x="7434267" y="1466312"/>
                    <a:ext cx="84133" cy="1866167"/>
                  </a:xfrm>
                  <a:prstGeom prst="rect">
                    <a:avLst/>
                  </a:prstGeom>
                </p:spPr>
                <p:style>
                  <a:lnRef idx="1">
                    <a:schemeClr val="accent4"/>
                  </a:lnRef>
                  <a:fillRef idx="3">
                    <a:schemeClr val="accent4"/>
                  </a:fillRef>
                  <a:effectRef idx="2">
                    <a:schemeClr val="accent4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6" name="Rectangle 5"/>
              <p:cNvSpPr/>
              <p:nvPr/>
            </p:nvSpPr>
            <p:spPr>
              <a:xfrm>
                <a:off x="4908726" y="1970182"/>
                <a:ext cx="704088" cy="1866167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4551680" y="1368620"/>
                <a:ext cx="1329648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FCAL</a:t>
                </a:r>
              </a:p>
              <a:p>
                <a:pPr algn="ctr"/>
                <a:r>
                  <a:rPr lang="en-US" sz="1400" dirty="0" smtClean="0"/>
                  <a:t>(45cm </a:t>
                </a:r>
                <a:r>
                  <a:rPr lang="en-US" sz="1400" dirty="0" err="1" smtClean="0"/>
                  <a:t>Pb</a:t>
                </a:r>
                <a:r>
                  <a:rPr lang="en-US" sz="1400" dirty="0" smtClean="0"/>
                  <a:t>-glass)</a:t>
                </a:r>
                <a:endParaRPr lang="en-US" sz="1400" dirty="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6403755" y="1399100"/>
                <a:ext cx="2203135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>
                    <a:latin typeface="Symbol" charset="2"/>
                    <a:cs typeface="Symbol" charset="2"/>
                  </a:rPr>
                  <a:t>m/p </a:t>
                </a:r>
                <a:r>
                  <a:rPr lang="en-US" dirty="0" smtClean="0"/>
                  <a:t>detector</a:t>
                </a:r>
              </a:p>
              <a:p>
                <a:pPr algn="ctr"/>
                <a:r>
                  <a:rPr lang="en-US" sz="1400" dirty="0" smtClean="0"/>
                  <a:t>(MWPC + 20cm Iron blocks)</a:t>
                </a:r>
                <a:endParaRPr lang="en-US" sz="1400" dirty="0"/>
              </a:p>
            </p:txBody>
          </p:sp>
          <p:sp>
            <p:nvSpPr>
              <p:cNvPr id="9" name="Right Bracket 8"/>
              <p:cNvSpPr/>
              <p:nvPr/>
            </p:nvSpPr>
            <p:spPr>
              <a:xfrm rot="5400000">
                <a:off x="5169838" y="3680967"/>
                <a:ext cx="172720" cy="694944"/>
              </a:xfrm>
              <a:prstGeom prst="rightBracket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4551680" y="4092972"/>
                <a:ext cx="6078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E</a:t>
                </a:r>
                <a:r>
                  <a:rPr lang="en-US" baseline="-25000" dirty="0" smtClean="0"/>
                  <a:t>FCAL</a:t>
                </a:r>
                <a:endParaRPr lang="en-US" baseline="-25000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6450748" y="4092972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N</a:t>
                </a:r>
                <a:r>
                  <a:rPr lang="en-US" baseline="-25000" dirty="0" smtClean="0"/>
                  <a:t>1</a:t>
                </a:r>
                <a:endParaRPr lang="en-US" baseline="-25000" dirty="0"/>
              </a:p>
            </p:txBody>
          </p:sp>
          <p:sp>
            <p:nvSpPr>
              <p:cNvPr id="12" name="Right Bracket 11"/>
              <p:cNvSpPr/>
              <p:nvPr/>
            </p:nvSpPr>
            <p:spPr>
              <a:xfrm rot="5400000">
                <a:off x="6563362" y="3892882"/>
                <a:ext cx="172720" cy="271115"/>
              </a:xfrm>
              <a:prstGeom prst="rightBracket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7021388" y="4092972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N</a:t>
                </a:r>
                <a:r>
                  <a:rPr lang="en-US" baseline="-25000" dirty="0"/>
                  <a:t>2</a:t>
                </a:r>
              </a:p>
            </p:txBody>
          </p:sp>
          <p:sp>
            <p:nvSpPr>
              <p:cNvPr id="14" name="Right Bracket 13"/>
              <p:cNvSpPr/>
              <p:nvPr/>
            </p:nvSpPr>
            <p:spPr>
              <a:xfrm rot="5400000">
                <a:off x="7134002" y="3892882"/>
                <a:ext cx="172720" cy="271115"/>
              </a:xfrm>
              <a:prstGeom prst="rightBracket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7590984" y="4092972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N</a:t>
                </a:r>
                <a:r>
                  <a:rPr lang="en-US" baseline="-25000" dirty="0"/>
                  <a:t>3</a:t>
                </a:r>
              </a:p>
            </p:txBody>
          </p:sp>
          <p:sp>
            <p:nvSpPr>
              <p:cNvPr id="16" name="Right Bracket 15"/>
              <p:cNvSpPr/>
              <p:nvPr/>
            </p:nvSpPr>
            <p:spPr>
              <a:xfrm rot="5400000">
                <a:off x="7703598" y="3892882"/>
                <a:ext cx="172720" cy="271115"/>
              </a:xfrm>
              <a:prstGeom prst="rightBracket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8161238" y="4092972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N</a:t>
                </a:r>
                <a:r>
                  <a:rPr lang="en-US" baseline="-25000" dirty="0" smtClean="0"/>
                  <a:t>4</a:t>
                </a:r>
              </a:p>
            </p:txBody>
          </p:sp>
          <p:sp>
            <p:nvSpPr>
              <p:cNvPr id="18" name="Right Bracket 17"/>
              <p:cNvSpPr/>
              <p:nvPr/>
            </p:nvSpPr>
            <p:spPr>
              <a:xfrm rot="5400000">
                <a:off x="8273852" y="3892882"/>
                <a:ext cx="172720" cy="271115"/>
              </a:xfrm>
              <a:prstGeom prst="rightBracket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" name="Straight Arrow Connector 18"/>
              <p:cNvCxnSpPr/>
              <p:nvPr/>
            </p:nvCxnSpPr>
            <p:spPr>
              <a:xfrm flipV="1">
                <a:off x="4074160" y="2865120"/>
                <a:ext cx="635000" cy="10160"/>
              </a:xfrm>
              <a:prstGeom prst="straightConnector1">
                <a:avLst/>
              </a:prstGeom>
              <a:ln w="57150" cmpd="sng">
                <a:solidFill>
                  <a:srgbClr val="0000FF"/>
                </a:solidFill>
                <a:prstDash val="solid"/>
                <a:headEnd type="none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>
                <a:off x="3850640" y="2456934"/>
                <a:ext cx="10270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0000FF"/>
                    </a:solidFill>
                    <a:latin typeface="Symbol" charset="2"/>
                    <a:cs typeface="Symbol" charset="2"/>
                  </a:rPr>
                  <a:t>m</a:t>
                </a:r>
                <a:r>
                  <a:rPr lang="en-US" baseline="30000" dirty="0" smtClean="0">
                    <a:solidFill>
                      <a:srgbClr val="0000FF"/>
                    </a:solidFill>
                    <a:latin typeface="Symbol" charset="2"/>
                    <a:cs typeface="Symbol" charset="2"/>
                  </a:rPr>
                  <a:t>+ </a:t>
                </a:r>
                <a:r>
                  <a:rPr lang="en-US" dirty="0" smtClean="0">
                    <a:solidFill>
                      <a:srgbClr val="0000FF"/>
                    </a:solidFill>
                    <a:latin typeface="Symbol" charset="2"/>
                    <a:cs typeface="Symbol" charset="2"/>
                  </a:rPr>
                  <a:t> </a:t>
                </a:r>
                <a:r>
                  <a:rPr lang="en-US" dirty="0" smtClean="0">
                    <a:solidFill>
                      <a:srgbClr val="0000FF"/>
                    </a:solidFill>
                    <a:cs typeface="Symbol" charset="2"/>
                  </a:rPr>
                  <a:t>or</a:t>
                </a:r>
                <a:r>
                  <a:rPr lang="en-US" dirty="0" smtClean="0">
                    <a:solidFill>
                      <a:srgbClr val="0000FF"/>
                    </a:solidFill>
                    <a:latin typeface="Symbol" charset="2"/>
                    <a:cs typeface="Symbol" charset="2"/>
                  </a:rPr>
                  <a:t>  p</a:t>
                </a:r>
                <a:r>
                  <a:rPr lang="en-US" baseline="30000" dirty="0" smtClean="0">
                    <a:solidFill>
                      <a:srgbClr val="0000FF"/>
                    </a:solidFill>
                    <a:latin typeface="Symbol" charset="2"/>
                    <a:cs typeface="Symbol" charset="2"/>
                  </a:rPr>
                  <a:t>+</a:t>
                </a:r>
                <a:endParaRPr lang="en-US" baseline="30000" dirty="0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45" name="TextBox 44"/>
            <p:cNvSpPr txBox="1"/>
            <p:nvPr/>
          </p:nvSpPr>
          <p:spPr>
            <a:xfrm>
              <a:off x="5217547" y="1133791"/>
              <a:ext cx="6423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1.5</a:t>
              </a:r>
              <a:r>
                <a:rPr lang="en-US" dirty="0" smtClean="0">
                  <a:latin typeface="Symbol" charset="2"/>
                  <a:cs typeface="Symbol" charset="2"/>
                </a:rPr>
                <a:t>l</a:t>
              </a:r>
              <a:r>
                <a:rPr lang="en-US" baseline="-25000" dirty="0" smtClean="0"/>
                <a:t>I</a:t>
              </a:r>
              <a:endParaRPr lang="en-US" baseline="-25000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036731" y="1133791"/>
              <a:ext cx="3501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latin typeface="Symbol" charset="2"/>
                  <a:cs typeface="Symbol" charset="2"/>
                </a:rPr>
                <a:t>l</a:t>
              </a:r>
              <a:r>
                <a:rPr lang="en-US" baseline="-25000" dirty="0" err="1"/>
                <a:t>I</a:t>
              </a:r>
              <a:endParaRPr lang="en-US" baseline="-25000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574493" y="1133791"/>
              <a:ext cx="3501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latin typeface="Symbol" charset="2"/>
                  <a:cs typeface="Symbol" charset="2"/>
                </a:rPr>
                <a:t>l</a:t>
              </a:r>
              <a:r>
                <a:rPr lang="en-US" baseline="-25000" dirty="0" err="1"/>
                <a:t>I</a:t>
              </a:r>
              <a:endParaRPr lang="en-US" baseline="-25000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8172723" y="1133791"/>
              <a:ext cx="3501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latin typeface="Symbol" charset="2"/>
                  <a:cs typeface="Symbol" charset="2"/>
                </a:rPr>
                <a:t>l</a:t>
              </a:r>
              <a:r>
                <a:rPr lang="en-US" baseline="-25000" dirty="0" err="1"/>
                <a:t>I</a:t>
              </a:r>
              <a:endParaRPr lang="en-US" baseline="-25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64895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7-09-11 at 4.55.06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487" y="447040"/>
            <a:ext cx="6885026" cy="5756567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2143285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515"/>
            <a:ext cx="8229600" cy="964841"/>
          </a:xfrm>
        </p:spPr>
        <p:txBody>
          <a:bodyPr>
            <a:normAutofit/>
          </a:bodyPr>
          <a:lstStyle/>
          <a:p>
            <a:pPr algn="l"/>
            <a:r>
              <a:rPr lang="en-US" sz="4000" cap="small" dirty="0" smtClean="0">
                <a:solidFill>
                  <a:srgbClr val="2F4D8E"/>
                </a:solidFill>
                <a:latin typeface="Minion Pro"/>
                <a:cs typeface="Minion Pro"/>
              </a:rPr>
              <a:t>More Iron Is Better</a:t>
            </a:r>
            <a:endParaRPr lang="en-US" sz="4000" cap="small" dirty="0">
              <a:solidFill>
                <a:srgbClr val="2F4D8E"/>
              </a:solidFill>
              <a:latin typeface="Minion Pro"/>
              <a:cs typeface="Minion Pr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8640" y="5925070"/>
            <a:ext cx="4490720" cy="313170"/>
          </a:xfrm>
        </p:spPr>
        <p:txBody>
          <a:bodyPr>
            <a:normAutofit/>
          </a:bodyPr>
          <a:lstStyle/>
          <a:p>
            <a:pPr marL="0" indent="0">
              <a:buClr>
                <a:schemeClr val="tx1">
                  <a:lumMod val="85000"/>
                  <a:lumOff val="15000"/>
                </a:schemeClr>
              </a:buClr>
              <a:buNone/>
            </a:pPr>
            <a:r>
              <a:rPr lang="en-US" sz="1400" i="1" dirty="0" smtClean="0">
                <a:solidFill>
                  <a:srgbClr val="000229"/>
                </a:solidFill>
                <a:latin typeface="Century Gothic"/>
                <a:cs typeface="Century Gothic"/>
              </a:rPr>
              <a:t>Study done by UMass undergrad. Bobby Johnston</a:t>
            </a:r>
            <a:endParaRPr lang="en-US" sz="1400" i="1" dirty="0">
              <a:solidFill>
                <a:srgbClr val="000229"/>
              </a:solidFill>
              <a:latin typeface="Century Gothic"/>
              <a:cs typeface="Century Gothic"/>
            </a:endParaRPr>
          </a:p>
        </p:txBody>
      </p:sp>
      <p:pic>
        <p:nvPicPr>
          <p:cNvPr id="4" name="Picture 3" descr="Screen Shot 2017-09-13 at 6.57.53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7" y="1044691"/>
            <a:ext cx="6218073" cy="4880379"/>
          </a:xfrm>
          <a:prstGeom prst="rect">
            <a:avLst/>
          </a:prstGeom>
          <a:ln>
            <a:solidFill>
              <a:srgbClr val="3366FF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049520" y="4683760"/>
            <a:ext cx="11945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s</a:t>
            </a:r>
            <a:r>
              <a:rPr lang="en-US" sz="1100" dirty="0" smtClean="0"/>
              <a:t>ignal acceptance</a:t>
            </a:r>
            <a:endParaRPr lang="en-US" sz="1100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-244988" y="2834640"/>
            <a:ext cx="14043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background rejection</a:t>
            </a:r>
            <a:endParaRPr lang="en-US" sz="1100" dirty="0"/>
          </a:p>
        </p:txBody>
      </p:sp>
      <p:sp>
        <p:nvSpPr>
          <p:cNvPr id="7" name="TextBox 6"/>
          <p:cNvSpPr txBox="1"/>
          <p:nvPr/>
        </p:nvSpPr>
        <p:spPr>
          <a:xfrm>
            <a:off x="6309360" y="882131"/>
            <a:ext cx="27127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600" dirty="0" smtClean="0">
                <a:latin typeface="Century Gothic"/>
                <a:cs typeface="Century Gothic"/>
              </a:rPr>
              <a:t>Realistic simulation with both particles present and distribution of incident photon energies</a:t>
            </a:r>
          </a:p>
          <a:p>
            <a:endParaRPr lang="en-US" sz="1600" dirty="0" smtClean="0">
              <a:latin typeface="Century Gothic"/>
              <a:cs typeface="Century Gothic"/>
            </a:endParaRPr>
          </a:p>
          <a:p>
            <a:pPr marL="285750" indent="-285750">
              <a:buFont typeface="Arial"/>
              <a:buChar char="•"/>
            </a:pPr>
            <a:r>
              <a:rPr lang="en-US" sz="1600" dirty="0" smtClean="0">
                <a:latin typeface="Century Gothic"/>
                <a:cs typeface="Century Gothic"/>
              </a:rPr>
              <a:t>An MVA can be biased by your choice of inputs, but not by your interpretation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6390640" y="3753459"/>
            <a:ext cx="2712720" cy="2007945"/>
            <a:chOff x="6390640" y="3641699"/>
            <a:chExt cx="2712720" cy="2007945"/>
          </a:xfrm>
        </p:grpSpPr>
        <p:pic>
          <p:nvPicPr>
            <p:cNvPr id="8" name="Picture 7" descr="Screen Shot 2017-09-13 at 7.30.47 AM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0640" y="3641699"/>
              <a:ext cx="2712720" cy="2007945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6888480" y="3769233"/>
              <a:ext cx="55656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signal</a:t>
              </a:r>
              <a:endPara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898640" y="3880993"/>
              <a:ext cx="93960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background</a:t>
              </a:r>
              <a:endParaRPr lang="en-US" sz="12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12" name="Content Placeholder 2"/>
          <p:cNvSpPr txBox="1">
            <a:spLocks/>
          </p:cNvSpPr>
          <p:nvPr/>
        </p:nvSpPr>
        <p:spPr>
          <a:xfrm>
            <a:off x="6593840" y="3567823"/>
            <a:ext cx="2245360" cy="25221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tx1">
                  <a:lumMod val="85000"/>
                  <a:lumOff val="15000"/>
                </a:schemeClr>
              </a:buClr>
              <a:buFont typeface="Arial"/>
              <a:buNone/>
            </a:pPr>
            <a:r>
              <a:rPr lang="en-US" sz="1100" i="1" dirty="0">
                <a:solidFill>
                  <a:srgbClr val="000229"/>
                </a:solidFill>
                <a:latin typeface="Century Gothic"/>
                <a:cs typeface="Century Gothic"/>
              </a:rPr>
              <a:t>e</a:t>
            </a:r>
            <a:r>
              <a:rPr lang="en-US" sz="1100" i="1" dirty="0" smtClean="0">
                <a:solidFill>
                  <a:srgbClr val="000229"/>
                </a:solidFill>
                <a:latin typeface="Century Gothic"/>
                <a:cs typeface="Century Gothic"/>
              </a:rPr>
              <a:t>xample response distributions</a:t>
            </a:r>
            <a:endParaRPr lang="en-US" sz="1100" i="1" dirty="0">
              <a:solidFill>
                <a:srgbClr val="000229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02184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JLabPresentation_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JLabPresentation_4.potx</Template>
  <TotalTime>12351</TotalTime>
  <Words>1359</Words>
  <Application>Microsoft Macintosh PowerPoint</Application>
  <PresentationFormat>On-screen Show (4:3)</PresentationFormat>
  <Paragraphs>211</Paragraphs>
  <Slides>23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JLabPresentation_4</vt:lpstr>
      <vt:lpstr>Detector Design Aided By Machine Learning</vt:lpstr>
      <vt:lpstr>Charged     Polarizability </vt:lpstr>
      <vt:lpstr>Experimental/Theoretical Landscape</vt:lpstr>
      <vt:lpstr>Relating cross-section to</vt:lpstr>
      <vt:lpstr>The Problem</vt:lpstr>
      <vt:lpstr>Experimental Setup</vt:lpstr>
      <vt:lpstr>First Attempt</vt:lpstr>
      <vt:lpstr>PowerPoint Presentation</vt:lpstr>
      <vt:lpstr>More Iron Is Better</vt:lpstr>
      <vt:lpstr>Symmetry of Iron Absorber Thickness</vt:lpstr>
      <vt:lpstr>Beam Hole / Dead Region Geometry</vt:lpstr>
      <vt:lpstr>PowerPoint Presentation</vt:lpstr>
      <vt:lpstr>PowerPoint Presentation</vt:lpstr>
      <vt:lpstr>An MVA surprise</vt:lpstr>
      <vt:lpstr>An MVA surprise</vt:lpstr>
      <vt:lpstr>Some advice</vt:lpstr>
      <vt:lpstr>Summary</vt:lpstr>
      <vt:lpstr>Backups</vt:lpstr>
      <vt:lpstr>Hall-D at Jefferson Lab (home of GlueX)</vt:lpstr>
      <vt:lpstr>PowerPoint Presentation</vt:lpstr>
      <vt:lpstr>20k -&gt; 200k</vt:lpstr>
      <vt:lpstr>PowerPoint Presentation</vt:lpstr>
      <vt:lpstr>Title Here</vt:lpstr>
    </vt:vector>
  </TitlesOfParts>
  <Company>Jefferson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HERE</dc:title>
  <dc:creator>Joanna Griffin</dc:creator>
  <cp:lastModifiedBy>David Lawrence</cp:lastModifiedBy>
  <cp:revision>61</cp:revision>
  <dcterms:created xsi:type="dcterms:W3CDTF">2013-05-20T19:38:29Z</dcterms:created>
  <dcterms:modified xsi:type="dcterms:W3CDTF">2017-10-16T01:30:41Z</dcterms:modified>
</cp:coreProperties>
</file>