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61" r:id="rId4"/>
    <p:sldId id="259" r:id="rId5"/>
    <p:sldId id="260" r:id="rId6"/>
    <p:sldId id="263" r:id="rId7"/>
    <p:sldId id="275" r:id="rId8"/>
    <p:sldId id="270" r:id="rId9"/>
    <p:sldId id="283" r:id="rId10"/>
    <p:sldId id="284" r:id="rId11"/>
    <p:sldId id="276" r:id="rId12"/>
    <p:sldId id="277" r:id="rId13"/>
    <p:sldId id="274" r:id="rId14"/>
    <p:sldId id="267" r:id="rId15"/>
    <p:sldId id="269" r:id="rId16"/>
    <p:sldId id="279" r:id="rId17"/>
    <p:sldId id="281" r:id="rId18"/>
    <p:sldId id="282" r:id="rId19"/>
    <p:sldId id="278" r:id="rId20"/>
    <p:sldId id="271" r:id="rId21"/>
    <p:sldId id="264" r:id="rId22"/>
    <p:sldId id="26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FD5"/>
    <a:srgbClr val="5D1E61"/>
    <a:srgbClr val="000229"/>
    <a:srgbClr val="2F4D8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8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31BD2-A38F-AB43-8E3C-D6E30D15DDFF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DDE94-6B71-B14C-BD69-E1245FCC2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D38C-E2B0-A948-8A8E-FE3D2A3BDD79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86" y="2499908"/>
            <a:ext cx="8369542" cy="1263469"/>
          </a:xfrm>
        </p:spPr>
        <p:txBody>
          <a:bodyPr>
            <a:noAutofit/>
          </a:bodyPr>
          <a:lstStyle/>
          <a:p>
            <a:pPr algn="l"/>
            <a:r>
              <a:rPr lang="en-US" sz="4800" spc="190" dirty="0">
                <a:solidFill>
                  <a:srgbClr val="FFFFFF"/>
                </a:solidFill>
                <a:latin typeface="Minion Pro"/>
              </a:rPr>
              <a:t>Detector Design Aided By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9248"/>
            <a:ext cx="9144000" cy="289690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>
                <a:solidFill>
                  <a:srgbClr val="000229"/>
                </a:solidFill>
                <a:latin typeface="Century Gothic"/>
              </a:rPr>
              <a:t>A case study of the Charged Pion </a:t>
            </a:r>
            <a:r>
              <a:rPr lang="en-US" i="1" dirty="0" err="1">
                <a:solidFill>
                  <a:srgbClr val="000229"/>
                </a:solidFill>
                <a:latin typeface="Century Gothic"/>
              </a:rPr>
              <a:t>Polarizability</a:t>
            </a:r>
            <a:r>
              <a:rPr lang="en-US" i="1" dirty="0">
                <a:solidFill>
                  <a:srgbClr val="000229"/>
                </a:solidFill>
                <a:latin typeface="Century Gothic"/>
              </a:rPr>
              <a:t> Experiment at Jefferson Lab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1" y="4223479"/>
            <a:ext cx="2533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David Lawrence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JLab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Robert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Johnston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UMass</a:t>
            </a:r>
          </a:p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Ilya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Larin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UMass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570" y="4786312"/>
            <a:ext cx="1342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595959"/>
                </a:solidFill>
                <a:latin typeface="Century Gothic"/>
                <a:cs typeface="Century Gothic"/>
              </a:rPr>
              <a:t>Oct. 25, </a:t>
            </a:r>
            <a:r>
              <a:rPr lang="en-US" sz="1400" i="1" dirty="0" smtClean="0">
                <a:solidFill>
                  <a:srgbClr val="595959"/>
                </a:solidFill>
                <a:latin typeface="Century Gothic"/>
                <a:cs typeface="Century Gothic"/>
              </a:rPr>
              <a:t>2017</a:t>
            </a:r>
            <a:endParaRPr lang="en-US" sz="1400" i="1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Phase II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82" name="Picture 81" descr="Screen Shot 2017-10-23 at 8.55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7" y="981525"/>
            <a:ext cx="4460630" cy="38334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990647" y="277579"/>
            <a:ext cx="2802698" cy="1851455"/>
            <a:chOff x="6147586" y="1117263"/>
            <a:chExt cx="2996414" cy="2639230"/>
          </a:xfrm>
        </p:grpSpPr>
        <p:pic>
          <p:nvPicPr>
            <p:cNvPr id="5" name="Picture 4" descr="inputs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b="50599"/>
            <a:stretch/>
          </p:blipFill>
          <p:spPr>
            <a:xfrm>
              <a:off x="6147586" y="1117263"/>
              <a:ext cx="2996414" cy="263923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7319245" y="1379636"/>
              <a:ext cx="1607342" cy="616533"/>
              <a:chOff x="7319245" y="1379636"/>
              <a:chExt cx="1607342" cy="616533"/>
            </a:xfrm>
          </p:grpSpPr>
          <p:pic>
            <p:nvPicPr>
              <p:cNvPr id="10" name="Picture 9" descr="inputs1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3" t="5787" r="81791" b="87468"/>
              <a:stretch/>
            </p:blipFill>
            <p:spPr>
              <a:xfrm>
                <a:off x="7319245" y="1462146"/>
                <a:ext cx="1056617" cy="36030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372687" y="1379636"/>
                <a:ext cx="542331" cy="43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Symbol" charset="2"/>
                    <a:cs typeface="Symbol" charset="2"/>
                  </a:rPr>
                  <a:t>p</a:t>
                </a:r>
                <a:r>
                  <a:rPr lang="en-US" sz="1400" baseline="30000" dirty="0" err="1" smtClean="0">
                    <a:latin typeface="Symbol" charset="2"/>
                    <a:cs typeface="Symbol" charset="2"/>
                  </a:rPr>
                  <a:t>+</a:t>
                </a:r>
                <a:r>
                  <a:rPr lang="en-US" sz="1400" dirty="0" err="1" smtClean="0">
                    <a:latin typeface="Symbol" charset="2"/>
                    <a:cs typeface="Symbol" charset="2"/>
                  </a:rPr>
                  <a:t>p</a:t>
                </a:r>
                <a:r>
                  <a:rPr lang="en-US" sz="1400" baseline="30000" dirty="0" smtClean="0">
                    <a:latin typeface="Symbol" charset="2"/>
                    <a:cs typeface="Symbol" charset="2"/>
                  </a:rPr>
                  <a:t>-</a:t>
                </a:r>
                <a:endParaRPr lang="en-US" sz="1400" baseline="30000" dirty="0">
                  <a:latin typeface="Symbol" charset="2"/>
                  <a:cs typeface="Symbol" charset="2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8372687" y="1557436"/>
                <a:ext cx="553900" cy="43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Symbol" charset="2"/>
                    <a:cs typeface="Symbol" charset="2"/>
                  </a:rPr>
                  <a:t>m</a:t>
                </a:r>
                <a:r>
                  <a:rPr lang="en-US" sz="1400" baseline="30000" dirty="0" err="1" smtClean="0">
                    <a:latin typeface="Symbol" charset="2"/>
                    <a:cs typeface="Symbol" charset="2"/>
                  </a:rPr>
                  <a:t>+</a:t>
                </a:r>
                <a:r>
                  <a:rPr lang="en-US" sz="1400" dirty="0" err="1" smtClean="0">
                    <a:latin typeface="Symbol" charset="2"/>
                    <a:cs typeface="Symbol" charset="2"/>
                  </a:rPr>
                  <a:t>m</a:t>
                </a:r>
                <a:r>
                  <a:rPr lang="en-US" sz="1400" baseline="30000" dirty="0" smtClean="0">
                    <a:latin typeface="Symbol" charset="2"/>
                    <a:cs typeface="Symbol" charset="2"/>
                  </a:rPr>
                  <a:t>-</a:t>
                </a:r>
                <a:endParaRPr lang="en-US" sz="1400" baseline="30000" dirty="0">
                  <a:latin typeface="Symbol" charset="2"/>
                  <a:cs typeface="Symbol" charset="2"/>
                </a:endParaRPr>
              </a:p>
            </p:txBody>
          </p:sp>
        </p:grpSp>
      </p:grpSp>
      <p:pic>
        <p:nvPicPr>
          <p:cNvPr id="21" name="Picture 20" descr="inputs3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0" r="34403" b="1"/>
          <a:stretch/>
        </p:blipFill>
        <p:spPr>
          <a:xfrm>
            <a:off x="3639992" y="2080915"/>
            <a:ext cx="5504008" cy="1693823"/>
          </a:xfrm>
          <a:prstGeom prst="rect">
            <a:avLst/>
          </a:prstGeom>
        </p:spPr>
      </p:pic>
      <p:pic>
        <p:nvPicPr>
          <p:cNvPr id="22" name="Picture 21" descr="inputs3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7" b="50030"/>
          <a:stretch/>
        </p:blipFill>
        <p:spPr>
          <a:xfrm>
            <a:off x="5274906" y="3774738"/>
            <a:ext cx="2234183" cy="13447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3696" y="2209039"/>
            <a:ext cx="153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Nfmwpc</a:t>
            </a:r>
            <a:r>
              <a:rPr lang="en-US" sz="1600" dirty="0" smtClean="0"/>
              <a:t> &lt; 2 hits</a:t>
            </a:r>
            <a:endParaRPr 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7536584" y="2216855"/>
            <a:ext cx="153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Nfmwpc</a:t>
            </a:r>
            <a:r>
              <a:rPr lang="en-US" sz="1600" dirty="0" smtClean="0"/>
              <a:t> &gt; 2 hits</a:t>
            </a:r>
            <a:endParaRPr lang="en-US" sz="1600" dirty="0"/>
          </a:p>
        </p:txBody>
      </p:sp>
      <p:sp>
        <p:nvSpPr>
          <p:cNvPr id="80" name="TextBox 79"/>
          <p:cNvSpPr txBox="1"/>
          <p:nvPr/>
        </p:nvSpPr>
        <p:spPr>
          <a:xfrm>
            <a:off x="5831283" y="3873474"/>
            <a:ext cx="1534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Nfmwpc</a:t>
            </a:r>
            <a:r>
              <a:rPr lang="en-US" sz="1600" dirty="0" smtClean="0"/>
              <a:t> = 2 hits</a:t>
            </a:r>
            <a:endParaRPr 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5831284" y="949373"/>
            <a:ext cx="145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Nfcal</a:t>
            </a:r>
            <a:r>
              <a:rPr lang="en-US" sz="1600" dirty="0" smtClean="0"/>
              <a:t> blocks hit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136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More Iron Is Better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259" y="4435764"/>
            <a:ext cx="3551459" cy="234878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i="1" dirty="0" smtClean="0">
                <a:solidFill>
                  <a:srgbClr val="000229"/>
                </a:solidFill>
                <a:latin typeface="Century Gothic"/>
                <a:cs typeface="Century Gothic"/>
              </a:rPr>
              <a:t>Study done by UMass undergrad. Bobby Johnston</a:t>
            </a:r>
            <a:endParaRPr lang="en-US" sz="1400" i="1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Screen Shot 2017-09-13 at 6.57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" y="783519"/>
            <a:ext cx="5519095" cy="3660284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22576" y="3488706"/>
            <a:ext cx="1194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ignal acceptance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44988" y="2093279"/>
            <a:ext cx="1404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background rejection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771139" y="661599"/>
            <a:ext cx="32509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entury Gothic"/>
                <a:cs typeface="Century Gothic"/>
              </a:rPr>
              <a:t>Realistic simulation with both particles present and distribution of incident photon energies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entury Gothic"/>
                <a:cs typeface="Century Gothic"/>
              </a:rPr>
              <a:t>An MVA can be biased by your choice of inputs, but not by your interpretation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99042" y="3097460"/>
            <a:ext cx="2348764" cy="1505959"/>
            <a:chOff x="6390640" y="3641699"/>
            <a:chExt cx="2712720" cy="2007945"/>
          </a:xfrm>
        </p:grpSpPr>
        <p:pic>
          <p:nvPicPr>
            <p:cNvPr id="8" name="Picture 7" descr="Screen Shot 2017-09-13 at 7.30.4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40" y="3641699"/>
              <a:ext cx="2712720" cy="20079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88480" y="376923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signal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98640" y="3880994"/>
              <a:ext cx="93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background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6102446" y="2954653"/>
            <a:ext cx="2245360" cy="189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/>
              <a:buNone/>
            </a:pPr>
            <a:r>
              <a:rPr lang="en-US" sz="1100" i="1" dirty="0">
                <a:solidFill>
                  <a:srgbClr val="000229"/>
                </a:solidFill>
                <a:latin typeface="Century Gothic"/>
                <a:cs typeface="Century Gothic"/>
              </a:rPr>
              <a:t>e</a:t>
            </a:r>
            <a:r>
              <a:rPr lang="en-US" sz="1100" i="1" dirty="0" smtClean="0">
                <a:solidFill>
                  <a:srgbClr val="000229"/>
                </a:solidFill>
                <a:latin typeface="Century Gothic"/>
                <a:cs typeface="Century Gothic"/>
              </a:rPr>
              <a:t>xample response distributions</a:t>
            </a:r>
            <a:endParaRPr lang="en-US" sz="1100" i="1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218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196081" y="710877"/>
            <a:ext cx="4826000" cy="3987845"/>
          </a:xfrm>
          <a:prstGeom prst="roundRect">
            <a:avLst>
              <a:gd name="adj" fmla="val 5672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symmetric3.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39" y="2952330"/>
            <a:ext cx="2889504" cy="147476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0800" y="713695"/>
            <a:ext cx="3973361" cy="3987845"/>
          </a:xfrm>
          <a:prstGeom prst="roundRect">
            <a:avLst>
              <a:gd name="adj" fmla="val 56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686800" cy="55880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Symmetry of Iron Absorber Thickness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19" y="713696"/>
            <a:ext cx="4145280" cy="34830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Human Derived Concept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asymmetric_vs_symmetr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6" y="1001610"/>
            <a:ext cx="3493973" cy="1787033"/>
          </a:xfrm>
          <a:prstGeom prst="rect">
            <a:avLst/>
          </a:prstGeom>
        </p:spPr>
      </p:pic>
      <p:pic>
        <p:nvPicPr>
          <p:cNvPr id="5" name="Picture 4" descr="Ncharged_vs_z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1" y="1634614"/>
            <a:ext cx="2889504" cy="1477869"/>
          </a:xfrm>
          <a:prstGeom prst="rect">
            <a:avLst/>
          </a:prstGeom>
        </p:spPr>
      </p:pic>
      <p:pic>
        <p:nvPicPr>
          <p:cNvPr id="6" name="Picture 5" descr="Ncharged_vs_z_i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1" y="3146477"/>
            <a:ext cx="2890305" cy="147827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17440" y="710878"/>
            <a:ext cx="3677920" cy="348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Confirmation by MVA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7039" y="3732261"/>
            <a:ext cx="1513840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entury Gothic"/>
                <a:cs typeface="Century Gothic"/>
              </a:rPr>
              <a:t>Top 4 MVA results of 741 geometries tested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6314485" y="3322319"/>
            <a:ext cx="193040" cy="370206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6294165" y="3204762"/>
            <a:ext cx="213360" cy="9314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85119" y="2926080"/>
            <a:ext cx="1645920" cy="739140"/>
            <a:chOff x="4185119" y="3759200"/>
            <a:chExt cx="1645920" cy="985520"/>
          </a:xfrm>
        </p:grpSpPr>
        <p:pic>
          <p:nvPicPr>
            <p:cNvPr id="13" name="Picture 12" descr="DavidLawrence_small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5" t="1726" r="22261" b="24278"/>
            <a:stretch/>
          </p:blipFill>
          <p:spPr>
            <a:xfrm>
              <a:off x="5197789" y="3844236"/>
              <a:ext cx="517087" cy="8127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185119" y="4096747"/>
              <a:ext cx="100076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Century Gothic"/>
                  <a:cs typeface="Century Gothic"/>
                </a:rPr>
                <a:t>(human)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7039" y="3759200"/>
              <a:ext cx="1524000" cy="9855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040" y="955891"/>
            <a:ext cx="38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Integrate number of particles as function of depth in Iron for </a:t>
            </a:r>
            <a:r>
              <a:rPr lang="en-US" sz="1400" dirty="0" smtClean="0">
                <a:latin typeface="Symbol" charset="2"/>
                <a:cs typeface="Symbol" charset="2"/>
              </a:rPr>
              <a:t>p</a:t>
            </a:r>
            <a:r>
              <a:rPr lang="en-US" sz="1400" baseline="30000" dirty="0" smtClean="0">
                <a:latin typeface="Symbol" charset="2"/>
                <a:cs typeface="Symbol" charset="2"/>
              </a:rPr>
              <a:t>±</a:t>
            </a:r>
            <a:r>
              <a:rPr lang="en-US" sz="1400" dirty="0" smtClean="0"/>
              <a:t> showers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Split Iron so sections contain equal number of particles</a:t>
            </a:r>
            <a:endParaRPr lang="en-US" sz="1400" dirty="0"/>
          </a:p>
        </p:txBody>
      </p:sp>
      <p:cxnSp>
        <p:nvCxnSpPr>
          <p:cNvPr id="22" name="Straight Connector 21"/>
          <p:cNvCxnSpPr>
            <a:endCxn id="9" idx="3"/>
          </p:cNvCxnSpPr>
          <p:nvPr/>
        </p:nvCxnSpPr>
        <p:spPr>
          <a:xfrm flipH="1">
            <a:off x="5820879" y="3511550"/>
            <a:ext cx="493606" cy="69776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1"/>
          </p:cNvCxnSpPr>
          <p:nvPr/>
        </p:nvCxnSpPr>
        <p:spPr>
          <a:xfrm flipH="1">
            <a:off x="5831039" y="3251332"/>
            <a:ext cx="463126" cy="46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P_FCAL_FMWP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637"/>
            <a:ext cx="591794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 Hole / Dead Region Geometry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896" y="2758441"/>
            <a:ext cx="5588000" cy="1805940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 smtClean="0">
                <a:solidFill>
                  <a:srgbClr val="000229"/>
                </a:solidFill>
                <a:latin typeface="Century Gothic"/>
                <a:cs typeface="Century Gothic"/>
              </a:rPr>
              <a:t>Should hole in Iron absorbers be square to match FCAL or round to match beam? Does it matter?</a:t>
            </a:r>
            <a:br>
              <a:rPr lang="en-US" sz="16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16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 smtClean="0">
                <a:solidFill>
                  <a:srgbClr val="000229"/>
                </a:solidFill>
                <a:latin typeface="Century Gothic"/>
                <a:cs typeface="Century Gothic"/>
              </a:rPr>
              <a:t>What size should it be?</a:t>
            </a:r>
            <a:br>
              <a:rPr lang="en-US" sz="16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16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 smtClean="0">
                <a:solidFill>
                  <a:srgbClr val="000229"/>
                </a:solidFill>
                <a:latin typeface="Century Gothic"/>
                <a:cs typeface="Century Gothic"/>
              </a:rPr>
              <a:t>What about dead region in chambers?</a:t>
            </a:r>
            <a:endParaRPr lang="en-US" sz="16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08320" y="1026860"/>
            <a:ext cx="3535680" cy="1717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 smtClean="0">
                <a:solidFill>
                  <a:srgbClr val="000229"/>
                </a:solidFill>
                <a:latin typeface="Century Gothic"/>
                <a:cs typeface="Century Gothic"/>
              </a:rPr>
              <a:t>Primary photon beam passes through square holes in center of FCAL and TOF detectors</a:t>
            </a:r>
            <a:br>
              <a:rPr lang="en-US" sz="16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16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600" dirty="0">
                <a:solidFill>
                  <a:srgbClr val="000229"/>
                </a:solidFill>
                <a:latin typeface="Century Gothic"/>
                <a:cs typeface="Century Gothic"/>
              </a:rPr>
              <a:t>Natural geometry of beam is round</a:t>
            </a: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1600" dirty="0" smtClean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542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ad_regions_zoomed_par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00668"/>
            <a:ext cx="6648450" cy="4533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B54F-3345-F34A-A2A6-B3C843D652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ad_regions_zoo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300824"/>
            <a:ext cx="6648450" cy="4533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B54F-3345-F34A-A2A6-B3C843D652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An MVA surprise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518"/>
            <a:ext cx="8229600" cy="3927134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rgbClr val="000229"/>
                </a:solidFill>
                <a:latin typeface="Century Gothic"/>
                <a:cs typeface="Century Gothic"/>
              </a:rPr>
              <a:t>In 2013 we had a software tutorial for </a:t>
            </a:r>
            <a:r>
              <a:rPr lang="en-US" sz="28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GlueX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/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</a:t>
            </a:r>
            <a:r>
              <a:rPr lang="en-US" sz="2400" dirty="0" smtClean="0">
                <a:solidFill>
                  <a:srgbClr val="000229"/>
                </a:solidFill>
                <a:latin typeface="Century Gothic"/>
                <a:cs typeface="Century Gothic"/>
              </a:rPr>
              <a:t> -&gt; </a:t>
            </a:r>
            <a:r>
              <a:rPr lang="en-US" sz="2400" dirty="0" smtClean="0">
                <a:solidFill>
                  <a:srgbClr val="000229"/>
                </a:solidFill>
                <a:latin typeface="Century Gothic"/>
                <a:cs typeface="Century Gothic"/>
              </a:rPr>
              <a:t>p</a:t>
            </a:r>
            <a:r>
              <a:rPr lang="en-US" sz="2400" dirty="0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solidFill>
                  <a:srgbClr val="000229"/>
                </a:solidFill>
                <a:latin typeface="Century Gothic"/>
                <a:cs typeface="Century Gothic"/>
              </a:rPr>
              <a:t>0</a:t>
            </a:r>
            <a:r>
              <a:rPr lang="en-US" sz="2400" dirty="0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400" dirty="0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solidFill>
                  <a:srgbClr val="000229"/>
                </a:solidFill>
                <a:latin typeface="Century Gothic"/>
                <a:cs typeface="Century Gothic"/>
              </a:rPr>
              <a:t>-</a:t>
            </a:r>
            <a:r>
              <a:rPr lang="en-US" sz="2400" dirty="0" smtClean="0">
                <a:solidFill>
                  <a:srgbClr val="000229"/>
                </a:solidFill>
                <a:latin typeface="Century Gothic"/>
                <a:cs typeface="Century Gothic"/>
              </a:rPr>
              <a:t/>
            </a:r>
            <a:br>
              <a:rPr lang="en-US" sz="24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400" dirty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 smtClean="0">
                <a:solidFill>
                  <a:srgbClr val="000229"/>
                </a:solidFill>
                <a:latin typeface="Century Gothic"/>
                <a:cs typeface="Century Gothic"/>
              </a:rPr>
              <a:t>Signal</a:t>
            </a: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: specialized generator with selected amplitudes</a:t>
            </a:r>
          </a:p>
          <a:p>
            <a:pPr lvl="2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5343 events</a:t>
            </a:r>
            <a:b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0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 smtClean="0">
                <a:solidFill>
                  <a:srgbClr val="000229"/>
                </a:solidFill>
                <a:latin typeface="Century Gothic"/>
                <a:cs typeface="Century Gothic"/>
              </a:rPr>
              <a:t>Background</a:t>
            </a: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: </a:t>
            </a:r>
            <a:r>
              <a:rPr lang="en-US" sz="20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pythia</a:t>
            </a: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 + selected reactions at low energy with uniform sampling in phase space</a:t>
            </a:r>
          </a:p>
          <a:p>
            <a:pPr lvl="2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8527 events</a:t>
            </a:r>
            <a:endParaRPr lang="en-US" sz="20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692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4D8E"/>
                </a:solidFill>
                <a:latin typeface="Minion Pro"/>
                <a:cs typeface="Minion Pro"/>
              </a:rPr>
              <a:t>An MVA surprise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6762" y="1052569"/>
            <a:ext cx="317266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: --------------------------------------------------------</a:t>
            </a:r>
          </a:p>
          <a:p>
            <a:r>
              <a:rPr lang="en-US" sz="1200" dirty="0"/>
              <a:t>: Rank : Variable               : Variable Importance</a:t>
            </a:r>
          </a:p>
          <a:p>
            <a:r>
              <a:rPr lang="en-US" sz="1200" dirty="0"/>
              <a:t>: --------------------------------------------------------</a:t>
            </a:r>
          </a:p>
          <a:p>
            <a:r>
              <a:rPr lang="de-DE" sz="1200" dirty="0"/>
              <a:t>:    1 : </a:t>
            </a:r>
            <a:r>
              <a:rPr lang="de-DE" sz="1200" dirty="0" err="1"/>
              <a:t>PV_r</a:t>
            </a:r>
            <a:r>
              <a:rPr lang="de-DE" sz="1200" dirty="0"/>
              <a:t>                   : 9.909e-02</a:t>
            </a:r>
          </a:p>
          <a:p>
            <a:r>
              <a:rPr lang="de-DE" sz="1200" dirty="0"/>
              <a:t>:    </a:t>
            </a:r>
            <a:r>
              <a:rPr lang="de-DE" sz="1400" b="1" dirty="0"/>
              <a:t>2 : Entry$                 : 9.189e-02</a:t>
            </a:r>
          </a:p>
          <a:p>
            <a:r>
              <a:rPr lang="de-DE" sz="1200" dirty="0"/>
              <a:t>:    3 : </a:t>
            </a:r>
            <a:r>
              <a:rPr lang="de-DE" sz="1200" dirty="0" err="1"/>
              <a:t>MissingNeutron_PT</a:t>
            </a:r>
            <a:r>
              <a:rPr lang="de-DE" sz="1200" dirty="0"/>
              <a:t>      : 9.053e-02</a:t>
            </a:r>
          </a:p>
          <a:p>
            <a:r>
              <a:rPr lang="de-DE" sz="1200" dirty="0"/>
              <a:t>:    4 : PiPlus1__Timing_FOM    : 8.114e-02</a:t>
            </a:r>
          </a:p>
          <a:p>
            <a:r>
              <a:rPr lang="en-US" sz="1200" dirty="0"/>
              <a:t>:    5 : </a:t>
            </a:r>
            <a:r>
              <a:rPr lang="en-US" sz="1200" dirty="0" err="1"/>
              <a:t>PiMinus</a:t>
            </a:r>
            <a:r>
              <a:rPr lang="en-US" sz="1200" dirty="0"/>
              <a:t>__</a:t>
            </a:r>
            <a:r>
              <a:rPr lang="en-US" sz="1200" dirty="0" err="1"/>
              <a:t>Timing_FOM</a:t>
            </a:r>
            <a:r>
              <a:rPr lang="en-US" sz="1200" dirty="0"/>
              <a:t>    : 7.219e-02</a:t>
            </a:r>
          </a:p>
          <a:p>
            <a:r>
              <a:rPr lang="en-US" sz="1200" dirty="0"/>
              <a:t>:    6 : Unused__</a:t>
            </a:r>
            <a:r>
              <a:rPr lang="en-US" sz="1200" dirty="0" err="1"/>
              <a:t>Max_KPlus_FOM</a:t>
            </a:r>
            <a:r>
              <a:rPr lang="en-US" sz="1200" dirty="0"/>
              <a:t>  : 6.512e-02</a:t>
            </a:r>
          </a:p>
          <a:p>
            <a:r>
              <a:rPr lang="en-US" sz="1200" dirty="0"/>
              <a:t>:    7 : Unused__</a:t>
            </a:r>
            <a:r>
              <a:rPr lang="en-US" sz="1200" dirty="0" err="1"/>
              <a:t>Max_Proton_FOM</a:t>
            </a:r>
            <a:r>
              <a:rPr lang="en-US" sz="1200" dirty="0"/>
              <a:t> : 6.133e-02</a:t>
            </a:r>
          </a:p>
          <a:p>
            <a:r>
              <a:rPr lang="en-US" sz="1200" dirty="0"/>
              <a:t>:    8 : PiPlus2__NDF_Tracking  : 5.963e-02</a:t>
            </a:r>
          </a:p>
          <a:p>
            <a:r>
              <a:rPr lang="de-DE" sz="1200" dirty="0"/>
              <a:t>:    9 : </a:t>
            </a:r>
            <a:r>
              <a:rPr lang="de-DE" sz="1200" dirty="0" err="1"/>
              <a:t>FOM_KinFit</a:t>
            </a:r>
            <a:r>
              <a:rPr lang="de-DE" sz="1200" dirty="0"/>
              <a:t>             : 5.823e-02</a:t>
            </a:r>
          </a:p>
          <a:p>
            <a:r>
              <a:rPr lang="en-US" sz="1200" dirty="0"/>
              <a:t>:   10 : PiPlus2__Timing_FOM    : 5.629e-02</a:t>
            </a:r>
          </a:p>
          <a:p>
            <a:r>
              <a:rPr lang="en-US" sz="1200" dirty="0"/>
              <a:t>:   11 : PiPlus1__NDF_Tracking  : 5.361e-02</a:t>
            </a:r>
          </a:p>
          <a:p>
            <a:r>
              <a:rPr lang="en-US" sz="1200" dirty="0"/>
              <a:t>:   12 : Unused__</a:t>
            </a:r>
            <a:r>
              <a:rPr lang="en-US" sz="1200" dirty="0" err="1"/>
              <a:t>Max_KMinus_FOM</a:t>
            </a:r>
            <a:r>
              <a:rPr lang="en-US" sz="1200" dirty="0"/>
              <a:t> : 5.358e-02</a:t>
            </a:r>
          </a:p>
          <a:p>
            <a:r>
              <a:rPr lang="en-US" sz="1200" dirty="0"/>
              <a:t>:   13 : </a:t>
            </a:r>
            <a:r>
              <a:rPr lang="en-US" sz="1200" dirty="0" err="1"/>
              <a:t>PiMinus</a:t>
            </a:r>
            <a:r>
              <a:rPr lang="en-US" sz="1200" dirty="0"/>
              <a:t>__</a:t>
            </a:r>
            <a:r>
              <a:rPr lang="en-US" sz="1200" dirty="0" err="1"/>
              <a:t>NDF_Tracking</a:t>
            </a:r>
            <a:r>
              <a:rPr lang="en-US" sz="1200" dirty="0"/>
              <a:t>  : 4.415e-02</a:t>
            </a:r>
          </a:p>
          <a:p>
            <a:r>
              <a:rPr lang="de-DE" sz="1200" dirty="0"/>
              <a:t>:   14 : </a:t>
            </a:r>
            <a:r>
              <a:rPr lang="de-DE" sz="1200" dirty="0" err="1"/>
              <a:t>PiMinus</a:t>
            </a:r>
            <a:r>
              <a:rPr lang="de-DE" sz="1200" dirty="0"/>
              <a:t>__</a:t>
            </a:r>
            <a:r>
              <a:rPr lang="de-DE" sz="1200" dirty="0" err="1"/>
              <a:t>DCdEdx_FOM</a:t>
            </a:r>
            <a:r>
              <a:rPr lang="de-DE" sz="1200" dirty="0"/>
              <a:t>    : 4.318e-02</a:t>
            </a:r>
          </a:p>
          <a:p>
            <a:r>
              <a:rPr lang="en-US" sz="1200" dirty="0"/>
              <a:t>:   15 : PiPlus2__DCdEdx_FOM    : 3.784e-02</a:t>
            </a:r>
          </a:p>
          <a:p>
            <a:r>
              <a:rPr lang="en-US" sz="1200" dirty="0"/>
              <a:t>:   16 : PiPlus1__DCdEdx_FOM    : 3.221e-02</a:t>
            </a:r>
          </a:p>
          <a:p>
            <a:r>
              <a:rPr lang="en-US" sz="1200" dirty="0"/>
              <a:t>: --------------------------------------------------------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061" y="1052569"/>
            <a:ext cx="3172663" cy="3600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: --------------------------------------------------------</a:t>
            </a:r>
          </a:p>
          <a:p>
            <a:r>
              <a:rPr lang="en-US" sz="1200" dirty="0"/>
              <a:t>: Rank : Variable               : Variable Importance</a:t>
            </a:r>
          </a:p>
          <a:p>
            <a:r>
              <a:rPr lang="en-US" sz="1200" dirty="0"/>
              <a:t>: --------------------------------------------------------</a:t>
            </a:r>
          </a:p>
          <a:p>
            <a:r>
              <a:rPr lang="de-DE" sz="1200" dirty="0"/>
              <a:t>:    1 : </a:t>
            </a:r>
            <a:r>
              <a:rPr lang="de-DE" sz="1200" dirty="0" err="1"/>
              <a:t>PV_r</a:t>
            </a:r>
            <a:r>
              <a:rPr lang="de-DE" sz="1200" dirty="0"/>
              <a:t>                   : 1.129e-01</a:t>
            </a:r>
          </a:p>
          <a:p>
            <a:r>
              <a:rPr lang="de-DE" sz="1200" dirty="0"/>
              <a:t>:    2 : </a:t>
            </a:r>
            <a:r>
              <a:rPr lang="de-DE" sz="1200" dirty="0" err="1"/>
              <a:t>MissingNeutron_PT</a:t>
            </a:r>
            <a:r>
              <a:rPr lang="de-DE" sz="1200" dirty="0"/>
              <a:t>      : 9.881e-02</a:t>
            </a:r>
          </a:p>
          <a:p>
            <a:r>
              <a:rPr lang="de-DE" sz="1200" dirty="0"/>
              <a:t>:    3 : PiPlus1__Timing_FOM    : 7.881e-02</a:t>
            </a:r>
          </a:p>
          <a:p>
            <a:r>
              <a:rPr lang="de-DE" sz="1200" dirty="0"/>
              <a:t>:    4 : </a:t>
            </a:r>
            <a:r>
              <a:rPr lang="de-DE" sz="1200" dirty="0" err="1"/>
              <a:t>PiMinus</a:t>
            </a:r>
            <a:r>
              <a:rPr lang="de-DE" sz="1200" dirty="0"/>
              <a:t>__</a:t>
            </a:r>
            <a:r>
              <a:rPr lang="de-DE" sz="1200" dirty="0" err="1"/>
              <a:t>Timing_FOM</a:t>
            </a:r>
            <a:r>
              <a:rPr lang="de-DE" sz="1200" dirty="0"/>
              <a:t>    : 7.325e-02</a:t>
            </a:r>
          </a:p>
          <a:p>
            <a:r>
              <a:rPr lang="en-US" sz="1200" dirty="0"/>
              <a:t>:    5 : Unused__</a:t>
            </a:r>
            <a:r>
              <a:rPr lang="en-US" sz="1200" dirty="0" err="1"/>
              <a:t>Max_KPlus_FOM</a:t>
            </a:r>
            <a:r>
              <a:rPr lang="en-US" sz="1200" dirty="0"/>
              <a:t>  : 7.313e-02</a:t>
            </a:r>
          </a:p>
          <a:p>
            <a:r>
              <a:rPr lang="en-US" sz="1200" dirty="0"/>
              <a:t>:    6 : Unused__</a:t>
            </a:r>
            <a:r>
              <a:rPr lang="en-US" sz="1200" dirty="0" err="1"/>
              <a:t>Max_Proton_FOM</a:t>
            </a:r>
            <a:r>
              <a:rPr lang="en-US" sz="1200" dirty="0"/>
              <a:t> : 6.612e-02</a:t>
            </a:r>
          </a:p>
          <a:p>
            <a:r>
              <a:rPr lang="de-DE" sz="1200" dirty="0"/>
              <a:t>:    7 : </a:t>
            </a:r>
            <a:r>
              <a:rPr lang="de-DE" sz="1200" dirty="0" err="1"/>
              <a:t>FOM_KinFit</a:t>
            </a:r>
            <a:r>
              <a:rPr lang="de-DE" sz="1200" dirty="0"/>
              <a:t>             : 6.467e-02</a:t>
            </a:r>
          </a:p>
          <a:p>
            <a:r>
              <a:rPr lang="de-DE" sz="1200" dirty="0"/>
              <a:t>:    8 : PiPlus2__Timing_FOM    : 6.264e-02</a:t>
            </a:r>
          </a:p>
          <a:p>
            <a:r>
              <a:rPr lang="en-US" sz="1200" dirty="0"/>
              <a:t>:    9 : PiPlus1__NDF_Tracking  : 5.885e-02</a:t>
            </a:r>
          </a:p>
          <a:p>
            <a:r>
              <a:rPr lang="en-US" sz="1200" dirty="0"/>
              <a:t>:   10 : PiPlus2__NDF_Tracking  : 5.744e-02</a:t>
            </a:r>
          </a:p>
          <a:p>
            <a:r>
              <a:rPr lang="en-US" sz="1200" dirty="0"/>
              <a:t>:   11 : PiPlus2__DCdEdx_FOM    : 5.722e-02</a:t>
            </a:r>
          </a:p>
          <a:p>
            <a:r>
              <a:rPr lang="en-US" sz="1200" dirty="0"/>
              <a:t>:   12 : Unused__</a:t>
            </a:r>
            <a:r>
              <a:rPr lang="en-US" sz="1200" dirty="0" err="1"/>
              <a:t>Max_KMinus_FOM</a:t>
            </a:r>
            <a:r>
              <a:rPr lang="en-US" sz="1200" dirty="0"/>
              <a:t> : 5.641e-02</a:t>
            </a:r>
          </a:p>
          <a:p>
            <a:r>
              <a:rPr lang="en-US" sz="1200" dirty="0"/>
              <a:t>:   13 : </a:t>
            </a:r>
            <a:r>
              <a:rPr lang="en-US" sz="1200" dirty="0" err="1"/>
              <a:t>PiMinus</a:t>
            </a:r>
            <a:r>
              <a:rPr lang="en-US" sz="1200" dirty="0"/>
              <a:t>__</a:t>
            </a:r>
            <a:r>
              <a:rPr lang="en-US" sz="1200" dirty="0" err="1"/>
              <a:t>NDF_Tracking</a:t>
            </a:r>
            <a:r>
              <a:rPr lang="en-US" sz="1200" dirty="0"/>
              <a:t>  : 5.075e-02</a:t>
            </a:r>
          </a:p>
          <a:p>
            <a:r>
              <a:rPr lang="de-DE" sz="1200" dirty="0"/>
              <a:t>:   14 : </a:t>
            </a:r>
            <a:r>
              <a:rPr lang="de-DE" sz="1200" dirty="0" err="1"/>
              <a:t>PiMinus</a:t>
            </a:r>
            <a:r>
              <a:rPr lang="de-DE" sz="1200" dirty="0"/>
              <a:t>__</a:t>
            </a:r>
            <a:r>
              <a:rPr lang="de-DE" sz="1200" dirty="0" err="1"/>
              <a:t>DCdEdx_FOM</a:t>
            </a:r>
            <a:r>
              <a:rPr lang="de-DE" sz="1200" dirty="0"/>
              <a:t>    : 5.054e-02</a:t>
            </a:r>
          </a:p>
          <a:p>
            <a:r>
              <a:rPr lang="en-US" sz="1200" dirty="0"/>
              <a:t>:   15 : PiPlus1__DCdEdx_FOM    : 3.848e-02</a:t>
            </a:r>
          </a:p>
          <a:p>
            <a:r>
              <a:rPr lang="en-US" sz="1200" dirty="0"/>
              <a:t>: --------------------------------------------------------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934" y="803419"/>
            <a:ext cx="173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Exercise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8344" y="803419"/>
            <a:ext cx="341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Added extra variable “just for fun”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2278" y="1586351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e</a:t>
            </a:r>
            <a:r>
              <a:rPr lang="en-US" sz="1100" b="1" dirty="0" smtClean="0">
                <a:solidFill>
                  <a:srgbClr val="FF0000"/>
                </a:solidFill>
              </a:rPr>
              <a:t>vent number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92184" y="1829076"/>
            <a:ext cx="554608" cy="1013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3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Some advice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78518"/>
            <a:ext cx="8229600" cy="33944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Any variable could be useful. Just give it to the MVA and let it </a:t>
            </a:r>
            <a:r>
              <a:rPr lang="en-US" sz="2400" dirty="0" smtClean="0"/>
              <a:t>decide</a:t>
            </a:r>
            <a:br>
              <a:rPr lang="en-US" sz="2400" dirty="0" smtClean="0"/>
            </a:b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Avoid variables that are strongly correlated with a quantity you’re trying to measure </a:t>
            </a:r>
            <a:br>
              <a:rPr lang="en-US" sz="2400" dirty="0" smtClean="0"/>
            </a:br>
            <a:r>
              <a:rPr lang="en-US" sz="1800" i="1" dirty="0" smtClean="0"/>
              <a:t>(e.g. inv. mass of a resonance you’re trying to search for</a:t>
            </a:r>
            <a:r>
              <a:rPr lang="en-US" sz="1800" i="1" dirty="0" smtClean="0"/>
              <a:t>)</a:t>
            </a:r>
            <a:br>
              <a:rPr lang="en-US" sz="1800" i="1" dirty="0" smtClean="0"/>
            </a:b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Make any obvious cuts before handing over to MVA so it </a:t>
            </a:r>
            <a:r>
              <a:rPr lang="en-US" sz="2400" dirty="0" err="1" smtClean="0"/>
              <a:t>doesn</a:t>
            </a:r>
            <a:r>
              <a:rPr lang="uk-UA" sz="2400" dirty="0" smtClean="0"/>
              <a:t>’</a:t>
            </a:r>
            <a:r>
              <a:rPr lang="en-US" sz="2400" dirty="0" smtClean="0"/>
              <a:t>t have to waste discriminating power on the obvious</a:t>
            </a:r>
          </a:p>
        </p:txBody>
      </p:sp>
    </p:spTree>
    <p:extLst>
      <p:ext uri="{BB962C8B-B14F-4D97-AF65-F5344CB8AC3E}">
        <p14:creationId xmlns:p14="http://schemas.microsoft.com/office/powerpoint/2010/main" val="77501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Summary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518"/>
            <a:ext cx="8229600" cy="392713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Using multiple MVA algorithms can allow quick insight into design decisions without much expertise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in machine learning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The TMVA package in ROOT is a great way to get started with machine learning and gives easy access to several algorithms using a single input format and API</a:t>
            </a:r>
            <a:b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18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MVA is a great way to make relative comparisons between different detector designs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The Charged Pion 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Polarizability</a:t>
            </a: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experiment at Jefferson Lab Hall-D has used TMVA to refine several of the </a:t>
            </a:r>
            <a:r>
              <a:rPr lang="en-US" sz="2200" dirty="0" smtClean="0">
                <a:solidFill>
                  <a:srgbClr val="000229"/>
                </a:solidFill>
                <a:latin typeface="Symbol" charset="2"/>
                <a:cs typeface="Symbol" charset="2"/>
              </a:rPr>
              <a:t>p/m 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detector design aspects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03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583347" y="1862163"/>
            <a:ext cx="2021662" cy="1550962"/>
            <a:chOff x="6692854" y="1912071"/>
            <a:chExt cx="2021662" cy="1543386"/>
          </a:xfrm>
        </p:grpSpPr>
        <p:sp>
          <p:nvSpPr>
            <p:cNvPr id="30" name="Down Arrow 29"/>
            <p:cNvSpPr/>
            <p:nvPr/>
          </p:nvSpPr>
          <p:spPr>
            <a:xfrm>
              <a:off x="8465285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rgbClr val="B3A2C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7579070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8022178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7135962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6692854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Charged </a:t>
            </a:r>
            <a:r>
              <a:rPr lang="en-US" sz="4000" cap="small" dirty="0" smtClean="0">
                <a:solidFill>
                  <a:srgbClr val="2F4D8E"/>
                </a:solidFill>
                <a:latin typeface="Symbol" charset="2"/>
                <a:cs typeface="Symbol" charset="2"/>
              </a:rPr>
              <a:t>   </a:t>
            </a:r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 </a:t>
            </a:r>
            <a:r>
              <a:rPr lang="en-US" sz="4000" cap="small" dirty="0" err="1" smtClean="0">
                <a:solidFill>
                  <a:srgbClr val="2F4D8E"/>
                </a:solidFill>
                <a:latin typeface="Minion Pro"/>
                <a:cs typeface="Minion Pro"/>
              </a:rPr>
              <a:t>Polarizability</a:t>
            </a:r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 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457"/>
            <a:ext cx="3372696" cy="2857512"/>
          </a:xfrm>
        </p:spPr>
        <p:txBody>
          <a:bodyPr>
            <a:normAutofit fontScale="925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Polarizability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: Ease in which an external field may induce a dipole moment in a particle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Property which reflects nature of internal structure of particle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ChargeCloudsSepar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7" y="1734030"/>
            <a:ext cx="2438400" cy="1828800"/>
          </a:xfrm>
          <a:prstGeom prst="rect">
            <a:avLst/>
          </a:prstGeom>
        </p:spPr>
      </p:pic>
      <p:pic>
        <p:nvPicPr>
          <p:cNvPr id="5" name="Picture 4" descr="ChargeClou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28" y="1828849"/>
            <a:ext cx="2438400" cy="1828800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>
            <a:off x="4111316" y="1589953"/>
            <a:ext cx="2222559" cy="209757"/>
          </a:xfrm>
          <a:prstGeom prst="cube">
            <a:avLst>
              <a:gd name="adj" fmla="val 62525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486275" y="1580452"/>
            <a:ext cx="2222559" cy="209757"/>
          </a:xfrm>
          <a:prstGeom prst="cube">
            <a:avLst>
              <a:gd name="adj" fmla="val 62525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6486275" y="3467461"/>
            <a:ext cx="2222559" cy="209757"/>
          </a:xfrm>
          <a:prstGeom prst="cube">
            <a:avLst>
              <a:gd name="adj" fmla="val 62525"/>
            </a:avLst>
          </a:prstGeom>
          <a:gradFill>
            <a:gsLst>
              <a:gs pos="0">
                <a:srgbClr val="5D1E61"/>
              </a:gs>
              <a:gs pos="100000">
                <a:srgbClr val="CE1FD5"/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58030" y="1357255"/>
            <a:ext cx="585817" cy="369332"/>
            <a:chOff x="4252681" y="1816132"/>
            <a:chExt cx="585817" cy="492443"/>
          </a:xfrm>
        </p:grpSpPr>
        <p:sp>
          <p:nvSpPr>
            <p:cNvPr id="10" name="TextBox 9"/>
            <p:cNvSpPr txBox="1"/>
            <p:nvPr/>
          </p:nvSpPr>
          <p:spPr>
            <a:xfrm>
              <a:off x="4252681" y="1816132"/>
              <a:ext cx="5858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E=0</a:t>
              </a:r>
              <a:endParaRPr lang="en-US" i="1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349750" y="1867652"/>
              <a:ext cx="123825" cy="44419"/>
              <a:chOff x="4010025" y="2185464"/>
              <a:chExt cx="123825" cy="4441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010025" y="2229883"/>
                <a:ext cx="123825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4079875" y="2185464"/>
                <a:ext cx="48981" cy="44419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7313230" y="1342066"/>
            <a:ext cx="585817" cy="369332"/>
            <a:chOff x="4252681" y="1816132"/>
            <a:chExt cx="585817" cy="492443"/>
          </a:xfrm>
        </p:grpSpPr>
        <p:sp>
          <p:nvSpPr>
            <p:cNvPr id="21" name="TextBox 20"/>
            <p:cNvSpPr txBox="1"/>
            <p:nvPr/>
          </p:nvSpPr>
          <p:spPr>
            <a:xfrm>
              <a:off x="4252681" y="1816132"/>
              <a:ext cx="58581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E&gt;0</a:t>
              </a:r>
              <a:endParaRPr lang="en-US" i="1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49750" y="1867652"/>
              <a:ext cx="123825" cy="44419"/>
              <a:chOff x="4010025" y="2185464"/>
              <a:chExt cx="123825" cy="44419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010025" y="2229883"/>
                <a:ext cx="123825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4079875" y="2185464"/>
                <a:ext cx="48981" cy="44419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Cube 24"/>
          <p:cNvSpPr/>
          <p:nvPr/>
        </p:nvSpPr>
        <p:spPr>
          <a:xfrm>
            <a:off x="4067644" y="3466173"/>
            <a:ext cx="2222559" cy="209757"/>
          </a:xfrm>
          <a:prstGeom prst="cube">
            <a:avLst>
              <a:gd name="adj" fmla="val 62525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06132" y="1599295"/>
            <a:ext cx="2044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 + + + + + + + + + + + + + + + +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506133" y="3475820"/>
            <a:ext cx="209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-  -  -  -  -  -  -  -  -  -  -  -  -  -  -  -  -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75348" y="236270"/>
            <a:ext cx="466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F4D8E"/>
                </a:solidFill>
                <a:latin typeface="Symbol" charset="2"/>
                <a:cs typeface="Symbol" charset="2"/>
              </a:rPr>
              <a:t>p</a:t>
            </a:r>
            <a:endParaRPr lang="en-US" sz="4000" dirty="0">
              <a:solidFill>
                <a:srgbClr val="2F4D8E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688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37"/>
            <a:ext cx="8229600" cy="72363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Backups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1438275"/>
            <a:ext cx="4064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987"/>
            <a:ext cx="8229600" cy="72363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Hall-D at Jefferson Lab</a:t>
            </a:r>
            <a:b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</a:br>
            <a:r>
              <a:rPr lang="en-US" sz="18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(home of </a:t>
            </a:r>
            <a:r>
              <a:rPr lang="en-US" sz="1800" cap="small" dirty="0" err="1" smtClean="0">
                <a:solidFill>
                  <a:srgbClr val="2F4D8E"/>
                </a:solidFill>
                <a:latin typeface="Minion Pro"/>
                <a:cs typeface="Minion Pro"/>
              </a:rPr>
              <a:t>GlueX</a:t>
            </a:r>
            <a:r>
              <a:rPr lang="en-US" sz="1800" cap="small" dirty="0">
                <a:solidFill>
                  <a:srgbClr val="2F4D8E"/>
                </a:solidFill>
                <a:latin typeface="Minion Pro"/>
                <a:cs typeface="Minion Pro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999" t="16682" b="9853"/>
          <a:stretch/>
        </p:blipFill>
        <p:spPr>
          <a:xfrm>
            <a:off x="385390" y="1616513"/>
            <a:ext cx="3617904" cy="2770840"/>
          </a:xfrm>
          <a:prstGeom prst="rect">
            <a:avLst/>
          </a:prstGeom>
          <a:effectLst>
            <a:outerShdw blurRad="317500" dist="38100" dir="2700000" sx="109000" sy="109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l="16833" b="13827"/>
          <a:stretch/>
        </p:blipFill>
        <p:spPr>
          <a:xfrm>
            <a:off x="4892676" y="2817163"/>
            <a:ext cx="3682420" cy="193161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77521" y="931858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12GeV CW(2-4ns) electron beam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Only high energy photons enter Hall-D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569638" y="288079"/>
            <a:ext cx="2685107" cy="2580220"/>
            <a:chOff x="1189038" y="604838"/>
            <a:chExt cx="6096000" cy="5857875"/>
          </a:xfrm>
        </p:grpSpPr>
        <p:grpSp>
          <p:nvGrpSpPr>
            <p:cNvPr id="24" name="Group 30"/>
            <p:cNvGrpSpPr/>
            <p:nvPr/>
          </p:nvGrpSpPr>
          <p:grpSpPr>
            <a:xfrm>
              <a:off x="1189038" y="1771650"/>
              <a:ext cx="6096000" cy="4691063"/>
              <a:chOff x="1189038" y="1771650"/>
              <a:chExt cx="6096000" cy="4691063"/>
            </a:xfrm>
          </p:grpSpPr>
          <p:pic>
            <p:nvPicPr>
              <p:cNvPr id="25" name="Picture 10" descr="6_GeV_Racetrack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9038" y="1771650"/>
                <a:ext cx="6096000" cy="4691063"/>
              </a:xfrm>
              <a:prstGeom prst="rect">
                <a:avLst/>
              </a:prstGeom>
              <a:noFill/>
            </p:spPr>
          </p:pic>
          <p:sp>
            <p:nvSpPr>
              <p:cNvPr id="26" name="AutoShape 11"/>
              <p:cNvSpPr>
                <a:spLocks noChangeArrowheads="1"/>
              </p:cNvSpPr>
              <p:nvPr/>
            </p:nvSpPr>
            <p:spPr bwMode="auto">
              <a:xfrm rot="5400000">
                <a:off x="4420611" y="3258993"/>
                <a:ext cx="533400" cy="346364"/>
              </a:xfrm>
              <a:prstGeom prst="parallelogram">
                <a:avLst>
                  <a:gd name="adj" fmla="val 47911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5418138" y="604838"/>
              <a:ext cx="1363662" cy="962025"/>
              <a:chOff x="3792" y="74"/>
              <a:chExt cx="945" cy="606"/>
            </a:xfrm>
          </p:grpSpPr>
          <p:pic>
            <p:nvPicPr>
              <p:cNvPr id="28" name="Picture 20" descr="12_GeV_mods_Hall-D_overla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792" y="74"/>
                <a:ext cx="945" cy="606"/>
              </a:xfrm>
              <a:prstGeom prst="rect">
                <a:avLst/>
              </a:prstGeom>
              <a:noFill/>
            </p:spPr>
          </p:pic>
          <p:sp>
            <p:nvSpPr>
              <p:cNvPr id="29" name="AutoShape 21"/>
              <p:cNvSpPr>
                <a:spLocks noChangeArrowheads="1"/>
              </p:cNvSpPr>
              <p:nvPr/>
            </p:nvSpPr>
            <p:spPr bwMode="auto">
              <a:xfrm rot="5400000" flipV="1">
                <a:off x="4084" y="324"/>
                <a:ext cx="192" cy="240"/>
              </a:xfrm>
              <a:prstGeom prst="parallelogram">
                <a:avLst>
                  <a:gd name="adj" fmla="val 59023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125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20k -&gt; 200k</a:t>
            </a:r>
            <a:endParaRPr lang="en-US" dirty="0"/>
          </a:p>
        </p:txBody>
      </p:sp>
      <p:pic>
        <p:nvPicPr>
          <p:cNvPr id="4" name="Picture 3" descr="dead_regions_20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976"/>
            <a:ext cx="4572000" cy="2338401"/>
          </a:xfrm>
          <a:prstGeom prst="rect">
            <a:avLst/>
          </a:prstGeom>
        </p:spPr>
      </p:pic>
      <p:pic>
        <p:nvPicPr>
          <p:cNvPr id="5" name="Picture 4" descr="dead_regions_part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24" y="1465976"/>
            <a:ext cx="4572000" cy="2338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277" y="183642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20k + 20k events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5050" y="183058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200k + 200k events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B54F-3345-F34A-A2A6-B3C843D652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Experimental/Theoretical Landscape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pion_polarization_experiments_JLab_project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762000"/>
            <a:ext cx="7361930" cy="396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8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4D8E"/>
                </a:solidFill>
                <a:latin typeface="Minion Pro"/>
                <a:cs typeface="Minion Pro"/>
              </a:rPr>
              <a:t>Relating cross-section </a:t>
            </a:r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to</a:t>
            </a:r>
            <a:endParaRPr lang="en-US" sz="4000" cap="small" dirty="0">
              <a:solidFill>
                <a:srgbClr val="2F4D8E"/>
              </a:solidFill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0247" y="285751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Symbol" charset="2"/>
                <a:cs typeface="Symbol" charset="2"/>
              </a:rPr>
              <a:t>a</a:t>
            </a:r>
            <a:r>
              <a:rPr lang="en-US" sz="3600" baseline="-250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p</a:t>
            </a:r>
            <a:r>
              <a:rPr lang="en-US" sz="36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 - </a:t>
            </a:r>
            <a:r>
              <a:rPr lang="en-US" sz="36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b</a:t>
            </a:r>
            <a:r>
              <a:rPr lang="en-US" sz="3600" baseline="-250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p</a:t>
            </a:r>
            <a:endParaRPr lang="en-US" sz="3600" baseline="-25000" dirty="0">
              <a:solidFill>
                <a:schemeClr val="tx2"/>
              </a:solidFill>
              <a:latin typeface="Symbol" charset="2"/>
              <a:cs typeface="Symbol" charset="2"/>
            </a:endParaRPr>
          </a:p>
        </p:txBody>
      </p:sp>
      <p:pic>
        <p:nvPicPr>
          <p:cNvPr id="7" name="Picture 6" descr="cpp_theory_fi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9234" r="2351" b="-9234"/>
          <a:stretch/>
        </p:blipFill>
        <p:spPr>
          <a:xfrm rot="5400000">
            <a:off x="805788" y="71846"/>
            <a:ext cx="3153363" cy="4906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465" y="752263"/>
            <a:ext cx="4383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Curves from figure 5. from </a:t>
            </a:r>
            <a:r>
              <a:rPr lang="en-US" sz="1100" i="1" dirty="0" err="1" smtClean="0"/>
              <a:t>Pasquini</a:t>
            </a:r>
            <a:r>
              <a:rPr lang="en-US" sz="1100" i="1" dirty="0" smtClean="0"/>
              <a:t> et al</a:t>
            </a:r>
            <a:r>
              <a:rPr lang="en-US" sz="1100" i="1" dirty="0"/>
              <a:t>. Phys. Rev. C 77, 065211 (2008)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3876" y="1059850"/>
            <a:ext cx="37204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for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-&gt;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calculated based on two values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latin typeface="Symbol" charset="2"/>
                <a:cs typeface="Symbol" charset="2"/>
              </a:rPr>
              <a:t>-b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>
                <a:cs typeface="Symbol" charset="2"/>
              </a:rPr>
              <a:t> = 13.0 x 10</a:t>
            </a:r>
            <a:r>
              <a:rPr lang="en-US" baseline="30000" dirty="0">
                <a:cs typeface="Symbol" charset="2"/>
              </a:rPr>
              <a:t>-4</a:t>
            </a:r>
            <a:r>
              <a:rPr lang="en-US" dirty="0">
                <a:cs typeface="Symbol" charset="2"/>
              </a:rPr>
              <a:t> fm</a:t>
            </a:r>
            <a:r>
              <a:rPr lang="en-US" baseline="30000" dirty="0">
                <a:cs typeface="Symbol" charset="2"/>
              </a:rPr>
              <a:t>3 </a:t>
            </a:r>
            <a:r>
              <a:rPr lang="en-US" sz="1200" dirty="0" smtClean="0">
                <a:cs typeface="Symbol" charset="2"/>
              </a:rPr>
              <a:t>(top, dotted </a:t>
            </a:r>
            <a:r>
              <a:rPr lang="en-US" sz="1200" dirty="0">
                <a:cs typeface="Symbol" charset="2"/>
              </a:rPr>
              <a:t>line)</a:t>
            </a:r>
            <a:endParaRPr lang="en-US" baseline="30000" dirty="0">
              <a:cs typeface="Symbol" charset="2"/>
            </a:endParaRPr>
          </a:p>
          <a:p>
            <a:endParaRPr lang="en-US" dirty="0"/>
          </a:p>
          <a:p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cs typeface="Symbol" charset="2"/>
              </a:rPr>
              <a:t> = 5.7 x 10</a:t>
            </a:r>
            <a:r>
              <a:rPr lang="en-US" baseline="30000" dirty="0" smtClean="0">
                <a:cs typeface="Symbol" charset="2"/>
              </a:rPr>
              <a:t>-4</a:t>
            </a:r>
            <a:r>
              <a:rPr lang="en-US" dirty="0" smtClean="0">
                <a:cs typeface="Symbol" charset="2"/>
              </a:rPr>
              <a:t> fm</a:t>
            </a:r>
            <a:r>
              <a:rPr lang="en-US" baseline="30000" dirty="0" smtClean="0">
                <a:cs typeface="Symbol" charset="2"/>
              </a:rPr>
              <a:t>3 </a:t>
            </a:r>
            <a:r>
              <a:rPr lang="en-US" sz="1200" dirty="0" smtClean="0">
                <a:cs typeface="Symbol" charset="2"/>
              </a:rPr>
              <a:t>(bottom, dashed line)</a:t>
            </a:r>
            <a:endParaRPr lang="en-US" sz="1200" baseline="30000" dirty="0" smtClean="0">
              <a:cs typeface="Symbol" charset="2"/>
            </a:endParaRPr>
          </a:p>
          <a:p>
            <a:endParaRPr lang="en-US" baseline="30000" dirty="0">
              <a:cs typeface="Symbol" charset="2"/>
            </a:endParaRP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Cross-section varies by ~10% for factor of 2 variation in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endParaRPr lang="en-US" baseline="-25000" dirty="0" smtClean="0">
              <a:latin typeface="Symbol" charset="2"/>
              <a:cs typeface="Symbol" charset="2"/>
            </a:endParaRPr>
          </a:p>
          <a:p>
            <a:endParaRPr lang="en-US" baseline="-25000" dirty="0">
              <a:latin typeface="Symbol" charset="2"/>
              <a:cs typeface="Symbol" charset="2"/>
            </a:endParaRPr>
          </a:p>
          <a:p>
            <a:r>
              <a:rPr lang="en-US" dirty="0" smtClean="0"/>
              <a:t>Need measurement of </a:t>
            </a:r>
            <a:r>
              <a:rPr lang="en-US" dirty="0" smtClean="0">
                <a:latin typeface="Symbol" charset="2"/>
                <a:cs typeface="Symbol" charset="2"/>
              </a:rPr>
              <a:t>s(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-&gt;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r>
              <a:rPr lang="en-US" dirty="0" smtClean="0"/>
              <a:t> at few percent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8678" y="105985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-&gt;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9735" y="4211799"/>
            <a:ext cx="341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cs typeface="Symbol" charset="2"/>
              </a:rPr>
              <a:t>dotted</a:t>
            </a:r>
            <a:r>
              <a:rPr lang="en-US" sz="1100" dirty="0">
                <a:cs typeface="Symbol" charset="2"/>
              </a:rPr>
              <a:t>:  </a:t>
            </a:r>
            <a:r>
              <a:rPr lang="en-US" sz="1100" dirty="0"/>
              <a:t>    </a:t>
            </a:r>
            <a:r>
              <a:rPr lang="en-US" sz="1100" dirty="0">
                <a:cs typeface="Symbol" charset="2"/>
              </a:rPr>
              <a:t>subtracted </a:t>
            </a:r>
            <a:r>
              <a:rPr lang="en-US" sz="1100" dirty="0"/>
              <a:t>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13.0</a:t>
            </a:r>
          </a:p>
          <a:p>
            <a:r>
              <a:rPr lang="en-US" sz="1100" b="1" dirty="0" smtClean="0">
                <a:cs typeface="Symbol" charset="2"/>
              </a:rPr>
              <a:t>dashed</a:t>
            </a:r>
            <a:r>
              <a:rPr lang="en-US" sz="1100" dirty="0" smtClean="0">
                <a:cs typeface="Symbol" charset="2"/>
              </a:rPr>
              <a:t>:     subtracted </a:t>
            </a:r>
            <a:r>
              <a:rPr lang="en-US" sz="1100" dirty="0"/>
              <a:t>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</a:t>
            </a:r>
            <a:r>
              <a:rPr lang="en-US" sz="1100" dirty="0" smtClean="0">
                <a:cs typeface="Symbol" charset="2"/>
              </a:rPr>
              <a:t>5.7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0415" y="3897717"/>
            <a:ext cx="1606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Invariant mass of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2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-</a:t>
            </a:r>
            <a:endParaRPr lang="en-US" sz="12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2469" y="1785545"/>
            <a:ext cx="188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Symbol" charset="2"/>
                <a:cs typeface="Symbol" charset="2"/>
              </a:rPr>
              <a:t>a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 err="1">
                <a:latin typeface="Symbol" charset="2"/>
                <a:cs typeface="Symbol" charset="2"/>
              </a:rPr>
              <a:t>-b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cs typeface="Symbol" charset="2"/>
              </a:rPr>
              <a:t> = </a:t>
            </a:r>
            <a:r>
              <a:rPr lang="en-US" sz="1400" i="1" dirty="0" smtClean="0">
                <a:cs typeface="Symbol" charset="2"/>
              </a:rPr>
              <a:t>13.0 x </a:t>
            </a:r>
            <a:r>
              <a:rPr lang="en-US" sz="1400" i="1" dirty="0">
                <a:cs typeface="Symbol" charset="2"/>
              </a:rPr>
              <a:t>10</a:t>
            </a:r>
            <a:r>
              <a:rPr lang="en-US" sz="1400" i="1" baseline="30000" dirty="0">
                <a:cs typeface="Symbol" charset="2"/>
              </a:rPr>
              <a:t>-4</a:t>
            </a:r>
            <a:r>
              <a:rPr lang="en-US" sz="1400" i="1" dirty="0">
                <a:cs typeface="Symbol" charset="2"/>
              </a:rPr>
              <a:t> fm</a:t>
            </a:r>
            <a:r>
              <a:rPr lang="en-US" sz="1400" i="1" baseline="30000" dirty="0">
                <a:cs typeface="Symbol" charset="2"/>
              </a:rPr>
              <a:t>3</a:t>
            </a:r>
            <a:r>
              <a:rPr lang="en-US" sz="1400" i="1" dirty="0">
                <a:cs typeface="Symbol" charset="2"/>
              </a:rPr>
              <a:t> </a:t>
            </a:r>
            <a:endParaRPr lang="en-US" sz="1400" i="1" dirty="0"/>
          </a:p>
          <a:p>
            <a:r>
              <a:rPr lang="en-US" sz="1400" i="1" dirty="0" smtClean="0">
                <a:cs typeface="Symbol" charset="2"/>
              </a:rPr>
              <a:t> 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20420" y="3186185"/>
            <a:ext cx="1795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Symbol" charset="2"/>
                <a:cs typeface="Symbol" charset="2"/>
              </a:rPr>
              <a:t>a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 err="1">
                <a:latin typeface="Symbol" charset="2"/>
                <a:cs typeface="Symbol" charset="2"/>
              </a:rPr>
              <a:t>-b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cs typeface="Symbol" charset="2"/>
              </a:rPr>
              <a:t> = </a:t>
            </a:r>
            <a:r>
              <a:rPr lang="en-US" sz="1400" i="1" dirty="0" smtClean="0">
                <a:cs typeface="Symbol" charset="2"/>
              </a:rPr>
              <a:t>5.7 x 10</a:t>
            </a:r>
            <a:r>
              <a:rPr lang="en-US" sz="1400" i="1" baseline="30000" dirty="0" smtClean="0">
                <a:cs typeface="Symbol" charset="2"/>
              </a:rPr>
              <a:t>-4</a:t>
            </a:r>
            <a:r>
              <a:rPr lang="en-US" sz="1400" i="1" dirty="0" smtClean="0">
                <a:cs typeface="Symbol" charset="2"/>
              </a:rPr>
              <a:t> fm</a:t>
            </a:r>
            <a:r>
              <a:rPr lang="en-US" sz="1400" i="1" baseline="30000" dirty="0" smtClean="0">
                <a:cs typeface="Symbol" charset="2"/>
              </a:rPr>
              <a:t>3</a:t>
            </a:r>
            <a:r>
              <a:rPr lang="en-US" sz="1400" i="1" dirty="0" smtClean="0">
                <a:cs typeface="Symbol" charset="2"/>
              </a:rPr>
              <a:t> </a:t>
            </a:r>
            <a:endParaRPr lang="en-US" sz="14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34144" y="2016378"/>
            <a:ext cx="528408" cy="390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0"/>
          </p:cNvCxnSpPr>
          <p:nvPr/>
        </p:nvCxnSpPr>
        <p:spPr>
          <a:xfrm flipH="1" flipV="1">
            <a:off x="2175632" y="2675831"/>
            <a:ext cx="42587" cy="510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8541" y="3437425"/>
            <a:ext cx="39812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Black data points from MARK-II</a:t>
            </a:r>
          </a:p>
          <a:p>
            <a:r>
              <a:rPr lang="en-US" sz="1100" i="1" dirty="0" smtClean="0"/>
              <a:t>Red data points projected for approved </a:t>
            </a:r>
            <a:r>
              <a:rPr lang="en-US" sz="1100" i="1" dirty="0" err="1" smtClean="0"/>
              <a:t>Jlab</a:t>
            </a:r>
            <a:r>
              <a:rPr lang="en-US" sz="1100" i="1" dirty="0" smtClean="0"/>
              <a:t> experiment </a:t>
            </a:r>
            <a:r>
              <a:rPr lang="en-US" sz="1000" i="1" dirty="0" smtClean="0"/>
              <a:t>(stat. only)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82284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4888"/>
            <a:ext cx="8229600" cy="60555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Experimental Setup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5314" y="2367614"/>
            <a:ext cx="5632511" cy="2601333"/>
            <a:chOff x="1850949" y="2797741"/>
            <a:chExt cx="5632511" cy="3468439"/>
          </a:xfrm>
        </p:grpSpPr>
        <p:sp>
          <p:nvSpPr>
            <p:cNvPr id="8" name="Rectangle 7"/>
            <p:cNvSpPr/>
            <p:nvPr/>
          </p:nvSpPr>
          <p:spPr>
            <a:xfrm>
              <a:off x="2141220" y="3352800"/>
              <a:ext cx="310896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44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860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970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3390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5741" y="3556000"/>
              <a:ext cx="45719" cy="1188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82740" y="3550920"/>
              <a:ext cx="375920" cy="11887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2141220" y="5859780"/>
              <a:ext cx="310896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6144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9860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40970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453390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6555741" y="4874260"/>
              <a:ext cx="45719" cy="1188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6682740" y="4879340"/>
              <a:ext cx="375920" cy="11887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41220" y="4663440"/>
              <a:ext cx="45719" cy="21082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04246" y="3646078"/>
              <a:ext cx="479618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FDC</a:t>
              </a:r>
              <a:endParaRPr lang="en-US" sz="1400" b="1" dirty="0"/>
            </a:p>
          </p:txBody>
        </p:sp>
        <p:sp>
          <p:nvSpPr>
            <p:cNvPr id="24" name="Left Brace 23"/>
            <p:cNvSpPr/>
            <p:nvPr/>
          </p:nvSpPr>
          <p:spPr>
            <a:xfrm rot="5400000">
              <a:off x="4241499" y="3280622"/>
              <a:ext cx="197793" cy="1606206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69372" y="2797741"/>
              <a:ext cx="2165264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Solenoid High Field Region</a:t>
              </a:r>
              <a:endParaRPr lang="en-US" sz="1400" b="1" dirty="0"/>
            </a:p>
          </p:txBody>
        </p:sp>
        <p:sp>
          <p:nvSpPr>
            <p:cNvPr id="26" name="Left Brace 25"/>
            <p:cNvSpPr/>
            <p:nvPr/>
          </p:nvSpPr>
          <p:spPr>
            <a:xfrm rot="5400000">
              <a:off x="3580615" y="1619817"/>
              <a:ext cx="197791" cy="334259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6403670" y="3513355"/>
              <a:ext cx="197790" cy="2592170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5972805" y="4651375"/>
              <a:ext cx="636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TOF</a:t>
              </a:r>
              <a:endParaRPr lang="en-US" sz="1400" b="1" dirty="0"/>
            </a:p>
          </p:txBody>
        </p:sp>
        <p:sp>
          <p:nvSpPr>
            <p:cNvPr id="29" name="Left Brace 28"/>
            <p:cNvSpPr/>
            <p:nvPr/>
          </p:nvSpPr>
          <p:spPr>
            <a:xfrm rot="10800000">
              <a:off x="7000734" y="3513355"/>
              <a:ext cx="197790" cy="2642970"/>
            </a:xfrm>
            <a:prstGeom prst="lef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6965034" y="4686090"/>
              <a:ext cx="729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FCAL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50949" y="4805604"/>
              <a:ext cx="671979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Target</a:t>
              </a:r>
              <a:endParaRPr lang="en-US" sz="1400" b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982500" y="814320"/>
            <a:ext cx="15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reaction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21943" y="1975847"/>
            <a:ext cx="18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polarization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54941" y="3766892"/>
            <a:ext cx="860425" cy="87478"/>
            <a:chOff x="-76200" y="4645025"/>
            <a:chExt cx="1127125" cy="101090"/>
          </a:xfrm>
        </p:grpSpPr>
        <p:cxnSp>
          <p:nvCxnSpPr>
            <p:cNvPr id="35" name="Curved Connector 34"/>
            <p:cNvCxnSpPr/>
            <p:nvPr/>
          </p:nvCxnSpPr>
          <p:spPr>
            <a:xfrm>
              <a:off x="701675" y="4645025"/>
              <a:ext cx="349250" cy="10109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flipV="1">
              <a:off x="434975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flipV="1">
              <a:off x="-76200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flipH="1" flipV="1">
              <a:off x="190500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0" y="3755584"/>
            <a:ext cx="195130" cy="182934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stCxn id="22" idx="3"/>
          </p:cNvCxnSpPr>
          <p:nvPr/>
        </p:nvCxnSpPr>
        <p:spPr>
          <a:xfrm flipV="1">
            <a:off x="1761304" y="3694242"/>
            <a:ext cx="4495801" cy="151707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2" idx="1"/>
          </p:cNvCxnSpPr>
          <p:nvPr/>
        </p:nvCxnSpPr>
        <p:spPr>
          <a:xfrm>
            <a:off x="1715584" y="3845949"/>
            <a:ext cx="4541520" cy="206327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none"/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19" y="3682457"/>
            <a:ext cx="240030" cy="10287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61" y="3911197"/>
            <a:ext cx="246888" cy="14107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27455" y="476724"/>
            <a:ext cx="3387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All occur via the </a:t>
            </a:r>
            <a:r>
              <a:rPr lang="en-US" dirty="0" err="1" smtClean="0"/>
              <a:t>Primakoff</a:t>
            </a:r>
            <a:r>
              <a:rPr lang="en-US" dirty="0" smtClean="0"/>
              <a:t> effect (interaction with the Coulomb field of nucleus)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result in very forward going particles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t (-t &lt; 0.005 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5" name="Left Brace 44"/>
          <p:cNvSpPr/>
          <p:nvPr/>
        </p:nvSpPr>
        <p:spPr>
          <a:xfrm>
            <a:off x="5472248" y="607723"/>
            <a:ext cx="197791" cy="2055752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392878" y="2868198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Symbol" charset="2"/>
                <a:cs typeface="Symbol" charset="2"/>
              </a:rPr>
              <a:t>m/p </a:t>
            </a:r>
            <a:r>
              <a:rPr lang="en-US" sz="1400" b="1" dirty="0" smtClean="0"/>
              <a:t>Detector</a:t>
            </a:r>
            <a:endParaRPr lang="en-US" sz="1400" b="1" dirty="0"/>
          </a:p>
        </p:txBody>
      </p:sp>
      <p:sp>
        <p:nvSpPr>
          <p:cNvPr id="71" name="Right Bracket 70"/>
          <p:cNvSpPr/>
          <p:nvPr/>
        </p:nvSpPr>
        <p:spPr>
          <a:xfrm rot="16200000">
            <a:off x="7866883" y="2489015"/>
            <a:ext cx="93309" cy="1444528"/>
          </a:xfrm>
          <a:prstGeom prst="rightBracke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3" y="760445"/>
            <a:ext cx="1725637" cy="274320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3" y="1956941"/>
            <a:ext cx="1420009" cy="274320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3" y="1357005"/>
            <a:ext cx="1725637" cy="27432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009665" y="1365185"/>
            <a:ext cx="151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0" y="1034765"/>
            <a:ext cx="927781" cy="137160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0" y="1631325"/>
            <a:ext cx="923321" cy="13716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71" y="2246957"/>
            <a:ext cx="766119" cy="137160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7244322" y="3933425"/>
            <a:ext cx="1351290" cy="566109"/>
            <a:chOff x="7270279" y="5214929"/>
            <a:chExt cx="1605288" cy="754812"/>
          </a:xfrm>
        </p:grpSpPr>
        <p:sp>
          <p:nvSpPr>
            <p:cNvPr id="59" name="Rectangle 58"/>
            <p:cNvSpPr/>
            <p:nvPr/>
          </p:nvSpPr>
          <p:spPr>
            <a:xfrm>
              <a:off x="7334628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44130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04732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25556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60235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769784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829848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7027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6462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982325" y="5214929"/>
              <a:ext cx="164572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20300" y="5214929"/>
              <a:ext cx="53678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03960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664826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25692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231714" y="3256195"/>
            <a:ext cx="1351290" cy="566109"/>
            <a:chOff x="7270279" y="5214929"/>
            <a:chExt cx="1605288" cy="754812"/>
          </a:xfrm>
        </p:grpSpPr>
        <p:sp>
          <p:nvSpPr>
            <p:cNvPr id="104" name="Rectangle 103"/>
            <p:cNvSpPr/>
            <p:nvPr/>
          </p:nvSpPr>
          <p:spPr>
            <a:xfrm>
              <a:off x="7334628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44130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04732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925556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60235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769784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829848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27027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76462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982325" y="5214929"/>
              <a:ext cx="164572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220300" y="5214929"/>
              <a:ext cx="53678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03960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664826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5692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76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The Problem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2631"/>
            <a:ext cx="3530600" cy="3579183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- (background) are produced ~10x more often than 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- (signal)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To measure cross section to few percent means reducing a 10x bigger background to less than a few 1/10 of a percent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GlueX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detector has no way of distinguishing between </a:t>
            </a: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 err="1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-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and </a:t>
            </a: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 err="1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-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events</a:t>
            </a: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at this level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A new detector that works in tandem with 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GlueX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is required</a:t>
            </a:r>
          </a:p>
        </p:txBody>
      </p:sp>
      <p:pic>
        <p:nvPicPr>
          <p:cNvPr id="4" name="Picture 3" descr="Screen Shot 2017-08-02 at 10.49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12" y="596418"/>
            <a:ext cx="4753289" cy="37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First Attempt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39" name="Picture 38" descr="Screen Shot 2017-09-12 at 8.43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4" y="2861310"/>
            <a:ext cx="5054600" cy="647700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40" name="Picture 39" descr="Screen Shot 2017-09-12 at 8.46.1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57" y="3676650"/>
            <a:ext cx="6184900" cy="10382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731520" y="2827942"/>
            <a:ext cx="197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Tell TMVA what input variables to use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9717" y="3676651"/>
            <a:ext cx="19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Tell TMVA what methods to use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151227"/>
            <a:ext cx="3322320" cy="1267705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Simulate single 2GeV particles with simple geometry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4 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nucl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. Interaction lengths </a:t>
            </a:r>
            <a:r>
              <a:rPr lang="en-US" sz="2200" dirty="0" smtClean="0">
                <a:solidFill>
                  <a:srgbClr val="000229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~2% of 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17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s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make it through 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008417" y="265567"/>
            <a:ext cx="4756250" cy="2522697"/>
            <a:chOff x="4120177" y="354090"/>
            <a:chExt cx="4756250" cy="3363596"/>
          </a:xfrm>
        </p:grpSpPr>
        <p:grpSp>
          <p:nvGrpSpPr>
            <p:cNvPr id="4" name="Group 3"/>
            <p:cNvGrpSpPr/>
            <p:nvPr/>
          </p:nvGrpSpPr>
          <p:grpSpPr>
            <a:xfrm>
              <a:off x="4120177" y="354090"/>
              <a:ext cx="4756250" cy="3363596"/>
              <a:chOff x="3850640" y="1221819"/>
              <a:chExt cx="4756250" cy="336359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549976" y="1953990"/>
                <a:ext cx="1903144" cy="1866168"/>
                <a:chOff x="5615256" y="1466311"/>
                <a:chExt cx="1903144" cy="186616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990409" y="1466312"/>
                  <a:ext cx="527991" cy="1866167"/>
                  <a:chOff x="6990409" y="1466312"/>
                  <a:chExt cx="527991" cy="1866167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7323737" y="1466312"/>
                    <a:ext cx="194663" cy="1866167"/>
                    <a:chOff x="7323737" y="1466312"/>
                    <a:chExt cx="194663" cy="1866167"/>
                  </a:xfrm>
                </p:grpSpPr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732373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743426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6" name="Rectangle 35"/>
                  <p:cNvSpPr/>
                  <p:nvPr/>
                </p:nvSpPr>
                <p:spPr>
                  <a:xfrm>
                    <a:off x="6990409" y="1466312"/>
                    <a:ext cx="302848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6420155" y="1466312"/>
                  <a:ext cx="527991" cy="1866167"/>
                  <a:chOff x="6990409" y="1466312"/>
                  <a:chExt cx="527991" cy="1866167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7323737" y="1466312"/>
                    <a:ext cx="194663" cy="1866167"/>
                    <a:chOff x="7323737" y="1466312"/>
                    <a:chExt cx="194663" cy="1866167"/>
                  </a:xfrm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732373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743426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Rectangle 31"/>
                  <p:cNvSpPr/>
                  <p:nvPr/>
                </p:nvSpPr>
                <p:spPr>
                  <a:xfrm>
                    <a:off x="6990409" y="1466312"/>
                    <a:ext cx="302848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5850559" y="1466312"/>
                  <a:ext cx="527991" cy="1866167"/>
                  <a:chOff x="6990409" y="1466312"/>
                  <a:chExt cx="527991" cy="1866167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7323737" y="1466312"/>
                    <a:ext cx="194663" cy="1866167"/>
                    <a:chOff x="7323737" y="1466312"/>
                    <a:chExt cx="194663" cy="1866167"/>
                  </a:xfrm>
                </p:grpSpPr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732373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43426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8" name="Rectangle 27"/>
                  <p:cNvSpPr/>
                  <p:nvPr/>
                </p:nvSpPr>
                <p:spPr>
                  <a:xfrm>
                    <a:off x="6990409" y="1466312"/>
                    <a:ext cx="302848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615256" y="1466311"/>
                  <a:ext cx="194663" cy="1866167"/>
                  <a:chOff x="7323737" y="1466312"/>
                  <a:chExt cx="194663" cy="1866167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7323737" y="1466312"/>
                    <a:ext cx="84133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434267" y="1466312"/>
                    <a:ext cx="84133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" name="Rectangle 5"/>
              <p:cNvSpPr/>
              <p:nvPr/>
            </p:nvSpPr>
            <p:spPr>
              <a:xfrm>
                <a:off x="4908726" y="1970182"/>
                <a:ext cx="704088" cy="186616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632060" y="1221819"/>
                <a:ext cx="1329648" cy="779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FCAL</a:t>
                </a:r>
              </a:p>
              <a:p>
                <a:pPr algn="ctr"/>
                <a:r>
                  <a:rPr lang="en-US" sz="1400" dirty="0" smtClean="0"/>
                  <a:t>(45cm </a:t>
                </a:r>
                <a:r>
                  <a:rPr lang="en-US" sz="1400" dirty="0" err="1" smtClean="0"/>
                  <a:t>Pb</a:t>
                </a:r>
                <a:r>
                  <a:rPr lang="en-US" sz="1400" dirty="0" smtClean="0"/>
                  <a:t>-glass)</a:t>
                </a:r>
                <a:endParaRPr 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03755" y="1227234"/>
                <a:ext cx="2203135" cy="779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Symbol" charset="2"/>
                    <a:cs typeface="Symbol" charset="2"/>
                  </a:rPr>
                  <a:t>m/p </a:t>
                </a:r>
                <a:r>
                  <a:rPr lang="en-US" dirty="0" smtClean="0"/>
                  <a:t>detector</a:t>
                </a:r>
              </a:p>
              <a:p>
                <a:pPr algn="ctr"/>
                <a:r>
                  <a:rPr lang="en-US" sz="1400" dirty="0" smtClean="0"/>
                  <a:t>(MWPC + 20cm Iron blocks)</a:t>
                </a:r>
                <a:endParaRPr lang="en-US" sz="1400" dirty="0"/>
              </a:p>
            </p:txBody>
          </p:sp>
          <p:sp>
            <p:nvSpPr>
              <p:cNvPr id="9" name="Right Bracket 8"/>
              <p:cNvSpPr/>
              <p:nvPr/>
            </p:nvSpPr>
            <p:spPr>
              <a:xfrm rot="5400000">
                <a:off x="5169838" y="3680967"/>
                <a:ext cx="172720" cy="694944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65434" y="4050103"/>
                <a:ext cx="60785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FCAL</a:t>
                </a:r>
                <a:endParaRPr lang="en-US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50748" y="4092972"/>
                <a:ext cx="4154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2" name="Right Bracket 11"/>
              <p:cNvSpPr/>
              <p:nvPr/>
            </p:nvSpPr>
            <p:spPr>
              <a:xfrm rot="5400000">
                <a:off x="6563362" y="3892882"/>
                <a:ext cx="172720" cy="27111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1388" y="4092972"/>
                <a:ext cx="4154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4" name="Right Bracket 13"/>
              <p:cNvSpPr/>
              <p:nvPr/>
            </p:nvSpPr>
            <p:spPr>
              <a:xfrm rot="5400000">
                <a:off x="7134002" y="3892882"/>
                <a:ext cx="172720" cy="27111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590984" y="4092972"/>
                <a:ext cx="4154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6" name="Right Bracket 15"/>
              <p:cNvSpPr/>
              <p:nvPr/>
            </p:nvSpPr>
            <p:spPr>
              <a:xfrm rot="5400000">
                <a:off x="7703598" y="3892882"/>
                <a:ext cx="172720" cy="27111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61238" y="4092972"/>
                <a:ext cx="4154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4</a:t>
                </a:r>
              </a:p>
            </p:txBody>
          </p:sp>
          <p:sp>
            <p:nvSpPr>
              <p:cNvPr id="18" name="Right Bracket 17"/>
              <p:cNvSpPr/>
              <p:nvPr/>
            </p:nvSpPr>
            <p:spPr>
              <a:xfrm rot="5400000">
                <a:off x="8273852" y="3892882"/>
                <a:ext cx="172720" cy="27111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4074160" y="2865120"/>
                <a:ext cx="635000" cy="10160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prstDash val="solid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850640" y="2247742"/>
                <a:ext cx="102706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m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+ </a:t>
                </a:r>
                <a:r>
                  <a:rPr lang="en-US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cs typeface="Symbol" charset="2"/>
                  </a:rPr>
                  <a:t>or</a:t>
                </a:r>
                <a:r>
                  <a:rPr lang="en-US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  p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+</a:t>
                </a:r>
                <a:endParaRPr lang="en-US" baseline="30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217547" y="1133791"/>
              <a:ext cx="6423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1.5</a:t>
              </a:r>
              <a:r>
                <a:rPr lang="en-US" dirty="0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36731" y="1133791"/>
              <a:ext cx="3501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/>
                <a:t>I</a:t>
              </a:r>
              <a:endParaRPr lang="en-US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74493" y="1133791"/>
              <a:ext cx="3501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/>
                <a:t>I</a:t>
              </a:r>
              <a:endParaRPr lang="en-US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72723" y="1133791"/>
              <a:ext cx="3501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/>
                <a:t>I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89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11 at 4.55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87" y="335281"/>
            <a:ext cx="6885026" cy="431742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4328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87"/>
            <a:ext cx="8229600" cy="72363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Phase II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878518"/>
            <a:ext cx="3582234" cy="1740962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baseline="300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baseline="30000" dirty="0" smtClean="0">
                <a:solidFill>
                  <a:srgbClr val="000229"/>
                </a:solidFill>
                <a:latin typeface="Century Gothic"/>
                <a:cs typeface="Century Gothic"/>
              </a:rPr>
              <a:t>-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or 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baseline="300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baseline="30000" dirty="0" smtClean="0">
                <a:solidFill>
                  <a:srgbClr val="000229"/>
                </a:solidFill>
                <a:latin typeface="Century Gothic"/>
                <a:cs typeface="Century Gothic"/>
              </a:rPr>
              <a:t>-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pairs with realistic momentum distributions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Addition of beam background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Additional input variables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86904" y="801106"/>
            <a:ext cx="182880" cy="13996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94150" y="801106"/>
            <a:ext cx="64008" cy="1399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6503" y="826840"/>
            <a:ext cx="704088" cy="13996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5533" y="271174"/>
            <a:ext cx="13296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FCAL</a:t>
            </a:r>
          </a:p>
          <a:p>
            <a:pPr algn="ctr"/>
            <a:r>
              <a:rPr lang="en-US" sz="1400" dirty="0" smtClean="0"/>
              <a:t>(45cm </a:t>
            </a:r>
            <a:r>
              <a:rPr lang="en-US" sz="1400" dirty="0" err="1" smtClean="0"/>
              <a:t>Pb</a:t>
            </a:r>
            <a:r>
              <a:rPr lang="en-US" sz="1400" dirty="0" smtClean="0"/>
              <a:t>-glass)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77609" y="237768"/>
            <a:ext cx="22031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ymbol" charset="2"/>
                <a:cs typeface="Symbol" charset="2"/>
              </a:rPr>
              <a:t>m/p </a:t>
            </a:r>
            <a:r>
              <a:rPr lang="en-US" dirty="0" smtClean="0"/>
              <a:t>detector</a:t>
            </a:r>
          </a:p>
          <a:p>
            <a:pPr algn="ctr"/>
            <a:r>
              <a:rPr lang="en-US" sz="1400" dirty="0" smtClean="0"/>
              <a:t>(MWPC + 20cm Iron blocks)</a:t>
            </a:r>
            <a:endParaRPr lang="en-US" sz="1400" dirty="0"/>
          </a:p>
        </p:txBody>
      </p:sp>
      <p:sp>
        <p:nvSpPr>
          <p:cNvPr id="9" name="Right Bracket 8"/>
          <p:cNvSpPr/>
          <p:nvPr/>
        </p:nvSpPr>
        <p:spPr>
          <a:xfrm rot="5400000">
            <a:off x="5349205" y="2023061"/>
            <a:ext cx="129540" cy="69494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50409" y="24189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Right Bracket 11"/>
          <p:cNvSpPr/>
          <p:nvPr/>
        </p:nvSpPr>
        <p:spPr>
          <a:xfrm rot="5400000">
            <a:off x="6550711" y="2318409"/>
            <a:ext cx="129540" cy="853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77049" y="24189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71027" y="24189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79284" y="24262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4</a:t>
            </a:r>
          </a:p>
        </p:txBody>
      </p:sp>
      <p:pic>
        <p:nvPicPr>
          <p:cNvPr id="3" name="Picture 2" descr="Screen Shot 2017-10-23 at 8.33.5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84" y="2818450"/>
            <a:ext cx="4660900" cy="21336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995536" y="801106"/>
            <a:ext cx="182880" cy="13996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902782" y="801106"/>
            <a:ext cx="64008" cy="1399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299056" y="801106"/>
            <a:ext cx="182880" cy="13996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06302" y="801106"/>
            <a:ext cx="64008" cy="1399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603965" y="801106"/>
            <a:ext cx="182880" cy="13996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511211" y="801106"/>
            <a:ext cx="64008" cy="1399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00707" y="801106"/>
            <a:ext cx="182880" cy="13996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807953" y="801106"/>
            <a:ext cx="64008" cy="1399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205291" y="801106"/>
            <a:ext cx="182880" cy="13996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112537" y="801106"/>
            <a:ext cx="64008" cy="1399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19188" y="801106"/>
            <a:ext cx="182880" cy="13996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426434" y="801106"/>
            <a:ext cx="64008" cy="1399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728256" y="801106"/>
            <a:ext cx="64008" cy="1399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ket 65"/>
          <p:cNvSpPr/>
          <p:nvPr/>
        </p:nvSpPr>
        <p:spPr>
          <a:xfrm rot="5400000">
            <a:off x="6867809" y="2318409"/>
            <a:ext cx="129540" cy="853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ket 66"/>
          <p:cNvSpPr/>
          <p:nvPr/>
        </p:nvSpPr>
        <p:spPr>
          <a:xfrm rot="5400000">
            <a:off x="7170454" y="2318409"/>
            <a:ext cx="129540" cy="853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ket 67"/>
          <p:cNvSpPr/>
          <p:nvPr/>
        </p:nvSpPr>
        <p:spPr>
          <a:xfrm rot="5400000">
            <a:off x="7475363" y="2318409"/>
            <a:ext cx="129540" cy="853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Bracket 68"/>
          <p:cNvSpPr/>
          <p:nvPr/>
        </p:nvSpPr>
        <p:spPr>
          <a:xfrm rot="5400000">
            <a:off x="7780751" y="2318409"/>
            <a:ext cx="129540" cy="853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Bracket 69"/>
          <p:cNvSpPr/>
          <p:nvPr/>
        </p:nvSpPr>
        <p:spPr>
          <a:xfrm rot="5400000">
            <a:off x="8081785" y="2318409"/>
            <a:ext cx="129540" cy="853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Bracket 70"/>
          <p:cNvSpPr/>
          <p:nvPr/>
        </p:nvSpPr>
        <p:spPr>
          <a:xfrm rot="5400000">
            <a:off x="8404341" y="2318409"/>
            <a:ext cx="129540" cy="853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Bracket 71"/>
          <p:cNvSpPr/>
          <p:nvPr/>
        </p:nvSpPr>
        <p:spPr>
          <a:xfrm rot="5400000">
            <a:off x="8699897" y="2318409"/>
            <a:ext cx="129540" cy="8535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674953" y="2425286"/>
            <a:ext cx="41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5</a:t>
            </a:r>
            <a:endParaRPr lang="en-US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8001593" y="2425286"/>
            <a:ext cx="41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6</a:t>
            </a:r>
            <a:endParaRPr lang="en-US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8295571" y="24252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7</a:t>
            </a:r>
            <a:endParaRPr lang="en-US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8603828" y="2432567"/>
            <a:ext cx="41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8</a:t>
            </a:r>
            <a:endParaRPr lang="en-US" baseline="-25000" dirty="0" smtClean="0"/>
          </a:p>
        </p:txBody>
      </p:sp>
      <p:grpSp>
        <p:nvGrpSpPr>
          <p:cNvPr id="85" name="Group 84"/>
          <p:cNvGrpSpPr/>
          <p:nvPr/>
        </p:nvGrpSpPr>
        <p:grpSpPr>
          <a:xfrm>
            <a:off x="3793956" y="1127343"/>
            <a:ext cx="1054287" cy="998766"/>
            <a:chOff x="4039434" y="1503123"/>
            <a:chExt cx="1054287" cy="133168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4231937" y="1905076"/>
              <a:ext cx="799197" cy="102475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prstDash val="solid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039434" y="1503123"/>
              <a:ext cx="102706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baseline="30000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+ </a:t>
              </a:r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cs typeface="Symbol" charset="2"/>
                </a:rPr>
                <a:t>or</a:t>
              </a:r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 p</a:t>
              </a:r>
              <a:r>
                <a:rPr lang="en-US" baseline="30000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+</a:t>
              </a:r>
              <a:endParaRPr lang="en-US" baseline="30000" dirty="0">
                <a:solidFill>
                  <a:srgbClr val="0000FF"/>
                </a:solidFill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4231937" y="2211189"/>
              <a:ext cx="763828" cy="13183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solid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4075494" y="2342368"/>
              <a:ext cx="10182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baseline="300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  <a:r>
                <a:rPr lang="en-US" baseline="300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cs typeface="Symbol" charset="2"/>
                </a:rPr>
                <a:t>or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 p</a:t>
              </a:r>
              <a:r>
                <a:rPr lang="en-US" baseline="300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  <a:endParaRPr lang="en-US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56079" y="826840"/>
            <a:ext cx="45719" cy="1424861"/>
            <a:chOff x="5884629" y="1102453"/>
            <a:chExt cx="45719" cy="1899814"/>
          </a:xfrm>
        </p:grpSpPr>
        <p:sp>
          <p:nvSpPr>
            <p:cNvPr id="83" name="Rectangle 82"/>
            <p:cNvSpPr/>
            <p:nvPr/>
          </p:nvSpPr>
          <p:spPr>
            <a:xfrm>
              <a:off x="5884629" y="1102453"/>
              <a:ext cx="45719" cy="9050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884629" y="2091683"/>
              <a:ext cx="45719" cy="9105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923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JLabPresentation_4.potx</Template>
  <TotalTime>17451</TotalTime>
  <Words>1419</Words>
  <Application>Microsoft Macintosh PowerPoint</Application>
  <PresentationFormat>On-screen Show (16:9)</PresentationFormat>
  <Paragraphs>234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JLabPresentation_4</vt:lpstr>
      <vt:lpstr>Detector Design Aided By Machine Learning</vt:lpstr>
      <vt:lpstr>Charged     Polarizability </vt:lpstr>
      <vt:lpstr>Experimental/Theoretical Landscape</vt:lpstr>
      <vt:lpstr>Relating cross-section to</vt:lpstr>
      <vt:lpstr>Experimental Setup</vt:lpstr>
      <vt:lpstr>The Problem</vt:lpstr>
      <vt:lpstr>First Attempt</vt:lpstr>
      <vt:lpstr>PowerPoint Presentation</vt:lpstr>
      <vt:lpstr>Phase II</vt:lpstr>
      <vt:lpstr>Phase II</vt:lpstr>
      <vt:lpstr>More Iron Is Better</vt:lpstr>
      <vt:lpstr>Symmetry of Iron Absorber Thickness</vt:lpstr>
      <vt:lpstr>Beam Hole / Dead Region Geometry</vt:lpstr>
      <vt:lpstr>PowerPoint Presentation</vt:lpstr>
      <vt:lpstr>PowerPoint Presentation</vt:lpstr>
      <vt:lpstr>An MVA surprise</vt:lpstr>
      <vt:lpstr>An MVA surprise</vt:lpstr>
      <vt:lpstr>Some advice</vt:lpstr>
      <vt:lpstr>Summary</vt:lpstr>
      <vt:lpstr>Backups</vt:lpstr>
      <vt:lpstr>Hall-D at Jefferson Lab (home of GlueX)</vt:lpstr>
      <vt:lpstr>20k -&gt; 200k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Joanna Griffin</dc:creator>
  <cp:lastModifiedBy>David Lawrence</cp:lastModifiedBy>
  <cp:revision>82</cp:revision>
  <dcterms:created xsi:type="dcterms:W3CDTF">2013-05-20T19:38:29Z</dcterms:created>
  <dcterms:modified xsi:type="dcterms:W3CDTF">2017-10-23T15:33:53Z</dcterms:modified>
</cp:coreProperties>
</file>