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7" r:id="rId2"/>
    <p:sldId id="380" r:id="rId3"/>
    <p:sldId id="436" r:id="rId4"/>
    <p:sldId id="430" r:id="rId5"/>
    <p:sldId id="431" r:id="rId6"/>
    <p:sldId id="432" r:id="rId7"/>
    <p:sldId id="434" r:id="rId8"/>
    <p:sldId id="437" r:id="rId9"/>
    <p:sldId id="438" r:id="rId10"/>
    <p:sldId id="425" r:id="rId11"/>
    <p:sldId id="397" r:id="rId12"/>
    <p:sldId id="415" r:id="rId13"/>
    <p:sldId id="419" r:id="rId14"/>
    <p:sldId id="426" r:id="rId15"/>
    <p:sldId id="420" r:id="rId16"/>
    <p:sldId id="421" r:id="rId17"/>
    <p:sldId id="427" r:id="rId18"/>
    <p:sldId id="422" r:id="rId19"/>
    <p:sldId id="401" r:id="rId20"/>
    <p:sldId id="428" r:id="rId21"/>
    <p:sldId id="418" r:id="rId22"/>
    <p:sldId id="416" r:id="rId23"/>
    <p:sldId id="417" r:id="rId24"/>
    <p:sldId id="398" r:id="rId25"/>
    <p:sldId id="413" r:id="rId26"/>
    <p:sldId id="429" r:id="rId27"/>
    <p:sldId id="395" r:id="rId28"/>
    <p:sldId id="405" r:id="rId29"/>
    <p:sldId id="406" r:id="rId30"/>
    <p:sldId id="407" r:id="rId31"/>
    <p:sldId id="410" r:id="rId32"/>
    <p:sldId id="412" r:id="rId33"/>
    <p:sldId id="399" r:id="rId34"/>
    <p:sldId id="388" r:id="rId35"/>
    <p:sldId id="3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  <a:srgbClr val="190DB3"/>
    <a:srgbClr val="009900"/>
    <a:srgbClr val="3B1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2" autoAdjust="0"/>
    <p:restoredTop sz="94638" autoAdjust="0"/>
  </p:normalViewPr>
  <p:slideViewPr>
    <p:cSldViewPr>
      <p:cViewPr varScale="1">
        <p:scale>
          <a:sx n="60" d="100"/>
          <a:sy n="60" d="100"/>
        </p:scale>
        <p:origin x="11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26" Type="http://schemas.openxmlformats.org/officeDocument/2006/relationships/slide" Target="slides/slide27.xml"/><Relationship Id="rId3" Type="http://schemas.openxmlformats.org/officeDocument/2006/relationships/slide" Target="slides/slide4.xml"/><Relationship Id="rId21" Type="http://schemas.openxmlformats.org/officeDocument/2006/relationships/slide" Target="slides/slide22.xml"/><Relationship Id="rId34" Type="http://schemas.openxmlformats.org/officeDocument/2006/relationships/slide" Target="slides/slide35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5" Type="http://schemas.openxmlformats.org/officeDocument/2006/relationships/slide" Target="slides/slide26.xml"/><Relationship Id="rId33" Type="http://schemas.openxmlformats.org/officeDocument/2006/relationships/slide" Target="slides/slide34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0" Type="http://schemas.openxmlformats.org/officeDocument/2006/relationships/slide" Target="slides/slide21.xml"/><Relationship Id="rId29" Type="http://schemas.openxmlformats.org/officeDocument/2006/relationships/slide" Target="slides/slide30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24" Type="http://schemas.openxmlformats.org/officeDocument/2006/relationships/slide" Target="slides/slide25.xml"/><Relationship Id="rId32" Type="http://schemas.openxmlformats.org/officeDocument/2006/relationships/slide" Target="slides/slide33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23" Type="http://schemas.openxmlformats.org/officeDocument/2006/relationships/slide" Target="slides/slide24.xml"/><Relationship Id="rId28" Type="http://schemas.openxmlformats.org/officeDocument/2006/relationships/slide" Target="slides/slide29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31" Type="http://schemas.openxmlformats.org/officeDocument/2006/relationships/slide" Target="slides/slide32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3.xml"/><Relationship Id="rId27" Type="http://schemas.openxmlformats.org/officeDocument/2006/relationships/slide" Target="slides/slide28.xml"/><Relationship Id="rId30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CB498-CBB1-42B0-827E-793382115EE2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D0203-4B91-4912-832F-F11AEEFD2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994D-0294-465B-A504-5A50877195BC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864E-6C65-4002-B23A-5DA3600221FE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6349-585E-41E5-B8B0-964323F2B7DF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BA29-A974-43E3-AA6E-6A2165C6BE7A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87D9-A394-4309-ABF7-29B8DF099A7D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6175-8398-4304-A013-7314C7532E8F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96D0-9660-4FE3-8FB1-61BA83CF303A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5D33-9B76-492D-9B5C-CD7B7989112E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523A-8BFD-4AF8-BDED-37D2DDEDD999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0D40-3BF2-48B6-91C6-0C22FB77C868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8DC3-71B8-4DA9-B432-CBF8164C25C1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B7798-E612-4C93-BAFF-F3EDF0567E3E}" type="datetime1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66800" y="2209800"/>
            <a:ext cx="762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Status of the Beam Flux Normalization</a:t>
            </a:r>
          </a:p>
          <a:p>
            <a:pPr>
              <a:defRPr/>
            </a:pP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from TAC runs</a:t>
            </a:r>
          </a:p>
        </p:txBody>
      </p:sp>
      <p:pic>
        <p:nvPicPr>
          <p:cNvPr id="205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8963" y="736600"/>
            <a:ext cx="3322637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3962400" y="3581400"/>
            <a:ext cx="1191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Somov</a:t>
            </a:r>
            <a:r>
              <a:rPr lang="en-US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de-DE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81000" y="228600"/>
            <a:ext cx="4038600" cy="1600200"/>
            <a:chOff x="144" y="2352"/>
            <a:chExt cx="2976" cy="1443"/>
          </a:xfrm>
        </p:grpSpPr>
        <p:pic>
          <p:nvPicPr>
            <p:cNvPr id="2056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" y="2352"/>
              <a:ext cx="2960" cy="14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2057" name="Rectangle 21"/>
            <p:cNvSpPr>
              <a:spLocks noChangeArrowheads="1"/>
            </p:cNvSpPr>
            <p:nvPr/>
          </p:nvSpPr>
          <p:spPr bwMode="auto">
            <a:xfrm>
              <a:off x="2064" y="2400"/>
              <a:ext cx="1056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2057400" y="4136104"/>
            <a:ext cx="42242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GlueX</a:t>
            </a:r>
            <a:r>
              <a:rPr lang="en-US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Collaboration Meeting,  </a:t>
            </a:r>
          </a:p>
          <a:p>
            <a:r>
              <a:rPr lang="en-US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February 22, 2019</a:t>
            </a:r>
            <a:endParaRPr lang="de-DE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26" descr="JLab_logo_white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762000"/>
            <a:ext cx="17526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0" y="0"/>
            <a:ext cx="3103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Analyses Overview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3" name="Picture 9" descr="C:\Users\somov\Desktop\Documents\meetings\col_02_22_2018\pair_spec\ps_plots_2018\tac_adc_ti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914400"/>
            <a:ext cx="4743450" cy="2609850"/>
          </a:xfrm>
          <a:prstGeom prst="rect">
            <a:avLst/>
          </a:prstGeom>
          <a:noFill/>
        </p:spPr>
      </p:pic>
      <p:pic>
        <p:nvPicPr>
          <p:cNvPr id="16394" name="Picture 10" descr="C:\Users\somov\Desktop\Documents\meetings\col_02_22_2018\pair_spec\ps_plots_2018\tac_acci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914400"/>
            <a:ext cx="4114800" cy="2561079"/>
          </a:xfrm>
          <a:prstGeom prst="rect">
            <a:avLst/>
          </a:prstGeom>
          <a:noFill/>
        </p:spPr>
      </p:pic>
      <p:pic>
        <p:nvPicPr>
          <p:cNvPr id="16395" name="Picture 11" descr="C:\Users\somov\Desktop\Documents\meetings\col_02_22_2018\pair_spec\ps_plots_2018\ps_adc_ti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714750"/>
            <a:ext cx="4743450" cy="260985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200400" y="3429000"/>
            <a:ext cx="1482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TAGH counter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358577" y="3440668"/>
            <a:ext cx="140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FADC sample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352800" y="6492875"/>
            <a:ext cx="2895600" cy="365125"/>
          </a:xfrm>
        </p:spPr>
        <p:txBody>
          <a:bodyPr/>
          <a:lstStyle/>
          <a:p>
            <a:r>
              <a:rPr lang="en-US" smtClean="0"/>
              <a:t>Status of the Beam Flux Normalization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33400"/>
            <a:ext cx="1284198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TAC  Trigger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429000"/>
            <a:ext cx="115961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PS  Trigger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685800"/>
            <a:ext cx="121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FADC time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24200" y="6183868"/>
            <a:ext cx="1482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TAGH counter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4800600" y="22860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553200" y="19812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010400" y="1600200"/>
            <a:ext cx="13471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Trigger Time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58891" y="3856672"/>
            <a:ext cx="43419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Determine number of TAGH hits correlated</a:t>
            </a:r>
          </a:p>
          <a:p>
            <a:r>
              <a:rPr lang="en-US" dirty="0" smtClean="0"/>
              <a:t>with the trigger time for the PS and TAC</a:t>
            </a:r>
          </a:p>
          <a:p>
            <a:r>
              <a:rPr lang="en-US" dirty="0" smtClean="0"/>
              <a:t>triggers</a:t>
            </a:r>
          </a:p>
          <a:p>
            <a:endParaRPr lang="en-US" dirty="0" smtClean="0"/>
          </a:p>
          <a:p>
            <a:r>
              <a:rPr lang="en-US" dirty="0" smtClean="0"/>
              <a:t>   - subtract accidentals for each tagger </a:t>
            </a:r>
          </a:p>
          <a:p>
            <a:r>
              <a:rPr lang="en-US" dirty="0" smtClean="0"/>
              <a:t>                       counter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Compute  N</a:t>
            </a:r>
            <a:r>
              <a:rPr lang="en-US" baseline="30000" dirty="0" smtClean="0"/>
              <a:t>PS</a:t>
            </a:r>
            <a:r>
              <a:rPr lang="en-US" dirty="0" smtClean="0"/>
              <a:t> / N</a:t>
            </a:r>
            <a:r>
              <a:rPr lang="en-US" baseline="30000" dirty="0" smtClean="0"/>
              <a:t> TAC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0"/>
            <a:ext cx="180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TAC Runs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Status of the Beam Flux Normalization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" y="685800"/>
          <a:ext cx="88392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Converter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Field  </a:t>
                      </a:r>
                    </a:p>
                    <a:p>
                      <a:pPr algn="ctr"/>
                      <a:r>
                        <a:rPr lang="en-US" dirty="0" smtClean="0"/>
                        <a:t>(T)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</a:t>
                      </a:r>
                    </a:p>
                    <a:p>
                      <a:pPr algn="ctr"/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nA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Radiator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Collimator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260">
                <a:tc>
                  <a:txBody>
                    <a:bodyPr/>
                    <a:lstStyle/>
                    <a:p>
                      <a:r>
                        <a:rPr lang="en-US" dirty="0" smtClean="0"/>
                        <a:t>Spring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dirty="0" smtClean="0">
                          <a:sym typeface="Symbol"/>
                        </a:rPr>
                        <a:t>75,</a:t>
                      </a:r>
                      <a:r>
                        <a:rPr lang="en-US" baseline="0" dirty="0" smtClean="0">
                          <a:sym typeface="Symbol"/>
                        </a:rPr>
                        <a:t> 750</a:t>
                      </a:r>
                      <a:r>
                        <a:rPr lang="en-US" dirty="0" smtClean="0">
                          <a:sym typeface="Symbol"/>
                        </a:rPr>
                        <a:t>  m </a:t>
                      </a:r>
                      <a:r>
                        <a:rPr lang="en-US" dirty="0" smtClean="0"/>
                        <a:t>Be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m Al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~ 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</a:t>
                      </a:r>
                      <a:r>
                        <a:rPr lang="en-US" dirty="0" smtClean="0">
                          <a:sym typeface="Symbol"/>
                        </a:rPr>
                        <a:t> 10</a:t>
                      </a:r>
                      <a:r>
                        <a:rPr lang="en-US" baseline="30000" dirty="0" smtClean="0">
                          <a:sym typeface="Symbol"/>
                        </a:rPr>
                        <a:t>-5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move</a:t>
                      </a:r>
                      <a:r>
                        <a:rPr lang="en-US" baseline="0" dirty="0" smtClean="0"/>
                        <a:t> collimator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260">
                <a:tc>
                  <a:txBody>
                    <a:bodyPr/>
                    <a:lstStyle/>
                    <a:p>
                      <a:r>
                        <a:rPr lang="en-US" dirty="0" smtClean="0"/>
                        <a:t>Spring 2017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ym typeface="Symbol"/>
                        </a:rPr>
                        <a:t>750</a:t>
                      </a:r>
                      <a:r>
                        <a:rPr lang="en-US" dirty="0" smtClean="0">
                          <a:sym typeface="Symbol"/>
                        </a:rPr>
                        <a:t>  m </a:t>
                      </a:r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</a:t>
                      </a:r>
                      <a:r>
                        <a:rPr lang="en-US" dirty="0" smtClean="0">
                          <a:sym typeface="Symbol"/>
                        </a:rPr>
                        <a:t> 10</a:t>
                      </a:r>
                      <a:r>
                        <a:rPr lang="en-US" baseline="30000" dirty="0" smtClean="0">
                          <a:sym typeface="Symbol"/>
                        </a:rPr>
                        <a:t>-5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mm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Profiler</a:t>
                      </a:r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.1 mm </a:t>
                      </a:r>
                      <a:r>
                        <a:rPr lang="en-US" baseline="0" dirty="0" err="1" smtClean="0"/>
                        <a:t>Pb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376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Spring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2018</a:t>
                      </a:r>
                    </a:p>
                    <a:p>
                      <a:r>
                        <a:rPr lang="en-US" sz="1600" baseline="0" dirty="0" smtClean="0"/>
                        <a:t>1/31/2018</a:t>
                      </a:r>
                    </a:p>
                    <a:p>
                      <a:r>
                        <a:rPr lang="en-US" sz="1600" baseline="0" dirty="0" smtClean="0"/>
                        <a:t>Runs:</a:t>
                      </a:r>
                    </a:p>
                    <a:p>
                      <a:r>
                        <a:rPr lang="en-US" sz="1600" baseline="0" dirty="0" smtClean="0"/>
                        <a:t>41170 -  41171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ym typeface="Symbol"/>
                        </a:rPr>
                        <a:t>750</a:t>
                      </a:r>
                      <a:r>
                        <a:rPr lang="en-US" dirty="0" smtClean="0">
                          <a:sym typeface="Symbol"/>
                        </a:rPr>
                        <a:t>  m </a:t>
                      </a:r>
                      <a:r>
                        <a:rPr lang="en-US" dirty="0" smtClean="0"/>
                        <a:t>Be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1.6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30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V-wire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 mm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Profiler</a:t>
                      </a:r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.1 mm </a:t>
                      </a:r>
                      <a:r>
                        <a:rPr lang="en-US" baseline="0" dirty="0" err="1" smtClean="0"/>
                        <a:t>Pb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7514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4/11/2018</a:t>
                      </a:r>
                    </a:p>
                    <a:p>
                      <a:r>
                        <a:rPr lang="en-US" sz="1600" baseline="0" dirty="0" smtClean="0"/>
                        <a:t>Runs:</a:t>
                      </a:r>
                    </a:p>
                    <a:p>
                      <a:r>
                        <a:rPr lang="en-US" sz="1600" baseline="0" dirty="0" smtClean="0"/>
                        <a:t>42081 – 42093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75,</a:t>
                      </a:r>
                      <a:r>
                        <a:rPr lang="en-US" baseline="0" dirty="0" smtClean="0">
                          <a:sym typeface="Symbol"/>
                        </a:rPr>
                        <a:t> 750</a:t>
                      </a:r>
                      <a:r>
                        <a:rPr lang="en-US" dirty="0" smtClean="0">
                          <a:sym typeface="Symbol"/>
                        </a:rPr>
                        <a:t>  m </a:t>
                      </a:r>
                      <a:r>
                        <a:rPr lang="en-US" dirty="0" smtClean="0"/>
                        <a:t>Be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V-wire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 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5017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5/4/2018</a:t>
                      </a:r>
                    </a:p>
                    <a:p>
                      <a:r>
                        <a:rPr lang="en-US" sz="1600" baseline="0" dirty="0" smtClean="0"/>
                        <a:t>Runs:</a:t>
                      </a:r>
                    </a:p>
                    <a:p>
                      <a:r>
                        <a:rPr lang="en-US" sz="1600" baseline="0" dirty="0" smtClean="0"/>
                        <a:t>42517</a:t>
                      </a:r>
                    </a:p>
                    <a:p>
                      <a:r>
                        <a:rPr lang="en-US" sz="1600" baseline="0" dirty="0" smtClean="0"/>
                        <a:t>42538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750 </a:t>
                      </a:r>
                      <a:r>
                        <a:rPr lang="en-US" dirty="0" smtClean="0">
                          <a:sym typeface="Symbol"/>
                        </a:rPr>
                        <a:t>m </a:t>
                      </a:r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V-wire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 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 m W plate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Filled target</a:t>
                      </a:r>
                    </a:p>
                    <a:p>
                      <a:pPr algn="ctr"/>
                      <a:r>
                        <a:rPr lang="en-US" sz="1600" dirty="0" smtClean="0"/>
                        <a:t>Empty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52400" y="2895600"/>
            <a:ext cx="8839200" cy="3276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52600" y="228600"/>
            <a:ext cx="5850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TAC Run Conditions in Spring  2018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1100078"/>
            <a:ext cx="740542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  Beam current 30 </a:t>
            </a:r>
            <a:r>
              <a:rPr lang="en-US" sz="2000" dirty="0" err="1" smtClean="0">
                <a:solidFill>
                  <a:srgbClr val="0000FF"/>
                </a:solidFill>
              </a:rPr>
              <a:t>nA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  Data acquired using V-wire radiator </a:t>
            </a:r>
          </a:p>
          <a:p>
            <a:r>
              <a:rPr lang="en-US" sz="2000" dirty="0" smtClean="0"/>
              <a:t>    - problems with locking beam using an active collimator during the </a:t>
            </a:r>
          </a:p>
          <a:p>
            <a:r>
              <a:rPr lang="en-US" sz="2000" dirty="0" smtClean="0"/>
              <a:t>        TAC run in January</a:t>
            </a:r>
          </a:p>
          <a:p>
            <a:r>
              <a:rPr lang="en-US" sz="2000" dirty="0" smtClean="0"/>
              <a:t>    -  took data by using the beam profiler lock </a:t>
            </a:r>
          </a:p>
          <a:p>
            <a:r>
              <a:rPr lang="en-US" sz="2000" dirty="0" smtClean="0"/>
              <a:t>              (1.1 mm lead plate in front of the profiler)</a:t>
            </a:r>
          </a:p>
          <a:p>
            <a:endParaRPr lang="en-US" sz="2000" dirty="0" smtClean="0"/>
          </a:p>
          <a:p>
            <a:r>
              <a:rPr lang="en-US" sz="2000" dirty="0" smtClean="0"/>
              <a:t>    - lock with an active collimator in later TAC runs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                          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37338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 Typical rates  </a:t>
            </a:r>
          </a:p>
          <a:p>
            <a:r>
              <a:rPr lang="en-US" sz="2000" dirty="0" smtClean="0"/>
              <a:t>                 TAC:    100  kHz  -  trigger threshold, 250 </a:t>
            </a:r>
            <a:r>
              <a:rPr lang="en-US" sz="2000" dirty="0" err="1" smtClean="0"/>
              <a:t>fadc</a:t>
            </a:r>
            <a:r>
              <a:rPr lang="en-US" sz="2000" dirty="0" smtClean="0"/>
              <a:t> counts  (about 1 </a:t>
            </a:r>
            <a:r>
              <a:rPr lang="en-US" sz="2000" dirty="0" err="1" smtClean="0"/>
              <a:t>GeV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                              </a:t>
            </a:r>
            <a:r>
              <a:rPr lang="en-US" sz="2000" dirty="0" err="1" smtClean="0"/>
              <a:t>prescaling</a:t>
            </a:r>
            <a:r>
              <a:rPr lang="en-US" sz="2000" dirty="0" smtClean="0"/>
              <a:t> factor of the TAC trigger is 65</a:t>
            </a:r>
          </a:p>
          <a:p>
            <a:r>
              <a:rPr lang="en-US" sz="2000" dirty="0" smtClean="0"/>
              <a:t>                   PS:     5 – 10 Hz with 750 </a:t>
            </a:r>
            <a:r>
              <a:rPr lang="en-US" sz="2000" dirty="0" smtClean="0">
                <a:sym typeface="Symbol"/>
              </a:rPr>
              <a:t>m Be converter</a:t>
            </a:r>
            <a:endParaRPr lang="en-US" sz="2000" dirty="0" smtClean="0"/>
          </a:p>
          <a:p>
            <a:r>
              <a:rPr lang="en-US" sz="2000" dirty="0" smtClean="0">
                <a:solidFill>
                  <a:srgbClr val="0000FF"/>
                </a:solidFill>
              </a:rPr>
              <a:t>            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 Readout modes: production, except for TAC (raw mode)    L.T. == 100 %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                            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228600"/>
            <a:ext cx="7613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Systematic Uncertainties in TAC Measurements 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Status of the Beam Flux Normalization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1371600"/>
            <a:ext cx="804463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sz="2000" dirty="0" smtClean="0"/>
              <a:t>Acceptance dependence on the collimator alignment and beam intensity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   - shift position of the collimator by </a:t>
            </a:r>
            <a:r>
              <a:rPr lang="en-US" dirty="0" smtClean="0">
                <a:sym typeface="Symbol"/>
              </a:rPr>
              <a:t> 2 mm</a:t>
            </a:r>
          </a:p>
          <a:p>
            <a:r>
              <a:rPr lang="en-US" dirty="0" smtClean="0">
                <a:sym typeface="Symbol"/>
              </a:rPr>
              <a:t>   - use a photon pencil beam and realistic beam profile</a:t>
            </a:r>
          </a:p>
          <a:p>
            <a:r>
              <a:rPr lang="en-US" dirty="0" smtClean="0">
                <a:sym typeface="Symbol"/>
              </a:rPr>
              <a:t>   - changes in the PS acceptance  &lt; 1 %</a:t>
            </a:r>
          </a:p>
          <a:p>
            <a:r>
              <a:rPr lang="en-US" dirty="0" smtClean="0"/>
              <a:t>        small effect due to the continuous energy coverage of the PS detectors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sz="2000" dirty="0" smtClean="0">
                <a:solidFill>
                  <a:srgbClr val="0000FF"/>
                </a:solidFill>
              </a:rPr>
              <a:t>Interactions of beam photons downstream the converter</a:t>
            </a:r>
          </a:p>
          <a:p>
            <a:pPr>
              <a:buFont typeface="Wingdings" pitchFamily="2" charset="2"/>
              <a:buChar char="ü"/>
            </a:pP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     -  implement realistic material  downstream the FCAL </a:t>
            </a:r>
          </a:p>
          <a:p>
            <a:r>
              <a:rPr lang="en-US" dirty="0" smtClean="0"/>
              <a:t>     -  estimated  acceptance corrections  &lt; 1% (slightly depend on the photon energy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     - apply corrections to the measured acceptance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     - compare acceptance using TAC runs with empty/filled target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8200" y="381000"/>
            <a:ext cx="7613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Systematic Uncertainties in TAC Measurements 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Status of the Beam Flux Normalization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1447800"/>
            <a:ext cx="8577926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Impact of the material in front of the converter on the PS acceptance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                                              measurement 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               - profiler lead plate,  0.1 mm W plate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00FF"/>
                </a:solidFill>
              </a:rPr>
              <a:t> Uncertainties of the measurement of the converter thickness (normalization)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       </a:t>
            </a:r>
          </a:p>
          <a:p>
            <a:r>
              <a:rPr lang="en-US" sz="2000" dirty="0" smtClean="0"/>
              <a:t>              </a:t>
            </a:r>
            <a:r>
              <a:rPr lang="en-US" sz="1600" dirty="0" smtClean="0">
                <a:sym typeface="Symbol"/>
              </a:rPr>
              <a:t></a:t>
            </a:r>
            <a:r>
              <a:rPr lang="en-US" sz="1600" dirty="0" smtClean="0"/>
              <a:t> </a:t>
            </a:r>
            <a:r>
              <a:rPr lang="en-US" sz="2000" dirty="0" smtClean="0"/>
              <a:t> relatively small statistics in TAC runs with a 75 </a:t>
            </a:r>
            <a:r>
              <a:rPr lang="en-US" sz="2000" dirty="0" smtClean="0">
                <a:sym typeface="Symbol"/>
              </a:rPr>
              <a:t>m converter</a:t>
            </a:r>
          </a:p>
          <a:p>
            <a:r>
              <a:rPr lang="en-US" sz="2000" dirty="0" smtClean="0">
                <a:sym typeface="Symbol"/>
              </a:rPr>
              <a:t>                      </a:t>
            </a:r>
          </a:p>
          <a:p>
            <a:r>
              <a:rPr lang="en-US" sz="2000" dirty="0" smtClean="0">
                <a:sym typeface="Symbol"/>
              </a:rPr>
              <a:t>                        - measure the shape of the PS acceptance using a 750 m converter</a:t>
            </a:r>
          </a:p>
          <a:p>
            <a:endParaRPr lang="en-US" sz="2000" dirty="0" smtClean="0">
              <a:sym typeface="Symbol"/>
            </a:endParaRPr>
          </a:p>
          <a:p>
            <a:r>
              <a:rPr lang="en-US" sz="2000" dirty="0" smtClean="0">
                <a:sym typeface="Symbol"/>
              </a:rPr>
              <a:t>                        - measure relative converter thickness using PS/ST </a:t>
            </a:r>
            <a:r>
              <a:rPr lang="en-US" sz="2000" dirty="0" err="1" smtClean="0">
                <a:sym typeface="Symbol"/>
              </a:rPr>
              <a:t>scalers</a:t>
            </a:r>
            <a:endParaRPr lang="en-US" sz="2000" dirty="0" smtClean="0">
              <a:sym typeface="Symbol"/>
            </a:endParaRPr>
          </a:p>
          <a:p>
            <a:endParaRPr lang="en-US" sz="2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Impact of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Beamline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Material on the TAC Measurements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Status of the Beam Flux Normalization</a:t>
            </a:r>
            <a:endParaRPr lang="en-US" dirty="0"/>
          </a:p>
        </p:txBody>
      </p:sp>
      <p:grpSp>
        <p:nvGrpSpPr>
          <p:cNvPr id="2" name="Group 9"/>
          <p:cNvGrpSpPr/>
          <p:nvPr/>
        </p:nvGrpSpPr>
        <p:grpSpPr>
          <a:xfrm>
            <a:off x="1143000" y="1524000"/>
            <a:ext cx="7161212" cy="2614970"/>
            <a:chOff x="914400" y="1371600"/>
            <a:chExt cx="7161212" cy="2614970"/>
          </a:xfrm>
        </p:grpSpPr>
        <p:pic>
          <p:nvPicPr>
            <p:cNvPr id="19458" name="Picture 2" descr="C:\Users\somov\Desktop\Documents\meetings\col_02_22_2018\pair_spec\ps_plots_2018\tac_material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1371600"/>
              <a:ext cx="7161212" cy="2614970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7162800" y="2057400"/>
              <a:ext cx="5336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TAC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10000" y="1600200"/>
              <a:ext cx="329756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Vacuum pipe, </a:t>
              </a:r>
              <a:r>
                <a:rPr lang="en-US" dirty="0" err="1" smtClean="0"/>
                <a:t>plexiglass</a:t>
              </a:r>
              <a:r>
                <a:rPr lang="en-US" dirty="0" smtClean="0"/>
                <a:t> window, </a:t>
              </a:r>
            </a:p>
            <a:p>
              <a:r>
                <a:rPr lang="en-US" dirty="0" smtClean="0"/>
                <a:t>                beam counter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67692" y="3048000"/>
              <a:ext cx="15567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FCAL dark box </a:t>
              </a:r>
            </a:p>
            <a:p>
              <a:r>
                <a:rPr lang="en-US" dirty="0" smtClean="0"/>
                <a:t>    windows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38200" y="4038600"/>
            <a:ext cx="72794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Added materials for TAC and other </a:t>
            </a:r>
            <a:r>
              <a:rPr lang="en-US" sz="2000" dirty="0" err="1" smtClean="0"/>
              <a:t>beamline</a:t>
            </a:r>
            <a:r>
              <a:rPr lang="en-US" sz="2000" dirty="0" smtClean="0"/>
              <a:t> components to </a:t>
            </a:r>
            <a:r>
              <a:rPr lang="en-US" sz="2000" dirty="0" err="1" smtClean="0"/>
              <a:t>Geant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Use realistic beam spectrum, simulate TAC response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51816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The fraction photons lost due to interactions depends on the TAC energy threshold</a:t>
            </a:r>
          </a:p>
          <a:p>
            <a:r>
              <a:rPr lang="en-US" dirty="0" smtClean="0"/>
              <a:t>   - it varies between 0.6 % and 0.3 % for beam photons in the  range  6 </a:t>
            </a:r>
            <a:r>
              <a:rPr lang="en-US" dirty="0" err="1" smtClean="0"/>
              <a:t>GeV</a:t>
            </a:r>
            <a:r>
              <a:rPr lang="en-US" dirty="0" smtClean="0"/>
              <a:t> to 12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                                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1219200"/>
            <a:ext cx="3088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Material downstream the FCAL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09800" y="457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Runs with Empty / Filled Target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Status of the Beam Flux Normalization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09600" y="58674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 Will be verified with MC simulation</a:t>
            </a:r>
          </a:p>
        </p:txBody>
      </p:sp>
      <p:pic>
        <p:nvPicPr>
          <p:cNvPr id="18434" name="Picture 2" descr="C:\Users\somov\Desktop\Documents\meetings\col_06_22_2018\pair_spec\new_plots\accept_425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4350796" cy="2590800"/>
          </a:xfrm>
          <a:prstGeom prst="rect">
            <a:avLst/>
          </a:prstGeom>
          <a:noFill/>
        </p:spPr>
      </p:pic>
      <p:pic>
        <p:nvPicPr>
          <p:cNvPr id="18435" name="Picture 3" descr="C:\Users\somov\Desktop\Documents\meetings\col_06_22_2018\pair_spec\new_plots\accept_4253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6370" y="1447800"/>
            <a:ext cx="4222830" cy="25146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219200" y="1219200"/>
            <a:ext cx="2552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42517  (Filled target)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562600" y="1230868"/>
            <a:ext cx="2596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42538 (Empty target)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057400" y="5486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R  =   N (filled) / N (empty)  = 1.011 </a:t>
            </a:r>
            <a:r>
              <a:rPr lang="en-US" dirty="0" smtClean="0">
                <a:sym typeface="Symbol"/>
              </a:rPr>
              <a:t></a:t>
            </a:r>
            <a:r>
              <a:rPr lang="en-US" dirty="0" smtClean="0"/>
              <a:t> 0.004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33400" y="4038600"/>
            <a:ext cx="8229600" cy="1456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 Relative change in the acceptance normalization</a:t>
            </a:r>
          </a:p>
          <a:p>
            <a:pPr>
              <a:lnSpc>
                <a:spcPts val="1000"/>
              </a:lnSpc>
            </a:pPr>
            <a:r>
              <a:rPr lang="en-US" dirty="0" smtClean="0"/>
              <a:t>  </a:t>
            </a:r>
          </a:p>
          <a:p>
            <a:r>
              <a:rPr lang="en-US" dirty="0" smtClean="0"/>
              <a:t>     - expect increase of the acceptance, TAC rate should be smaller due to interactions</a:t>
            </a:r>
          </a:p>
          <a:p>
            <a:r>
              <a:rPr lang="en-US" dirty="0" smtClean="0"/>
              <a:t>        of beam photons 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r>
              <a:rPr lang="en-US" dirty="0" smtClean="0"/>
              <a:t>     - measured change of the acceptance: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52600" y="1524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Absorber Plates in front of the Collimator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Status of the Beam Flux Normalization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7200" y="762000"/>
            <a:ext cx="8229600" cy="1328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 Compare PS acceptances for runs with no absorber and with the lead (profiler)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and 0.1 mm W plates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 Normalize acceptance to data with no absorber , R = ( A – A(plate)  ) / A   </a:t>
            </a:r>
          </a:p>
          <a:p>
            <a:r>
              <a:rPr lang="en-US" dirty="0" smtClean="0"/>
              <a:t>    - predict smaller acceptance for runs with an absorber plate</a:t>
            </a:r>
          </a:p>
        </p:txBody>
      </p:sp>
      <p:pic>
        <p:nvPicPr>
          <p:cNvPr id="16386" name="Picture 2" descr="C:\Users\somov\Desktop\Documents\meetings\col_06_22_2018\pair_spec\new_plots\tac_relative_acce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133791"/>
            <a:ext cx="6781800" cy="4038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752600" y="6096000"/>
            <a:ext cx="60792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Uncertainties of the acceptance normalization are on the level of 0.005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6700549" y="3429000"/>
            <a:ext cx="23672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Use  run 42081 for the 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acceptance normalization 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   (no absorber)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09800" y="1981200"/>
            <a:ext cx="433163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Acceptance Normalization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(converter thickness)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</p:txBody>
      </p:sp>
      <p:sp>
        <p:nvSpPr>
          <p:cNvPr id="2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Status of the Beam Flux Normalization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0" y="152400"/>
            <a:ext cx="4241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Acceptance Normalization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1447800"/>
            <a:ext cx="769281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 We use a 75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m Be  converter in most production runs </a:t>
            </a:r>
          </a:p>
          <a:p>
            <a:endParaRPr lang="en-US" dirty="0" smtClean="0"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 The converter thickness can be determined using two methods: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FF33CC"/>
                </a:solidFill>
              </a:rPr>
              <a:t>Method 1:</a:t>
            </a:r>
            <a:r>
              <a:rPr lang="en-US" dirty="0" smtClean="0"/>
              <a:t>   Measure directly in TAC runs with a </a:t>
            </a:r>
            <a:r>
              <a:rPr lang="en-US" dirty="0" err="1" smtClean="0"/>
              <a:t>a</a:t>
            </a:r>
            <a:r>
              <a:rPr lang="en-US" dirty="0" smtClean="0"/>
              <a:t> 75 </a:t>
            </a:r>
            <a:r>
              <a:rPr lang="en-US" dirty="0" smtClean="0">
                <a:sym typeface="Symbol"/>
              </a:rPr>
              <a:t>m converter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FF33CC"/>
                </a:solidFill>
              </a:rPr>
              <a:t>Method 2:</a:t>
            </a:r>
            <a:r>
              <a:rPr lang="en-US" dirty="0" smtClean="0"/>
              <a:t>   Measure   A</a:t>
            </a:r>
            <a:r>
              <a:rPr lang="en-US" baseline="30000" dirty="0" smtClean="0"/>
              <a:t>PS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</a:t>
            </a:r>
            <a:r>
              <a:rPr lang="en-US" dirty="0" err="1" smtClean="0"/>
              <a:t>L</a:t>
            </a:r>
            <a:r>
              <a:rPr lang="en-US" baseline="-25000" dirty="0" err="1" smtClean="0"/>
              <a:t>conv</a:t>
            </a:r>
            <a:r>
              <a:rPr lang="en-US" dirty="0" smtClean="0"/>
              <a:t>  using high-statistics TAC runs with a </a:t>
            </a:r>
          </a:p>
          <a:p>
            <a:r>
              <a:rPr lang="en-US" dirty="0" smtClean="0"/>
              <a:t>                                              750 </a:t>
            </a:r>
            <a:r>
              <a:rPr lang="en-US" dirty="0" smtClean="0">
                <a:sym typeface="Symbol"/>
              </a:rPr>
              <a:t>m </a:t>
            </a:r>
            <a:r>
              <a:rPr lang="en-US" dirty="0" smtClean="0"/>
              <a:t>converter</a:t>
            </a:r>
          </a:p>
          <a:p>
            <a:r>
              <a:rPr lang="en-US" dirty="0" smtClean="0"/>
              <a:t>       </a:t>
            </a:r>
          </a:p>
          <a:p>
            <a:r>
              <a:rPr lang="en-US" dirty="0" smtClean="0"/>
              <a:t>                         Extract the relative converter thickness from  the measurement of</a:t>
            </a:r>
          </a:p>
          <a:p>
            <a:r>
              <a:rPr lang="en-US" dirty="0" smtClean="0"/>
              <a:t>                                     the  R</a:t>
            </a:r>
            <a:r>
              <a:rPr lang="en-US" baseline="30000" dirty="0" smtClean="0"/>
              <a:t>PS</a:t>
            </a:r>
            <a:r>
              <a:rPr lang="en-US" dirty="0" smtClean="0"/>
              <a:t>/R</a:t>
            </a:r>
            <a:r>
              <a:rPr lang="en-US" baseline="30000" dirty="0" smtClean="0"/>
              <a:t>ST</a:t>
            </a:r>
            <a:r>
              <a:rPr lang="en-US" dirty="0" smtClean="0"/>
              <a:t>  in runs with  75 </a:t>
            </a:r>
            <a:r>
              <a:rPr lang="en-US" dirty="0" smtClean="0">
                <a:sym typeface="Symbol"/>
              </a:rPr>
              <a:t>m and </a:t>
            </a:r>
            <a:r>
              <a:rPr lang="en-US" dirty="0" smtClean="0"/>
              <a:t>750 </a:t>
            </a:r>
            <a:r>
              <a:rPr lang="en-US" dirty="0" smtClean="0">
                <a:sym typeface="Symbol"/>
              </a:rPr>
              <a:t>m converters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                         FADC </a:t>
            </a:r>
            <a:r>
              <a:rPr lang="en-US" dirty="0" err="1" smtClean="0">
                <a:sym typeface="Symbol"/>
              </a:rPr>
              <a:t>scalers</a:t>
            </a:r>
            <a:r>
              <a:rPr lang="en-US" dirty="0" smtClean="0">
                <a:sym typeface="Symbol"/>
              </a:rPr>
              <a:t> are recorded to the data stream at SYNC event</a:t>
            </a:r>
          </a:p>
          <a:p>
            <a:r>
              <a:rPr lang="en-US" dirty="0" smtClean="0">
                <a:sym typeface="Symbol"/>
              </a:rPr>
              <a:t>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0" y="304800"/>
            <a:ext cx="4397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Photon Flux Determination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1151692"/>
            <a:ext cx="765914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190DB3"/>
                </a:solidFill>
              </a:rPr>
              <a:t> Determine number of collimated photons N</a:t>
            </a:r>
            <a:r>
              <a:rPr lang="en-US" sz="2000" baseline="-25000" dirty="0" smtClean="0">
                <a:solidFill>
                  <a:srgbClr val="190DB3"/>
                </a:solidFill>
                <a:sym typeface="Symbol"/>
              </a:rPr>
              <a:t>  </a:t>
            </a:r>
            <a:r>
              <a:rPr lang="en-US" sz="2000" dirty="0" smtClean="0">
                <a:solidFill>
                  <a:srgbClr val="190DB3"/>
                </a:solidFill>
                <a:sym typeface="Symbol"/>
              </a:rPr>
              <a:t>using Pair Spectrometer:</a:t>
            </a:r>
            <a:endParaRPr lang="en-US" sz="2000" dirty="0" smtClean="0">
              <a:solidFill>
                <a:srgbClr val="190DB3"/>
              </a:solidFill>
            </a:endParaRPr>
          </a:p>
          <a:p>
            <a:r>
              <a:rPr lang="en-US" dirty="0" smtClean="0"/>
              <a:t>    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04800" y="1828800"/>
            <a:ext cx="8610600" cy="2706687"/>
            <a:chOff x="152400" y="2246313"/>
            <a:chExt cx="8610600" cy="2706687"/>
          </a:xfrm>
        </p:grpSpPr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5029200" y="2246313"/>
            <a:ext cx="3421063" cy="954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0" name="Equation" r:id="rId3" imgW="1638000" imgH="457200" progId="">
                    <p:embed/>
                  </p:oleObj>
                </mc:Choice>
                <mc:Fallback>
                  <p:oleObj name="Equation" r:id="rId3" imgW="1638000" imgH="45720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9200" y="2246313"/>
                          <a:ext cx="3421063" cy="954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152400" y="2286000"/>
              <a:ext cx="4680320" cy="16619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1 )  Determine (A </a:t>
              </a:r>
              <a:r>
                <a:rPr lang="en-US" dirty="0" smtClean="0">
                  <a:sym typeface="Symbol"/>
                </a:rPr>
                <a:t> )</a:t>
              </a:r>
              <a:r>
                <a:rPr lang="en-US" baseline="30000" dirty="0" smtClean="0">
                  <a:sym typeface="Symbol"/>
                </a:rPr>
                <a:t>PS </a:t>
              </a:r>
              <a:r>
                <a:rPr lang="en-US" dirty="0" smtClean="0">
                  <a:sym typeface="Symbol"/>
                </a:rPr>
                <a:t> from MC,  measure </a:t>
              </a:r>
              <a:r>
                <a:rPr lang="en-US" i="1" dirty="0" err="1" smtClean="0">
                  <a:sym typeface="Symbol"/>
                </a:rPr>
                <a:t>L</a:t>
              </a:r>
              <a:r>
                <a:rPr lang="en-US" baseline="-25000" dirty="0" err="1" smtClean="0">
                  <a:sym typeface="Symbol"/>
                </a:rPr>
                <a:t>Conv</a:t>
              </a:r>
              <a:endParaRPr lang="en-US" baseline="-25000" dirty="0" smtClean="0">
                <a:sym typeface="Symbol"/>
              </a:endParaRPr>
            </a:p>
            <a:p>
              <a:endParaRPr lang="en-US" baseline="-25000" dirty="0" smtClean="0">
                <a:sym typeface="Symbol"/>
              </a:endParaRPr>
            </a:p>
            <a:p>
              <a:r>
                <a:rPr lang="en-US" dirty="0" smtClean="0">
                  <a:sym typeface="Symbol"/>
                </a:rPr>
                <a:t>2 )  Determine </a:t>
              </a:r>
              <a:r>
                <a:rPr lang="en-US" dirty="0" smtClean="0"/>
                <a:t>(A </a:t>
              </a:r>
              <a:r>
                <a:rPr lang="en-US" dirty="0" smtClean="0">
                  <a:sym typeface="Symbol"/>
                </a:rPr>
                <a:t> )</a:t>
              </a:r>
              <a:r>
                <a:rPr lang="en-US" baseline="30000" dirty="0" smtClean="0">
                  <a:sym typeface="Symbol"/>
                </a:rPr>
                <a:t>PS </a:t>
              </a:r>
              <a:r>
                <a:rPr lang="en-US" dirty="0" smtClean="0">
                  <a:sym typeface="Symbol"/>
                </a:rPr>
                <a:t> </a:t>
              </a:r>
              <a:r>
                <a:rPr lang="en-US" i="1" dirty="0" err="1" smtClean="0">
                  <a:sym typeface="Symbol"/>
                </a:rPr>
                <a:t>L</a:t>
              </a:r>
              <a:r>
                <a:rPr lang="en-US" baseline="-25000" dirty="0" err="1" smtClean="0">
                  <a:sym typeface="Symbol"/>
                </a:rPr>
                <a:t>Conv</a:t>
              </a:r>
              <a:r>
                <a:rPr lang="en-US" dirty="0" smtClean="0">
                  <a:sym typeface="Symbol"/>
                </a:rPr>
                <a:t>  using known flux </a:t>
              </a:r>
            </a:p>
            <a:p>
              <a:r>
                <a:rPr lang="en-US" dirty="0" smtClean="0">
                  <a:sym typeface="Symbol"/>
                </a:rPr>
                <a:t>                       (measured TAC)</a:t>
              </a:r>
            </a:p>
            <a:p>
              <a:endParaRPr lang="en-US" dirty="0" smtClean="0">
                <a:sym typeface="Symbol"/>
              </a:endParaRPr>
            </a:p>
            <a:p>
              <a:endParaRPr lang="en-US" dirty="0"/>
            </a:p>
          </p:txBody>
        </p:sp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609600" y="3733800"/>
            <a:ext cx="2438400" cy="431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1" name="Equation" r:id="rId5" imgW="1434960" imgH="253800" progId="">
                    <p:embed/>
                  </p:oleObj>
                </mc:Choice>
                <mc:Fallback>
                  <p:oleObj name="Equation" r:id="rId5" imgW="1434960" imgH="25380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3733800"/>
                          <a:ext cx="2438400" cy="4313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609600" y="4343400"/>
            <a:ext cx="3276600" cy="4308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2" name="Equation" r:id="rId7" imgW="1930320" imgH="253800" progId="">
                    <p:embed/>
                  </p:oleObj>
                </mc:Choice>
                <mc:Fallback>
                  <p:oleObj name="Equation" r:id="rId7" imgW="1930320" imgH="25380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4343400"/>
                          <a:ext cx="3276600" cy="4308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4876800" y="3886200"/>
            <a:ext cx="3663950" cy="9350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3" name="Equation" r:id="rId9" imgW="1790640" imgH="457200" progId="">
                    <p:embed/>
                  </p:oleObj>
                </mc:Choice>
                <mc:Fallback>
                  <p:oleObj name="Equation" r:id="rId9" imgW="1790640" imgH="457200" progId="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3886200"/>
                          <a:ext cx="3663950" cy="9350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Oval 16"/>
            <p:cNvSpPr/>
            <p:nvPr/>
          </p:nvSpPr>
          <p:spPr>
            <a:xfrm>
              <a:off x="5715000" y="4267200"/>
              <a:ext cx="3048000" cy="685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638800" y="2667000"/>
              <a:ext cx="3048000" cy="685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33400" y="4800600"/>
            <a:ext cx="8100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Take data with two triggers, PS and TAC. For each tagger counter, compute N</a:t>
            </a:r>
            <a:r>
              <a:rPr lang="en-US" baseline="30000" dirty="0" smtClean="0"/>
              <a:t>PS</a:t>
            </a:r>
            <a:r>
              <a:rPr lang="en-US" dirty="0" smtClean="0"/>
              <a:t> / N</a:t>
            </a:r>
            <a:r>
              <a:rPr lang="en-US" baseline="30000" dirty="0" smtClean="0"/>
              <a:t> TAC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somov\Desktop\Documents\meetings\col_02_22_2018\pair_spec\ps_plots_2018\accept_ps_3037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95600"/>
            <a:ext cx="5486400" cy="326702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304800"/>
            <a:ext cx="743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 1:   TAC Run with a 75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m  Converter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95400" y="1143000"/>
            <a:ext cx="6400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TAC run with a 75 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m </a:t>
            </a:r>
            <a:r>
              <a:rPr lang="en-US" sz="2000" dirty="0" smtClean="0">
                <a:solidFill>
                  <a:srgbClr val="0000FF"/>
                </a:solidFill>
              </a:rPr>
              <a:t>converter</a:t>
            </a:r>
          </a:p>
          <a:p>
            <a:pPr>
              <a:lnSpc>
                <a:spcPts val="1000"/>
              </a:lnSpc>
              <a:buFont typeface="Arial" pitchFamily="34" charset="0"/>
              <a:buChar char="•"/>
            </a:pP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   - PS trigger rate is on the level of 1 Hz (sensitive to background)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r>
              <a:rPr lang="en-US" dirty="0" smtClean="0"/>
              <a:t>   - requires a long run  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r>
              <a:rPr lang="en-US" dirty="0" smtClean="0"/>
              <a:t>   - fix the shape of the acceptance, fit for the normalization</a:t>
            </a:r>
          </a:p>
          <a:p>
            <a:r>
              <a:rPr lang="en-US" dirty="0" smtClean="0"/>
              <a:t>   </a:t>
            </a:r>
          </a:p>
          <a:p>
            <a:r>
              <a:rPr lang="en-US" dirty="0" smtClean="0"/>
              <a:t> </a:t>
            </a:r>
          </a:p>
        </p:txBody>
      </p:sp>
      <p:sp>
        <p:nvSpPr>
          <p:cNvPr id="2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Status of the Beam Flux Normalization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114800" y="762000"/>
            <a:ext cx="4693401" cy="38215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Measure PS coincidence rate and </a:t>
            </a:r>
            <a:r>
              <a:rPr lang="en-US" dirty="0" err="1" smtClean="0"/>
              <a:t>fadc</a:t>
            </a:r>
            <a:r>
              <a:rPr lang="en-US" dirty="0" smtClean="0"/>
              <a:t> </a:t>
            </a:r>
            <a:r>
              <a:rPr lang="en-US" dirty="0" err="1" smtClean="0"/>
              <a:t>scaler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rates for ST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r>
              <a:rPr lang="en-US" dirty="0" smtClean="0"/>
              <a:t>   - </a:t>
            </a:r>
            <a:r>
              <a:rPr lang="en-US" dirty="0" err="1" smtClean="0"/>
              <a:t>scalers</a:t>
            </a:r>
            <a:r>
              <a:rPr lang="en-US" dirty="0" smtClean="0"/>
              <a:t> are ‘relatively good’ synchronized and</a:t>
            </a:r>
          </a:p>
          <a:p>
            <a:r>
              <a:rPr lang="en-US" dirty="0" smtClean="0"/>
              <a:t>     are recorded to data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Compute normalized rate  R </a:t>
            </a:r>
            <a:r>
              <a:rPr lang="en-US" baseline="-25000" dirty="0" smtClean="0"/>
              <a:t>PS</a:t>
            </a:r>
            <a:r>
              <a:rPr lang="en-US" dirty="0" smtClean="0"/>
              <a:t> / R </a:t>
            </a:r>
            <a:r>
              <a:rPr lang="en-US" baseline="-25000" dirty="0" smtClean="0"/>
              <a:t>ST</a:t>
            </a:r>
          </a:p>
          <a:p>
            <a:endParaRPr lang="en-US" baseline="-25000" dirty="0" smtClean="0"/>
          </a:p>
          <a:p>
            <a:r>
              <a:rPr lang="en-US" dirty="0" smtClean="0"/>
              <a:t>    - extract the relative converter thickness </a:t>
            </a:r>
          </a:p>
          <a:p>
            <a:r>
              <a:rPr lang="en-US" dirty="0" smtClean="0"/>
              <a:t>      using runs with 75 </a:t>
            </a:r>
            <a:r>
              <a:rPr lang="en-US" dirty="0" smtClean="0">
                <a:sym typeface="Symbol"/>
              </a:rPr>
              <a:t>m </a:t>
            </a:r>
            <a:r>
              <a:rPr lang="en-US" dirty="0" smtClean="0"/>
              <a:t>750 </a:t>
            </a:r>
            <a:r>
              <a:rPr lang="en-US" dirty="0" smtClean="0">
                <a:sym typeface="Symbol"/>
              </a:rPr>
              <a:t>m converters</a:t>
            </a:r>
            <a:endParaRPr lang="en-US" dirty="0" smtClean="0"/>
          </a:p>
          <a:p>
            <a:r>
              <a:rPr lang="en-US" baseline="-25000" dirty="0" smtClean="0"/>
              <a:t>  </a:t>
            </a:r>
          </a:p>
          <a:p>
            <a:r>
              <a:rPr lang="en-US" baseline="-25000" dirty="0" smtClean="0"/>
              <a:t> </a:t>
            </a:r>
          </a:p>
          <a:p>
            <a:r>
              <a:rPr lang="en-US" baseline="-25000" dirty="0" smtClean="0"/>
              <a:t>     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6386" name="Picture 2" descr="C:\Users\somov\Desktop\Documents\meetings\col_06_22_2018\pair_spec\new_plots\rate_p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3048000" cy="2901108"/>
          </a:xfrm>
          <a:prstGeom prst="rect">
            <a:avLst/>
          </a:prstGeom>
          <a:noFill/>
        </p:spPr>
      </p:pic>
      <p:pic>
        <p:nvPicPr>
          <p:cNvPr id="16387" name="Picture 3" descr="C:\Users\somov\Desktop\Documents\meetings\col_06_22_2018\pair_spec\new_plots\rate_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657600"/>
            <a:ext cx="3124200" cy="2973636"/>
          </a:xfrm>
          <a:prstGeom prst="rect">
            <a:avLst/>
          </a:prstGeom>
          <a:noFill/>
        </p:spPr>
      </p:pic>
      <p:pic>
        <p:nvPicPr>
          <p:cNvPr id="16388" name="Picture 4" descr="C:\Users\somov\Desktop\Documents\meetings\col_06_22_2018\pair_spec\new_plots\ratio_st_p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733800"/>
            <a:ext cx="2975658" cy="283225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743200" y="990600"/>
            <a:ext cx="83574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PS rate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3810000"/>
            <a:ext cx="827727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 rate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29400" y="3886200"/>
            <a:ext cx="103162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 </a:t>
            </a:r>
            <a:r>
              <a:rPr lang="en-US" baseline="-25000" dirty="0" smtClean="0"/>
              <a:t>ST</a:t>
            </a:r>
            <a:r>
              <a:rPr lang="en-US" dirty="0" smtClean="0"/>
              <a:t> / R </a:t>
            </a:r>
            <a:r>
              <a:rPr lang="en-US" baseline="-25000" dirty="0" smtClean="0"/>
              <a:t>PS</a:t>
            </a:r>
            <a:endParaRPr lang="en-US" baseline="-25000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66800" y="152400"/>
            <a:ext cx="6662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 2:   Relative Converter Thickness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0" y="4572000"/>
            <a:ext cx="1079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Run 42534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0" y="152400"/>
            <a:ext cx="4241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Acceptance Normalization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somov\Desktop\Documents\meetings\col_06_22_2018\pair_spec\new_plots\ps_st_rati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82" y="1295400"/>
            <a:ext cx="4423218" cy="42100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 rot="16200000">
            <a:off x="-241774" y="1929842"/>
            <a:ext cx="1028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30000" dirty="0" smtClean="0"/>
              <a:t>ST</a:t>
            </a:r>
            <a:r>
              <a:rPr lang="en-US" dirty="0" smtClean="0"/>
              <a:t>  /  R</a:t>
            </a:r>
            <a:r>
              <a:rPr lang="en-US" baseline="30000" dirty="0" smtClean="0"/>
              <a:t>PS</a:t>
            </a:r>
            <a:endParaRPr lang="en-US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1066800"/>
            <a:ext cx="2673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Normalized rates  R</a:t>
            </a:r>
            <a:r>
              <a:rPr lang="en-US" baseline="30000" dirty="0" smtClean="0"/>
              <a:t>ST</a:t>
            </a:r>
            <a:r>
              <a:rPr lang="en-US" dirty="0" smtClean="0"/>
              <a:t> /  R</a:t>
            </a:r>
            <a:r>
              <a:rPr lang="en-US" baseline="30000" dirty="0" smtClean="0"/>
              <a:t>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19200" y="1905000"/>
            <a:ext cx="78899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75 </a:t>
            </a:r>
            <a:r>
              <a:rPr lang="en-US" dirty="0" smtClean="0">
                <a:sym typeface="Symbol"/>
              </a:rPr>
              <a:t>m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3429000"/>
            <a:ext cx="906017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750 </a:t>
            </a:r>
            <a:r>
              <a:rPr lang="en-US" dirty="0" smtClean="0">
                <a:sym typeface="Symbol"/>
              </a:rPr>
              <a:t>m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914400" y="4876800"/>
            <a:ext cx="3837996" cy="338554"/>
            <a:chOff x="914400" y="4876800"/>
            <a:chExt cx="3837996" cy="338554"/>
          </a:xfrm>
        </p:grpSpPr>
        <p:sp>
          <p:nvSpPr>
            <p:cNvPr id="16" name="TextBox 15"/>
            <p:cNvSpPr txBox="1"/>
            <p:nvPr/>
          </p:nvSpPr>
          <p:spPr>
            <a:xfrm>
              <a:off x="914400" y="4876800"/>
              <a:ext cx="6655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30 </a:t>
              </a:r>
              <a:r>
                <a:rPr lang="en-US" sz="1600" dirty="0" err="1" smtClean="0"/>
                <a:t>nA</a:t>
              </a:r>
              <a:endParaRPr lang="en-US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96633" y="4876800"/>
              <a:ext cx="6655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60 </a:t>
              </a:r>
              <a:r>
                <a:rPr lang="en-US" sz="1600" dirty="0" err="1" smtClean="0"/>
                <a:t>nA</a:t>
              </a:r>
              <a:endParaRPr lang="en-US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38400" y="4876800"/>
              <a:ext cx="7697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100 </a:t>
              </a:r>
              <a:r>
                <a:rPr lang="en-US" sz="1600" dirty="0" err="1" smtClean="0"/>
                <a:t>nA</a:t>
              </a:r>
              <a:endParaRPr lang="en-US" sz="16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76600" y="4876800"/>
              <a:ext cx="7697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150 </a:t>
              </a:r>
              <a:r>
                <a:rPr lang="en-US" sz="1600" dirty="0" err="1" smtClean="0"/>
                <a:t>nA</a:t>
              </a:r>
              <a:endParaRPr lang="en-US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82633" y="4876800"/>
              <a:ext cx="7697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200 </a:t>
              </a:r>
              <a:r>
                <a:rPr lang="en-US" sz="1600" dirty="0" err="1" smtClean="0"/>
                <a:t>nA</a:t>
              </a:r>
              <a:endParaRPr lang="en-US" sz="16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813134" y="1676400"/>
            <a:ext cx="41784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 Rate ratio measured in various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runs with different luminosity</a:t>
            </a:r>
          </a:p>
          <a:p>
            <a:pPr>
              <a:buFont typeface="Symbol"/>
              <a:buChar char="D"/>
            </a:pPr>
            <a:endParaRPr lang="en-US" dirty="0" smtClean="0">
              <a:sym typeface="Symbol"/>
            </a:endParaRPr>
          </a:p>
          <a:p>
            <a:pPr>
              <a:buFontTx/>
              <a:buChar char="-"/>
            </a:pPr>
            <a:r>
              <a:rPr lang="en-US" dirty="0" smtClean="0">
                <a:sym typeface="Symbol"/>
              </a:rPr>
              <a:t>  R obtained in rate scans &lt; 1.3 %</a:t>
            </a:r>
          </a:p>
          <a:p>
            <a:pPr>
              <a:buFontTx/>
              <a:buChar char="-"/>
            </a:pP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 - working on understanding  background</a:t>
            </a:r>
          </a:p>
          <a:p>
            <a:endParaRPr lang="en-US" dirty="0" smtClean="0"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  <a:sym typeface="Symbol"/>
              </a:rPr>
              <a:t> Measurement of the photon flux with</a:t>
            </a:r>
          </a:p>
          <a:p>
            <a:r>
              <a:rPr lang="en-US" dirty="0" smtClean="0">
                <a:solidFill>
                  <a:srgbClr val="0000FF"/>
                </a:solidFill>
                <a:sym typeface="Symbol"/>
              </a:rPr>
              <a:t>  different sub-detectors is important for</a:t>
            </a:r>
          </a:p>
          <a:p>
            <a:r>
              <a:rPr lang="en-US" dirty="0" smtClean="0">
                <a:solidFill>
                  <a:srgbClr val="0000FF"/>
                </a:solidFill>
                <a:sym typeface="Symbol"/>
              </a:rPr>
              <a:t>  understanding of </a:t>
            </a:r>
            <a:r>
              <a:rPr lang="en-US" dirty="0" err="1" smtClean="0">
                <a:solidFill>
                  <a:srgbClr val="0000FF"/>
                </a:solidFill>
                <a:sym typeface="Symbol"/>
              </a:rPr>
              <a:t>systematics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 </a:t>
            </a:r>
          </a:p>
          <a:p>
            <a:r>
              <a:rPr lang="en-US" dirty="0" smtClean="0">
                <a:solidFill>
                  <a:srgbClr val="0000FF"/>
                </a:solidFill>
                <a:sym typeface="Symbol"/>
              </a:rPr>
              <a:t>            (especially for </a:t>
            </a:r>
            <a:r>
              <a:rPr lang="en-US" dirty="0" err="1" smtClean="0">
                <a:solidFill>
                  <a:srgbClr val="0000FF"/>
                </a:solidFill>
                <a:sym typeface="Symbol"/>
              </a:rPr>
              <a:t>PrimEx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)</a:t>
            </a:r>
          </a:p>
          <a:p>
            <a:endParaRPr lang="en-US" dirty="0" smtClean="0">
              <a:sym typeface="Symbol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00800" y="990600"/>
            <a:ext cx="18357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Runs 42525 - 42534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0" y="152400"/>
            <a:ext cx="4241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Acceptance Normalization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1346760" y="2158442"/>
            <a:ext cx="1028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30000" dirty="0" smtClean="0"/>
              <a:t>ST</a:t>
            </a:r>
            <a:r>
              <a:rPr lang="en-US" dirty="0" smtClean="0"/>
              <a:t>  /  R</a:t>
            </a:r>
            <a:r>
              <a:rPr lang="en-US" baseline="30000" dirty="0" smtClean="0"/>
              <a:t>PS</a:t>
            </a:r>
            <a:endParaRPr lang="en-US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914400"/>
            <a:ext cx="2726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Normalized rates  R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/  R</a:t>
            </a:r>
            <a:r>
              <a:rPr lang="en-US" baseline="30000" dirty="0" smtClean="0">
                <a:solidFill>
                  <a:srgbClr val="0000FF"/>
                </a:solidFill>
              </a:rPr>
              <a:t>PS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7411" name="Picture 3" descr="C:\Users\somov\Desktop\Documents\meetings\col_06_22_2018\pair_spec\new_plots\ps_st_rati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95400"/>
            <a:ext cx="4572000" cy="4351663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2819400" y="5029200"/>
            <a:ext cx="3837996" cy="338554"/>
            <a:chOff x="914400" y="4876800"/>
            <a:chExt cx="3837996" cy="338554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4876800"/>
              <a:ext cx="6655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30 </a:t>
              </a:r>
              <a:r>
                <a:rPr lang="en-US" sz="1600" dirty="0" err="1" smtClean="0"/>
                <a:t>nA</a:t>
              </a:r>
              <a:endParaRPr lang="en-US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96633" y="4876800"/>
              <a:ext cx="6655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60 </a:t>
              </a:r>
              <a:r>
                <a:rPr lang="en-US" sz="1600" dirty="0" err="1" smtClean="0"/>
                <a:t>nA</a:t>
              </a:r>
              <a:endParaRPr lang="en-US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38400" y="4876800"/>
              <a:ext cx="7697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100 </a:t>
              </a:r>
              <a:r>
                <a:rPr lang="en-US" sz="1600" dirty="0" err="1" smtClean="0"/>
                <a:t>nA</a:t>
              </a:r>
              <a:endParaRPr lang="en-US" sz="1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76600" y="4876800"/>
              <a:ext cx="7697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150 </a:t>
              </a:r>
              <a:r>
                <a:rPr lang="en-US" sz="1600" dirty="0" err="1" smtClean="0"/>
                <a:t>nA</a:t>
              </a:r>
              <a:endParaRPr lang="en-US" sz="1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82633" y="4876800"/>
              <a:ext cx="7697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200 </a:t>
              </a:r>
              <a:r>
                <a:rPr lang="en-US" sz="1600" dirty="0" err="1" smtClean="0"/>
                <a:t>nA</a:t>
              </a:r>
              <a:endParaRPr lang="en-US" sz="1600" dirty="0"/>
            </a:p>
          </p:txBody>
        </p:sp>
      </p:grp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28600"/>
            <a:ext cx="180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Discussion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1017687"/>
            <a:ext cx="815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 Several TAC runs have been performed in 2016, 2017, and 2018 </a:t>
            </a:r>
          </a:p>
          <a:p>
            <a:endParaRPr lang="en-US" dirty="0" smtClean="0"/>
          </a:p>
          <a:p>
            <a:r>
              <a:rPr lang="en-US" dirty="0" smtClean="0"/>
              <a:t>   - </a:t>
            </a:r>
            <a:r>
              <a:rPr lang="en-US" dirty="0" err="1" smtClean="0"/>
              <a:t>Beamline</a:t>
            </a:r>
            <a:r>
              <a:rPr lang="en-US" dirty="0" smtClean="0"/>
              <a:t>  conditions were different during these runs</a:t>
            </a:r>
          </a:p>
          <a:p>
            <a:endParaRPr lang="en-US" dirty="0" smtClean="0"/>
          </a:p>
          <a:p>
            <a:r>
              <a:rPr lang="en-US" dirty="0" smtClean="0"/>
              <a:t>   - The TAC performance (resolution) is not completely understood </a:t>
            </a:r>
          </a:p>
          <a:p>
            <a:r>
              <a:rPr lang="en-US" dirty="0" smtClean="0"/>
              <a:t> 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 The PS acceptance was extracted using these runs</a:t>
            </a:r>
          </a:p>
          <a:p>
            <a:endParaRPr lang="en-US" dirty="0" smtClean="0"/>
          </a:p>
          <a:p>
            <a:r>
              <a:rPr lang="en-US" dirty="0" smtClean="0"/>
              <a:t>    - The relative acceptance difference for runs with a 750 </a:t>
            </a:r>
            <a:r>
              <a:rPr lang="en-US" dirty="0" smtClean="0">
                <a:sym typeface="Symbol"/>
              </a:rPr>
              <a:t>m</a:t>
            </a:r>
            <a:r>
              <a:rPr lang="en-US" dirty="0" smtClean="0"/>
              <a:t>  (1.8 T field) is on </a:t>
            </a:r>
          </a:p>
          <a:p>
            <a:r>
              <a:rPr lang="en-US" dirty="0" smtClean="0"/>
              <a:t>       the level of 5 %</a:t>
            </a:r>
          </a:p>
          <a:p>
            <a:endParaRPr lang="en-US" dirty="0" smtClean="0"/>
          </a:p>
          <a:p>
            <a:r>
              <a:rPr lang="en-US" dirty="0" smtClean="0"/>
              <a:t>    - The difference is mostly related to different TAC  run conditions and will be </a:t>
            </a:r>
          </a:p>
          <a:p>
            <a:r>
              <a:rPr lang="en-US" dirty="0" smtClean="0"/>
              <a:t>       accounted for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 The relative thickness of 75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m and </a:t>
            </a:r>
            <a:r>
              <a:rPr lang="en-US" dirty="0" smtClean="0">
                <a:solidFill>
                  <a:srgbClr val="0000FF"/>
                </a:solidFill>
              </a:rPr>
              <a:t>750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m  Be converters was measured using</a:t>
            </a:r>
          </a:p>
          <a:p>
            <a:r>
              <a:rPr lang="en-US" dirty="0" smtClean="0">
                <a:solidFill>
                  <a:srgbClr val="0000FF"/>
                </a:solidFill>
                <a:sym typeface="Symbol"/>
              </a:rPr>
              <a:t>  a TAC run with the 75 m converter (using small statistics)</a:t>
            </a:r>
          </a:p>
          <a:p>
            <a:endParaRPr lang="en-US" dirty="0" smtClean="0">
              <a:solidFill>
                <a:srgbClr val="0000FF"/>
              </a:solidFill>
              <a:sym typeface="Symbol"/>
            </a:endParaRPr>
          </a:p>
          <a:p>
            <a:r>
              <a:rPr lang="en-US" dirty="0" smtClean="0">
                <a:sym typeface="Symbol"/>
              </a:rPr>
              <a:t>   - The relative converter thickness will be refined using PS/ST </a:t>
            </a:r>
            <a:r>
              <a:rPr lang="en-US" dirty="0" err="1" smtClean="0">
                <a:sym typeface="Symbol"/>
              </a:rPr>
              <a:t>scalers</a:t>
            </a:r>
            <a:r>
              <a:rPr lang="en-US" dirty="0" smtClean="0">
                <a:sym typeface="Symbol"/>
              </a:rPr>
              <a:t> </a:t>
            </a:r>
            <a:endParaRPr lang="en-US" dirty="0" smtClean="0"/>
          </a:p>
        </p:txBody>
      </p:sp>
      <p:sp>
        <p:nvSpPr>
          <p:cNvPr id="2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Status of the Beam Flux Normalization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4200" y="228600"/>
            <a:ext cx="1811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Next Steps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1676400"/>
            <a:ext cx="861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  Depending on MCC tests of cavity BPMs, consider to run at smaller currents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with a thin converter foil; it may provide better beam stability</a:t>
            </a:r>
          </a:p>
          <a:p>
            <a:r>
              <a:rPr lang="en-US" dirty="0" smtClean="0"/>
              <a:t> 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  We need to understand performance of TAC 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    - TAC has to be checked in summer</a:t>
            </a:r>
          </a:p>
          <a:p>
            <a:endParaRPr lang="en-US" dirty="0" smtClean="0"/>
          </a:p>
          <a:p>
            <a:r>
              <a:rPr lang="en-US" dirty="0" smtClean="0"/>
              <a:t>    - </a:t>
            </a:r>
            <a:r>
              <a:rPr lang="en-US" dirty="0" err="1" smtClean="0"/>
              <a:t>CompCal</a:t>
            </a:r>
            <a:r>
              <a:rPr lang="en-US" dirty="0" smtClean="0"/>
              <a:t> will be used for some TAC runs during this fall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Status of the Beam Flux Normalization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90800" y="228600"/>
            <a:ext cx="4032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TAC Voltage Adjustment</a:t>
            </a:r>
          </a:p>
        </p:txBody>
      </p:sp>
      <p:pic>
        <p:nvPicPr>
          <p:cNvPr id="1026" name="Picture 2" descr="C:\Users\somov\Desktop\Documents\meetings\tac_2018\tac_adc_dat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14400"/>
            <a:ext cx="4800600" cy="2910811"/>
          </a:xfrm>
          <a:prstGeom prst="rect">
            <a:avLst/>
          </a:prstGeom>
          <a:noFill/>
        </p:spPr>
      </p:pic>
      <p:pic>
        <p:nvPicPr>
          <p:cNvPr id="1027" name="Picture 3" descr="C:\Users\somov\Desktop\Documents\meetings\tac_2018\tac_adc_data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672385"/>
            <a:ext cx="4876800" cy="295701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657600" y="6412468"/>
            <a:ext cx="1482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TAGH counter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794340" y="3613740"/>
            <a:ext cx="2415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ADC amplitude (counts)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1981200"/>
            <a:ext cx="253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1880 V  used in new runs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18274" y="4800600"/>
            <a:ext cx="2433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1800 V  default voltage</a:t>
            </a:r>
          </a:p>
          <a:p>
            <a:r>
              <a:rPr lang="en-US" dirty="0" smtClean="0"/>
              <a:t> in 2016/ 2017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Status of the Beam Flux Normalization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19400" y="162580"/>
            <a:ext cx="3103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Analyses Overview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Status of the Beam Flux Normalization</a:t>
            </a:r>
            <a:endParaRPr lang="en-US" dirty="0"/>
          </a:p>
        </p:txBody>
      </p:sp>
      <p:pic>
        <p:nvPicPr>
          <p:cNvPr id="17410" name="Picture 2" descr="C:\Users\somov\Desktop\Documents\meetings\col_02_22_2018\pair_spec\ps_plots_2018\tac_en_tag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4953000" cy="2725144"/>
          </a:xfrm>
          <a:prstGeom prst="rect">
            <a:avLst/>
          </a:prstGeom>
          <a:noFill/>
        </p:spPr>
      </p:pic>
      <p:pic>
        <p:nvPicPr>
          <p:cNvPr id="17411" name="Picture 3" descr="C:\Users\somov\Desktop\Documents\meetings\col_02_22_2018\pair_spec\ps_plots_2018\tac_en_cnt23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8476" y="1063962"/>
            <a:ext cx="3819324" cy="259363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470478" y="3669268"/>
            <a:ext cx="1482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TAGH counter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621268"/>
            <a:ext cx="273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FADC spectrum  run 41169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77000" y="3657600"/>
            <a:ext cx="2415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ADC amplitude (counts)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50924" y="5754469"/>
            <a:ext cx="5007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 not apply TAC energy constraints in the analyses</a:t>
            </a:r>
          </a:p>
          <a:p>
            <a:r>
              <a:rPr lang="en-US" dirty="0" smtClean="0"/>
              <a:t>    - set ADC threshold, subtract accidentals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4267200"/>
            <a:ext cx="84937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Asymmetric shape, bad resolution 16 % at 9 </a:t>
            </a:r>
            <a:r>
              <a:rPr lang="en-US" dirty="0" err="1" smtClean="0"/>
              <a:t>GeV</a:t>
            </a:r>
            <a:r>
              <a:rPr lang="en-US" dirty="0" smtClean="0"/>
              <a:t> (seen on both the peak amplitude and </a:t>
            </a:r>
          </a:p>
          <a:p>
            <a:r>
              <a:rPr lang="en-US" dirty="0" smtClean="0"/>
              <a:t>                                                                                                          pulse integral) </a:t>
            </a:r>
          </a:p>
          <a:p>
            <a:r>
              <a:rPr lang="en-US" dirty="0" smtClean="0"/>
              <a:t>  - problems with a divider  ( ? ) </a:t>
            </a:r>
          </a:p>
          <a:p>
            <a:r>
              <a:rPr lang="en-US" dirty="0" smtClean="0"/>
              <a:t>  - radiation damage to lead glass ( ? )</a:t>
            </a:r>
          </a:p>
          <a:p>
            <a:r>
              <a:rPr lang="en-US" dirty="0" smtClean="0"/>
              <a:t>    (checked accidentals in the TAC </a:t>
            </a:r>
            <a:r>
              <a:rPr lang="en-US" dirty="0" err="1" smtClean="0"/>
              <a:t>adc</a:t>
            </a:r>
            <a:r>
              <a:rPr lang="en-US" dirty="0" smtClean="0"/>
              <a:t> sideband)</a:t>
            </a:r>
          </a:p>
          <a:p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981496" y="2059964"/>
            <a:ext cx="2508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FADC amplitude (counts)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791200" y="2819400"/>
            <a:ext cx="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457200"/>
            <a:ext cx="5226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TAC Response in MC simulation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794339" y="3156541"/>
            <a:ext cx="2415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ADC amplitude (counts)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1143000"/>
            <a:ext cx="782637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TAC energy, incoherent </a:t>
            </a:r>
            <a:r>
              <a:rPr lang="en-US" sz="2000" dirty="0" err="1" smtClean="0">
                <a:solidFill>
                  <a:srgbClr val="0000FF"/>
                </a:solidFill>
              </a:rPr>
              <a:t>bremsstrahlung</a:t>
            </a:r>
            <a:r>
              <a:rPr lang="en-US" sz="2000" dirty="0" smtClean="0">
                <a:solidFill>
                  <a:srgbClr val="0000FF"/>
                </a:solidFill>
              </a:rPr>
              <a:t>  (relative energy resolution 15 %) </a:t>
            </a:r>
          </a:p>
          <a:p>
            <a:r>
              <a:rPr lang="en-US" dirty="0" smtClean="0"/>
              <a:t>  - no simulation of high-energy tails</a:t>
            </a:r>
          </a:p>
        </p:txBody>
      </p:sp>
      <p:pic>
        <p:nvPicPr>
          <p:cNvPr id="3075" name="Picture 3" descr="C:\Users\somov\Desktop\Documents\meetings\tac_2018\tac_ad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81200"/>
            <a:ext cx="4343400" cy="283870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347787" y="4888468"/>
            <a:ext cx="2415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ADC amplitude (counts)</a:t>
            </a:r>
            <a:endParaRPr lang="en-US" dirty="0"/>
          </a:p>
        </p:txBody>
      </p:sp>
      <p:pic>
        <p:nvPicPr>
          <p:cNvPr id="3074" name="Picture 2" descr="C:\Users\somov\Desktop\Documents\meetings\tac_2018\tac_ad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2278" y="2057399"/>
            <a:ext cx="4251721" cy="27432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86000" y="4812268"/>
            <a:ext cx="1412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 Energy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286000" y="4648200"/>
            <a:ext cx="205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 energy  (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00800" y="4648200"/>
            <a:ext cx="2223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(TAC) –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Beam</a:t>
            </a:r>
            <a:r>
              <a:rPr lang="en-US" dirty="0" smtClean="0"/>
              <a:t>   (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098" name="Picture 2" descr="C:\Users\somov\Desktop\Documents\meetings\tac_2018\tac_beam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1"/>
            <a:ext cx="4513377" cy="29718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33400" y="54102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The fraction photons lost due to interactions depends on the TAC energy threshold</a:t>
            </a:r>
          </a:p>
          <a:p>
            <a:r>
              <a:rPr lang="en-US" dirty="0" smtClean="0"/>
              <a:t>   - it varies between 0.6 % and 0.3 % for beam photons in the  range  6 </a:t>
            </a:r>
            <a:r>
              <a:rPr lang="en-US" dirty="0" err="1" smtClean="0"/>
              <a:t>GeV</a:t>
            </a:r>
            <a:r>
              <a:rPr lang="en-US" dirty="0" smtClean="0"/>
              <a:t> to 12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                                          (numbers will be updated)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533400"/>
            <a:ext cx="5226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TAC Response in MC simulation</a:t>
            </a:r>
          </a:p>
        </p:txBody>
      </p:sp>
      <p:pic>
        <p:nvPicPr>
          <p:cNvPr id="6145" name="Picture 1" descr="C:\Users\somov\Desktop\Documents\meetings\col_02_22_2018\pair_spec\ps_plots_2018\tac_bea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6392" y="1600200"/>
            <a:ext cx="4517914" cy="307906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5715000" y="30480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53000" y="2064603"/>
            <a:ext cx="15917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Interactions with</a:t>
            </a:r>
          </a:p>
          <a:p>
            <a:r>
              <a:rPr lang="en-US" sz="1600" dirty="0" smtClean="0"/>
              <a:t>   the </a:t>
            </a:r>
            <a:r>
              <a:rPr lang="en-US" sz="1600" dirty="0" err="1" smtClean="0"/>
              <a:t>beamline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      material</a:t>
            </a:r>
            <a:endParaRPr lang="en-US" sz="160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8200" y="152400"/>
            <a:ext cx="7365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Systematic Uncertainties in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PS Acceptance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Lumi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Determination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1295400"/>
            <a:ext cx="8519640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Impact of the material in </a:t>
            </a:r>
            <a:r>
              <a:rPr lang="en-US" sz="2000" dirty="0" smtClean="0">
                <a:solidFill>
                  <a:srgbClr val="0000FF"/>
                </a:solidFill>
              </a:rPr>
              <a:t>front </a:t>
            </a:r>
            <a:r>
              <a:rPr lang="en-US" sz="2000" dirty="0" smtClean="0">
                <a:solidFill>
                  <a:srgbClr val="0000FF"/>
                </a:solidFill>
              </a:rPr>
              <a:t>of the converter </a:t>
            </a:r>
            <a:r>
              <a:rPr lang="en-US" sz="2000" dirty="0" smtClean="0">
                <a:solidFill>
                  <a:srgbClr val="0000FF"/>
                </a:solidFill>
              </a:rPr>
              <a:t>and downstream on </a:t>
            </a:r>
            <a:r>
              <a:rPr lang="en-US" sz="2000" dirty="0" smtClean="0">
                <a:solidFill>
                  <a:srgbClr val="0000FF"/>
                </a:solidFill>
              </a:rPr>
              <a:t>the 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    PS </a:t>
            </a:r>
            <a:r>
              <a:rPr lang="en-US" sz="2000" dirty="0" smtClean="0">
                <a:solidFill>
                  <a:srgbClr val="0000FF"/>
                </a:solidFill>
              </a:rPr>
              <a:t>acceptance </a:t>
            </a:r>
            <a:r>
              <a:rPr lang="en-US" sz="2000" dirty="0" smtClean="0">
                <a:solidFill>
                  <a:srgbClr val="0000FF"/>
                </a:solidFill>
              </a:rPr>
              <a:t>measurement (MC simulation, measurements) 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00FF"/>
                </a:solidFill>
              </a:rPr>
              <a:t> Uncertainties </a:t>
            </a:r>
            <a:r>
              <a:rPr lang="en-US" sz="2000" dirty="0" smtClean="0">
                <a:solidFill>
                  <a:srgbClr val="0000FF"/>
                </a:solidFill>
              </a:rPr>
              <a:t>on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the measurement of the converter thickness (normalization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/>
              <a:t>     </a:t>
            </a:r>
            <a:r>
              <a:rPr lang="en-US" sz="2000" dirty="0" smtClean="0"/>
              <a:t>   </a:t>
            </a:r>
            <a:r>
              <a:rPr lang="en-US" sz="1600" dirty="0" smtClean="0">
                <a:sym typeface="Symbol"/>
              </a:rPr>
              <a:t></a:t>
            </a:r>
            <a:r>
              <a:rPr lang="en-US" sz="16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smtClean="0"/>
              <a:t>determine relative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converter </a:t>
            </a:r>
            <a:r>
              <a:rPr lang="en-US" sz="2000" dirty="0" smtClean="0">
                <a:sym typeface="Symbol"/>
              </a:rPr>
              <a:t>thickness using PS/ST </a:t>
            </a:r>
            <a:r>
              <a:rPr lang="en-US" sz="2000" dirty="0" smtClean="0">
                <a:sym typeface="Symbol"/>
              </a:rPr>
              <a:t>scalers</a:t>
            </a:r>
          </a:p>
          <a:p>
            <a:endParaRPr lang="en-US" sz="2000" dirty="0" smtClean="0">
              <a:sym typeface="Symbol"/>
            </a:endParaRPr>
          </a:p>
          <a:p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PS acceptance shape determination </a:t>
            </a:r>
          </a:p>
          <a:p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      -  Measure using TAC runs</a:t>
            </a:r>
          </a:p>
          <a:p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      -  Compare with MC simulation        </a:t>
            </a:r>
          </a:p>
          <a:p>
            <a:r>
              <a:rPr lang="en-US" sz="2000" dirty="0" smtClean="0">
                <a:sym typeface="Symbol"/>
              </a:rPr>
              <a:t> </a:t>
            </a:r>
          </a:p>
          <a:p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Systematic uncertainties         </a:t>
            </a:r>
          </a:p>
          <a:p>
            <a:r>
              <a:rPr lang="en-US" sz="2000" dirty="0" smtClean="0">
                <a:sym typeface="Symbol"/>
              </a:rPr>
              <a:t>        - energy scale of the tagger</a:t>
            </a:r>
          </a:p>
          <a:p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      - parameterization of the fit function</a:t>
            </a:r>
          </a:p>
          <a:p>
            <a:endParaRPr lang="en-US" sz="20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37445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76400" y="304800"/>
            <a:ext cx="5750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Acceptance Comparison: 2017, 2018</a:t>
            </a:r>
          </a:p>
        </p:txBody>
      </p:sp>
      <p:pic>
        <p:nvPicPr>
          <p:cNvPr id="5122" name="Picture 2" descr="C:\Users\somov\Desktop\Documents\meetings\tac_2018\accept_30852_30853_ps_ps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981201"/>
            <a:ext cx="4734688" cy="2819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95400" y="1676400"/>
            <a:ext cx="2642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2017:   Run 30852 - 30853</a:t>
            </a:r>
            <a:endParaRPr lang="en-US" dirty="0"/>
          </a:p>
        </p:txBody>
      </p:sp>
      <p:pic>
        <p:nvPicPr>
          <p:cNvPr id="5121" name="Picture 1" descr="C:\Users\somov\Desktop\Documents\meetings\col_02_22_2018\pair_spec\ps_plots_2018\accept_41169_4117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9310" y="1981200"/>
            <a:ext cx="4734689" cy="28194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105400" y="1676400"/>
            <a:ext cx="2731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2018:  Runs 41169 - 41171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5105400"/>
            <a:ext cx="75329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The difference between acceptance shapes (and normalizations)  are  on the </a:t>
            </a:r>
          </a:p>
          <a:p>
            <a:r>
              <a:rPr lang="en-US" dirty="0" smtClean="0"/>
              <a:t>   level of 5 %</a:t>
            </a:r>
          </a:p>
          <a:p>
            <a:r>
              <a:rPr lang="en-US" dirty="0" smtClean="0"/>
              <a:t>    Note, TAC run conditions were different in 2017 and 2018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1066800"/>
            <a:ext cx="2155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750 </a:t>
            </a:r>
            <a:r>
              <a:rPr lang="en-US" dirty="0" smtClean="0">
                <a:sym typeface="Symbol"/>
              </a:rPr>
              <a:t>m Be converter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76400" y="304800"/>
            <a:ext cx="5750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Acceptance Comparison: 2016, 2018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95400" y="1676400"/>
            <a:ext cx="1880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2016:   Run 10852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05400" y="1676400"/>
            <a:ext cx="2731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2018:  Runs 41169 - 41171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5105400"/>
            <a:ext cx="77347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Relatively good agreement between (on the level of 5 % ) between acceptance</a:t>
            </a:r>
          </a:p>
          <a:p>
            <a:r>
              <a:rPr lang="en-US" dirty="0" smtClean="0"/>
              <a:t>    peaks between 2016 and 2017, 2018  data</a:t>
            </a:r>
          </a:p>
          <a:p>
            <a:r>
              <a:rPr lang="en-US" dirty="0" smtClean="0"/>
              <a:t>    - the PS magnetic field was lowered from 1.8 to 1.6 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1066800"/>
            <a:ext cx="2155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750 </a:t>
            </a:r>
            <a:r>
              <a:rPr lang="en-US" dirty="0" smtClean="0">
                <a:sym typeface="Symbol"/>
              </a:rPr>
              <a:t>m Be converter</a:t>
            </a:r>
            <a:endParaRPr lang="en-US" dirty="0"/>
          </a:p>
        </p:txBody>
      </p:sp>
      <p:pic>
        <p:nvPicPr>
          <p:cNvPr id="31747" name="Picture 3" descr="C:\Users\somov\Desktop\Documents\meetings\col_02_22_2018\pair_spec\ps_plots_2018\accept_10852_ps_ps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039" y="1981200"/>
            <a:ext cx="4728761" cy="2815870"/>
          </a:xfrm>
          <a:prstGeom prst="rect">
            <a:avLst/>
          </a:prstGeom>
          <a:noFill/>
        </p:spPr>
      </p:pic>
      <p:pic>
        <p:nvPicPr>
          <p:cNvPr id="5121" name="Picture 1" descr="C:\Users\somov\Desktop\Documents\meetings\col_02_22_2018\pair_spec\ps_plots_2018\accept_41169_4117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9310" y="1981200"/>
            <a:ext cx="4734689" cy="2819400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/>
          <p:nvPr/>
        </p:nvCxnSpPr>
        <p:spPr>
          <a:xfrm>
            <a:off x="3124200" y="3581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315200" y="3581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somov\Desktop\Documents\meetings\col_10_13_2017\pair_spec\accept_comp_750_20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" y="1828800"/>
            <a:ext cx="6858001" cy="408378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05000" y="228600"/>
            <a:ext cx="5306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Comparison with MC Simulation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57400" y="59436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Relatively good agreement in shape (need more studies)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9144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TAC runs we measure the product of the target thickness and the PS acceptance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1600200"/>
            <a:ext cx="6043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 acceptance (assuming the nominal target thickness for TAC)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05600" y="2209800"/>
            <a:ext cx="203934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Runs: 30852, 30853</a:t>
            </a:r>
          </a:p>
          <a:p>
            <a:endParaRPr lang="en-US" dirty="0" smtClean="0"/>
          </a:p>
          <a:p>
            <a:r>
              <a:rPr lang="en-US" dirty="0" smtClean="0"/>
              <a:t>750 </a:t>
            </a:r>
            <a:r>
              <a:rPr lang="en-US" dirty="0" smtClean="0">
                <a:sym typeface="Symbol"/>
              </a:rPr>
              <a:t> Be converter</a:t>
            </a:r>
          </a:p>
          <a:p>
            <a:r>
              <a:rPr lang="en-US" dirty="0" smtClean="0">
                <a:sym typeface="Symbol"/>
              </a:rPr>
              <a:t>1 mm collimator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MC use realistic </a:t>
            </a:r>
          </a:p>
          <a:p>
            <a:r>
              <a:rPr lang="en-US" dirty="0" smtClean="0"/>
              <a:t>beam profile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71600" y="2667000"/>
            <a:ext cx="76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62200" y="243840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MC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371600" y="3048000"/>
            <a:ext cx="7620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62200" y="2819400"/>
            <a:ext cx="669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190DB3"/>
                </a:solidFill>
              </a:rPr>
              <a:t>Data</a:t>
            </a:r>
            <a:endParaRPr lang="en-US" sz="2000" dirty="0">
              <a:solidFill>
                <a:srgbClr val="190DB3"/>
              </a:solidFill>
            </a:endParaRPr>
          </a:p>
        </p:txBody>
      </p:sp>
      <p:sp>
        <p:nvSpPr>
          <p:cNvPr id="2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Status of the Beam Flux Normalization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67000" y="228600"/>
            <a:ext cx="4483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Acceptance Implementation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Status of the Beam Flux Normalization</a:t>
            </a:r>
            <a:endParaRPr lang="en-US" dirty="0"/>
          </a:p>
        </p:txBody>
      </p:sp>
      <p:pic>
        <p:nvPicPr>
          <p:cNvPr id="18434" name="Picture 2" descr="C:\Users\somov\Desktop\Documents\meetings\col_02_22_2018\pair_spec\ps_plots_2018\phot_flu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5676901" cy="546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somov\Desktop\Documents\meetings\col_10_13_2017\pair_spec\ps_tagh_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6425329" cy="436333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362200" y="228600"/>
            <a:ext cx="4659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  and  TAGH Energy Scale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8400" y="1600200"/>
            <a:ext cx="28332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Normalize PS and TAGH </a:t>
            </a:r>
          </a:p>
          <a:p>
            <a:r>
              <a:rPr lang="en-US" dirty="0" smtClean="0"/>
              <a:t>energies at the endpoint</a:t>
            </a:r>
          </a:p>
          <a:p>
            <a:endParaRPr lang="en-US" dirty="0" smtClean="0"/>
          </a:p>
          <a:p>
            <a:r>
              <a:rPr lang="en-US" dirty="0" smtClean="0"/>
              <a:t>Maximum E difference </a:t>
            </a:r>
          </a:p>
          <a:p>
            <a:r>
              <a:rPr lang="en-US" dirty="0" smtClean="0"/>
              <a:t>about 30 </a:t>
            </a:r>
            <a:r>
              <a:rPr lang="en-US" dirty="0" err="1" smtClean="0"/>
              <a:t>MeV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- checking PS acceptance</a:t>
            </a:r>
          </a:p>
          <a:p>
            <a:r>
              <a:rPr lang="en-US" dirty="0" smtClean="0"/>
              <a:t> - new TAGH counter </a:t>
            </a:r>
          </a:p>
          <a:p>
            <a:r>
              <a:rPr lang="en-US" dirty="0" smtClean="0"/>
              <a:t>   positions (after alignment)</a:t>
            </a:r>
          </a:p>
          <a:p>
            <a:r>
              <a:rPr lang="en-US" dirty="0" smtClean="0"/>
              <a:t>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8200" y="5181600"/>
            <a:ext cx="1482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TAGH counter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591208" y="2267608"/>
            <a:ext cx="2008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r>
              <a:rPr lang="en-US" baseline="30000" dirty="0" smtClean="0"/>
              <a:t>PS</a:t>
            </a:r>
            <a:r>
              <a:rPr lang="en-US" dirty="0" smtClean="0"/>
              <a:t> – E </a:t>
            </a:r>
            <a:r>
              <a:rPr lang="en-US" baseline="30000" dirty="0" smtClean="0"/>
              <a:t>TAGH</a:t>
            </a:r>
            <a:r>
              <a:rPr lang="en-US" dirty="0" smtClean="0"/>
              <a:t>    (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43000" y="4038600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11.4 </a:t>
            </a:r>
            <a:r>
              <a:rPr lang="en-US" dirty="0" err="1" smtClean="0"/>
              <a:t>GeV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066800" y="44196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71600" y="39624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19400" y="5791200"/>
            <a:ext cx="4267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Require more time to calibrate energy scale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438400" y="1524000"/>
            <a:ext cx="3258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Run 31056 (amorphous radiator)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8800" y="162580"/>
            <a:ext cx="5391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Monitoring Beam Energy with PS</a:t>
            </a:r>
          </a:p>
        </p:txBody>
      </p:sp>
      <p:pic>
        <p:nvPicPr>
          <p:cNvPr id="17410" name="Picture 2" descr="C:\Users\somov\Desktop\Documents\meetings\col_10_13_2017\pair_spec\comp_e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85800"/>
            <a:ext cx="4476750" cy="579432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791200" y="1066800"/>
            <a:ext cx="1960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30321</a:t>
            </a:r>
          </a:p>
          <a:p>
            <a:r>
              <a:rPr lang="en-US" dirty="0" err="1" smtClean="0"/>
              <a:t>E</a:t>
            </a:r>
            <a:r>
              <a:rPr lang="en-US" baseline="-25000" dirty="0" err="1" smtClean="0"/>
              <a:t>beam</a:t>
            </a:r>
            <a:r>
              <a:rPr lang="en-US" dirty="0" smtClean="0"/>
              <a:t> = 11.604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3505200"/>
            <a:ext cx="19431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31056</a:t>
            </a:r>
          </a:p>
          <a:p>
            <a:endParaRPr lang="en-US" dirty="0" smtClean="0"/>
          </a:p>
          <a:p>
            <a:r>
              <a:rPr lang="en-US" dirty="0" err="1" smtClean="0"/>
              <a:t>E</a:t>
            </a:r>
            <a:r>
              <a:rPr lang="en-US" baseline="-25000" dirty="0" err="1" smtClean="0"/>
              <a:t>beam</a:t>
            </a:r>
            <a:r>
              <a:rPr lang="en-US" baseline="-25000" dirty="0" smtClean="0"/>
              <a:t> </a:t>
            </a:r>
            <a:r>
              <a:rPr lang="en-US" dirty="0" smtClean="0"/>
              <a:t>= 11.617 </a:t>
            </a:r>
            <a:r>
              <a:rPr lang="en-US" dirty="0" err="1" smtClean="0"/>
              <a:t>GeV</a:t>
            </a:r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276600" y="6324600"/>
            <a:ext cx="2008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r>
              <a:rPr lang="en-US" baseline="30000" dirty="0" smtClean="0"/>
              <a:t>PS</a:t>
            </a:r>
            <a:r>
              <a:rPr lang="en-US" dirty="0" smtClean="0"/>
              <a:t> – E </a:t>
            </a:r>
            <a:r>
              <a:rPr lang="en-US" baseline="30000" dirty="0" smtClean="0"/>
              <a:t>TAGH</a:t>
            </a:r>
            <a:r>
              <a:rPr lang="en-US" dirty="0" smtClean="0"/>
              <a:t>    (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24200" y="3352800"/>
            <a:ext cx="2008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r>
              <a:rPr lang="en-US" baseline="30000" dirty="0" smtClean="0"/>
              <a:t>PS</a:t>
            </a:r>
            <a:r>
              <a:rPr lang="en-US" dirty="0" smtClean="0"/>
              <a:t> – E </a:t>
            </a:r>
            <a:r>
              <a:rPr lang="en-US" baseline="30000" dirty="0" smtClean="0"/>
              <a:t>TAGH</a:t>
            </a:r>
            <a:r>
              <a:rPr lang="en-US" dirty="0" smtClean="0"/>
              <a:t>    (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96593" y="4648200"/>
            <a:ext cx="3266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 E  =  13 </a:t>
            </a:r>
            <a:r>
              <a:rPr lang="en-US" dirty="0" err="1" smtClean="0">
                <a:sym typeface="Symbol"/>
              </a:rPr>
              <a:t>MeV</a:t>
            </a:r>
            <a:r>
              <a:rPr lang="en-US" dirty="0" smtClean="0">
                <a:sym typeface="Symbol"/>
              </a:rPr>
              <a:t> (Alexander table)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86656" y="5193268"/>
            <a:ext cx="289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 E (PS)  =  18.8  1.0  </a:t>
            </a:r>
            <a:r>
              <a:rPr lang="en-US" dirty="0" err="1" smtClean="0">
                <a:sym typeface="Symbol"/>
              </a:rPr>
              <a:t>MeV</a:t>
            </a:r>
            <a:r>
              <a:rPr lang="en-US" dirty="0" smtClean="0">
                <a:sym typeface="Symbol"/>
              </a:rPr>
              <a:t> 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562600" y="5715000"/>
            <a:ext cx="3184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Study PS sensitivity to the beam</a:t>
            </a:r>
          </a:p>
          <a:p>
            <a:r>
              <a:rPr lang="en-US" dirty="0" smtClean="0"/>
              <a:t>energy using MC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188893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Pair Spectrometer Calibration  using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Endpoint Energy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6" y="3152775"/>
            <a:ext cx="4826764" cy="28670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753" y="3228976"/>
            <a:ext cx="4698476" cy="2790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1600200"/>
            <a:ext cx="725198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 endpoint of the Pair Spectrometer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PS energy scale was determined from MC simulation (realistic field map)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r>
              <a:rPr lang="en-US" dirty="0" smtClean="0"/>
              <a:t>-   use to calibrate PS energy scale (assume that the beam energy is known)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83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228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Unification of the Tagger &amp; PS Energy Scales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112532"/>
            <a:ext cx="6411334" cy="3124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42397" y="3276600"/>
            <a:ext cx="1553603" cy="4282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r>
              <a:rPr lang="en-US" baseline="-25000" dirty="0" smtClean="0"/>
              <a:t>PS</a:t>
            </a:r>
            <a:r>
              <a:rPr lang="en-US" dirty="0" smtClean="0"/>
              <a:t> – E </a:t>
            </a:r>
            <a:r>
              <a:rPr lang="en-US" baseline="-25000" dirty="0" smtClean="0"/>
              <a:t>TAGGER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1078336" y="914400"/>
            <a:ext cx="71871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Pair Spectrometer magnet is expected to be better mapped compared</a:t>
            </a:r>
          </a:p>
          <a:p>
            <a:r>
              <a:rPr lang="en-US" dirty="0" smtClean="0"/>
              <a:t>     with the tagger magnet (PS magnet is about 1 m long, compared with a </a:t>
            </a:r>
          </a:p>
          <a:p>
            <a:r>
              <a:rPr lang="en-US" dirty="0"/>
              <a:t> </a:t>
            </a:r>
            <a:r>
              <a:rPr lang="en-US" dirty="0" smtClean="0"/>
              <a:t>    6-m long tagger magnet)</a:t>
            </a:r>
          </a:p>
          <a:p>
            <a:endParaRPr lang="en-US" dirty="0" smtClean="0"/>
          </a:p>
          <a:p>
            <a:r>
              <a:rPr lang="en-US" dirty="0" smtClean="0"/>
              <a:t>    - PS can be used to calibrate tagger energy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743200"/>
            <a:ext cx="2817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at 8.9 GeV beam energy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3447871"/>
            <a:ext cx="270958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 difference between</a:t>
            </a:r>
          </a:p>
          <a:p>
            <a:r>
              <a:rPr lang="en-US" dirty="0" smtClean="0"/>
              <a:t>TAGH and PS is about </a:t>
            </a:r>
          </a:p>
          <a:p>
            <a:r>
              <a:rPr lang="en-US" dirty="0" smtClean="0"/>
              <a:t>30 MeV</a:t>
            </a:r>
          </a:p>
          <a:p>
            <a:endParaRPr lang="en-US" dirty="0"/>
          </a:p>
          <a:p>
            <a:r>
              <a:rPr lang="en-US" dirty="0" smtClean="0"/>
              <a:t>TAGM energy differs by </a:t>
            </a:r>
          </a:p>
          <a:p>
            <a:r>
              <a:rPr lang="en-US" dirty="0" smtClean="0"/>
              <a:t>about 30 MeV from TAGH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Is this difference real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228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Unification of the Tagger &amp; PS Energy Scales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755" y="2770810"/>
            <a:ext cx="4589045" cy="26393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62" y="2743200"/>
            <a:ext cx="4504561" cy="2590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53395" y="1147088"/>
            <a:ext cx="3732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Correct Tagger energy according to PS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5874" y="2297668"/>
            <a:ext cx="327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r>
              <a:rPr lang="en-US" baseline="-25000" dirty="0" smtClean="0"/>
              <a:t>CCAL</a:t>
            </a:r>
            <a:r>
              <a:rPr lang="en-US" dirty="0" smtClean="0"/>
              <a:t> – E T</a:t>
            </a:r>
            <a:r>
              <a:rPr lang="en-US" baseline="-25000" dirty="0" smtClean="0"/>
              <a:t>AGGER</a:t>
            </a:r>
            <a:r>
              <a:rPr lang="en-US" dirty="0" smtClean="0"/>
              <a:t> before correction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2312660"/>
            <a:ext cx="3076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r>
              <a:rPr lang="en-US" baseline="-25000" dirty="0" smtClean="0"/>
              <a:t>CCAL</a:t>
            </a:r>
            <a:r>
              <a:rPr lang="en-US" dirty="0" smtClean="0"/>
              <a:t> – E </a:t>
            </a:r>
            <a:r>
              <a:rPr lang="en-US" baseline="-25000" dirty="0" smtClean="0"/>
              <a:t>TAGGER</a:t>
            </a:r>
            <a:r>
              <a:rPr lang="en-US" dirty="0" smtClean="0"/>
              <a:t> after correction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057400" y="4648200"/>
            <a:ext cx="2133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95600" y="4302323"/>
            <a:ext cx="10779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PS Coverage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2209800" y="5602372"/>
            <a:ext cx="5593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Slightly non-linear response of the CCAL</a:t>
            </a:r>
          </a:p>
        </p:txBody>
      </p:sp>
    </p:spTree>
    <p:extLst>
      <p:ext uri="{BB962C8B-B14F-4D97-AF65-F5344CB8AC3E}">
        <p14:creationId xmlns:p14="http://schemas.microsoft.com/office/powerpoint/2010/main" val="229415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95600" y="2286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CCAL as TAC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43" y="3086333"/>
            <a:ext cx="4558737" cy="2714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043" y="3042515"/>
            <a:ext cx="4618957" cy="27504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2556" y="1066801"/>
            <a:ext cx="81304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Several TAC runs were taken during </a:t>
            </a:r>
            <a:r>
              <a:rPr lang="en-US" dirty="0" err="1" smtClean="0"/>
              <a:t>PrimEx</a:t>
            </a:r>
            <a:r>
              <a:rPr lang="en-US" dirty="0" smtClean="0"/>
              <a:t> commissioning  in December 2018</a:t>
            </a:r>
          </a:p>
          <a:p>
            <a:r>
              <a:rPr lang="en-US" dirty="0" smtClean="0"/>
              <a:t>                                                (beam energy 8.9 GeV)</a:t>
            </a:r>
          </a:p>
          <a:p>
            <a:endParaRPr lang="en-US" dirty="0"/>
          </a:p>
          <a:p>
            <a:r>
              <a:rPr lang="en-US" dirty="0" smtClean="0"/>
              <a:t>Lowered PS magnetic field, took data to </a:t>
            </a:r>
            <a:r>
              <a:rPr lang="en-US" dirty="0" err="1" smtClean="0"/>
              <a:t>stusy</a:t>
            </a:r>
            <a:r>
              <a:rPr lang="en-US" dirty="0" smtClean="0"/>
              <a:t> Compton production at  low-energy and high-energy beam energies </a:t>
            </a:r>
          </a:p>
        </p:txBody>
      </p:sp>
    </p:spTree>
    <p:extLst>
      <p:ext uri="{BB962C8B-B14F-4D97-AF65-F5344CB8AC3E}">
        <p14:creationId xmlns:p14="http://schemas.microsoft.com/office/powerpoint/2010/main" val="19350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59080" y="533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Next Steps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1752600"/>
            <a:ext cx="638476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work on the determination of  </a:t>
            </a:r>
            <a:r>
              <a:rPr lang="en-US" dirty="0" err="1" smtClean="0"/>
              <a:t>lumi</a:t>
            </a:r>
            <a:r>
              <a:rPr lang="en-US" dirty="0" smtClean="0"/>
              <a:t> for </a:t>
            </a:r>
            <a:r>
              <a:rPr lang="en-US" dirty="0" err="1" smtClean="0"/>
              <a:t>PrimEx</a:t>
            </a:r>
            <a:r>
              <a:rPr lang="en-US" dirty="0" smtClean="0"/>
              <a:t> runs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TAGH &amp; TAGM energy scales have to be calibrated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   - update PS energy , acceptance, and TAGM/TAGH acceptances  </a:t>
            </a:r>
          </a:p>
          <a:p>
            <a:r>
              <a:rPr lang="en-US" dirty="0"/>
              <a:t> </a:t>
            </a:r>
            <a:r>
              <a:rPr lang="en-US" dirty="0" smtClean="0"/>
              <a:t>      in the CCDB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Redo analysis of TAC runs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68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4200" y="25908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Backup Slides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46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6682</TotalTime>
  <Words>2356</Words>
  <Application>Microsoft Office PowerPoint</Application>
  <PresentationFormat>On-screen Show (4:3)</PresentationFormat>
  <Paragraphs>466</Paragraphs>
  <Slides>35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Somov</dc:creator>
  <cp:lastModifiedBy>somov</cp:lastModifiedBy>
  <cp:revision>777</cp:revision>
  <dcterms:created xsi:type="dcterms:W3CDTF">2006-08-16T00:00:00Z</dcterms:created>
  <dcterms:modified xsi:type="dcterms:W3CDTF">2019-02-22T21:31:46Z</dcterms:modified>
</cp:coreProperties>
</file>