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1" r:id="rId1"/>
    <p:sldMasterId id="2147483743" r:id="rId2"/>
    <p:sldMasterId id="2147483755" r:id="rId3"/>
    <p:sldMasterId id="2147483767" r:id="rId4"/>
  </p:sldMasterIdLst>
  <p:notesMasterIdLst>
    <p:notesMasterId r:id="rId35"/>
  </p:notesMasterIdLst>
  <p:sldIdLst>
    <p:sldId id="256" r:id="rId5"/>
    <p:sldId id="352" r:id="rId6"/>
    <p:sldId id="365" r:id="rId7"/>
    <p:sldId id="323" r:id="rId8"/>
    <p:sldId id="363" r:id="rId9"/>
    <p:sldId id="325" r:id="rId10"/>
    <p:sldId id="326" r:id="rId11"/>
    <p:sldId id="351" r:id="rId12"/>
    <p:sldId id="322" r:id="rId13"/>
    <p:sldId id="293" r:id="rId14"/>
    <p:sldId id="287" r:id="rId15"/>
    <p:sldId id="298" r:id="rId16"/>
    <p:sldId id="357" r:id="rId17"/>
    <p:sldId id="324" r:id="rId18"/>
    <p:sldId id="364" r:id="rId19"/>
    <p:sldId id="343" r:id="rId20"/>
    <p:sldId id="297" r:id="rId21"/>
    <p:sldId id="345" r:id="rId22"/>
    <p:sldId id="347" r:id="rId23"/>
    <p:sldId id="348" r:id="rId24"/>
    <p:sldId id="353" r:id="rId25"/>
    <p:sldId id="350" r:id="rId26"/>
    <p:sldId id="342" r:id="rId27"/>
    <p:sldId id="355" r:id="rId28"/>
    <p:sldId id="344" r:id="rId29"/>
    <p:sldId id="368" r:id="rId30"/>
    <p:sldId id="328" r:id="rId31"/>
    <p:sldId id="366" r:id="rId32"/>
    <p:sldId id="360" r:id="rId33"/>
    <p:sldId id="34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5493"/>
    <a:srgbClr val="FFD5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364"/>
    <p:restoredTop sz="94694"/>
  </p:normalViewPr>
  <p:slideViewPr>
    <p:cSldViewPr snapToGrid="0" snapToObjects="1">
      <p:cViewPr varScale="1">
        <p:scale>
          <a:sx n="124" d="100"/>
          <a:sy n="124" d="100"/>
        </p:scale>
        <p:origin x="184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2" d="100"/>
          <a:sy n="102" d="100"/>
        </p:scale>
        <p:origin x="2464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9CF7A8-60A6-F847-A7DC-394CAFD69DCB}" type="datetimeFigureOut">
              <a:rPr lang="en-US" smtClean="0"/>
              <a:t>4/3/19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6CD24-1C4A-2A42-B0E5-11A1F2308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6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0.627 PB in spring 2016   (most is engineering data)</a:t>
            </a:r>
          </a:p>
          <a:p>
            <a:r>
              <a:rPr lang="en-US" dirty="0"/>
              <a:t>0.915 PB in spring 2017</a:t>
            </a:r>
          </a:p>
          <a:p>
            <a:r>
              <a:rPr lang="en-US" dirty="0"/>
              <a:t>1.917 PB in spring 2018</a:t>
            </a:r>
          </a:p>
          <a:p>
            <a:r>
              <a:rPr lang="en-US" dirty="0"/>
              <a:t>1.151 PB in fall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B6CD24-1C4A-2A42-B0E5-11A1F23088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810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18D3-6D8F-854E-A2C2-FFE4657E2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368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18D3-6D8F-854E-A2C2-FFE4657E2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87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18D3-6D8F-854E-A2C2-FFE4657E2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715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" y="6512752"/>
            <a:ext cx="9144000" cy="345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2" y="6459786"/>
            <a:ext cx="9143989" cy="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" y="6558369"/>
            <a:ext cx="2464888" cy="2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1833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11448"/>
            <a:ext cx="7543800" cy="814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229519"/>
            <a:ext cx="7543800" cy="49833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434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" y="6512752"/>
            <a:ext cx="9144000" cy="345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2" y="6459786"/>
            <a:ext cx="9143989" cy="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" y="6558369"/>
            <a:ext cx="2464888" cy="2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4702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771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6746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03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NSAC Presentation, April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" y="6512752"/>
            <a:ext cx="9144000" cy="345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2" y="6459786"/>
            <a:ext cx="9143989" cy="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" y="6558369"/>
            <a:ext cx="2464888" cy="2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223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34/8/19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NSAC Presentation, April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032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18D3-6D8F-854E-A2C2-FFE4657E2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973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654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4435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" y="6512752"/>
            <a:ext cx="9144000" cy="345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2" y="6459786"/>
            <a:ext cx="9143989" cy="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" y="6558369"/>
            <a:ext cx="2464888" cy="2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79948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4400" spc="-50" baseline="0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800" cap="all" spc="200" baseline="0">
                <a:solidFill>
                  <a:srgbClr val="0070C0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" y="6512752"/>
            <a:ext cx="9144000" cy="345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2" y="6459786"/>
            <a:ext cx="9143989" cy="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" y="6558369"/>
            <a:ext cx="2464888" cy="2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490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11448"/>
            <a:ext cx="7543800" cy="814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229519"/>
            <a:ext cx="7543800" cy="49833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417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" y="6512752"/>
            <a:ext cx="9144000" cy="345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2" y="6459786"/>
            <a:ext cx="9143989" cy="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" y="6558369"/>
            <a:ext cx="2464888" cy="2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32005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040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997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935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NSAC Presentation, April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" y="6512752"/>
            <a:ext cx="9144000" cy="345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2" y="6459786"/>
            <a:ext cx="9143989" cy="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" y="6558369"/>
            <a:ext cx="2464888" cy="2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81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18D3-6D8F-854E-A2C2-FFE4657E2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144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34/8/19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NSAC Presentation, April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648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497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749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" y="6512752"/>
            <a:ext cx="9144000" cy="345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2" y="6459786"/>
            <a:ext cx="9143989" cy="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" y="6558369"/>
            <a:ext cx="2464888" cy="2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23295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" y="6512752"/>
            <a:ext cx="9144000" cy="345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2" y="6459786"/>
            <a:ext cx="9143989" cy="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" y="6558369"/>
            <a:ext cx="2464888" cy="2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015280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211448"/>
            <a:ext cx="7543800" cy="8140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229519"/>
            <a:ext cx="7543800" cy="49833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942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" y="6512752"/>
            <a:ext cx="9144000" cy="345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2" y="6459786"/>
            <a:ext cx="9143989" cy="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" y="6558369"/>
            <a:ext cx="2464888" cy="2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8698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702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056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35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18D3-6D8F-854E-A2C2-FFE4657E2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112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NSAC Presentation, April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" y="6512752"/>
            <a:ext cx="9144000" cy="345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2" y="6459786"/>
            <a:ext cx="9143989" cy="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" y="6558369"/>
            <a:ext cx="2464888" cy="2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778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34/8/19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NSAC Presentation, April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675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852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128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" y="6512752"/>
            <a:ext cx="9144000" cy="345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2" y="6459786"/>
            <a:ext cx="9143989" cy="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" y="6558369"/>
            <a:ext cx="2464888" cy="2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8061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18D3-6D8F-854E-A2C2-FFE4657E2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381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18D3-6D8F-854E-A2C2-FFE4657E2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28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18D3-6D8F-854E-A2C2-FFE4657E2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18D3-6D8F-854E-A2C2-FFE4657E2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44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34/8/19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E18D3-6D8F-854E-A2C2-FFE4657E2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93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E18D3-6D8F-854E-A2C2-FFE4657E25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10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12752"/>
            <a:ext cx="9144000" cy="345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6459786"/>
            <a:ext cx="9143989" cy="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72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77448"/>
            <a:ext cx="7543800" cy="469164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35987" y="648963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aseline="0">
                <a:solidFill>
                  <a:srgbClr val="FFFFFF"/>
                </a:solidFill>
              </a:defRPr>
            </a:lvl1pPr>
          </a:lstStyle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1540" y="1014608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" y="6558369"/>
            <a:ext cx="2464888" cy="2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12752"/>
            <a:ext cx="9144000" cy="345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6459786"/>
            <a:ext cx="9143989" cy="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72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77448"/>
            <a:ext cx="7543800" cy="469164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35987" y="648963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aseline="0">
                <a:solidFill>
                  <a:srgbClr val="FFFFFF"/>
                </a:solidFill>
              </a:defRPr>
            </a:lvl1pPr>
          </a:lstStyle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1540" y="1014608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" y="6558369"/>
            <a:ext cx="2464888" cy="2956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9E6997-8131-5D48-9FB7-7E50CB8A68BE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232361" y="71406"/>
            <a:ext cx="911639" cy="31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83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600" b="1" kern="1200" spc="-50" baseline="0">
          <a:solidFill>
            <a:srgbClr val="0070C0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00" kern="1200">
          <a:solidFill>
            <a:srgbClr val="0432FF"/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rgbClr val="0070C0"/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rgbClr val="0432FF"/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rgbClr val="0432FF"/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rgbClr val="0432FF"/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512752"/>
            <a:ext cx="9144000" cy="3452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6459786"/>
            <a:ext cx="9143989" cy="529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7280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77448"/>
            <a:ext cx="7543800" cy="469164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34/8/19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35987" y="6489638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aseline="0">
                <a:solidFill>
                  <a:srgbClr val="FFFFFF"/>
                </a:solidFill>
              </a:defRPr>
            </a:lvl1pPr>
          </a:lstStyle>
          <a:p>
            <a:fld id="{0041EAFF-2982-3548-9BFA-EE89EB0AAB42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1540" y="1014608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" y="6558369"/>
            <a:ext cx="2464888" cy="29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2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jpg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1.emf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1.jpg"/><Relationship Id="rId7" Type="http://schemas.openxmlformats.org/officeDocument/2006/relationships/image" Target="../media/image30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3817E-EF24-8147-B5DA-A57FCA0B10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/>
          <a:lstStyle/>
          <a:p>
            <a:r>
              <a:rPr lang="en-US" dirty="0"/>
              <a:t>The GlueX Experiment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C7E637-C356-9448-A15E-A7C2E6E5EE25}"/>
              </a:ext>
            </a:extLst>
          </p:cNvPr>
          <p:cNvSpPr txBox="1"/>
          <p:nvPr/>
        </p:nvSpPr>
        <p:spPr>
          <a:xfrm>
            <a:off x="726219" y="4452731"/>
            <a:ext cx="47765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Curtis A. Meyer, GlueX Spokesperson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934159-B20F-5B4C-BC31-F5CF1CCEB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4" y="226568"/>
            <a:ext cx="4524248" cy="3202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3A18BC-166C-EA43-A4F5-DC5E110754C3}"/>
              </a:ext>
            </a:extLst>
          </p:cNvPr>
          <p:cNvSpPr txBox="1"/>
          <p:nvPr/>
        </p:nvSpPr>
        <p:spPr>
          <a:xfrm>
            <a:off x="1805719" y="5257800"/>
            <a:ext cx="4676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The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Glu</a:t>
            </a:r>
            <a:r>
              <a:rPr lang="en-US" sz="2400" dirty="0">
                <a:solidFill>
                  <a:srgbClr val="0070C0"/>
                </a:solidFill>
              </a:rPr>
              <a:t>onic </a:t>
            </a:r>
            <a:r>
              <a:rPr lang="en-US" sz="2400" b="1" dirty="0" err="1">
                <a:solidFill>
                  <a:srgbClr val="002060"/>
                </a:solidFill>
              </a:rPr>
              <a:t>eX</a:t>
            </a:r>
            <a:r>
              <a:rPr lang="en-US" sz="2400" dirty="0" err="1">
                <a:solidFill>
                  <a:srgbClr val="0070C0"/>
                </a:solidFill>
              </a:rPr>
              <a:t>citations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2060"/>
                </a:solidFill>
              </a:rPr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2718618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NSAC Presentation, April 2019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3915"/>
            <a:ext cx="9144000" cy="6096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6ECE3D-66B6-4E43-A947-4F5C758AA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10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99195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3013EE-B61A-0743-8347-8223D8FFA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689" y="2948122"/>
            <a:ext cx="3469777" cy="3616477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NSAC Presentation, April 2019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3746"/>
          <a:stretch/>
        </p:blipFill>
        <p:spPr>
          <a:xfrm>
            <a:off x="777766" y="996928"/>
            <a:ext cx="7861738" cy="2085859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>
          <a:xfrm flipH="1" flipV="1">
            <a:off x="5597170" y="1853998"/>
            <a:ext cx="155330" cy="155330"/>
          </a:xfrm>
          <a:prstGeom prst="ellipse">
            <a:avLst/>
          </a:prstGeom>
          <a:solidFill>
            <a:srgbClr val="0080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894293" y="1521960"/>
            <a:ext cx="702877" cy="3439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116165" y="1218661"/>
            <a:ext cx="1184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Polarimeter</a:t>
            </a:r>
            <a:endParaRPr lang="en-US" sz="14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B55F56-63FF-DF41-8592-7AE01C665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11</a:t>
            </a:fld>
            <a:endParaRPr kumimoji="0"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39420C7-4383-2947-8704-3425BF9D87FE}"/>
              </a:ext>
            </a:extLst>
          </p:cNvPr>
          <p:cNvSpPr txBox="1">
            <a:spLocks/>
          </p:cNvSpPr>
          <p:nvPr/>
        </p:nvSpPr>
        <p:spPr>
          <a:xfrm>
            <a:off x="1335513" y="104751"/>
            <a:ext cx="6402599" cy="6061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5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The GlueX Experiment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2F71DD-B327-434E-AA61-5FFB1893CC77}"/>
              </a:ext>
            </a:extLst>
          </p:cNvPr>
          <p:cNvSpPr txBox="1"/>
          <p:nvPr/>
        </p:nvSpPr>
        <p:spPr>
          <a:xfrm>
            <a:off x="163681" y="3203761"/>
            <a:ext cx="533255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The Hall-D photon facility has unique capabilities. </a:t>
            </a:r>
          </a:p>
          <a:p>
            <a:endParaRPr lang="en-US" dirty="0">
              <a:solidFill>
                <a:srgbClr val="002060"/>
              </a:solidFill>
            </a:endParaRPr>
          </a:p>
          <a:p>
            <a:r>
              <a:rPr lang="en-US" dirty="0">
                <a:solidFill>
                  <a:srgbClr val="0432FF"/>
                </a:solidFill>
              </a:rPr>
              <a:t>12GeV electrons produce coherent bremsstrahlung on a 50 </a:t>
            </a:r>
            <a:r>
              <a:rPr lang="en-US" dirty="0">
                <a:solidFill>
                  <a:srgbClr val="0432FF"/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rgbClr val="0432FF"/>
                </a:solidFill>
              </a:rPr>
              <a:t>m thick diamond wafer. Photons in the coherent peak are linearly polarized. </a:t>
            </a:r>
          </a:p>
          <a:p>
            <a:endParaRPr lang="en-US" dirty="0">
              <a:solidFill>
                <a:srgbClr val="0432FF"/>
              </a:solidFill>
            </a:endParaRPr>
          </a:p>
          <a:p>
            <a:r>
              <a:rPr lang="en-US" dirty="0">
                <a:solidFill>
                  <a:srgbClr val="0432FF"/>
                </a:solidFill>
              </a:rPr>
              <a:t>The beam is energy tagged, has its polarization measured, and the flux is determination close to the GlueX detector.</a:t>
            </a:r>
          </a:p>
          <a:p>
            <a:endParaRPr lang="en-US" sz="20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487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4" y="33090"/>
            <a:ext cx="4278086" cy="618664"/>
          </a:xfrm>
        </p:spPr>
        <p:txBody>
          <a:bodyPr/>
          <a:lstStyle/>
          <a:p>
            <a:r>
              <a:rPr lang="en-US" dirty="0"/>
              <a:t>GlueX Running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NSAC Presentation, April 2019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994" y="1010037"/>
            <a:ext cx="8024826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Fall 2014 to Spring 2015: </a:t>
            </a:r>
            <a:r>
              <a:rPr lang="en-US" sz="2400" dirty="0">
                <a:solidFill>
                  <a:srgbClr val="002060"/>
                </a:solidFill>
              </a:rPr>
              <a:t>Detector &amp; Beamline Commissioning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Phase I Running: </a:t>
            </a:r>
            <a:r>
              <a:rPr lang="en-US" sz="2400" dirty="0">
                <a:solidFill>
                  <a:srgbClr val="002060"/>
                </a:solidFill>
              </a:rPr>
              <a:t>90 PAC days of physics</a:t>
            </a:r>
          </a:p>
          <a:p>
            <a:r>
              <a:rPr lang="en-US" sz="2400" dirty="0">
                <a:solidFill>
                  <a:srgbClr val="0070C0"/>
                </a:solidFill>
              </a:rPr>
              <a:t>Spring 2016:  </a:t>
            </a:r>
            <a:r>
              <a:rPr lang="en-US" sz="2400" dirty="0">
                <a:solidFill>
                  <a:srgbClr val="002060"/>
                </a:solidFill>
              </a:rPr>
              <a:t>Engineering Run</a:t>
            </a:r>
          </a:p>
          <a:p>
            <a:r>
              <a:rPr lang="en-US" sz="2400" dirty="0">
                <a:solidFill>
                  <a:srgbClr val="002060"/>
                </a:solidFill>
              </a:rPr>
              <a:t>	80 Hours of Physics-quality data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Spring 2017 to Fall 2018 </a:t>
            </a:r>
            <a:r>
              <a:rPr lang="mr-IN" sz="2400" dirty="0">
                <a:solidFill>
                  <a:srgbClr val="0070C0"/>
                </a:solidFill>
              </a:rPr>
              <a:t>–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GlueX Physics (5PB)</a:t>
            </a:r>
          </a:p>
          <a:p>
            <a:r>
              <a:rPr lang="en-US" sz="2400" dirty="0">
                <a:solidFill>
                  <a:srgbClr val="002060"/>
                </a:solidFill>
              </a:rPr>
              <a:t>	20% of Phase I in Spring 2017</a:t>
            </a:r>
          </a:p>
          <a:p>
            <a:r>
              <a:rPr lang="en-US" sz="2400" dirty="0">
                <a:solidFill>
                  <a:srgbClr val="002060"/>
                </a:solidFill>
              </a:rPr>
              <a:t>	50% of Phase I in Spring 2018</a:t>
            </a:r>
          </a:p>
          <a:p>
            <a:r>
              <a:rPr lang="en-US" sz="2400" dirty="0">
                <a:solidFill>
                  <a:srgbClr val="002060"/>
                </a:solidFill>
              </a:rPr>
              <a:t>	30% of Phase I in Fall 2018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2019 and Beyond </a:t>
            </a:r>
            <a:r>
              <a:rPr lang="mr-IN" sz="2400" dirty="0">
                <a:solidFill>
                  <a:srgbClr val="0070C0"/>
                </a:solidFill>
              </a:rPr>
              <a:t>–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GlueX Physics</a:t>
            </a:r>
          </a:p>
          <a:p>
            <a:r>
              <a:rPr lang="en-US" sz="2400" dirty="0">
                <a:solidFill>
                  <a:srgbClr val="002060"/>
                </a:solidFill>
              </a:rPr>
              <a:t>	Addition of forward kaon identification (DIRC) 2019</a:t>
            </a:r>
          </a:p>
          <a:p>
            <a:r>
              <a:rPr lang="en-US" sz="2400" dirty="0">
                <a:solidFill>
                  <a:srgbClr val="002060"/>
                </a:solidFill>
              </a:rPr>
              <a:t>	Phase II High-intensity running. Fall 2019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>
                <a:solidFill>
                  <a:srgbClr val="0070C0"/>
                </a:solidFill>
              </a:rPr>
              <a:t>All detector systems are at or better than design specifications.</a:t>
            </a:r>
          </a:p>
        </p:txBody>
      </p:sp>
      <p:pic>
        <p:nvPicPr>
          <p:cNvPr id="9" name="Picture 8" descr="CountingHouse_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897" y="1439266"/>
            <a:ext cx="3004109" cy="19897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EB4241-51C7-CB4B-8FCF-EC954EDD2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12</a:t>
            </a:fld>
            <a:endParaRPr kumimoji="0"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45CAD0-A97C-9343-B2D9-D89570793575}"/>
              </a:ext>
            </a:extLst>
          </p:cNvPr>
          <p:cNvSpPr/>
          <p:nvPr/>
        </p:nvSpPr>
        <p:spPr>
          <a:xfrm>
            <a:off x="6015897" y="3429000"/>
            <a:ext cx="3004109" cy="460714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B72A80-404C-D34E-90A1-865ECAB828AD}"/>
              </a:ext>
            </a:extLst>
          </p:cNvPr>
          <p:cNvSpPr txBox="1"/>
          <p:nvPr/>
        </p:nvSpPr>
        <p:spPr>
          <a:xfrm>
            <a:off x="6386781" y="3366494"/>
            <a:ext cx="226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12 GeV Beam 1</a:t>
            </a:r>
            <a:r>
              <a:rPr lang="en-US" sz="1400" baseline="30000" dirty="0">
                <a:solidFill>
                  <a:srgbClr val="002060"/>
                </a:solidFill>
              </a:rPr>
              <a:t>st</a:t>
            </a:r>
            <a:r>
              <a:rPr lang="en-US" sz="1400" dirty="0">
                <a:solidFill>
                  <a:srgbClr val="002060"/>
                </a:solidFill>
              </a:rPr>
              <a:t> delivered to Hall D,  December 2015</a:t>
            </a:r>
          </a:p>
        </p:txBody>
      </p:sp>
    </p:spTree>
    <p:extLst>
      <p:ext uri="{BB962C8B-B14F-4D97-AF65-F5344CB8AC3E}">
        <p14:creationId xmlns:p14="http://schemas.microsoft.com/office/powerpoint/2010/main" val="3649381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926F5-A0F0-C14E-B1EE-9DCE1D4C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GlueX Data Processing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C63DC-797C-D74E-B36A-3CFC3DA84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D96B5C-9D7A-A34A-8087-F57BFEF9C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134E8C-73F3-8B4E-8DB8-BFB6A724B256}"/>
              </a:ext>
            </a:extLst>
          </p:cNvPr>
          <p:cNvSpPr txBox="1"/>
          <p:nvPr/>
        </p:nvSpPr>
        <p:spPr>
          <a:xfrm>
            <a:off x="495749" y="1048134"/>
            <a:ext cx="81763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Spring 2016 &amp; Spring 2017 (20% of data): active physics analysis.</a:t>
            </a:r>
          </a:p>
          <a:p>
            <a:r>
              <a:rPr lang="en-US" sz="2400" dirty="0">
                <a:solidFill>
                  <a:srgbClr val="002060"/>
                </a:solidFill>
              </a:rPr>
              <a:t>Full Phase I data set available by Sept. 2019.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23FF77-AEF7-E247-A84B-C27F4A74105C}"/>
              </a:ext>
            </a:extLst>
          </p:cNvPr>
          <p:cNvSpPr txBox="1"/>
          <p:nvPr/>
        </p:nvSpPr>
        <p:spPr>
          <a:xfrm>
            <a:off x="495749" y="2219054"/>
            <a:ext cx="852425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Data taken through 2017 has been processed at </a:t>
            </a:r>
            <a:r>
              <a:rPr lang="en-US" sz="2000" dirty="0" err="1">
                <a:solidFill>
                  <a:srgbClr val="0432FF"/>
                </a:solidFill>
              </a:rPr>
              <a:t>JLab</a:t>
            </a:r>
            <a:r>
              <a:rPr lang="en-US" sz="2000" dirty="0">
                <a:solidFill>
                  <a:srgbClr val="0432FF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432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2018 Raw data are being processed at NERSC: 5PB -&gt; 750 TB.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44M hours at NERSC this year (almost enough for Spring 18 data).</a:t>
            </a:r>
          </a:p>
          <a:p>
            <a:pPr lvl="1"/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Processed data is skimmed at </a:t>
            </a:r>
            <a:r>
              <a:rPr lang="en-US" sz="2000" dirty="0" err="1">
                <a:solidFill>
                  <a:srgbClr val="0432FF"/>
                </a:solidFill>
              </a:rPr>
              <a:t>JLab</a:t>
            </a:r>
            <a:r>
              <a:rPr lang="en-US" sz="2000" dirty="0">
                <a:solidFill>
                  <a:srgbClr val="0432FF"/>
                </a:solidFill>
              </a:rPr>
              <a:t> to provide physics samples.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Users analyze physics samples at home institutions or </a:t>
            </a:r>
            <a:r>
              <a:rPr lang="en-US" sz="2000" dirty="0" err="1">
                <a:solidFill>
                  <a:srgbClr val="0070C0"/>
                </a:solidFill>
              </a:rPr>
              <a:t>JLab</a:t>
            </a:r>
            <a:r>
              <a:rPr lang="en-US" sz="2000" dirty="0">
                <a:solidFill>
                  <a:srgbClr val="0070C0"/>
                </a:solidFill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Monte Carlo requested by web interface and automatically deployed on Open Science Grid (OSG).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70C0"/>
                </a:solidFill>
              </a:rPr>
              <a:t>GlueX Institutions are contributing compute resources to OSG.</a:t>
            </a:r>
          </a:p>
        </p:txBody>
      </p:sp>
    </p:spTree>
    <p:extLst>
      <p:ext uri="{BB962C8B-B14F-4D97-AF65-F5344CB8AC3E}">
        <p14:creationId xmlns:p14="http://schemas.microsoft.com/office/powerpoint/2010/main" val="237531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with GlueX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NSAC Presentation, April 2019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63" y="1746601"/>
            <a:ext cx="2254250" cy="2552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45350" y="1492332"/>
            <a:ext cx="52917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Production Amplitude</a:t>
            </a:r>
            <a:r>
              <a:rPr lang="en-US" sz="2400" dirty="0">
                <a:solidFill>
                  <a:srgbClr val="0070C0"/>
                </a:solidFill>
              </a:rPr>
              <a:t> produces a state </a:t>
            </a:r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>
                <a:solidFill>
                  <a:srgbClr val="0070C0"/>
                </a:solidFill>
              </a:rPr>
              <a:t> with </a:t>
            </a:r>
            <a:r>
              <a:rPr lang="en-US" sz="2400" b="1" dirty="0">
                <a:solidFill>
                  <a:srgbClr val="7030A0"/>
                </a:solidFill>
              </a:rPr>
              <a:t>J</a:t>
            </a:r>
            <a:r>
              <a:rPr lang="en-US" sz="2400" b="1" baseline="30000" dirty="0">
                <a:solidFill>
                  <a:srgbClr val="7030A0"/>
                </a:solidFill>
              </a:rPr>
              <a:t>PC</a:t>
            </a:r>
            <a:r>
              <a:rPr lang="en-US" sz="2400" dirty="0">
                <a:solidFill>
                  <a:srgbClr val="0070C0"/>
                </a:solidFill>
              </a:rPr>
              <a:t> quantum numbers and some polarization (density matrix, </a:t>
            </a:r>
            <a:r>
              <a:rPr lang="en-US" sz="2400" b="1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2400" dirty="0">
                <a:solidFill>
                  <a:srgbClr val="0070C0"/>
                </a:solidFill>
              </a:rPr>
              <a:t>). 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Decay Amplitude </a:t>
            </a:r>
            <a:r>
              <a:rPr lang="en-US" sz="2400" dirty="0">
                <a:solidFill>
                  <a:srgbClr val="0070C0"/>
                </a:solidFill>
              </a:rPr>
              <a:t>describes the decay of </a:t>
            </a:r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>
                <a:solidFill>
                  <a:srgbClr val="0070C0"/>
                </a:solidFill>
              </a:rPr>
              <a:t> to final state particles. It is related to </a:t>
            </a:r>
            <a:r>
              <a:rPr lang="en-US" sz="2400" b="1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2400" dirty="0">
                <a:solidFill>
                  <a:srgbClr val="0070C0"/>
                </a:solidFill>
              </a:rPr>
              <a:t> and the spin and orbital angular momentum of the final-state particles.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Observables</a:t>
            </a:r>
            <a:r>
              <a:rPr lang="en-US" sz="2400" dirty="0">
                <a:solidFill>
                  <a:srgbClr val="0070C0"/>
                </a:solidFill>
              </a:rPr>
              <a:t> are the angular distributions of the final-state particles.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07051" y="2193819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</a:t>
            </a:r>
            <a:r>
              <a:rPr lang="en-US" baseline="-25000" dirty="0" err="1"/>
              <a:t>i</a:t>
            </a:r>
            <a:r>
              <a:rPr lang="en-US" dirty="0" err="1"/>
              <a:t>,s</a:t>
            </a:r>
            <a:r>
              <a:rPr lang="en-US" baseline="-25000" dirty="0" err="1"/>
              <a:t>i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253643" y="2152705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J</a:t>
            </a:r>
            <a:r>
              <a:rPr lang="en-US" b="1" baseline="30000" dirty="0">
                <a:solidFill>
                  <a:srgbClr val="7030A0"/>
                </a:solidFill>
              </a:rPr>
              <a:t>PC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05980" y="3557983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j</a:t>
            </a:r>
            <a:r>
              <a:rPr lang="en-US" b="1" baseline="30000" dirty="0" err="1">
                <a:solidFill>
                  <a:schemeClr val="tx2">
                    <a:lumMod val="50000"/>
                  </a:schemeClr>
                </a:solidFill>
              </a:rPr>
              <a:t>pc</a:t>
            </a:r>
            <a:endParaRPr lang="en-US" b="1" baseline="30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C2E75A-8D57-6342-AE48-2759BBC9A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14</a:t>
            </a:fld>
            <a:endParaRPr kumimoji="0"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1B9AFD-EB7C-244D-A419-A28356AFAE43}"/>
              </a:ext>
            </a:extLst>
          </p:cNvPr>
          <p:cNvCxnSpPr/>
          <p:nvPr/>
        </p:nvCxnSpPr>
        <p:spPr>
          <a:xfrm flipV="1">
            <a:off x="1363363" y="3726426"/>
            <a:ext cx="1035708" cy="4522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BCD57A-054F-6147-AABD-FBD2F4DB91C2}"/>
              </a:ext>
            </a:extLst>
          </p:cNvPr>
          <p:cNvCxnSpPr/>
          <p:nvPr/>
        </p:nvCxnSpPr>
        <p:spPr>
          <a:xfrm>
            <a:off x="2399071" y="3726426"/>
            <a:ext cx="943219" cy="4522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67A6C82-07F4-FF43-921F-4A42DBB9F688}"/>
              </a:ext>
            </a:extLst>
          </p:cNvPr>
          <p:cNvSpPr txBox="1"/>
          <p:nvPr/>
        </p:nvSpPr>
        <p:spPr>
          <a:xfrm>
            <a:off x="1139836" y="4038951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D6C96B-A2EB-8F44-81F1-AE0CDCEA18DC}"/>
              </a:ext>
            </a:extLst>
          </p:cNvPr>
          <p:cNvSpPr txBox="1"/>
          <p:nvPr/>
        </p:nvSpPr>
        <p:spPr>
          <a:xfrm>
            <a:off x="3275120" y="4038951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40016910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with GlueX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NSAC Presentation, April 2019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363" y="1746601"/>
            <a:ext cx="2254250" cy="2552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45350" y="1492332"/>
            <a:ext cx="529177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Production Amplitude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produces a state </a:t>
            </a:r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with </a:t>
            </a:r>
            <a:r>
              <a:rPr lang="en-US" sz="2400" b="1" dirty="0">
                <a:solidFill>
                  <a:srgbClr val="7030A0"/>
                </a:solidFill>
              </a:rPr>
              <a:t>J</a:t>
            </a:r>
            <a:r>
              <a:rPr lang="en-US" sz="2400" b="1" baseline="30000" dirty="0">
                <a:solidFill>
                  <a:srgbClr val="7030A0"/>
                </a:solidFill>
              </a:rPr>
              <a:t>PC</a:t>
            </a:r>
            <a:r>
              <a:rPr lang="en-US" sz="2400" dirty="0">
                <a:solidFill>
                  <a:srgbClr val="C00000"/>
                </a:solidFill>
              </a:rPr>
              <a:t> quantum numbers and some polarization (density matrix, </a:t>
            </a:r>
            <a:r>
              <a:rPr lang="en-US" sz="2400" b="1" dirty="0">
                <a:solidFill>
                  <a:srgbClr val="C0000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2400" dirty="0">
                <a:solidFill>
                  <a:srgbClr val="C00000"/>
                </a:solidFill>
              </a:rPr>
              <a:t>). </a:t>
            </a:r>
          </a:p>
          <a:p>
            <a:endParaRPr lang="en-US" sz="2400" dirty="0">
              <a:solidFill>
                <a:srgbClr val="C00000"/>
              </a:solidFill>
            </a:endParaRPr>
          </a:p>
          <a:p>
            <a:r>
              <a:rPr lang="en-US" sz="2400" b="1" dirty="0">
                <a:solidFill>
                  <a:srgbClr val="0070C0"/>
                </a:solidFill>
              </a:rPr>
              <a:t>Decay Amplitude </a:t>
            </a:r>
            <a:r>
              <a:rPr lang="en-US" sz="2400" dirty="0">
                <a:solidFill>
                  <a:srgbClr val="0070C0"/>
                </a:solidFill>
              </a:rPr>
              <a:t>describes the decay of </a:t>
            </a:r>
            <a:r>
              <a:rPr lang="en-US" sz="2400" b="1" dirty="0">
                <a:solidFill>
                  <a:srgbClr val="7030A0"/>
                </a:solidFill>
              </a:rPr>
              <a:t>X</a:t>
            </a:r>
            <a:r>
              <a:rPr lang="en-US" sz="2400" dirty="0">
                <a:solidFill>
                  <a:srgbClr val="0070C0"/>
                </a:solidFill>
              </a:rPr>
              <a:t> to final state particles. It is related to </a:t>
            </a:r>
            <a:r>
              <a:rPr lang="en-US" sz="2400" b="1" dirty="0">
                <a:solidFill>
                  <a:srgbClr val="7030A0"/>
                </a:solidFill>
                <a:latin typeface="Symbol" charset="2"/>
                <a:ea typeface="Symbol" charset="2"/>
                <a:cs typeface="Symbol" charset="2"/>
              </a:rPr>
              <a:t>r</a:t>
            </a:r>
            <a:r>
              <a:rPr lang="en-US" sz="2400" dirty="0">
                <a:solidFill>
                  <a:srgbClr val="0070C0"/>
                </a:solidFill>
              </a:rPr>
              <a:t> and the spin and orbital angular momentum of the final-state particles.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Observables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rgbClr val="C00000"/>
                </a:solidFill>
              </a:rPr>
              <a:t>are the angular distributions of the final-state particles.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07051" y="2193819"/>
            <a:ext cx="48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</a:t>
            </a:r>
            <a:r>
              <a:rPr lang="en-US" baseline="-25000" dirty="0" err="1"/>
              <a:t>i</a:t>
            </a:r>
            <a:r>
              <a:rPr lang="en-US" dirty="0" err="1"/>
              <a:t>,s</a:t>
            </a:r>
            <a:r>
              <a:rPr lang="en-US" baseline="-25000" dirty="0" err="1"/>
              <a:t>i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253643" y="2152705"/>
            <a:ext cx="526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J</a:t>
            </a:r>
            <a:r>
              <a:rPr lang="en-US" b="1" baseline="30000" dirty="0">
                <a:solidFill>
                  <a:srgbClr val="7030A0"/>
                </a:solidFill>
              </a:rPr>
              <a:t>PC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05980" y="3557983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tx2">
                    <a:lumMod val="50000"/>
                  </a:schemeClr>
                </a:solidFill>
              </a:rPr>
              <a:t>j</a:t>
            </a:r>
            <a:r>
              <a:rPr lang="en-US" b="1" baseline="30000" dirty="0" err="1">
                <a:solidFill>
                  <a:schemeClr val="tx2">
                    <a:lumMod val="50000"/>
                  </a:schemeClr>
                </a:solidFill>
              </a:rPr>
              <a:t>pc</a:t>
            </a:r>
            <a:endParaRPr lang="en-US" b="1" baseline="30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C2E75A-8D57-6342-AE48-2759BBC9A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15</a:t>
            </a:fld>
            <a:endParaRPr kumimoji="0"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1B9AFD-EB7C-244D-A419-A28356AFAE43}"/>
              </a:ext>
            </a:extLst>
          </p:cNvPr>
          <p:cNvCxnSpPr/>
          <p:nvPr/>
        </p:nvCxnSpPr>
        <p:spPr>
          <a:xfrm flipV="1">
            <a:off x="1363363" y="3726426"/>
            <a:ext cx="1035708" cy="4522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5BCD57A-054F-6147-AABD-FBD2F4DB91C2}"/>
              </a:ext>
            </a:extLst>
          </p:cNvPr>
          <p:cNvCxnSpPr/>
          <p:nvPr/>
        </p:nvCxnSpPr>
        <p:spPr>
          <a:xfrm>
            <a:off x="2399071" y="3726426"/>
            <a:ext cx="943219" cy="45228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67A6C82-07F4-FF43-921F-4A42DBB9F688}"/>
              </a:ext>
            </a:extLst>
          </p:cNvPr>
          <p:cNvSpPr txBox="1"/>
          <p:nvPr/>
        </p:nvSpPr>
        <p:spPr>
          <a:xfrm>
            <a:off x="1139836" y="4038951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D6C96B-A2EB-8F44-81F1-AE0CDCEA18DC}"/>
              </a:ext>
            </a:extLst>
          </p:cNvPr>
          <p:cNvSpPr txBox="1"/>
          <p:nvPr/>
        </p:nvSpPr>
        <p:spPr>
          <a:xfrm>
            <a:off x="3275120" y="4038951"/>
            <a:ext cx="319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621070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F53F3-461D-CB47-AF1B-66E04DA7B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42" y="62225"/>
            <a:ext cx="7543800" cy="814064"/>
          </a:xfrm>
        </p:spPr>
        <p:txBody>
          <a:bodyPr>
            <a:normAutofit/>
          </a:bodyPr>
          <a:lstStyle/>
          <a:p>
            <a:r>
              <a:rPr lang="en-US" dirty="0"/>
              <a:t>Beam Asymmetry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9CD1C-D3BD-384F-A5BE-315BAB96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F5B6B-7160-FA48-9D23-264C2785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16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181503-510A-1549-A322-73CA4D663C65}"/>
              </a:ext>
            </a:extLst>
          </p:cNvPr>
          <p:cNvSpPr txBox="1"/>
          <p:nvPr/>
        </p:nvSpPr>
        <p:spPr>
          <a:xfrm>
            <a:off x="604545" y="5164709"/>
            <a:ext cx="43201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Published 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p</a:t>
            </a:r>
            <a:r>
              <a:rPr lang="en-US" sz="2000" baseline="30000" dirty="0">
                <a:solidFill>
                  <a:srgbClr val="0432FF"/>
                </a:solidFill>
              </a:rPr>
              <a:t>0</a:t>
            </a:r>
            <a:r>
              <a:rPr lang="en-US" sz="2000" dirty="0">
                <a:solidFill>
                  <a:srgbClr val="0432FF"/>
                </a:solidFill>
              </a:rPr>
              <a:t> and initial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 h </a:t>
            </a:r>
            <a:r>
              <a:rPr lang="en-US" sz="2000" dirty="0">
                <a:solidFill>
                  <a:srgbClr val="0432FF"/>
                </a:solidFill>
              </a:rPr>
              <a:t>results.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More precise 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h, </a:t>
            </a:r>
            <a:r>
              <a:rPr lang="en-US" sz="2000" dirty="0">
                <a:solidFill>
                  <a:srgbClr val="0432FF"/>
                </a:solidFill>
              </a:rPr>
              <a:t>first 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h</a:t>
            </a:r>
            <a:r>
              <a:rPr lang="en-US" sz="2000" dirty="0">
                <a:solidFill>
                  <a:srgbClr val="0432FF"/>
                </a:solidFill>
              </a:rPr>
              <a:t>’, 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p</a:t>
            </a:r>
            <a:r>
              <a:rPr lang="en-US" sz="2000" baseline="30000" dirty="0">
                <a:solidFill>
                  <a:srgbClr val="0432FF"/>
                </a:solidFill>
              </a:rPr>
              <a:t>-</a:t>
            </a:r>
            <a:r>
              <a:rPr lang="en-US" sz="2000" dirty="0">
                <a:solidFill>
                  <a:srgbClr val="0432FF"/>
                </a:solidFill>
              </a:rPr>
              <a:t> 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D</a:t>
            </a:r>
            <a:r>
              <a:rPr lang="en-US" sz="2000" baseline="30000" dirty="0">
                <a:solidFill>
                  <a:srgbClr val="0432FF"/>
                </a:solidFill>
              </a:rPr>
              <a:t>++</a:t>
            </a:r>
            <a:r>
              <a:rPr lang="en-US" sz="2000" dirty="0">
                <a:solidFill>
                  <a:srgbClr val="0432FF"/>
                </a:solidFill>
              </a:rPr>
              <a:t> and K</a:t>
            </a:r>
            <a:r>
              <a:rPr lang="en-US" sz="2000" baseline="30000" dirty="0">
                <a:solidFill>
                  <a:srgbClr val="0432FF"/>
                </a:solidFill>
              </a:rPr>
              <a:t>+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S</a:t>
            </a:r>
            <a:r>
              <a:rPr lang="en-US" sz="2000" baseline="30000" dirty="0">
                <a:solidFill>
                  <a:srgbClr val="0432FF"/>
                </a:solidFill>
              </a:rPr>
              <a:t>0</a:t>
            </a:r>
            <a:r>
              <a:rPr lang="en-US" sz="2000" dirty="0">
                <a:solidFill>
                  <a:srgbClr val="0432FF"/>
                </a:solidFill>
              </a:rPr>
              <a:t> are under collaboration review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A69ACE-027A-8E4B-943F-0D4E14C06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300" y="1302756"/>
            <a:ext cx="3446821" cy="21809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808998-BF8A-2B48-A88A-88E7AD516816}"/>
              </a:ext>
            </a:extLst>
          </p:cNvPr>
          <p:cNvSpPr/>
          <p:nvPr/>
        </p:nvSpPr>
        <p:spPr>
          <a:xfrm>
            <a:off x="6670633" y="442320"/>
            <a:ext cx="17363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srgbClr val="C00000"/>
                </a:solidFill>
                <a:latin typeface="Symbol" pitchFamily="16" charset="2"/>
              </a:rPr>
              <a:t>g</a:t>
            </a:r>
            <a:r>
              <a:rPr lang="en-GB" sz="2800" b="1" dirty="0" err="1">
                <a:solidFill>
                  <a:srgbClr val="C00000"/>
                </a:solidFill>
              </a:rPr>
              <a:t>p</a:t>
            </a:r>
            <a:r>
              <a:rPr lang="en-GB" sz="2800" b="1" baseline="-25000" dirty="0">
                <a:solidFill>
                  <a:srgbClr val="C00000"/>
                </a:solidFill>
                <a:latin typeface="Comic Sans MS" pitchFamily="64" charset="0"/>
              </a:rPr>
              <a:t> </a:t>
            </a:r>
            <a:r>
              <a:rPr lang="en-GB" sz="2800" b="1" dirty="0">
                <a:solidFill>
                  <a:srgbClr val="C00000"/>
                </a:solidFill>
                <a:latin typeface="Symbol" pitchFamily="16" charset="2"/>
              </a:rPr>
              <a:t> </a:t>
            </a:r>
            <a:r>
              <a:rPr lang="en-GB" sz="2800" b="1" dirty="0">
                <a:solidFill>
                  <a:srgbClr val="C00000"/>
                </a:solidFill>
              </a:rPr>
              <a:t>NM</a:t>
            </a:r>
            <a:r>
              <a:rPr lang="en-GB" sz="2800" b="1" dirty="0">
                <a:solidFill>
                  <a:srgbClr val="C00000"/>
                </a:solidFill>
                <a:latin typeface="Symbol" pitchFamily="16" charset="2"/>
              </a:rPr>
              <a:t>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5EAD6E-49C8-0C4E-8721-109967DA3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130" y="4358103"/>
            <a:ext cx="1382312" cy="5577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B94FCA-483B-0444-9327-89F42936EEE3}"/>
              </a:ext>
            </a:extLst>
          </p:cNvPr>
          <p:cNvSpPr txBox="1"/>
          <p:nvPr/>
        </p:nvSpPr>
        <p:spPr>
          <a:xfrm>
            <a:off x="5870145" y="4084881"/>
            <a:ext cx="26935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Symbol" pitchFamily="2" charset="2"/>
              </a:rPr>
              <a:t>S</a:t>
            </a:r>
            <a:r>
              <a:rPr lang="en-US" sz="2400" dirty="0">
                <a:solidFill>
                  <a:srgbClr val="C00000"/>
                </a:solidFill>
              </a:rPr>
              <a:t> is sensitive to the exchange J</a:t>
            </a:r>
            <a:r>
              <a:rPr lang="en-US" sz="2400" baseline="30000" dirty="0">
                <a:solidFill>
                  <a:srgbClr val="C00000"/>
                </a:solidFill>
              </a:rPr>
              <a:t>P</a:t>
            </a:r>
            <a:r>
              <a:rPr lang="en-US" sz="2400" dirty="0"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F9F735-F055-4042-A87E-82117CE128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25" y="3747633"/>
            <a:ext cx="4800600" cy="381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A9374F9-6159-BD40-8E6D-79BF974FE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5855951" y="1415298"/>
            <a:ext cx="2305982" cy="243953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55B7E56-B159-E94D-B3C0-7854E4A8384E}"/>
              </a:ext>
            </a:extLst>
          </p:cNvPr>
          <p:cNvSpPr txBox="1"/>
          <p:nvPr/>
        </p:nvSpPr>
        <p:spPr>
          <a:xfrm>
            <a:off x="1295526" y="4377464"/>
            <a:ext cx="1140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Effectively</a:t>
            </a:r>
          </a:p>
        </p:txBody>
      </p:sp>
    </p:spTree>
    <p:extLst>
      <p:ext uri="{BB962C8B-B14F-4D97-AF65-F5344CB8AC3E}">
        <p14:creationId xmlns:p14="http://schemas.microsoft.com/office/powerpoint/2010/main" val="3500008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ig5_Sigm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397" y="1045249"/>
            <a:ext cx="4207028" cy="5444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23" y="1203743"/>
            <a:ext cx="1941091" cy="208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7482443" y="1729610"/>
            <a:ext cx="1483374" cy="1218902"/>
            <a:chOff x="0" y="60"/>
            <a:chExt cx="1328" cy="1092"/>
          </a:xfrm>
        </p:grpSpPr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480"/>
              <a:ext cx="1192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" y="848"/>
              <a:ext cx="114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8"/>
            <p:cNvSpPr>
              <a:spLocks/>
            </p:cNvSpPr>
            <p:nvPr/>
          </p:nvSpPr>
          <p:spPr bwMode="auto">
            <a:xfrm>
              <a:off x="0" y="60"/>
              <a:ext cx="1271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>
                  <a:solidFill>
                    <a:srgbClr val="343434"/>
                  </a:solidFill>
                  <a:ea typeface="ＭＳ Ｐゴシック" charset="0"/>
                  <a:cs typeface="Helvetica Neue Bold Condensed" charset="0"/>
                </a:rPr>
                <a:t>Exchange J</a:t>
              </a:r>
              <a:r>
                <a:rPr lang="en-US" baseline="32000">
                  <a:solidFill>
                    <a:srgbClr val="343434"/>
                  </a:solidFill>
                  <a:ea typeface="ＭＳ Ｐゴシック" charset="0"/>
                  <a:cs typeface="Helvetica Neue Bold Condensed" charset="0"/>
                </a:rPr>
                <a:t>PC</a:t>
              </a:r>
            </a:p>
          </p:txBody>
        </p:sp>
      </p:grpSp>
      <p:sp>
        <p:nvSpPr>
          <p:cNvPr id="11" name="Multiply 10"/>
          <p:cNvSpPr/>
          <p:nvPr/>
        </p:nvSpPr>
        <p:spPr>
          <a:xfrm>
            <a:off x="7365814" y="2378890"/>
            <a:ext cx="1778186" cy="914400"/>
          </a:xfrm>
          <a:prstGeom prst="mathMultiply">
            <a:avLst/>
          </a:prstGeom>
          <a:solidFill>
            <a:schemeClr val="accent3">
              <a:alpha val="21000"/>
            </a:schemeClr>
          </a:solidFill>
          <a:ln w="25400"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57787" y="3848514"/>
            <a:ext cx="38862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Impacts extraction of baryon resonances from low-energy photo production experiments. </a:t>
            </a:r>
          </a:p>
          <a:p>
            <a:endParaRPr lang="en-US" sz="20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0000FF"/>
                </a:solidFill>
              </a:rPr>
              <a:t>Understanding the meson production mechanisms at 9GeV is needed for our hybrid searches.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57787" y="6027269"/>
            <a:ext cx="3399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Phys. Rev. C</a:t>
            </a:r>
            <a:r>
              <a:rPr lang="en-US" b="1" dirty="0">
                <a:solidFill>
                  <a:srgbClr val="00B050"/>
                </a:solidFill>
              </a:rPr>
              <a:t>95</a:t>
            </a:r>
            <a:r>
              <a:rPr lang="en-US" dirty="0">
                <a:solidFill>
                  <a:srgbClr val="00B050"/>
                </a:solidFill>
              </a:rPr>
              <a:t>, 042201 (2017)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2CB78-471F-654F-BD38-A790E846A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NSAC Presentation, April 2019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C0359D8-3338-AB4B-AC6A-7DA955527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17</a:t>
            </a:fld>
            <a:endParaRPr kumimoji="0"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7C04E4B-128A-4D4F-B88B-FEC794F66931}"/>
              </a:ext>
            </a:extLst>
          </p:cNvPr>
          <p:cNvSpPr txBox="1">
            <a:spLocks/>
          </p:cNvSpPr>
          <p:nvPr/>
        </p:nvSpPr>
        <p:spPr>
          <a:xfrm>
            <a:off x="209542" y="62225"/>
            <a:ext cx="7543800" cy="8140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5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Beam Asymmetry Measurements</a:t>
            </a:r>
          </a:p>
        </p:txBody>
      </p:sp>
    </p:spTree>
    <p:extLst>
      <p:ext uri="{BB962C8B-B14F-4D97-AF65-F5344CB8AC3E}">
        <p14:creationId xmlns:p14="http://schemas.microsoft.com/office/powerpoint/2010/main" val="1696449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FD916B-8708-6245-8AFD-745CA35ED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362" y="1295016"/>
            <a:ext cx="5515638" cy="3844543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DE357-4B26-7444-98E6-9AAC50F60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D88EF-722F-B748-9989-88D299289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18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A8829-FFCA-EF44-9577-F8B4059273C5}"/>
              </a:ext>
            </a:extLst>
          </p:cNvPr>
          <p:cNvSpPr/>
          <p:nvPr/>
        </p:nvSpPr>
        <p:spPr>
          <a:xfrm>
            <a:off x="350242" y="1203029"/>
            <a:ext cx="3409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g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GB" sz="2400" baseline="-25000" dirty="0">
                <a:solidFill>
                  <a:schemeClr val="accent1">
                    <a:lumMod val="75000"/>
                  </a:schemeClr>
                </a:solidFill>
                <a:latin typeface="Comic Sans MS" pitchFamily="64" charset="0"/>
              </a:rPr>
              <a:t>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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   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</a:rPr>
              <a:t>and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 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g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GB" sz="2400" baseline="-25000" dirty="0">
                <a:solidFill>
                  <a:schemeClr val="accent1">
                    <a:lumMod val="75000"/>
                  </a:schemeClr>
                </a:solidFill>
                <a:latin typeface="Comic Sans MS" pitchFamily="64" charset="0"/>
              </a:rPr>
              <a:t> 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 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</a:rPr>
              <a:t>p</a:t>
            </a:r>
            <a:r>
              <a:rPr lang="en-GB" sz="2400" dirty="0" err="1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h</a:t>
            </a: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Symbol" pitchFamily="16" charset="2"/>
              </a:rPr>
              <a:t>’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E92C02-3474-3244-A41F-12008BD6C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42" y="3543809"/>
            <a:ext cx="870342" cy="5119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DC56412-2874-3942-8E25-F2DE6A982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52" y="1815423"/>
            <a:ext cx="1941091" cy="208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F06132A-5B0C-6243-B923-557729C86940}"/>
              </a:ext>
            </a:extLst>
          </p:cNvPr>
          <p:cNvSpPr/>
          <p:nvPr/>
        </p:nvSpPr>
        <p:spPr>
          <a:xfrm>
            <a:off x="2055196" y="1823212"/>
            <a:ext cx="283709" cy="2949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A00C6B-27E9-A34C-8380-EF0811844F27}"/>
              </a:ext>
            </a:extLst>
          </p:cNvPr>
          <p:cNvSpPr txBox="1"/>
          <p:nvPr/>
        </p:nvSpPr>
        <p:spPr>
          <a:xfrm>
            <a:off x="1897929" y="1786023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Symbol" pitchFamily="2" charset="2"/>
              </a:rPr>
              <a:t>h,h</a:t>
            </a:r>
            <a:r>
              <a:rPr lang="en-US" dirty="0">
                <a:latin typeface="Symbol" pitchFamily="2" charset="2"/>
              </a:rPr>
              <a:t>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118FAB-DBF6-1741-A7EB-69C900D550FF}"/>
              </a:ext>
            </a:extLst>
          </p:cNvPr>
          <p:cNvSpPr txBox="1"/>
          <p:nvPr/>
        </p:nvSpPr>
        <p:spPr>
          <a:xfrm>
            <a:off x="109227" y="3983756"/>
            <a:ext cx="3760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Vector mesons dominate the exchanges. </a:t>
            </a:r>
            <a:r>
              <a:rPr lang="en-US" sz="2000" dirty="0" err="1">
                <a:solidFill>
                  <a:srgbClr val="0432FF"/>
                </a:solidFill>
                <a:latin typeface="Symbol" pitchFamily="2" charset="2"/>
              </a:rPr>
              <a:t>S</a:t>
            </a:r>
            <a:r>
              <a:rPr lang="en-US" sz="2000" baseline="-25000" dirty="0" err="1">
                <a:solidFill>
                  <a:srgbClr val="0432FF"/>
                </a:solidFill>
                <a:latin typeface="Symbol" pitchFamily="2" charset="2"/>
              </a:rPr>
              <a:t>h</a:t>
            </a:r>
            <a:r>
              <a:rPr lang="en-US" sz="2000" dirty="0">
                <a:solidFill>
                  <a:srgbClr val="0432FF"/>
                </a:solidFill>
              </a:rPr>
              <a:t> = </a:t>
            </a:r>
            <a:r>
              <a:rPr lang="en-US" sz="2000" dirty="0" err="1">
                <a:solidFill>
                  <a:srgbClr val="0432FF"/>
                </a:solidFill>
                <a:latin typeface="Symbol" pitchFamily="2" charset="2"/>
              </a:rPr>
              <a:t>S</a:t>
            </a:r>
            <a:r>
              <a:rPr lang="en-US" sz="2000" baseline="-25000" dirty="0" err="1">
                <a:solidFill>
                  <a:srgbClr val="0432FF"/>
                </a:solidFill>
                <a:latin typeface="Symbol" pitchFamily="2" charset="2"/>
              </a:rPr>
              <a:t>h</a:t>
            </a:r>
            <a:r>
              <a:rPr lang="en-US" sz="2000" baseline="-25000" dirty="0">
                <a:solidFill>
                  <a:srgbClr val="0432FF"/>
                </a:solidFill>
              </a:rPr>
              <a:t>’ </a:t>
            </a:r>
            <a:r>
              <a:rPr lang="en-US" sz="2000" dirty="0">
                <a:solidFill>
                  <a:srgbClr val="0432FF"/>
                </a:solidFill>
              </a:rPr>
              <a:t>implies no</a:t>
            </a:r>
          </a:p>
          <a:p>
            <a:r>
              <a:rPr lang="en-US" sz="2000" dirty="0">
                <a:solidFill>
                  <a:srgbClr val="0432FF"/>
                </a:solidFill>
              </a:rPr>
              <a:t>      exchanges.</a:t>
            </a:r>
          </a:p>
          <a:p>
            <a:endParaRPr lang="en-US" sz="2000" dirty="0">
              <a:solidFill>
                <a:srgbClr val="0432FF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3C071C9-3F15-0445-8431-74B6C6B60F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890" y="4707289"/>
            <a:ext cx="294704" cy="205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D0A7D16-C389-C34D-BA64-D061E9B3F0B6}"/>
              </a:ext>
            </a:extLst>
          </p:cNvPr>
          <p:cNvSpPr txBox="1"/>
          <p:nvPr/>
        </p:nvSpPr>
        <p:spPr>
          <a:xfrm>
            <a:off x="1677021" y="6120306"/>
            <a:ext cx="431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Under Collaboration Review for Publication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8EB56C9-FD08-6344-BBC9-C5D5BF361C3E}"/>
              </a:ext>
            </a:extLst>
          </p:cNvPr>
          <p:cNvSpPr/>
          <p:nvPr/>
        </p:nvSpPr>
        <p:spPr>
          <a:xfrm>
            <a:off x="7508810" y="3248183"/>
            <a:ext cx="1237376" cy="662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24F2D5-6853-C346-9631-8EB617D555C1}"/>
              </a:ext>
            </a:extLst>
          </p:cNvPr>
          <p:cNvSpPr txBox="1"/>
          <p:nvPr/>
        </p:nvSpPr>
        <p:spPr>
          <a:xfrm>
            <a:off x="7466979" y="3171715"/>
            <a:ext cx="12538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2" charset="2"/>
              </a:rPr>
              <a:t>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’/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2" charset="2"/>
              </a:rPr>
              <a:t>h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 p</a:t>
            </a:r>
            <a:r>
              <a:rPr lang="en-GB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+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p</a:t>
            </a:r>
            <a:r>
              <a:rPr lang="en-GB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-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p</a:t>
            </a:r>
            <a:r>
              <a:rPr lang="en-GB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0 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2" charset="2"/>
              </a:rPr>
              <a:t>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’/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2" charset="2"/>
              </a:rPr>
              <a:t>h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 p</a:t>
            </a:r>
            <a:r>
              <a:rPr lang="en-GB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0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p</a:t>
            </a:r>
            <a:r>
              <a:rPr lang="en-GB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0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p</a:t>
            </a:r>
            <a:r>
              <a:rPr lang="en-GB" sz="14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0 </a:t>
            </a:r>
          </a:p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2" charset="2"/>
              </a:rPr>
              <a:t>h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’/</a:t>
            </a: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2" charset="2"/>
              </a:rPr>
              <a:t>h</a:t>
            </a:r>
            <a:r>
              <a:rPr lang="en-GB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Symbol" pitchFamily="16" charset="2"/>
              </a:rPr>
              <a:t> gg</a:t>
            </a:r>
            <a:endParaRPr lang="en-GB" sz="1400" baseline="30000" dirty="0">
              <a:solidFill>
                <a:schemeClr val="tx1">
                  <a:lumMod val="95000"/>
                  <a:lumOff val="5000"/>
                </a:schemeClr>
              </a:solidFill>
              <a:latin typeface="Symbol" pitchFamily="16" charset="2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8B3EC4-69A7-5D40-919D-234082125FCC}"/>
              </a:ext>
            </a:extLst>
          </p:cNvPr>
          <p:cNvSpPr/>
          <p:nvPr/>
        </p:nvSpPr>
        <p:spPr>
          <a:xfrm>
            <a:off x="5686097" y="1203029"/>
            <a:ext cx="182271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7F1B146-20AF-5647-AB24-F8FF8F87E350}"/>
              </a:ext>
            </a:extLst>
          </p:cNvPr>
          <p:cNvSpPr txBox="1">
            <a:spLocks/>
          </p:cNvSpPr>
          <p:nvPr/>
        </p:nvSpPr>
        <p:spPr>
          <a:xfrm>
            <a:off x="209542" y="62225"/>
            <a:ext cx="7543800" cy="8140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5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Beam Asymmetry Measurements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3DA9A85-CE8F-9545-A0E5-12FC1CA6A4CB}"/>
              </a:ext>
            </a:extLst>
          </p:cNvPr>
          <p:cNvSpPr txBox="1"/>
          <p:nvPr/>
        </p:nvSpPr>
        <p:spPr>
          <a:xfrm>
            <a:off x="209542" y="5139559"/>
            <a:ext cx="314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Theory input is very important.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56BA01-0233-8041-AFEA-C718F58C73BB}"/>
              </a:ext>
            </a:extLst>
          </p:cNvPr>
          <p:cNvSpPr txBox="1"/>
          <p:nvPr/>
        </p:nvSpPr>
        <p:spPr>
          <a:xfrm>
            <a:off x="6698382" y="5654971"/>
            <a:ext cx="24456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JPAC References:</a:t>
            </a:r>
          </a:p>
          <a:p>
            <a:r>
              <a:rPr lang="en-US" sz="1400" dirty="0">
                <a:solidFill>
                  <a:srgbClr val="002060"/>
                </a:solidFill>
              </a:rPr>
              <a:t>Phys. Rev. D92, 074013 (2015). Phys. Lett B774,  362 (2017).</a:t>
            </a:r>
          </a:p>
        </p:txBody>
      </p:sp>
    </p:spTree>
    <p:extLst>
      <p:ext uri="{BB962C8B-B14F-4D97-AF65-F5344CB8AC3E}">
        <p14:creationId xmlns:p14="http://schemas.microsoft.com/office/powerpoint/2010/main" val="3229515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DE357-4B26-7444-98E6-9AAC50F60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D88EF-722F-B748-9989-88D299289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19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A8829-FFCA-EF44-9577-F8B4059273C5}"/>
              </a:ext>
            </a:extLst>
          </p:cNvPr>
          <p:cNvSpPr/>
          <p:nvPr/>
        </p:nvSpPr>
        <p:spPr>
          <a:xfrm>
            <a:off x="6381742" y="1155486"/>
            <a:ext cx="18246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solidFill>
                  <a:srgbClr val="0432FF"/>
                </a:solidFill>
                <a:latin typeface="Symbol" pitchFamily="16" charset="2"/>
              </a:rPr>
              <a:t>g</a:t>
            </a:r>
            <a:r>
              <a:rPr lang="en-GB" sz="2800" dirty="0" err="1">
                <a:solidFill>
                  <a:srgbClr val="0432FF"/>
                </a:solidFill>
              </a:rPr>
              <a:t>p</a:t>
            </a:r>
            <a:r>
              <a:rPr lang="en-GB" sz="2800" baseline="-25000" dirty="0">
                <a:solidFill>
                  <a:srgbClr val="0432FF"/>
                </a:solidFill>
                <a:latin typeface="Comic Sans MS" pitchFamily="64" charset="0"/>
              </a:rPr>
              <a:t> </a:t>
            </a:r>
            <a:r>
              <a:rPr lang="en-GB" sz="2800" dirty="0">
                <a:solidFill>
                  <a:srgbClr val="0432FF"/>
                </a:solidFill>
                <a:latin typeface="Symbol" pitchFamily="16" charset="2"/>
              </a:rPr>
              <a:t> </a:t>
            </a:r>
            <a:r>
              <a:rPr lang="en-GB" sz="2800" dirty="0">
                <a:solidFill>
                  <a:srgbClr val="0432FF"/>
                </a:solidFill>
                <a:latin typeface="Symbol" pitchFamily="2" charset="2"/>
              </a:rPr>
              <a:t>D</a:t>
            </a:r>
            <a:r>
              <a:rPr lang="en-GB" sz="2800" baseline="30000" dirty="0">
                <a:solidFill>
                  <a:srgbClr val="0432FF"/>
                </a:solidFill>
              </a:rPr>
              <a:t>++</a:t>
            </a:r>
            <a:r>
              <a:rPr lang="en-GB" sz="2800" dirty="0">
                <a:solidFill>
                  <a:srgbClr val="0432FF"/>
                </a:solidFill>
                <a:latin typeface="Symbol" pitchFamily="16" charset="2"/>
              </a:rPr>
              <a:t>p</a:t>
            </a:r>
            <a:r>
              <a:rPr lang="en-GB" sz="2800" baseline="30000" dirty="0">
                <a:solidFill>
                  <a:srgbClr val="0432FF"/>
                </a:solidFill>
                <a:latin typeface="Symbol" pitchFamily="16" charset="2"/>
              </a:rPr>
              <a:t>-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3F73CA-E9F2-9540-AB7B-8E4E904F9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9080"/>
            <a:ext cx="8702802" cy="43514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1D5475-3AAB-3641-ADB9-F8476C8C1DC3}"/>
              </a:ext>
            </a:extLst>
          </p:cNvPr>
          <p:cNvSpPr txBox="1"/>
          <p:nvPr/>
        </p:nvSpPr>
        <p:spPr>
          <a:xfrm>
            <a:off x="1898249" y="6060467"/>
            <a:ext cx="431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Under Collaboration Review for Publication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44863D8-5ADC-1A40-9897-20F14D12D9E2}"/>
              </a:ext>
            </a:extLst>
          </p:cNvPr>
          <p:cNvSpPr txBox="1">
            <a:spLocks/>
          </p:cNvSpPr>
          <p:nvPr/>
        </p:nvSpPr>
        <p:spPr>
          <a:xfrm>
            <a:off x="209542" y="62225"/>
            <a:ext cx="7543800" cy="8140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5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Beam Asymmetry Measurements</a:t>
            </a:r>
          </a:p>
        </p:txBody>
      </p:sp>
    </p:spTree>
    <p:extLst>
      <p:ext uri="{BB962C8B-B14F-4D97-AF65-F5344CB8AC3E}">
        <p14:creationId xmlns:p14="http://schemas.microsoft.com/office/powerpoint/2010/main" val="2722999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6755C-151F-BD46-AD95-696013D17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7ABE35-EEE7-FC40-A51B-6363C835D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5A78C-58DB-2E48-8652-48BD786D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A5AAE5-767C-E745-86C3-59DACC2F9120}"/>
              </a:ext>
            </a:extLst>
          </p:cNvPr>
          <p:cNvSpPr txBox="1"/>
          <p:nvPr/>
        </p:nvSpPr>
        <p:spPr>
          <a:xfrm>
            <a:off x="822960" y="1567543"/>
            <a:ext cx="653236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All about gluons and GlueX Physics.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The GlueX Experiment.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206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002060"/>
                </a:solidFill>
              </a:rPr>
              <a:t>Physics from GlueX.</a:t>
            </a:r>
          </a:p>
        </p:txBody>
      </p:sp>
    </p:spTree>
    <p:extLst>
      <p:ext uri="{BB962C8B-B14F-4D97-AF65-F5344CB8AC3E}">
        <p14:creationId xmlns:p14="http://schemas.microsoft.com/office/powerpoint/2010/main" val="12110563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1A3D5142-9E75-EE47-A08E-31CA1EC49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89" y="1892079"/>
            <a:ext cx="5759381" cy="431953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7DE357-4B26-7444-98E6-9AAC50F60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D88EF-722F-B748-9989-88D299289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ED02BB-7681-BA48-82A1-763372A80165}"/>
              </a:ext>
            </a:extLst>
          </p:cNvPr>
          <p:cNvSpPr txBox="1"/>
          <p:nvPr/>
        </p:nvSpPr>
        <p:spPr>
          <a:xfrm>
            <a:off x="4824163" y="6090454"/>
            <a:ext cx="431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Under Collaboration Review for Publication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DF2CEC-8A1D-6541-8E6E-1716DA3F1E83}"/>
              </a:ext>
            </a:extLst>
          </p:cNvPr>
          <p:cNvSpPr txBox="1"/>
          <p:nvPr/>
        </p:nvSpPr>
        <p:spPr>
          <a:xfrm>
            <a:off x="501445" y="1109098"/>
            <a:ext cx="468015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432FF"/>
                </a:solidFill>
                <a:latin typeface="Symbol" pitchFamily="16" charset="2"/>
              </a:rPr>
              <a:t>                </a:t>
            </a:r>
            <a:r>
              <a:rPr lang="en-GB" sz="2800" dirty="0" err="1">
                <a:solidFill>
                  <a:srgbClr val="0432FF"/>
                </a:solidFill>
                <a:latin typeface="Symbol" pitchFamily="16" charset="2"/>
              </a:rPr>
              <a:t>g</a:t>
            </a:r>
            <a:r>
              <a:rPr lang="en-GB" sz="2800" dirty="0" err="1">
                <a:solidFill>
                  <a:srgbClr val="0432FF"/>
                </a:solidFill>
              </a:rPr>
              <a:t>p</a:t>
            </a:r>
            <a:r>
              <a:rPr lang="en-GB" sz="2800" baseline="-25000" dirty="0">
                <a:solidFill>
                  <a:srgbClr val="0432FF"/>
                </a:solidFill>
                <a:latin typeface="Comic Sans MS" pitchFamily="64" charset="0"/>
              </a:rPr>
              <a:t> </a:t>
            </a:r>
            <a:r>
              <a:rPr lang="en-GB" sz="2800" dirty="0">
                <a:solidFill>
                  <a:srgbClr val="0432FF"/>
                </a:solidFill>
                <a:latin typeface="Symbol" pitchFamily="16" charset="2"/>
              </a:rPr>
              <a:t> </a:t>
            </a:r>
            <a:r>
              <a:rPr lang="en-GB" sz="2800" dirty="0">
                <a:solidFill>
                  <a:srgbClr val="0432FF"/>
                </a:solidFill>
                <a:latin typeface="Symbol" pitchFamily="2" charset="2"/>
              </a:rPr>
              <a:t>S</a:t>
            </a:r>
            <a:r>
              <a:rPr lang="en-GB" sz="2800" baseline="30000" dirty="0">
                <a:solidFill>
                  <a:srgbClr val="0432FF"/>
                </a:solidFill>
              </a:rPr>
              <a:t>0</a:t>
            </a:r>
            <a:r>
              <a:rPr lang="en-GB" sz="2800" dirty="0">
                <a:solidFill>
                  <a:srgbClr val="0432FF"/>
                </a:solidFill>
                <a:latin typeface="Symbol" pitchFamily="16" charset="2"/>
              </a:rPr>
              <a:t>K</a:t>
            </a:r>
            <a:r>
              <a:rPr lang="en-GB" sz="2800" baseline="30000" dirty="0">
                <a:solidFill>
                  <a:srgbClr val="0432FF"/>
                </a:solidFill>
                <a:latin typeface="Symbol" pitchFamily="16" charset="2"/>
              </a:rPr>
              <a:t>+</a:t>
            </a:r>
            <a:endParaRPr lang="en-US" sz="2800" dirty="0">
              <a:solidFill>
                <a:srgbClr val="C0000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Appears that both t- and u-channel exchanges are involved.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728B9-C927-054B-A190-95900B30FC10}"/>
              </a:ext>
            </a:extLst>
          </p:cNvPr>
          <p:cNvSpPr txBox="1"/>
          <p:nvPr/>
        </p:nvSpPr>
        <p:spPr>
          <a:xfrm>
            <a:off x="5466389" y="4543766"/>
            <a:ext cx="3544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2060"/>
                </a:solidFill>
                <a:latin typeface="Symbol" pitchFamily="2" charset="2"/>
              </a:rPr>
              <a:t>S=1 </a:t>
            </a:r>
            <a:r>
              <a:rPr lang="en-US" dirty="0">
                <a:solidFill>
                  <a:srgbClr val="002060"/>
                </a:solidFill>
              </a:rPr>
              <a:t>implies natural parity exchange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8B5DE89-FE4B-6448-B250-051B00549384}"/>
              </a:ext>
            </a:extLst>
          </p:cNvPr>
          <p:cNvSpPr txBox="1"/>
          <p:nvPr/>
        </p:nvSpPr>
        <p:spPr>
          <a:xfrm>
            <a:off x="77085" y="6137015"/>
            <a:ext cx="3123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RPR-2007:Phys. Rev. C75, 045204 (2007)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689BB3A-A556-EA4E-B599-296CC941C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151313" y="1923196"/>
            <a:ext cx="2215447" cy="2343755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6ECE1D34-A631-B244-88DD-FBEFA6E6EA24}"/>
              </a:ext>
            </a:extLst>
          </p:cNvPr>
          <p:cNvSpPr txBox="1">
            <a:spLocks/>
          </p:cNvSpPr>
          <p:nvPr/>
        </p:nvSpPr>
        <p:spPr>
          <a:xfrm>
            <a:off x="209542" y="62225"/>
            <a:ext cx="7543800" cy="8140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5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Beam Asymmetry Measurements</a:t>
            </a:r>
          </a:p>
        </p:txBody>
      </p:sp>
    </p:spTree>
    <p:extLst>
      <p:ext uri="{BB962C8B-B14F-4D97-AF65-F5344CB8AC3E}">
        <p14:creationId xmlns:p14="http://schemas.microsoft.com/office/powerpoint/2010/main" val="32874443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977020B-C9E3-964A-84FF-66CAFBED6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3701" y="1283214"/>
            <a:ext cx="6760006" cy="52236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1F53F3-461D-CB47-AF1B-66E04DA7B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Opportunistic Physics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9CD1C-D3BD-384F-A5BE-315BAB96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F5B6B-7160-FA48-9D23-264C2785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C26679-82CE-B946-9294-B745B6BDD976}"/>
              </a:ext>
            </a:extLst>
          </p:cNvPr>
          <p:cNvSpPr txBox="1"/>
          <p:nvPr/>
        </p:nvSpPr>
        <p:spPr>
          <a:xfrm>
            <a:off x="237978" y="1180338"/>
            <a:ext cx="50697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</a:rPr>
              <a:t>The polarized photon beam, acceptance and data-rate capabilities of GlueX combined with an open trigger lead to many opportunistic physics topics beyond spectroscopy. GlueX data is wide open for exploration.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181503-510A-1549-A322-73CA4D663C65}"/>
              </a:ext>
            </a:extLst>
          </p:cNvPr>
          <p:cNvSpPr txBox="1"/>
          <p:nvPr/>
        </p:nvSpPr>
        <p:spPr>
          <a:xfrm>
            <a:off x="364947" y="3403547"/>
            <a:ext cx="409030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Photoproduction of antibaryons: </a:t>
            </a:r>
          </a:p>
          <a:p>
            <a:endParaRPr lang="en-US" sz="2000" dirty="0">
              <a:solidFill>
                <a:srgbClr val="0432FF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X </a:t>
            </a:r>
            <a:r>
              <a:rPr lang="en-US" sz="2000" dirty="0">
                <a:solidFill>
                  <a:srgbClr val="0432FF"/>
                </a:solidFill>
              </a:rPr>
              <a:t>photoproduction (</a:t>
            </a:r>
            <a:r>
              <a:rPr lang="en-US" sz="2000" dirty="0" err="1">
                <a:solidFill>
                  <a:srgbClr val="0432FF"/>
                </a:solidFill>
              </a:rPr>
              <a:t>uss</a:t>
            </a:r>
            <a:r>
              <a:rPr lang="en-US" sz="2000" dirty="0">
                <a:solidFill>
                  <a:srgbClr val="0432FF"/>
                </a:solidFill>
              </a:rPr>
              <a:t>) and (</a:t>
            </a:r>
            <a:r>
              <a:rPr lang="en-US" sz="2000" dirty="0" err="1">
                <a:solidFill>
                  <a:srgbClr val="0432FF"/>
                </a:solidFill>
              </a:rPr>
              <a:t>dss</a:t>
            </a:r>
            <a:r>
              <a:rPr lang="en-US" sz="2000" dirty="0">
                <a:solidFill>
                  <a:srgbClr val="0432FF"/>
                </a:solidFill>
              </a:rPr>
              <a:t>) states appear as bumps.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432FF"/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432FF"/>
                </a:solidFill>
              </a:rPr>
              <a:t>J/</a:t>
            </a:r>
            <a:r>
              <a:rPr lang="en-US" sz="2000" dirty="0">
                <a:solidFill>
                  <a:srgbClr val="0432FF"/>
                </a:solidFill>
                <a:latin typeface="Symbol" pitchFamily="2" charset="2"/>
              </a:rPr>
              <a:t>y </a:t>
            </a:r>
            <a:r>
              <a:rPr lang="en-US" sz="2000" dirty="0">
                <a:solidFill>
                  <a:srgbClr val="0432FF"/>
                </a:solidFill>
              </a:rPr>
              <a:t>cross section at threshold under collaboration review.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1528B17-48C1-2443-B69F-E90E1A071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304" y="1039202"/>
            <a:ext cx="2057400" cy="495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1E35D6-2BA1-0B4F-BD80-8E23096E7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550" y="3403547"/>
            <a:ext cx="5969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7958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7E369A4-4D3D-E94E-AB79-B0E33EBC0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316" y="3625738"/>
            <a:ext cx="4236684" cy="2802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DEB906-F37C-6847-896E-EB24D906C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Cascade Baryons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06C85F-4B7A-054D-9321-4E25228D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2A5653-7A92-8D4A-BB80-F3ABDDD20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3EE216-3ECC-494A-8FB7-29559A5CFECA}"/>
              </a:ext>
            </a:extLst>
          </p:cNvPr>
          <p:cNvSpPr txBox="1"/>
          <p:nvPr/>
        </p:nvSpPr>
        <p:spPr>
          <a:xfrm>
            <a:off x="334121" y="5970214"/>
            <a:ext cx="2927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Need the full GlueX statistics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2C96C4-23CC-5340-B51D-C702227B2284}"/>
              </a:ext>
            </a:extLst>
          </p:cNvPr>
          <p:cNvSpPr/>
          <p:nvPr/>
        </p:nvSpPr>
        <p:spPr>
          <a:xfrm>
            <a:off x="756555" y="1976793"/>
            <a:ext cx="4010654" cy="3798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D23714-0282-074C-9F2D-C4A4F0936CAB}"/>
              </a:ext>
            </a:extLst>
          </p:cNvPr>
          <p:cNvSpPr txBox="1"/>
          <p:nvPr/>
        </p:nvSpPr>
        <p:spPr>
          <a:xfrm>
            <a:off x="180716" y="1126324"/>
            <a:ext cx="472913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493"/>
                </a:solidFill>
              </a:rPr>
              <a:t>The spectrum of </a:t>
            </a:r>
            <a:r>
              <a:rPr lang="en-US" sz="2000" dirty="0">
                <a:solidFill>
                  <a:srgbClr val="005493"/>
                </a:solidFill>
                <a:latin typeface="Symbol" pitchFamily="2" charset="2"/>
              </a:rPr>
              <a:t>X</a:t>
            </a:r>
            <a:r>
              <a:rPr lang="en-US" sz="2000" dirty="0">
                <a:solidFill>
                  <a:srgbClr val="005493"/>
                </a:solidFill>
              </a:rPr>
              <a:t> baryons is poorly known, with only 5 well determined states.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49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493"/>
                </a:solidFill>
              </a:rPr>
              <a:t>High acceptance of GlueX allows the reconstruction of exclusive final states. This allows for determination of quantum numbers.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49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493"/>
                </a:solidFill>
              </a:rPr>
              <a:t>Could potentially double our knowledge of these baryons.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5493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5493"/>
                </a:solidFill>
              </a:rPr>
              <a:t>The </a:t>
            </a:r>
            <a:r>
              <a:rPr lang="en-US" sz="2000" dirty="0">
                <a:solidFill>
                  <a:srgbClr val="005493"/>
                </a:solidFill>
                <a:latin typeface="Symbol" pitchFamily="2" charset="2"/>
              </a:rPr>
              <a:t>X</a:t>
            </a:r>
            <a:r>
              <a:rPr lang="en-US" sz="2000" baseline="30000" dirty="0">
                <a:solidFill>
                  <a:srgbClr val="005493"/>
                </a:solidFill>
              </a:rPr>
              <a:t>-</a:t>
            </a:r>
            <a:r>
              <a:rPr lang="en-US" sz="2000" dirty="0">
                <a:solidFill>
                  <a:srgbClr val="005493"/>
                </a:solidFill>
              </a:rPr>
              <a:t>(1820) would be the first observation of an excited </a:t>
            </a:r>
            <a:r>
              <a:rPr lang="en-US" sz="2000" dirty="0">
                <a:solidFill>
                  <a:srgbClr val="005493"/>
                </a:solidFill>
                <a:latin typeface="Symbol" pitchFamily="2" charset="2"/>
              </a:rPr>
              <a:t>X </a:t>
            </a:r>
            <a:r>
              <a:rPr lang="en-US" sz="2000" dirty="0">
                <a:solidFill>
                  <a:srgbClr val="005493"/>
                </a:solidFill>
              </a:rPr>
              <a:t>in photoproduction.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32BDA5-C9E7-8B4F-8320-2AED825FF5C4}"/>
              </a:ext>
            </a:extLst>
          </p:cNvPr>
          <p:cNvSpPr/>
          <p:nvPr/>
        </p:nvSpPr>
        <p:spPr>
          <a:xfrm>
            <a:off x="4767209" y="5532995"/>
            <a:ext cx="482885" cy="242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14A16E-F842-474C-AE8B-EDF6E51BD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316" y="1067798"/>
            <a:ext cx="4236684" cy="28020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3546FB8-D663-0F44-B5EC-02D72DB16350}"/>
              </a:ext>
            </a:extLst>
          </p:cNvPr>
          <p:cNvSpPr/>
          <p:nvPr/>
        </p:nvSpPr>
        <p:spPr>
          <a:xfrm>
            <a:off x="5384686" y="1368416"/>
            <a:ext cx="1688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p→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K⁺K⁺p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⁻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⁻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548552-DCFA-7748-A967-ED2B7CB531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391" y="2788715"/>
            <a:ext cx="620774" cy="365125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A1D4DAE-82AB-A74C-9511-B7E7750970B7}"/>
              </a:ext>
            </a:extLst>
          </p:cNvPr>
          <p:cNvSpPr/>
          <p:nvPr/>
        </p:nvSpPr>
        <p:spPr>
          <a:xfrm>
            <a:off x="7507615" y="1406437"/>
            <a:ext cx="1027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⁻(1320)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30AEC9-3FC1-7A4E-B3F9-2B13FAF5B581}"/>
              </a:ext>
            </a:extLst>
          </p:cNvPr>
          <p:cNvSpPr/>
          <p:nvPr/>
        </p:nvSpPr>
        <p:spPr>
          <a:xfrm>
            <a:off x="7377912" y="4250451"/>
            <a:ext cx="128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Ξ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⁻*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K⁻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5337733-F123-9444-8275-F301C07C1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56" y="4819974"/>
            <a:ext cx="620774" cy="3651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72CD188-378A-964D-86A1-E789C0585742}"/>
              </a:ext>
            </a:extLst>
          </p:cNvPr>
          <p:cNvSpPr txBox="1"/>
          <p:nvPr/>
        </p:nvSpPr>
        <p:spPr>
          <a:xfrm>
            <a:off x="6210003" y="3900048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Ξ⁻</a:t>
            </a:r>
            <a:r>
              <a:rPr lang="en-US" dirty="0">
                <a:solidFill>
                  <a:srgbClr val="FF0000"/>
                </a:solidFill>
              </a:rPr>
              <a:t>(1820)?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AC4053D-334E-2F42-8BC2-8207396FC53A}"/>
              </a:ext>
            </a:extLst>
          </p:cNvPr>
          <p:cNvSpPr/>
          <p:nvPr/>
        </p:nvSpPr>
        <p:spPr>
          <a:xfrm>
            <a:off x="7224684" y="3881119"/>
            <a:ext cx="1593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p→ K⁺K⁺K⁻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5999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31F30-375E-8048-9841-899F1FFBF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NSAC Presentation, April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F7C6B-161D-BB4F-AFB5-5FADB99B9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23</a:t>
            </a:fld>
            <a:endParaRPr kumimoji="0"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1BB790-0E65-BB4F-A2FC-5BBADB811B38}"/>
              </a:ext>
            </a:extLst>
          </p:cNvPr>
          <p:cNvSpPr/>
          <p:nvPr/>
        </p:nvSpPr>
        <p:spPr>
          <a:xfrm>
            <a:off x="168520" y="202125"/>
            <a:ext cx="43247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+mj-lt"/>
              </a:rPr>
              <a:t>J/</a:t>
            </a:r>
            <a:r>
              <a:rPr lang="en-US" sz="3600" b="1" dirty="0">
                <a:solidFill>
                  <a:srgbClr val="0070C0"/>
                </a:solidFill>
                <a:latin typeface="Symbol" pitchFamily="2" charset="2"/>
              </a:rPr>
              <a:t>y</a:t>
            </a:r>
            <a:r>
              <a:rPr lang="en-US" sz="3600" b="1" dirty="0">
                <a:solidFill>
                  <a:srgbClr val="0070C0"/>
                </a:solidFill>
                <a:latin typeface="+mj-lt"/>
              </a:rPr>
              <a:t> Photoproduction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3C125-3D8E-8649-BA67-2F160C452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87" y="271722"/>
            <a:ext cx="1854200" cy="3937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480FD34-11B5-D14B-88C1-F10CCB716203}"/>
              </a:ext>
            </a:extLst>
          </p:cNvPr>
          <p:cNvSpPr/>
          <p:nvPr/>
        </p:nvSpPr>
        <p:spPr>
          <a:xfrm>
            <a:off x="5558904" y="955740"/>
            <a:ext cx="35850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Detect J/</a:t>
            </a:r>
            <a:r>
              <a:rPr lang="en-US" sz="2000" dirty="0">
                <a:solidFill>
                  <a:srgbClr val="0070C0"/>
                </a:solidFill>
                <a:latin typeface="Symbol" charset="2"/>
                <a:ea typeface="Symbol" charset="2"/>
                <a:cs typeface="Symbol" charset="2"/>
              </a:rPr>
              <a:t>y</a:t>
            </a:r>
            <a:r>
              <a:rPr lang="en-US" sz="2000" dirty="0">
                <a:solidFill>
                  <a:srgbClr val="0070C0"/>
                </a:solidFill>
              </a:rPr>
              <a:t> through its </a:t>
            </a:r>
            <a:r>
              <a:rPr lang="en-US" sz="2000" dirty="0" err="1">
                <a:solidFill>
                  <a:srgbClr val="0070C0"/>
                </a:solidFill>
              </a:rPr>
              <a:t>e</a:t>
            </a:r>
            <a:r>
              <a:rPr lang="en-US" sz="2000" baseline="30000" dirty="0" err="1">
                <a:solidFill>
                  <a:srgbClr val="0070C0"/>
                </a:solidFill>
              </a:rPr>
              <a:t>+</a:t>
            </a:r>
            <a:r>
              <a:rPr lang="en-US" sz="2000" dirty="0" err="1">
                <a:solidFill>
                  <a:srgbClr val="0070C0"/>
                </a:solidFill>
              </a:rPr>
              <a:t>e</a:t>
            </a:r>
            <a:r>
              <a:rPr lang="en-US" sz="2000" baseline="30000" dirty="0">
                <a:solidFill>
                  <a:srgbClr val="0070C0"/>
                </a:solidFill>
              </a:rPr>
              <a:t>-</a:t>
            </a:r>
            <a:r>
              <a:rPr lang="en-US" sz="2000" dirty="0">
                <a:solidFill>
                  <a:srgbClr val="0070C0"/>
                </a:solidFill>
              </a:rPr>
              <a:t> decay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3490BF5-2076-6444-92FE-80700D93F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" y="4649787"/>
            <a:ext cx="1620520" cy="9347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E82C4A-E713-5141-85DB-6C6973D87F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09" y="4756467"/>
            <a:ext cx="1483360" cy="82804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E95D711-A7B7-784F-A0D2-80DC3309CC89}"/>
              </a:ext>
            </a:extLst>
          </p:cNvPr>
          <p:cNvSpPr txBox="1"/>
          <p:nvPr/>
        </p:nvSpPr>
        <p:spPr>
          <a:xfrm>
            <a:off x="46481" y="5628789"/>
            <a:ext cx="38274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The two mechanisms have different energy dependences near threshold.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1744B-E4CB-E142-8D3B-9DC9E9C12355}"/>
              </a:ext>
            </a:extLst>
          </p:cNvPr>
          <p:cNvSpPr txBox="1"/>
          <p:nvPr/>
        </p:nvSpPr>
        <p:spPr>
          <a:xfrm>
            <a:off x="3718025" y="5803914"/>
            <a:ext cx="4809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Final Stages of Collaboration Review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219CE0-440D-1443-924B-8BF8B30E86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520" y="1179195"/>
            <a:ext cx="5268346" cy="35772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C76BA1-3A96-0F4A-B220-FDAC1E3089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5599" y="1246736"/>
            <a:ext cx="3465871" cy="23530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30C2BE9-1386-AC41-BDFB-EFB3F6634C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35" y="2517948"/>
            <a:ext cx="870342" cy="5119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FAF549D-32E6-6C40-9E3A-A921CD846892}"/>
              </a:ext>
            </a:extLst>
          </p:cNvPr>
          <p:cNvSpPr txBox="1"/>
          <p:nvPr/>
        </p:nvSpPr>
        <p:spPr>
          <a:xfrm>
            <a:off x="2455592" y="3455865"/>
            <a:ext cx="1612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464±25 J/</a:t>
            </a:r>
            <a:r>
              <a:rPr lang="en-US" sz="2400" dirty="0">
                <a:latin typeface="Symbol" pitchFamily="2" charset="2"/>
              </a:rPr>
              <a:t>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2D2EA4F-E20D-EF47-8B49-C7C5609B2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6859" y="1579909"/>
            <a:ext cx="3584182" cy="34401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3F00F11-DE7C-634C-B46A-938FB6B895C6}"/>
              </a:ext>
            </a:extLst>
          </p:cNvPr>
          <p:cNvSpPr txBox="1"/>
          <p:nvPr/>
        </p:nvSpPr>
        <p:spPr>
          <a:xfrm>
            <a:off x="5597266" y="5010543"/>
            <a:ext cx="343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Upper limit on </a:t>
            </a:r>
            <a:r>
              <a:rPr lang="en-US" dirty="0" err="1">
                <a:solidFill>
                  <a:srgbClr val="C00000"/>
                </a:solidFill>
              </a:rPr>
              <a:t>LHCb</a:t>
            </a:r>
            <a:r>
              <a:rPr lang="en-US" dirty="0">
                <a:solidFill>
                  <a:srgbClr val="C00000"/>
                </a:solidFill>
              </a:rPr>
              <a:t> Pentaquark(s)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BDF1383-74CB-6D4E-91BC-B15A17FB37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010" y="2118514"/>
            <a:ext cx="870342" cy="51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08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1B498159-C10F-E54F-9894-AC0067FE9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578" y="2770435"/>
            <a:ext cx="3440684" cy="3744468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9CD1C-D3BD-384F-A5BE-315BAB96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F5B6B-7160-FA48-9D23-264C2785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24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146214-4791-5444-9606-C1706609A625}"/>
              </a:ext>
            </a:extLst>
          </p:cNvPr>
          <p:cNvSpPr/>
          <p:nvPr/>
        </p:nvSpPr>
        <p:spPr>
          <a:xfrm>
            <a:off x="6285032" y="342624"/>
            <a:ext cx="26212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dirty="0" err="1">
                <a:solidFill>
                  <a:srgbClr val="0070C0"/>
                </a:solidFill>
                <a:latin typeface="Symbol" pitchFamily="16" charset="2"/>
              </a:rPr>
              <a:t>g</a:t>
            </a:r>
            <a:r>
              <a:rPr lang="en-GB" sz="3200" dirty="0" err="1">
                <a:solidFill>
                  <a:srgbClr val="0070C0"/>
                </a:solidFill>
              </a:rPr>
              <a:t>p</a:t>
            </a:r>
            <a:r>
              <a:rPr lang="en-GB" sz="3200" baseline="-25000" dirty="0">
                <a:solidFill>
                  <a:srgbClr val="0070C0"/>
                </a:solidFill>
                <a:latin typeface="Comic Sans MS" pitchFamily="64" charset="0"/>
              </a:rPr>
              <a:t> </a:t>
            </a:r>
            <a:r>
              <a:rPr lang="en-GB" sz="3200" dirty="0">
                <a:solidFill>
                  <a:srgbClr val="0070C0"/>
                </a:solidFill>
                <a:latin typeface="Symbol" pitchFamily="16" charset="2"/>
              </a:rPr>
              <a:t> </a:t>
            </a:r>
            <a:r>
              <a:rPr lang="en-GB" sz="3200" dirty="0">
                <a:solidFill>
                  <a:srgbClr val="0070C0"/>
                </a:solidFill>
              </a:rPr>
              <a:t>p(</a:t>
            </a:r>
            <a:r>
              <a:rPr lang="en-GB" sz="3200" dirty="0" err="1">
                <a:solidFill>
                  <a:srgbClr val="0070C0"/>
                </a:solidFill>
                <a:latin typeface="Symbol" pitchFamily="2" charset="2"/>
              </a:rPr>
              <a:t>r,w,f</a:t>
            </a:r>
            <a:r>
              <a:rPr lang="en-GB" sz="3200" dirty="0">
                <a:solidFill>
                  <a:srgbClr val="0070C0"/>
                </a:solidFill>
              </a:rPr>
              <a:t>)</a:t>
            </a:r>
            <a:r>
              <a:rPr lang="en-GB" sz="3200" baseline="30000" dirty="0">
                <a:solidFill>
                  <a:srgbClr val="0070C0"/>
                </a:solidFill>
                <a:latin typeface="Symbol" pitchFamily="16" charset="2"/>
              </a:rPr>
              <a:t> </a:t>
            </a:r>
            <a:endParaRPr lang="en-US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61367B-BCB6-FE47-B0FE-E8B041F9F6C1}"/>
              </a:ext>
            </a:extLst>
          </p:cNvPr>
          <p:cNvSpPr/>
          <p:nvPr/>
        </p:nvSpPr>
        <p:spPr>
          <a:xfrm>
            <a:off x="7387428" y="1173430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70C0"/>
                </a:solidFill>
                <a:latin typeface="Symbol" pitchFamily="16" charset="2"/>
              </a:rPr>
              <a:t>r</a:t>
            </a:r>
            <a:r>
              <a:rPr lang="en-GB" baseline="30000" dirty="0">
                <a:solidFill>
                  <a:srgbClr val="0070C0"/>
                </a:solidFill>
                <a:latin typeface="Symbol" pitchFamily="16" charset="2"/>
              </a:rPr>
              <a:t>0</a:t>
            </a:r>
            <a:r>
              <a:rPr lang="en-GB" dirty="0">
                <a:solidFill>
                  <a:srgbClr val="0070C0"/>
                </a:solidFill>
                <a:latin typeface="Symbol" pitchFamily="16" charset="2"/>
              </a:rPr>
              <a:t>  </a:t>
            </a:r>
            <a:r>
              <a:rPr lang="en-GB" dirty="0" err="1">
                <a:solidFill>
                  <a:srgbClr val="0070C0"/>
                </a:solidFill>
                <a:latin typeface="Symbol" pitchFamily="2" charset="2"/>
              </a:rPr>
              <a:t>p</a:t>
            </a:r>
            <a:r>
              <a:rPr lang="en-GB" baseline="30000" dirty="0" err="1">
                <a:solidFill>
                  <a:srgbClr val="0070C0"/>
                </a:solidFill>
              </a:rPr>
              <a:t>+</a:t>
            </a:r>
            <a:r>
              <a:rPr lang="en-GB" dirty="0" err="1">
                <a:solidFill>
                  <a:srgbClr val="0070C0"/>
                </a:solidFill>
                <a:latin typeface="Symbol" pitchFamily="2" charset="2"/>
              </a:rPr>
              <a:t>p</a:t>
            </a:r>
            <a:r>
              <a:rPr lang="en-GB" baseline="30000" dirty="0">
                <a:solidFill>
                  <a:srgbClr val="0070C0"/>
                </a:solidFill>
              </a:rPr>
              <a:t>-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542D3CA-6797-9F4B-8A8E-061171F42394}"/>
              </a:ext>
            </a:extLst>
          </p:cNvPr>
          <p:cNvSpPr/>
          <p:nvPr/>
        </p:nvSpPr>
        <p:spPr>
          <a:xfrm>
            <a:off x="7387428" y="1553475"/>
            <a:ext cx="13067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432FF"/>
                </a:solidFill>
                <a:latin typeface="Symbol" pitchFamily="16" charset="2"/>
              </a:rPr>
              <a:t>w</a:t>
            </a:r>
            <a:r>
              <a:rPr lang="en-GB" baseline="30000" dirty="0">
                <a:solidFill>
                  <a:srgbClr val="0432FF"/>
                </a:solidFill>
                <a:latin typeface="Symbol" pitchFamily="16" charset="2"/>
              </a:rPr>
              <a:t> </a:t>
            </a:r>
            <a:r>
              <a:rPr lang="en-GB" dirty="0">
                <a:solidFill>
                  <a:srgbClr val="0432FF"/>
                </a:solidFill>
                <a:latin typeface="Symbol" pitchFamily="16" charset="2"/>
              </a:rPr>
              <a:t>  </a:t>
            </a:r>
            <a:r>
              <a:rPr lang="en-GB" dirty="0">
                <a:solidFill>
                  <a:srgbClr val="0432FF"/>
                </a:solidFill>
                <a:latin typeface="Symbol" pitchFamily="2" charset="2"/>
              </a:rPr>
              <a:t>p</a:t>
            </a:r>
            <a:r>
              <a:rPr lang="en-GB" baseline="30000" dirty="0">
                <a:solidFill>
                  <a:srgbClr val="0432FF"/>
                </a:solidFill>
              </a:rPr>
              <a:t>+</a:t>
            </a:r>
            <a:r>
              <a:rPr lang="en-GB" dirty="0">
                <a:solidFill>
                  <a:srgbClr val="0432FF"/>
                </a:solidFill>
                <a:latin typeface="Symbol" pitchFamily="2" charset="2"/>
              </a:rPr>
              <a:t>p</a:t>
            </a:r>
            <a:r>
              <a:rPr lang="en-GB" baseline="30000" dirty="0">
                <a:solidFill>
                  <a:srgbClr val="0432FF"/>
                </a:solidFill>
              </a:rPr>
              <a:t>-</a:t>
            </a:r>
            <a:r>
              <a:rPr lang="en-GB" dirty="0">
                <a:solidFill>
                  <a:srgbClr val="0432FF"/>
                </a:solidFill>
                <a:latin typeface="Symbol" pitchFamily="2" charset="2"/>
              </a:rPr>
              <a:t>p</a:t>
            </a:r>
            <a:r>
              <a:rPr lang="en-GB" baseline="30000" dirty="0">
                <a:solidFill>
                  <a:srgbClr val="0432FF"/>
                </a:solidFill>
              </a:rPr>
              <a:t>0</a:t>
            </a: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2CEEA7-34C5-7946-932F-80E3A675D15F}"/>
              </a:ext>
            </a:extLst>
          </p:cNvPr>
          <p:cNvSpPr/>
          <p:nvPr/>
        </p:nvSpPr>
        <p:spPr>
          <a:xfrm>
            <a:off x="7417918" y="1922807"/>
            <a:ext cx="11047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5493"/>
                </a:solidFill>
                <a:latin typeface="Symbol" pitchFamily="16" charset="2"/>
              </a:rPr>
              <a:t>f  </a:t>
            </a:r>
            <a:r>
              <a:rPr lang="en-GB" dirty="0">
                <a:solidFill>
                  <a:srgbClr val="005493"/>
                </a:solidFill>
                <a:latin typeface="Symbol" pitchFamily="2" charset="2"/>
              </a:rPr>
              <a:t>K</a:t>
            </a:r>
            <a:r>
              <a:rPr lang="en-GB" baseline="30000" dirty="0">
                <a:solidFill>
                  <a:srgbClr val="005493"/>
                </a:solidFill>
              </a:rPr>
              <a:t>+</a:t>
            </a:r>
            <a:r>
              <a:rPr lang="en-GB" dirty="0">
                <a:solidFill>
                  <a:srgbClr val="005493"/>
                </a:solidFill>
                <a:latin typeface="Symbol" pitchFamily="2" charset="2"/>
              </a:rPr>
              <a:t>K</a:t>
            </a:r>
            <a:r>
              <a:rPr lang="en-GB" baseline="30000" dirty="0">
                <a:solidFill>
                  <a:srgbClr val="005493"/>
                </a:solidFill>
              </a:rPr>
              <a:t>-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1AD8523-4667-0841-9F07-A7BD25AEBE63}"/>
              </a:ext>
            </a:extLst>
          </p:cNvPr>
          <p:cNvSpPr txBox="1">
            <a:spLocks/>
          </p:cNvSpPr>
          <p:nvPr/>
        </p:nvSpPr>
        <p:spPr>
          <a:xfrm>
            <a:off x="294168" y="138600"/>
            <a:ext cx="7543800" cy="8140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1" kern="1200" spc="-5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Vector Meson Photoproduction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A8ADCC-7C54-204A-9DBB-D721A16E2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418048" y="1062064"/>
            <a:ext cx="1927388" cy="20092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0B4B44C-0731-8C4E-84E5-C8D7DBD97301}"/>
              </a:ext>
            </a:extLst>
          </p:cNvPr>
          <p:cNvSpPr txBox="1"/>
          <p:nvPr/>
        </p:nvSpPr>
        <p:spPr>
          <a:xfrm>
            <a:off x="5127042" y="3303639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baseline="-25000" dirty="0">
                <a:latin typeface="Symbol" pitchFamily="2" charset="2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A76131-0EB3-7247-A51A-B4AEE3B2CF9E}"/>
              </a:ext>
            </a:extLst>
          </p:cNvPr>
          <p:cNvSpPr txBox="1"/>
          <p:nvPr/>
        </p:nvSpPr>
        <p:spPr>
          <a:xfrm>
            <a:off x="294168" y="1207848"/>
            <a:ext cx="505139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Spin-density matrix, </a:t>
            </a:r>
            <a:r>
              <a:rPr lang="en-US" sz="2000" dirty="0">
                <a:solidFill>
                  <a:srgbClr val="002060"/>
                </a:solidFill>
                <a:latin typeface="Symbol" pitchFamily="2" charset="2"/>
              </a:rPr>
              <a:t>r</a:t>
            </a:r>
            <a:r>
              <a:rPr lang="en-US" sz="2000" dirty="0">
                <a:solidFill>
                  <a:srgbClr val="00B050"/>
                </a:solidFill>
              </a:rPr>
              <a:t>, describes the polarization of the produced vector meson.</a:t>
            </a:r>
          </a:p>
          <a:p>
            <a:endParaRPr lang="en-US" sz="2000" dirty="0">
              <a:solidFill>
                <a:srgbClr val="00B050"/>
              </a:solidFill>
            </a:endParaRPr>
          </a:p>
          <a:p>
            <a:r>
              <a:rPr lang="en-US" sz="2000" dirty="0">
                <a:solidFill>
                  <a:schemeClr val="accent4">
                    <a:lumMod val="75000"/>
                  </a:schemeClr>
                </a:solidFill>
              </a:rPr>
              <a:t>Extracted from the decay angular distributions.</a:t>
            </a:r>
          </a:p>
          <a:p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rgbClr val="00B050"/>
                </a:solidFill>
              </a:rPr>
              <a:t>With linearly polarized photons, we can measure 9 of the 36 real values. 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All observables are linear combinations of the SDME elements. P</a:t>
            </a:r>
            <a:r>
              <a:rPr lang="en-US" sz="2000" baseline="-25000" dirty="0">
                <a:solidFill>
                  <a:schemeClr val="accent1">
                    <a:lumMod val="50000"/>
                  </a:schemeClr>
                </a:solidFill>
                <a:latin typeface="Symbol" pitchFamily="2" charset="2"/>
              </a:rPr>
              <a:t>s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is the difference of two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Symbol" pitchFamily="2" charset="2"/>
              </a:rPr>
              <a:t>r 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</a:rPr>
              <a:t>elements and measures the degree of natural parity exchange.</a:t>
            </a:r>
          </a:p>
          <a:p>
            <a:endParaRPr lang="en-US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C32AF49-369B-9B41-A1E8-C3DD5D8A3836}"/>
              </a:ext>
            </a:extLst>
          </p:cNvPr>
          <p:cNvSpPr/>
          <p:nvPr/>
        </p:nvSpPr>
        <p:spPr>
          <a:xfrm>
            <a:off x="7000568" y="3071310"/>
            <a:ext cx="255638" cy="232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7E543B6-3D9E-E746-9092-ED4650E79C1E}"/>
              </a:ext>
            </a:extLst>
          </p:cNvPr>
          <p:cNvSpPr txBox="1"/>
          <p:nvPr/>
        </p:nvSpPr>
        <p:spPr>
          <a:xfrm>
            <a:off x="237738" y="5735656"/>
            <a:ext cx="28057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SLAC: Phys. Rev. D7, 3150 (1973).</a:t>
            </a:r>
          </a:p>
          <a:p>
            <a:r>
              <a:rPr lang="en-US" sz="1400" dirty="0"/>
              <a:t>JPAC: Phys. Rev. D97 094003 (2018).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FCFE1D-20BD-6B41-B731-08BFF3575D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68" y="5301276"/>
            <a:ext cx="870342" cy="51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8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F53F3-461D-CB47-AF1B-66E04DA7B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Search for Hybrids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9CD1C-D3BD-384F-A5BE-315BAB96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F5B6B-7160-FA48-9D23-264C2785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25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A4F8D-6631-F041-A0E9-12E7EE37E9D9}"/>
              </a:ext>
            </a:extLst>
          </p:cNvPr>
          <p:cNvSpPr txBox="1"/>
          <p:nvPr/>
        </p:nvSpPr>
        <p:spPr>
          <a:xfrm>
            <a:off x="221502" y="1172251"/>
            <a:ext cx="4575825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GlueX is a </a:t>
            </a:r>
            <a:r>
              <a:rPr lang="en-US" sz="2200" dirty="0">
                <a:solidFill>
                  <a:srgbClr val="002060"/>
                </a:solidFill>
              </a:rPr>
              <a:t>discovery experiment </a:t>
            </a:r>
            <a:r>
              <a:rPr lang="en-US" sz="2200" dirty="0">
                <a:solidFill>
                  <a:srgbClr val="0070C0"/>
                </a:solidFill>
              </a:rPr>
              <a:t>utilizing a unique beam, hermetic detector, very sophisticated analyses.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GlueX will produce very large statistics in unexplored reactions. 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A detailed understanding of the detector performance is crucial.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Full GlueX statistics are necessary.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7E4501-EBC3-3E4D-868A-F25A8C27217C}"/>
              </a:ext>
            </a:extLst>
          </p:cNvPr>
          <p:cNvSpPr txBox="1"/>
          <p:nvPr/>
        </p:nvSpPr>
        <p:spPr>
          <a:xfrm>
            <a:off x="4797327" y="1207067"/>
            <a:ext cx="42226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Most exotic hybrid mesons could be photoproduced. GlueX can exclusively reconstruct many relevant final states.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7030A0"/>
                </a:solidFill>
              </a:rPr>
              <a:t>Initial Searches:</a:t>
            </a:r>
          </a:p>
          <a:p>
            <a:r>
              <a:rPr lang="en-US" dirty="0">
                <a:solidFill>
                  <a:srgbClr val="7030A0"/>
                </a:solidFill>
              </a:rPr>
              <a:t>     </a:t>
            </a:r>
            <a:r>
              <a:rPr lang="en-US" dirty="0">
                <a:solidFill>
                  <a:srgbClr val="002060"/>
                </a:solidFill>
                <a:latin typeface="Symbol" pitchFamily="2" charset="2"/>
              </a:rPr>
              <a:t>p</a:t>
            </a:r>
            <a:r>
              <a:rPr lang="en-US" baseline="-25000" dirty="0">
                <a:solidFill>
                  <a:srgbClr val="002060"/>
                </a:solidFill>
                <a:latin typeface="Symbol" pitchFamily="2" charset="2"/>
              </a:rPr>
              <a:t>1</a:t>
            </a:r>
            <a:r>
              <a:rPr lang="en-US" dirty="0">
                <a:solidFill>
                  <a:srgbClr val="002060"/>
                </a:solidFill>
              </a:rPr>
              <a:t>(1600) </a:t>
            </a:r>
            <a:r>
              <a:rPr lang="en-GB" dirty="0">
                <a:solidFill>
                  <a:srgbClr val="00206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002060"/>
                </a:solidFill>
                <a:latin typeface="Symbol" pitchFamily="16" charset="2"/>
              </a:rPr>
              <a:t>h’p</a:t>
            </a:r>
            <a:r>
              <a:rPr lang="en-GB" dirty="0">
                <a:solidFill>
                  <a:srgbClr val="002060"/>
                </a:solidFill>
                <a:latin typeface="Symbol" pitchFamily="16" charset="2"/>
              </a:rPr>
              <a:t>   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(known state)</a:t>
            </a:r>
          </a:p>
          <a:p>
            <a:r>
              <a:rPr lang="en-US" dirty="0">
                <a:solidFill>
                  <a:srgbClr val="002060"/>
                </a:solidFill>
                <a:latin typeface="Symbol" pitchFamily="2" charset="2"/>
              </a:rPr>
              <a:t>     p</a:t>
            </a:r>
            <a:r>
              <a:rPr lang="en-US" baseline="-25000" dirty="0">
                <a:solidFill>
                  <a:srgbClr val="002060"/>
                </a:solidFill>
                <a:latin typeface="Symbol" pitchFamily="2" charset="2"/>
              </a:rPr>
              <a:t>1</a:t>
            </a:r>
            <a:r>
              <a:rPr lang="en-US" dirty="0">
                <a:solidFill>
                  <a:srgbClr val="002060"/>
                </a:solidFill>
              </a:rPr>
              <a:t>(1600) </a:t>
            </a:r>
            <a:r>
              <a:rPr lang="en-GB" dirty="0">
                <a:solidFill>
                  <a:srgbClr val="00206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002060"/>
                </a:solidFill>
                <a:latin typeface="Symbol" pitchFamily="16" charset="2"/>
              </a:rPr>
              <a:t>rp</a:t>
            </a:r>
            <a:endParaRPr lang="en-GB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h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1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hpp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           </a:t>
            </a:r>
            <a:r>
              <a:rPr lang="en-GB" dirty="0">
                <a:solidFill>
                  <a:srgbClr val="7030A0"/>
                </a:solidFill>
              </a:rPr>
              <a:t>(isospin partner)</a:t>
            </a: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h’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1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 K</a:t>
            </a:r>
            <a:r>
              <a:rPr lang="en-GB" baseline="30000" dirty="0">
                <a:solidFill>
                  <a:srgbClr val="7030A0"/>
                </a:solidFill>
                <a:latin typeface="Symbol" pitchFamily="16" charset="2"/>
              </a:rPr>
              <a:t>*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K           </a:t>
            </a:r>
            <a:r>
              <a:rPr lang="en-GB" dirty="0">
                <a:solidFill>
                  <a:srgbClr val="7030A0"/>
                </a:solidFill>
              </a:rPr>
              <a:t>(isospin partner)</a:t>
            </a:r>
          </a:p>
          <a:p>
            <a:pPr marL="285750" indent="-285750">
              <a:buFont typeface="Symbol" pitchFamily="2" charset="2"/>
              <a:buChar char=" "/>
            </a:pPr>
            <a:endParaRPr lang="en-GB" dirty="0">
              <a:solidFill>
                <a:srgbClr val="7030A0"/>
              </a:solidFill>
            </a:endParaRP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</a:rPr>
              <a:t>b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2  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hpp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	</a:t>
            </a:r>
            <a:r>
              <a:rPr lang="en-GB" dirty="0">
                <a:solidFill>
                  <a:srgbClr val="7030A0"/>
                </a:solidFill>
              </a:rPr>
              <a:t>   (other nonet)</a:t>
            </a: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</a:rPr>
              <a:t>b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2  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wp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	</a:t>
            </a:r>
            <a:r>
              <a:rPr lang="en-GB" dirty="0">
                <a:solidFill>
                  <a:srgbClr val="7030A0"/>
                </a:solidFill>
              </a:rPr>
              <a:t>   (other nonet)</a:t>
            </a: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</a:rPr>
              <a:t>b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2  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rp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	</a:t>
            </a:r>
            <a:r>
              <a:rPr lang="en-GB" dirty="0">
                <a:solidFill>
                  <a:srgbClr val="7030A0"/>
                </a:solidFill>
              </a:rPr>
              <a:t>   (other nonet)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554BE-D86B-DF4E-8805-E0408D6AE35C}"/>
              </a:ext>
            </a:extLst>
          </p:cNvPr>
          <p:cNvSpPr txBox="1"/>
          <p:nvPr/>
        </p:nvSpPr>
        <p:spPr>
          <a:xfrm>
            <a:off x="133011" y="5650933"/>
            <a:ext cx="88869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Preliminary studies of these channels indicate interesting signals are present.</a:t>
            </a:r>
          </a:p>
        </p:txBody>
      </p:sp>
    </p:spTree>
    <p:extLst>
      <p:ext uri="{BB962C8B-B14F-4D97-AF65-F5344CB8AC3E}">
        <p14:creationId xmlns:p14="http://schemas.microsoft.com/office/powerpoint/2010/main" val="1942249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F53F3-461D-CB47-AF1B-66E04DA7B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Search for Hybrids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79CD1C-D3BD-384F-A5BE-315BAB96A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F5B6B-7160-FA48-9D23-264C2785E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A4F8D-6631-F041-A0E9-12E7EE37E9D9}"/>
              </a:ext>
            </a:extLst>
          </p:cNvPr>
          <p:cNvSpPr txBox="1"/>
          <p:nvPr/>
        </p:nvSpPr>
        <p:spPr>
          <a:xfrm>
            <a:off x="221502" y="1172251"/>
            <a:ext cx="45758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GlueX is a </a:t>
            </a:r>
            <a:r>
              <a:rPr lang="en-US" sz="2200" dirty="0">
                <a:solidFill>
                  <a:srgbClr val="002060"/>
                </a:solidFill>
              </a:rPr>
              <a:t>discovery experiment </a:t>
            </a:r>
            <a:r>
              <a:rPr lang="en-US" sz="2200" dirty="0">
                <a:solidFill>
                  <a:srgbClr val="0070C0"/>
                </a:solidFill>
              </a:rPr>
              <a:t>utilizing a unique beam, hermetic detector, very sophisticated analyses and generating very large data sets.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A detailed understanding of the detector performance is crucial.</a:t>
            </a:r>
          </a:p>
          <a:p>
            <a:endParaRPr lang="en-US" sz="2200" dirty="0">
              <a:solidFill>
                <a:srgbClr val="0070C0"/>
              </a:solidFill>
            </a:endParaRPr>
          </a:p>
          <a:p>
            <a:r>
              <a:rPr lang="en-US" sz="2200" dirty="0">
                <a:solidFill>
                  <a:srgbClr val="0070C0"/>
                </a:solidFill>
              </a:rPr>
              <a:t>Full GlueX statistics are necessary.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7E4501-EBC3-3E4D-868A-F25A8C27217C}"/>
              </a:ext>
            </a:extLst>
          </p:cNvPr>
          <p:cNvSpPr txBox="1"/>
          <p:nvPr/>
        </p:nvSpPr>
        <p:spPr>
          <a:xfrm>
            <a:off x="4797327" y="1207067"/>
            <a:ext cx="42226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Photoproduction in GlueX could produce most exotic hybrid mesons and GlueX can exclusively reconstruct relevant final states.</a:t>
            </a:r>
          </a:p>
          <a:p>
            <a:endParaRPr lang="en-US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7030A0"/>
                </a:solidFill>
              </a:rPr>
              <a:t>Initial Searches:</a:t>
            </a:r>
          </a:p>
          <a:p>
            <a:r>
              <a:rPr lang="en-US" dirty="0">
                <a:solidFill>
                  <a:srgbClr val="7030A0"/>
                </a:solidFill>
              </a:rPr>
              <a:t>     </a:t>
            </a:r>
            <a:r>
              <a:rPr lang="en-US" dirty="0">
                <a:solidFill>
                  <a:srgbClr val="002060"/>
                </a:solidFill>
                <a:latin typeface="Symbol" pitchFamily="2" charset="2"/>
              </a:rPr>
              <a:t>p</a:t>
            </a:r>
            <a:r>
              <a:rPr lang="en-US" baseline="-25000" dirty="0">
                <a:solidFill>
                  <a:srgbClr val="002060"/>
                </a:solidFill>
                <a:latin typeface="Symbol" pitchFamily="2" charset="2"/>
              </a:rPr>
              <a:t>1</a:t>
            </a:r>
            <a:r>
              <a:rPr lang="en-US" dirty="0">
                <a:solidFill>
                  <a:srgbClr val="002060"/>
                </a:solidFill>
              </a:rPr>
              <a:t>(1600) </a:t>
            </a:r>
            <a:r>
              <a:rPr lang="en-GB" dirty="0">
                <a:solidFill>
                  <a:srgbClr val="00206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002060"/>
                </a:solidFill>
                <a:latin typeface="Symbol" pitchFamily="16" charset="2"/>
              </a:rPr>
              <a:t>h’p</a:t>
            </a:r>
            <a:r>
              <a:rPr lang="en-GB" dirty="0">
                <a:solidFill>
                  <a:srgbClr val="002060"/>
                </a:solidFill>
                <a:latin typeface="Symbol" pitchFamily="16" charset="2"/>
              </a:rPr>
              <a:t>    </a:t>
            </a:r>
            <a:r>
              <a:rPr lang="en-GB" dirty="0">
                <a:solidFill>
                  <a:srgbClr val="002060"/>
                </a:solidFill>
                <a:latin typeface="+mj-lt"/>
              </a:rPr>
              <a:t>(known state)</a:t>
            </a:r>
          </a:p>
          <a:p>
            <a:r>
              <a:rPr lang="en-US" dirty="0">
                <a:solidFill>
                  <a:srgbClr val="002060"/>
                </a:solidFill>
                <a:latin typeface="Symbol" pitchFamily="2" charset="2"/>
              </a:rPr>
              <a:t>     p</a:t>
            </a:r>
            <a:r>
              <a:rPr lang="en-US" baseline="-25000" dirty="0">
                <a:solidFill>
                  <a:srgbClr val="002060"/>
                </a:solidFill>
                <a:latin typeface="Symbol" pitchFamily="2" charset="2"/>
              </a:rPr>
              <a:t>1</a:t>
            </a:r>
            <a:r>
              <a:rPr lang="en-US" dirty="0">
                <a:solidFill>
                  <a:srgbClr val="002060"/>
                </a:solidFill>
              </a:rPr>
              <a:t>(1600) </a:t>
            </a:r>
            <a:r>
              <a:rPr lang="en-GB" dirty="0">
                <a:solidFill>
                  <a:srgbClr val="00206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002060"/>
                </a:solidFill>
                <a:latin typeface="Symbol" pitchFamily="16" charset="2"/>
              </a:rPr>
              <a:t>rp</a:t>
            </a:r>
            <a:endParaRPr lang="en-GB" dirty="0">
              <a:solidFill>
                <a:srgbClr val="002060"/>
              </a:solidFill>
              <a:latin typeface="+mj-lt"/>
            </a:endParaRP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h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1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hpp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           </a:t>
            </a:r>
            <a:r>
              <a:rPr lang="en-GB" dirty="0">
                <a:solidFill>
                  <a:srgbClr val="7030A0"/>
                </a:solidFill>
              </a:rPr>
              <a:t>(isospin partner)</a:t>
            </a: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h’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1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 K</a:t>
            </a:r>
            <a:r>
              <a:rPr lang="en-GB" baseline="30000" dirty="0">
                <a:solidFill>
                  <a:srgbClr val="7030A0"/>
                </a:solidFill>
                <a:latin typeface="Symbol" pitchFamily="16" charset="2"/>
              </a:rPr>
              <a:t>*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K           </a:t>
            </a:r>
            <a:r>
              <a:rPr lang="en-GB" dirty="0">
                <a:solidFill>
                  <a:srgbClr val="7030A0"/>
                </a:solidFill>
              </a:rPr>
              <a:t>(isospin partner)</a:t>
            </a:r>
          </a:p>
          <a:p>
            <a:pPr marL="285750" indent="-285750">
              <a:buFont typeface="Symbol" pitchFamily="2" charset="2"/>
              <a:buChar char=" "/>
            </a:pPr>
            <a:endParaRPr lang="en-GB" dirty="0">
              <a:solidFill>
                <a:srgbClr val="7030A0"/>
              </a:solidFill>
            </a:endParaRP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</a:rPr>
              <a:t>b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2  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hpp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	</a:t>
            </a:r>
            <a:r>
              <a:rPr lang="en-GB" dirty="0">
                <a:solidFill>
                  <a:srgbClr val="7030A0"/>
                </a:solidFill>
              </a:rPr>
              <a:t>   (other nonet)</a:t>
            </a: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</a:rPr>
              <a:t>b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2  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wp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	</a:t>
            </a:r>
            <a:r>
              <a:rPr lang="en-GB" dirty="0">
                <a:solidFill>
                  <a:srgbClr val="7030A0"/>
                </a:solidFill>
              </a:rPr>
              <a:t>   (other nonet)</a:t>
            </a:r>
          </a:p>
          <a:p>
            <a:pPr marL="285750" indent="-285750">
              <a:buFont typeface="Symbol" pitchFamily="2" charset="2"/>
              <a:buChar char=" "/>
            </a:pPr>
            <a:r>
              <a:rPr lang="en-GB" dirty="0">
                <a:solidFill>
                  <a:srgbClr val="7030A0"/>
                </a:solidFill>
              </a:rPr>
              <a:t>b</a:t>
            </a:r>
            <a:r>
              <a:rPr lang="en-GB" baseline="-25000" dirty="0">
                <a:solidFill>
                  <a:srgbClr val="7030A0"/>
                </a:solidFill>
                <a:latin typeface="Symbol" pitchFamily="16" charset="2"/>
              </a:rPr>
              <a:t>2  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dirty="0" err="1">
                <a:solidFill>
                  <a:srgbClr val="7030A0"/>
                </a:solidFill>
                <a:latin typeface="Symbol" pitchFamily="16" charset="2"/>
              </a:rPr>
              <a:t>rp</a:t>
            </a:r>
            <a:r>
              <a:rPr lang="en-GB" dirty="0">
                <a:solidFill>
                  <a:srgbClr val="7030A0"/>
                </a:solidFill>
                <a:latin typeface="Symbol" pitchFamily="16" charset="2"/>
              </a:rPr>
              <a:t>  	</a:t>
            </a:r>
            <a:r>
              <a:rPr lang="en-GB" dirty="0">
                <a:solidFill>
                  <a:srgbClr val="7030A0"/>
                </a:solidFill>
              </a:rPr>
              <a:t>   (other nonet)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5554BE-D86B-DF4E-8805-E0408D6AE35C}"/>
              </a:ext>
            </a:extLst>
          </p:cNvPr>
          <p:cNvSpPr txBox="1"/>
          <p:nvPr/>
        </p:nvSpPr>
        <p:spPr>
          <a:xfrm>
            <a:off x="221502" y="5650933"/>
            <a:ext cx="86475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accent2">
                    <a:lumMod val="75000"/>
                  </a:schemeClr>
                </a:solidFill>
              </a:rPr>
              <a:t>From preliminary studies of these channels, we expect sufficient statistics.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B355CD-8E9D-B343-9EBC-1A540C8A5646}"/>
              </a:ext>
            </a:extLst>
          </p:cNvPr>
          <p:cNvSpPr/>
          <p:nvPr/>
        </p:nvSpPr>
        <p:spPr>
          <a:xfrm>
            <a:off x="5054885" y="2506894"/>
            <a:ext cx="3215812" cy="523982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7103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914C-E366-5F42-A20E-30E1DA6DD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Hybrid Channels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56768-36F9-1D42-9698-3893FF740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6EF36-1EBB-8843-94A0-1EDEAA295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27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D12159E-C0E2-5F4B-818F-12860653B3BD}"/>
              </a:ext>
            </a:extLst>
          </p:cNvPr>
          <p:cNvSpPr/>
          <p:nvPr/>
        </p:nvSpPr>
        <p:spPr>
          <a:xfrm>
            <a:off x="544690" y="1755987"/>
            <a:ext cx="57861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7030A0"/>
                </a:solidFill>
              </a:rPr>
              <a:t>Highest statistics on </a:t>
            </a:r>
            <a:r>
              <a:rPr lang="en-GB" sz="2000" dirty="0">
                <a:solidFill>
                  <a:srgbClr val="7030A0"/>
                </a:solidFill>
                <a:latin typeface="Symbol" pitchFamily="16" charset="2"/>
              </a:rPr>
              <a:t>p</a:t>
            </a:r>
            <a:r>
              <a:rPr lang="en-GB" sz="2000" baseline="-25000" dirty="0">
                <a:solidFill>
                  <a:srgbClr val="7030A0"/>
                </a:solidFill>
                <a:latin typeface="Symbol" pitchFamily="16" charset="2"/>
              </a:rPr>
              <a:t>1</a:t>
            </a:r>
            <a:r>
              <a:rPr lang="en-GB" sz="2000" dirty="0">
                <a:solidFill>
                  <a:srgbClr val="7030A0"/>
                </a:solidFill>
                <a:latin typeface="Symbol" pitchFamily="16" charset="2"/>
              </a:rPr>
              <a:t>(1600)</a:t>
            </a:r>
            <a:r>
              <a:rPr lang="en-GB" sz="2000" dirty="0">
                <a:solidFill>
                  <a:srgbClr val="7030A0"/>
                </a:solidFill>
                <a:latin typeface="Comic Sans MS" pitchFamily="64" charset="0"/>
              </a:rPr>
              <a:t> </a:t>
            </a:r>
            <a:r>
              <a:rPr lang="en-GB" sz="2000" dirty="0">
                <a:solidFill>
                  <a:srgbClr val="7030A0"/>
                </a:solidFill>
                <a:latin typeface="Symbol" pitchFamily="16" charset="2"/>
              </a:rPr>
              <a:t> </a:t>
            </a:r>
            <a:r>
              <a:rPr lang="en-GB" sz="2000" dirty="0" err="1">
                <a:solidFill>
                  <a:srgbClr val="7030A0"/>
                </a:solidFill>
                <a:latin typeface="Symbol" pitchFamily="16" charset="2"/>
              </a:rPr>
              <a:t>h’p</a:t>
            </a:r>
            <a:r>
              <a:rPr lang="en-GB" sz="2000" dirty="0">
                <a:solidFill>
                  <a:srgbClr val="7030A0"/>
                </a:solidFill>
                <a:latin typeface="Symbol" pitchFamily="16" charset="2"/>
              </a:rPr>
              <a:t> </a:t>
            </a:r>
            <a:r>
              <a:rPr lang="en-GB" sz="2000" dirty="0">
                <a:solidFill>
                  <a:srgbClr val="7030A0"/>
                </a:solidFill>
              </a:rPr>
              <a:t>from COMPASS 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4632547-7527-7E42-AF1E-F7535EFE8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69" y="2156097"/>
            <a:ext cx="5855061" cy="22627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96897D6-176F-FF4F-871A-9F55398A441E}"/>
              </a:ext>
            </a:extLst>
          </p:cNvPr>
          <p:cNvSpPr txBox="1"/>
          <p:nvPr/>
        </p:nvSpPr>
        <p:spPr>
          <a:xfrm>
            <a:off x="2273791" y="2414772"/>
            <a:ext cx="5741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Symbol" pitchFamily="2" charset="2"/>
              </a:rPr>
              <a:t>hp</a:t>
            </a:r>
            <a:r>
              <a:rPr lang="en-US" sz="2000" baseline="30000" dirty="0">
                <a:solidFill>
                  <a:srgbClr val="C00000"/>
                </a:solidFill>
                <a:latin typeface="Symbol" pitchFamily="2" charset="2"/>
              </a:rPr>
              <a:t>-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341E68-E2A2-AB4F-A737-2C93E639FD07}"/>
              </a:ext>
            </a:extLst>
          </p:cNvPr>
          <p:cNvSpPr txBox="1"/>
          <p:nvPr/>
        </p:nvSpPr>
        <p:spPr>
          <a:xfrm>
            <a:off x="5281447" y="2411618"/>
            <a:ext cx="6591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Symbol" pitchFamily="2" charset="2"/>
              </a:rPr>
              <a:t>h’p</a:t>
            </a:r>
            <a:r>
              <a:rPr lang="en-US" sz="2000" baseline="30000" dirty="0">
                <a:solidFill>
                  <a:srgbClr val="C00000"/>
                </a:solidFill>
                <a:latin typeface="Symbol" pitchFamily="2" charset="2"/>
              </a:rPr>
              <a:t>-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46AF819-57F4-9A4A-9CD1-3F2CC39277A0}"/>
              </a:ext>
            </a:extLst>
          </p:cNvPr>
          <p:cNvSpPr txBox="1"/>
          <p:nvPr/>
        </p:nvSpPr>
        <p:spPr>
          <a:xfrm>
            <a:off x="1737901" y="3046622"/>
            <a:ext cx="12959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116,000 Events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265CE83-94B7-3C48-B820-9DBB07691A61}"/>
              </a:ext>
            </a:extLst>
          </p:cNvPr>
          <p:cNvSpPr txBox="1"/>
          <p:nvPr/>
        </p:nvSpPr>
        <p:spPr>
          <a:xfrm>
            <a:off x="4905608" y="2979686"/>
            <a:ext cx="1204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39,000 Events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2A1BE8C-FA45-D54C-9653-A49718D5D86F}"/>
              </a:ext>
            </a:extLst>
          </p:cNvPr>
          <p:cNvSpPr/>
          <p:nvPr/>
        </p:nvSpPr>
        <p:spPr>
          <a:xfrm>
            <a:off x="74696" y="6029576"/>
            <a:ext cx="31509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</a:rPr>
              <a:t>COMPASS: Phys. Lett. B 740, 303 (2015)</a:t>
            </a:r>
            <a:r>
              <a:rPr lang="en-GB" sz="1400" dirty="0">
                <a:solidFill>
                  <a:srgbClr val="002060"/>
                </a:solidFill>
                <a:latin typeface="Symbol" pitchFamily="16" charset="2"/>
              </a:rPr>
              <a:t>.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2C615C-C468-1C4B-A56B-BDE94A0DB0E9}"/>
              </a:ext>
            </a:extLst>
          </p:cNvPr>
          <p:cNvSpPr txBox="1"/>
          <p:nvPr/>
        </p:nvSpPr>
        <p:spPr>
          <a:xfrm>
            <a:off x="922419" y="1263545"/>
            <a:ext cx="18582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p</a:t>
            </a:r>
            <a:r>
              <a:rPr lang="en-US" sz="2400" baseline="300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-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  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p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hp</a:t>
            </a:r>
            <a:r>
              <a:rPr lang="en-GB" sz="2400" baseline="300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-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Symbol" pitchFamily="2" charset="2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F677DD3-DCC2-2A40-894A-85C772629127}"/>
              </a:ext>
            </a:extLst>
          </p:cNvPr>
          <p:cNvSpPr/>
          <p:nvPr/>
        </p:nvSpPr>
        <p:spPr>
          <a:xfrm>
            <a:off x="4149376" y="1239942"/>
            <a:ext cx="19607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p</a:t>
            </a:r>
            <a:r>
              <a:rPr lang="en-US" sz="2400" baseline="300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-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p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  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</a:rPr>
              <a:t>p </a:t>
            </a:r>
            <a:r>
              <a:rPr lang="en-GB" sz="2400" dirty="0" err="1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h’p</a:t>
            </a:r>
            <a:r>
              <a:rPr lang="en-GB" sz="2400" baseline="300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-</a:t>
            </a:r>
            <a:r>
              <a:rPr lang="en-GB" sz="2400" dirty="0">
                <a:solidFill>
                  <a:schemeClr val="bg2">
                    <a:lumMod val="25000"/>
                  </a:schemeClr>
                </a:solidFill>
                <a:latin typeface="Symbol" pitchFamily="2" charset="2"/>
              </a:rPr>
              <a:t> </a:t>
            </a:r>
            <a:endParaRPr lang="en-US" sz="2400" dirty="0">
              <a:solidFill>
                <a:schemeClr val="bg2">
                  <a:lumMod val="25000"/>
                </a:schemeClr>
              </a:solidFill>
              <a:latin typeface="Symbol" pitchFamily="2" charset="2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C0FFF16-05BD-C441-89AE-FC439772A266}"/>
              </a:ext>
            </a:extLst>
          </p:cNvPr>
          <p:cNvSpPr/>
          <p:nvPr/>
        </p:nvSpPr>
        <p:spPr>
          <a:xfrm>
            <a:off x="5824259" y="6057947"/>
            <a:ext cx="31957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JPAC: Phys. Rev. Lett. 122, 042002 (2019).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25F0DA2-4BC0-3C4C-B8F5-964E765015C5}"/>
              </a:ext>
            </a:extLst>
          </p:cNvPr>
          <p:cNvSpPr/>
          <p:nvPr/>
        </p:nvSpPr>
        <p:spPr>
          <a:xfrm>
            <a:off x="922419" y="4197054"/>
            <a:ext cx="1736698" cy="3013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5578E8-BC41-8F45-AB38-B974C9E39BFB}"/>
              </a:ext>
            </a:extLst>
          </p:cNvPr>
          <p:cNvSpPr txBox="1"/>
          <p:nvPr/>
        </p:nvSpPr>
        <p:spPr>
          <a:xfrm>
            <a:off x="6110169" y="1427271"/>
            <a:ext cx="290983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JPAC: Extracted the pole position of the </a:t>
            </a:r>
            <a:r>
              <a:rPr lang="en-US" sz="2000" dirty="0">
                <a:solidFill>
                  <a:srgbClr val="C00000"/>
                </a:solidFill>
                <a:latin typeface="Symbol" pitchFamily="2" charset="2"/>
              </a:rPr>
              <a:t>p</a:t>
            </a:r>
            <a:r>
              <a:rPr lang="en-US" sz="2000" baseline="-25000" dirty="0">
                <a:solidFill>
                  <a:srgbClr val="C00000"/>
                </a:solidFill>
              </a:rPr>
              <a:t>1</a:t>
            </a:r>
            <a:r>
              <a:rPr lang="en-US" sz="2000" dirty="0">
                <a:solidFill>
                  <a:srgbClr val="C00000"/>
                </a:solidFill>
              </a:rPr>
              <a:t>(1600) from the COMPASS amplitudes.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sz="1600" dirty="0">
                <a:solidFill>
                  <a:srgbClr val="0432FF"/>
                </a:solidFill>
              </a:rPr>
              <a:t>Mass:  1564 +/- 24 +/- 86   MeV</a:t>
            </a:r>
          </a:p>
          <a:p>
            <a:r>
              <a:rPr lang="en-US" sz="1600" dirty="0">
                <a:solidFill>
                  <a:srgbClr val="0432FF"/>
                </a:solidFill>
              </a:rPr>
              <a:t>Width:  492 +/- 54 +/- 102 MeV</a:t>
            </a:r>
          </a:p>
          <a:p>
            <a:r>
              <a:rPr lang="en-US" sz="20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8819C9-A3CD-2D4A-A8DC-3F32AEB93402}"/>
              </a:ext>
            </a:extLst>
          </p:cNvPr>
          <p:cNvSpPr txBox="1"/>
          <p:nvPr/>
        </p:nvSpPr>
        <p:spPr>
          <a:xfrm>
            <a:off x="205583" y="4197054"/>
            <a:ext cx="3114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COMPASS: strong exotic wave in the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h’p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-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, but not in the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hp</a:t>
            </a:r>
            <a:r>
              <a:rPr lang="en-US" baseline="30000" dirty="0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-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Symbol" pitchFamily="2" charset="2"/>
              </a:rPr>
              <a:t>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data.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5FC120C-1232-0341-8C35-0F9FB2D26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8252" y="2109547"/>
            <a:ext cx="1943834" cy="605579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068F7F9-70B7-CC40-B39E-A0A4AE887746}"/>
              </a:ext>
            </a:extLst>
          </p:cNvPr>
          <p:cNvSpPr txBox="1"/>
          <p:nvPr/>
        </p:nvSpPr>
        <p:spPr>
          <a:xfrm>
            <a:off x="5546586" y="4449607"/>
            <a:ext cx="1035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p</a:t>
            </a:r>
            <a:r>
              <a:rPr lang="en-US" baseline="-25000" dirty="0">
                <a:latin typeface="Symbol" pitchFamily="2" charset="2"/>
              </a:rPr>
              <a:t>1</a:t>
            </a:r>
            <a:r>
              <a:rPr lang="en-US" dirty="0"/>
              <a:t>(1600)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D5B50FA-DC6F-9741-B27F-DEF879372D9F}"/>
              </a:ext>
            </a:extLst>
          </p:cNvPr>
          <p:cNvSpPr/>
          <p:nvPr/>
        </p:nvSpPr>
        <p:spPr>
          <a:xfrm>
            <a:off x="4324152" y="4347741"/>
            <a:ext cx="411089" cy="124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B27B860-AAA5-5A41-AF3A-3FF97E2525DE}"/>
              </a:ext>
            </a:extLst>
          </p:cNvPr>
          <p:cNvSpPr txBox="1"/>
          <p:nvPr/>
        </p:nvSpPr>
        <p:spPr>
          <a:xfrm>
            <a:off x="4256795" y="4174926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2</a:t>
            </a:r>
            <a:r>
              <a:rPr lang="en-US" dirty="0"/>
              <a:t>(1320)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469D272-C519-AC4D-9E32-E63E09206398}"/>
              </a:ext>
            </a:extLst>
          </p:cNvPr>
          <p:cNvSpPr/>
          <p:nvPr/>
        </p:nvSpPr>
        <p:spPr>
          <a:xfrm>
            <a:off x="7314730" y="4498428"/>
            <a:ext cx="598575" cy="1602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F4A0AFC-C65F-9C44-A391-791C23D78960}"/>
              </a:ext>
            </a:extLst>
          </p:cNvPr>
          <p:cNvSpPr txBox="1"/>
          <p:nvPr/>
        </p:nvSpPr>
        <p:spPr>
          <a:xfrm>
            <a:off x="7307659" y="4313762"/>
            <a:ext cx="1079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a’</a:t>
            </a:r>
            <a:r>
              <a:rPr lang="en-US" baseline="-25000" dirty="0"/>
              <a:t>2</a:t>
            </a:r>
            <a:r>
              <a:rPr lang="en-US" dirty="0"/>
              <a:t>(1700)</a:t>
            </a:r>
          </a:p>
        </p:txBody>
      </p:sp>
    </p:spTree>
    <p:extLst>
      <p:ext uri="{BB962C8B-B14F-4D97-AF65-F5344CB8AC3E}">
        <p14:creationId xmlns:p14="http://schemas.microsoft.com/office/powerpoint/2010/main" val="4167333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914C-E366-5F42-A20E-30E1DA6DD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Hybrid Channels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56768-36F9-1D42-9698-3893FF740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6EF36-1EBB-8843-94A0-1EDEAA295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D1FE0C-5065-0F44-84C3-97DE12BF7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262" y="319066"/>
            <a:ext cx="2590800" cy="432054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F8AB01-FE44-0040-A1E0-BA1AA7726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743" y="363505"/>
            <a:ext cx="2590800" cy="432054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BE7F4EE-E6D2-BF43-A295-AC463DB181C1}"/>
              </a:ext>
            </a:extLst>
          </p:cNvPr>
          <p:cNvSpPr/>
          <p:nvPr/>
        </p:nvSpPr>
        <p:spPr>
          <a:xfrm>
            <a:off x="1402453" y="940594"/>
            <a:ext cx="15327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Symbol" pitchFamily="16" charset="2"/>
              </a:rPr>
              <a:t>g</a:t>
            </a:r>
            <a:r>
              <a:rPr lang="en-GB" sz="2400" dirty="0" err="1"/>
              <a:t>p</a:t>
            </a:r>
            <a:r>
              <a:rPr lang="en-GB" sz="2400" baseline="-250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/>
              <a:t>p</a:t>
            </a:r>
            <a:r>
              <a:rPr lang="en-GB" sz="2400" dirty="0">
                <a:latin typeface="Symbol" pitchFamily="16" charset="2"/>
              </a:rPr>
              <a:t>hp</a:t>
            </a:r>
            <a:r>
              <a:rPr lang="en-GB" sz="2400" baseline="30000" dirty="0">
                <a:latin typeface="Symbol" pitchFamily="16" charset="2"/>
              </a:rPr>
              <a:t>0</a:t>
            </a:r>
            <a:endParaRPr lang="en-US" sz="2400" baseline="300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C45849-185A-A345-8313-91AFF6AD18BB}"/>
              </a:ext>
            </a:extLst>
          </p:cNvPr>
          <p:cNvSpPr/>
          <p:nvPr/>
        </p:nvSpPr>
        <p:spPr>
          <a:xfrm>
            <a:off x="5518576" y="946736"/>
            <a:ext cx="1635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Symbol" pitchFamily="16" charset="2"/>
              </a:rPr>
              <a:t>g</a:t>
            </a:r>
            <a:r>
              <a:rPr lang="en-GB" sz="2400" dirty="0" err="1"/>
              <a:t>p</a:t>
            </a:r>
            <a:r>
              <a:rPr lang="en-GB" sz="2400" baseline="-250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/>
              <a:t>p</a:t>
            </a:r>
            <a:r>
              <a:rPr lang="en-GB" sz="2400" dirty="0">
                <a:latin typeface="Symbol" pitchFamily="16" charset="2"/>
              </a:rPr>
              <a:t>h’p</a:t>
            </a:r>
            <a:r>
              <a:rPr lang="en-GB" sz="2400" baseline="30000" dirty="0">
                <a:latin typeface="Symbol" pitchFamily="16" charset="2"/>
              </a:rPr>
              <a:t>0</a:t>
            </a:r>
            <a:endParaRPr lang="en-US" sz="2400" baseline="30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FC6C68-8182-8E4B-8A8C-50F933253BB9}"/>
              </a:ext>
            </a:extLst>
          </p:cNvPr>
          <p:cNvSpPr txBox="1"/>
          <p:nvPr/>
        </p:nvSpPr>
        <p:spPr>
          <a:xfrm>
            <a:off x="946305" y="3403523"/>
            <a:ext cx="452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DEA901-2B60-C94E-925A-EABF9B22D3C8}"/>
              </a:ext>
            </a:extLst>
          </p:cNvPr>
          <p:cNvSpPr txBox="1"/>
          <p:nvPr/>
        </p:nvSpPr>
        <p:spPr>
          <a:xfrm>
            <a:off x="1289000" y="3403523"/>
            <a:ext cx="373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baseline="-25000" dirty="0"/>
              <a:t>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F02680-A16D-EC4B-AB5C-E2421285AB40}"/>
              </a:ext>
            </a:extLst>
          </p:cNvPr>
          <p:cNvSpPr/>
          <p:nvPr/>
        </p:nvSpPr>
        <p:spPr>
          <a:xfrm>
            <a:off x="3411598" y="4943869"/>
            <a:ext cx="17747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Symbol" pitchFamily="16" charset="2"/>
              </a:rPr>
              <a:t>g</a:t>
            </a:r>
            <a:r>
              <a:rPr lang="en-GB" sz="2400" dirty="0" err="1"/>
              <a:t>p</a:t>
            </a:r>
            <a:r>
              <a:rPr lang="en-GB" sz="2400" baseline="-250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>
                <a:latin typeface="Symbol" pitchFamily="2" charset="2"/>
              </a:rPr>
              <a:t>D</a:t>
            </a:r>
            <a:r>
              <a:rPr lang="en-GB" sz="2400" baseline="30000" dirty="0"/>
              <a:t>++</a:t>
            </a:r>
            <a:r>
              <a:rPr lang="en-GB" sz="2400" dirty="0" err="1">
                <a:latin typeface="Symbol" pitchFamily="16" charset="2"/>
              </a:rPr>
              <a:t>hp</a:t>
            </a:r>
            <a:r>
              <a:rPr lang="en-GB" sz="2400" baseline="30000" dirty="0">
                <a:latin typeface="Symbol" pitchFamily="16" charset="2"/>
              </a:rPr>
              <a:t>-</a:t>
            </a:r>
            <a:endParaRPr lang="en-US" sz="2400" baseline="300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1E619E3-0A57-4249-9302-8891653EF447}"/>
              </a:ext>
            </a:extLst>
          </p:cNvPr>
          <p:cNvSpPr/>
          <p:nvPr/>
        </p:nvSpPr>
        <p:spPr>
          <a:xfrm>
            <a:off x="3411598" y="5401193"/>
            <a:ext cx="1877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 err="1">
                <a:latin typeface="Symbol" pitchFamily="16" charset="2"/>
              </a:rPr>
              <a:t>g</a:t>
            </a:r>
            <a:r>
              <a:rPr lang="en-GB" sz="2400" dirty="0" err="1"/>
              <a:t>p</a:t>
            </a:r>
            <a:r>
              <a:rPr lang="en-GB" sz="2400" baseline="-25000" dirty="0">
                <a:latin typeface="Comic Sans MS" pitchFamily="64" charset="0"/>
              </a:rPr>
              <a:t> </a:t>
            </a:r>
            <a:r>
              <a:rPr lang="en-GB" sz="2400" dirty="0">
                <a:latin typeface="Symbol" pitchFamily="16" charset="2"/>
              </a:rPr>
              <a:t> </a:t>
            </a:r>
            <a:r>
              <a:rPr lang="en-GB" sz="2400" dirty="0">
                <a:latin typeface="Symbol" pitchFamily="2" charset="2"/>
              </a:rPr>
              <a:t>D</a:t>
            </a:r>
            <a:r>
              <a:rPr lang="en-GB" sz="2400" baseline="30000" dirty="0"/>
              <a:t>++</a:t>
            </a:r>
            <a:r>
              <a:rPr lang="en-GB" sz="2400" dirty="0" err="1">
                <a:latin typeface="Symbol" pitchFamily="16" charset="2"/>
              </a:rPr>
              <a:t>h’p</a:t>
            </a:r>
            <a:r>
              <a:rPr lang="en-GB" sz="2400" baseline="30000" dirty="0">
                <a:latin typeface="Symbol" pitchFamily="16" charset="2"/>
              </a:rPr>
              <a:t>-</a:t>
            </a:r>
            <a:endParaRPr lang="en-US" sz="2400" baseline="30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DBB50A-78EC-F64D-9E78-C6F95E1FA91D}"/>
              </a:ext>
            </a:extLst>
          </p:cNvPr>
          <p:cNvSpPr txBox="1"/>
          <p:nvPr/>
        </p:nvSpPr>
        <p:spPr>
          <a:xfrm>
            <a:off x="325562" y="5101522"/>
            <a:ext cx="2863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Charge exchange reaction is also being studied.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16A12A-3B84-8F40-945C-1002C135D729}"/>
              </a:ext>
            </a:extLst>
          </p:cNvPr>
          <p:cNvSpPr txBox="1"/>
          <p:nvPr/>
        </p:nvSpPr>
        <p:spPr>
          <a:xfrm>
            <a:off x="6050601" y="540484"/>
            <a:ext cx="3019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</a:rPr>
              <a:t>First GlueX Hybrid Search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DA772BD-864D-754B-96A1-3C2660C7C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639" y="2132216"/>
            <a:ext cx="1180325" cy="6942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C2E420B-6BAF-F549-8112-4F37B0CE70C0}"/>
              </a:ext>
            </a:extLst>
          </p:cNvPr>
          <p:cNvSpPr/>
          <p:nvPr/>
        </p:nvSpPr>
        <p:spPr>
          <a:xfrm>
            <a:off x="197045" y="1375126"/>
            <a:ext cx="117588" cy="329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4BD06C-0C6A-1746-985F-6DA0438C330E}"/>
              </a:ext>
            </a:extLst>
          </p:cNvPr>
          <p:cNvSpPr txBox="1"/>
          <p:nvPr/>
        </p:nvSpPr>
        <p:spPr>
          <a:xfrm>
            <a:off x="-258930" y="1519899"/>
            <a:ext cx="803105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/>
              <a:t>cos(</a:t>
            </a:r>
            <a:r>
              <a:rPr lang="en-US" dirty="0" err="1">
                <a:latin typeface="Symbol" pitchFamily="2" charset="2"/>
              </a:rPr>
              <a:t>q</a:t>
            </a:r>
            <a:r>
              <a:rPr lang="en-US" baseline="-25000" dirty="0" err="1"/>
              <a:t>J</a:t>
            </a:r>
            <a:r>
              <a:rPr lang="en-US" dirty="0"/>
              <a:t>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CF1AC8-909C-F24C-A0BE-D3F4E8D3DE2D}"/>
              </a:ext>
            </a:extLst>
          </p:cNvPr>
          <p:cNvSpPr/>
          <p:nvPr/>
        </p:nvSpPr>
        <p:spPr>
          <a:xfrm>
            <a:off x="4158343" y="1402259"/>
            <a:ext cx="173764" cy="393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847D56-9B90-274D-9364-4C3F29DDF5CC}"/>
              </a:ext>
            </a:extLst>
          </p:cNvPr>
          <p:cNvSpPr txBox="1"/>
          <p:nvPr/>
        </p:nvSpPr>
        <p:spPr>
          <a:xfrm>
            <a:off x="3819336" y="1577632"/>
            <a:ext cx="803105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/>
              <a:t>cos(</a:t>
            </a:r>
            <a:r>
              <a:rPr lang="en-US" dirty="0" err="1">
                <a:latin typeface="Symbol" pitchFamily="2" charset="2"/>
              </a:rPr>
              <a:t>q</a:t>
            </a:r>
            <a:r>
              <a:rPr lang="en-US" baseline="-25000" dirty="0" err="1"/>
              <a:t>J</a:t>
            </a:r>
            <a:r>
              <a:rPr lang="en-US" dirty="0"/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89DD4E-E132-234A-A656-AEAF848E40B7}"/>
              </a:ext>
            </a:extLst>
          </p:cNvPr>
          <p:cNvSpPr/>
          <p:nvPr/>
        </p:nvSpPr>
        <p:spPr>
          <a:xfrm>
            <a:off x="2733981" y="3652397"/>
            <a:ext cx="1295732" cy="168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1981C9-533C-8B48-BB39-82C85781CA55}"/>
              </a:ext>
            </a:extLst>
          </p:cNvPr>
          <p:cNvSpPr txBox="1"/>
          <p:nvPr/>
        </p:nvSpPr>
        <p:spPr>
          <a:xfrm>
            <a:off x="1128050" y="3651565"/>
            <a:ext cx="2786532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hp</a:t>
            </a:r>
            <a:r>
              <a:rPr lang="en-US" baseline="30000" dirty="0"/>
              <a:t>0</a:t>
            </a:r>
            <a:r>
              <a:rPr lang="en-US" dirty="0"/>
              <a:t> Invariant Mass [GeV/c</a:t>
            </a:r>
            <a:r>
              <a:rPr lang="en-US" baseline="30000" dirty="0"/>
              <a:t>2</a:t>
            </a:r>
            <a:r>
              <a:rPr lang="en-US" dirty="0"/>
              <a:t>]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48ED1B6-044F-7A48-B510-B66D3E1AAC53}"/>
              </a:ext>
            </a:extLst>
          </p:cNvPr>
          <p:cNvSpPr/>
          <p:nvPr/>
        </p:nvSpPr>
        <p:spPr>
          <a:xfrm>
            <a:off x="6717464" y="3704871"/>
            <a:ext cx="1318523" cy="228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095772-E244-5F43-BE9B-34AF6E5E3AAF}"/>
              </a:ext>
            </a:extLst>
          </p:cNvPr>
          <p:cNvSpPr txBox="1"/>
          <p:nvPr/>
        </p:nvSpPr>
        <p:spPr>
          <a:xfrm>
            <a:off x="5005837" y="3651565"/>
            <a:ext cx="2934008" cy="369332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dirty="0">
                <a:latin typeface="Symbol" pitchFamily="2" charset="2"/>
              </a:rPr>
              <a:t>h’p</a:t>
            </a:r>
            <a:r>
              <a:rPr lang="en-US" baseline="30000" dirty="0"/>
              <a:t>0</a:t>
            </a:r>
            <a:r>
              <a:rPr lang="en-US" dirty="0"/>
              <a:t> Invariant Mass [GeV/c</a:t>
            </a:r>
            <a:r>
              <a:rPr lang="en-US" baseline="30000" dirty="0"/>
              <a:t>2</a:t>
            </a:r>
            <a:r>
              <a:rPr lang="en-US" dirty="0"/>
              <a:t>]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3518FC8-6E9E-EB4F-BAC2-7CD19AC737AE}"/>
              </a:ext>
            </a:extLst>
          </p:cNvPr>
          <p:cNvSpPr txBox="1"/>
          <p:nvPr/>
        </p:nvSpPr>
        <p:spPr>
          <a:xfrm>
            <a:off x="325562" y="4103639"/>
            <a:ext cx="8050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</a:rPr>
              <a:t>In same decay modes as COMPASS, GlueX will have 280,000 </a:t>
            </a:r>
            <a:r>
              <a:rPr lang="en-US" sz="2000" dirty="0">
                <a:solidFill>
                  <a:srgbClr val="002060"/>
                </a:solidFill>
                <a:latin typeface="Symbol" pitchFamily="2" charset="2"/>
              </a:rPr>
              <a:t>hp</a:t>
            </a:r>
            <a:r>
              <a:rPr lang="en-US" sz="2000" baseline="30000" dirty="0">
                <a:solidFill>
                  <a:srgbClr val="002060"/>
                </a:solidFill>
                <a:latin typeface="Symbol" pitchFamily="2" charset="2"/>
              </a:rPr>
              <a:t>0</a:t>
            </a:r>
            <a:r>
              <a:rPr lang="en-US" sz="2000" dirty="0">
                <a:solidFill>
                  <a:srgbClr val="002060"/>
                </a:solidFill>
                <a:latin typeface="Symbol" pitchFamily="2" charset="2"/>
              </a:rPr>
              <a:t> </a:t>
            </a:r>
            <a:r>
              <a:rPr lang="en-US" sz="2000" dirty="0">
                <a:solidFill>
                  <a:srgbClr val="002060"/>
                </a:solidFill>
              </a:rPr>
              <a:t>and 52,000 </a:t>
            </a:r>
            <a:r>
              <a:rPr lang="en-US" sz="2000" dirty="0">
                <a:solidFill>
                  <a:srgbClr val="002060"/>
                </a:solidFill>
                <a:latin typeface="Symbol" pitchFamily="2" charset="2"/>
              </a:rPr>
              <a:t>h’p</a:t>
            </a:r>
            <a:r>
              <a:rPr lang="en-US" sz="2000" baseline="30000" dirty="0">
                <a:solidFill>
                  <a:srgbClr val="002060"/>
                </a:solidFill>
                <a:latin typeface="Symbol" pitchFamily="2" charset="2"/>
              </a:rPr>
              <a:t>0</a:t>
            </a:r>
            <a:r>
              <a:rPr lang="en-US" sz="2000" dirty="0">
                <a:solidFill>
                  <a:srgbClr val="002060"/>
                </a:solidFill>
              </a:rPr>
              <a:t> events in the full data set (versus COMPASS with 116,000 &amp; 39,000).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22A03F-11EA-754C-95BA-035570B08602}"/>
              </a:ext>
            </a:extLst>
          </p:cNvPr>
          <p:cNvSpPr txBox="1"/>
          <p:nvPr/>
        </p:nvSpPr>
        <p:spPr>
          <a:xfrm>
            <a:off x="5987479" y="4908091"/>
            <a:ext cx="26964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These analyses are underway, but will need the full data set.</a:t>
            </a:r>
          </a:p>
        </p:txBody>
      </p:sp>
    </p:spTree>
    <p:extLst>
      <p:ext uri="{BB962C8B-B14F-4D97-AF65-F5344CB8AC3E}">
        <p14:creationId xmlns:p14="http://schemas.microsoft.com/office/powerpoint/2010/main" val="22433259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28ADB-47B9-D24C-B66E-D5CC5E309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GlueX Phase II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BA7874-52EE-5A4B-9630-88404122D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A3F0B6-AC90-2342-9FBC-2168F9FC5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29</a:t>
            </a:fld>
            <a:endParaRPr lang="en-US"/>
          </a:p>
        </p:txBody>
      </p:sp>
      <p:pic>
        <p:nvPicPr>
          <p:cNvPr id="6" name="Picture 2" descr="https://lh3.googleusercontent.com/9fa8de8vskupNqA5jDRYFzHGIhtpQXzZ2N_03C2tgqf9ekxfC1ndS8IDCfE76Allgmz1_fSmByCEPjWQA-6OZ2mpWroInDbeGfePpC1HmKAzjkp6VB5ExaIyJGnWpfbN44M3rNsRDDN6bIlMMxzu1oPmg7HhH5Qp-T9lZyycNgrJbV0m1RGoliD05rbScwyJ6b9vSNlW3RRZNX8Hi-6t2rAYDSqiVKEzGCdG6XortoQfR6llQOkWArEtoAisu3P__CnaJf8ujU75CfAGbSwilOwOEhPLCAytPasZgdaUjvjpHVVuoZF3-lHM2CBzLmprSE3Q7K94Uqyg9lNqhaXP--XIYAUUs2Ks1AQcleu00VkhLPfKA3g7-40uWAF1T9Azsmo23RmseoOyjuROGtmlR30-CbHhEp8mcbKv56OMf4Med_gsYnoni6tXznxrUkO824Rt4kc7Ewmwr3yCf7nqR8HwbLIDOZOZREGaZYWaySjtELv7utbLoW7JUOW167byPBXrUaAHGWn1RPnrxxxaf9sYt7pv_yaRMZ_cUqA5BQcAzS0JKY7gOk4dmKsG3pnvkY5DGUxjt9I8pbI5VsrPO5A4c0QynuIifjJRoII6rGuolKKom_HU6rsnvbEHNg_89TQJmcr8FnR5ElqoWrZr30ZF801QjGlDTYJKiYpPGVupOwA8AUBi8V6hL0Zp0-CKP2bBGhN9jqq1RRRFug=w2292-h1720-no">
            <a:extLst>
              <a:ext uri="{FF2B5EF4-FFF2-40B4-BE49-F238E27FC236}">
                <a16:creationId xmlns:a16="http://schemas.microsoft.com/office/drawing/2014/main" id="{5A2412D4-808E-7144-B9E2-90371A489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336" y="1214444"/>
            <a:ext cx="2824758" cy="211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0B5B87-5EC1-B345-8006-7BAA6D8C4D33}"/>
              </a:ext>
            </a:extLst>
          </p:cNvPr>
          <p:cNvSpPr txBox="1"/>
          <p:nvPr/>
        </p:nvSpPr>
        <p:spPr>
          <a:xfrm>
            <a:off x="232907" y="1418897"/>
            <a:ext cx="56949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</a:rPr>
              <a:t>GlueX Phase II starts in fall 2019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A factor of 2 in approved beam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Three times the event rate.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The GlueX DIRC: enhanced kaon identification.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C119E3-E0A0-454D-886A-5AE3EA19D044}"/>
              </a:ext>
            </a:extLst>
          </p:cNvPr>
          <p:cNvSpPr txBox="1"/>
          <p:nvPr/>
        </p:nvSpPr>
        <p:spPr>
          <a:xfrm>
            <a:off x="388884" y="3699641"/>
            <a:ext cx="47927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This opens the full GlueX program to include </a:t>
            </a:r>
            <a:r>
              <a:rPr lang="en-US" sz="2400" b="1" dirty="0">
                <a:solidFill>
                  <a:srgbClr val="00B050"/>
                </a:solidFill>
              </a:rPr>
              <a:t>strange</a:t>
            </a:r>
            <a:r>
              <a:rPr lang="en-US" sz="2400" dirty="0">
                <a:solidFill>
                  <a:srgbClr val="0070C0"/>
                </a:solidFill>
              </a:rPr>
              <a:t> particles and mixing angles.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Exotic Hybrids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Normal Mesons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2060"/>
                </a:solidFill>
              </a:rPr>
              <a:t>Cascade and Hyperon Baryons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2529AEE-B3E9-7544-AAC6-1D2F5D7828BB}"/>
              </a:ext>
            </a:extLst>
          </p:cNvPr>
          <p:cNvGrpSpPr/>
          <p:nvPr/>
        </p:nvGrpSpPr>
        <p:grpSpPr>
          <a:xfrm>
            <a:off x="5835749" y="3429000"/>
            <a:ext cx="3075345" cy="2959100"/>
            <a:chOff x="5980508" y="3838655"/>
            <a:chExt cx="3075345" cy="29591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47BB04B-6C26-444E-94B8-CB795D077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880" y="3838655"/>
              <a:ext cx="1714500" cy="29591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B8C199-8D5F-DB40-A845-E852435AEC3A}"/>
                </a:ext>
              </a:extLst>
            </p:cNvPr>
            <p:cNvSpPr/>
            <p:nvPr/>
          </p:nvSpPr>
          <p:spPr>
            <a:xfrm>
              <a:off x="7093975" y="5832996"/>
              <a:ext cx="1509635" cy="358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latex-image-1.pdf">
              <a:extLst>
                <a:ext uri="{FF2B5EF4-FFF2-40B4-BE49-F238E27FC236}">
                  <a16:creationId xmlns:a16="http://schemas.microsoft.com/office/drawing/2014/main" id="{5F160D30-6C99-B540-AC52-0ECD18940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947950"/>
              <a:ext cx="355600" cy="279400"/>
            </a:xfrm>
            <a:prstGeom prst="rect">
              <a:avLst/>
            </a:prstGeom>
          </p:spPr>
        </p:pic>
        <p:pic>
          <p:nvPicPr>
            <p:cNvPr id="13" name="Picture 12" descr="latex-image-1.pdf">
              <a:extLst>
                <a:ext uri="{FF2B5EF4-FFF2-40B4-BE49-F238E27FC236}">
                  <a16:creationId xmlns:a16="http://schemas.microsoft.com/office/drawing/2014/main" id="{3DD74BC4-7ED1-C645-B18C-D96003221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753" y="4010353"/>
              <a:ext cx="279400" cy="203200"/>
            </a:xfrm>
            <a:prstGeom prst="rect">
              <a:avLst/>
            </a:prstGeom>
          </p:spPr>
        </p:pic>
        <p:pic>
          <p:nvPicPr>
            <p:cNvPr id="14" name="Picture 13" descr="latex-image-1.pdf">
              <a:extLst>
                <a:ext uri="{FF2B5EF4-FFF2-40B4-BE49-F238E27FC236}">
                  <a16:creationId xmlns:a16="http://schemas.microsoft.com/office/drawing/2014/main" id="{ECD93F0D-BE23-D045-AB08-7390B1C5A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515118"/>
              <a:ext cx="342900" cy="2032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D9F7B5-DFB5-C24E-A057-F3423D4A8F4E}"/>
                </a:ext>
              </a:extLst>
            </p:cNvPr>
            <p:cNvSpPr txBox="1"/>
            <p:nvPr/>
          </p:nvSpPr>
          <p:spPr>
            <a:xfrm>
              <a:off x="5980508" y="5278998"/>
              <a:ext cx="868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2.0GeV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1316A0F-E5A9-E047-97FD-637098155818}"/>
                </a:ext>
              </a:extLst>
            </p:cNvPr>
            <p:cNvSpPr txBox="1"/>
            <p:nvPr/>
          </p:nvSpPr>
          <p:spPr>
            <a:xfrm>
              <a:off x="6948127" y="6191510"/>
              <a:ext cx="543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+-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6C67F39-B639-F741-8A6B-E71B328DACCC}"/>
                </a:ext>
              </a:extLst>
            </p:cNvPr>
            <p:cNvSpPr/>
            <p:nvPr/>
          </p:nvSpPr>
          <p:spPr>
            <a:xfrm>
              <a:off x="8035605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+-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B4E00BB-2EC0-E44C-89B6-679921F9DFB9}"/>
                </a:ext>
              </a:extLst>
            </p:cNvPr>
            <p:cNvSpPr/>
            <p:nvPr/>
          </p:nvSpPr>
          <p:spPr>
            <a:xfrm>
              <a:off x="7491866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-+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C3197F-1C65-014F-AFB6-FB43C87D8AFE}"/>
                </a:ext>
              </a:extLst>
            </p:cNvPr>
            <p:cNvSpPr txBox="1"/>
            <p:nvPr/>
          </p:nvSpPr>
          <p:spPr>
            <a:xfrm>
              <a:off x="6007221" y="4213553"/>
              <a:ext cx="86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2.5GeV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3588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2CA7E-FE94-B44F-9DCD-9FDF85D74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Glue.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EFC39-C500-9E42-AAB7-47FCD81A6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751B0-1BBB-C94F-A1D2-0DEEAC71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 descr="Production of the gluon">
            <a:extLst>
              <a:ext uri="{FF2B5EF4-FFF2-40B4-BE49-F238E27FC236}">
                <a16:creationId xmlns:a16="http://schemas.microsoft.com/office/drawing/2014/main" id="{567E45EF-28EA-7D4D-A3B7-A02EE71F0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43" y="1112663"/>
            <a:ext cx="2736445" cy="124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70407B-DA96-DB4D-BB94-1A7BEB605856}"/>
              </a:ext>
            </a:extLst>
          </p:cNvPr>
          <p:cNvSpPr txBox="1"/>
          <p:nvPr/>
        </p:nvSpPr>
        <p:spPr>
          <a:xfrm>
            <a:off x="371163" y="2297873"/>
            <a:ext cx="2393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3-jet event from PETRA (1979)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BD7F17-0BB5-E64E-90C7-19B5200AC433}"/>
              </a:ext>
            </a:extLst>
          </p:cNvPr>
          <p:cNvSpPr txBox="1"/>
          <p:nvPr/>
        </p:nvSpPr>
        <p:spPr>
          <a:xfrm>
            <a:off x="2913192" y="1179038"/>
            <a:ext cx="6087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Three-jet events in </a:t>
            </a:r>
            <a:r>
              <a:rPr lang="en-US" dirty="0" err="1">
                <a:solidFill>
                  <a:srgbClr val="C00000"/>
                </a:solidFill>
              </a:rPr>
              <a:t>e</a:t>
            </a:r>
            <a:r>
              <a:rPr lang="en-US" baseline="30000" dirty="0" err="1">
                <a:solidFill>
                  <a:srgbClr val="C00000"/>
                </a:solidFill>
              </a:rPr>
              <a:t>+</a:t>
            </a:r>
            <a:r>
              <a:rPr lang="en-US" dirty="0" err="1">
                <a:solidFill>
                  <a:srgbClr val="C00000"/>
                </a:solidFill>
              </a:rPr>
              <a:t>e</a:t>
            </a:r>
            <a:r>
              <a:rPr lang="en-US" baseline="30000" dirty="0">
                <a:solidFill>
                  <a:srgbClr val="C00000"/>
                </a:solidFill>
              </a:rPr>
              <a:t>-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0432FF"/>
                </a:solidFill>
              </a:rPr>
              <a:t>collisions demonstrated the existence of gluons.</a:t>
            </a:r>
          </a:p>
          <a:p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549F8C-39BD-D744-B844-15F043F90D40}"/>
              </a:ext>
            </a:extLst>
          </p:cNvPr>
          <p:cNvSpPr/>
          <p:nvPr/>
        </p:nvSpPr>
        <p:spPr>
          <a:xfrm>
            <a:off x="162461" y="2542319"/>
            <a:ext cx="6087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Glue is now recognized as a significant part of hadronic matter, making major contributions to the mass and spin of the proton.</a:t>
            </a:r>
          </a:p>
        </p:txBody>
      </p:sp>
      <p:pic>
        <p:nvPicPr>
          <p:cNvPr id="1032" name="Picture 8" descr="https://www.jlab.org/sites/default/files/eic2_1.jpg">
            <a:extLst>
              <a:ext uri="{FF2B5EF4-FFF2-40B4-BE49-F238E27FC236}">
                <a16:creationId xmlns:a16="http://schemas.microsoft.com/office/drawing/2014/main" id="{D3FEDE9E-F10E-A94A-81AA-7A4399C86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326" y="1640703"/>
            <a:ext cx="2277670" cy="232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C21A073-2D83-034C-A9DB-766A9E5AC018}"/>
              </a:ext>
            </a:extLst>
          </p:cNvPr>
          <p:cNvSpPr/>
          <p:nvPr/>
        </p:nvSpPr>
        <p:spPr>
          <a:xfrm>
            <a:off x="5724404" y="4250375"/>
            <a:ext cx="33295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The Electron-Ion Collider, or EIC will collide electrons with nuclei and look deep inside the nucleus to reveal the role of gluons, the carriers of the strong force.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1DD967-131D-3747-8EDA-193086F346F2}"/>
              </a:ext>
            </a:extLst>
          </p:cNvPr>
          <p:cNvSpPr txBox="1"/>
          <p:nvPr/>
        </p:nvSpPr>
        <p:spPr>
          <a:xfrm>
            <a:off x="0" y="5924004"/>
            <a:ext cx="8545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Understanding the role of glue in hadronic matter is a central theme of nuclear physics.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BDD928-08F7-5A42-946A-4AD745B17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344" y="4086588"/>
            <a:ext cx="2766060" cy="17392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A7AE63-A41F-C944-A322-28C3D17EA3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" y="3188650"/>
            <a:ext cx="3200400" cy="145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22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03EF1-265C-744A-A3F9-5926EBC1A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EBC5E7-F376-4740-8E02-06159675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9E329-D465-D146-9EC4-9C72535CD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30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CDD4C1-FDD3-B44E-8145-3B0E3BC5753A}"/>
              </a:ext>
            </a:extLst>
          </p:cNvPr>
          <p:cNvSpPr txBox="1"/>
          <p:nvPr/>
        </p:nvSpPr>
        <p:spPr>
          <a:xfrm>
            <a:off x="697774" y="1025512"/>
            <a:ext cx="779417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Current GlueX data sets are several orders of magnitude larger and significantly higher quality than earlier data.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432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GlueX is poised to conduct comprehensive searches for exotic hybrid mesons.</a:t>
            </a:r>
          </a:p>
          <a:p>
            <a:endParaRPr lang="en-US" sz="2800" dirty="0">
              <a:solidFill>
                <a:srgbClr val="C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432FF"/>
                </a:solidFill>
              </a:rPr>
              <a:t>GlueX data are proving very interesting for opportunistic physics, and discoveries beyond exotics.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432FF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C00000"/>
                </a:solidFill>
              </a:rPr>
              <a:t>With the GlueX DIRC and higher rate capability, the reach of GlueX will expand significantly. </a:t>
            </a:r>
          </a:p>
          <a:p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23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A73C2E-60C9-0B40-AC8F-495B21395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84955" y="1222506"/>
            <a:ext cx="1989476" cy="2848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FA0B7B-A137-A248-9CD6-A054741B1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458" y="1501131"/>
            <a:ext cx="8644650" cy="4277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02CA7E-FE94-B44F-9DCD-9FDF85D74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Glue.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EFC39-C500-9E42-AAB7-47FCD81A6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751B0-1BBB-C94F-A1D2-0DEEAC71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45FC30-0FEF-AF4A-8581-CFB1F40DD3CE}"/>
              </a:ext>
            </a:extLst>
          </p:cNvPr>
          <p:cNvSpPr txBox="1"/>
          <p:nvPr/>
        </p:nvSpPr>
        <p:spPr>
          <a:xfrm>
            <a:off x="117238" y="3194061"/>
            <a:ext cx="17271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We know that mesons and baryons can be accurately described by constituent quarks being underlying degrees of freedom.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AAA7D0-D487-5548-84BA-D0B0BF9CB5E2}"/>
              </a:ext>
            </a:extLst>
          </p:cNvPr>
          <p:cNvSpPr txBox="1"/>
          <p:nvPr/>
        </p:nvSpPr>
        <p:spPr>
          <a:xfrm>
            <a:off x="1633906" y="2119673"/>
            <a:ext cx="445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J</a:t>
            </a:r>
            <a:r>
              <a:rPr lang="en-US" sz="2000" baseline="30000" dirty="0">
                <a:solidFill>
                  <a:srgbClr val="00B050"/>
                </a:solidFill>
              </a:rPr>
              <a:t>PC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85DA7E-98A8-744A-BEB8-8D0EC4AAD19D}"/>
              </a:ext>
            </a:extLst>
          </p:cNvPr>
          <p:cNvSpPr txBox="1"/>
          <p:nvPr/>
        </p:nvSpPr>
        <p:spPr>
          <a:xfrm>
            <a:off x="2467958" y="961684"/>
            <a:ext cx="4359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Lattice QCD calculation of meson spectrum. 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46DA86A-5C45-C242-9496-7DD16C376B5B}"/>
              </a:ext>
            </a:extLst>
          </p:cNvPr>
          <p:cNvSpPr/>
          <p:nvPr/>
        </p:nvSpPr>
        <p:spPr>
          <a:xfrm>
            <a:off x="2512426" y="4421689"/>
            <a:ext cx="447020" cy="149603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CA7D604-88F4-474A-8160-3EE47BCBAE54}"/>
              </a:ext>
            </a:extLst>
          </p:cNvPr>
          <p:cNvSpPr/>
          <p:nvPr/>
        </p:nvSpPr>
        <p:spPr>
          <a:xfrm>
            <a:off x="3052603" y="4071224"/>
            <a:ext cx="447020" cy="149603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4B69B4C-D903-754F-AEB1-3C5BC0F0149E}"/>
              </a:ext>
            </a:extLst>
          </p:cNvPr>
          <p:cNvSpPr/>
          <p:nvPr/>
        </p:nvSpPr>
        <p:spPr>
          <a:xfrm>
            <a:off x="4774336" y="2861223"/>
            <a:ext cx="447020" cy="100047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4622378-BF7D-A74F-B2E6-6206AFB55DFB}"/>
              </a:ext>
            </a:extLst>
          </p:cNvPr>
          <p:cNvSpPr/>
          <p:nvPr/>
        </p:nvSpPr>
        <p:spPr>
          <a:xfrm>
            <a:off x="3988721" y="2869505"/>
            <a:ext cx="447020" cy="877923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87F093B-FC0C-B740-91F3-D90E8E473594}"/>
              </a:ext>
            </a:extLst>
          </p:cNvPr>
          <p:cNvSpPr/>
          <p:nvPr/>
        </p:nvSpPr>
        <p:spPr>
          <a:xfrm>
            <a:off x="3095136" y="3272115"/>
            <a:ext cx="447020" cy="62899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FEFAD36-601A-5C42-995A-E6AEAFDBBFCC}"/>
              </a:ext>
            </a:extLst>
          </p:cNvPr>
          <p:cNvSpPr/>
          <p:nvPr/>
        </p:nvSpPr>
        <p:spPr>
          <a:xfrm>
            <a:off x="2559453" y="3393141"/>
            <a:ext cx="447020" cy="628994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AF83307-6888-DF4A-9764-0D3BF43975E0}"/>
              </a:ext>
            </a:extLst>
          </p:cNvPr>
          <p:cNvSpPr/>
          <p:nvPr/>
        </p:nvSpPr>
        <p:spPr>
          <a:xfrm>
            <a:off x="5862490" y="3649567"/>
            <a:ext cx="447020" cy="91415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222D272-60A7-DC49-8DB8-E4BCBA7CE761}"/>
              </a:ext>
            </a:extLst>
          </p:cNvPr>
          <p:cNvSpPr/>
          <p:nvPr/>
        </p:nvSpPr>
        <p:spPr>
          <a:xfrm>
            <a:off x="6261839" y="3650444"/>
            <a:ext cx="447020" cy="91415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65D426E-6690-8B40-B5B6-6A21BCC7C11F}"/>
              </a:ext>
            </a:extLst>
          </p:cNvPr>
          <p:cNvSpPr/>
          <p:nvPr/>
        </p:nvSpPr>
        <p:spPr>
          <a:xfrm>
            <a:off x="6721954" y="3614146"/>
            <a:ext cx="447020" cy="91415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D7338EA-658B-7545-91F1-EF53A1672DB2}"/>
              </a:ext>
            </a:extLst>
          </p:cNvPr>
          <p:cNvSpPr/>
          <p:nvPr/>
        </p:nvSpPr>
        <p:spPr>
          <a:xfrm>
            <a:off x="7672402" y="2279906"/>
            <a:ext cx="447020" cy="914155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ED7C7EB-10B4-8249-813E-20982B772269}"/>
              </a:ext>
            </a:extLst>
          </p:cNvPr>
          <p:cNvSpPr/>
          <p:nvPr/>
        </p:nvSpPr>
        <p:spPr>
          <a:xfrm>
            <a:off x="7168974" y="2526280"/>
            <a:ext cx="447020" cy="61224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B5717B3-3283-1049-BE8F-5D96496C8E9A}"/>
              </a:ext>
            </a:extLst>
          </p:cNvPr>
          <p:cNvSpPr/>
          <p:nvPr/>
        </p:nvSpPr>
        <p:spPr>
          <a:xfrm>
            <a:off x="2541129" y="2412728"/>
            <a:ext cx="447020" cy="877922"/>
          </a:xfrm>
          <a:prstGeom prst="ellipse">
            <a:avLst/>
          </a:prstGeom>
          <a:noFill/>
          <a:ln w="349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9D5C97-BC95-0F4E-8D19-C2927E78CC16}"/>
              </a:ext>
            </a:extLst>
          </p:cNvPr>
          <p:cNvSpPr txBox="1"/>
          <p:nvPr/>
        </p:nvSpPr>
        <p:spPr>
          <a:xfrm>
            <a:off x="4074490" y="5614835"/>
            <a:ext cx="3621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Experimentally known meson states</a:t>
            </a:r>
          </a:p>
          <a:p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States whose assignment is not clear.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76F8717-D1ED-8346-82FF-9F51E42B81E1}"/>
              </a:ext>
            </a:extLst>
          </p:cNvPr>
          <p:cNvSpPr/>
          <p:nvPr/>
        </p:nvSpPr>
        <p:spPr>
          <a:xfrm>
            <a:off x="3061370" y="2318606"/>
            <a:ext cx="447020" cy="877922"/>
          </a:xfrm>
          <a:prstGeom prst="ellipse">
            <a:avLst/>
          </a:prstGeom>
          <a:noFill/>
          <a:ln w="349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34419EE-3747-8145-B9CF-E4793828ADB6}"/>
              </a:ext>
            </a:extLst>
          </p:cNvPr>
          <p:cNvSpPr/>
          <p:nvPr/>
        </p:nvSpPr>
        <p:spPr>
          <a:xfrm>
            <a:off x="4774336" y="2014997"/>
            <a:ext cx="447020" cy="877922"/>
          </a:xfrm>
          <a:prstGeom prst="ellipse">
            <a:avLst/>
          </a:prstGeom>
          <a:noFill/>
          <a:ln w="349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B07B4-B080-3244-90C0-97944EFD53CA}"/>
              </a:ext>
            </a:extLst>
          </p:cNvPr>
          <p:cNvSpPr txBox="1"/>
          <p:nvPr/>
        </p:nvSpPr>
        <p:spPr>
          <a:xfrm>
            <a:off x="117238" y="6116343"/>
            <a:ext cx="29124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LQCD: Phys. Rev. D88, 094505 (2013).</a:t>
            </a:r>
          </a:p>
        </p:txBody>
      </p:sp>
    </p:spTree>
    <p:extLst>
      <p:ext uri="{BB962C8B-B14F-4D97-AF65-F5344CB8AC3E}">
        <p14:creationId xmlns:p14="http://schemas.microsoft.com/office/powerpoint/2010/main" val="316631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4A73C2E-60C9-0B40-AC8F-495B21395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84955" y="1222506"/>
            <a:ext cx="1989476" cy="2848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FA0B7B-A137-A248-9CD6-A054741B1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2458" y="1501131"/>
            <a:ext cx="8644650" cy="42779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02CA7E-FE94-B44F-9DCD-9FDF85D74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Glue.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EFC39-C500-9E42-AAB7-47FCD81A6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751B0-1BBB-C94F-A1D2-0DEEAC71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45FC30-0FEF-AF4A-8581-CFB1F40DD3CE}"/>
              </a:ext>
            </a:extLst>
          </p:cNvPr>
          <p:cNvSpPr txBox="1"/>
          <p:nvPr/>
        </p:nvSpPr>
        <p:spPr>
          <a:xfrm>
            <a:off x="117238" y="3194061"/>
            <a:ext cx="17271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We know that mesons and baryons can be accurately described by constituent quarks being underlying degrees of freedom.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AAA7D0-D487-5548-84BA-D0B0BF9CB5E2}"/>
              </a:ext>
            </a:extLst>
          </p:cNvPr>
          <p:cNvSpPr txBox="1"/>
          <p:nvPr/>
        </p:nvSpPr>
        <p:spPr>
          <a:xfrm>
            <a:off x="1633906" y="2119673"/>
            <a:ext cx="445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B050"/>
                </a:solidFill>
              </a:rPr>
              <a:t>J</a:t>
            </a:r>
            <a:r>
              <a:rPr lang="en-US" sz="2000" baseline="30000" dirty="0">
                <a:solidFill>
                  <a:srgbClr val="00B050"/>
                </a:solidFill>
              </a:rPr>
              <a:t>PC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85DA7E-98A8-744A-BEB8-8D0EC4AAD19D}"/>
              </a:ext>
            </a:extLst>
          </p:cNvPr>
          <p:cNvSpPr txBox="1"/>
          <p:nvPr/>
        </p:nvSpPr>
        <p:spPr>
          <a:xfrm>
            <a:off x="2467958" y="961684"/>
            <a:ext cx="4359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Lattice QCD calculation of meson spectrum.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B5717B3-3283-1049-BE8F-5D96496C8E9A}"/>
              </a:ext>
            </a:extLst>
          </p:cNvPr>
          <p:cNvSpPr/>
          <p:nvPr/>
        </p:nvSpPr>
        <p:spPr>
          <a:xfrm>
            <a:off x="2541129" y="2519783"/>
            <a:ext cx="447020" cy="770866"/>
          </a:xfrm>
          <a:prstGeom prst="ellipse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76F8717-D1ED-8346-82FF-9F51E42B81E1}"/>
              </a:ext>
            </a:extLst>
          </p:cNvPr>
          <p:cNvSpPr/>
          <p:nvPr/>
        </p:nvSpPr>
        <p:spPr>
          <a:xfrm>
            <a:off x="3061370" y="2412726"/>
            <a:ext cx="447020" cy="783801"/>
          </a:xfrm>
          <a:prstGeom prst="ellipse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34419EE-3747-8145-B9CF-E4793828ADB6}"/>
              </a:ext>
            </a:extLst>
          </p:cNvPr>
          <p:cNvSpPr/>
          <p:nvPr/>
        </p:nvSpPr>
        <p:spPr>
          <a:xfrm>
            <a:off x="4774336" y="2412727"/>
            <a:ext cx="447020" cy="480191"/>
          </a:xfrm>
          <a:prstGeom prst="ellipse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30FFC45-00C7-6C4C-8F6B-97741F796DF5}"/>
              </a:ext>
            </a:extLst>
          </p:cNvPr>
          <p:cNvSpPr txBox="1"/>
          <p:nvPr/>
        </p:nvSpPr>
        <p:spPr>
          <a:xfrm>
            <a:off x="4074490" y="5614835"/>
            <a:ext cx="2006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Large gluonic fields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4E3A5D-CC0B-DC4E-9FD9-EBC415EF1E26}"/>
              </a:ext>
            </a:extLst>
          </p:cNvPr>
          <p:cNvSpPr txBox="1"/>
          <p:nvPr/>
        </p:nvSpPr>
        <p:spPr>
          <a:xfrm>
            <a:off x="284955" y="6061435"/>
            <a:ext cx="854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Does glue manifest itself as an underlying degree of freedom in the hadronic spectrum?</a:t>
            </a:r>
          </a:p>
        </p:txBody>
      </p:sp>
    </p:spTree>
    <p:extLst>
      <p:ext uri="{BB962C8B-B14F-4D97-AF65-F5344CB8AC3E}">
        <p14:creationId xmlns:p14="http://schemas.microsoft.com/office/powerpoint/2010/main" val="4123217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2CA7E-FE94-B44F-9DCD-9FDF85D74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Role of Glue.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EFC39-C500-9E42-AAB7-47FCD81A6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751B0-1BBB-C94F-A1D2-0DEEAC71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6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E8AC34-80E4-784A-8CF9-6E0C9870430E}"/>
              </a:ext>
            </a:extLst>
          </p:cNvPr>
          <p:cNvSpPr txBox="1"/>
          <p:nvPr/>
        </p:nvSpPr>
        <p:spPr>
          <a:xfrm>
            <a:off x="-311085" y="11500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08080-A1FB-C74F-9A59-CD740419F321}"/>
              </a:ext>
            </a:extLst>
          </p:cNvPr>
          <p:cNvSpPr txBox="1"/>
          <p:nvPr/>
        </p:nvSpPr>
        <p:spPr>
          <a:xfrm>
            <a:off x="284955" y="6061435"/>
            <a:ext cx="854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Does glue manifest itself as an underlying degree of freedom in the hadronic spectrum?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7ED060-5763-1644-BD8E-FC2D88FA556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19494" y="1334736"/>
            <a:ext cx="6077460" cy="3077617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AC9E0CBC-D32E-B04C-BBB5-B035EA998872}"/>
              </a:ext>
            </a:extLst>
          </p:cNvPr>
          <p:cNvGrpSpPr/>
          <p:nvPr/>
        </p:nvGrpSpPr>
        <p:grpSpPr>
          <a:xfrm>
            <a:off x="5863723" y="1724770"/>
            <a:ext cx="3075345" cy="2959100"/>
            <a:chOff x="5980508" y="3838655"/>
            <a:chExt cx="3075345" cy="295910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F0BF210-B954-0A4B-B448-7955B5884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8880" y="3838655"/>
              <a:ext cx="1714500" cy="295910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47241AC-6D20-8649-9612-7F06692EF936}"/>
                </a:ext>
              </a:extLst>
            </p:cNvPr>
            <p:cNvSpPr/>
            <p:nvPr/>
          </p:nvSpPr>
          <p:spPr>
            <a:xfrm>
              <a:off x="7093975" y="5832996"/>
              <a:ext cx="1509635" cy="358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latex-image-1.pdf">
              <a:extLst>
                <a:ext uri="{FF2B5EF4-FFF2-40B4-BE49-F238E27FC236}">
                  <a16:creationId xmlns:a16="http://schemas.microsoft.com/office/drawing/2014/main" id="{82D65E6E-4C41-C24D-8119-984A0846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947950"/>
              <a:ext cx="355600" cy="279400"/>
            </a:xfrm>
            <a:prstGeom prst="rect">
              <a:avLst/>
            </a:prstGeom>
          </p:spPr>
        </p:pic>
        <p:pic>
          <p:nvPicPr>
            <p:cNvPr id="40" name="Picture 39" descr="latex-image-1.pdf">
              <a:extLst>
                <a:ext uri="{FF2B5EF4-FFF2-40B4-BE49-F238E27FC236}">
                  <a16:creationId xmlns:a16="http://schemas.microsoft.com/office/drawing/2014/main" id="{68AADE3F-F7D1-1B4C-9EB2-24B8A8AE4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753" y="4010353"/>
              <a:ext cx="279400" cy="203200"/>
            </a:xfrm>
            <a:prstGeom prst="rect">
              <a:avLst/>
            </a:prstGeom>
          </p:spPr>
        </p:pic>
        <p:pic>
          <p:nvPicPr>
            <p:cNvPr id="41" name="Picture 40" descr="latex-image-1.pdf">
              <a:extLst>
                <a:ext uri="{FF2B5EF4-FFF2-40B4-BE49-F238E27FC236}">
                  <a16:creationId xmlns:a16="http://schemas.microsoft.com/office/drawing/2014/main" id="{2429996E-ADD3-444E-A6D9-8980D2ECA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515118"/>
              <a:ext cx="342900" cy="2032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10DD945-470B-1542-AD1A-E2CFD090B15B}"/>
                </a:ext>
              </a:extLst>
            </p:cNvPr>
            <p:cNvSpPr txBox="1"/>
            <p:nvPr/>
          </p:nvSpPr>
          <p:spPr>
            <a:xfrm>
              <a:off x="5980508" y="5278998"/>
              <a:ext cx="868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2.0GeV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A93670A-89E9-FF47-8F3F-93E815D25A5E}"/>
                </a:ext>
              </a:extLst>
            </p:cNvPr>
            <p:cNvSpPr txBox="1"/>
            <p:nvPr/>
          </p:nvSpPr>
          <p:spPr>
            <a:xfrm>
              <a:off x="6948127" y="6191510"/>
              <a:ext cx="543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+-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CD1443B-0BB0-4148-B1B8-BB1710415537}"/>
                </a:ext>
              </a:extLst>
            </p:cNvPr>
            <p:cNvSpPr/>
            <p:nvPr/>
          </p:nvSpPr>
          <p:spPr>
            <a:xfrm>
              <a:off x="8035605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+-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0A3276-EEFE-5B41-97E2-D2AB24A37AA1}"/>
                </a:ext>
              </a:extLst>
            </p:cNvPr>
            <p:cNvSpPr/>
            <p:nvPr/>
          </p:nvSpPr>
          <p:spPr>
            <a:xfrm>
              <a:off x="7491866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-+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94D6507-57C4-2D49-9565-8BDC7E7C565C}"/>
                </a:ext>
              </a:extLst>
            </p:cNvPr>
            <p:cNvSpPr txBox="1"/>
            <p:nvPr/>
          </p:nvSpPr>
          <p:spPr>
            <a:xfrm>
              <a:off x="6007221" y="4213553"/>
              <a:ext cx="86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2.5GeV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C71D2E6-E982-024A-8BCB-08898721A055}"/>
              </a:ext>
            </a:extLst>
          </p:cNvPr>
          <p:cNvSpPr txBox="1"/>
          <p:nvPr/>
        </p:nvSpPr>
        <p:spPr>
          <a:xfrm>
            <a:off x="6977190" y="1192372"/>
            <a:ext cx="1672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Lattice QCD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06F447-2BBD-8F43-A889-8048908BD8A8}"/>
              </a:ext>
            </a:extLst>
          </p:cNvPr>
          <p:cNvSpPr txBox="1"/>
          <p:nvPr/>
        </p:nvSpPr>
        <p:spPr>
          <a:xfrm>
            <a:off x="6094320" y="4985435"/>
            <a:ext cx="2867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LQCD: Phys. Rev. D83, 111502 (2011)</a:t>
            </a:r>
          </a:p>
        </p:txBody>
      </p:sp>
    </p:spTree>
    <p:extLst>
      <p:ext uri="{BB962C8B-B14F-4D97-AF65-F5344CB8AC3E}">
        <p14:creationId xmlns:p14="http://schemas.microsoft.com/office/powerpoint/2010/main" val="3733531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2CA7E-FE94-B44F-9DCD-9FDF85D74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Exotic Hybrid Mesons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EFC39-C500-9E42-AAB7-47FCD81A6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751B0-1BBB-C94F-A1D2-0DEEAC71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7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E8AC34-80E4-784A-8CF9-6E0C9870430E}"/>
              </a:ext>
            </a:extLst>
          </p:cNvPr>
          <p:cNvSpPr txBox="1"/>
          <p:nvPr/>
        </p:nvSpPr>
        <p:spPr>
          <a:xfrm>
            <a:off x="-311085" y="11500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08080-A1FB-C74F-9A59-CD740419F321}"/>
              </a:ext>
            </a:extLst>
          </p:cNvPr>
          <p:cNvSpPr txBox="1"/>
          <p:nvPr/>
        </p:nvSpPr>
        <p:spPr>
          <a:xfrm>
            <a:off x="284955" y="6061435"/>
            <a:ext cx="854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Does glue manifest itself as an underlying degree of freedom in the hadronic spectrum?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C9E0CBC-D32E-B04C-BBB5-B035EA998872}"/>
              </a:ext>
            </a:extLst>
          </p:cNvPr>
          <p:cNvGrpSpPr/>
          <p:nvPr/>
        </p:nvGrpSpPr>
        <p:grpSpPr>
          <a:xfrm>
            <a:off x="5863723" y="1724770"/>
            <a:ext cx="3075345" cy="2959100"/>
            <a:chOff x="5980508" y="3838655"/>
            <a:chExt cx="3075345" cy="295910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F0BF210-B954-0A4B-B448-7955B5884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8880" y="3838655"/>
              <a:ext cx="1714500" cy="295910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47241AC-6D20-8649-9612-7F06692EF936}"/>
                </a:ext>
              </a:extLst>
            </p:cNvPr>
            <p:cNvSpPr/>
            <p:nvPr/>
          </p:nvSpPr>
          <p:spPr>
            <a:xfrm>
              <a:off x="7093975" y="5832996"/>
              <a:ext cx="1509635" cy="358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latex-image-1.pdf">
              <a:extLst>
                <a:ext uri="{FF2B5EF4-FFF2-40B4-BE49-F238E27FC236}">
                  <a16:creationId xmlns:a16="http://schemas.microsoft.com/office/drawing/2014/main" id="{82D65E6E-4C41-C24D-8119-984A0846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947950"/>
              <a:ext cx="355600" cy="279400"/>
            </a:xfrm>
            <a:prstGeom prst="rect">
              <a:avLst/>
            </a:prstGeom>
          </p:spPr>
        </p:pic>
        <p:pic>
          <p:nvPicPr>
            <p:cNvPr id="40" name="Picture 39" descr="latex-image-1.pdf">
              <a:extLst>
                <a:ext uri="{FF2B5EF4-FFF2-40B4-BE49-F238E27FC236}">
                  <a16:creationId xmlns:a16="http://schemas.microsoft.com/office/drawing/2014/main" id="{68AADE3F-F7D1-1B4C-9EB2-24B8A8AE4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753" y="4010353"/>
              <a:ext cx="279400" cy="203200"/>
            </a:xfrm>
            <a:prstGeom prst="rect">
              <a:avLst/>
            </a:prstGeom>
          </p:spPr>
        </p:pic>
        <p:pic>
          <p:nvPicPr>
            <p:cNvPr id="41" name="Picture 40" descr="latex-image-1.pdf">
              <a:extLst>
                <a:ext uri="{FF2B5EF4-FFF2-40B4-BE49-F238E27FC236}">
                  <a16:creationId xmlns:a16="http://schemas.microsoft.com/office/drawing/2014/main" id="{2429996E-ADD3-444E-A6D9-8980D2ECA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515118"/>
              <a:ext cx="342900" cy="2032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10DD945-470B-1542-AD1A-E2CFD090B15B}"/>
                </a:ext>
              </a:extLst>
            </p:cNvPr>
            <p:cNvSpPr txBox="1"/>
            <p:nvPr/>
          </p:nvSpPr>
          <p:spPr>
            <a:xfrm>
              <a:off x="5980508" y="5278998"/>
              <a:ext cx="868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2.0GeV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A93670A-89E9-FF47-8F3F-93E815D25A5E}"/>
                </a:ext>
              </a:extLst>
            </p:cNvPr>
            <p:cNvSpPr txBox="1"/>
            <p:nvPr/>
          </p:nvSpPr>
          <p:spPr>
            <a:xfrm>
              <a:off x="6948127" y="6191510"/>
              <a:ext cx="543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+-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CD1443B-0BB0-4148-B1B8-BB1710415537}"/>
                </a:ext>
              </a:extLst>
            </p:cNvPr>
            <p:cNvSpPr/>
            <p:nvPr/>
          </p:nvSpPr>
          <p:spPr>
            <a:xfrm>
              <a:off x="8035605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+-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0A3276-EEFE-5B41-97E2-D2AB24A37AA1}"/>
                </a:ext>
              </a:extLst>
            </p:cNvPr>
            <p:cNvSpPr/>
            <p:nvPr/>
          </p:nvSpPr>
          <p:spPr>
            <a:xfrm>
              <a:off x="7491866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-+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94D6507-57C4-2D49-9565-8BDC7E7C565C}"/>
                </a:ext>
              </a:extLst>
            </p:cNvPr>
            <p:cNvSpPr txBox="1"/>
            <p:nvPr/>
          </p:nvSpPr>
          <p:spPr>
            <a:xfrm>
              <a:off x="6007221" y="4213553"/>
              <a:ext cx="86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2.5GeV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C71D2E6-E982-024A-8BCB-08898721A055}"/>
              </a:ext>
            </a:extLst>
          </p:cNvPr>
          <p:cNvSpPr txBox="1"/>
          <p:nvPr/>
        </p:nvSpPr>
        <p:spPr>
          <a:xfrm>
            <a:off x="6977190" y="1192372"/>
            <a:ext cx="1672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Lattice QCD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D2BCDF-87D9-9D4E-AF05-91FD4317AA8F}"/>
              </a:ext>
            </a:extLst>
          </p:cNvPr>
          <p:cNvSpPr/>
          <p:nvPr/>
        </p:nvSpPr>
        <p:spPr>
          <a:xfrm>
            <a:off x="468925" y="1259404"/>
            <a:ext cx="62229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cs typeface="Calibri"/>
              </a:rPr>
              <a:t>Lattice QCD suggests 5 nonets of mesons with exotic quantum numbers: </a:t>
            </a:r>
            <a:endParaRPr lang="en-US" sz="2400" b="1" dirty="0">
              <a:solidFill>
                <a:srgbClr val="0000FF"/>
              </a:solidFill>
            </a:endParaRPr>
          </a:p>
          <a:p>
            <a:r>
              <a:rPr lang="en-US" sz="2400" dirty="0">
                <a:solidFill>
                  <a:srgbClr val="0000FF"/>
                </a:solidFill>
                <a:cs typeface="Calibri"/>
              </a:rPr>
              <a:t>1 nonet of   </a:t>
            </a:r>
            <a:r>
              <a:rPr lang="en-US" sz="2400" dirty="0">
                <a:solidFill>
                  <a:srgbClr val="FF0000"/>
                </a:solidFill>
                <a:cs typeface="Calibri"/>
              </a:rPr>
              <a:t>0</a:t>
            </a:r>
            <a:r>
              <a:rPr lang="en-US" sz="2400" baseline="30000" dirty="0">
                <a:solidFill>
                  <a:srgbClr val="FF0000"/>
                </a:solidFill>
                <a:cs typeface="Calibri"/>
              </a:rPr>
              <a:t>+-</a:t>
            </a:r>
            <a:r>
              <a:rPr lang="en-US" sz="2400" dirty="0">
                <a:solidFill>
                  <a:srgbClr val="FF0000"/>
                </a:solidFill>
                <a:cs typeface="Calibri"/>
              </a:rPr>
              <a:t>  exotic </a:t>
            </a:r>
            <a:r>
              <a:rPr lang="en-US" sz="2400" dirty="0">
                <a:solidFill>
                  <a:srgbClr val="0000FF"/>
                </a:solidFill>
                <a:cs typeface="Calibri"/>
              </a:rPr>
              <a:t>mesons</a:t>
            </a:r>
          </a:p>
          <a:p>
            <a:r>
              <a:rPr lang="en-US" sz="2400" dirty="0">
                <a:solidFill>
                  <a:srgbClr val="0000FF"/>
                </a:solidFill>
                <a:cs typeface="Calibri"/>
              </a:rPr>
              <a:t>2 nonets of </a:t>
            </a:r>
            <a:r>
              <a:rPr lang="en-US" sz="2400" dirty="0">
                <a:solidFill>
                  <a:srgbClr val="FF0000"/>
                </a:solidFill>
                <a:cs typeface="Calibri"/>
              </a:rPr>
              <a:t>1</a:t>
            </a:r>
            <a:r>
              <a:rPr lang="en-US" sz="2400" baseline="30000" dirty="0">
                <a:solidFill>
                  <a:srgbClr val="FF0000"/>
                </a:solidFill>
                <a:cs typeface="Calibri"/>
              </a:rPr>
              <a:t>-+   </a:t>
            </a:r>
            <a:r>
              <a:rPr lang="en-US" sz="2400" dirty="0">
                <a:solidFill>
                  <a:srgbClr val="FF0000"/>
                </a:solidFill>
                <a:cs typeface="Calibri"/>
              </a:rPr>
              <a:t>exotic </a:t>
            </a:r>
            <a:r>
              <a:rPr lang="en-US" sz="2400" dirty="0">
                <a:solidFill>
                  <a:srgbClr val="0000FF"/>
                </a:solidFill>
                <a:cs typeface="Calibri"/>
              </a:rPr>
              <a:t>mesons</a:t>
            </a:r>
            <a:endParaRPr lang="en-US" sz="2400" dirty="0">
              <a:solidFill>
                <a:srgbClr val="FF0000"/>
              </a:solidFill>
              <a:cs typeface="Calibri"/>
            </a:endParaRPr>
          </a:p>
          <a:p>
            <a:r>
              <a:rPr lang="en-US" sz="2400" dirty="0">
                <a:solidFill>
                  <a:srgbClr val="0000FF"/>
                </a:solidFill>
                <a:cs typeface="Calibri"/>
              </a:rPr>
              <a:t>2 nonets of </a:t>
            </a:r>
            <a:r>
              <a:rPr lang="en-US" sz="2400" dirty="0">
                <a:solidFill>
                  <a:srgbClr val="FF0000"/>
                </a:solidFill>
                <a:cs typeface="Calibri"/>
              </a:rPr>
              <a:t>2</a:t>
            </a:r>
            <a:r>
              <a:rPr lang="en-US" sz="2400" baseline="30000" dirty="0">
                <a:solidFill>
                  <a:srgbClr val="FF0000"/>
                </a:solidFill>
                <a:cs typeface="Calibri"/>
              </a:rPr>
              <a:t>+-  </a:t>
            </a:r>
            <a:r>
              <a:rPr lang="en-US" sz="2400" dirty="0">
                <a:solidFill>
                  <a:srgbClr val="FF0000"/>
                </a:solidFill>
                <a:cs typeface="Calibri"/>
              </a:rPr>
              <a:t>exotic  </a:t>
            </a:r>
            <a:r>
              <a:rPr lang="en-US" sz="2400" dirty="0">
                <a:solidFill>
                  <a:srgbClr val="0000FF"/>
                </a:solidFill>
                <a:cs typeface="Calibri"/>
              </a:rPr>
              <a:t>mesons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07F0BE-8E82-3844-AE53-FB044F6AAC28}"/>
              </a:ext>
            </a:extLst>
          </p:cNvPr>
          <p:cNvSpPr txBox="1"/>
          <p:nvPr/>
        </p:nvSpPr>
        <p:spPr>
          <a:xfrm>
            <a:off x="6732095" y="4807996"/>
            <a:ext cx="2411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Non quark-antiquark J</a:t>
            </a:r>
            <a:r>
              <a:rPr lang="en-US" sz="2000" b="1" baseline="30000" dirty="0">
                <a:solidFill>
                  <a:srgbClr val="C00000"/>
                </a:solidFill>
              </a:rPr>
              <a:t>PC</a:t>
            </a:r>
            <a:r>
              <a:rPr lang="en-US" sz="2000" b="1" dirty="0">
                <a:solidFill>
                  <a:srgbClr val="C00000"/>
                </a:solidFill>
              </a:rPr>
              <a:t> , Exotic Quantum Numbers!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448AEC-396E-F743-AD9E-F55E881A9CCB}"/>
              </a:ext>
            </a:extLst>
          </p:cNvPr>
          <p:cNvSpPr txBox="1"/>
          <p:nvPr/>
        </p:nvSpPr>
        <p:spPr>
          <a:xfrm>
            <a:off x="428984" y="3375632"/>
            <a:ext cx="5385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Lattice QCD results are consistent with the gluonic field behaving like a J</a:t>
            </a:r>
            <a:r>
              <a:rPr lang="en-US" sz="2400" baseline="30000" dirty="0">
                <a:solidFill>
                  <a:srgbClr val="C00000"/>
                </a:solidFill>
              </a:rPr>
              <a:t>PC</a:t>
            </a:r>
            <a:r>
              <a:rPr lang="en-US" sz="2400" dirty="0">
                <a:solidFill>
                  <a:srgbClr val="C00000"/>
                </a:solidFill>
              </a:rPr>
              <a:t>=1</a:t>
            </a:r>
            <a:r>
              <a:rPr lang="en-US" sz="2400" baseline="30000" dirty="0">
                <a:solidFill>
                  <a:srgbClr val="C00000"/>
                </a:solidFill>
              </a:rPr>
              <a:t>+- </a:t>
            </a:r>
            <a:r>
              <a:rPr lang="en-US" sz="2400" dirty="0">
                <a:solidFill>
                  <a:srgbClr val="C00000"/>
                </a:solidFill>
              </a:rPr>
              <a:t>constituent with a mass ~1-1.5 GeV/c</a:t>
            </a:r>
            <a:r>
              <a:rPr lang="en-US" sz="2400" baseline="30000" dirty="0">
                <a:solidFill>
                  <a:srgbClr val="C00000"/>
                </a:solidFill>
              </a:rPr>
              <a:t>2</a:t>
            </a:r>
            <a:r>
              <a:rPr lang="en-US" sz="24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9252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DEFC39-C500-9E42-AAB7-47FCD81A6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NSAC Presentation, April 2019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4751B0-1BBB-C94F-A1D2-0DEEAC710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1EAFF-2982-3548-9BFA-EE89EB0AAB42}" type="slidenum">
              <a:rPr lang="en-US" smtClean="0"/>
              <a:t>8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BE8AC34-80E4-784A-8CF9-6E0C9870430E}"/>
              </a:ext>
            </a:extLst>
          </p:cNvPr>
          <p:cNvSpPr txBox="1"/>
          <p:nvPr/>
        </p:nvSpPr>
        <p:spPr>
          <a:xfrm>
            <a:off x="-311085" y="11500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08080-A1FB-C74F-9A59-CD740419F321}"/>
              </a:ext>
            </a:extLst>
          </p:cNvPr>
          <p:cNvSpPr txBox="1"/>
          <p:nvPr/>
        </p:nvSpPr>
        <p:spPr>
          <a:xfrm>
            <a:off x="284955" y="6061435"/>
            <a:ext cx="8540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Does glue manifest itself as an underlying degree of freedom in the hadronic spectrum?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C9E0CBC-D32E-B04C-BBB5-B035EA998872}"/>
              </a:ext>
            </a:extLst>
          </p:cNvPr>
          <p:cNvGrpSpPr/>
          <p:nvPr/>
        </p:nvGrpSpPr>
        <p:grpSpPr>
          <a:xfrm>
            <a:off x="5863723" y="1724770"/>
            <a:ext cx="3075345" cy="2959100"/>
            <a:chOff x="5980508" y="3838655"/>
            <a:chExt cx="3075345" cy="295910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F0BF210-B954-0A4B-B448-7955B5884C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48880" y="3838655"/>
              <a:ext cx="1714500" cy="2959100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47241AC-6D20-8649-9612-7F06692EF936}"/>
                </a:ext>
              </a:extLst>
            </p:cNvPr>
            <p:cNvSpPr/>
            <p:nvPr/>
          </p:nvSpPr>
          <p:spPr>
            <a:xfrm>
              <a:off x="7093975" y="5832996"/>
              <a:ext cx="1509635" cy="358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 descr="latex-image-1.pdf">
              <a:extLst>
                <a:ext uri="{FF2B5EF4-FFF2-40B4-BE49-F238E27FC236}">
                  <a16:creationId xmlns:a16="http://schemas.microsoft.com/office/drawing/2014/main" id="{82D65E6E-4C41-C24D-8119-984A0846A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947950"/>
              <a:ext cx="355600" cy="279400"/>
            </a:xfrm>
            <a:prstGeom prst="rect">
              <a:avLst/>
            </a:prstGeom>
          </p:spPr>
        </p:pic>
        <p:pic>
          <p:nvPicPr>
            <p:cNvPr id="40" name="Picture 39" descr="latex-image-1.pdf">
              <a:extLst>
                <a:ext uri="{FF2B5EF4-FFF2-40B4-BE49-F238E27FC236}">
                  <a16:creationId xmlns:a16="http://schemas.microsoft.com/office/drawing/2014/main" id="{68AADE3F-F7D1-1B4C-9EB2-24B8A8AE4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63753" y="4010353"/>
              <a:ext cx="279400" cy="203200"/>
            </a:xfrm>
            <a:prstGeom prst="rect">
              <a:avLst/>
            </a:prstGeom>
          </p:spPr>
        </p:pic>
        <p:pic>
          <p:nvPicPr>
            <p:cNvPr id="41" name="Picture 40" descr="latex-image-1.pdf">
              <a:extLst>
                <a:ext uri="{FF2B5EF4-FFF2-40B4-BE49-F238E27FC236}">
                  <a16:creationId xmlns:a16="http://schemas.microsoft.com/office/drawing/2014/main" id="{2429996E-ADD3-444E-A6D9-8980D2ECA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0253" y="4515118"/>
              <a:ext cx="342900" cy="203200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10DD945-470B-1542-AD1A-E2CFD090B15B}"/>
                </a:ext>
              </a:extLst>
            </p:cNvPr>
            <p:cNvSpPr txBox="1"/>
            <p:nvPr/>
          </p:nvSpPr>
          <p:spPr>
            <a:xfrm>
              <a:off x="5980508" y="5278998"/>
              <a:ext cx="868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2.0GeV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A93670A-89E9-FF47-8F3F-93E815D25A5E}"/>
                </a:ext>
              </a:extLst>
            </p:cNvPr>
            <p:cNvSpPr txBox="1"/>
            <p:nvPr/>
          </p:nvSpPr>
          <p:spPr>
            <a:xfrm>
              <a:off x="6948127" y="6191510"/>
              <a:ext cx="5437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0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+-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CD1443B-0BB0-4148-B1B8-BB1710415537}"/>
                </a:ext>
              </a:extLst>
            </p:cNvPr>
            <p:cNvSpPr/>
            <p:nvPr/>
          </p:nvSpPr>
          <p:spPr>
            <a:xfrm>
              <a:off x="8035605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2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+-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E0A3276-EEFE-5B41-97E2-D2AB24A37AA1}"/>
                </a:ext>
              </a:extLst>
            </p:cNvPr>
            <p:cNvSpPr/>
            <p:nvPr/>
          </p:nvSpPr>
          <p:spPr>
            <a:xfrm>
              <a:off x="7491866" y="6191510"/>
              <a:ext cx="5437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  <a:r>
                <a:rPr lang="en-US" sz="2400" b="1" baseline="30000" dirty="0">
                  <a:solidFill>
                    <a:srgbClr val="FF0000"/>
                  </a:solidFill>
                </a:rPr>
                <a:t>-+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94D6507-57C4-2D49-9565-8BDC7E7C565C}"/>
                </a:ext>
              </a:extLst>
            </p:cNvPr>
            <p:cNvSpPr txBox="1"/>
            <p:nvPr/>
          </p:nvSpPr>
          <p:spPr>
            <a:xfrm>
              <a:off x="6007221" y="4213553"/>
              <a:ext cx="869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2.5GeV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C71D2E6-E982-024A-8BCB-08898721A055}"/>
              </a:ext>
            </a:extLst>
          </p:cNvPr>
          <p:cNvSpPr txBox="1"/>
          <p:nvPr/>
        </p:nvSpPr>
        <p:spPr>
          <a:xfrm>
            <a:off x="6977190" y="1192372"/>
            <a:ext cx="1672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Lattice QCD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F99658-528A-5E43-8443-6593330AB2D6}"/>
              </a:ext>
            </a:extLst>
          </p:cNvPr>
          <p:cNvSpPr txBox="1"/>
          <p:nvPr/>
        </p:nvSpPr>
        <p:spPr>
          <a:xfrm>
            <a:off x="6154331" y="4588243"/>
            <a:ext cx="27847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J</a:t>
            </a:r>
            <a:r>
              <a:rPr lang="en-US" sz="2800" b="1" baseline="30000" dirty="0"/>
              <a:t>PC</a:t>
            </a:r>
            <a:r>
              <a:rPr lang="en-US" sz="2800" b="1" dirty="0"/>
              <a:t>=0</a:t>
            </a:r>
            <a:r>
              <a:rPr lang="en-US" sz="2800" b="1" baseline="30000" dirty="0"/>
              <a:t>+-</a:t>
            </a:r>
            <a:r>
              <a:rPr lang="en-US" sz="2800" b="1" dirty="0"/>
              <a:t> : </a:t>
            </a:r>
            <a:r>
              <a:rPr lang="en-US" sz="2800" b="1" dirty="0">
                <a:solidFill>
                  <a:srgbClr val="0070C0"/>
                </a:solidFill>
              </a:rPr>
              <a:t>b</a:t>
            </a:r>
            <a:r>
              <a:rPr lang="en-US" sz="2800" b="1" baseline="-25000" dirty="0">
                <a:solidFill>
                  <a:srgbClr val="0070C0"/>
                </a:solidFill>
              </a:rPr>
              <a:t>0</a:t>
            </a:r>
            <a:r>
              <a:rPr lang="en-US" sz="2800" b="1" dirty="0"/>
              <a:t>, h</a:t>
            </a:r>
            <a:r>
              <a:rPr lang="en-US" sz="2800" b="1" baseline="-25000" dirty="0"/>
              <a:t>2</a:t>
            </a:r>
            <a:r>
              <a:rPr lang="en-US" sz="2800" b="1" dirty="0"/>
              <a:t>, </a:t>
            </a:r>
            <a:r>
              <a:rPr lang="en-US" sz="2800" b="1" dirty="0">
                <a:solidFill>
                  <a:srgbClr val="00B050"/>
                </a:solidFill>
              </a:rPr>
              <a:t>h</a:t>
            </a:r>
            <a:r>
              <a:rPr lang="en-US" sz="2800" b="1" baseline="-25000" dirty="0">
                <a:solidFill>
                  <a:srgbClr val="00B050"/>
                </a:solidFill>
              </a:rPr>
              <a:t>0</a:t>
            </a:r>
            <a:r>
              <a:rPr lang="en-US" sz="2800" b="1" dirty="0">
                <a:solidFill>
                  <a:srgbClr val="00B050"/>
                </a:solidFill>
              </a:rPr>
              <a:t>’</a:t>
            </a:r>
            <a:endParaRPr lang="en-US" sz="2800" b="1" dirty="0"/>
          </a:p>
          <a:p>
            <a:r>
              <a:rPr lang="en-US" sz="2800" b="1" dirty="0"/>
              <a:t>J</a:t>
            </a:r>
            <a:r>
              <a:rPr lang="en-US" sz="2800" b="1" baseline="30000" dirty="0"/>
              <a:t>PC</a:t>
            </a:r>
            <a:r>
              <a:rPr lang="en-US" sz="2800" b="1" dirty="0"/>
              <a:t>=1</a:t>
            </a:r>
            <a:r>
              <a:rPr lang="en-US" sz="2800" b="1" baseline="30000" dirty="0"/>
              <a:t>-+ </a:t>
            </a:r>
            <a:r>
              <a:rPr lang="en-US" sz="2800" b="1" dirty="0"/>
              <a:t>: </a:t>
            </a:r>
            <a:r>
              <a:rPr lang="en-US" sz="2800" b="1" dirty="0">
                <a:solidFill>
                  <a:srgbClr val="0070C0"/>
                </a:solidFill>
                <a:latin typeface="Symbol" pitchFamily="2" charset="2"/>
              </a:rPr>
              <a:t>p</a:t>
            </a:r>
            <a:r>
              <a:rPr lang="en-US" sz="2800" b="1" baseline="-25000" dirty="0">
                <a:solidFill>
                  <a:srgbClr val="0070C0"/>
                </a:solidFill>
              </a:rPr>
              <a:t>1</a:t>
            </a:r>
            <a:r>
              <a:rPr lang="en-US" sz="2800" b="1" dirty="0"/>
              <a:t>, </a:t>
            </a:r>
            <a:r>
              <a:rPr lang="en-US" sz="2800" b="1" dirty="0">
                <a:latin typeface="Symbol" pitchFamily="2" charset="2"/>
              </a:rPr>
              <a:t>h</a:t>
            </a:r>
            <a:r>
              <a:rPr lang="en-US" sz="2800" b="1" baseline="-25000" dirty="0"/>
              <a:t>1</a:t>
            </a:r>
            <a:r>
              <a:rPr lang="en-US" sz="2800" b="1" dirty="0"/>
              <a:t>, </a:t>
            </a:r>
            <a:r>
              <a:rPr lang="en-US" sz="2800" b="1" dirty="0">
                <a:solidFill>
                  <a:srgbClr val="00B050"/>
                </a:solidFill>
                <a:latin typeface="Symbol" pitchFamily="2" charset="2"/>
              </a:rPr>
              <a:t>h</a:t>
            </a:r>
            <a:r>
              <a:rPr lang="en-US" sz="2800" b="1" baseline="-25000" dirty="0">
                <a:solidFill>
                  <a:srgbClr val="00B050"/>
                </a:solidFill>
              </a:rPr>
              <a:t>1</a:t>
            </a:r>
            <a:r>
              <a:rPr lang="en-US" sz="2800" b="1" dirty="0">
                <a:solidFill>
                  <a:srgbClr val="00B050"/>
                </a:solidFill>
              </a:rPr>
              <a:t>’</a:t>
            </a:r>
          </a:p>
          <a:p>
            <a:r>
              <a:rPr lang="en-US" sz="2800" b="1" dirty="0"/>
              <a:t>J</a:t>
            </a:r>
            <a:r>
              <a:rPr lang="en-US" sz="2800" b="1" baseline="30000" dirty="0"/>
              <a:t>PC</a:t>
            </a:r>
            <a:r>
              <a:rPr lang="en-US" sz="2800" b="1" dirty="0"/>
              <a:t>=2</a:t>
            </a:r>
            <a:r>
              <a:rPr lang="en-US" sz="2800" b="1" baseline="30000" dirty="0"/>
              <a:t>+-</a:t>
            </a:r>
            <a:r>
              <a:rPr lang="en-US" sz="2800" b="1" dirty="0"/>
              <a:t> : </a:t>
            </a:r>
            <a:r>
              <a:rPr lang="en-US" sz="2800" b="1" dirty="0">
                <a:solidFill>
                  <a:srgbClr val="0070C0"/>
                </a:solidFill>
              </a:rPr>
              <a:t>b</a:t>
            </a:r>
            <a:r>
              <a:rPr lang="en-US" sz="2800" b="1" baseline="-25000" dirty="0">
                <a:solidFill>
                  <a:srgbClr val="0070C0"/>
                </a:solidFill>
              </a:rPr>
              <a:t>2</a:t>
            </a:r>
            <a:r>
              <a:rPr lang="en-US" sz="2800" b="1" dirty="0"/>
              <a:t>, h</a:t>
            </a:r>
            <a:r>
              <a:rPr lang="en-US" sz="2800" b="1" baseline="-25000" dirty="0"/>
              <a:t>2</a:t>
            </a:r>
            <a:r>
              <a:rPr lang="en-US" sz="2800" b="1" dirty="0"/>
              <a:t>, </a:t>
            </a:r>
            <a:r>
              <a:rPr lang="en-US" sz="2800" b="1" dirty="0">
                <a:solidFill>
                  <a:srgbClr val="00B050"/>
                </a:solidFill>
              </a:rPr>
              <a:t>h</a:t>
            </a:r>
            <a:r>
              <a:rPr lang="en-US" sz="2800" b="1" baseline="-25000" dirty="0">
                <a:solidFill>
                  <a:srgbClr val="00B050"/>
                </a:solidFill>
              </a:rPr>
              <a:t>2</a:t>
            </a:r>
            <a:r>
              <a:rPr lang="en-US" sz="2800" b="1" dirty="0">
                <a:solidFill>
                  <a:srgbClr val="00B050"/>
                </a:solidFill>
              </a:rPr>
              <a:t>’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DB380C-B42E-734A-88F4-A5AAF42F2D74}"/>
              </a:ext>
            </a:extLst>
          </p:cNvPr>
          <p:cNvSpPr txBox="1"/>
          <p:nvPr/>
        </p:nvSpPr>
        <p:spPr>
          <a:xfrm>
            <a:off x="444501" y="1177242"/>
            <a:ext cx="52455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Experimental evidence for a single state:</a:t>
            </a:r>
          </a:p>
          <a:p>
            <a:endParaRPr lang="en-US" sz="2400" dirty="0">
              <a:solidFill>
                <a:srgbClr val="C00000"/>
              </a:solidFill>
            </a:endParaRPr>
          </a:p>
          <a:p>
            <a:pPr marL="342900" indent="-342900">
              <a:buFont typeface="Symbol" pitchFamily="2" charset="2"/>
              <a:buChar char=" "/>
            </a:pPr>
            <a:r>
              <a:rPr lang="en-US" sz="2400" dirty="0">
                <a:solidFill>
                  <a:srgbClr val="00B050"/>
                </a:solidFill>
                <a:latin typeface="Symbol" pitchFamily="2" charset="2"/>
              </a:rPr>
              <a:t>                      p</a:t>
            </a:r>
            <a:r>
              <a:rPr lang="en-US" sz="2400" baseline="-25000" dirty="0">
                <a:solidFill>
                  <a:srgbClr val="00B050"/>
                </a:solidFill>
              </a:rPr>
              <a:t>1</a:t>
            </a:r>
            <a:r>
              <a:rPr lang="en-US" sz="2400" dirty="0">
                <a:solidFill>
                  <a:srgbClr val="00B050"/>
                </a:solidFill>
              </a:rPr>
              <a:t>(1600)</a:t>
            </a:r>
          </a:p>
          <a:p>
            <a:pPr marL="342900" indent="-342900">
              <a:buFont typeface="Symbol" pitchFamily="2" charset="2"/>
              <a:buChar char=" "/>
            </a:pPr>
            <a:endParaRPr lang="en-US" sz="2400" dirty="0">
              <a:solidFill>
                <a:srgbClr val="00B05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Reported in several experiments in several decay modes. Strongest signal in</a:t>
            </a:r>
          </a:p>
          <a:p>
            <a:endParaRPr lang="en-US" sz="2400" dirty="0">
              <a:solidFill>
                <a:srgbClr val="C00000"/>
              </a:solidFill>
            </a:endParaRPr>
          </a:p>
          <a:p>
            <a:pPr lvl="3"/>
            <a:r>
              <a:rPr lang="en-US" sz="2400" dirty="0">
                <a:solidFill>
                  <a:srgbClr val="00B050"/>
                </a:solidFill>
                <a:latin typeface="Symbol" pitchFamily="2" charset="2"/>
              </a:rPr>
              <a:t>p</a:t>
            </a:r>
            <a:r>
              <a:rPr lang="en-US" sz="2400" baseline="-25000" dirty="0">
                <a:solidFill>
                  <a:srgbClr val="00B050"/>
                </a:solidFill>
              </a:rPr>
              <a:t>1</a:t>
            </a:r>
            <a:r>
              <a:rPr lang="en-US" sz="2400" dirty="0">
                <a:solidFill>
                  <a:srgbClr val="00B050"/>
                </a:solidFill>
              </a:rPr>
              <a:t>(1600) </a:t>
            </a:r>
            <a:r>
              <a:rPr lang="en-GB" sz="2400" b="1" dirty="0">
                <a:solidFill>
                  <a:srgbClr val="00B050"/>
                </a:solidFill>
                <a:latin typeface="Symbol" pitchFamily="16" charset="2"/>
              </a:rPr>
              <a:t> </a:t>
            </a:r>
            <a:r>
              <a:rPr lang="en-GB" sz="2400" b="1" dirty="0" err="1">
                <a:solidFill>
                  <a:srgbClr val="00B050"/>
                </a:solidFill>
                <a:latin typeface="Symbol" pitchFamily="16" charset="2"/>
              </a:rPr>
              <a:t>h’p</a:t>
            </a:r>
            <a:r>
              <a:rPr lang="en-GB" sz="2400" b="1" dirty="0">
                <a:solidFill>
                  <a:srgbClr val="00B050"/>
                </a:solidFill>
                <a:latin typeface="Symbol" pitchFamily="16" charset="2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117EAA-DB7F-9F42-9B33-D04CA021A19E}"/>
              </a:ext>
            </a:extLst>
          </p:cNvPr>
          <p:cNvSpPr txBox="1"/>
          <p:nvPr/>
        </p:nvSpPr>
        <p:spPr>
          <a:xfrm>
            <a:off x="444501" y="4357410"/>
            <a:ext cx="3694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Where are the other states?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BDC493F-8AFA-0B45-8E2F-B545F19F6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11448"/>
            <a:ext cx="7543800" cy="814064"/>
          </a:xfrm>
        </p:spPr>
        <p:txBody>
          <a:bodyPr/>
          <a:lstStyle/>
          <a:p>
            <a:r>
              <a:rPr lang="en-US" dirty="0"/>
              <a:t>Exotic Hybrid Mesons</a:t>
            </a:r>
          </a:p>
        </p:txBody>
      </p:sp>
    </p:spTree>
    <p:extLst>
      <p:ext uri="{BB962C8B-B14F-4D97-AF65-F5344CB8AC3E}">
        <p14:creationId xmlns:p14="http://schemas.microsoft.com/office/powerpoint/2010/main" val="1455179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11" y="1079575"/>
            <a:ext cx="7878699" cy="47953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513" y="104751"/>
            <a:ext cx="6402599" cy="606139"/>
          </a:xfrm>
        </p:spPr>
        <p:txBody>
          <a:bodyPr>
            <a:normAutofit/>
          </a:bodyPr>
          <a:lstStyle/>
          <a:p>
            <a:r>
              <a:rPr lang="en-US" dirty="0"/>
              <a:t>The GlueX Experiment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NSAC Presentation, April 2019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998121"/>
            <a:ext cx="6222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Physics Running started in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96315" y="1643158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3A47314-6D74-104F-B44D-02AFCFC2A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4C92D-0306-4E69-9CD3-20855E849650}" type="slidenum">
              <a:rPr kumimoji="0" lang="en-US" smtClean="0"/>
              <a:t>9</a:t>
            </a:fld>
            <a:endParaRPr kumimoji="0"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92859C-FB9B-7A40-9A6F-9F922AC27550}"/>
              </a:ext>
            </a:extLst>
          </p:cNvPr>
          <p:cNvSpPr/>
          <p:nvPr/>
        </p:nvSpPr>
        <p:spPr>
          <a:xfrm>
            <a:off x="1043609" y="1224818"/>
            <a:ext cx="3227104" cy="114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8690" y="1172555"/>
            <a:ext cx="39708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>
                    <a:lumMod val="75000"/>
                  </a:schemeClr>
                </a:solidFill>
              </a:rPr>
              <a:t>GlueX is a discovery experiment for the photoproduction of hybrid mesons.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Unique photon beam.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Hermetic detector.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</a:rPr>
              <a:t>High statistics.</a:t>
            </a:r>
          </a:p>
        </p:txBody>
      </p:sp>
    </p:spTree>
    <p:extLst>
      <p:ext uri="{BB962C8B-B14F-4D97-AF65-F5344CB8AC3E}">
        <p14:creationId xmlns:p14="http://schemas.microsoft.com/office/powerpoint/2010/main" val="346325420"/>
      </p:ext>
    </p:extLst>
  </p:cSld>
  <p:clrMapOvr>
    <a:masterClrMapping/>
  </p:clrMapOvr>
</p:sld>
</file>

<file path=ppt/theme/theme1.xml><?xml version="1.0" encoding="utf-8"?>
<a:theme xmlns:a="http://schemas.openxmlformats.org/drawingml/2006/main" name="CMU-Curti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U-Curtis" id="{ED9AA7B9-EB2A-BA44-9434-9886ED414661}" vid="{7CB3956D-C8D5-B045-8534-2DD9D523287E}"/>
    </a:ext>
  </a:extLst>
</a:theme>
</file>

<file path=ppt/theme/theme2.xml><?xml version="1.0" encoding="utf-8"?>
<a:theme xmlns:a="http://schemas.openxmlformats.org/drawingml/2006/main" name="CMU">
  <a:themeElements>
    <a:clrScheme name="Custom 1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C1200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U" id="{F6B075EF-743E-6D42-A921-9C08EEE400E8}" vid="{25917246-995F-D94C-A545-ACCCB986FD3F}"/>
    </a:ext>
  </a:extLst>
</a:theme>
</file>

<file path=ppt/theme/theme3.xml><?xml version="1.0" encoding="utf-8"?>
<a:theme xmlns:a="http://schemas.openxmlformats.org/drawingml/2006/main" name="1_CMU">
  <a:themeElements>
    <a:clrScheme name="Custom 1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C1200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U" id="{F6B075EF-743E-6D42-A921-9C08EEE400E8}" vid="{25917246-995F-D94C-A545-ACCCB986FD3F}"/>
    </a:ext>
  </a:extLst>
</a:theme>
</file>

<file path=ppt/theme/theme4.xml><?xml version="1.0" encoding="utf-8"?>
<a:theme xmlns:a="http://schemas.openxmlformats.org/drawingml/2006/main" name="2_CMU">
  <a:themeElements>
    <a:clrScheme name="Custom 1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C1200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MU" id="{F6B075EF-743E-6D42-A921-9C08EEE400E8}" vid="{25917246-995F-D94C-A545-ACCCB986FD3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CMU-Curtis</Template>
  <TotalTime>24942</TotalTime>
  <Words>2113</Words>
  <Application>Microsoft Macintosh PowerPoint</Application>
  <PresentationFormat>On-screen Show (4:3)</PresentationFormat>
  <Paragraphs>368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Symbol</vt:lpstr>
      <vt:lpstr>Times New Roman</vt:lpstr>
      <vt:lpstr>CMU-Curtis</vt:lpstr>
      <vt:lpstr>CMU</vt:lpstr>
      <vt:lpstr>1_CMU</vt:lpstr>
      <vt:lpstr>2_CMU</vt:lpstr>
      <vt:lpstr>The GlueX Experiment</vt:lpstr>
      <vt:lpstr>Outline</vt:lpstr>
      <vt:lpstr>The Role of Glue.</vt:lpstr>
      <vt:lpstr>The Role of Glue.</vt:lpstr>
      <vt:lpstr>The Role of Glue.</vt:lpstr>
      <vt:lpstr>The Role of Glue.</vt:lpstr>
      <vt:lpstr>Exotic Hybrid Mesons</vt:lpstr>
      <vt:lpstr>Exotic Hybrid Mesons</vt:lpstr>
      <vt:lpstr>The GlueX Experiment</vt:lpstr>
      <vt:lpstr>PowerPoint Presentation</vt:lpstr>
      <vt:lpstr>PowerPoint Presentation</vt:lpstr>
      <vt:lpstr>GlueX Running</vt:lpstr>
      <vt:lpstr>GlueX Data Processing</vt:lpstr>
      <vt:lpstr>Physics with GlueX</vt:lpstr>
      <vt:lpstr>Physics with GlueX</vt:lpstr>
      <vt:lpstr>Beam Asymmetry Measurements</vt:lpstr>
      <vt:lpstr>PowerPoint Presentation</vt:lpstr>
      <vt:lpstr>PowerPoint Presentation</vt:lpstr>
      <vt:lpstr>PowerPoint Presentation</vt:lpstr>
      <vt:lpstr>PowerPoint Presentation</vt:lpstr>
      <vt:lpstr>Opportunistic Physics</vt:lpstr>
      <vt:lpstr>Cascade Baryons</vt:lpstr>
      <vt:lpstr>PowerPoint Presentation</vt:lpstr>
      <vt:lpstr>PowerPoint Presentation</vt:lpstr>
      <vt:lpstr>The Search for Hybrids</vt:lpstr>
      <vt:lpstr>The Search for Hybrids</vt:lpstr>
      <vt:lpstr>Interesting Hybrid Channels</vt:lpstr>
      <vt:lpstr>Interesting Hybrid Channels</vt:lpstr>
      <vt:lpstr>GlueX Phase II</vt:lpstr>
      <vt:lpstr>Moving Forward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GlueX Experiment</dc:title>
  <dc:creator>cmeyer</dc:creator>
  <cp:lastModifiedBy>cmeyer</cp:lastModifiedBy>
  <cp:revision>133</cp:revision>
  <cp:lastPrinted>2019-04-04T18:27:18Z</cp:lastPrinted>
  <dcterms:created xsi:type="dcterms:W3CDTF">2019-03-13T14:49:00Z</dcterms:created>
  <dcterms:modified xsi:type="dcterms:W3CDTF">2019-04-04T20:43:13Z</dcterms:modified>
</cp:coreProperties>
</file>