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322" r:id="rId3"/>
    <p:sldId id="293" r:id="rId4"/>
    <p:sldId id="287" r:id="rId5"/>
    <p:sldId id="257" r:id="rId6"/>
    <p:sldId id="317" r:id="rId7"/>
    <p:sldId id="323" r:id="rId8"/>
    <p:sldId id="324" r:id="rId9"/>
    <p:sldId id="260" r:id="rId10"/>
    <p:sldId id="326" r:id="rId11"/>
    <p:sldId id="327" r:id="rId12"/>
    <p:sldId id="262" r:id="rId13"/>
    <p:sldId id="318" r:id="rId14"/>
    <p:sldId id="258" r:id="rId15"/>
    <p:sldId id="271" r:id="rId16"/>
    <p:sldId id="371" r:id="rId17"/>
    <p:sldId id="373" r:id="rId18"/>
    <p:sldId id="374" r:id="rId19"/>
    <p:sldId id="376" r:id="rId20"/>
    <p:sldId id="343" r:id="rId21"/>
    <p:sldId id="297" r:id="rId22"/>
    <p:sldId id="345" r:id="rId23"/>
    <p:sldId id="347" r:id="rId24"/>
    <p:sldId id="348" r:id="rId25"/>
    <p:sldId id="353" r:id="rId26"/>
    <p:sldId id="350" r:id="rId27"/>
    <p:sldId id="342" r:id="rId28"/>
    <p:sldId id="355" r:id="rId29"/>
    <p:sldId id="370" r:id="rId30"/>
    <p:sldId id="305" r:id="rId31"/>
    <p:sldId id="369" r:id="rId32"/>
    <p:sldId id="377" r:id="rId33"/>
    <p:sldId id="328" r:id="rId34"/>
    <p:sldId id="366" r:id="rId35"/>
    <p:sldId id="306" r:id="rId36"/>
    <p:sldId id="307" r:id="rId37"/>
    <p:sldId id="37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6"/>
    <p:restoredTop sz="94689"/>
  </p:normalViewPr>
  <p:slideViewPr>
    <p:cSldViewPr snapToGrid="0" snapToObjects="1">
      <p:cViewPr>
        <p:scale>
          <a:sx n="129" d="100"/>
          <a:sy n="129" d="100"/>
        </p:scale>
        <p:origin x="132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16324-FE87-9646-9AC9-96C01E4C0907}" type="datetimeFigureOut">
              <a:rPr lang="en-US" smtClean="0"/>
              <a:t>4/28/19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F1634-3B76-DF46-8AC9-EF4E57CBB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35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gluonic excitations and why are we looking for them? Lattice QCD predictions for</a:t>
            </a:r>
            <a:r>
              <a:rPr lang="en-US" baseline="0" dirty="0"/>
              <a:t> the mesons and in particular, a class of mesons with non-quark-antiquark quantum numbers. Also not that mixing angles are predicted. GlueX</a:t>
            </a:r>
            <a:r>
              <a:rPr lang="en-US" dirty="0"/>
              <a:t> needs to measure p</a:t>
            </a:r>
            <a:r>
              <a:rPr lang="en-US" baseline="0" dirty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93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gluonic excitations and why are we looking for them? Lattice QCD predictions for</a:t>
            </a:r>
            <a:r>
              <a:rPr lang="en-US" baseline="0" dirty="0"/>
              <a:t> the mesons and in particular, a class of mesons with non-quark-antiquark quantum numbers. Also not that mixing angles are predicted. GlueX</a:t>
            </a:r>
            <a:r>
              <a:rPr lang="en-US" dirty="0"/>
              <a:t> needs to measure p</a:t>
            </a:r>
            <a:r>
              <a:rPr lang="en-US" baseline="0" dirty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gluonic excitations and why are we looking for them? Lattice QCD predictions for</a:t>
            </a:r>
            <a:r>
              <a:rPr lang="en-US" baseline="0" dirty="0"/>
              <a:t> the mesons and in particular, a class of mesons with non-quark-antiquark quantum numbers. Also not that mixing angles are predicted. GlueX</a:t>
            </a:r>
            <a:r>
              <a:rPr lang="en-US" dirty="0"/>
              <a:t> needs to measure p</a:t>
            </a:r>
            <a:r>
              <a:rPr lang="en-US" baseline="0" dirty="0"/>
              <a:t>article J(PC), masses, widths and decay modes to be able to map these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AEE9C-5FD0-FE43-9C6C-571C7A40F5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62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347413"/>
            <a:ext cx="6619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59438-0525-B644-B1CA-21D6B1B43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25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3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10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356351"/>
            <a:ext cx="6353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59438-0525-B644-B1CA-21D6B1B43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3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356351"/>
            <a:ext cx="75959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59438-0525-B644-B1CA-21D6B1B43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7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4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04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57950" y="6356350"/>
            <a:ext cx="7329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D59438-0525-B644-B1CA-21D6B1B432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88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57950" y="6356351"/>
            <a:ext cx="715207" cy="365125"/>
          </a:xfrm>
        </p:spPr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7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69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3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9438-0525-B644-B1CA-21D6B1B432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50623-61A6-7E4E-87D0-D2BD615B97CE}"/>
              </a:ext>
            </a:extLst>
          </p:cNvPr>
          <p:cNvSpPr/>
          <p:nvPr userDrawn="1"/>
        </p:nvSpPr>
        <p:spPr>
          <a:xfrm>
            <a:off x="0" y="6269856"/>
            <a:ext cx="9143999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E3612A-67D5-9445-ADCD-0AA2514E7E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065077" y="-6051"/>
            <a:ext cx="1078923" cy="500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A1FD3-D9AD-CF45-96D3-2360563DDE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" y="6558369"/>
            <a:ext cx="1848666" cy="2956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9B8944-0928-C245-A636-EB466AB6977D}"/>
              </a:ext>
            </a:extLst>
          </p:cNvPr>
          <p:cNvSpPr/>
          <p:nvPr userDrawn="1"/>
        </p:nvSpPr>
        <p:spPr>
          <a:xfrm>
            <a:off x="1" y="6311900"/>
            <a:ext cx="9143999" cy="546100"/>
          </a:xfrm>
          <a:prstGeom prst="rect">
            <a:avLst/>
          </a:prstGeom>
          <a:solidFill>
            <a:srgbClr val="9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96AFAC-938F-B048-A726-6DCD46EC16E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" y="6449107"/>
            <a:ext cx="1990959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4.jpg"/><Relationship Id="rId7" Type="http://schemas.openxmlformats.org/officeDocument/2006/relationships/image" Target="../media/image4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g"/><Relationship Id="rId7" Type="http://schemas.openxmlformats.org/officeDocument/2006/relationships/image" Target="../media/image4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74.emf"/><Relationship Id="rId7" Type="http://schemas.openxmlformats.org/officeDocument/2006/relationships/image" Target="../media/image7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6.emf"/><Relationship Id="rId4" Type="http://schemas.openxmlformats.org/officeDocument/2006/relationships/image" Target="../media/image75.emf"/><Relationship Id="rId9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C04D-584A-F24B-8328-0035078173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GlueX Experiment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D593D-509C-5148-BD62-F7891DFE7A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Curtis A Meyer</a:t>
            </a:r>
          </a:p>
          <a:p>
            <a:r>
              <a:rPr lang="en-US" dirty="0"/>
              <a:t>Carnegie Mellon University</a:t>
            </a:r>
          </a:p>
        </p:txBody>
      </p:sp>
    </p:spTree>
    <p:extLst>
      <p:ext uri="{BB962C8B-B14F-4D97-AF65-F5344CB8AC3E}">
        <p14:creationId xmlns:p14="http://schemas.microsoft.com/office/powerpoint/2010/main" val="309791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04" y="124415"/>
            <a:ext cx="3276096" cy="71950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Lattice QCD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847016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1650" y="141951"/>
            <a:ext cx="357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Light-quark Mesons (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u,d,s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0" y="5312484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59" y="5312484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2" y="5543942"/>
            <a:ext cx="4699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6089" y="6010984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PRD83, 111502 &amp; PRD88, 094505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67DEC-880D-A741-876A-FE425A07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10</a:t>
            </a:fld>
            <a:endParaRPr kumimoji="0"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98FB3-67FD-244A-B380-977F8F899FA2}"/>
              </a:ext>
            </a:extLst>
          </p:cNvPr>
          <p:cNvSpPr txBox="1"/>
          <p:nvPr/>
        </p:nvSpPr>
        <p:spPr>
          <a:xfrm>
            <a:off x="6012817" y="5279461"/>
            <a:ext cx="294766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Observed States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1145E-F689-FA47-8ED2-9BC2EDB11A20}"/>
              </a:ext>
            </a:extLst>
          </p:cNvPr>
          <p:cNvSpPr txBox="1"/>
          <p:nvPr/>
        </p:nvSpPr>
        <p:spPr>
          <a:xfrm>
            <a:off x="2481716" y="4146309"/>
            <a:ext cx="172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Kaon observed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B9C0F5-BCB9-0943-ACF3-34AA224C3A33}"/>
              </a:ext>
            </a:extLst>
          </p:cNvPr>
          <p:cNvSpPr txBox="1"/>
          <p:nvPr/>
        </p:nvSpPr>
        <p:spPr>
          <a:xfrm>
            <a:off x="5364130" y="4164582"/>
            <a:ext cx="172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Kaon observed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CAEF1-DFFE-E541-96BD-79FBB5CFFFCA}"/>
              </a:ext>
            </a:extLst>
          </p:cNvPr>
          <p:cNvSpPr/>
          <p:nvPr/>
        </p:nvSpPr>
        <p:spPr>
          <a:xfrm>
            <a:off x="621079" y="2617077"/>
            <a:ext cx="570271" cy="2430837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38AC8F-8DC8-9C4C-9E88-AD72984DC264}"/>
              </a:ext>
            </a:extLst>
          </p:cNvPr>
          <p:cNvSpPr/>
          <p:nvPr/>
        </p:nvSpPr>
        <p:spPr>
          <a:xfrm>
            <a:off x="1293051" y="2097918"/>
            <a:ext cx="570271" cy="2430837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5E6E77-29E8-7F41-8712-96948C007F92}"/>
              </a:ext>
            </a:extLst>
          </p:cNvPr>
          <p:cNvSpPr/>
          <p:nvPr/>
        </p:nvSpPr>
        <p:spPr>
          <a:xfrm>
            <a:off x="2487673" y="1790542"/>
            <a:ext cx="570271" cy="966099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F8072E-930E-2B49-9448-AE11ED5ACDB9}"/>
              </a:ext>
            </a:extLst>
          </p:cNvPr>
          <p:cNvSpPr/>
          <p:nvPr/>
        </p:nvSpPr>
        <p:spPr>
          <a:xfrm>
            <a:off x="3346280" y="1625229"/>
            <a:ext cx="570271" cy="1296726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B0DD70-FA24-E947-9A66-4FFADBAC173F}"/>
              </a:ext>
            </a:extLst>
          </p:cNvPr>
          <p:cNvSpPr/>
          <p:nvPr/>
        </p:nvSpPr>
        <p:spPr>
          <a:xfrm>
            <a:off x="4552920" y="2921955"/>
            <a:ext cx="570271" cy="874430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5457FD-6B38-1C4E-91A5-B273B38D96D9}"/>
              </a:ext>
            </a:extLst>
          </p:cNvPr>
          <p:cNvSpPr/>
          <p:nvPr/>
        </p:nvSpPr>
        <p:spPr>
          <a:xfrm>
            <a:off x="5123191" y="2830286"/>
            <a:ext cx="570271" cy="966099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DF6CD9-A3EB-2F4D-9083-07A6E178FB97}"/>
              </a:ext>
            </a:extLst>
          </p:cNvPr>
          <p:cNvSpPr/>
          <p:nvPr/>
        </p:nvSpPr>
        <p:spPr>
          <a:xfrm>
            <a:off x="5693463" y="1827972"/>
            <a:ext cx="421588" cy="1542670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37D3947-35CF-0444-8378-E58F6632C683}"/>
              </a:ext>
            </a:extLst>
          </p:cNvPr>
          <p:cNvCxnSpPr/>
          <p:nvPr/>
        </p:nvCxnSpPr>
        <p:spPr>
          <a:xfrm flipH="1" flipV="1">
            <a:off x="2280745" y="2921955"/>
            <a:ext cx="504496" cy="1242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07E0DD-9A99-6F4D-B316-60363574AB85}"/>
              </a:ext>
            </a:extLst>
          </p:cNvPr>
          <p:cNvCxnSpPr/>
          <p:nvPr/>
        </p:nvCxnSpPr>
        <p:spPr>
          <a:xfrm flipV="1">
            <a:off x="2785241" y="1625229"/>
            <a:ext cx="307205" cy="2521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73AE04-C51B-4044-9A3E-6C2C6E5573E7}"/>
              </a:ext>
            </a:extLst>
          </p:cNvPr>
          <p:cNvCxnSpPr/>
          <p:nvPr/>
        </p:nvCxnSpPr>
        <p:spPr>
          <a:xfrm flipV="1">
            <a:off x="2785241" y="1625229"/>
            <a:ext cx="1324304" cy="2521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773225-FE19-FF40-ABE9-117D34245614}"/>
              </a:ext>
            </a:extLst>
          </p:cNvPr>
          <p:cNvCxnSpPr/>
          <p:nvPr/>
        </p:nvCxnSpPr>
        <p:spPr>
          <a:xfrm flipV="1">
            <a:off x="5843752" y="2097918"/>
            <a:ext cx="515009" cy="2066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1EF9068-AB9F-CC4F-8B54-0DEBA4155B78}"/>
              </a:ext>
            </a:extLst>
          </p:cNvPr>
          <p:cNvSpPr/>
          <p:nvPr/>
        </p:nvSpPr>
        <p:spPr>
          <a:xfrm>
            <a:off x="6594673" y="1353327"/>
            <a:ext cx="421589" cy="874430"/>
          </a:xfrm>
          <a:prstGeom prst="rect">
            <a:avLst/>
          </a:prstGeom>
          <a:solidFill>
            <a:schemeClr val="accent4">
              <a:lumMod val="20000"/>
              <a:lumOff val="8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0403335-AF1F-2D49-B394-2A1C106603E0}"/>
              </a:ext>
            </a:extLst>
          </p:cNvPr>
          <p:cNvCxnSpPr/>
          <p:nvPr/>
        </p:nvCxnSpPr>
        <p:spPr>
          <a:xfrm flipV="1">
            <a:off x="5843752" y="2097918"/>
            <a:ext cx="1390168" cy="2066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36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04" y="124415"/>
            <a:ext cx="3276096" cy="71950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Lattice QCD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847016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1650" y="141951"/>
            <a:ext cx="357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Light-quark Mesons (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u,d,s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0" y="5312484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59" y="5312484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2" y="5543942"/>
            <a:ext cx="4699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6089" y="6010984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PRD83, 111502 &amp; PRD88, 094505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67DEC-880D-A741-876A-FE425A07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11</a:t>
            </a:fld>
            <a:endParaRPr kumimoji="0"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11811-B081-AC45-91CF-3A79A000B252}"/>
              </a:ext>
            </a:extLst>
          </p:cNvPr>
          <p:cNvSpPr txBox="1"/>
          <p:nvPr/>
        </p:nvSpPr>
        <p:spPr>
          <a:xfrm>
            <a:off x="1988474" y="3882815"/>
            <a:ext cx="269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60000"/>
                </a:solidFill>
              </a:rPr>
              <a:t>States with non-trivial gluonic fields.</a:t>
            </a:r>
          </a:p>
        </p:txBody>
      </p:sp>
      <p:pic>
        <p:nvPicPr>
          <p:cNvPr id="13" name="Picture 12" descr="latex-image-1.pdf">
            <a:extLst>
              <a:ext uri="{FF2B5EF4-FFF2-40B4-BE49-F238E27FC236}">
                <a16:creationId xmlns:a16="http://schemas.microsoft.com/office/drawing/2014/main" id="{F5C89C5E-7252-7449-A483-6BDC50B298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009" y="4519134"/>
            <a:ext cx="1219200" cy="381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440C7C-A656-C747-9CB5-853A584BE844}"/>
              </a:ext>
            </a:extLst>
          </p:cNvPr>
          <p:cNvSpPr/>
          <p:nvPr/>
        </p:nvSpPr>
        <p:spPr>
          <a:xfrm>
            <a:off x="8042471" y="275867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68A98-587D-FE44-B084-24D675EFAB39}"/>
              </a:ext>
            </a:extLst>
          </p:cNvPr>
          <p:cNvSpPr txBox="1"/>
          <p:nvPr/>
        </p:nvSpPr>
        <p:spPr>
          <a:xfrm>
            <a:off x="4885516" y="3850120"/>
            <a:ext cx="20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Supermultiplet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59050A-4CEC-6C45-BB21-98542636A45E}"/>
              </a:ext>
            </a:extLst>
          </p:cNvPr>
          <p:cNvSpPr txBox="1"/>
          <p:nvPr/>
        </p:nvSpPr>
        <p:spPr>
          <a:xfrm>
            <a:off x="4845741" y="4271239"/>
            <a:ext cx="2509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, 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, 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, 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09ADAC-BAB8-4D43-856C-1453422F27EE}"/>
              </a:ext>
            </a:extLst>
          </p:cNvPr>
          <p:cNvSpPr/>
          <p:nvPr/>
        </p:nvSpPr>
        <p:spPr>
          <a:xfrm>
            <a:off x="8042471" y="1685365"/>
            <a:ext cx="588823" cy="1073308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5D086A-BD5A-724C-B35A-2048426224B4}"/>
              </a:ext>
            </a:extLst>
          </p:cNvPr>
          <p:cNvSpPr/>
          <p:nvPr/>
        </p:nvSpPr>
        <p:spPr>
          <a:xfrm>
            <a:off x="700996" y="1860331"/>
            <a:ext cx="476164" cy="620110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EF282B-58DC-AB4F-B8CC-35A85E23AF6E}"/>
              </a:ext>
            </a:extLst>
          </p:cNvPr>
          <p:cNvSpPr/>
          <p:nvPr/>
        </p:nvSpPr>
        <p:spPr>
          <a:xfrm>
            <a:off x="1314788" y="1476704"/>
            <a:ext cx="476164" cy="620110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989E7D-653F-1E46-9829-7455A4D65B4A}"/>
              </a:ext>
            </a:extLst>
          </p:cNvPr>
          <p:cNvSpPr/>
          <p:nvPr/>
        </p:nvSpPr>
        <p:spPr>
          <a:xfrm>
            <a:off x="3416737" y="1434751"/>
            <a:ext cx="476164" cy="620110"/>
          </a:xfrm>
          <a:prstGeom prst="rect">
            <a:avLst/>
          </a:prstGeom>
          <a:solidFill>
            <a:schemeClr val="accent5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7826A1-8B25-F143-A5B6-FCF055B046F5}"/>
              </a:ext>
            </a:extLst>
          </p:cNvPr>
          <p:cNvSpPr/>
          <p:nvPr/>
        </p:nvSpPr>
        <p:spPr>
          <a:xfrm>
            <a:off x="700996" y="4913731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DEFB32-0834-6F4D-BFCD-A6AA6E25F1DD}"/>
              </a:ext>
            </a:extLst>
          </p:cNvPr>
          <p:cNvSpPr/>
          <p:nvPr/>
        </p:nvSpPr>
        <p:spPr>
          <a:xfrm>
            <a:off x="1314788" y="4422453"/>
            <a:ext cx="526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--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583971-CEC9-1A43-A891-BE85BB620F4D}"/>
              </a:ext>
            </a:extLst>
          </p:cNvPr>
          <p:cNvSpPr/>
          <p:nvPr/>
        </p:nvSpPr>
        <p:spPr>
          <a:xfrm>
            <a:off x="3352647" y="2818923"/>
            <a:ext cx="588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2</a:t>
            </a:r>
            <a:r>
              <a:rPr lang="en-US" sz="2400" b="1" baseline="30000" dirty="0">
                <a:solidFill>
                  <a:schemeClr val="accent3">
                    <a:lumMod val="75000"/>
                  </a:schemeClr>
                </a:solidFill>
              </a:rPr>
              <a:t>-+</a:t>
            </a:r>
          </a:p>
        </p:txBody>
      </p:sp>
    </p:spTree>
    <p:extLst>
      <p:ext uri="{BB962C8B-B14F-4D97-AF65-F5344CB8AC3E}">
        <p14:creationId xmlns:p14="http://schemas.microsoft.com/office/powerpoint/2010/main" val="3849554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11022" y="4495929"/>
            <a:ext cx="2039057" cy="395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5/3/19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>
                <a:solidFill>
                  <a:schemeClr val="bg1"/>
                </a:solidFill>
              </a:rPr>
              <a:t>GlueX/PANDA Workshop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965" y="168295"/>
            <a:ext cx="3836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QCD Exotics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 bwMode="auto">
          <a:xfrm>
            <a:off x="3036910" y="4030136"/>
            <a:ext cx="5543462" cy="1718659"/>
            <a:chOff x="0" y="2592"/>
            <a:chExt cx="4535" cy="1406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2640"/>
              <a:ext cx="1579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FF"/>
                  </a:solidFill>
                  <a:latin typeface="Symbol" charset="2"/>
                </a:rPr>
                <a:t>p</a:t>
              </a:r>
              <a:r>
                <a:rPr lang="en-US" b="1" baseline="-25000" dirty="0">
                  <a:solidFill>
                    <a:srgbClr val="0080FF"/>
                  </a:solidFill>
                </a:rPr>
                <a:t>1</a:t>
              </a:r>
              <a:r>
                <a:rPr lang="en-US" dirty="0">
                  <a:solidFill>
                    <a:srgbClr val="0080FF"/>
                  </a:solidFill>
                </a:rPr>
                <a:t>  I</a:t>
              </a:r>
              <a:r>
                <a:rPr lang="en-US" b="1" baseline="30000" dirty="0">
                  <a:solidFill>
                    <a:srgbClr val="0080FF"/>
                  </a:solidFill>
                </a:rPr>
                <a:t>G</a:t>
              </a:r>
              <a:r>
                <a:rPr lang="en-US" dirty="0">
                  <a:solidFill>
                    <a:srgbClr val="0080FF"/>
                  </a:solidFill>
                </a:rPr>
                <a:t>(J</a:t>
              </a:r>
              <a:r>
                <a:rPr lang="en-US" b="1" baseline="30000" dirty="0">
                  <a:solidFill>
                    <a:srgbClr val="0080FF"/>
                  </a:solidFill>
                </a:rPr>
                <a:t>PC</a:t>
              </a:r>
              <a:r>
                <a:rPr lang="en-US" dirty="0">
                  <a:solidFill>
                    <a:srgbClr val="0080FF"/>
                  </a:solidFill>
                </a:rPr>
                <a:t>)=1</a:t>
              </a:r>
              <a:r>
                <a:rPr lang="en-US" b="1" baseline="30000" dirty="0">
                  <a:solidFill>
                    <a:srgbClr val="0080FF"/>
                  </a:solidFill>
                </a:rPr>
                <a:t>-</a:t>
              </a:r>
              <a:r>
                <a:rPr lang="en-US" dirty="0">
                  <a:solidFill>
                    <a:srgbClr val="0080FF"/>
                  </a:solidFill>
                </a:rPr>
                <a:t>(1</a:t>
              </a:r>
              <a:r>
                <a:rPr lang="en-US" b="1" baseline="30000" dirty="0">
                  <a:solidFill>
                    <a:srgbClr val="0080FF"/>
                  </a:solidFill>
                </a:rPr>
                <a:t>-+</a:t>
              </a:r>
              <a:r>
                <a:rPr lang="en-US" dirty="0">
                  <a:solidFill>
                    <a:srgbClr val="0080FF"/>
                  </a:solidFill>
                </a:rPr>
                <a:t>)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880" y="3504"/>
              <a:ext cx="1655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Symbol" charset="2"/>
                </a:rPr>
                <a:t>h</a:t>
              </a:r>
              <a:r>
                <a:rPr lang="en-US" b="1" baseline="30000" dirty="0">
                  <a:solidFill>
                    <a:srgbClr val="008000"/>
                  </a:solidFill>
                </a:rPr>
                <a:t>’</a:t>
              </a:r>
              <a:r>
                <a:rPr lang="en-US" b="1" baseline="-25000" dirty="0">
                  <a:solidFill>
                    <a:srgbClr val="008000"/>
                  </a:solidFill>
                </a:rPr>
                <a:t>1</a:t>
              </a:r>
              <a:r>
                <a:rPr lang="en-US" dirty="0">
                  <a:solidFill>
                    <a:srgbClr val="008000"/>
                  </a:solidFill>
                </a:rPr>
                <a:t>  I</a:t>
              </a:r>
              <a:r>
                <a:rPr lang="en-US" b="1" baseline="30000" dirty="0">
                  <a:solidFill>
                    <a:srgbClr val="008000"/>
                  </a:solidFill>
                </a:rPr>
                <a:t>G</a:t>
              </a:r>
              <a:r>
                <a:rPr lang="en-US" dirty="0">
                  <a:solidFill>
                    <a:srgbClr val="008000"/>
                  </a:solidFill>
                </a:rPr>
                <a:t>(J</a:t>
              </a:r>
              <a:r>
                <a:rPr lang="en-US" b="1" baseline="30000" dirty="0">
                  <a:solidFill>
                    <a:srgbClr val="008000"/>
                  </a:solidFill>
                </a:rPr>
                <a:t>PC</a:t>
              </a:r>
              <a:r>
                <a:rPr lang="en-US" dirty="0">
                  <a:solidFill>
                    <a:srgbClr val="008000"/>
                  </a:solidFill>
                </a:rPr>
                <a:t>)=0</a:t>
              </a:r>
              <a:r>
                <a:rPr lang="en-US" b="1" baseline="30000" dirty="0">
                  <a:solidFill>
                    <a:srgbClr val="008000"/>
                  </a:solidFill>
                </a:rPr>
                <a:t>+</a:t>
              </a:r>
              <a:r>
                <a:rPr lang="en-US" dirty="0">
                  <a:solidFill>
                    <a:srgbClr val="008000"/>
                  </a:solidFill>
                </a:rPr>
                <a:t>(1</a:t>
              </a:r>
              <a:r>
                <a:rPr lang="en-US" b="1" baseline="30000" dirty="0">
                  <a:solidFill>
                    <a:srgbClr val="008000"/>
                  </a:solidFill>
                </a:rPr>
                <a:t>-+</a:t>
              </a:r>
              <a:r>
                <a:rPr lang="en-US" dirty="0">
                  <a:solidFill>
                    <a:srgbClr val="008000"/>
                  </a:solidFill>
                </a:rPr>
                <a:t>) </a:t>
              </a: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440" y="2592"/>
              <a:ext cx="1248" cy="1056"/>
              <a:chOff x="2976" y="720"/>
              <a:chExt cx="1248" cy="1056"/>
            </a:xfrm>
          </p:grpSpPr>
          <p:sp>
            <p:nvSpPr>
              <p:cNvPr id="17" name="AutoShape 10"/>
              <p:cNvSpPr>
                <a:spLocks noChangeArrowheads="1"/>
              </p:cNvSpPr>
              <p:nvPr/>
            </p:nvSpPr>
            <p:spPr bwMode="auto">
              <a:xfrm>
                <a:off x="3024" y="768"/>
                <a:ext cx="1152" cy="960"/>
              </a:xfrm>
              <a:prstGeom prst="hexagon">
                <a:avLst>
                  <a:gd name="adj" fmla="val 30000"/>
                  <a:gd name="vf" fmla="val 115470"/>
                </a:avLst>
              </a:prstGeom>
              <a:noFill/>
              <a:ln w="25400">
                <a:solidFill>
                  <a:srgbClr val="99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Oval 11"/>
              <p:cNvSpPr>
                <a:spLocks noChangeArrowheads="1"/>
              </p:cNvSpPr>
              <p:nvPr/>
            </p:nvSpPr>
            <p:spPr bwMode="auto">
              <a:xfrm>
                <a:off x="3792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Oval 12"/>
              <p:cNvSpPr>
                <a:spLocks noChangeArrowheads="1"/>
              </p:cNvSpPr>
              <p:nvPr/>
            </p:nvSpPr>
            <p:spPr bwMode="auto">
              <a:xfrm>
                <a:off x="2976" y="1200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/>
            </p:nvSpPr>
            <p:spPr bwMode="auto">
              <a:xfrm>
                <a:off x="3504" y="1104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Oval 14"/>
              <p:cNvSpPr>
                <a:spLocks noChangeArrowheads="1"/>
              </p:cNvSpPr>
              <p:nvPr/>
            </p:nvSpPr>
            <p:spPr bwMode="auto">
              <a:xfrm>
                <a:off x="4080" y="1200"/>
                <a:ext cx="144" cy="144"/>
              </a:xfrm>
              <a:prstGeom prst="ellipse">
                <a:avLst/>
              </a:prstGeom>
              <a:solidFill>
                <a:srgbClr val="008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15"/>
              <p:cNvSpPr>
                <a:spLocks noChangeArrowheads="1"/>
              </p:cNvSpPr>
              <p:nvPr/>
            </p:nvSpPr>
            <p:spPr bwMode="auto">
              <a:xfrm>
                <a:off x="3600" y="1200"/>
                <a:ext cx="144" cy="144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144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auto">
              <a:xfrm>
                <a:off x="3264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auto">
              <a:xfrm>
                <a:off x="3792" y="720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auto">
              <a:xfrm>
                <a:off x="3216" y="1632"/>
                <a:ext cx="144" cy="144"/>
              </a:xfrm>
              <a:prstGeom prst="ellipse">
                <a:avLst/>
              </a:prstGeom>
              <a:solidFill>
                <a:srgbClr val="CC00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768" y="3696"/>
              <a:ext cx="1620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latin typeface="Symbol" charset="2"/>
                </a:rPr>
                <a:t>h</a:t>
              </a:r>
              <a:r>
                <a:rPr lang="en-US" b="1" baseline="-25000" dirty="0"/>
                <a:t>1</a:t>
              </a:r>
              <a:r>
                <a:rPr lang="en-US" dirty="0"/>
                <a:t>  I</a:t>
              </a:r>
              <a:r>
                <a:rPr lang="en-US" b="1" baseline="30000" dirty="0"/>
                <a:t>G</a:t>
              </a:r>
              <a:r>
                <a:rPr lang="en-US" dirty="0"/>
                <a:t>(J</a:t>
              </a:r>
              <a:r>
                <a:rPr lang="en-US" b="1" baseline="30000" dirty="0"/>
                <a:t>PC</a:t>
              </a:r>
              <a:r>
                <a:rPr lang="en-US" dirty="0"/>
                <a:t>)=0</a:t>
              </a:r>
              <a:r>
                <a:rPr lang="en-US" b="1" baseline="30000" dirty="0"/>
                <a:t>+</a:t>
              </a:r>
              <a:r>
                <a:rPr lang="en-US" dirty="0"/>
                <a:t>(1</a:t>
              </a:r>
              <a:r>
                <a:rPr lang="en-US" b="1" baseline="30000" dirty="0"/>
                <a:t>-+</a:t>
              </a:r>
              <a:r>
                <a:rPr lang="en-US" dirty="0"/>
                <a:t>) </a:t>
              </a:r>
            </a:p>
          </p:txBody>
        </p:sp>
        <p:sp>
          <p:nvSpPr>
            <p:cNvPr id="11" name="Rectangle 21"/>
            <p:cNvSpPr>
              <a:spLocks noChangeArrowheads="1"/>
            </p:cNvSpPr>
            <p:nvPr/>
          </p:nvSpPr>
          <p:spPr bwMode="auto">
            <a:xfrm>
              <a:off x="2984" y="3084"/>
              <a:ext cx="1394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="1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 I</a:t>
              </a:r>
              <a:r>
                <a:rPr lang="en-US" b="1" baseline="30000" dirty="0">
                  <a:solidFill>
                    <a:srgbClr val="CC0099"/>
                  </a:solidFill>
                </a:rPr>
                <a:t>G</a:t>
              </a:r>
              <a:r>
                <a:rPr lang="en-US" dirty="0">
                  <a:solidFill>
                    <a:srgbClr val="CC0099"/>
                  </a:solidFill>
                </a:rPr>
                <a:t>(J</a:t>
              </a:r>
              <a:r>
                <a:rPr lang="en-US" b="1" baseline="30000" dirty="0">
                  <a:solidFill>
                    <a:srgbClr val="CC0099"/>
                  </a:solidFill>
                </a:rPr>
                <a:t>PC</a:t>
              </a:r>
              <a:r>
                <a:rPr lang="en-US" dirty="0">
                  <a:solidFill>
                    <a:srgbClr val="CC0099"/>
                  </a:solidFill>
                </a:rPr>
                <a:t>)= </a:t>
              </a:r>
              <a:r>
                <a:rPr lang="en-US" dirty="0">
                  <a:solidFill>
                    <a:srgbClr val="CC0099"/>
                  </a:solidFill>
                  <a:ea typeface="Tahoma" charset="0"/>
                  <a:cs typeface="Tahoma" charset="0"/>
                </a:rPr>
                <a:t>½</a:t>
              </a:r>
              <a:r>
                <a:rPr lang="en-US" dirty="0">
                  <a:solidFill>
                    <a:srgbClr val="CC0099"/>
                  </a:solidFill>
                </a:rPr>
                <a:t> (1</a:t>
              </a:r>
              <a:r>
                <a:rPr lang="en-US" b="1" baseline="30000" dirty="0">
                  <a:solidFill>
                    <a:srgbClr val="CC0099"/>
                  </a:solidFill>
                </a:rPr>
                <a:t>-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  <p:sp>
          <p:nvSpPr>
            <p:cNvPr id="12" name="Line 22"/>
            <p:cNvSpPr>
              <a:spLocks noChangeShapeType="1"/>
            </p:cNvSpPr>
            <p:nvPr/>
          </p:nvSpPr>
          <p:spPr bwMode="auto">
            <a:xfrm flipH="1" flipV="1">
              <a:off x="2208" y="3216"/>
              <a:ext cx="672" cy="384"/>
            </a:xfrm>
            <a:prstGeom prst="line">
              <a:avLst/>
            </a:prstGeom>
            <a:noFill/>
            <a:ln w="25400">
              <a:solidFill>
                <a:srgbClr val="8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3"/>
            <p:cNvSpPr>
              <a:spLocks noChangeShapeType="1"/>
            </p:cNvSpPr>
            <p:nvPr/>
          </p:nvSpPr>
          <p:spPr bwMode="auto">
            <a:xfrm flipV="1">
              <a:off x="1104" y="3216"/>
              <a:ext cx="816" cy="48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 flipV="1">
              <a:off x="2496" y="3264"/>
              <a:ext cx="480" cy="240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 type="triangle" w="med" len="med"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5"/>
            <p:cNvSpPr>
              <a:spLocks noChangeShapeType="1"/>
            </p:cNvSpPr>
            <p:nvPr/>
          </p:nvSpPr>
          <p:spPr bwMode="auto">
            <a:xfrm flipH="1" flipV="1">
              <a:off x="1968" y="2736"/>
              <a:ext cx="960" cy="432"/>
            </a:xfrm>
            <a:prstGeom prst="line">
              <a:avLst/>
            </a:prstGeom>
            <a:noFill/>
            <a:ln w="25400">
              <a:solidFill>
                <a:srgbClr val="CC0099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88" y="3024"/>
              <a:ext cx="1056" cy="9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2119" y="888361"/>
            <a:ext cx="42242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Lattice QCD suggests 5 nonets of mesons with exotic quantum number: 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1 nonet of  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0</a:t>
            </a:r>
            <a:r>
              <a:rPr lang="en-US" sz="2400" baseline="30000" dirty="0">
                <a:solidFill>
                  <a:srgbClr val="C00000"/>
                </a:solidFill>
                <a:latin typeface="Calibri"/>
                <a:cs typeface="Calibri"/>
              </a:rPr>
              <a:t>+-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  exotic mesons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2 nonets of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lang="en-US" sz="2400" baseline="30000" dirty="0">
                <a:solidFill>
                  <a:srgbClr val="C00000"/>
                </a:solidFill>
                <a:latin typeface="Calibri"/>
                <a:cs typeface="Calibri"/>
              </a:rPr>
              <a:t>-+  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exotic mesons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2 nonets of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en-US" sz="2400" baseline="30000" dirty="0">
                <a:solidFill>
                  <a:srgbClr val="C00000"/>
                </a:solidFill>
                <a:latin typeface="Calibri"/>
                <a:cs typeface="Calibri"/>
              </a:rPr>
              <a:t>+-  </a:t>
            </a:r>
            <a:r>
              <a:rPr lang="en-US" sz="2400" dirty="0">
                <a:solidFill>
                  <a:srgbClr val="C00000"/>
                </a:solidFill>
                <a:latin typeface="Calibri"/>
                <a:cs typeface="Calibri"/>
              </a:rPr>
              <a:t>exotic  mesons</a:t>
            </a:r>
          </a:p>
        </p:txBody>
      </p:sp>
      <p:pic>
        <p:nvPicPr>
          <p:cNvPr id="49" name="Picture 4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826" y="2155034"/>
            <a:ext cx="279400" cy="190500"/>
          </a:xfrm>
          <a:prstGeom prst="rect">
            <a:avLst/>
          </a:prstGeom>
        </p:spPr>
      </p:pic>
      <p:pic>
        <p:nvPicPr>
          <p:cNvPr id="50" name="Picture 4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748" y="1785445"/>
            <a:ext cx="254000" cy="203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2025" y="3285684"/>
            <a:ext cx="564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60000"/>
                </a:solidFill>
                <a:latin typeface="Calibri"/>
                <a:cs typeface="Calibri"/>
              </a:rPr>
              <a:t>Experimental evidence exists for </a:t>
            </a:r>
            <a:r>
              <a:rPr lang="en-US" sz="2400" b="1" dirty="0">
                <a:solidFill>
                  <a:srgbClr val="96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="1" baseline="-25000" dirty="0">
                <a:solidFill>
                  <a:srgbClr val="960000"/>
                </a:solidFill>
                <a:latin typeface="Calibri"/>
                <a:cs typeface="Calibri"/>
              </a:rPr>
              <a:t>1</a:t>
            </a:r>
            <a:r>
              <a:rPr lang="en-US" sz="2400" b="1" dirty="0">
                <a:solidFill>
                  <a:srgbClr val="960000"/>
                </a:solidFill>
                <a:latin typeface="Calibri"/>
                <a:cs typeface="Calibri"/>
              </a:rPr>
              <a:t> states.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62119" y="4853549"/>
            <a:ext cx="3813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``Constituent gluon’’ behaves like </a:t>
            </a:r>
            <a:r>
              <a:rPr lang="en-US" sz="2000" b="1" dirty="0">
                <a:solidFill>
                  <a:srgbClr val="000090"/>
                </a:solidFill>
              </a:rPr>
              <a:t>J</a:t>
            </a:r>
            <a:r>
              <a:rPr lang="en-US" sz="2000" b="1" baseline="30000" dirty="0">
                <a:solidFill>
                  <a:srgbClr val="000090"/>
                </a:solidFill>
              </a:rPr>
              <a:t>PC</a:t>
            </a:r>
            <a:r>
              <a:rPr lang="en-US" sz="2000" b="1" dirty="0">
                <a:solidFill>
                  <a:srgbClr val="000090"/>
                </a:solidFill>
              </a:rPr>
              <a:t> = 1</a:t>
            </a:r>
            <a:r>
              <a:rPr lang="en-US" sz="2000" b="1" baseline="30000" dirty="0">
                <a:solidFill>
                  <a:srgbClr val="000090"/>
                </a:solidFill>
              </a:rPr>
              <a:t>+- 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with a  mass of  </a:t>
            </a:r>
            <a:r>
              <a:rPr lang="en-US" sz="2000" b="1" dirty="0">
                <a:solidFill>
                  <a:srgbClr val="000090"/>
                </a:solidFill>
              </a:rPr>
              <a:t>1-1.5 </a:t>
            </a:r>
            <a:r>
              <a:rPr lang="en-US" sz="2000" b="1" dirty="0" err="1">
                <a:solidFill>
                  <a:srgbClr val="000090"/>
                </a:solidFill>
              </a:rPr>
              <a:t>GeV</a:t>
            </a:r>
            <a:endParaRPr lang="en-US" sz="2000" b="1" dirty="0">
              <a:solidFill>
                <a:srgbClr val="000090"/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The lightest hybrid nonets: 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   1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--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 (0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2000" b="1" dirty="0">
                <a:solidFill>
                  <a:srgbClr val="FF0000"/>
                </a:solidFill>
              </a:rPr>
              <a:t>1</a:t>
            </a:r>
            <a:r>
              <a:rPr lang="en-US" sz="2000" b="1" baseline="30000" dirty="0">
                <a:solidFill>
                  <a:srgbClr val="FF0000"/>
                </a:solidFill>
              </a:rPr>
              <a:t>-+</a:t>
            </a:r>
            <a:r>
              <a:rPr lang="en-US" sz="2000" b="1" dirty="0">
                <a:solidFill>
                  <a:srgbClr val="FF0000"/>
                </a:solidFill>
              </a:rPr>
              <a:t>,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2</a:t>
            </a:r>
            <a:r>
              <a:rPr lang="en-US" sz="2000" b="1" baseline="30000" dirty="0">
                <a:solidFill>
                  <a:schemeClr val="accent6">
                    <a:lumMod val="75000"/>
                  </a:schemeClr>
                </a:solidFill>
              </a:rPr>
              <a:t>-+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882595" y="519862"/>
            <a:ext cx="3075345" cy="2959100"/>
            <a:chOff x="5980508" y="3838655"/>
            <a:chExt cx="3075345" cy="2959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71" name="Rectangle 70"/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73" name="Picture 7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74" name="Picture 7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007221" y="4213553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60945" y="5827827"/>
            <a:ext cx="3481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Kaon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states do not have exotic QNs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08217" y="5889382"/>
            <a:ext cx="1462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PRD84, 074023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BADBA86D-23FB-824D-B519-D622E6D2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>
                <a:solidFill>
                  <a:schemeClr val="bg1"/>
                </a:solidFill>
              </a:rPr>
              <a:t>12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9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4959590" y="3408508"/>
            <a:ext cx="3470317" cy="256216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5/3/19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>
                <a:solidFill>
                  <a:schemeClr val="bg1"/>
                </a:solidFill>
              </a:rPr>
              <a:t>GlueX/PANDA Workshop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31525" y="1096605"/>
            <a:ext cx="4615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60000"/>
                </a:solidFill>
              </a:rPr>
              <a:t>Experimental Evidence for Exotics?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69957" y="5940899"/>
            <a:ext cx="4757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Prog</a:t>
            </a:r>
            <a:r>
              <a:rPr lang="en-US" dirty="0"/>
              <a:t>. Part. and </a:t>
            </a:r>
            <a:r>
              <a:rPr lang="en-US" dirty="0" err="1"/>
              <a:t>Nucl</a:t>
            </a:r>
            <a:r>
              <a:rPr lang="en-US" dirty="0"/>
              <a:t>. Phys. B</a:t>
            </a:r>
            <a:r>
              <a:rPr lang="en-US" b="1" dirty="0"/>
              <a:t>82</a:t>
            </a:r>
            <a:r>
              <a:rPr lang="en-US" dirty="0"/>
              <a:t>, 21, (2015).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79475" y="2392386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(1600)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279475" y="120474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aseline="-25000">
                <a:solidFill>
                  <a:srgbClr val="0070C0"/>
                </a:solidFill>
              </a:rPr>
              <a:t>1</a:t>
            </a:r>
            <a:r>
              <a:rPr lang="en-US" sz="2400">
                <a:solidFill>
                  <a:srgbClr val="0070C0"/>
                </a:solidFill>
              </a:rPr>
              <a:t>(2015)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1525" y="1815684"/>
            <a:ext cx="4857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96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-25000" dirty="0">
                <a:solidFill>
                  <a:srgbClr val="960000"/>
                </a:solidFill>
              </a:rPr>
              <a:t>1</a:t>
            </a:r>
            <a:r>
              <a:rPr lang="en-US" sz="2400" b="1" dirty="0">
                <a:solidFill>
                  <a:srgbClr val="960000"/>
                </a:solidFill>
              </a:rPr>
              <a:t>(1600)</a:t>
            </a:r>
            <a:r>
              <a:rPr lang="en-US" sz="2400" dirty="0">
                <a:solidFill>
                  <a:srgbClr val="C00000"/>
                </a:solidFill>
              </a:rPr>
              <a:t> has been observed by several experiments, mostly in pion-beam experiments. It has been seen in a number of decay modes, some of which are controversial. 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2400" b="1" dirty="0">
                <a:solidFill>
                  <a:srgbClr val="960000"/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400" b="1" baseline="-25000" dirty="0">
                <a:solidFill>
                  <a:srgbClr val="960000"/>
                </a:solidFill>
              </a:rPr>
              <a:t>1</a:t>
            </a:r>
            <a:r>
              <a:rPr lang="en-US" sz="2400" b="1" dirty="0">
                <a:solidFill>
                  <a:srgbClr val="960000"/>
                </a:solidFill>
              </a:rPr>
              <a:t>(2015)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has been observed by a single low-statistics experiment. Confirmation is needed.</a:t>
            </a:r>
          </a:p>
        </p:txBody>
      </p:sp>
      <p:cxnSp>
        <p:nvCxnSpPr>
          <p:cNvPr id="37" name="Straight Arrow Connector 36"/>
          <p:cNvCxnSpPr>
            <a:stCxn id="34" idx="3"/>
          </p:cNvCxnSpPr>
          <p:nvPr/>
        </p:nvCxnSpPr>
        <p:spPr>
          <a:xfrm flipV="1">
            <a:off x="6637539" y="2308026"/>
            <a:ext cx="850209" cy="31519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61" idx="3"/>
          </p:cNvCxnSpPr>
          <p:nvPr/>
        </p:nvCxnSpPr>
        <p:spPr>
          <a:xfrm flipV="1">
            <a:off x="6637539" y="1204746"/>
            <a:ext cx="906261" cy="230832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388972" y="3818525"/>
            <a:ext cx="35297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Not observed:</a:t>
            </a:r>
          </a:p>
          <a:p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      h</a:t>
            </a:r>
            <a:r>
              <a:rPr lang="en-US" sz="2400" baseline="-25000" dirty="0"/>
              <a:t>1 </a:t>
            </a:r>
            <a:r>
              <a:rPr lang="en-US" sz="2400" dirty="0">
                <a:solidFill>
                  <a:srgbClr val="0070C0"/>
                </a:solidFill>
              </a:rPr>
              <a:t>,</a:t>
            </a:r>
            <a:r>
              <a:rPr lang="en-US" sz="2400" dirty="0">
                <a:solidFill>
                  <a:srgbClr val="00B050"/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00B050"/>
                </a:solidFill>
              </a:rPr>
              <a:t>1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</a:t>
            </a:r>
            <a:r>
              <a:rPr lang="en-US" sz="2400" baseline="-25000" dirty="0">
                <a:solidFill>
                  <a:srgbClr val="0070C0"/>
                </a:solidFill>
              </a:rPr>
              <a:t>0 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r>
              <a:rPr lang="en-US" sz="2400" dirty="0"/>
              <a:t>h</a:t>
            </a:r>
            <a:r>
              <a:rPr lang="en-US" sz="2400" baseline="-25000" dirty="0"/>
              <a:t>0 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B050"/>
                </a:solidFill>
              </a:rPr>
              <a:t> h</a:t>
            </a:r>
            <a:r>
              <a:rPr lang="en-US" sz="2400" baseline="-25000" dirty="0">
                <a:solidFill>
                  <a:srgbClr val="00B050"/>
                </a:solidFill>
              </a:rPr>
              <a:t>0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  <a:p>
            <a:r>
              <a:rPr lang="en-US" sz="2400" dirty="0">
                <a:solidFill>
                  <a:srgbClr val="0070C0"/>
                </a:solidFill>
              </a:rPr>
              <a:t>b</a:t>
            </a:r>
            <a:r>
              <a:rPr lang="en-US" sz="2400" baseline="-25000" dirty="0">
                <a:solidFill>
                  <a:srgbClr val="0070C0"/>
                </a:solidFill>
              </a:rPr>
              <a:t>2 </a:t>
            </a:r>
            <a:r>
              <a:rPr lang="en-US" sz="2400" dirty="0">
                <a:solidFill>
                  <a:srgbClr val="00B050"/>
                </a:solidFill>
              </a:rPr>
              <a:t>, </a:t>
            </a:r>
            <a:r>
              <a:rPr lang="en-US" sz="2400" dirty="0"/>
              <a:t>h</a:t>
            </a:r>
            <a:r>
              <a:rPr lang="en-US" sz="2400" baseline="-25000" dirty="0"/>
              <a:t>2 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00B050"/>
                </a:solidFill>
              </a:rPr>
              <a:t> h</a:t>
            </a:r>
            <a:r>
              <a:rPr lang="en-US" sz="2400" baseline="-25000" dirty="0">
                <a:solidFill>
                  <a:srgbClr val="00B050"/>
                </a:solidFill>
              </a:rPr>
              <a:t>2</a:t>
            </a:r>
            <a:r>
              <a:rPr lang="en-US" sz="2400" dirty="0">
                <a:solidFill>
                  <a:srgbClr val="00B050"/>
                </a:solidFill>
              </a:rPr>
              <a:t>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6534" y="222086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85320" y="1016093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D73F7-82BF-1746-AC0C-69F2FECC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>
                <a:solidFill>
                  <a:schemeClr val="bg1"/>
                </a:solidFill>
              </a:rPr>
              <a:t>13</a:t>
            </a:fld>
            <a:endParaRPr kumimoji="0" lang="en-US" dirty="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83CEAF0-E52A-804C-8713-67165A235FC3}"/>
              </a:ext>
            </a:extLst>
          </p:cNvPr>
          <p:cNvGrpSpPr/>
          <p:nvPr/>
        </p:nvGrpSpPr>
        <p:grpSpPr>
          <a:xfrm>
            <a:off x="5882595" y="519862"/>
            <a:ext cx="3075345" cy="2959100"/>
            <a:chOff x="5980508" y="3838655"/>
            <a:chExt cx="3075345" cy="29591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DBCB1CA-916C-5841-ACB8-5714A576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1032C3-410F-1847-BBB7-8ACE077BCDCF}"/>
                </a:ext>
              </a:extLst>
            </p:cNvPr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latex-image-1.pdf">
              <a:extLst>
                <a:ext uri="{FF2B5EF4-FFF2-40B4-BE49-F238E27FC236}">
                  <a16:creationId xmlns:a16="http://schemas.microsoft.com/office/drawing/2014/main" id="{4913E02B-24A8-4249-9937-2D326D6A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36" name="Picture 35" descr="latex-image-1.pdf">
              <a:extLst>
                <a:ext uri="{FF2B5EF4-FFF2-40B4-BE49-F238E27FC236}">
                  <a16:creationId xmlns:a16="http://schemas.microsoft.com/office/drawing/2014/main" id="{A9F17F01-68A8-FE4E-B4F3-E82373411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38" name="Picture 37" descr="latex-image-1.pdf">
              <a:extLst>
                <a:ext uri="{FF2B5EF4-FFF2-40B4-BE49-F238E27FC236}">
                  <a16:creationId xmlns:a16="http://schemas.microsoft.com/office/drawing/2014/main" id="{7AE76BC6-A4A8-FA4E-963E-85560BD3D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235271D-8293-DA45-83FC-70B8BF77B7B1}"/>
                </a:ext>
              </a:extLst>
            </p:cNvPr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1742E1-96FE-AE4A-9893-5168FB29310D}"/>
                </a:ext>
              </a:extLst>
            </p:cNvPr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961B43E-D2E9-CF48-ACCE-1331EA955340}"/>
                </a:ext>
              </a:extLst>
            </p:cNvPr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9F0F19A-D3E5-694E-BD54-03646469EAE2}"/>
                </a:ext>
              </a:extLst>
            </p:cNvPr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172D97-3CB4-714D-9D1B-2EF52E3593B0}"/>
                </a:ext>
              </a:extLst>
            </p:cNvPr>
            <p:cNvSpPr txBox="1"/>
            <p:nvPr/>
          </p:nvSpPr>
          <p:spPr>
            <a:xfrm>
              <a:off x="6007221" y="4213553"/>
              <a:ext cx="841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F9E16CC1-C091-C042-A0CF-699D42823294}"/>
              </a:ext>
            </a:extLst>
          </p:cNvPr>
          <p:cNvSpPr/>
          <p:nvPr/>
        </p:nvSpPr>
        <p:spPr>
          <a:xfrm>
            <a:off x="104965" y="168295"/>
            <a:ext cx="3836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QCD Exotics</a:t>
            </a:r>
          </a:p>
        </p:txBody>
      </p:sp>
    </p:spTree>
    <p:extLst>
      <p:ext uri="{BB962C8B-B14F-4D97-AF65-F5344CB8AC3E}">
        <p14:creationId xmlns:p14="http://schemas.microsoft.com/office/powerpoint/2010/main" val="257750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208"/>
            <a:ext cx="7737950" cy="6547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Exotic Hybrid Photoproduction Mechanisms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4" name="Picture 3" descr="Exch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9" y="726907"/>
            <a:ext cx="2479040" cy="193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8720" y="861110"/>
            <a:ext cx="6377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Simple quantum number counting for production: </a:t>
            </a:r>
            <a:r>
              <a:rPr lang="en-US" sz="2400" b="1" dirty="0">
                <a:solidFill>
                  <a:srgbClr val="660066"/>
                </a:solidFill>
              </a:rPr>
              <a:t>(I</a:t>
            </a:r>
            <a:r>
              <a:rPr lang="en-US" sz="2400" b="1" baseline="30000" dirty="0">
                <a:solidFill>
                  <a:srgbClr val="660066"/>
                </a:solidFill>
              </a:rPr>
              <a:t>G</a:t>
            </a:r>
            <a:r>
              <a:rPr lang="en-US" sz="2400" b="1" dirty="0">
                <a:solidFill>
                  <a:srgbClr val="660066"/>
                </a:solidFill>
              </a:rPr>
              <a:t>)J</a:t>
            </a:r>
            <a:r>
              <a:rPr lang="en-US" sz="2400" b="1" baseline="30000" dirty="0">
                <a:solidFill>
                  <a:srgbClr val="660066"/>
                </a:solidFill>
              </a:rPr>
              <a:t>PC </a:t>
            </a:r>
            <a:r>
              <a:rPr lang="en-US" sz="2400" b="1" dirty="0">
                <a:solidFill>
                  <a:srgbClr val="660066"/>
                </a:solidFill>
              </a:rPr>
              <a:t>up to L=2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373" y="2752292"/>
            <a:ext cx="24733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h’</a:t>
            </a:r>
            <a:r>
              <a:rPr lang="en-US" sz="2400" baseline="-25000" dirty="0">
                <a:solidFill>
                  <a:srgbClr val="660066"/>
                </a:solidFill>
                <a:latin typeface="Symbol" charset="2"/>
                <a:cs typeface="Symbol" charset="2"/>
              </a:rPr>
              <a:t>1</a:t>
            </a:r>
            <a:r>
              <a:rPr lang="en-US" sz="2400" dirty="0">
                <a:solidFill>
                  <a:srgbClr val="660066"/>
                </a:solidFill>
              </a:rPr>
              <a:t> </a:t>
            </a:r>
            <a:endParaRPr lang="en-US" sz="2400" dirty="0">
              <a:solidFill>
                <a:srgbClr val="660066"/>
              </a:solidFill>
              <a:latin typeface="Symbol" charset="2"/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cs typeface="Symbol" charset="2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f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h’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0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,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b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  <a:p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,w</a:t>
            </a:r>
            <a:r>
              <a:rPr lang="en-US" sz="24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h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,f</a:t>
            </a:r>
            <a:r>
              <a:rPr lang="en-US" sz="2400" dirty="0" err="1">
                <a:solidFill>
                  <a:srgbClr val="008000"/>
                </a:solidFill>
                <a:cs typeface="Symbol" charset="2"/>
              </a:rPr>
              <a:t>P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</a:t>
            </a:r>
            <a:r>
              <a:rPr lang="en-GB" sz="2400" b="1" dirty="0">
                <a:latin typeface="Symbol" pitchFamily="16" charset="2"/>
              </a:rPr>
              <a:t></a:t>
            </a:r>
            <a:r>
              <a:rPr lang="en-US" sz="2400" dirty="0">
                <a:solidFill>
                  <a:srgbClr val="008000"/>
                </a:solidFill>
                <a:cs typeface="Symbol" charset="2"/>
              </a:rPr>
              <a:t>  </a:t>
            </a:r>
            <a:r>
              <a:rPr lang="en-US" sz="2400" dirty="0">
                <a:solidFill>
                  <a:srgbClr val="660066"/>
                </a:solidFill>
                <a:cs typeface="Symbol" charset="2"/>
              </a:rPr>
              <a:t>h’</a:t>
            </a:r>
            <a:r>
              <a:rPr lang="en-US" sz="2400" baseline="-25000" dirty="0">
                <a:solidFill>
                  <a:srgbClr val="660066"/>
                </a:solidFill>
                <a:cs typeface="Symbol" charset="2"/>
              </a:rPr>
              <a:t>2</a:t>
            </a:r>
            <a:r>
              <a:rPr lang="en-US" sz="2400" dirty="0">
                <a:solidFill>
                  <a:srgbClr val="660066"/>
                </a:solidFill>
                <a:latin typeface="Symbol" charset="2"/>
                <a:cs typeface="Symbol" charset="2"/>
              </a:rPr>
              <a:t> </a:t>
            </a:r>
            <a:endParaRPr lang="en-US" sz="2400" dirty="0">
              <a:solidFill>
                <a:srgbClr val="660066"/>
              </a:solidFill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2609" y="269209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r</a:t>
            </a:r>
            <a:r>
              <a:rPr lang="en-US" sz="2800" dirty="0" err="1">
                <a:solidFill>
                  <a:srgbClr val="00800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is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8000"/>
                </a:solidFill>
              </a:rPr>
              <a:t>charge-exchange </a:t>
            </a:r>
            <a:r>
              <a:rPr lang="en-US" sz="2800" dirty="0">
                <a:solidFill>
                  <a:srgbClr val="000000"/>
                </a:solidFill>
              </a:rPr>
              <a:t>only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8950" y="3447002"/>
            <a:ext cx="5799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Can couple to all the lightest exotic hybrid nonets through photo- production and VMD. </a:t>
            </a:r>
          </a:p>
          <a:p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rgbClr val="000090"/>
                </a:solidFill>
              </a:rPr>
              <a:t>Linear polarization is a filter on the naturality of the exchanged particle.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3953" y="1817537"/>
            <a:ext cx="3073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P = Pomeron exchange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7E1CE0-C2A3-A244-8496-4F861DAA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14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62914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15149" y="580474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kaons</a:t>
            </a:r>
            <a:r>
              <a:rPr lang="en-US" sz="2000" dirty="0">
                <a:solidFill>
                  <a:srgbClr val="333399"/>
                </a:solidFill>
              </a:rPr>
              <a:t> 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" y="86650"/>
            <a:ext cx="611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133" y="2059975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15149" y="860868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 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ph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Symbol" pitchFamily="16" charset="2"/>
              </a:rPr>
              <a:t>1</a:t>
            </a:r>
            <a:r>
              <a:rPr lang="en-GB" sz="2400" dirty="0">
                <a:latin typeface="Symbol" pitchFamily="16" charset="2"/>
              </a:rPr>
              <a:t>’ 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,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 h’</a:t>
            </a:r>
            <a:endParaRPr lang="en-GB" sz="2400" dirty="0">
              <a:solidFill>
                <a:srgbClr val="3891A7"/>
              </a:solidFill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>
                <a:latin typeface="Symbol" pitchFamily="16" charset="2"/>
              </a:rPr>
              <a:t>,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w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f</a:t>
            </a:r>
            <a:r>
              <a:rPr lang="en-GB" sz="2400" dirty="0">
                <a:latin typeface="Comic Sans MS" pitchFamily="64" charset="0"/>
              </a:rPr>
              <a:t>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>
                <a:latin typeface="Symbol" pitchFamily="16" charset="2"/>
              </a:rPr>
              <a:t>K(1460)K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149" y="5200310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Reach </a:t>
            </a:r>
            <a:r>
              <a:rPr lang="en-US" dirty="0"/>
              <a:t>   </a:t>
            </a:r>
            <a:r>
              <a:rPr lang="en-US" b="1" dirty="0">
                <a:solidFill>
                  <a:srgbClr val="3891A7"/>
                </a:solidFill>
              </a:rPr>
              <a:t>With Statistics  </a:t>
            </a:r>
            <a:r>
              <a:rPr lang="en-US" b="1" dirty="0"/>
              <a:t>Hard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26888" y="5145919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A2998-06D5-9844-AE87-B112666C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15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85361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99369" name="Text Box 41"/>
          <p:cNvSpPr txBox="1">
            <a:spLocks noChangeArrowheads="1"/>
          </p:cNvSpPr>
          <p:nvPr/>
        </p:nvSpPr>
        <p:spPr bwMode="auto">
          <a:xfrm>
            <a:off x="415149" y="5804741"/>
            <a:ext cx="4090733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333399"/>
                </a:solidFill>
              </a:rPr>
              <a:t>Hybrid </a:t>
            </a:r>
            <a:r>
              <a:rPr lang="en-US" sz="2000" dirty="0" err="1">
                <a:solidFill>
                  <a:srgbClr val="333399"/>
                </a:solidFill>
              </a:rPr>
              <a:t>kaons</a:t>
            </a:r>
            <a:r>
              <a:rPr lang="en-US" sz="2000" dirty="0">
                <a:solidFill>
                  <a:srgbClr val="333399"/>
                </a:solidFill>
              </a:rPr>
              <a:t> do not have exotic QN’s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" y="86650"/>
            <a:ext cx="6115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/>
              </a:rPr>
              <a:t>Decay Modes of Exotic Hybrids </a:t>
            </a: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133" y="2059975"/>
            <a:ext cx="2520950" cy="1758950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15149" y="860868"/>
            <a:ext cx="6758008" cy="4157164"/>
          </a:xfrm>
          <a:prstGeom prst="roundRect">
            <a:avLst>
              <a:gd name="adj" fmla="val 5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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 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459FAF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459FAF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459FAF"/>
                </a:solidFill>
                <a:latin typeface="Comic Sans MS" pitchFamily="64" charset="0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ph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endParaRPr lang="en-GB" sz="2400" dirty="0">
              <a:solidFill>
                <a:srgbClr val="558ED5"/>
              </a:solidFill>
              <a:latin typeface="Comic Sans MS" pitchFamily="64" charset="0"/>
            </a:endParaRP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 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h’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</a:t>
            </a:r>
            <a:r>
              <a:rPr lang="en-GB" sz="2400" dirty="0">
                <a:solidFill>
                  <a:srgbClr val="558ED5"/>
                </a:solidFill>
                <a:latin typeface="Symbol" pitchFamily="16" charset="2"/>
              </a:rPr>
              <a:t> </a:t>
            </a: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Symbol" pitchFamily="16" charset="2"/>
              </a:rPr>
              <a:t>1</a:t>
            </a:r>
            <a:r>
              <a:rPr lang="en-GB" sz="2400" dirty="0">
                <a:latin typeface="Symbol" pitchFamily="16" charset="2"/>
              </a:rPr>
              <a:t>’ 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K</a:t>
            </a:r>
            <a:r>
              <a:rPr lang="en-GB" sz="2400" baseline="30000" dirty="0">
                <a:solidFill>
                  <a:srgbClr val="FF0000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K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 ,</a:t>
            </a:r>
            <a:r>
              <a:rPr lang="en-GB" sz="2400" b="1" dirty="0">
                <a:solidFill>
                  <a:srgbClr val="3891A7"/>
                </a:solidFill>
                <a:latin typeface="Symbol" pitchFamily="16" charset="2"/>
              </a:rPr>
              <a:t> h’</a:t>
            </a:r>
            <a:endParaRPr lang="en-GB" sz="2400" dirty="0">
              <a:solidFill>
                <a:srgbClr val="3891A7"/>
              </a:solidFill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</a:t>
            </a:r>
            <a:r>
              <a:rPr lang="en-GB" sz="2400" dirty="0">
                <a:latin typeface="Symbol" pitchFamily="16" charset="2"/>
              </a:rPr>
              <a:t>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b="1" dirty="0" err="1">
                <a:solidFill>
                  <a:srgbClr val="FF0000"/>
                </a:solidFill>
                <a:latin typeface="Symbol" pitchFamily="16" charset="2"/>
              </a:rPr>
              <a:t>rh</a:t>
            </a:r>
            <a:r>
              <a:rPr lang="en-GB" sz="2400" b="1" dirty="0">
                <a:latin typeface="Symbol" pitchFamily="16" charset="2"/>
              </a:rPr>
              <a:t>,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r, </a:t>
            </a:r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Symbol" pitchFamily="16" charset="2"/>
              </a:rPr>
              <a:t></a:t>
            </a:r>
            <a:r>
              <a:rPr lang="en-GB" sz="2400" dirty="0">
                <a:latin typeface="Symbol" pitchFamily="16" charset="2"/>
              </a:rPr>
              <a:t>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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w</a:t>
            </a:r>
          </a:p>
          <a:p>
            <a:pPr eaLnBrk="0" hangingPunct="0">
              <a:buClr>
                <a:srgbClr val="FFFFFF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(1270)K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Symbol" pitchFamily="16" charset="2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(1410)K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, 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2</a:t>
            </a:r>
            <a:r>
              <a:rPr lang="en-GB" sz="2400" baseline="30000" dirty="0">
                <a:solidFill>
                  <a:srgbClr val="3891A7"/>
                </a:solidFill>
                <a:latin typeface="Comic Sans MS" pitchFamily="64" charset="0"/>
              </a:rPr>
              <a:t>*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Kf</a:t>
            </a:r>
            <a:r>
              <a:rPr lang="en-GB" sz="2400" dirty="0">
                <a:latin typeface="Symbol" pitchFamily="16" charset="2"/>
              </a:rPr>
              <a:t>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f</a:t>
            </a:r>
            <a:r>
              <a:rPr lang="en-GB" sz="2400" dirty="0">
                <a:latin typeface="Comic Sans MS" pitchFamily="64" charset="0"/>
              </a:rPr>
              <a:t> </a:t>
            </a: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Symbol" pitchFamily="16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dirty="0">
              <a:latin typeface="Symbol" pitchFamily="16" charset="2"/>
            </a:endParaRP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(1300)</a:t>
            </a:r>
            <a:r>
              <a:rPr lang="en-GB" sz="2400" dirty="0"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, </a:t>
            </a:r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r</a:t>
            </a:r>
            <a:r>
              <a:rPr lang="en-GB" sz="2400" dirty="0">
                <a:latin typeface="Comic Sans MS" pitchFamily="64" charset="0"/>
              </a:rPr>
              <a:t>, b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h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b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Comic Sans MS" pitchFamily="64" charset="0"/>
              </a:rPr>
              <a:t> 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</a:t>
            </a:r>
          </a:p>
          <a:p>
            <a:pPr eaLnBrk="0" hangingPunct="0">
              <a:buClr>
                <a:srgbClr val="FFFFFF"/>
              </a:buClr>
              <a:buSzPct val="100000"/>
              <a:buFont typeface="Comic Sans MS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latin typeface="Comic Sans MS" pitchFamily="64" charset="0"/>
              </a:rPr>
              <a:t>h’</a:t>
            </a:r>
            <a:r>
              <a:rPr lang="en-GB" sz="2400" baseline="-25000" dirty="0">
                <a:latin typeface="Comic Sans MS" pitchFamily="64" charset="0"/>
              </a:rPr>
              <a:t>0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K</a:t>
            </a:r>
            <a:r>
              <a:rPr lang="en-GB" sz="2400" baseline="-25000" dirty="0">
                <a:solidFill>
                  <a:srgbClr val="3891A7"/>
                </a:solidFill>
                <a:latin typeface="Comic Sans MS" pitchFamily="64" charset="0"/>
              </a:rPr>
              <a:t>1</a:t>
            </a:r>
            <a:r>
              <a:rPr lang="en-GB" sz="2400" dirty="0">
                <a:solidFill>
                  <a:srgbClr val="3891A7"/>
                </a:solidFill>
                <a:latin typeface="Comic Sans MS" pitchFamily="64" charset="0"/>
              </a:rPr>
              <a:t>(1270)</a:t>
            </a:r>
            <a:r>
              <a:rPr lang="en-GB" sz="2400" dirty="0">
                <a:solidFill>
                  <a:srgbClr val="3891A7"/>
                </a:solidFill>
                <a:latin typeface="Symbol" pitchFamily="16" charset="2"/>
              </a:rPr>
              <a:t>K</a:t>
            </a:r>
            <a:r>
              <a:rPr lang="en-GB" sz="2400" dirty="0">
                <a:solidFill>
                  <a:srgbClr val="3F8DE2"/>
                </a:solidFill>
                <a:latin typeface="Symbol" pitchFamily="16" charset="2"/>
              </a:rPr>
              <a:t>, </a:t>
            </a:r>
            <a:r>
              <a:rPr lang="en-GB" sz="2400" dirty="0">
                <a:latin typeface="Symbol" pitchFamily="16" charset="2"/>
              </a:rPr>
              <a:t>K(1460)K</a:t>
            </a:r>
            <a:r>
              <a:rPr lang="en-GB" sz="2400" dirty="0">
                <a:latin typeface="Comic Sans MS" pitchFamily="64" charset="0"/>
              </a:rPr>
              <a:t>, h</a:t>
            </a:r>
            <a:r>
              <a:rPr lang="en-GB" sz="2400" baseline="-25000" dirty="0">
                <a:latin typeface="Comic Sans MS" pitchFamily="64" charset="0"/>
              </a:rPr>
              <a:t>1</a:t>
            </a:r>
            <a:r>
              <a:rPr lang="en-GB" sz="2400" dirty="0">
                <a:latin typeface="Symbol" pitchFamily="16" charset="2"/>
              </a:rPr>
              <a:t>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149" y="5200310"/>
            <a:ext cx="408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Early Reach </a:t>
            </a:r>
            <a:r>
              <a:rPr lang="en-US" dirty="0"/>
              <a:t>   </a:t>
            </a:r>
            <a:r>
              <a:rPr lang="en-US" b="1" dirty="0">
                <a:solidFill>
                  <a:srgbClr val="3891A7"/>
                </a:solidFill>
              </a:rPr>
              <a:t>With Statistics  </a:t>
            </a:r>
            <a:r>
              <a:rPr lang="en-US" b="1" dirty="0"/>
              <a:t>Hard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26888" y="5145919"/>
            <a:ext cx="4201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Models suggest narrower states are in the spin-1 and spin-2 nonets, while the spin-0 nonets are broad.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A2998-06D5-9844-AE87-B112666C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16</a:t>
            </a:fld>
            <a:endParaRPr kumimoji="0"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311193-A512-4546-8182-DFF78628D136}"/>
              </a:ext>
            </a:extLst>
          </p:cNvPr>
          <p:cNvSpPr/>
          <p:nvPr/>
        </p:nvSpPr>
        <p:spPr>
          <a:xfrm>
            <a:off x="415149" y="1212574"/>
            <a:ext cx="2121408" cy="506896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A353DF-94F7-A24C-AE11-D6FD18985689}"/>
              </a:ext>
            </a:extLst>
          </p:cNvPr>
          <p:cNvSpPr/>
          <p:nvPr/>
        </p:nvSpPr>
        <p:spPr>
          <a:xfrm>
            <a:off x="334623" y="2255749"/>
            <a:ext cx="2607359" cy="646331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71D557-AFCD-7C48-98E6-134BAE8AE1E9}"/>
              </a:ext>
            </a:extLst>
          </p:cNvPr>
          <p:cNvSpPr/>
          <p:nvPr/>
        </p:nvSpPr>
        <p:spPr>
          <a:xfrm>
            <a:off x="2911459" y="927750"/>
            <a:ext cx="685802" cy="506896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A4F0BC-B130-7547-B869-B13A8CA0DAAA}"/>
              </a:ext>
            </a:extLst>
          </p:cNvPr>
          <p:cNvSpPr/>
          <p:nvPr/>
        </p:nvSpPr>
        <p:spPr>
          <a:xfrm>
            <a:off x="1132952" y="860868"/>
            <a:ext cx="685802" cy="506896"/>
          </a:xfrm>
          <a:prstGeom prst="ellipse">
            <a:avLst/>
          </a:prstGeom>
          <a:solidFill>
            <a:srgbClr val="73FDD6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96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75BE0-FE5C-6246-890C-D3C15BBA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5/3/19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B2AD9C-BD40-D946-B75B-3BF435695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GlueX/PANDA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95B18-14B6-214C-839E-D111E915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9CF26-626B-AD4E-AEEE-B55C5F1B4053}"/>
              </a:ext>
            </a:extLst>
          </p:cNvPr>
          <p:cNvSpPr txBox="1"/>
          <p:nvPr/>
        </p:nvSpPr>
        <p:spPr>
          <a:xfrm>
            <a:off x="288235" y="308113"/>
            <a:ext cx="287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</a:rPr>
              <a:t>Strangeonium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3C1D7EB-CD0D-1F48-8BE3-EBD27B05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1903" y="847920"/>
            <a:ext cx="2773045" cy="193484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13FA5E-2415-7C42-A1B1-9AD5ACAC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842" y="1305063"/>
            <a:ext cx="419100" cy="292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182653-2B8A-4940-967A-9BC0487C8ED5}"/>
              </a:ext>
            </a:extLst>
          </p:cNvPr>
          <p:cNvSpPr txBox="1"/>
          <p:nvPr/>
        </p:nvSpPr>
        <p:spPr>
          <a:xfrm>
            <a:off x="288234" y="994200"/>
            <a:ext cx="5516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With simple (pomeron or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pseudoscalar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) exchanges, can couple to 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J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 = 1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--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2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--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3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--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, 1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+-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, 3</a:t>
            </a:r>
            <a:r>
              <a:rPr lang="en-US" sz="2400" baseline="30000" dirty="0">
                <a:solidFill>
                  <a:schemeClr val="accent2">
                    <a:lumMod val="50000"/>
                  </a:schemeClr>
                </a:solidFill>
              </a:rPr>
              <a:t>+-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FF5C68-FAF7-364A-B4E6-76F53889106D}"/>
              </a:ext>
            </a:extLst>
          </p:cNvPr>
          <p:cNvSpPr txBox="1"/>
          <p:nvPr/>
        </p:nvSpPr>
        <p:spPr>
          <a:xfrm>
            <a:off x="765314" y="2091288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,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,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, h’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, h’</a:t>
            </a:r>
            <a:r>
              <a:rPr lang="en-US" sz="2400" b="1" baseline="-25000" dirty="0">
                <a:solidFill>
                  <a:schemeClr val="accent4">
                    <a:lumMod val="5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E066F6-C026-EA4C-BEC7-82167536BD56}"/>
              </a:ext>
            </a:extLst>
          </p:cNvPr>
          <p:cNvSpPr txBox="1"/>
          <p:nvPr/>
        </p:nvSpPr>
        <p:spPr>
          <a:xfrm>
            <a:off x="129209" y="3120887"/>
            <a:ext cx="6449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(1020) ,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(1680) ,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(2170) ,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f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(1850) , h’</a:t>
            </a:r>
            <a:r>
              <a:rPr lang="en-US" sz="2400" b="1" baseline="-25000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(1380)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F9F2E-2D49-DE4D-AF16-03A9BF80B11F}"/>
              </a:ext>
            </a:extLst>
          </p:cNvPr>
          <p:cNvSpPr txBox="1"/>
          <p:nvPr/>
        </p:nvSpPr>
        <p:spPr>
          <a:xfrm>
            <a:off x="288234" y="2722014"/>
            <a:ext cx="292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The known states are: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2D2B7F-F3E3-364E-ACC8-289C3ABE2402}"/>
              </a:ext>
            </a:extLst>
          </p:cNvPr>
          <p:cNvSpPr txBox="1"/>
          <p:nvPr/>
        </p:nvSpPr>
        <p:spPr>
          <a:xfrm>
            <a:off x="288234" y="3962470"/>
            <a:ext cx="857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Including vector exchanges, we can couple to the remaining states: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5CA18-A959-9747-AD60-ECB2391F9A51}"/>
              </a:ext>
            </a:extLst>
          </p:cNvPr>
          <p:cNvSpPr txBox="1"/>
          <p:nvPr/>
        </p:nvSpPr>
        <p:spPr>
          <a:xfrm>
            <a:off x="439879" y="4511716"/>
            <a:ext cx="257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f’</a:t>
            </a:r>
            <a:r>
              <a:rPr lang="en-US" sz="2400" baseline="-25000" dirty="0">
                <a:solidFill>
                  <a:schemeClr val="accent4">
                    <a:lumMod val="50000"/>
                  </a:schemeClr>
                </a:solidFill>
              </a:rPr>
              <a:t>1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    f’</a:t>
            </a:r>
            <a:r>
              <a:rPr lang="en-US" sz="2400" baseline="-25000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   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’   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’</a:t>
            </a:r>
            <a:r>
              <a:rPr lang="en-US" sz="2400" baseline="-25000" dirty="0">
                <a:solidFill>
                  <a:schemeClr val="accent4">
                    <a:lumMod val="5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C2ECE1-9FDE-D946-B202-2125202ABE67}"/>
              </a:ext>
            </a:extLst>
          </p:cNvPr>
          <p:cNvSpPr txBox="1"/>
          <p:nvPr/>
        </p:nvSpPr>
        <p:spPr>
          <a:xfrm>
            <a:off x="357809" y="5575852"/>
            <a:ext cx="5860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This is part of Phase II GlueX starting fall 2019</a:t>
            </a:r>
          </a:p>
        </p:txBody>
      </p:sp>
    </p:spTree>
    <p:extLst>
      <p:ext uri="{BB962C8B-B14F-4D97-AF65-F5344CB8AC3E}">
        <p14:creationId xmlns:p14="http://schemas.microsoft.com/office/powerpoint/2010/main" val="4276056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4E444-EE46-9A42-BD6F-78B97FD83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6AF3A-9BBE-BE44-883D-D704297E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GlueX/PANDA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0F16B-6FD9-E04D-AEAF-5F014AFD6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F6CC5-57E4-3D43-B5D0-C5ABBDA9CE18}"/>
              </a:ext>
            </a:extLst>
          </p:cNvPr>
          <p:cNvSpPr txBox="1"/>
          <p:nvPr/>
        </p:nvSpPr>
        <p:spPr>
          <a:xfrm>
            <a:off x="238539" y="228600"/>
            <a:ext cx="5998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Photoproduction of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 Baryons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9E4B5C-B79C-1746-A72B-1B8438C2E52A}"/>
              </a:ext>
            </a:extLst>
          </p:cNvPr>
          <p:cNvSpPr txBox="1"/>
          <p:nvPr/>
        </p:nvSpPr>
        <p:spPr>
          <a:xfrm>
            <a:off x="397565" y="1331843"/>
            <a:ext cx="6485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</a:rPr>
              <a:t>Little is known about 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</a:rPr>
              <a:t> barons:</a:t>
            </a:r>
          </a:p>
          <a:p>
            <a:r>
              <a:rPr lang="en-US" sz="2400" dirty="0">
                <a:solidFill>
                  <a:srgbClr val="C00000"/>
                </a:solidFill>
              </a:rPr>
              <a:t>Ground State Octet (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1/2</a:t>
            </a:r>
            <a:r>
              <a:rPr lang="en-US" sz="2400" baseline="30000" dirty="0">
                <a:solidFill>
                  <a:srgbClr val="C00000"/>
                </a:solidFill>
                <a:latin typeface="Symbol" pitchFamily="2" charset="2"/>
              </a:rPr>
              <a:t>+</a:t>
            </a:r>
            <a:r>
              <a:rPr lang="en-US" sz="2400" dirty="0">
                <a:solidFill>
                  <a:srgbClr val="C00000"/>
                </a:solidFill>
              </a:rPr>
              <a:t>)         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X</a:t>
            </a:r>
            <a:r>
              <a:rPr lang="en-US" sz="2400" baseline="30000" dirty="0">
                <a:solidFill>
                  <a:srgbClr val="C00000"/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rgbClr val="C00000"/>
                </a:solidFill>
              </a:rPr>
              <a:t>(1322),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X</a:t>
            </a:r>
            <a:r>
              <a:rPr lang="en-US" sz="2400" baseline="30000" dirty="0">
                <a:solidFill>
                  <a:srgbClr val="C00000"/>
                </a:solidFill>
              </a:rPr>
              <a:t>0</a:t>
            </a:r>
            <a:r>
              <a:rPr lang="en-US" sz="2400" dirty="0">
                <a:solidFill>
                  <a:srgbClr val="C00000"/>
                </a:solidFill>
              </a:rPr>
              <a:t>(1315)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Ground State </a:t>
            </a:r>
            <a:r>
              <a:rPr lang="en-US" sz="2400" dirty="0" err="1">
                <a:solidFill>
                  <a:srgbClr val="C00000"/>
                </a:solidFill>
              </a:rPr>
              <a:t>Decouplet</a:t>
            </a:r>
            <a:r>
              <a:rPr lang="en-US" sz="2400" dirty="0">
                <a:solidFill>
                  <a:srgbClr val="C00000"/>
                </a:solidFill>
              </a:rPr>
              <a:t> (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3/2</a:t>
            </a:r>
            <a:r>
              <a:rPr lang="en-US" sz="2400" baseline="30000" dirty="0">
                <a:solidFill>
                  <a:srgbClr val="C00000"/>
                </a:solidFill>
                <a:latin typeface="Symbol" pitchFamily="2" charset="2"/>
              </a:rPr>
              <a:t>+</a:t>
            </a:r>
            <a:r>
              <a:rPr lang="en-US" sz="2400" dirty="0">
                <a:solidFill>
                  <a:srgbClr val="C00000"/>
                </a:solidFill>
              </a:rPr>
              <a:t>)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rgbClr val="C00000"/>
                </a:solidFill>
              </a:rPr>
              <a:t>(1530)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FBD3C8-F768-A74A-94A1-9AE0FDFEC9EE}"/>
              </a:ext>
            </a:extLst>
          </p:cNvPr>
          <p:cNvSpPr txBox="1"/>
          <p:nvPr/>
        </p:nvSpPr>
        <p:spPr>
          <a:xfrm>
            <a:off x="546652" y="3061252"/>
            <a:ext cx="297767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chemeClr val="accent2">
                    <a:lumMod val="50000"/>
                  </a:schemeClr>
                </a:solidFill>
              </a:rPr>
              <a:t>Excited States (all ***)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(1690)   J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= ?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(1820)   J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=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3/2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 </a:t>
            </a:r>
            <a:endParaRPr lang="en-US" sz="2400" baseline="30000" dirty="0">
              <a:solidFill>
                <a:schemeClr val="accent4">
                  <a:lumMod val="50000"/>
                </a:schemeClr>
              </a:solidFill>
              <a:latin typeface="Symbol" pitchFamily="2" charset="2"/>
            </a:endParaRP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(1950)   J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= ?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?</a:t>
            </a:r>
          </a:p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(1230)   J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= &gt;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5/2</a:t>
            </a:r>
            <a:r>
              <a:rPr lang="en-US" sz="2400" baseline="30000" dirty="0">
                <a:solidFill>
                  <a:schemeClr val="accent4">
                    <a:lumMod val="50000"/>
                  </a:schemeClr>
                </a:solidFill>
                <a:latin typeface="Symbol" pitchFamily="2" charset="2"/>
              </a:rPr>
              <a:t>?</a:t>
            </a:r>
            <a:r>
              <a:rPr lang="en-US" sz="2400" dirty="0">
                <a:latin typeface="Symbol" pitchFamily="2" charset="2"/>
              </a:rPr>
              <a:t> </a:t>
            </a:r>
            <a:endParaRPr lang="en-US" sz="2400" baseline="30000" dirty="0">
              <a:latin typeface="Symbol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3D618-7459-604D-92C3-DFCE079E41A7}"/>
              </a:ext>
            </a:extLst>
          </p:cNvPr>
          <p:cNvSpPr txBox="1"/>
          <p:nvPr/>
        </p:nvSpPr>
        <p:spPr>
          <a:xfrm>
            <a:off x="4077528" y="2644170"/>
            <a:ext cx="47608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GlueX reconstructs exclusive final states (charged and neutral). Can not only identify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states, but determine J</a:t>
            </a:r>
            <a:r>
              <a:rPr lang="en-US" sz="2400" baseline="30000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There should be a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X</a:t>
            </a:r>
            <a:r>
              <a:rPr lang="en-US" sz="2400" dirty="0">
                <a:solidFill>
                  <a:srgbClr val="C00000"/>
                </a:solidFill>
              </a:rPr>
              <a:t> state for each N* and </a:t>
            </a:r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D</a:t>
            </a:r>
            <a:r>
              <a:rPr lang="en-US" sz="2400" dirty="0">
                <a:solidFill>
                  <a:srgbClr val="C00000"/>
                </a:solidFill>
              </a:rPr>
              <a:t> state.</a:t>
            </a:r>
          </a:p>
        </p:txBody>
      </p:sp>
    </p:spTree>
    <p:extLst>
      <p:ext uri="{BB962C8B-B14F-4D97-AF65-F5344CB8AC3E}">
        <p14:creationId xmlns:p14="http://schemas.microsoft.com/office/powerpoint/2010/main" val="144814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CA99B-D539-934C-93DB-DD0640867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354" y="366643"/>
            <a:ext cx="5126107" cy="6287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Other Approved Programs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5C44-CD3B-8947-A02C-135AF8D4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00ACB-D040-6B45-8759-0F3BFDD0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GlueX/PANDA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E5723-76A2-B14C-BF42-860033B4D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FD029-0455-BA4D-A664-EE327AF65D2C}"/>
              </a:ext>
            </a:extLst>
          </p:cNvPr>
          <p:cNvSpPr txBox="1"/>
          <p:nvPr/>
        </p:nvSpPr>
        <p:spPr>
          <a:xfrm>
            <a:off x="461838" y="1162878"/>
            <a:ext cx="490313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960000"/>
                </a:solidFill>
              </a:rPr>
              <a:t>PrimEx</a:t>
            </a:r>
            <a:r>
              <a:rPr lang="en-US" sz="2400" dirty="0">
                <a:solidFill>
                  <a:srgbClr val="960000"/>
                </a:solidFill>
              </a:rPr>
              <a:t>-</a:t>
            </a:r>
            <a:r>
              <a:rPr lang="en-US" sz="2400" dirty="0">
                <a:solidFill>
                  <a:srgbClr val="960000"/>
                </a:solidFill>
                <a:latin typeface="Symbol" pitchFamily="2" charset="2"/>
              </a:rPr>
              <a:t>h</a:t>
            </a:r>
            <a:r>
              <a:rPr lang="en-US" sz="2400" dirty="0">
                <a:solidFill>
                  <a:srgbClr val="960000"/>
                </a:solidFill>
              </a:rPr>
              <a:t>: Radiative width of the </a:t>
            </a:r>
            <a:r>
              <a:rPr lang="en-US" sz="2400" dirty="0">
                <a:solidFill>
                  <a:srgbClr val="960000"/>
                </a:solidFill>
                <a:latin typeface="Symbol" pitchFamily="2" charset="2"/>
              </a:rPr>
              <a:t>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First run in spring 2019.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Pion Polarizability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 be scheduled.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Rare decays of the </a:t>
            </a:r>
            <a:r>
              <a:rPr lang="en-US" sz="2400" dirty="0">
                <a:solidFill>
                  <a:srgbClr val="960000"/>
                </a:solidFill>
                <a:latin typeface="Symbol" pitchFamily="2" charset="2"/>
              </a:rPr>
              <a:t>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Upgrade the forward calorimeter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2D80E-50D2-894A-9FD3-2E9F3B29A48C}"/>
              </a:ext>
            </a:extLst>
          </p:cNvPr>
          <p:cNvSpPr txBox="1"/>
          <p:nvPr/>
        </p:nvSpPr>
        <p:spPr>
          <a:xfrm>
            <a:off x="350354" y="3352725"/>
            <a:ext cx="4386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Possible other 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4A687E-4415-E446-8DCC-D2080872B29B}"/>
              </a:ext>
            </a:extLst>
          </p:cNvPr>
          <p:cNvSpPr txBox="1"/>
          <p:nvPr/>
        </p:nvSpPr>
        <p:spPr>
          <a:xfrm>
            <a:off x="461838" y="4065245"/>
            <a:ext cx="25128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Nuclear targets.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Polarized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GDH sum rule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N*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60000"/>
                </a:solidFill>
              </a:rPr>
              <a:t>K</a:t>
            </a:r>
            <a:r>
              <a:rPr lang="en-US" sz="2400" baseline="-25000" dirty="0">
                <a:solidFill>
                  <a:srgbClr val="960000"/>
                </a:solidFill>
              </a:rPr>
              <a:t>L</a:t>
            </a:r>
            <a:r>
              <a:rPr lang="en-US" sz="2400" dirty="0">
                <a:solidFill>
                  <a:srgbClr val="960000"/>
                </a:solidFill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213954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1" y="1079575"/>
            <a:ext cx="7878699" cy="4795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1" y="22655"/>
            <a:ext cx="6402599" cy="606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The GlueX Experiment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789378"/>
            <a:ext cx="622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Physics Running started in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96315" y="164315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A47314-6D74-104F-B44D-02AFCFC2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</a:t>
            </a:fld>
            <a:endParaRPr kumimoji="0"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2859C-FB9B-7A40-9A6F-9F922AC27550}"/>
              </a:ext>
            </a:extLst>
          </p:cNvPr>
          <p:cNvSpPr/>
          <p:nvPr/>
        </p:nvSpPr>
        <p:spPr>
          <a:xfrm>
            <a:off x="1043609" y="1224818"/>
            <a:ext cx="3227104" cy="114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8690" y="1172555"/>
            <a:ext cx="39708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GlueX is a discovery experiment for the photoproduction of hybrid mesons.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Unique photon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Hermetic detector.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High statistics.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C91B84E-CD17-6740-BCEB-E4072FCE5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90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81503-510A-1549-A322-73CA4D663C65}"/>
              </a:ext>
            </a:extLst>
          </p:cNvPr>
          <p:cNvSpPr txBox="1"/>
          <p:nvPr/>
        </p:nvSpPr>
        <p:spPr>
          <a:xfrm>
            <a:off x="604545" y="5164709"/>
            <a:ext cx="432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Published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US" sz="2000" baseline="30000" dirty="0">
                <a:solidFill>
                  <a:srgbClr val="0432FF"/>
                </a:solidFill>
              </a:rPr>
              <a:t>0</a:t>
            </a:r>
            <a:r>
              <a:rPr lang="en-US" sz="2000" dirty="0">
                <a:solidFill>
                  <a:srgbClr val="0432FF"/>
                </a:solidFill>
              </a:rPr>
              <a:t> and initial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 h </a:t>
            </a:r>
            <a:r>
              <a:rPr lang="en-US" sz="2000" dirty="0">
                <a:solidFill>
                  <a:srgbClr val="0432FF"/>
                </a:solidFill>
              </a:rPr>
              <a:t>results.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More precise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h, </a:t>
            </a:r>
            <a:r>
              <a:rPr lang="en-US" sz="2000" dirty="0">
                <a:solidFill>
                  <a:srgbClr val="0432FF"/>
                </a:solidFill>
              </a:rPr>
              <a:t>first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dirty="0">
                <a:solidFill>
                  <a:srgbClr val="0432FF"/>
                </a:solidFill>
              </a:rPr>
              <a:t>’,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US" sz="2000" baseline="30000" dirty="0">
                <a:solidFill>
                  <a:srgbClr val="0432FF"/>
                </a:solidFill>
              </a:rPr>
              <a:t>-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US" sz="2000" baseline="30000" dirty="0">
                <a:solidFill>
                  <a:srgbClr val="0432FF"/>
                </a:solidFill>
              </a:rPr>
              <a:t>++</a:t>
            </a:r>
            <a:r>
              <a:rPr lang="en-US" sz="2000" dirty="0">
                <a:solidFill>
                  <a:srgbClr val="0432FF"/>
                </a:solidFill>
              </a:rPr>
              <a:t> and K</a:t>
            </a:r>
            <a:r>
              <a:rPr lang="en-US" sz="2000" baseline="30000" dirty="0">
                <a:solidFill>
                  <a:srgbClr val="0432FF"/>
                </a:solidFill>
              </a:rPr>
              <a:t>+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</a:rPr>
              <a:t>0.</a:t>
            </a:r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9ACE-027A-8E4B-943F-0D4E14C06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00" y="1302756"/>
            <a:ext cx="3446821" cy="21809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808998-BF8A-2B48-A88A-88E7AD516816}"/>
              </a:ext>
            </a:extLst>
          </p:cNvPr>
          <p:cNvSpPr/>
          <p:nvPr/>
        </p:nvSpPr>
        <p:spPr>
          <a:xfrm>
            <a:off x="6778977" y="777053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Symbol" pitchFamily="16" charset="2"/>
              </a:rPr>
              <a:t>g</a:t>
            </a:r>
            <a:r>
              <a:rPr lang="en-GB" sz="2800" b="1" dirty="0" err="1">
                <a:solidFill>
                  <a:srgbClr val="C00000"/>
                </a:solidFill>
              </a:rPr>
              <a:t>p</a:t>
            </a:r>
            <a:r>
              <a:rPr lang="en-GB" sz="2800" b="1" baseline="-25000" dirty="0">
                <a:solidFill>
                  <a:srgbClr val="C00000"/>
                </a:solidFill>
                <a:latin typeface="Comic Sans MS" pitchFamily="6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Symbol" pitchFamily="16" charset="2"/>
              </a:rPr>
              <a:t> </a:t>
            </a:r>
            <a:r>
              <a:rPr lang="en-GB" sz="2800" b="1" dirty="0">
                <a:solidFill>
                  <a:srgbClr val="C00000"/>
                </a:solidFill>
              </a:rPr>
              <a:t>NM</a:t>
            </a:r>
            <a:r>
              <a:rPr lang="en-GB" sz="2800" b="1" dirty="0">
                <a:solidFill>
                  <a:srgbClr val="C00000"/>
                </a:solidFill>
                <a:latin typeface="Symbol" pitchFamily="16" charset="2"/>
              </a:rPr>
              <a:t>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EAD6E-49C8-0C4E-8721-109967DA3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130" y="4358103"/>
            <a:ext cx="1382312" cy="557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B94FCA-483B-0444-9327-89F42936EEE3}"/>
              </a:ext>
            </a:extLst>
          </p:cNvPr>
          <p:cNvSpPr txBox="1"/>
          <p:nvPr/>
        </p:nvSpPr>
        <p:spPr>
          <a:xfrm>
            <a:off x="5870145" y="4084881"/>
            <a:ext cx="2693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US" sz="2400" dirty="0">
                <a:solidFill>
                  <a:srgbClr val="C00000"/>
                </a:solidFill>
              </a:rPr>
              <a:t> is sensitive to the exchange J</a:t>
            </a:r>
            <a:r>
              <a:rPr lang="en-US" sz="2400" baseline="30000" dirty="0">
                <a:solidFill>
                  <a:srgbClr val="C00000"/>
                </a:solidFill>
              </a:rPr>
              <a:t>P</a:t>
            </a:r>
            <a:r>
              <a:rPr lang="en-US" sz="24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9F735-F055-4042-A87E-82117CE12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25" y="3747633"/>
            <a:ext cx="4800600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9374F9-6159-BD40-8E6D-79BF974FE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855951" y="1415298"/>
            <a:ext cx="2305982" cy="2439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5B7E56-B159-E94D-B3C0-7854E4A8384E}"/>
              </a:ext>
            </a:extLst>
          </p:cNvPr>
          <p:cNvSpPr txBox="1"/>
          <p:nvPr/>
        </p:nvSpPr>
        <p:spPr>
          <a:xfrm>
            <a:off x="1295526" y="4377464"/>
            <a:ext cx="114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Effectively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9FE5978-78AC-274D-8699-1D38D4C45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797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_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97" y="1045249"/>
            <a:ext cx="4207028" cy="5444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23" y="1203743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7482443" y="1729610"/>
            <a:ext cx="1483374" cy="1218902"/>
            <a:chOff x="0" y="60"/>
            <a:chExt cx="1328" cy="1092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480"/>
              <a:ext cx="119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848"/>
              <a:ext cx="114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/>
            <p:cNvSpPr>
              <a:spLocks/>
            </p:cNvSpPr>
            <p:nvPr/>
          </p:nvSpPr>
          <p:spPr bwMode="auto">
            <a:xfrm>
              <a:off x="0" y="60"/>
              <a:ext cx="1271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Exchange J</a:t>
              </a:r>
              <a:r>
                <a:rPr lang="en-US" baseline="320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PC</a:t>
              </a:r>
            </a:p>
          </p:txBody>
        </p:sp>
      </p:grpSp>
      <p:sp>
        <p:nvSpPr>
          <p:cNvPr id="11" name="Multiply 10"/>
          <p:cNvSpPr/>
          <p:nvPr/>
        </p:nvSpPr>
        <p:spPr>
          <a:xfrm>
            <a:off x="7365814" y="2378890"/>
            <a:ext cx="1778186" cy="914400"/>
          </a:xfrm>
          <a:prstGeom prst="mathMultiply">
            <a:avLst/>
          </a:prstGeom>
          <a:solidFill>
            <a:schemeClr val="accent3">
              <a:alpha val="21000"/>
            </a:schemeClr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787" y="3485278"/>
            <a:ext cx="3886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Impacts extraction of baryon resonances from low-energy photo production experiments. 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Understanding the meson production mechanisms at 9GeV is needed for our hybrid searches.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787" y="5859533"/>
            <a:ext cx="339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Phys. Rev. C</a:t>
            </a:r>
            <a:r>
              <a:rPr lang="en-US" b="1" dirty="0">
                <a:solidFill>
                  <a:srgbClr val="00B050"/>
                </a:solidFill>
              </a:rPr>
              <a:t>95</a:t>
            </a:r>
            <a:r>
              <a:rPr lang="en-US" dirty="0">
                <a:solidFill>
                  <a:srgbClr val="00B050"/>
                </a:solidFill>
              </a:rPr>
              <a:t>, 042201 (2017)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CB78-471F-654F-BD38-A790E846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0359D8-3338-AB4B-AC6A-7DA95552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21</a:t>
            </a:fld>
            <a:endParaRPr kumimoji="0"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A29A72A-C295-AD46-8C87-E200339ED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207F3-D5AD-9F47-92BC-12E0BF455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46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FD916B-8708-6245-8AFD-745CA35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62" y="1295016"/>
            <a:ext cx="5515638" cy="38445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8829-FFCA-EF44-9577-F8B4059273C5}"/>
              </a:ext>
            </a:extLst>
          </p:cNvPr>
          <p:cNvSpPr/>
          <p:nvPr/>
        </p:nvSpPr>
        <p:spPr>
          <a:xfrm>
            <a:off x="350242" y="1203029"/>
            <a:ext cx="3409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g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baseline="-25000" dirty="0">
                <a:solidFill>
                  <a:schemeClr val="accent1">
                    <a:lumMod val="75000"/>
                  </a:schemeClr>
                </a:solidFill>
                <a:latin typeface="Comic Sans MS" pitchFamily="64" charset="0"/>
              </a:rPr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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   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 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g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baseline="-25000" dirty="0">
                <a:solidFill>
                  <a:schemeClr val="accent1">
                    <a:lumMod val="75000"/>
                  </a:schemeClr>
                </a:solidFill>
                <a:latin typeface="Comic Sans MS" pitchFamily="64" charset="0"/>
              </a:rPr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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92C02-3474-3244-A41F-12008BD6C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42" y="3543809"/>
            <a:ext cx="870342" cy="511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56412-2874-3942-8E25-F2DE6A98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52" y="1815423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06132A-5B0C-6243-B923-557729C86940}"/>
              </a:ext>
            </a:extLst>
          </p:cNvPr>
          <p:cNvSpPr/>
          <p:nvPr/>
        </p:nvSpPr>
        <p:spPr>
          <a:xfrm>
            <a:off x="2055196" y="1823212"/>
            <a:ext cx="283709" cy="29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00C6B-27E9-A34C-8380-EF0811844F27}"/>
              </a:ext>
            </a:extLst>
          </p:cNvPr>
          <p:cNvSpPr txBox="1"/>
          <p:nvPr/>
        </p:nvSpPr>
        <p:spPr>
          <a:xfrm>
            <a:off x="1897929" y="178602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h,h</a:t>
            </a:r>
            <a:r>
              <a:rPr lang="en-US" dirty="0">
                <a:latin typeface="Symbol" pitchFamily="2" charset="2"/>
              </a:rPr>
              <a:t>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18FAB-DBF6-1741-A7EB-69C900D550FF}"/>
              </a:ext>
            </a:extLst>
          </p:cNvPr>
          <p:cNvSpPr txBox="1"/>
          <p:nvPr/>
        </p:nvSpPr>
        <p:spPr>
          <a:xfrm>
            <a:off x="109227" y="3983756"/>
            <a:ext cx="3760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Vector mesons dominate the exchanges. </a:t>
            </a:r>
            <a:r>
              <a:rPr lang="en-US" sz="2000" dirty="0" err="1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-25000" dirty="0" err="1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dirty="0">
                <a:solidFill>
                  <a:srgbClr val="0432FF"/>
                </a:solidFill>
              </a:rPr>
              <a:t> = </a:t>
            </a:r>
            <a:r>
              <a:rPr lang="en-US" sz="2000" dirty="0" err="1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-25000" dirty="0" err="1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baseline="-25000" dirty="0">
                <a:solidFill>
                  <a:srgbClr val="0432FF"/>
                </a:solidFill>
              </a:rPr>
              <a:t>’ </a:t>
            </a:r>
            <a:r>
              <a:rPr lang="en-US" sz="2000" dirty="0">
                <a:solidFill>
                  <a:srgbClr val="0432FF"/>
                </a:solidFill>
              </a:rPr>
              <a:t>implies no</a:t>
            </a:r>
          </a:p>
          <a:p>
            <a:r>
              <a:rPr lang="en-US" sz="2000" dirty="0">
                <a:solidFill>
                  <a:srgbClr val="0432FF"/>
                </a:solidFill>
              </a:rPr>
              <a:t>      exchanges.</a:t>
            </a:r>
          </a:p>
          <a:p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C071C9-3F15-0445-8431-74B6C6B60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90" y="4707289"/>
            <a:ext cx="294704" cy="205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EB56C9-FD08-6344-BBC9-C5D5BF361C3E}"/>
              </a:ext>
            </a:extLst>
          </p:cNvPr>
          <p:cNvSpPr/>
          <p:nvPr/>
        </p:nvSpPr>
        <p:spPr>
          <a:xfrm>
            <a:off x="7508810" y="3248183"/>
            <a:ext cx="1237376" cy="662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4F2D5-6853-C346-9631-8EB617D555C1}"/>
              </a:ext>
            </a:extLst>
          </p:cNvPr>
          <p:cNvSpPr txBox="1"/>
          <p:nvPr/>
        </p:nvSpPr>
        <p:spPr>
          <a:xfrm>
            <a:off x="7466979" y="3171715"/>
            <a:ext cx="1253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+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-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gg</a:t>
            </a:r>
            <a:endParaRPr lang="en-GB" sz="1400" baseline="30000" dirty="0">
              <a:solidFill>
                <a:schemeClr val="tx1">
                  <a:lumMod val="95000"/>
                  <a:lumOff val="5000"/>
                </a:schemeClr>
              </a:solidFill>
              <a:latin typeface="Symbol" pitchFamily="16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8B3EC4-69A7-5D40-919D-234082125FCC}"/>
              </a:ext>
            </a:extLst>
          </p:cNvPr>
          <p:cNvSpPr/>
          <p:nvPr/>
        </p:nvSpPr>
        <p:spPr>
          <a:xfrm>
            <a:off x="5686097" y="1203029"/>
            <a:ext cx="18227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A9A85-CE8F-9545-A0E5-12FC1CA6A4CB}"/>
              </a:ext>
            </a:extLst>
          </p:cNvPr>
          <p:cNvSpPr txBox="1"/>
          <p:nvPr/>
        </p:nvSpPr>
        <p:spPr>
          <a:xfrm>
            <a:off x="209542" y="5139559"/>
            <a:ext cx="314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Theory input is very important.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56BA01-0233-8041-AFEA-C718F58C73BB}"/>
              </a:ext>
            </a:extLst>
          </p:cNvPr>
          <p:cNvSpPr txBox="1"/>
          <p:nvPr/>
        </p:nvSpPr>
        <p:spPr>
          <a:xfrm>
            <a:off x="6670633" y="5494214"/>
            <a:ext cx="2445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JPAC References: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Phys. Rev. D92, 074013 (2015). Phys. Lett B774,  362 (2017).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E2C5CC-176F-E44F-9C01-12934943C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EC7099-5260-6642-A9F0-DC5A719A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67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8829-FFCA-EF44-9577-F8B4059273C5}"/>
              </a:ext>
            </a:extLst>
          </p:cNvPr>
          <p:cNvSpPr/>
          <p:nvPr/>
        </p:nvSpPr>
        <p:spPr>
          <a:xfrm>
            <a:off x="6381742" y="1155486"/>
            <a:ext cx="1824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432FF"/>
                </a:solidFill>
                <a:latin typeface="Symbol" pitchFamily="16" charset="2"/>
              </a:rPr>
              <a:t>g</a:t>
            </a:r>
            <a:r>
              <a:rPr lang="en-GB" sz="2800" dirty="0" err="1">
                <a:solidFill>
                  <a:srgbClr val="0432FF"/>
                </a:solidFill>
              </a:rPr>
              <a:t>p</a:t>
            </a:r>
            <a:r>
              <a:rPr lang="en-GB" sz="2800" baseline="-25000" dirty="0">
                <a:solidFill>
                  <a:srgbClr val="0432FF"/>
                </a:solidFill>
                <a:latin typeface="Comic Sans MS" pitchFamily="64" charset="0"/>
              </a:rPr>
              <a:t> 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 </a:t>
            </a:r>
            <a:r>
              <a:rPr lang="en-GB" sz="2800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GB" sz="2800" baseline="30000" dirty="0">
                <a:solidFill>
                  <a:srgbClr val="0432FF"/>
                </a:solidFill>
              </a:rPr>
              <a:t>++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p</a:t>
            </a:r>
            <a:r>
              <a:rPr lang="en-GB" sz="2800" baseline="30000" dirty="0">
                <a:solidFill>
                  <a:srgbClr val="0432FF"/>
                </a:solidFill>
                <a:latin typeface="Symbol" pitchFamily="16" charset="2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F73CA-E9F2-9540-AB7B-8E4E904F9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080"/>
            <a:ext cx="8702802" cy="43514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AA9852-61DE-5848-9A31-C3DAE7104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4ACBD-78B6-B144-9618-45DF979E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13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A3D5142-9E75-EE47-A08E-31CA1EC4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21" y="1833704"/>
            <a:ext cx="5759381" cy="431953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24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DF2CEC-8A1D-6541-8E6E-1716DA3F1E83}"/>
              </a:ext>
            </a:extLst>
          </p:cNvPr>
          <p:cNvSpPr txBox="1"/>
          <p:nvPr/>
        </p:nvSpPr>
        <p:spPr>
          <a:xfrm>
            <a:off x="501445" y="1109098"/>
            <a:ext cx="46801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                </a:t>
            </a:r>
            <a:r>
              <a:rPr lang="en-GB" sz="2800" dirty="0" err="1">
                <a:solidFill>
                  <a:srgbClr val="0432FF"/>
                </a:solidFill>
                <a:latin typeface="Symbol" pitchFamily="16" charset="2"/>
              </a:rPr>
              <a:t>g</a:t>
            </a:r>
            <a:r>
              <a:rPr lang="en-GB" sz="2800" dirty="0" err="1">
                <a:solidFill>
                  <a:srgbClr val="0432FF"/>
                </a:solidFill>
              </a:rPr>
              <a:t>p</a:t>
            </a:r>
            <a:r>
              <a:rPr lang="en-GB" sz="2800" baseline="-25000" dirty="0">
                <a:solidFill>
                  <a:srgbClr val="0432FF"/>
                </a:solidFill>
                <a:latin typeface="Comic Sans MS" pitchFamily="64" charset="0"/>
              </a:rPr>
              <a:t> 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 </a:t>
            </a:r>
            <a:r>
              <a:rPr lang="en-GB" sz="2800" dirty="0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GB" sz="2800" baseline="30000" dirty="0">
                <a:solidFill>
                  <a:srgbClr val="0432FF"/>
                </a:solidFill>
              </a:rPr>
              <a:t>0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K</a:t>
            </a:r>
            <a:r>
              <a:rPr lang="en-GB" sz="2800" baseline="30000" dirty="0">
                <a:solidFill>
                  <a:srgbClr val="0432FF"/>
                </a:solidFill>
                <a:latin typeface="Symbol" pitchFamily="16" charset="2"/>
              </a:rPr>
              <a:t>+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Appears that both t- and u-channel exchanges are involved.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28B9-C927-054B-A190-95900B30FC10}"/>
              </a:ext>
            </a:extLst>
          </p:cNvPr>
          <p:cNvSpPr txBox="1"/>
          <p:nvPr/>
        </p:nvSpPr>
        <p:spPr>
          <a:xfrm>
            <a:off x="5533190" y="4461783"/>
            <a:ext cx="3544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S=1 </a:t>
            </a:r>
            <a:r>
              <a:rPr lang="en-US" dirty="0">
                <a:solidFill>
                  <a:srgbClr val="002060"/>
                </a:solidFill>
              </a:rPr>
              <a:t>implies natural parity exchange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B5DE89-FE4B-6448-B250-051B00549384}"/>
              </a:ext>
            </a:extLst>
          </p:cNvPr>
          <p:cNvSpPr txBox="1"/>
          <p:nvPr/>
        </p:nvSpPr>
        <p:spPr>
          <a:xfrm>
            <a:off x="77084" y="5991926"/>
            <a:ext cx="3123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RPR-2007:Phys. Rev. C75, 045204 (2007)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689BB3A-A556-EA4E-B599-296CC941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151313" y="1923196"/>
            <a:ext cx="2215447" cy="23437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D4D6DA8-80E9-2344-99D9-9F5E884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6461091" cy="81406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Beam Asymmetry Measurements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70B35C-9C5B-BE41-8A88-7686F74C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24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77020B-C9E3-964A-84FF-66CAFBED6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50" y="817179"/>
            <a:ext cx="6760006" cy="5223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14" y="330890"/>
            <a:ext cx="4679074" cy="60059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Opportunistic 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26679-82CE-B946-9294-B745B6BDD976}"/>
              </a:ext>
            </a:extLst>
          </p:cNvPr>
          <p:cNvSpPr txBox="1"/>
          <p:nvPr/>
        </p:nvSpPr>
        <p:spPr>
          <a:xfrm>
            <a:off x="237978" y="1180338"/>
            <a:ext cx="5069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The polarized photon beam, acceptance and data-rate capabilities of GlueX combined with an open trigger lead to many opportunistic physics topics beyond spectroscopy. GlueX data is wide open for exploration.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81503-510A-1549-A322-73CA4D663C65}"/>
              </a:ext>
            </a:extLst>
          </p:cNvPr>
          <p:cNvSpPr txBox="1"/>
          <p:nvPr/>
        </p:nvSpPr>
        <p:spPr>
          <a:xfrm>
            <a:off x="364947" y="3403547"/>
            <a:ext cx="4090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Photoproduction of antibaryons: </a:t>
            </a:r>
          </a:p>
          <a:p>
            <a:endParaRPr lang="en-US" sz="2000" dirty="0">
              <a:solidFill>
                <a:srgbClr val="0432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X </a:t>
            </a:r>
            <a:r>
              <a:rPr lang="en-US" sz="2000" dirty="0">
                <a:solidFill>
                  <a:srgbClr val="0432FF"/>
                </a:solidFill>
              </a:rPr>
              <a:t>photoproduction (</a:t>
            </a:r>
            <a:r>
              <a:rPr lang="en-US" sz="2000" dirty="0" err="1">
                <a:solidFill>
                  <a:srgbClr val="0432FF"/>
                </a:solidFill>
              </a:rPr>
              <a:t>uss</a:t>
            </a:r>
            <a:r>
              <a:rPr lang="en-US" sz="2000" dirty="0">
                <a:solidFill>
                  <a:srgbClr val="0432FF"/>
                </a:solidFill>
              </a:rPr>
              <a:t>) and (</a:t>
            </a:r>
            <a:r>
              <a:rPr lang="en-US" sz="2000" dirty="0" err="1">
                <a:solidFill>
                  <a:srgbClr val="0432FF"/>
                </a:solidFill>
              </a:rPr>
              <a:t>dss</a:t>
            </a:r>
            <a:r>
              <a:rPr lang="en-US" sz="2000" dirty="0">
                <a:solidFill>
                  <a:srgbClr val="0432FF"/>
                </a:solidFill>
              </a:rPr>
              <a:t>) states appear as bumps.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J/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y </a:t>
            </a:r>
            <a:r>
              <a:rPr lang="en-US" sz="2000" dirty="0">
                <a:solidFill>
                  <a:srgbClr val="0432FF"/>
                </a:solidFill>
              </a:rPr>
              <a:t>cross section at threshold under collaboration review.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528B17-48C1-2443-B69F-E90E1A07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01" y="285644"/>
            <a:ext cx="2057400" cy="49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E35D6-2BA1-0B4F-BD80-8E23096E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0" y="3403547"/>
            <a:ext cx="596900" cy="381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9881F92-A601-4642-87F2-6189B639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72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E369A4-4D3D-E94E-AB79-B0E33EBC0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627" y="3474316"/>
            <a:ext cx="4236684" cy="2802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EB906-F37C-6847-896E-EB24D906C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21" y="208232"/>
            <a:ext cx="3736521" cy="65756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Cascade Baryons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6C85F-4B7A-054D-9321-4E25228D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A5653-7A92-8D4A-BB80-F3ABDDD2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3EE216-3ECC-494A-8FB7-29559A5CFECA}"/>
              </a:ext>
            </a:extLst>
          </p:cNvPr>
          <p:cNvSpPr txBox="1"/>
          <p:nvPr/>
        </p:nvSpPr>
        <p:spPr>
          <a:xfrm>
            <a:off x="334121" y="5970214"/>
            <a:ext cx="29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Need the full GlueX statistics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C96C4-23CC-5340-B51D-C702227B2284}"/>
              </a:ext>
            </a:extLst>
          </p:cNvPr>
          <p:cNvSpPr/>
          <p:nvPr/>
        </p:nvSpPr>
        <p:spPr>
          <a:xfrm>
            <a:off x="756555" y="1976793"/>
            <a:ext cx="4010654" cy="379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23714-0282-074C-9F2D-C4A4F0936CAB}"/>
              </a:ext>
            </a:extLst>
          </p:cNvPr>
          <p:cNvSpPr txBox="1"/>
          <p:nvPr/>
        </p:nvSpPr>
        <p:spPr>
          <a:xfrm>
            <a:off x="180716" y="1126324"/>
            <a:ext cx="4729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The spectrum of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</a:t>
            </a:r>
            <a:r>
              <a:rPr lang="en-US" sz="2000" dirty="0">
                <a:solidFill>
                  <a:srgbClr val="005493"/>
                </a:solidFill>
              </a:rPr>
              <a:t> baryons is poorly known, with only 5 well determined 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High acceptance of GlueX allows the reconstruction of exclusive final states. This allows for determination of quantum numbers.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Could potentially double our knowledge of these baryons.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The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</a:t>
            </a:r>
            <a:r>
              <a:rPr lang="en-US" sz="2000" baseline="30000" dirty="0">
                <a:solidFill>
                  <a:srgbClr val="005493"/>
                </a:solidFill>
              </a:rPr>
              <a:t>-</a:t>
            </a:r>
            <a:r>
              <a:rPr lang="en-US" sz="2000" dirty="0">
                <a:solidFill>
                  <a:srgbClr val="005493"/>
                </a:solidFill>
              </a:rPr>
              <a:t>(1820) would be the first observation of an excited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 </a:t>
            </a:r>
            <a:r>
              <a:rPr lang="en-US" sz="2000" dirty="0">
                <a:solidFill>
                  <a:srgbClr val="005493"/>
                </a:solidFill>
              </a:rPr>
              <a:t>in photoproduction.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32BDA5-C9E7-8B4F-8320-2AED825FF5C4}"/>
              </a:ext>
            </a:extLst>
          </p:cNvPr>
          <p:cNvSpPr/>
          <p:nvPr/>
        </p:nvSpPr>
        <p:spPr>
          <a:xfrm>
            <a:off x="4767209" y="5532995"/>
            <a:ext cx="482885" cy="24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14A16E-F842-474C-AE8B-EDF6E51BD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16" y="686543"/>
            <a:ext cx="4236684" cy="28020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546FB8-D663-0F44-B5EC-02D72DB16350}"/>
              </a:ext>
            </a:extLst>
          </p:cNvPr>
          <p:cNvSpPr/>
          <p:nvPr/>
        </p:nvSpPr>
        <p:spPr>
          <a:xfrm>
            <a:off x="5384686" y="1368416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p→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K⁺K⁺p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48552-DCFA-7748-A967-ED2B7CB53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632" y="2163182"/>
            <a:ext cx="620774" cy="3651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1D4DAE-82AB-A74C-9511-B7E7750970B7}"/>
              </a:ext>
            </a:extLst>
          </p:cNvPr>
          <p:cNvSpPr/>
          <p:nvPr/>
        </p:nvSpPr>
        <p:spPr>
          <a:xfrm>
            <a:off x="7507615" y="1406437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⁻(1320)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30AEC9-3FC1-7A4E-B3F9-2B13FAF5B581}"/>
              </a:ext>
            </a:extLst>
          </p:cNvPr>
          <p:cNvSpPr/>
          <p:nvPr/>
        </p:nvSpPr>
        <p:spPr>
          <a:xfrm>
            <a:off x="7377912" y="4250451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⁻*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K⁻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337733-F123-9444-8275-F301C07C1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56" y="4819974"/>
            <a:ext cx="620774" cy="3651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2CD188-378A-964D-86A1-E789C0585742}"/>
              </a:ext>
            </a:extLst>
          </p:cNvPr>
          <p:cNvSpPr txBox="1"/>
          <p:nvPr/>
        </p:nvSpPr>
        <p:spPr>
          <a:xfrm>
            <a:off x="6210003" y="390004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Ξ⁻</a:t>
            </a:r>
            <a:r>
              <a:rPr lang="en-US" dirty="0">
                <a:solidFill>
                  <a:srgbClr val="FF0000"/>
                </a:solidFill>
              </a:rPr>
              <a:t>(1820)?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C4053D-334E-2F42-8BC2-8207396FC53A}"/>
              </a:ext>
            </a:extLst>
          </p:cNvPr>
          <p:cNvSpPr/>
          <p:nvPr/>
        </p:nvSpPr>
        <p:spPr>
          <a:xfrm>
            <a:off x="7224684" y="3881119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p→ K⁺K⁺K⁻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F0167-E4CA-7E43-9161-81E177CB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62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31F30-375E-8048-9841-899F1FFB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F7C6B-161D-BB4F-AFB5-5FADB99B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27</a:t>
            </a:fld>
            <a:endParaRPr kumimoji="0"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1BB790-0E65-BB4F-A2FC-5BBADB811B38}"/>
              </a:ext>
            </a:extLst>
          </p:cNvPr>
          <p:cNvSpPr/>
          <p:nvPr/>
        </p:nvSpPr>
        <p:spPr>
          <a:xfrm>
            <a:off x="168520" y="202125"/>
            <a:ext cx="4324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J/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Photoproduction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3C125-3D8E-8649-BA67-2F160C45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87" y="271722"/>
            <a:ext cx="1854200" cy="393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80FD34-11B5-D14B-88C1-F10CCB716203}"/>
              </a:ext>
            </a:extLst>
          </p:cNvPr>
          <p:cNvSpPr/>
          <p:nvPr/>
        </p:nvSpPr>
        <p:spPr>
          <a:xfrm>
            <a:off x="5558904" y="955740"/>
            <a:ext cx="3585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Detect J/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000" dirty="0">
                <a:solidFill>
                  <a:srgbClr val="0070C0"/>
                </a:solidFill>
              </a:rPr>
              <a:t> through its </a:t>
            </a:r>
            <a:r>
              <a:rPr lang="en-US" sz="2000" dirty="0" err="1">
                <a:solidFill>
                  <a:srgbClr val="0070C0"/>
                </a:solidFill>
              </a:rPr>
              <a:t>e</a:t>
            </a:r>
            <a:r>
              <a:rPr lang="en-US" sz="2000" baseline="30000" dirty="0" err="1">
                <a:solidFill>
                  <a:srgbClr val="0070C0"/>
                </a:solidFill>
              </a:rPr>
              <a:t>+</a:t>
            </a:r>
            <a:r>
              <a:rPr lang="en-US" sz="2000" dirty="0" err="1">
                <a:solidFill>
                  <a:srgbClr val="0070C0"/>
                </a:solidFill>
              </a:rPr>
              <a:t>e</a:t>
            </a:r>
            <a:r>
              <a:rPr lang="en-US" sz="2000" baseline="30000" dirty="0">
                <a:solidFill>
                  <a:srgbClr val="0070C0"/>
                </a:solidFill>
              </a:rPr>
              <a:t>-</a:t>
            </a:r>
            <a:r>
              <a:rPr lang="en-US" sz="2000" dirty="0">
                <a:solidFill>
                  <a:srgbClr val="0070C0"/>
                </a:solidFill>
              </a:rPr>
              <a:t> decay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490BF5-2076-6444-92FE-80700D93F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" y="4649787"/>
            <a:ext cx="1620520" cy="934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E82C4A-E713-5141-85DB-6C6973D87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09" y="4756467"/>
            <a:ext cx="1483360" cy="828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95D711-A7B7-784F-A0D2-80DC3309CC89}"/>
              </a:ext>
            </a:extLst>
          </p:cNvPr>
          <p:cNvSpPr txBox="1"/>
          <p:nvPr/>
        </p:nvSpPr>
        <p:spPr>
          <a:xfrm>
            <a:off x="46481" y="5628789"/>
            <a:ext cx="382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two mechanisms have different energy dependences near threshold.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19CE0-440D-1443-924B-8BF8B30E8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0" y="1179195"/>
            <a:ext cx="5268346" cy="3577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C76BA1-3A96-0F4A-B220-FDAC1E308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599" y="1246736"/>
            <a:ext cx="3465871" cy="2353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0C2BE9-1386-AC41-BDFB-EFB3F6634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35" y="2517948"/>
            <a:ext cx="870342" cy="511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AF549D-32E6-6C40-9E3A-A921CD846892}"/>
              </a:ext>
            </a:extLst>
          </p:cNvPr>
          <p:cNvSpPr txBox="1"/>
          <p:nvPr/>
        </p:nvSpPr>
        <p:spPr>
          <a:xfrm>
            <a:off x="2455592" y="3455865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464±25 J/</a:t>
            </a:r>
            <a:r>
              <a:rPr lang="en-US" sz="2400" dirty="0">
                <a:latin typeface="Symbol" pitchFamily="2" charset="2"/>
              </a:rPr>
              <a:t>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D2EA4F-E20D-EF47-8B49-C7C5609B2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859" y="1579909"/>
            <a:ext cx="3584182" cy="34401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F00F11-DE7C-634C-B46A-938FB6B895C6}"/>
              </a:ext>
            </a:extLst>
          </p:cNvPr>
          <p:cNvSpPr txBox="1"/>
          <p:nvPr/>
        </p:nvSpPr>
        <p:spPr>
          <a:xfrm>
            <a:off x="5597266" y="5010543"/>
            <a:ext cx="343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Upper limit on </a:t>
            </a:r>
            <a:r>
              <a:rPr lang="en-US" dirty="0" err="1">
                <a:solidFill>
                  <a:srgbClr val="C00000"/>
                </a:solidFill>
              </a:rPr>
              <a:t>LHCb</a:t>
            </a:r>
            <a:r>
              <a:rPr lang="en-US" dirty="0">
                <a:solidFill>
                  <a:srgbClr val="C00000"/>
                </a:solidFill>
              </a:rPr>
              <a:t> Pentaquark(s)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F1383-74CB-6D4E-91BC-B15A17FB3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10" y="2118514"/>
            <a:ext cx="870342" cy="5119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3CB293-78ED-664B-81FF-FEB9355A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20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7A8ADCC-7C54-204A-9DBB-D721A16E2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5402802" y="857369"/>
            <a:ext cx="1927388" cy="20092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498159-C10F-E54F-9894-AC0067FE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079" y="2774794"/>
            <a:ext cx="3301145" cy="359260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146214-4791-5444-9606-C1706609A625}"/>
              </a:ext>
            </a:extLst>
          </p:cNvPr>
          <p:cNvSpPr/>
          <p:nvPr/>
        </p:nvSpPr>
        <p:spPr>
          <a:xfrm>
            <a:off x="6285032" y="342624"/>
            <a:ext cx="2621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solidFill>
                  <a:srgbClr val="0070C0"/>
                </a:solidFill>
                <a:latin typeface="Symbol" pitchFamily="16" charset="2"/>
              </a:rPr>
              <a:t>g</a:t>
            </a:r>
            <a:r>
              <a:rPr lang="en-GB" sz="3200" dirty="0" err="1">
                <a:solidFill>
                  <a:srgbClr val="0070C0"/>
                </a:solidFill>
              </a:rPr>
              <a:t>p</a:t>
            </a:r>
            <a:r>
              <a:rPr lang="en-GB" sz="3200" baseline="-25000" dirty="0">
                <a:solidFill>
                  <a:srgbClr val="0070C0"/>
                </a:solidFill>
                <a:latin typeface="Comic Sans MS" pitchFamily="6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Symbol" pitchFamily="16" charset="2"/>
              </a:rPr>
              <a:t> </a:t>
            </a:r>
            <a:r>
              <a:rPr lang="en-GB" sz="3200" dirty="0">
                <a:solidFill>
                  <a:srgbClr val="0070C0"/>
                </a:solidFill>
              </a:rPr>
              <a:t>p(</a:t>
            </a:r>
            <a:r>
              <a:rPr lang="en-GB" sz="3200" dirty="0" err="1">
                <a:solidFill>
                  <a:srgbClr val="0070C0"/>
                </a:solidFill>
                <a:latin typeface="Symbol" pitchFamily="2" charset="2"/>
              </a:rPr>
              <a:t>r,w,f</a:t>
            </a:r>
            <a:r>
              <a:rPr lang="en-GB" sz="3200" dirty="0">
                <a:solidFill>
                  <a:srgbClr val="0070C0"/>
                </a:solidFill>
              </a:rPr>
              <a:t>)</a:t>
            </a:r>
            <a:r>
              <a:rPr lang="en-GB" sz="3200" baseline="30000" dirty="0">
                <a:solidFill>
                  <a:srgbClr val="0070C0"/>
                </a:solidFill>
                <a:latin typeface="Symbol" pitchFamily="16" charset="2"/>
              </a:rPr>
              <a:t> 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61367B-BCB6-FE47-B0FE-E8B041F9F6C1}"/>
              </a:ext>
            </a:extLst>
          </p:cNvPr>
          <p:cNvSpPr/>
          <p:nvPr/>
        </p:nvSpPr>
        <p:spPr>
          <a:xfrm>
            <a:off x="7387428" y="11734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Symbol" pitchFamily="16" charset="2"/>
              </a:rPr>
              <a:t>r</a:t>
            </a:r>
            <a:r>
              <a:rPr lang="en-GB" baseline="30000" dirty="0">
                <a:solidFill>
                  <a:srgbClr val="0070C0"/>
                </a:solidFill>
                <a:latin typeface="Symbol" pitchFamily="16" charset="2"/>
              </a:rPr>
              <a:t>0</a:t>
            </a:r>
            <a:r>
              <a:rPr lang="en-GB" dirty="0">
                <a:solidFill>
                  <a:srgbClr val="0070C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GB" baseline="30000" dirty="0" err="1">
                <a:solidFill>
                  <a:srgbClr val="0070C0"/>
                </a:solidFill>
              </a:rPr>
              <a:t>+</a:t>
            </a:r>
            <a:r>
              <a:rPr lang="en-GB" dirty="0" err="1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070C0"/>
                </a:solidFill>
              </a:rPr>
              <a:t>-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42D3CA-6797-9F4B-8A8E-061171F42394}"/>
              </a:ext>
            </a:extLst>
          </p:cNvPr>
          <p:cNvSpPr/>
          <p:nvPr/>
        </p:nvSpPr>
        <p:spPr>
          <a:xfrm>
            <a:off x="7387428" y="1553475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432FF"/>
                </a:solidFill>
                <a:latin typeface="Symbol" pitchFamily="16" charset="2"/>
              </a:rPr>
              <a:t>w</a:t>
            </a:r>
            <a:r>
              <a:rPr lang="en-GB" baseline="30000" dirty="0">
                <a:solidFill>
                  <a:srgbClr val="0432FF"/>
                </a:solidFill>
                <a:latin typeface="Symbol" pitchFamily="16" charset="2"/>
              </a:rPr>
              <a:t> </a:t>
            </a:r>
            <a:r>
              <a:rPr lang="en-GB" dirty="0">
                <a:solidFill>
                  <a:srgbClr val="0432FF"/>
                </a:solidFill>
                <a:latin typeface="Symbol" pitchFamily="16" charset="2"/>
              </a:rPr>
              <a:t>  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+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-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0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CEEA7-34C5-7946-932F-80E3A675D15F}"/>
              </a:ext>
            </a:extLst>
          </p:cNvPr>
          <p:cNvSpPr/>
          <p:nvPr/>
        </p:nvSpPr>
        <p:spPr>
          <a:xfrm>
            <a:off x="7417918" y="1922807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5493"/>
                </a:solidFill>
                <a:latin typeface="Symbol" pitchFamily="16" charset="2"/>
              </a:rPr>
              <a:t>f  </a:t>
            </a:r>
            <a:r>
              <a:rPr lang="en-GB" dirty="0">
                <a:solidFill>
                  <a:srgbClr val="005493"/>
                </a:solidFill>
                <a:latin typeface="Symbol" pitchFamily="2" charset="2"/>
              </a:rPr>
              <a:t>K</a:t>
            </a:r>
            <a:r>
              <a:rPr lang="en-GB" baseline="30000" dirty="0">
                <a:solidFill>
                  <a:srgbClr val="005493"/>
                </a:solidFill>
              </a:rPr>
              <a:t>+</a:t>
            </a:r>
            <a:r>
              <a:rPr lang="en-GB" dirty="0">
                <a:solidFill>
                  <a:srgbClr val="005493"/>
                </a:solidFill>
                <a:latin typeface="Symbol" pitchFamily="2" charset="2"/>
              </a:rPr>
              <a:t>K</a:t>
            </a:r>
            <a:r>
              <a:rPr lang="en-GB" baseline="30000" dirty="0">
                <a:solidFill>
                  <a:srgbClr val="005493"/>
                </a:solidFill>
              </a:rPr>
              <a:t>-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1AD8523-4667-0841-9F07-A7BD25AEBE63}"/>
              </a:ext>
            </a:extLst>
          </p:cNvPr>
          <p:cNvSpPr txBox="1">
            <a:spLocks/>
          </p:cNvSpPr>
          <p:nvPr/>
        </p:nvSpPr>
        <p:spPr>
          <a:xfrm>
            <a:off x="294168" y="138600"/>
            <a:ext cx="7543800" cy="814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Vector Meson Photoproduction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B4B44C-0731-8C4E-84E5-C8D7DBD97301}"/>
              </a:ext>
            </a:extLst>
          </p:cNvPr>
          <p:cNvSpPr txBox="1"/>
          <p:nvPr/>
        </p:nvSpPr>
        <p:spPr>
          <a:xfrm>
            <a:off x="5127042" y="330363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>
                <a:latin typeface="Symbol" pitchFamily="2" charset="2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A76131-0EB3-7247-A51A-B4AEE3B2CF9E}"/>
              </a:ext>
            </a:extLst>
          </p:cNvPr>
          <p:cNvSpPr txBox="1"/>
          <p:nvPr/>
        </p:nvSpPr>
        <p:spPr>
          <a:xfrm>
            <a:off x="294168" y="1207848"/>
            <a:ext cx="50513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Spin-density matrix,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r</a:t>
            </a:r>
            <a:r>
              <a:rPr lang="en-US" sz="2000" dirty="0">
                <a:solidFill>
                  <a:srgbClr val="00B050"/>
                </a:solidFill>
              </a:rPr>
              <a:t>, describes the polarization of the produced vector meson.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Extracted from the decay angular distributions.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With linearly polarized photons, we can measure 9 of the 36 real values. 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All observables are linear combinations of the SDME elements. P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</a:rPr>
              <a:t>s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is the difference of two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</a:rPr>
              <a:t>r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elements and measures the degree of natural parity exchange.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E543B6-3D9E-E746-9092-ED4650E79C1E}"/>
              </a:ext>
            </a:extLst>
          </p:cNvPr>
          <p:cNvSpPr txBox="1"/>
          <p:nvPr/>
        </p:nvSpPr>
        <p:spPr>
          <a:xfrm>
            <a:off x="237738" y="5735656"/>
            <a:ext cx="280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SLAC: Phys. Rev. D7, 3150 (1973).</a:t>
            </a:r>
          </a:p>
          <a:p>
            <a:r>
              <a:rPr lang="en-US" sz="1400" dirty="0"/>
              <a:t>JPAC: Phys. Rev. D97 094003 (2018).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FCFE1D-20BD-6B41-B731-08BFF3575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68" y="5301276"/>
            <a:ext cx="870342" cy="5119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CF28C9-1D74-EE4B-B8B7-F828CD11B93D}"/>
              </a:ext>
            </a:extLst>
          </p:cNvPr>
          <p:cNvSpPr/>
          <p:nvPr/>
        </p:nvSpPr>
        <p:spPr>
          <a:xfrm>
            <a:off x="7172960" y="2877328"/>
            <a:ext cx="244958" cy="262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ECD7D-2822-854E-B745-7861BEAF7935}"/>
              </a:ext>
            </a:extLst>
          </p:cNvPr>
          <p:cNvSpPr/>
          <p:nvPr/>
        </p:nvSpPr>
        <p:spPr>
          <a:xfrm>
            <a:off x="7000568" y="2800059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rgbClr val="0070C0"/>
                </a:solidFill>
                <a:latin typeface="Symbol" pitchFamily="16" charset="2"/>
              </a:rPr>
              <a:t>g</a:t>
            </a:r>
            <a:r>
              <a:rPr lang="en-GB" sz="2400" dirty="0" err="1">
                <a:solidFill>
                  <a:srgbClr val="0070C0"/>
                </a:solidFill>
              </a:rPr>
              <a:t>p</a:t>
            </a:r>
            <a:r>
              <a:rPr lang="en-GB" sz="2400" baseline="-25000" dirty="0">
                <a:solidFill>
                  <a:srgbClr val="0070C0"/>
                </a:solidFill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0070C0"/>
                </a:solidFill>
                <a:latin typeface="Symbol" pitchFamily="16" charset="2"/>
              </a:rPr>
              <a:t> </a:t>
            </a:r>
            <a:r>
              <a:rPr lang="en-GB" sz="2400" dirty="0" err="1">
                <a:solidFill>
                  <a:srgbClr val="0070C0"/>
                </a:solidFill>
              </a:rPr>
              <a:t>p</a:t>
            </a:r>
            <a:r>
              <a:rPr lang="en-GB" sz="2400" dirty="0" err="1">
                <a:solidFill>
                  <a:srgbClr val="0070C0"/>
                </a:solidFill>
                <a:latin typeface="Symbol" pitchFamily="2" charset="2"/>
              </a:rPr>
              <a:t>r</a:t>
            </a:r>
            <a:endParaRPr lang="en-US" sz="24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7C7330-BFB7-5B44-B098-F966B7E1C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38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33984-6F1C-CB4F-A29B-BA3FF55E1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408E0-2A51-C449-BE3D-57A2E6B4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3ACEE-6805-C247-8EC0-9F59D758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63761D0-46BF-1F47-A697-F8165618C2C0}"/>
              </a:ext>
            </a:extLst>
          </p:cNvPr>
          <p:cNvSpPr txBox="1">
            <a:spLocks/>
          </p:cNvSpPr>
          <p:nvPr/>
        </p:nvSpPr>
        <p:spPr>
          <a:xfrm>
            <a:off x="17377" y="45874"/>
            <a:ext cx="7886700" cy="640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accent6">
                    <a:lumMod val="50000"/>
                  </a:schemeClr>
                </a:solidFill>
              </a:rPr>
              <a:t>Spin-Density Matrix Elements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0F824E-6CA3-4949-803A-912036E1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117" y="569094"/>
            <a:ext cx="5468112" cy="5616702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88E462-1D8B-4A47-9C22-2667C3DE4BE3}"/>
              </a:ext>
            </a:extLst>
          </p:cNvPr>
          <p:cNvSpPr/>
          <p:nvPr/>
        </p:nvSpPr>
        <p:spPr>
          <a:xfrm>
            <a:off x="6392567" y="45874"/>
            <a:ext cx="14622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70C0"/>
                </a:solidFill>
                <a:latin typeface="Symbol" pitchFamily="16" charset="2"/>
              </a:rPr>
              <a:t>g</a:t>
            </a:r>
            <a:r>
              <a:rPr lang="en-GB" sz="2800" b="1" dirty="0" err="1">
                <a:solidFill>
                  <a:srgbClr val="0070C0"/>
                </a:solidFill>
              </a:rPr>
              <a:t>p</a:t>
            </a:r>
            <a:r>
              <a:rPr lang="en-GB" sz="2800" b="1" baseline="-25000" dirty="0">
                <a:solidFill>
                  <a:srgbClr val="0070C0"/>
                </a:solidFill>
                <a:latin typeface="Comic Sans MS" pitchFamily="6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Symbol" pitchFamily="16" charset="2"/>
              </a:rPr>
              <a:t> </a:t>
            </a:r>
            <a:r>
              <a:rPr lang="en-GB" sz="2800" b="1" dirty="0" err="1">
                <a:solidFill>
                  <a:srgbClr val="0070C0"/>
                </a:solidFill>
              </a:rPr>
              <a:t>p</a:t>
            </a:r>
            <a:r>
              <a:rPr lang="en-GB" sz="2800" b="1" dirty="0" err="1">
                <a:solidFill>
                  <a:srgbClr val="0070C0"/>
                </a:solidFill>
                <a:latin typeface="Symbol" pitchFamily="2" charset="2"/>
              </a:rPr>
              <a:t>r</a:t>
            </a:r>
            <a:endParaRPr lang="en-US" sz="28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A433F7-6DCE-3F49-AD99-AEABF499F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0" y="838400"/>
            <a:ext cx="2140177" cy="12588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C9B604-5A0B-6C46-95A5-7C7E9D4023FD}"/>
              </a:ext>
            </a:extLst>
          </p:cNvPr>
          <p:cNvSpPr/>
          <p:nvPr/>
        </p:nvSpPr>
        <p:spPr>
          <a:xfrm>
            <a:off x="17377" y="5724273"/>
            <a:ext cx="2856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SLAC: Phys. Rev. D7, 3150 (1973).</a:t>
            </a:r>
          </a:p>
          <a:p>
            <a:r>
              <a:rPr lang="en-US" sz="1400" dirty="0">
                <a:solidFill>
                  <a:srgbClr val="0070C0"/>
                </a:solidFill>
              </a:rPr>
              <a:t>JPAC: Phys. Rev. D97 094003 (2018).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F719D-F1E4-0A40-A1E9-1470B3145A50}"/>
              </a:ext>
            </a:extLst>
          </p:cNvPr>
          <p:cNvSpPr txBox="1"/>
          <p:nvPr/>
        </p:nvSpPr>
        <p:spPr>
          <a:xfrm>
            <a:off x="17377" y="2363741"/>
            <a:ext cx="33917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Two of the elements, 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000" baseline="30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</a:t>
            </a:r>
            <a:r>
              <a:rPr lang="en-US" sz="2000" baseline="-25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1-1</a:t>
            </a:r>
            <a:r>
              <a:rPr lang="en-US" sz="2000" dirty="0">
                <a:solidFill>
                  <a:srgbClr val="0070C0"/>
                </a:solidFill>
              </a:rPr>
              <a:t> &amp;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000" dirty="0" err="1">
                <a:solidFill>
                  <a:srgbClr val="0070C0"/>
                </a:solidFill>
                <a:ea typeface="Symbol" charset="2"/>
                <a:cs typeface="Symbol" charset="2"/>
              </a:rPr>
              <a:t>Im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(r</a:t>
            </a:r>
            <a:r>
              <a:rPr lang="en-US" sz="2000" baseline="30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sz="2000" baseline="-25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1-1</a:t>
            </a:r>
            <a:r>
              <a:rPr lang="en-US" sz="2000" dirty="0">
                <a:solidFill>
                  <a:srgbClr val="0070C0"/>
                </a:solidFill>
              </a:rPr>
              <a:t>), are very sensitive to the transfer of spin from the photon to the 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000" dirty="0">
                <a:solidFill>
                  <a:srgbClr val="0070C0"/>
                </a:solidFill>
              </a:rPr>
              <a:t> meson.</a:t>
            </a:r>
          </a:p>
          <a:p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s-channel helicity would give us +½ and </a:t>
            </a:r>
            <a:r>
              <a:rPr lang="mr-IN" sz="2000" dirty="0">
                <a:solidFill>
                  <a:srgbClr val="0070C0"/>
                </a:solidFill>
              </a:rPr>
              <a:t>–</a:t>
            </a:r>
            <a:r>
              <a:rPr lang="en-US" sz="2000" dirty="0">
                <a:solidFill>
                  <a:srgbClr val="0070C0"/>
                </a:solidFill>
              </a:rPr>
              <a:t>½. We see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~0.45 </a:t>
            </a:r>
            <a:r>
              <a:rPr lang="en-US" sz="2000" dirty="0">
                <a:solidFill>
                  <a:srgbClr val="0070C0"/>
                </a:solidFill>
              </a:rPr>
              <a:t>and </a:t>
            </a:r>
            <a:r>
              <a:rPr lang="en-US" sz="2000" dirty="0">
                <a:solidFill>
                  <a:srgbClr val="0070C0"/>
                </a:solidFill>
                <a:latin typeface="Symbol" pitchFamily="2" charset="2"/>
              </a:rPr>
              <a:t>-0.45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31427A-AD66-3B46-BF9D-886498B66B60}"/>
              </a:ext>
            </a:extLst>
          </p:cNvPr>
          <p:cNvSpPr/>
          <p:nvPr/>
        </p:nvSpPr>
        <p:spPr>
          <a:xfrm>
            <a:off x="3409122" y="4333461"/>
            <a:ext cx="2017643" cy="1749287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D4CD4E-99FA-744D-B784-DE4C4824E2E6}"/>
              </a:ext>
            </a:extLst>
          </p:cNvPr>
          <p:cNvSpPr/>
          <p:nvPr/>
        </p:nvSpPr>
        <p:spPr>
          <a:xfrm>
            <a:off x="7093258" y="4333461"/>
            <a:ext cx="2017643" cy="1749287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536E8-4F2E-074D-A8E4-6206362B4143}"/>
              </a:ext>
            </a:extLst>
          </p:cNvPr>
          <p:cNvSpPr/>
          <p:nvPr/>
        </p:nvSpPr>
        <p:spPr>
          <a:xfrm>
            <a:off x="3944905" y="5354941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</a:t>
            </a:r>
            <a:r>
              <a:rPr lang="en-US" baseline="-25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1-1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6D0669-52A6-BF42-8478-384BC9AA3807}"/>
              </a:ext>
            </a:extLst>
          </p:cNvPr>
          <p:cNvSpPr/>
          <p:nvPr/>
        </p:nvSpPr>
        <p:spPr>
          <a:xfrm>
            <a:off x="7541315" y="5440882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ea typeface="Symbol" charset="2"/>
                <a:cs typeface="Symbol" charset="2"/>
              </a:rPr>
              <a:t>Im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(r</a:t>
            </a:r>
            <a:r>
              <a:rPr lang="en-US" baseline="30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2</a:t>
            </a:r>
            <a:r>
              <a:rPr lang="en-US" baseline="-25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1-1</a:t>
            </a:r>
            <a:r>
              <a:rPr lang="en-US" dirty="0">
                <a:solidFill>
                  <a:srgbClr val="0070C0"/>
                </a:solidFill>
              </a:rPr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1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657"/>
            <a:ext cx="9144000" cy="609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6ECE3D-66B6-4E43-A947-4F5C758A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</a:t>
            </a:fld>
            <a:endParaRPr kumimoji="0"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8F494-EDB4-AF4B-B876-DBCB48A8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444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70" y="1226025"/>
            <a:ext cx="5040630" cy="4907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7" y="45874"/>
            <a:ext cx="7886700" cy="64071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Spin-Density Matrix Elements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20181"/>
            <a:ext cx="1422400" cy="2921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964934" y="4434445"/>
            <a:ext cx="1896177" cy="1698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78348" y="4434445"/>
            <a:ext cx="1896177" cy="1698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377" y="2363741"/>
            <a:ext cx="4232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Two of the elements are very sensitive to the transfer of spin from the photon to the </a:t>
            </a:r>
            <a:r>
              <a:rPr lang="en-US" sz="24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w</a:t>
            </a:r>
            <a:r>
              <a:rPr lang="en-US" sz="2400" dirty="0">
                <a:solidFill>
                  <a:srgbClr val="0070C0"/>
                </a:solidFill>
              </a:rPr>
              <a:t> meson.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If the exchange is pure “</a:t>
            </a:r>
            <a:r>
              <a:rPr lang="en-US" sz="2400" dirty="0" err="1">
                <a:solidFill>
                  <a:srgbClr val="0070C0"/>
                </a:solidFill>
              </a:rPr>
              <a:t>pomeron</a:t>
            </a:r>
            <a:r>
              <a:rPr lang="en-US" sz="2400" dirty="0">
                <a:solidFill>
                  <a:srgbClr val="0070C0"/>
                </a:solidFill>
              </a:rPr>
              <a:t>”, +½ and </a:t>
            </a:r>
            <a:r>
              <a:rPr lang="mr-IN" sz="2400" dirty="0">
                <a:solidFill>
                  <a:srgbClr val="0070C0"/>
                </a:solidFill>
              </a:rPr>
              <a:t>–</a:t>
            </a:r>
            <a:r>
              <a:rPr lang="en-US" sz="2400" dirty="0">
                <a:solidFill>
                  <a:srgbClr val="0070C0"/>
                </a:solidFill>
              </a:rPr>
              <a:t>½. If it is pure pion exchange, -½ and +½. We see ~.35 and -.35.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0" y="838400"/>
            <a:ext cx="2140177" cy="1258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3023" y="6488668"/>
            <a:ext cx="35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M. </a:t>
            </a:r>
            <a:r>
              <a:rPr lang="en-US" dirty="0" err="1">
                <a:solidFill>
                  <a:srgbClr val="00B050"/>
                </a:solidFill>
              </a:rPr>
              <a:t>Staib</a:t>
            </a:r>
            <a:r>
              <a:rPr lang="en-US" dirty="0">
                <a:solidFill>
                  <a:srgbClr val="00B050"/>
                </a:solidFill>
              </a:rPr>
              <a:t> CMU Ph.D. Thesis 9/17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CFC17C-DAED-2E4D-A64F-0427AD42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2704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11" y="238633"/>
            <a:ext cx="5271407" cy="56741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The Search for Hybrids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4F8D-6631-F041-A0E9-12E7EE37E9D9}"/>
              </a:ext>
            </a:extLst>
          </p:cNvPr>
          <p:cNvSpPr txBox="1"/>
          <p:nvPr/>
        </p:nvSpPr>
        <p:spPr>
          <a:xfrm>
            <a:off x="221502" y="1172251"/>
            <a:ext cx="4575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GlueX is a </a:t>
            </a:r>
            <a:r>
              <a:rPr lang="en-US" sz="2200" dirty="0">
                <a:solidFill>
                  <a:srgbClr val="002060"/>
                </a:solidFill>
              </a:rPr>
              <a:t>discovery experiment </a:t>
            </a:r>
            <a:r>
              <a:rPr lang="en-US" sz="2200" dirty="0">
                <a:solidFill>
                  <a:srgbClr val="0070C0"/>
                </a:solidFill>
              </a:rPr>
              <a:t>utilizing a unique beam, hermetic detector, very sophisticated analyses.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GlueX will produce very large statistics in unexplored reactions. 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A detailed understanding of the detector performance is crucial.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Full GlueX statistics are necessary.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E4501-EBC3-3E4D-868A-F25A8C27217C}"/>
              </a:ext>
            </a:extLst>
          </p:cNvPr>
          <p:cNvSpPr txBox="1"/>
          <p:nvPr/>
        </p:nvSpPr>
        <p:spPr>
          <a:xfrm>
            <a:off x="4797327" y="1207067"/>
            <a:ext cx="42226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Most exotic hybrid mesons could be photoproduced. GlueX can exclusively reconstruct many relevant final states.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Initial Searches:</a:t>
            </a:r>
          </a:p>
          <a:p>
            <a:r>
              <a:rPr lang="en-US" dirty="0">
                <a:solidFill>
                  <a:srgbClr val="7030A0"/>
                </a:solidFill>
              </a:rPr>
              <a:t>     </a:t>
            </a:r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h’p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   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(known state)</a:t>
            </a:r>
          </a:p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     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h’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K</a:t>
            </a:r>
            <a:r>
              <a:rPr lang="en-GB" baseline="30000" dirty="0">
                <a:solidFill>
                  <a:srgbClr val="7030A0"/>
                </a:solidFill>
                <a:latin typeface="Symbol" pitchFamily="16" charset="2"/>
              </a:rPr>
              <a:t>*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K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endParaRPr lang="en-GB" dirty="0">
              <a:solidFill>
                <a:srgbClr val="7030A0"/>
              </a:solidFill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wp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rp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554BE-D86B-DF4E-8805-E0408D6AE35C}"/>
              </a:ext>
            </a:extLst>
          </p:cNvPr>
          <p:cNvSpPr txBox="1"/>
          <p:nvPr/>
        </p:nvSpPr>
        <p:spPr>
          <a:xfrm>
            <a:off x="133011" y="5650933"/>
            <a:ext cx="8886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Preliminary studies of these channels indicate interesting signals are present.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11BBA14-EB5C-424D-B4A5-0C1FC351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70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11" y="238633"/>
            <a:ext cx="5271407" cy="56741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The Search for Hybrids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4F8D-6631-F041-A0E9-12E7EE37E9D9}"/>
              </a:ext>
            </a:extLst>
          </p:cNvPr>
          <p:cNvSpPr txBox="1"/>
          <p:nvPr/>
        </p:nvSpPr>
        <p:spPr>
          <a:xfrm>
            <a:off x="221502" y="1172251"/>
            <a:ext cx="4575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GlueX is a </a:t>
            </a:r>
            <a:r>
              <a:rPr lang="en-US" sz="2200" dirty="0">
                <a:solidFill>
                  <a:srgbClr val="002060"/>
                </a:solidFill>
              </a:rPr>
              <a:t>discovery experiment </a:t>
            </a:r>
            <a:r>
              <a:rPr lang="en-US" sz="2200" dirty="0">
                <a:solidFill>
                  <a:srgbClr val="0070C0"/>
                </a:solidFill>
              </a:rPr>
              <a:t>utilizing a unique beam, hermetic detector, very sophisticated analyses.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GlueX will produce very large statistics in unexplored reactions. 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A detailed understanding of the detector performance is crucial.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Full GlueX statistics are necessary.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E4501-EBC3-3E4D-868A-F25A8C27217C}"/>
              </a:ext>
            </a:extLst>
          </p:cNvPr>
          <p:cNvSpPr txBox="1"/>
          <p:nvPr/>
        </p:nvSpPr>
        <p:spPr>
          <a:xfrm>
            <a:off x="4797327" y="1207067"/>
            <a:ext cx="42226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Most exotic hybrid mesons could be photoproduced. GlueX can exclusively reconstruct many relevant final states.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Initial Searches:</a:t>
            </a:r>
          </a:p>
          <a:p>
            <a:r>
              <a:rPr lang="en-US" dirty="0">
                <a:solidFill>
                  <a:srgbClr val="7030A0"/>
                </a:solidFill>
              </a:rPr>
              <a:t>     </a:t>
            </a:r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h’p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   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(known state)</a:t>
            </a:r>
          </a:p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     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h’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K</a:t>
            </a:r>
            <a:r>
              <a:rPr lang="en-GB" baseline="30000" dirty="0">
                <a:solidFill>
                  <a:srgbClr val="7030A0"/>
                </a:solidFill>
                <a:latin typeface="Symbol" pitchFamily="16" charset="2"/>
              </a:rPr>
              <a:t>*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K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endParaRPr lang="en-GB" dirty="0">
              <a:solidFill>
                <a:srgbClr val="7030A0"/>
              </a:solidFill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wp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rp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554BE-D86B-DF4E-8805-E0408D6AE35C}"/>
              </a:ext>
            </a:extLst>
          </p:cNvPr>
          <p:cNvSpPr txBox="1"/>
          <p:nvPr/>
        </p:nvSpPr>
        <p:spPr>
          <a:xfrm>
            <a:off x="133011" y="5650933"/>
            <a:ext cx="8886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Preliminary studies of these channels indicate interesting signals are present.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601AF05-8377-AC44-818A-66AD5E4E6609}"/>
              </a:ext>
            </a:extLst>
          </p:cNvPr>
          <p:cNvSpPr/>
          <p:nvPr/>
        </p:nvSpPr>
        <p:spPr>
          <a:xfrm>
            <a:off x="5054885" y="2506894"/>
            <a:ext cx="3215812" cy="52398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11BBA14-EB5C-424D-B4A5-0C1FC351B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2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914C-E366-5F42-A20E-30E1DA6DD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" y="202684"/>
            <a:ext cx="6098721" cy="6026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Interesting Hybrid Channels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56768-36F9-1D42-9698-3893FF74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6EF36-1EBB-8843-94A0-1EDEAA29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33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159E-C0E2-5F4B-818F-12860653B3BD}"/>
              </a:ext>
            </a:extLst>
          </p:cNvPr>
          <p:cNvSpPr/>
          <p:nvPr/>
        </p:nvSpPr>
        <p:spPr>
          <a:xfrm>
            <a:off x="544690" y="1755987"/>
            <a:ext cx="5786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Highest statistics on 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p</a:t>
            </a:r>
            <a:r>
              <a:rPr lang="en-GB" sz="2000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(1600)</a:t>
            </a:r>
            <a:r>
              <a:rPr lang="en-GB" sz="2000" dirty="0">
                <a:solidFill>
                  <a:srgbClr val="7030A0"/>
                </a:solidFill>
                <a:latin typeface="Comic Sans MS" pitchFamily="64" charset="0"/>
              </a:rPr>
              <a:t> 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sz="2000" dirty="0" err="1">
                <a:solidFill>
                  <a:srgbClr val="7030A0"/>
                </a:solidFill>
                <a:latin typeface="Symbol" pitchFamily="16" charset="2"/>
              </a:rPr>
              <a:t>h’p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 </a:t>
            </a:r>
            <a:r>
              <a:rPr lang="en-GB" sz="2000" dirty="0">
                <a:solidFill>
                  <a:srgbClr val="7030A0"/>
                </a:solidFill>
              </a:rPr>
              <a:t>from COMPASS 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32547-7527-7E42-AF1E-F7535EFE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9" y="2156097"/>
            <a:ext cx="5855061" cy="22627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97D6-176F-FF4F-871A-9F55398A441E}"/>
              </a:ext>
            </a:extLst>
          </p:cNvPr>
          <p:cNvSpPr txBox="1"/>
          <p:nvPr/>
        </p:nvSpPr>
        <p:spPr>
          <a:xfrm>
            <a:off x="2273791" y="2414772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ymbol" pitchFamily="2" charset="2"/>
              </a:rPr>
              <a:t>hp</a:t>
            </a:r>
            <a:r>
              <a:rPr lang="en-US" sz="2000" baseline="30000" dirty="0">
                <a:solidFill>
                  <a:srgbClr val="C0000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341E68-E2A2-AB4F-A737-2C93E639FD07}"/>
              </a:ext>
            </a:extLst>
          </p:cNvPr>
          <p:cNvSpPr txBox="1"/>
          <p:nvPr/>
        </p:nvSpPr>
        <p:spPr>
          <a:xfrm>
            <a:off x="5281447" y="2411618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ymbol" pitchFamily="2" charset="2"/>
              </a:rPr>
              <a:t>h’p</a:t>
            </a:r>
            <a:r>
              <a:rPr lang="en-US" sz="2000" baseline="30000" dirty="0">
                <a:solidFill>
                  <a:srgbClr val="C0000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AF819-57F4-9A4A-9CD1-3F2CC39277A0}"/>
              </a:ext>
            </a:extLst>
          </p:cNvPr>
          <p:cNvSpPr txBox="1"/>
          <p:nvPr/>
        </p:nvSpPr>
        <p:spPr>
          <a:xfrm>
            <a:off x="1737901" y="3046622"/>
            <a:ext cx="1295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116,000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65CE83-94B7-3C48-B820-9DBB07691A61}"/>
              </a:ext>
            </a:extLst>
          </p:cNvPr>
          <p:cNvSpPr txBox="1"/>
          <p:nvPr/>
        </p:nvSpPr>
        <p:spPr>
          <a:xfrm>
            <a:off x="4905608" y="2979686"/>
            <a:ext cx="1204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39,000 Events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A1BE8C-FA45-D54C-9653-A49718D5D86F}"/>
              </a:ext>
            </a:extLst>
          </p:cNvPr>
          <p:cNvSpPr/>
          <p:nvPr/>
        </p:nvSpPr>
        <p:spPr>
          <a:xfrm>
            <a:off x="74696" y="6029576"/>
            <a:ext cx="3150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COMPASS: Phys. Lett. B 740, 303 (2015)</a:t>
            </a:r>
            <a:r>
              <a:rPr lang="en-GB" sz="1400" dirty="0">
                <a:solidFill>
                  <a:srgbClr val="002060"/>
                </a:solidFill>
                <a:latin typeface="Symbol" pitchFamily="16" charset="2"/>
              </a:rPr>
              <a:t>.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2C615C-C468-1C4B-A56B-BDE94A0DB0E9}"/>
              </a:ext>
            </a:extLst>
          </p:cNvPr>
          <p:cNvSpPr txBox="1"/>
          <p:nvPr/>
        </p:nvSpPr>
        <p:spPr>
          <a:xfrm>
            <a:off x="922419" y="1263545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p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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p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hp</a:t>
            </a:r>
            <a:r>
              <a:rPr lang="en-GB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Symbol" pitchFamily="2" charset="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677DD3-DCC2-2A40-894A-85C772629127}"/>
              </a:ext>
            </a:extLst>
          </p:cNvPr>
          <p:cNvSpPr/>
          <p:nvPr/>
        </p:nvSpPr>
        <p:spPr>
          <a:xfrm>
            <a:off x="4149376" y="1239942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p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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p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h’p</a:t>
            </a:r>
            <a:r>
              <a:rPr lang="en-GB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Symbol" pitchFamily="2" charset="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0FFF16-05BD-C441-89AE-FC439772A266}"/>
              </a:ext>
            </a:extLst>
          </p:cNvPr>
          <p:cNvSpPr/>
          <p:nvPr/>
        </p:nvSpPr>
        <p:spPr>
          <a:xfrm>
            <a:off x="5824259" y="6057947"/>
            <a:ext cx="3195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JPAC: Phys. Rev. Lett. 122, 042002 (2019).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5F0DA2-4BC0-3C4C-B8F5-964E765015C5}"/>
              </a:ext>
            </a:extLst>
          </p:cNvPr>
          <p:cNvSpPr/>
          <p:nvPr/>
        </p:nvSpPr>
        <p:spPr>
          <a:xfrm>
            <a:off x="922419" y="4197054"/>
            <a:ext cx="1736698" cy="30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5578E8-BC41-8F45-AB38-B974C9E39BFB}"/>
              </a:ext>
            </a:extLst>
          </p:cNvPr>
          <p:cNvSpPr txBox="1"/>
          <p:nvPr/>
        </p:nvSpPr>
        <p:spPr>
          <a:xfrm>
            <a:off x="6110169" y="1427271"/>
            <a:ext cx="29098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JPAC: Extracted the pole position of the </a:t>
            </a:r>
            <a:r>
              <a:rPr lang="en-US" sz="2000" dirty="0">
                <a:solidFill>
                  <a:srgbClr val="C00000"/>
                </a:solidFill>
                <a:latin typeface="Symbol" pitchFamily="2" charset="2"/>
              </a:rPr>
              <a:t>p</a:t>
            </a:r>
            <a:r>
              <a:rPr lang="en-US" sz="2000" baseline="-25000" dirty="0">
                <a:solidFill>
                  <a:srgbClr val="C00000"/>
                </a:solidFill>
              </a:rPr>
              <a:t>1</a:t>
            </a:r>
            <a:r>
              <a:rPr lang="en-US" sz="2000" dirty="0">
                <a:solidFill>
                  <a:srgbClr val="C00000"/>
                </a:solidFill>
              </a:rPr>
              <a:t>(1600) from the COMPASS amplitudes.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0432FF"/>
                </a:solidFill>
              </a:rPr>
              <a:t>Mass:  1564 +/- 24 +/- 86   MeV</a:t>
            </a:r>
          </a:p>
          <a:p>
            <a:r>
              <a:rPr lang="en-US" sz="1600" dirty="0">
                <a:solidFill>
                  <a:srgbClr val="0432FF"/>
                </a:solidFill>
              </a:rPr>
              <a:t>Width:  492 +/- 54 +/- 102 MeV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8819C9-A3CD-2D4A-A8DC-3F32AEB93402}"/>
              </a:ext>
            </a:extLst>
          </p:cNvPr>
          <p:cNvSpPr txBox="1"/>
          <p:nvPr/>
        </p:nvSpPr>
        <p:spPr>
          <a:xfrm>
            <a:off x="205583" y="4197054"/>
            <a:ext cx="311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COMPASS: strong exotic wave in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h’p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but not in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hp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data.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5FC120C-1232-0341-8C35-0F9FB2D26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252" y="2109547"/>
            <a:ext cx="1943834" cy="605579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68F7F9-70B7-CC40-B39E-A0A4AE887746}"/>
              </a:ext>
            </a:extLst>
          </p:cNvPr>
          <p:cNvSpPr txBox="1"/>
          <p:nvPr/>
        </p:nvSpPr>
        <p:spPr>
          <a:xfrm>
            <a:off x="5546586" y="4449607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p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dirty="0"/>
              <a:t>(1600)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5B50FA-DC6F-9741-B27F-DEF879372D9F}"/>
              </a:ext>
            </a:extLst>
          </p:cNvPr>
          <p:cNvSpPr/>
          <p:nvPr/>
        </p:nvSpPr>
        <p:spPr>
          <a:xfrm>
            <a:off x="4324152" y="4347741"/>
            <a:ext cx="411089" cy="12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27B860-AAA5-5A41-AF3A-3FF97E2525DE}"/>
              </a:ext>
            </a:extLst>
          </p:cNvPr>
          <p:cNvSpPr txBox="1"/>
          <p:nvPr/>
        </p:nvSpPr>
        <p:spPr>
          <a:xfrm>
            <a:off x="4256795" y="417492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(1320)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69D272-C519-AC4D-9E32-E63E09206398}"/>
              </a:ext>
            </a:extLst>
          </p:cNvPr>
          <p:cNvSpPr/>
          <p:nvPr/>
        </p:nvSpPr>
        <p:spPr>
          <a:xfrm>
            <a:off x="7314730" y="4498428"/>
            <a:ext cx="598575" cy="16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4A0AFC-C65F-9C44-A391-791C23D78960}"/>
              </a:ext>
            </a:extLst>
          </p:cNvPr>
          <p:cNvSpPr txBox="1"/>
          <p:nvPr/>
        </p:nvSpPr>
        <p:spPr>
          <a:xfrm>
            <a:off x="7307659" y="431376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</a:t>
            </a:r>
            <a:r>
              <a:rPr lang="en-US" baseline="-25000" dirty="0"/>
              <a:t>2</a:t>
            </a:r>
            <a:r>
              <a:rPr lang="en-US" dirty="0"/>
              <a:t>(1700)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FBA631-2423-F846-8F78-25E7CD26F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27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56768-36F9-1D42-9698-3893FF74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6EF36-1EBB-8843-94A0-1EDEAA29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1FE0C-5065-0F44-84C3-97DE12BF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62" y="319066"/>
            <a:ext cx="2590800" cy="432054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8AB01-FE44-0040-A1E0-BA1AA7726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743" y="363505"/>
            <a:ext cx="2590800" cy="432054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E7F4EE-E6D2-BF43-A295-AC463DB181C1}"/>
              </a:ext>
            </a:extLst>
          </p:cNvPr>
          <p:cNvSpPr/>
          <p:nvPr/>
        </p:nvSpPr>
        <p:spPr>
          <a:xfrm>
            <a:off x="1402453" y="940594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/>
              <a:t>p</a:t>
            </a:r>
            <a:r>
              <a:rPr lang="en-GB" sz="2400" dirty="0">
                <a:latin typeface="Symbol" pitchFamily="16" charset="2"/>
              </a:rPr>
              <a:t>hp</a:t>
            </a:r>
            <a:r>
              <a:rPr lang="en-GB" sz="2400" baseline="30000" dirty="0">
                <a:latin typeface="Symbol" pitchFamily="16" charset="2"/>
              </a:rPr>
              <a:t>0</a:t>
            </a:r>
            <a:endParaRPr lang="en-US" sz="2400" baseline="30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C45849-185A-A345-8313-91AFF6AD18BB}"/>
              </a:ext>
            </a:extLst>
          </p:cNvPr>
          <p:cNvSpPr/>
          <p:nvPr/>
        </p:nvSpPr>
        <p:spPr>
          <a:xfrm>
            <a:off x="5518576" y="946736"/>
            <a:ext cx="1635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/>
              <a:t>p</a:t>
            </a:r>
            <a:r>
              <a:rPr lang="en-GB" sz="2400" dirty="0">
                <a:latin typeface="Symbol" pitchFamily="16" charset="2"/>
              </a:rPr>
              <a:t>h’p</a:t>
            </a:r>
            <a:r>
              <a:rPr lang="en-GB" sz="2400" baseline="30000" dirty="0">
                <a:latin typeface="Symbol" pitchFamily="16" charset="2"/>
              </a:rPr>
              <a:t>0</a:t>
            </a:r>
            <a:endParaRPr lang="en-US" sz="2400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C6C68-8182-8E4B-8A8C-50F933253BB9}"/>
              </a:ext>
            </a:extLst>
          </p:cNvPr>
          <p:cNvSpPr txBox="1"/>
          <p:nvPr/>
        </p:nvSpPr>
        <p:spPr>
          <a:xfrm>
            <a:off x="946305" y="3403523"/>
            <a:ext cx="45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DEA901-2B60-C94E-925A-EABF9B22D3C8}"/>
              </a:ext>
            </a:extLst>
          </p:cNvPr>
          <p:cNvSpPr txBox="1"/>
          <p:nvPr/>
        </p:nvSpPr>
        <p:spPr>
          <a:xfrm>
            <a:off x="1289000" y="3403523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F02680-A16D-EC4B-AB5C-E2421285AB40}"/>
              </a:ext>
            </a:extLst>
          </p:cNvPr>
          <p:cNvSpPr/>
          <p:nvPr/>
        </p:nvSpPr>
        <p:spPr>
          <a:xfrm>
            <a:off x="3411598" y="4943869"/>
            <a:ext cx="1774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latin typeface="Symbol" pitchFamily="2" charset="2"/>
              </a:rPr>
              <a:t>D</a:t>
            </a:r>
            <a:r>
              <a:rPr lang="en-GB" sz="2400" baseline="30000" dirty="0"/>
              <a:t>++</a:t>
            </a:r>
            <a:r>
              <a:rPr lang="en-GB" sz="2400" dirty="0" err="1">
                <a:latin typeface="Symbol" pitchFamily="16" charset="2"/>
              </a:rPr>
              <a:t>hp</a:t>
            </a:r>
            <a:r>
              <a:rPr lang="en-GB" sz="2400" baseline="30000" dirty="0">
                <a:latin typeface="Symbol" pitchFamily="16" charset="2"/>
              </a:rPr>
              <a:t>-</a:t>
            </a:r>
            <a:endParaRPr lang="en-US" sz="2400" baseline="30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619E3-0A57-4249-9302-8891653EF447}"/>
              </a:ext>
            </a:extLst>
          </p:cNvPr>
          <p:cNvSpPr/>
          <p:nvPr/>
        </p:nvSpPr>
        <p:spPr>
          <a:xfrm>
            <a:off x="3411598" y="5401193"/>
            <a:ext cx="1877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latin typeface="Symbol" pitchFamily="2" charset="2"/>
              </a:rPr>
              <a:t>D</a:t>
            </a:r>
            <a:r>
              <a:rPr lang="en-GB" sz="2400" baseline="30000" dirty="0"/>
              <a:t>++</a:t>
            </a:r>
            <a:r>
              <a:rPr lang="en-GB" sz="2400" dirty="0" err="1">
                <a:latin typeface="Symbol" pitchFamily="16" charset="2"/>
              </a:rPr>
              <a:t>h’p</a:t>
            </a:r>
            <a:r>
              <a:rPr lang="en-GB" sz="2400" baseline="30000" dirty="0">
                <a:latin typeface="Symbol" pitchFamily="16" charset="2"/>
              </a:rPr>
              <a:t>-</a:t>
            </a:r>
            <a:endParaRPr lang="en-US" sz="24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DBB50A-78EC-F64D-9E78-C6F95E1FA91D}"/>
              </a:ext>
            </a:extLst>
          </p:cNvPr>
          <p:cNvSpPr txBox="1"/>
          <p:nvPr/>
        </p:nvSpPr>
        <p:spPr>
          <a:xfrm>
            <a:off x="325562" y="5101522"/>
            <a:ext cx="2863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Charge exchange reaction is also being studied.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16A12A-3B84-8F40-945C-1002C135D729}"/>
              </a:ext>
            </a:extLst>
          </p:cNvPr>
          <p:cNvSpPr txBox="1"/>
          <p:nvPr/>
        </p:nvSpPr>
        <p:spPr>
          <a:xfrm>
            <a:off x="6050601" y="540484"/>
            <a:ext cx="301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First GlueX Hybrid Search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DA772BD-864D-754B-96A1-3C2660C7C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9" y="2132216"/>
            <a:ext cx="1180325" cy="694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2E420B-6BAF-F549-8112-4F37B0CE70C0}"/>
              </a:ext>
            </a:extLst>
          </p:cNvPr>
          <p:cNvSpPr/>
          <p:nvPr/>
        </p:nvSpPr>
        <p:spPr>
          <a:xfrm>
            <a:off x="197045" y="1375126"/>
            <a:ext cx="117588" cy="32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4BD06C-0C6A-1746-985F-6DA0438C330E}"/>
              </a:ext>
            </a:extLst>
          </p:cNvPr>
          <p:cNvSpPr txBox="1"/>
          <p:nvPr/>
        </p:nvSpPr>
        <p:spPr>
          <a:xfrm>
            <a:off x="-258930" y="1519899"/>
            <a:ext cx="80310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cos(</a:t>
            </a:r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J</a:t>
            </a:r>
            <a:r>
              <a:rPr lang="en-US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F1AC8-909C-F24C-A0BE-D3F4E8D3DE2D}"/>
              </a:ext>
            </a:extLst>
          </p:cNvPr>
          <p:cNvSpPr/>
          <p:nvPr/>
        </p:nvSpPr>
        <p:spPr>
          <a:xfrm>
            <a:off x="4158343" y="1402259"/>
            <a:ext cx="173764" cy="393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847D56-9B90-274D-9364-4C3F29DDF5CC}"/>
              </a:ext>
            </a:extLst>
          </p:cNvPr>
          <p:cNvSpPr txBox="1"/>
          <p:nvPr/>
        </p:nvSpPr>
        <p:spPr>
          <a:xfrm>
            <a:off x="3819336" y="1577632"/>
            <a:ext cx="80310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cos(</a:t>
            </a:r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J</a:t>
            </a:r>
            <a:r>
              <a:rPr lang="en-US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89DD4E-E132-234A-A656-AEAF848E40B7}"/>
              </a:ext>
            </a:extLst>
          </p:cNvPr>
          <p:cNvSpPr/>
          <p:nvPr/>
        </p:nvSpPr>
        <p:spPr>
          <a:xfrm>
            <a:off x="2733981" y="3652397"/>
            <a:ext cx="1295732" cy="168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981C9-533C-8B48-BB39-82C85781CA55}"/>
              </a:ext>
            </a:extLst>
          </p:cNvPr>
          <p:cNvSpPr txBox="1"/>
          <p:nvPr/>
        </p:nvSpPr>
        <p:spPr>
          <a:xfrm>
            <a:off x="1128050" y="3651565"/>
            <a:ext cx="2786532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hp</a:t>
            </a:r>
            <a:r>
              <a:rPr lang="en-US" baseline="30000" dirty="0"/>
              <a:t>0</a:t>
            </a:r>
            <a:r>
              <a:rPr lang="en-US" dirty="0"/>
              <a:t> Invariant Mass [GeV/c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8ED1B6-044F-7A48-B510-B66D3E1AAC53}"/>
              </a:ext>
            </a:extLst>
          </p:cNvPr>
          <p:cNvSpPr/>
          <p:nvPr/>
        </p:nvSpPr>
        <p:spPr>
          <a:xfrm>
            <a:off x="6717464" y="3704871"/>
            <a:ext cx="1318523" cy="22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95772-E244-5F43-BE9B-34AF6E5E3AAF}"/>
              </a:ext>
            </a:extLst>
          </p:cNvPr>
          <p:cNvSpPr txBox="1"/>
          <p:nvPr/>
        </p:nvSpPr>
        <p:spPr>
          <a:xfrm>
            <a:off x="5005837" y="3651565"/>
            <a:ext cx="2934008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h’p</a:t>
            </a:r>
            <a:r>
              <a:rPr lang="en-US" baseline="30000" dirty="0"/>
              <a:t>0</a:t>
            </a:r>
            <a:r>
              <a:rPr lang="en-US" dirty="0"/>
              <a:t> Invariant Mass [GeV/c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518FC8-6E9E-EB4F-BAC2-7CD19AC737AE}"/>
              </a:ext>
            </a:extLst>
          </p:cNvPr>
          <p:cNvSpPr txBox="1"/>
          <p:nvPr/>
        </p:nvSpPr>
        <p:spPr>
          <a:xfrm>
            <a:off x="325562" y="4103639"/>
            <a:ext cx="805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In same decay modes as COMPASS, GlueX will have 280,000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hp</a:t>
            </a:r>
            <a:r>
              <a:rPr lang="en-US" sz="20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and 52,000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h’p</a:t>
            </a:r>
            <a:r>
              <a:rPr lang="en-US" sz="20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000" dirty="0">
                <a:solidFill>
                  <a:srgbClr val="002060"/>
                </a:solidFill>
              </a:rPr>
              <a:t> events in the full data set (versus COMPASS with 116,000 &amp; 39,000).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2A03F-11EA-754C-95BA-035570B08602}"/>
              </a:ext>
            </a:extLst>
          </p:cNvPr>
          <p:cNvSpPr txBox="1"/>
          <p:nvPr/>
        </p:nvSpPr>
        <p:spPr>
          <a:xfrm>
            <a:off x="5987479" y="4908091"/>
            <a:ext cx="2696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These analyses are underway, but will need the full data set.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805CABA-78E4-0440-9634-80348F66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" y="202684"/>
            <a:ext cx="6098721" cy="6026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Interesting Hybrid Channels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58ED0E2-3E78-D04F-9C33-3B34226BF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01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131" y="2120711"/>
            <a:ext cx="6480810" cy="3886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91" y="237228"/>
            <a:ext cx="2311400" cy="41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5" y="5184092"/>
            <a:ext cx="1587500" cy="292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5" y="4426219"/>
            <a:ext cx="1739900" cy="36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3593911"/>
            <a:ext cx="2095500" cy="469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14983" y="2503262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’(958)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55982" y="2837718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baseline="-25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(1285)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5599" y="328869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several known </a:t>
            </a:r>
          </a:p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states</a:t>
            </a:r>
          </a:p>
        </p:txBody>
      </p:sp>
      <p:sp>
        <p:nvSpPr>
          <p:cNvPr id="19" name="Right Brace 18"/>
          <p:cNvSpPr/>
          <p:nvPr/>
        </p:nvSpPr>
        <p:spPr>
          <a:xfrm rot="17871871">
            <a:off x="6317530" y="3703645"/>
            <a:ext cx="453230" cy="1222479"/>
          </a:xfrm>
          <a:prstGeom prst="rightBrace">
            <a:avLst>
              <a:gd name="adj1" fmla="val 13642"/>
              <a:gd name="adj2" fmla="val 45079"/>
            </a:avLst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12140" y="371768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Hybrid regime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0856" y="5806638"/>
            <a:ext cx="2738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2016 Engineering Run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40" y="2697656"/>
            <a:ext cx="1180325" cy="694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7016" y="1408211"/>
            <a:ext cx="2121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Symbol" pitchFamily="16" charset="2"/>
              </a:rPr>
              <a:t></a:t>
            </a:r>
            <a:r>
              <a:rPr lang="en-GB" sz="2400" baseline="-25000" dirty="0">
                <a:latin typeface="Comic Sans MS" pitchFamily="64" charset="0"/>
              </a:rPr>
              <a:t>1  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f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latin typeface="Comic Sans MS" pitchFamily="64" charset="0"/>
              </a:rPr>
              <a:t>,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572000" y="1425129"/>
            <a:ext cx="20601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Comic Sans MS" pitchFamily="64" charset="0"/>
              </a:rPr>
              <a:t>b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hr, </a:t>
            </a:r>
            <a:r>
              <a:rPr lang="en-GB" sz="2400" dirty="0">
                <a:solidFill>
                  <a:srgbClr val="FF0000"/>
                </a:solidFill>
                <a:latin typeface="Comic Sans MS" pitchFamily="64" charset="0"/>
              </a:rPr>
              <a:t>a</a:t>
            </a:r>
            <a:r>
              <a:rPr lang="en-GB" sz="24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</a:t>
            </a:r>
            <a:r>
              <a:rPr lang="en-GB" sz="2400" dirty="0">
                <a:latin typeface="Symbol" pitchFamily="16" charset="2"/>
              </a:rPr>
              <a:t>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-1104405" y="9997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11070" y="823436"/>
            <a:ext cx="4745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latin typeface="Symbol" pitchFamily="16" charset="2"/>
              </a:rPr>
              <a:t>g</a:t>
            </a:r>
            <a:r>
              <a:rPr lang="en-GB" sz="3200" dirty="0" err="1"/>
              <a:t>p</a:t>
            </a:r>
            <a:r>
              <a:rPr lang="en-GB" sz="3200" baseline="-25000" dirty="0">
                <a:latin typeface="Comic Sans MS" pitchFamily="64" charset="0"/>
              </a:rPr>
              <a:t>   </a:t>
            </a:r>
            <a:r>
              <a:rPr lang="en-GB" sz="3200" dirty="0">
                <a:latin typeface="Symbol" pitchFamily="16" charset="2"/>
              </a:rPr>
              <a:t> </a:t>
            </a:r>
            <a:r>
              <a:rPr lang="en-GB" sz="3200" dirty="0"/>
              <a:t>p</a:t>
            </a:r>
            <a:r>
              <a:rPr lang="en-GB" sz="3200" dirty="0">
                <a:solidFill>
                  <a:srgbClr val="FF0000"/>
                </a:solidFill>
                <a:latin typeface="Symbol" pitchFamily="16" charset="2"/>
              </a:rPr>
              <a:t>h</a:t>
            </a:r>
            <a:r>
              <a:rPr lang="en-GB" sz="3200" baseline="-25000" dirty="0">
                <a:solidFill>
                  <a:srgbClr val="FF0000"/>
                </a:solidFill>
                <a:latin typeface="Symbol" pitchFamily="16" charset="2"/>
              </a:rPr>
              <a:t>1</a:t>
            </a:r>
            <a:r>
              <a:rPr lang="en-GB" sz="3200" dirty="0">
                <a:solidFill>
                  <a:srgbClr val="FF0000"/>
                </a:solidFill>
                <a:latin typeface="Symbol" pitchFamily="16" charset="2"/>
              </a:rPr>
              <a:t>            </a:t>
            </a:r>
            <a:r>
              <a:rPr lang="en-GB" sz="3200" dirty="0" err="1">
                <a:latin typeface="Symbol" pitchFamily="16" charset="2"/>
              </a:rPr>
              <a:t>g</a:t>
            </a:r>
            <a:r>
              <a:rPr lang="en-GB" sz="3200" dirty="0" err="1"/>
              <a:t>p</a:t>
            </a:r>
            <a:r>
              <a:rPr lang="en-GB" sz="3200" baseline="-25000" dirty="0">
                <a:latin typeface="Comic Sans MS" pitchFamily="64" charset="0"/>
              </a:rPr>
              <a:t> </a:t>
            </a:r>
            <a:r>
              <a:rPr lang="en-GB" sz="3200" dirty="0">
                <a:latin typeface="Symbol" pitchFamily="16" charset="2"/>
              </a:rPr>
              <a:t></a:t>
            </a:r>
            <a:r>
              <a:rPr lang="en-GB" sz="3200" dirty="0"/>
              <a:t> p</a:t>
            </a:r>
            <a:r>
              <a:rPr lang="en-GB" sz="3200" dirty="0">
                <a:solidFill>
                  <a:srgbClr val="FF0000"/>
                </a:solidFill>
                <a:latin typeface="Comic Sans MS" pitchFamily="64" charset="0"/>
              </a:rPr>
              <a:t>b</a:t>
            </a:r>
            <a:r>
              <a:rPr lang="en-GB" sz="3200" baseline="-25000" dirty="0">
                <a:solidFill>
                  <a:srgbClr val="FF0000"/>
                </a:solidFill>
                <a:latin typeface="Comic Sans MS" pitchFamily="64" charset="0"/>
              </a:rPr>
              <a:t>2</a:t>
            </a:r>
            <a:endParaRPr lang="en-US" sz="32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8120" y="5789419"/>
            <a:ext cx="1028996" cy="32265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28315" y="2971800"/>
            <a:ext cx="2895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Look for these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98735" y="850593"/>
            <a:ext cx="12763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GB" sz="2400" baseline="-25000" dirty="0">
                <a:latin typeface="Comic Sans MS" pitchFamily="64" charset="0"/>
              </a:rPr>
              <a:t>  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p</a:t>
            </a:r>
            <a:endParaRPr lang="en-GB" sz="2400" dirty="0">
              <a:latin typeface="Comic Sans MS" pitchFamily="64" charset="0"/>
            </a:endParaRPr>
          </a:p>
          <a:p>
            <a:r>
              <a:rPr lang="en-GB" sz="2400" dirty="0">
                <a:latin typeface="Comic Sans MS" pitchFamily="64" charset="0"/>
              </a:rPr>
              <a:t>f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Symbol" pitchFamily="16" charset="2"/>
              </a:rPr>
              <a:t>p</a:t>
            </a:r>
          </a:p>
          <a:p>
            <a:r>
              <a:rPr lang="en-GB" sz="2400" dirty="0">
                <a:latin typeface="Comic Sans MS" pitchFamily="64" charset="0"/>
              </a:rPr>
              <a:t>a</a:t>
            </a:r>
            <a:r>
              <a:rPr lang="en-GB" sz="2400" baseline="-25000" dirty="0">
                <a:latin typeface="Comic Sans MS" pitchFamily="64" charset="0"/>
              </a:rPr>
              <a:t>2 </a:t>
            </a:r>
            <a:r>
              <a:rPr lang="en-GB" sz="2400" dirty="0">
                <a:latin typeface="Symbol" pitchFamily="16" charset="2"/>
              </a:rPr>
              <a:t></a:t>
            </a:r>
            <a:r>
              <a:rPr lang="en-GB" sz="2400" dirty="0">
                <a:latin typeface="Comic Sans MS" pitchFamily="64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latin typeface="Symbol" pitchFamily="16" charset="2"/>
              </a:rPr>
              <a:t>hp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0722" y="5876818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80 hours of beam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E5EE85-17B1-2845-85DD-0DF1E6A5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35</a:t>
            </a:fld>
            <a:endParaRPr kumimoji="0"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7F67C49-C5EE-D849-B387-8CE93917C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" y="202684"/>
            <a:ext cx="6098721" cy="6026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Interesting Hybrid Channels</a:t>
            </a:r>
          </a:p>
        </p:txBody>
      </p:sp>
    </p:spTree>
    <p:extLst>
      <p:ext uri="{BB962C8B-B14F-4D97-AF65-F5344CB8AC3E}">
        <p14:creationId xmlns:p14="http://schemas.microsoft.com/office/powerpoint/2010/main" val="382293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43" y="4374111"/>
            <a:ext cx="1180325" cy="694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135942"/>
            <a:ext cx="3600450" cy="215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7" y="1025198"/>
            <a:ext cx="3600450" cy="215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357" y="3261901"/>
            <a:ext cx="3600450" cy="2159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52700" y="136375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(1320)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27150" y="1308849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</a:t>
            </a:r>
            <a:r>
              <a:rPr lang="en-US" baseline="-25000" dirty="0">
                <a:solidFill>
                  <a:srgbClr val="0070C0"/>
                </a:solidFill>
              </a:rPr>
              <a:t>0</a:t>
            </a:r>
            <a:r>
              <a:rPr lang="en-US" dirty="0">
                <a:solidFill>
                  <a:srgbClr val="0070C0"/>
                </a:solidFill>
              </a:rPr>
              <a:t>(980)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19737" y="3428651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dirty="0">
                <a:solidFill>
                  <a:srgbClr val="0070C0"/>
                </a:solidFill>
              </a:rPr>
              <a:t>(770)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38497" y="4097089"/>
            <a:ext cx="1179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</a:t>
            </a:r>
            <a:r>
              <a:rPr lang="en-US" baseline="-25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(1270)?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885202" y="2860387"/>
            <a:ext cx="388671" cy="760538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flipH="1" flipV="1">
            <a:off x="2456527" y="1876551"/>
            <a:ext cx="2814579" cy="331249"/>
          </a:xfrm>
          <a:prstGeom prst="straightConnector1">
            <a:avLst/>
          </a:prstGeom>
          <a:ln w="190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1980206" y="1523954"/>
            <a:ext cx="3310251" cy="1040073"/>
          </a:xfrm>
          <a:prstGeom prst="straightConnector1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52663" y="364190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Clear signals for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7" y="4019358"/>
            <a:ext cx="2095500" cy="4699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7" y="4649892"/>
            <a:ext cx="1587500" cy="2921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52663" y="5079421"/>
            <a:ext cx="177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Weak signal for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0" y="5513504"/>
            <a:ext cx="1739900" cy="3683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25211" y="3291067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m(</a:t>
            </a:r>
            <a:r>
              <a:rPr lang="en-US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hp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13985" y="6490707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m(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540087" y="825733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hp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36891" y="305599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</a:t>
            </a:r>
            <a:r>
              <a:rPr lang="en-US" baseline="30000" dirty="0">
                <a:solidFill>
                  <a:srgbClr val="0070C0"/>
                </a:solidFill>
              </a:rPr>
              <a:t>2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3A4800B-2CB6-CF4F-9BDF-B93A0AB2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36</a:t>
            </a:fld>
            <a:endParaRPr kumimoji="0"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37A129C-D379-B44C-A511-A953C0DE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" y="202684"/>
            <a:ext cx="6098721" cy="60263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Interesting Hybrid Channels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35739A-E624-9049-B4C6-9FB6964D0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91" y="237228"/>
            <a:ext cx="2311400" cy="4191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3C3A86B-E88A-794B-A33F-9359EF0C86C7}"/>
              </a:ext>
            </a:extLst>
          </p:cNvPr>
          <p:cNvSpPr txBox="1"/>
          <p:nvPr/>
        </p:nvSpPr>
        <p:spPr>
          <a:xfrm>
            <a:off x="7333475" y="5350675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m(</a:t>
            </a:r>
            <a:r>
              <a:rPr lang="en-US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pp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6248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0935-D1E3-4047-9F10-25739E5A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19" y="285613"/>
            <a:ext cx="2194063" cy="64866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80C-927C-A144-A6D6-B11EDCA52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44" y="1060312"/>
            <a:ext cx="8845826" cy="435133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960000"/>
                </a:solidFill>
              </a:rPr>
              <a:t>GlueX Phase-I completed data taking in 2018.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About 20% of that data is currently available for physics analysis.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We expect the remaining 80% to be available in summer 2019.</a:t>
            </a:r>
          </a:p>
          <a:p>
            <a:r>
              <a:rPr lang="en-US" sz="2400" dirty="0">
                <a:solidFill>
                  <a:srgbClr val="960000"/>
                </a:solidFill>
              </a:rPr>
              <a:t>Phase-I data will allow us to carry out initial hybrid searches.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sz="2000" baseline="-25000" dirty="0">
                <a:solidFill>
                  <a:srgbClr val="002060"/>
                </a:solidFill>
              </a:rPr>
              <a:t>1</a:t>
            </a:r>
            <a:r>
              <a:rPr lang="en-US" sz="2000" dirty="0">
                <a:solidFill>
                  <a:srgbClr val="002060"/>
                </a:solidFill>
              </a:rPr>
              <a:t>(1600)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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h’p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,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    </a:t>
            </a:r>
          </a:p>
          <a:p>
            <a:pPr lvl="1"/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h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1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 </a:t>
            </a:r>
            <a:r>
              <a:rPr lang="en-GB" sz="2000" dirty="0">
                <a:solidFill>
                  <a:srgbClr val="002060"/>
                </a:solidFill>
              </a:rPr>
              <a:t>f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h, </a:t>
            </a:r>
            <a:r>
              <a:rPr lang="en-GB" sz="2000" dirty="0">
                <a:solidFill>
                  <a:srgbClr val="002060"/>
                </a:solidFill>
              </a:rPr>
              <a:t>a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p    </a:t>
            </a:r>
          </a:p>
          <a:p>
            <a:pPr lvl="1"/>
            <a:r>
              <a:rPr lang="en-GB" sz="2000" dirty="0">
                <a:solidFill>
                  <a:srgbClr val="002060"/>
                </a:solidFill>
              </a:rPr>
              <a:t>b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 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rh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, </a:t>
            </a:r>
            <a:r>
              <a:rPr lang="en-GB" sz="2000" dirty="0">
                <a:solidFill>
                  <a:srgbClr val="002060"/>
                </a:solidFill>
              </a:rPr>
              <a:t>a</a:t>
            </a:r>
            <a:r>
              <a:rPr lang="en-GB" sz="2000" baseline="-25000" dirty="0">
                <a:solidFill>
                  <a:srgbClr val="002060"/>
                </a:solidFill>
                <a:latin typeface="Symbol" pitchFamily="16" charset="2"/>
              </a:rPr>
              <a:t>2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p,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wp</a:t>
            </a:r>
            <a:endParaRPr lang="en-GB" sz="2000" dirty="0">
              <a:solidFill>
                <a:srgbClr val="002060"/>
              </a:solidFill>
              <a:latin typeface="Symbol" pitchFamily="16" charset="2"/>
            </a:endParaRPr>
          </a:p>
          <a:p>
            <a:pPr lvl="1"/>
            <a:r>
              <a:rPr lang="en-GB" sz="2000" dirty="0">
                <a:solidFill>
                  <a:srgbClr val="002060"/>
                </a:solidFill>
              </a:rPr>
              <a:t>h</a:t>
            </a:r>
            <a:r>
              <a:rPr lang="en-GB" sz="2000" dirty="0">
                <a:solidFill>
                  <a:srgbClr val="002060"/>
                </a:solidFill>
                <a:latin typeface="Symbol" pitchFamily="16" charset="2"/>
              </a:rPr>
              <a:t>2  </a:t>
            </a:r>
            <a:r>
              <a:rPr lang="en-GB" sz="2000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endParaRPr lang="en-GB" sz="2000" dirty="0">
              <a:solidFill>
                <a:srgbClr val="002060"/>
              </a:solidFill>
              <a:latin typeface="Symbol" pitchFamily="16" charset="2"/>
            </a:endParaRPr>
          </a:p>
          <a:p>
            <a:r>
              <a:rPr lang="en-GB" sz="2400" dirty="0">
                <a:solidFill>
                  <a:srgbClr val="9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large physics program beyond exotic hybrids with Phase-I data.</a:t>
            </a:r>
          </a:p>
          <a:p>
            <a:r>
              <a:rPr lang="en-GB" sz="2400" dirty="0">
                <a:solidFill>
                  <a:srgbClr val="96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Phase-II program with GlueX DIRC and higher flux starts in fall 2019.</a:t>
            </a:r>
            <a:endParaRPr lang="en-US" sz="2400" dirty="0">
              <a:solidFill>
                <a:srgbClr val="96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9053E-11AC-154B-95E8-5722B4889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7EEE2-B3B8-9043-99F5-2DF8FF26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FC5AE-07D4-824B-944A-73823B8AC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2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013EE-B61A-0743-8347-8223D8FFA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170" y="2676974"/>
            <a:ext cx="3469777" cy="361647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3746"/>
          <a:stretch/>
        </p:blipFill>
        <p:spPr>
          <a:xfrm>
            <a:off x="777766" y="651002"/>
            <a:ext cx="7861738" cy="208585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 flipH="1" flipV="1">
            <a:off x="5597170" y="1853998"/>
            <a:ext cx="155330" cy="155330"/>
          </a:xfrm>
          <a:prstGeom prst="ellipse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94293" y="1521960"/>
            <a:ext cx="702877" cy="343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16165" y="1218661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Polarimeter</a:t>
            </a:r>
            <a:endParaRPr lang="en-US" sz="1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55F56-63FF-DF41-8592-7AE01C66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4</a:t>
            </a:fld>
            <a:endParaRPr kumimoji="0"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F71DD-B327-434E-AA61-5FFB1893CC77}"/>
              </a:ext>
            </a:extLst>
          </p:cNvPr>
          <p:cNvSpPr txBox="1"/>
          <p:nvPr/>
        </p:nvSpPr>
        <p:spPr>
          <a:xfrm>
            <a:off x="163681" y="3203761"/>
            <a:ext cx="53325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Hall-D photon facility has unique capabilities.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12GeV electrons produce coherent bremsstrahlung on a 50 </a:t>
            </a:r>
            <a:r>
              <a:rPr lang="en-US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m thick diamond wafer. Photons in the coherent peak are linearly polarized. 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The beam is energy tagged, has its polarization measured, and the flux is determination close to the GlueX detector.</a:t>
            </a:r>
          </a:p>
          <a:p>
            <a:endParaRPr lang="en-US" sz="2000" dirty="0">
              <a:solidFill>
                <a:srgbClr val="0432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A05B18-89D2-7547-9236-7A8141394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8606966-F314-B641-B3D1-E6015C4A5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1" y="22655"/>
            <a:ext cx="6402599" cy="60613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The GlueX Experiment</a:t>
            </a:r>
          </a:p>
        </p:txBody>
      </p:sp>
    </p:spTree>
    <p:extLst>
      <p:ext uri="{BB962C8B-B14F-4D97-AF65-F5344CB8AC3E}">
        <p14:creationId xmlns:p14="http://schemas.microsoft.com/office/powerpoint/2010/main" val="604196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290DE-01B0-484C-BD06-1F8BDA16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10" y="136524"/>
            <a:ext cx="3583175" cy="53933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Photoproduction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F5EB9-A1BE-2744-B1DE-A67625256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222FC-9FE6-7147-8AF4-390EA27C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0AE05-C9F2-B04B-944B-FF3903E7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9438-0525-B644-B1CA-21D6B1B4326E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8FF6E3-6E70-4841-BE2F-5C90D8CB553B}"/>
              </a:ext>
            </a:extLst>
          </p:cNvPr>
          <p:cNvSpPr txBox="1"/>
          <p:nvPr/>
        </p:nvSpPr>
        <p:spPr>
          <a:xfrm>
            <a:off x="238539" y="765313"/>
            <a:ext cx="476084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Over the last 15 years, low-energy (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en-US" baseline="-25000" dirty="0" err="1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g</a:t>
            </a:r>
            <a:r>
              <a:rPr lang="en-US" baseline="-25000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&lt; 4 GeV) photoproduction experiments have helped to rewrite our understanding of baryon resonances.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Almost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no high-energy (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en-US" b="1" baseline="-25000" dirty="0" err="1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g</a:t>
            </a:r>
            <a:r>
              <a:rPr lang="en-US" b="1" baseline="-25000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&gt; 7.5GeV)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photoproduction data exist. This is the regime where where t-channel processes dominate the production mechanisms.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Linearly-polarized photons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act as a filter on the naturality of the exchange mechanism. 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Photon beams are unique in that they have J=1, and through VMD are effectively beams of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r,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w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and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Symbol" pitchFamily="2" charset="2"/>
              </a:rPr>
              <a:t>f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mesons.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Photon beams may be a good way to produce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strangeonium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states.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6A28ECD-5B8B-5C49-BE49-79DE7A3F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0060" y="3429000"/>
            <a:ext cx="2773045" cy="1934845"/>
          </a:xfrm>
          <a:prstGeom prst="rect">
            <a:avLst/>
          </a:prstGeom>
          <a:noFill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40DC61-45E3-7E4E-926C-A4966D1C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8205" y="1148675"/>
            <a:ext cx="2374900" cy="19418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253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692088"/>
            <a:ext cx="2470876" cy="352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" y="599886"/>
            <a:ext cx="2631701" cy="20922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8857" y="565181"/>
            <a:ext cx="3106192" cy="148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58857" y="2064107"/>
            <a:ext cx="3106192" cy="1522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51623" y="3594681"/>
            <a:ext cx="3120660" cy="148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53393" y="5084642"/>
            <a:ext cx="31206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9"/>
            <a:ext cx="6096000" cy="7588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4969" y="5102808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L=0,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L=0,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8475" y="362005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L=1,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L=1,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8476" y="2058676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L=2,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L=2,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08476" y="54922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L=3,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=4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L=3,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869406"/>
            <a:ext cx="2610998" cy="5702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331" y="2405950"/>
            <a:ext cx="979806" cy="2861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331" y="3699090"/>
            <a:ext cx="979806" cy="33542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839235" y="549225"/>
            <a:ext cx="3123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Each J</a:t>
            </a:r>
            <a:r>
              <a:rPr lang="en-US" sz="2200" baseline="30000" dirty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corresponds to nine quark-antiquark states, </a:t>
            </a:r>
            <a:r>
              <a:rPr lang="en-US" sz="2200" i="1" dirty="0">
                <a:solidFill>
                  <a:srgbClr val="C00000"/>
                </a:solidFill>
              </a:rPr>
              <a:t>nonets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434" y="4622186"/>
            <a:ext cx="2290363" cy="648806"/>
          </a:xfrm>
          <a:prstGeom prst="rect">
            <a:avLst/>
          </a:prstGeom>
        </p:spPr>
      </p:pic>
      <p:sp>
        <p:nvSpPr>
          <p:cNvPr id="34" name="Right Brace 33"/>
          <p:cNvSpPr/>
          <p:nvPr/>
        </p:nvSpPr>
        <p:spPr>
          <a:xfrm rot="5400000">
            <a:off x="7019414" y="4163682"/>
            <a:ext cx="764169" cy="262578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793376" y="58562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Can mix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0F581D-F89C-E745-B0D2-565F8F6F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6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9723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692088"/>
            <a:ext cx="2470876" cy="352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" y="599886"/>
            <a:ext cx="2631701" cy="20922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8857" y="565181"/>
            <a:ext cx="3106192" cy="148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58857" y="2064107"/>
            <a:ext cx="3106192" cy="1522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51623" y="3594681"/>
            <a:ext cx="3120660" cy="148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53393" y="5084642"/>
            <a:ext cx="31206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9"/>
            <a:ext cx="6096000" cy="7588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4969" y="5102808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L=0,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L=0,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8475" y="362005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L=1,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L=1,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8476" y="2058676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L=2,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L=2,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08476" y="54922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L=3,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=4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L=3,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39235" y="549225"/>
            <a:ext cx="3123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Each J</a:t>
            </a:r>
            <a:r>
              <a:rPr lang="en-US" sz="2200" baseline="30000" dirty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corresponds to nine quark-antiquark states, </a:t>
            </a:r>
            <a:r>
              <a:rPr lang="en-US" sz="2200" i="1" dirty="0">
                <a:solidFill>
                  <a:srgbClr val="C00000"/>
                </a:solidFill>
              </a:rPr>
              <a:t>nonets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0F581D-F89C-E745-B0D2-565F8F6F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7</a:t>
            </a:fld>
            <a:endParaRPr kumimoji="0"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8D3ABE0-F9F4-394C-9DD5-1E7179BA5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035" y="2391468"/>
            <a:ext cx="2426315" cy="354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9BF6FB-C755-1742-A585-EFF750CFB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035" y="3163077"/>
            <a:ext cx="2511171" cy="3965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D7A0E-39AC-404D-931B-FFB431225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035" y="4000290"/>
            <a:ext cx="2529755" cy="4026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2C3521-DF8C-D345-9604-82FD15AC26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034" y="4569232"/>
            <a:ext cx="2529755" cy="4289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53B312-8E7E-BD49-981C-E1ADE9117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992" y="4978127"/>
            <a:ext cx="2438400" cy="44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D6B573-651A-F840-A6E7-C163DA391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2992" y="5512794"/>
            <a:ext cx="2349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4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6" y="2692088"/>
            <a:ext cx="2470876" cy="3524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" y="599886"/>
            <a:ext cx="2631701" cy="209220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58857" y="565181"/>
            <a:ext cx="3106192" cy="1485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658857" y="2064107"/>
            <a:ext cx="3106192" cy="15226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651623" y="3594681"/>
            <a:ext cx="3120660" cy="148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53393" y="5084642"/>
            <a:ext cx="312066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19"/>
            <a:ext cx="6096000" cy="75888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Quantum Chromo Dynamics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GlueX/PANDA Workshop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04969" y="5102808"/>
            <a:ext cx="3013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L=0,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L=0,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8475" y="362005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L=1,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=0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L=1,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08476" y="2058676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L=2,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=1</a:t>
            </a:r>
            <a:r>
              <a:rPr lang="en-US" sz="2400" baseline="30000" dirty="0">
                <a:solidFill>
                  <a:srgbClr val="0070C0"/>
                </a:solidFill>
              </a:rPr>
              <a:t>--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L=2,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-+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08476" y="549225"/>
            <a:ext cx="29722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L=3, S=1,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=4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                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=2</a:t>
            </a:r>
            <a:r>
              <a:rPr lang="en-US" sz="2400" baseline="30000" dirty="0">
                <a:solidFill>
                  <a:srgbClr val="0070C0"/>
                </a:solidFill>
              </a:rPr>
              <a:t>++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L=3, S=0,     J</a:t>
            </a:r>
            <a:r>
              <a:rPr lang="en-US" sz="2400" baseline="30000" dirty="0">
                <a:solidFill>
                  <a:srgbClr val="0070C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=3</a:t>
            </a:r>
            <a:r>
              <a:rPr lang="en-US" sz="2400" baseline="30000" dirty="0">
                <a:solidFill>
                  <a:srgbClr val="0070C0"/>
                </a:solidFill>
              </a:rPr>
              <a:t>+-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39235" y="549225"/>
            <a:ext cx="31235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Each J</a:t>
            </a:r>
            <a:r>
              <a:rPr lang="en-US" sz="2200" baseline="30000" dirty="0">
                <a:solidFill>
                  <a:schemeClr val="accent2">
                    <a:lumMod val="50000"/>
                  </a:schemeClr>
                </a:solidFill>
              </a:rPr>
              <a:t>PC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corresponds to nine quark-antiquark states, </a:t>
            </a:r>
            <a:r>
              <a:rPr lang="en-US" sz="2200" i="1" dirty="0">
                <a:solidFill>
                  <a:srgbClr val="C00000"/>
                </a:solidFill>
              </a:rPr>
              <a:t>nonets</a:t>
            </a:r>
            <a:r>
              <a:rPr lang="en-US" sz="2200" dirty="0">
                <a:solidFill>
                  <a:schemeClr val="accent2">
                    <a:lumMod val="50000"/>
                  </a:schemeClr>
                </a:solidFill>
              </a:rPr>
              <a:t> 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0F581D-F89C-E745-B0D2-565F8F6F9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8</a:t>
            </a:fld>
            <a:endParaRPr kumimoji="0"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8D3ABE0-F9F4-394C-9DD5-1E7179BA5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035" y="2391468"/>
            <a:ext cx="2426315" cy="354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9BF6FB-C755-1742-A585-EFF750CFB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035" y="3163077"/>
            <a:ext cx="2511171" cy="3965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6D7A0E-39AC-404D-931B-FFB431225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9035" y="4000290"/>
            <a:ext cx="2529755" cy="4026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62C3521-DF8C-D345-9604-82FD15AC26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9034" y="4569232"/>
            <a:ext cx="2529755" cy="4289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53B312-8E7E-BD49-981C-E1ADE91175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2992" y="4978127"/>
            <a:ext cx="2438400" cy="44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D6B573-651A-F840-A6E7-C163DA3914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2992" y="5512794"/>
            <a:ext cx="2349500" cy="4699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6C07223-AE87-9F4B-8284-09B3FA5C4395}"/>
              </a:ext>
            </a:extLst>
          </p:cNvPr>
          <p:cNvSpPr/>
          <p:nvPr/>
        </p:nvSpPr>
        <p:spPr>
          <a:xfrm>
            <a:off x="2370788" y="1657221"/>
            <a:ext cx="4429406" cy="2912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45C1D1-AB3B-B24F-A04E-78E31452D5C1}"/>
              </a:ext>
            </a:extLst>
          </p:cNvPr>
          <p:cNvSpPr txBox="1"/>
          <p:nvPr/>
        </p:nvSpPr>
        <p:spPr>
          <a:xfrm>
            <a:off x="2985359" y="1748509"/>
            <a:ext cx="34067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0</a:t>
            </a:r>
            <a:r>
              <a:rPr lang="en-US" sz="3600" baseline="30000" dirty="0">
                <a:solidFill>
                  <a:srgbClr val="FF000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0</a:t>
            </a:r>
            <a:r>
              <a:rPr lang="en-US" sz="3600" baseline="30000" dirty="0">
                <a:solidFill>
                  <a:srgbClr val="0070C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0</a:t>
            </a:r>
            <a:r>
              <a:rPr lang="en-US" sz="3600" baseline="30000" dirty="0">
                <a:solidFill>
                  <a:srgbClr val="FF0000"/>
                </a:solidFill>
              </a:rPr>
              <a:t>+-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, 0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1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1</a:t>
            </a:r>
            <a:r>
              <a:rPr lang="en-US" sz="3600" baseline="30000" dirty="0">
                <a:solidFill>
                  <a:srgbClr val="FF000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1</a:t>
            </a:r>
            <a:r>
              <a:rPr lang="en-US" sz="3600" baseline="30000" dirty="0">
                <a:solidFill>
                  <a:srgbClr val="0070C0"/>
                </a:solidFill>
              </a:rPr>
              <a:t>+-</a:t>
            </a:r>
            <a:r>
              <a:rPr lang="en-US" sz="3600" dirty="0">
                <a:solidFill>
                  <a:srgbClr val="0070C0"/>
                </a:solidFill>
              </a:rPr>
              <a:t> , 1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2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2</a:t>
            </a:r>
            <a:r>
              <a:rPr lang="en-US" sz="3600" baseline="30000" dirty="0">
                <a:solidFill>
                  <a:srgbClr val="0070C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r>
              <a:rPr lang="en-US" sz="3600" baseline="30000" dirty="0">
                <a:solidFill>
                  <a:srgbClr val="FF0000"/>
                </a:solidFill>
              </a:rPr>
              <a:t>+-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, 2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  <a:p>
            <a:r>
              <a:rPr lang="en-US" sz="3600" dirty="0">
                <a:solidFill>
                  <a:srgbClr val="0070C0"/>
                </a:solidFill>
              </a:rPr>
              <a:t>3</a:t>
            </a:r>
            <a:r>
              <a:rPr lang="en-US" sz="3600" baseline="30000" dirty="0">
                <a:solidFill>
                  <a:srgbClr val="0070C0"/>
                </a:solidFill>
              </a:rPr>
              <a:t>-- 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>
                <a:solidFill>
                  <a:srgbClr val="FF0000"/>
                </a:solidFill>
              </a:rPr>
              <a:t>3</a:t>
            </a:r>
            <a:r>
              <a:rPr lang="en-US" sz="3600" baseline="30000" dirty="0">
                <a:solidFill>
                  <a:srgbClr val="FF0000"/>
                </a:solidFill>
              </a:rPr>
              <a:t>-+ </a:t>
            </a:r>
            <a:r>
              <a:rPr lang="en-US" sz="3600" dirty="0">
                <a:solidFill>
                  <a:srgbClr val="0070C0"/>
                </a:solidFill>
              </a:rPr>
              <a:t>, 3</a:t>
            </a:r>
            <a:r>
              <a:rPr lang="en-US" sz="3600" baseline="30000" dirty="0">
                <a:solidFill>
                  <a:srgbClr val="0070C0"/>
                </a:solidFill>
              </a:rPr>
              <a:t>+-</a:t>
            </a:r>
            <a:r>
              <a:rPr lang="en-US" sz="3600" dirty="0">
                <a:solidFill>
                  <a:srgbClr val="0070C0"/>
                </a:solidFill>
              </a:rPr>
              <a:t> , 3</a:t>
            </a:r>
            <a:r>
              <a:rPr lang="en-US" sz="3600" baseline="30000" dirty="0">
                <a:solidFill>
                  <a:srgbClr val="0070C0"/>
                </a:solidFill>
              </a:rPr>
              <a:t>++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24C380-8C47-7F4B-A25D-D028CFEE402B}"/>
              </a:ext>
            </a:extLst>
          </p:cNvPr>
          <p:cNvSpPr txBox="1"/>
          <p:nvPr/>
        </p:nvSpPr>
        <p:spPr>
          <a:xfrm>
            <a:off x="2370787" y="3975374"/>
            <a:ext cx="4876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Exotic Quantum Numbers</a:t>
            </a:r>
          </a:p>
        </p:txBody>
      </p:sp>
    </p:spTree>
    <p:extLst>
      <p:ext uri="{BB962C8B-B14F-4D97-AF65-F5344CB8AC3E}">
        <p14:creationId xmlns:p14="http://schemas.microsoft.com/office/powerpoint/2010/main" val="224328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04" y="124415"/>
            <a:ext cx="3276096" cy="71950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Lattice QCD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5/3/19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dirty="0"/>
              <a:t>GlueX/PANDA Workshop</a:t>
            </a:r>
          </a:p>
        </p:txBody>
      </p:sp>
      <p:pic>
        <p:nvPicPr>
          <p:cNvPr id="7" name="Picture 6" descr="spectrum_realsiz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847016"/>
            <a:ext cx="8854440" cy="4284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11650" y="141951"/>
            <a:ext cx="357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Light-quark Mesons (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u,d,s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0" y="5312484"/>
            <a:ext cx="1765300" cy="6985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59" y="5312484"/>
            <a:ext cx="1765300" cy="6985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42" y="5543942"/>
            <a:ext cx="469900" cy="31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6089" y="6010984"/>
            <a:ext cx="2932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PRD83, 111502 &amp; PRD88, 094505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67DEC-880D-A741-876A-FE425A07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9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471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5508</TotalTime>
  <Words>3354</Words>
  <Application>Microsoft Macintosh PowerPoint</Application>
  <PresentationFormat>On-screen Show (4:3)</PresentationFormat>
  <Paragraphs>531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Symbol</vt:lpstr>
      <vt:lpstr>Times New Roman</vt:lpstr>
      <vt:lpstr>Office Theme</vt:lpstr>
      <vt:lpstr>The GlueX Experiment</vt:lpstr>
      <vt:lpstr>The GlueX Experiment</vt:lpstr>
      <vt:lpstr>PowerPoint Presentation</vt:lpstr>
      <vt:lpstr>The GlueX Experiment</vt:lpstr>
      <vt:lpstr>Photoproduction  </vt:lpstr>
      <vt:lpstr>Quantum Chromo Dynamics</vt:lpstr>
      <vt:lpstr>Quantum Chromo Dynamics</vt:lpstr>
      <vt:lpstr>Quantum Chromo Dynamics</vt:lpstr>
      <vt:lpstr>Lattice QCD</vt:lpstr>
      <vt:lpstr>Lattice QCD</vt:lpstr>
      <vt:lpstr>Lattice QCD</vt:lpstr>
      <vt:lpstr>PowerPoint Presentation</vt:lpstr>
      <vt:lpstr>PowerPoint Presentation</vt:lpstr>
      <vt:lpstr>Exotic Hybrid Photoproduction Mechanisms </vt:lpstr>
      <vt:lpstr>PowerPoint Presentation</vt:lpstr>
      <vt:lpstr>PowerPoint Presentation</vt:lpstr>
      <vt:lpstr>PowerPoint Presentation</vt:lpstr>
      <vt:lpstr>PowerPoint Presentation</vt:lpstr>
      <vt:lpstr>Other Approved Programs</vt:lpstr>
      <vt:lpstr>Beam Asymmetry Measurements</vt:lpstr>
      <vt:lpstr>Beam Asymmetry Measurements</vt:lpstr>
      <vt:lpstr>Beam Asymmetry Measurements</vt:lpstr>
      <vt:lpstr>Beam Asymmetry Measurements</vt:lpstr>
      <vt:lpstr>Beam Asymmetry Measurements</vt:lpstr>
      <vt:lpstr>Opportunistic Physics</vt:lpstr>
      <vt:lpstr>Cascade Baryons</vt:lpstr>
      <vt:lpstr>PowerPoint Presentation</vt:lpstr>
      <vt:lpstr>PowerPoint Presentation</vt:lpstr>
      <vt:lpstr>PowerPoint Presentation</vt:lpstr>
      <vt:lpstr>Spin-Density Matrix Elements</vt:lpstr>
      <vt:lpstr>The Search for Hybrids</vt:lpstr>
      <vt:lpstr>The Search for Hybrids</vt:lpstr>
      <vt:lpstr>Interesting Hybrid Channels</vt:lpstr>
      <vt:lpstr>Interesting Hybrid Channels</vt:lpstr>
      <vt:lpstr>Interesting Hybrid Channels</vt:lpstr>
      <vt:lpstr>Interesting Hybrid Channels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GlueX Experiment</dc:title>
  <dc:creator>cmeyer</dc:creator>
  <cp:lastModifiedBy>cmeyer</cp:lastModifiedBy>
  <cp:revision>34</cp:revision>
  <cp:lastPrinted>2019-05-01T20:09:12Z</cp:lastPrinted>
  <dcterms:created xsi:type="dcterms:W3CDTF">2019-04-28T18:59:19Z</dcterms:created>
  <dcterms:modified xsi:type="dcterms:W3CDTF">2019-05-02T14:47:51Z</dcterms:modified>
</cp:coreProperties>
</file>