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8"/>
  </p:notesMasterIdLst>
  <p:sldIdLst>
    <p:sldId id="322" r:id="rId2"/>
    <p:sldId id="311" r:id="rId3"/>
    <p:sldId id="307" r:id="rId4"/>
    <p:sldId id="306" r:id="rId5"/>
    <p:sldId id="319" r:id="rId6"/>
    <p:sldId id="305" r:id="rId7"/>
    <p:sldId id="304" r:id="rId8"/>
    <p:sldId id="317" r:id="rId9"/>
    <p:sldId id="281" r:id="rId10"/>
    <p:sldId id="295" r:id="rId11"/>
    <p:sldId id="265" r:id="rId12"/>
    <p:sldId id="266" r:id="rId13"/>
    <p:sldId id="287" r:id="rId14"/>
    <p:sldId id="325" r:id="rId15"/>
    <p:sldId id="330" r:id="rId16"/>
    <p:sldId id="332" r:id="rId17"/>
    <p:sldId id="331" r:id="rId18"/>
    <p:sldId id="269" r:id="rId19"/>
    <p:sldId id="299" r:id="rId20"/>
    <p:sldId id="300" r:id="rId21"/>
    <p:sldId id="337" r:id="rId22"/>
    <p:sldId id="272" r:id="rId23"/>
    <p:sldId id="328" r:id="rId24"/>
    <p:sldId id="336" r:id="rId25"/>
    <p:sldId id="303" r:id="rId26"/>
    <p:sldId id="329" r:id="rId27"/>
    <p:sldId id="275" r:id="rId28"/>
    <p:sldId id="323" r:id="rId29"/>
    <p:sldId id="315" r:id="rId30"/>
    <p:sldId id="312" r:id="rId31"/>
    <p:sldId id="340" r:id="rId32"/>
    <p:sldId id="341" r:id="rId33"/>
    <p:sldId id="283" r:id="rId34"/>
    <p:sldId id="284" r:id="rId35"/>
    <p:sldId id="282" r:id="rId36"/>
    <p:sldId id="320" r:id="rId37"/>
    <p:sldId id="285" r:id="rId38"/>
    <p:sldId id="286" r:id="rId39"/>
    <p:sldId id="291" r:id="rId40"/>
    <p:sldId id="279" r:id="rId41"/>
    <p:sldId id="280" r:id="rId42"/>
    <p:sldId id="298" r:id="rId43"/>
    <p:sldId id="308" r:id="rId44"/>
    <p:sldId id="292" r:id="rId45"/>
    <p:sldId id="276" r:id="rId46"/>
    <p:sldId id="316" r:id="rId47"/>
  </p:sldIdLst>
  <p:sldSz cx="12192000" cy="6858000"/>
  <p:notesSz cx="69469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k.JLAB\Desktop\InstrumentalAsymmetryExampl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ck.JLAB\Desktop\InstrumentalAsymmetryExamp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7024283857211E-2"/>
          <c:y val="0.10825320245828532"/>
          <c:w val="0.9088683625149454"/>
          <c:h val="0.40669108627478023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Sheet1!$G$8:$G$14</c:f>
              <c:numCache>
                <c:formatCode>General</c:formatCode>
                <c:ptCount val="7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12</c:v>
                </c:pt>
              </c:numCache>
            </c:numRef>
          </c:xVal>
          <c:yVal>
            <c:numRef>
              <c:f>Sheet1!$H$8:$H$14</c:f>
              <c:numCache>
                <c:formatCode>General</c:formatCode>
                <c:ptCount val="7"/>
                <c:pt idx="0">
                  <c:v>3.483653828956029</c:v>
                </c:pt>
                <c:pt idx="1">
                  <c:v>3.7432397732445621</c:v>
                </c:pt>
                <c:pt idx="2">
                  <c:v>3.9859558452145452</c:v>
                </c:pt>
                <c:pt idx="3">
                  <c:v>4.2147175468825901</c:v>
                </c:pt>
                <c:pt idx="4">
                  <c:v>4.4316863607435035</c:v>
                </c:pt>
                <c:pt idx="5">
                  <c:v>4.638517435560634</c:v>
                </c:pt>
                <c:pt idx="6">
                  <c:v>4.8365115527619693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72B-4A84-A1AD-25AFD8268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635768"/>
        <c:axId val="254636096"/>
      </c:scatterChart>
      <c:valAx>
        <c:axId val="254635768"/>
        <c:scaling>
          <c:orientation val="minMax"/>
          <c:max val="12"/>
          <c:min val="6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err="1"/>
                  <a:t>E</a:t>
                </a:r>
                <a:r>
                  <a:rPr lang="en-US" sz="1400" baseline="-25000" dirty="0" err="1"/>
                  <a:t>beam</a:t>
                </a:r>
                <a:r>
                  <a:rPr lang="en-US" sz="1400" dirty="0"/>
                  <a:t> (GeV)</a:t>
                </a:r>
              </a:p>
            </c:rich>
          </c:tx>
          <c:layout>
            <c:manualLayout>
              <c:xMode val="edge"/>
              <c:yMode val="edge"/>
              <c:x val="0.45074016314808923"/>
              <c:y val="0.69297411567439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36096"/>
        <c:crosses val="autoZero"/>
        <c:crossBetween val="midCat"/>
        <c:minorUnit val="0.5"/>
      </c:valAx>
      <c:valAx>
        <c:axId val="254636096"/>
        <c:scaling>
          <c:orientation val="minMax"/>
          <c:max val="5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W (GeV/c</a:t>
                </a:r>
                <a:r>
                  <a:rPr lang="en-US" sz="1400" baseline="30000"/>
                  <a:t>2</a:t>
                </a:r>
                <a:r>
                  <a:rPr lang="en-US" sz="140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35768"/>
        <c:crosses val="autoZero"/>
        <c:crossBetween val="midCat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(Yperp-Ypara)/(Yperp+Ypara)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Measured Asymmetry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Sheet1!$H$6:$H$65</c:f>
              <c:numCache>
                <c:formatCode>General</c:formatCode>
                <c:ptCount val="6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  <c:pt idx="18">
                  <c:v>108</c:v>
                </c:pt>
                <c:pt idx="19">
                  <c:v>114</c:v>
                </c:pt>
                <c:pt idx="20">
                  <c:v>120</c:v>
                </c:pt>
                <c:pt idx="21">
                  <c:v>126</c:v>
                </c:pt>
                <c:pt idx="22">
                  <c:v>132</c:v>
                </c:pt>
                <c:pt idx="23">
                  <c:v>138</c:v>
                </c:pt>
                <c:pt idx="24">
                  <c:v>144</c:v>
                </c:pt>
                <c:pt idx="25">
                  <c:v>150</c:v>
                </c:pt>
                <c:pt idx="26">
                  <c:v>156</c:v>
                </c:pt>
                <c:pt idx="27">
                  <c:v>162</c:v>
                </c:pt>
                <c:pt idx="28">
                  <c:v>168</c:v>
                </c:pt>
                <c:pt idx="29">
                  <c:v>174</c:v>
                </c:pt>
                <c:pt idx="30">
                  <c:v>180</c:v>
                </c:pt>
                <c:pt idx="31">
                  <c:v>186</c:v>
                </c:pt>
                <c:pt idx="32">
                  <c:v>192</c:v>
                </c:pt>
                <c:pt idx="33">
                  <c:v>198</c:v>
                </c:pt>
                <c:pt idx="34">
                  <c:v>204</c:v>
                </c:pt>
                <c:pt idx="35">
                  <c:v>210</c:v>
                </c:pt>
                <c:pt idx="36">
                  <c:v>216</c:v>
                </c:pt>
                <c:pt idx="37">
                  <c:v>222</c:v>
                </c:pt>
                <c:pt idx="38">
                  <c:v>228</c:v>
                </c:pt>
                <c:pt idx="39">
                  <c:v>234</c:v>
                </c:pt>
                <c:pt idx="40">
                  <c:v>240</c:v>
                </c:pt>
                <c:pt idx="41">
                  <c:v>246</c:v>
                </c:pt>
                <c:pt idx="42">
                  <c:v>252</c:v>
                </c:pt>
                <c:pt idx="43">
                  <c:v>258</c:v>
                </c:pt>
                <c:pt idx="44">
                  <c:v>264</c:v>
                </c:pt>
                <c:pt idx="45">
                  <c:v>270</c:v>
                </c:pt>
                <c:pt idx="46">
                  <c:v>276</c:v>
                </c:pt>
                <c:pt idx="47">
                  <c:v>282</c:v>
                </c:pt>
                <c:pt idx="48">
                  <c:v>288</c:v>
                </c:pt>
                <c:pt idx="49">
                  <c:v>294</c:v>
                </c:pt>
                <c:pt idx="50">
                  <c:v>300</c:v>
                </c:pt>
                <c:pt idx="51">
                  <c:v>306</c:v>
                </c:pt>
                <c:pt idx="52">
                  <c:v>312</c:v>
                </c:pt>
                <c:pt idx="53">
                  <c:v>318</c:v>
                </c:pt>
                <c:pt idx="54">
                  <c:v>324</c:v>
                </c:pt>
                <c:pt idx="55">
                  <c:v>330</c:v>
                </c:pt>
                <c:pt idx="56">
                  <c:v>336</c:v>
                </c:pt>
                <c:pt idx="57">
                  <c:v>342</c:v>
                </c:pt>
                <c:pt idx="58">
                  <c:v>348</c:v>
                </c:pt>
                <c:pt idx="59">
                  <c:v>354</c:v>
                </c:pt>
              </c:numCache>
            </c:numRef>
          </c:xVal>
          <c:yVal>
            <c:numRef>
              <c:f>Sheet1!$L$6:$L$65</c:f>
              <c:numCache>
                <c:formatCode>0.0000</c:formatCode>
                <c:ptCount val="60"/>
                <c:pt idx="0" formatCode="General">
                  <c:v>0.5</c:v>
                </c:pt>
                <c:pt idx="1">
                  <c:v>0.48907381875730649</c:v>
                </c:pt>
                <c:pt idx="2">
                  <c:v>0.45677280077541882</c:v>
                </c:pt>
                <c:pt idx="3">
                  <c:v>0.40450865316151141</c:v>
                </c:pt>
                <c:pt idx="4">
                  <c:v>0.33456556611288191</c:v>
                </c:pt>
                <c:pt idx="5">
                  <c:v>0.25000038301259764</c:v>
                </c:pt>
                <c:pt idx="6">
                  <c:v>0.15450900193015954</c:v>
                </c:pt>
                <c:pt idx="7">
                  <c:v>5.2264847412855253E-2</c:v>
                </c:pt>
                <c:pt idx="8">
                  <c:v>-5.226352788626748E-2</c:v>
                </c:pt>
                <c:pt idx="9">
                  <c:v>-0.15450774007311852</c:v>
                </c:pt>
                <c:pt idx="10">
                  <c:v>-0.24999923397421805</c:v>
                </c:pt>
                <c:pt idx="11">
                  <c:v>-0.33456458011157014</c:v>
                </c:pt>
                <c:pt idx="12">
                  <c:v>-0.40450787329018389</c:v>
                </c:pt>
                <c:pt idx="13">
                  <c:v>-0.45677226111813723</c:v>
                </c:pt>
                <c:pt idx="14">
                  <c:v>-0.48907354289964378</c:v>
                </c:pt>
                <c:pt idx="15">
                  <c:v>-0.49999999999823963</c:v>
                </c:pt>
                <c:pt idx="16">
                  <c:v>-0.48907409461152535</c:v>
                </c:pt>
                <c:pt idx="17">
                  <c:v>-0.45677334042948403</c:v>
                </c:pt>
                <c:pt idx="18">
                  <c:v>-0.40450943302999054</c:v>
                </c:pt>
                <c:pt idx="19">
                  <c:v>-0.33456655211183772</c:v>
                </c:pt>
                <c:pt idx="20">
                  <c:v>-0.25000153204921682</c:v>
                </c:pt>
                <c:pt idx="21">
                  <c:v>-0.15451026378611288</c:v>
                </c:pt>
                <c:pt idx="22">
                  <c:v>-5.2266166939074765E-2</c:v>
                </c:pt>
                <c:pt idx="23">
                  <c:v>5.2262208359311779E-2</c:v>
                </c:pt>
                <c:pt idx="24">
                  <c:v>0.1545064782149897</c:v>
                </c:pt>
                <c:pt idx="25">
                  <c:v>0.24999808493407821</c:v>
                </c:pt>
                <c:pt idx="26">
                  <c:v>0.33456359410790282</c:v>
                </c:pt>
                <c:pt idx="27">
                  <c:v>0.40450709341600777</c:v>
                </c:pt>
                <c:pt idx="28">
                  <c:v>0.456771721457639</c:v>
                </c:pt>
                <c:pt idx="29">
                  <c:v>0.48907326703853737</c:v>
                </c:pt>
                <c:pt idx="30">
                  <c:v>0.49999999999295852</c:v>
                </c:pt>
                <c:pt idx="31">
                  <c:v>0.4890743704623004</c:v>
                </c:pt>
                <c:pt idx="32">
                  <c:v>0.45677388008033315</c:v>
                </c:pt>
                <c:pt idx="33">
                  <c:v>0.40451021289562133</c:v>
                </c:pt>
                <c:pt idx="34">
                  <c:v>0.3345675381084372</c:v>
                </c:pt>
                <c:pt idx="35">
                  <c:v>0.25000268108407564</c:v>
                </c:pt>
                <c:pt idx="36">
                  <c:v>0.15451152564097764</c:v>
                </c:pt>
                <c:pt idx="37">
                  <c:v>5.2267486464926849E-2</c:v>
                </c:pt>
                <c:pt idx="38">
                  <c:v>-5.2260888831988039E-2</c:v>
                </c:pt>
                <c:pt idx="39">
                  <c:v>-0.15450521635577275</c:v>
                </c:pt>
                <c:pt idx="40">
                  <c:v>-0.24999693589217764</c:v>
                </c:pt>
                <c:pt idx="41">
                  <c:v>-0.33456260810187949</c:v>
                </c:pt>
                <c:pt idx="42">
                  <c:v>-0.40450631353898325</c:v>
                </c:pt>
                <c:pt idx="43">
                  <c:v>-0.45677118179392462</c:v>
                </c:pt>
                <c:pt idx="44">
                  <c:v>-0.48907299117398706</c:v>
                </c:pt>
                <c:pt idx="45">
                  <c:v>-0.49999999998415662</c:v>
                </c:pt>
                <c:pt idx="46">
                  <c:v>-0.4890746463096316</c:v>
                </c:pt>
                <c:pt idx="47">
                  <c:v>-0.45677441972796551</c:v>
                </c:pt>
                <c:pt idx="48">
                  <c:v>-0.40451099275840363</c:v>
                </c:pt>
                <c:pt idx="49">
                  <c:v>-0.33456852410268167</c:v>
                </c:pt>
                <c:pt idx="50">
                  <c:v>-0.25000383011717364</c:v>
                </c:pt>
                <c:pt idx="51">
                  <c:v>-0.15451278749475517</c:v>
                </c:pt>
                <c:pt idx="52">
                  <c:v>-5.226880599040995E-2</c:v>
                </c:pt>
                <c:pt idx="53">
                  <c:v>5.2259569304296816E-2</c:v>
                </c:pt>
                <c:pt idx="54">
                  <c:v>0.15450395449546739</c:v>
                </c:pt>
                <c:pt idx="55">
                  <c:v>0.24999578684851737</c:v>
                </c:pt>
                <c:pt idx="56">
                  <c:v>0.33456162209349993</c:v>
                </c:pt>
                <c:pt idx="57">
                  <c:v>0.40450553365911035</c:v>
                </c:pt>
                <c:pt idx="58">
                  <c:v>0.45677064212699398</c:v>
                </c:pt>
                <c:pt idx="59">
                  <c:v>0.48907271530599283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9CC-494B-B4D9-705E8124D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073472"/>
        <c:axId val="217073800"/>
      </c:scatterChart>
      <c:valAx>
        <c:axId val="21707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Phi (degrees) 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73800"/>
        <c:crosses val="autoZero"/>
        <c:crossBetween val="midCat"/>
      </c:valAx>
      <c:valAx>
        <c:axId val="21707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7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Yperp and Ypara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Parellel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Sheet1!$H$6:$H$65</c:f>
              <c:numCache>
                <c:formatCode>General</c:formatCode>
                <c:ptCount val="6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  <c:pt idx="18">
                  <c:v>108</c:v>
                </c:pt>
                <c:pt idx="19">
                  <c:v>114</c:v>
                </c:pt>
                <c:pt idx="20">
                  <c:v>120</c:v>
                </c:pt>
                <c:pt idx="21">
                  <c:v>126</c:v>
                </c:pt>
                <c:pt idx="22">
                  <c:v>132</c:v>
                </c:pt>
                <c:pt idx="23">
                  <c:v>138</c:v>
                </c:pt>
                <c:pt idx="24">
                  <c:v>144</c:v>
                </c:pt>
                <c:pt idx="25">
                  <c:v>150</c:v>
                </c:pt>
                <c:pt idx="26">
                  <c:v>156</c:v>
                </c:pt>
                <c:pt idx="27">
                  <c:v>162</c:v>
                </c:pt>
                <c:pt idx="28">
                  <c:v>168</c:v>
                </c:pt>
                <c:pt idx="29">
                  <c:v>174</c:v>
                </c:pt>
                <c:pt idx="30">
                  <c:v>180</c:v>
                </c:pt>
                <c:pt idx="31">
                  <c:v>186</c:v>
                </c:pt>
                <c:pt idx="32">
                  <c:v>192</c:v>
                </c:pt>
                <c:pt idx="33">
                  <c:v>198</c:v>
                </c:pt>
                <c:pt idx="34">
                  <c:v>204</c:v>
                </c:pt>
                <c:pt idx="35">
                  <c:v>210</c:v>
                </c:pt>
                <c:pt idx="36">
                  <c:v>216</c:v>
                </c:pt>
                <c:pt idx="37">
                  <c:v>222</c:v>
                </c:pt>
                <c:pt idx="38">
                  <c:v>228</c:v>
                </c:pt>
                <c:pt idx="39">
                  <c:v>234</c:v>
                </c:pt>
                <c:pt idx="40">
                  <c:v>240</c:v>
                </c:pt>
                <c:pt idx="41">
                  <c:v>246</c:v>
                </c:pt>
                <c:pt idx="42">
                  <c:v>252</c:v>
                </c:pt>
                <c:pt idx="43">
                  <c:v>258</c:v>
                </c:pt>
                <c:pt idx="44">
                  <c:v>264</c:v>
                </c:pt>
                <c:pt idx="45">
                  <c:v>270</c:v>
                </c:pt>
                <c:pt idx="46">
                  <c:v>276</c:v>
                </c:pt>
                <c:pt idx="47">
                  <c:v>282</c:v>
                </c:pt>
                <c:pt idx="48">
                  <c:v>288</c:v>
                </c:pt>
                <c:pt idx="49">
                  <c:v>294</c:v>
                </c:pt>
                <c:pt idx="50">
                  <c:v>300</c:v>
                </c:pt>
                <c:pt idx="51">
                  <c:v>306</c:v>
                </c:pt>
                <c:pt idx="52">
                  <c:v>312</c:v>
                </c:pt>
                <c:pt idx="53">
                  <c:v>318</c:v>
                </c:pt>
                <c:pt idx="54">
                  <c:v>324</c:v>
                </c:pt>
                <c:pt idx="55">
                  <c:v>330</c:v>
                </c:pt>
                <c:pt idx="56">
                  <c:v>336</c:v>
                </c:pt>
                <c:pt idx="57">
                  <c:v>342</c:v>
                </c:pt>
                <c:pt idx="58">
                  <c:v>348</c:v>
                </c:pt>
                <c:pt idx="59">
                  <c:v>354</c:v>
                </c:pt>
              </c:numCache>
            </c:numRef>
          </c:xVal>
          <c:yVal>
            <c:numRef>
              <c:f>Sheet1!$J$6:$J$65</c:f>
              <c:numCache>
                <c:formatCode>0.0000</c:formatCode>
                <c:ptCount val="60"/>
                <c:pt idx="0">
                  <c:v>0.5</c:v>
                </c:pt>
                <c:pt idx="1">
                  <c:v>0.51092618124269351</c:v>
                </c:pt>
                <c:pt idx="2">
                  <c:v>0.54322719922458118</c:v>
                </c:pt>
                <c:pt idx="3">
                  <c:v>0.59549134683848859</c:v>
                </c:pt>
                <c:pt idx="4">
                  <c:v>0.66543443388711809</c:v>
                </c:pt>
                <c:pt idx="5">
                  <c:v>0.74999961698740236</c:v>
                </c:pt>
                <c:pt idx="6">
                  <c:v>0.84549099806984052</c:v>
                </c:pt>
                <c:pt idx="7">
                  <c:v>0.9477351525871448</c:v>
                </c:pt>
                <c:pt idx="8">
                  <c:v>1.0522635278862675</c:v>
                </c:pt>
                <c:pt idx="9">
                  <c:v>1.1545077400731185</c:v>
                </c:pt>
                <c:pt idx="10">
                  <c:v>1.1249993105767964</c:v>
                </c:pt>
                <c:pt idx="11">
                  <c:v>1.2011081221004132</c:v>
                </c:pt>
                <c:pt idx="12">
                  <c:v>1.4045078732901839</c:v>
                </c:pt>
                <c:pt idx="13">
                  <c:v>1.4567722611181373</c:v>
                </c:pt>
                <c:pt idx="14">
                  <c:v>1.4890735428996438</c:v>
                </c:pt>
                <c:pt idx="15">
                  <c:v>1.4999999999982396</c:v>
                </c:pt>
                <c:pt idx="16">
                  <c:v>1.4890740946115253</c:v>
                </c:pt>
                <c:pt idx="17">
                  <c:v>1.456773340429484</c:v>
                </c:pt>
                <c:pt idx="18">
                  <c:v>1.4045094330299905</c:v>
                </c:pt>
                <c:pt idx="19">
                  <c:v>1.3345665521118377</c:v>
                </c:pt>
                <c:pt idx="20">
                  <c:v>1.2500015320492168</c:v>
                </c:pt>
                <c:pt idx="21">
                  <c:v>1.1545102637861129</c:v>
                </c:pt>
                <c:pt idx="22">
                  <c:v>1.0522661669390747</c:v>
                </c:pt>
                <c:pt idx="23">
                  <c:v>0.94773779164068828</c:v>
                </c:pt>
                <c:pt idx="24">
                  <c:v>0.84549352178501025</c:v>
                </c:pt>
                <c:pt idx="25">
                  <c:v>0.75000191506592173</c:v>
                </c:pt>
                <c:pt idx="26">
                  <c:v>0.66543640589209718</c:v>
                </c:pt>
                <c:pt idx="27">
                  <c:v>0.59549290658399223</c:v>
                </c:pt>
                <c:pt idx="28">
                  <c:v>0.543228278542361</c:v>
                </c:pt>
                <c:pt idx="29">
                  <c:v>0.51092673296146263</c:v>
                </c:pt>
                <c:pt idx="30">
                  <c:v>0.50000000000704148</c:v>
                </c:pt>
                <c:pt idx="31">
                  <c:v>0.5109256295376996</c:v>
                </c:pt>
                <c:pt idx="32">
                  <c:v>0.54322611991966685</c:v>
                </c:pt>
                <c:pt idx="33">
                  <c:v>0.59548978710437861</c:v>
                </c:pt>
                <c:pt idx="34">
                  <c:v>0.6654324618915628</c:v>
                </c:pt>
                <c:pt idx="35">
                  <c:v>0.74999731891592436</c:v>
                </c:pt>
                <c:pt idx="36">
                  <c:v>0.84548847435902241</c:v>
                </c:pt>
                <c:pt idx="37">
                  <c:v>0.94773251353507315</c:v>
                </c:pt>
                <c:pt idx="38">
                  <c:v>1.052260888831988</c:v>
                </c:pt>
                <c:pt idx="39">
                  <c:v>1.1545052163557727</c:v>
                </c:pt>
                <c:pt idx="40">
                  <c:v>1.2499969358921776</c:v>
                </c:pt>
                <c:pt idx="41">
                  <c:v>1.3345626081018795</c:v>
                </c:pt>
                <c:pt idx="42">
                  <c:v>1.4045063135389833</c:v>
                </c:pt>
                <c:pt idx="43">
                  <c:v>1.4567711817939246</c:v>
                </c:pt>
                <c:pt idx="44">
                  <c:v>1.4890729911739871</c:v>
                </c:pt>
                <c:pt idx="45">
                  <c:v>1.4999999999841567</c:v>
                </c:pt>
                <c:pt idx="46">
                  <c:v>1.4890746463096316</c:v>
                </c:pt>
                <c:pt idx="47">
                  <c:v>1.4567744197279655</c:v>
                </c:pt>
                <c:pt idx="48">
                  <c:v>1.4045109927584036</c:v>
                </c:pt>
                <c:pt idx="49">
                  <c:v>1.3345685241026817</c:v>
                </c:pt>
                <c:pt idx="50">
                  <c:v>1.2500038301171736</c:v>
                </c:pt>
                <c:pt idx="51">
                  <c:v>1.1545127874947552</c:v>
                </c:pt>
                <c:pt idx="52">
                  <c:v>1.05226880599041</c:v>
                </c:pt>
                <c:pt idx="53">
                  <c:v>0.94774043069570324</c:v>
                </c:pt>
                <c:pt idx="54">
                  <c:v>0.84549604550453261</c:v>
                </c:pt>
                <c:pt idx="55">
                  <c:v>0.75000421315148269</c:v>
                </c:pt>
                <c:pt idx="56">
                  <c:v>0.66543837790650007</c:v>
                </c:pt>
                <c:pt idx="57">
                  <c:v>0.59549446634088965</c:v>
                </c:pt>
                <c:pt idx="58">
                  <c:v>0.54322935787300597</c:v>
                </c:pt>
                <c:pt idx="59">
                  <c:v>0.51092728469400717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4728-4A59-B651-4AFB75C8DA8F}"/>
            </c:ext>
          </c:extLst>
        </c:ser>
        <c:ser>
          <c:idx val="1"/>
          <c:order val="1"/>
          <c:tx>
            <c:v>Perpendicular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Sheet1!$H$6:$H$65</c:f>
              <c:numCache>
                <c:formatCode>General</c:formatCode>
                <c:ptCount val="60"/>
                <c:pt idx="0">
                  <c:v>0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48</c:v>
                </c:pt>
                <c:pt idx="9">
                  <c:v>54</c:v>
                </c:pt>
                <c:pt idx="10">
                  <c:v>60</c:v>
                </c:pt>
                <c:pt idx="11">
                  <c:v>66</c:v>
                </c:pt>
                <c:pt idx="12">
                  <c:v>72</c:v>
                </c:pt>
                <c:pt idx="13">
                  <c:v>78</c:v>
                </c:pt>
                <c:pt idx="14">
                  <c:v>84</c:v>
                </c:pt>
                <c:pt idx="15">
                  <c:v>90</c:v>
                </c:pt>
                <c:pt idx="16">
                  <c:v>96</c:v>
                </c:pt>
                <c:pt idx="17">
                  <c:v>102</c:v>
                </c:pt>
                <c:pt idx="18">
                  <c:v>108</c:v>
                </c:pt>
                <c:pt idx="19">
                  <c:v>114</c:v>
                </c:pt>
                <c:pt idx="20">
                  <c:v>120</c:v>
                </c:pt>
                <c:pt idx="21">
                  <c:v>126</c:v>
                </c:pt>
                <c:pt idx="22">
                  <c:v>132</c:v>
                </c:pt>
                <c:pt idx="23">
                  <c:v>138</c:v>
                </c:pt>
                <c:pt idx="24">
                  <c:v>144</c:v>
                </c:pt>
                <c:pt idx="25">
                  <c:v>150</c:v>
                </c:pt>
                <c:pt idx="26">
                  <c:v>156</c:v>
                </c:pt>
                <c:pt idx="27">
                  <c:v>162</c:v>
                </c:pt>
                <c:pt idx="28">
                  <c:v>168</c:v>
                </c:pt>
                <c:pt idx="29">
                  <c:v>174</c:v>
                </c:pt>
                <c:pt idx="30">
                  <c:v>180</c:v>
                </c:pt>
                <c:pt idx="31">
                  <c:v>186</c:v>
                </c:pt>
                <c:pt idx="32">
                  <c:v>192</c:v>
                </c:pt>
                <c:pt idx="33">
                  <c:v>198</c:v>
                </c:pt>
                <c:pt idx="34">
                  <c:v>204</c:v>
                </c:pt>
                <c:pt idx="35">
                  <c:v>210</c:v>
                </c:pt>
                <c:pt idx="36">
                  <c:v>216</c:v>
                </c:pt>
                <c:pt idx="37">
                  <c:v>222</c:v>
                </c:pt>
                <c:pt idx="38">
                  <c:v>228</c:v>
                </c:pt>
                <c:pt idx="39">
                  <c:v>234</c:v>
                </c:pt>
                <c:pt idx="40">
                  <c:v>240</c:v>
                </c:pt>
                <c:pt idx="41">
                  <c:v>246</c:v>
                </c:pt>
                <c:pt idx="42">
                  <c:v>252</c:v>
                </c:pt>
                <c:pt idx="43">
                  <c:v>258</c:v>
                </c:pt>
                <c:pt idx="44">
                  <c:v>264</c:v>
                </c:pt>
                <c:pt idx="45">
                  <c:v>270</c:v>
                </c:pt>
                <c:pt idx="46">
                  <c:v>276</c:v>
                </c:pt>
                <c:pt idx="47">
                  <c:v>282</c:v>
                </c:pt>
                <c:pt idx="48">
                  <c:v>288</c:v>
                </c:pt>
                <c:pt idx="49">
                  <c:v>294</c:v>
                </c:pt>
                <c:pt idx="50">
                  <c:v>300</c:v>
                </c:pt>
                <c:pt idx="51">
                  <c:v>306</c:v>
                </c:pt>
                <c:pt idx="52">
                  <c:v>312</c:v>
                </c:pt>
                <c:pt idx="53">
                  <c:v>318</c:v>
                </c:pt>
                <c:pt idx="54">
                  <c:v>324</c:v>
                </c:pt>
                <c:pt idx="55">
                  <c:v>330</c:v>
                </c:pt>
                <c:pt idx="56">
                  <c:v>336</c:v>
                </c:pt>
                <c:pt idx="57">
                  <c:v>342</c:v>
                </c:pt>
                <c:pt idx="58">
                  <c:v>348</c:v>
                </c:pt>
                <c:pt idx="59">
                  <c:v>354</c:v>
                </c:pt>
              </c:numCache>
            </c:numRef>
          </c:xVal>
          <c:yVal>
            <c:numRef>
              <c:f>Sheet1!$K$6:$K$65</c:f>
              <c:numCache>
                <c:formatCode>0.0000</c:formatCode>
                <c:ptCount val="60"/>
                <c:pt idx="0">
                  <c:v>1.5</c:v>
                </c:pt>
                <c:pt idx="1">
                  <c:v>1.4890738187573065</c:v>
                </c:pt>
                <c:pt idx="2">
                  <c:v>1.4567728007754188</c:v>
                </c:pt>
                <c:pt idx="3">
                  <c:v>1.4045086531615114</c:v>
                </c:pt>
                <c:pt idx="4">
                  <c:v>1.3345655661128819</c:v>
                </c:pt>
                <c:pt idx="5">
                  <c:v>1.2500003830125976</c:v>
                </c:pt>
                <c:pt idx="6">
                  <c:v>1.1545090019301596</c:v>
                </c:pt>
                <c:pt idx="7">
                  <c:v>1.0522648474128553</c:v>
                </c:pt>
                <c:pt idx="8">
                  <c:v>0.94773647211373258</c:v>
                </c:pt>
                <c:pt idx="9">
                  <c:v>0.84549225992688148</c:v>
                </c:pt>
                <c:pt idx="10">
                  <c:v>0.67500068942320379</c:v>
                </c:pt>
                <c:pt idx="11">
                  <c:v>0.59889187789958687</c:v>
                </c:pt>
                <c:pt idx="12">
                  <c:v>0.59549212670981611</c:v>
                </c:pt>
                <c:pt idx="13">
                  <c:v>0.54322773888186282</c:v>
                </c:pt>
                <c:pt idx="14">
                  <c:v>0.51092645710035622</c:v>
                </c:pt>
                <c:pt idx="15">
                  <c:v>0.50000000000176037</c:v>
                </c:pt>
                <c:pt idx="16">
                  <c:v>0.5109259053884746</c:v>
                </c:pt>
                <c:pt idx="17">
                  <c:v>0.54322665957051597</c:v>
                </c:pt>
                <c:pt idx="18">
                  <c:v>0.59549056697000946</c:v>
                </c:pt>
                <c:pt idx="19">
                  <c:v>0.66543344788816228</c:v>
                </c:pt>
                <c:pt idx="20">
                  <c:v>0.74999846795078318</c:v>
                </c:pt>
                <c:pt idx="21">
                  <c:v>0.84548973621388712</c:v>
                </c:pt>
                <c:pt idx="22">
                  <c:v>0.94773383306092518</c:v>
                </c:pt>
                <c:pt idx="23">
                  <c:v>1.0522622083593118</c:v>
                </c:pt>
                <c:pt idx="24">
                  <c:v>1.1545064782149896</c:v>
                </c:pt>
                <c:pt idx="25">
                  <c:v>1.2499980849340782</c:v>
                </c:pt>
                <c:pt idx="26">
                  <c:v>1.3345635941079028</c:v>
                </c:pt>
                <c:pt idx="27">
                  <c:v>1.4045070934160078</c:v>
                </c:pt>
                <c:pt idx="28">
                  <c:v>1.456771721457639</c:v>
                </c:pt>
                <c:pt idx="29">
                  <c:v>1.4890732670385374</c:v>
                </c:pt>
                <c:pt idx="30">
                  <c:v>1.4999999999929585</c:v>
                </c:pt>
                <c:pt idx="31">
                  <c:v>1.4890743704623004</c:v>
                </c:pt>
                <c:pt idx="32">
                  <c:v>1.4567738800803332</c:v>
                </c:pt>
                <c:pt idx="33">
                  <c:v>1.4045102128956213</c:v>
                </c:pt>
                <c:pt idx="34">
                  <c:v>1.3345675381084372</c:v>
                </c:pt>
                <c:pt idx="35">
                  <c:v>1.2500026810840756</c:v>
                </c:pt>
                <c:pt idx="36">
                  <c:v>1.1545115256409777</c:v>
                </c:pt>
                <c:pt idx="37">
                  <c:v>1.0522674864649268</c:v>
                </c:pt>
                <c:pt idx="38">
                  <c:v>0.94773911116801191</c:v>
                </c:pt>
                <c:pt idx="39">
                  <c:v>0.84549478364422725</c:v>
                </c:pt>
                <c:pt idx="40">
                  <c:v>0.75000306410782236</c:v>
                </c:pt>
                <c:pt idx="41">
                  <c:v>0.66543739189812057</c:v>
                </c:pt>
                <c:pt idx="42">
                  <c:v>0.59549368646101675</c:v>
                </c:pt>
                <c:pt idx="43">
                  <c:v>0.54322881820607538</c:v>
                </c:pt>
                <c:pt idx="44">
                  <c:v>0.51092700882601294</c:v>
                </c:pt>
                <c:pt idx="45">
                  <c:v>0.50000000001584344</c:v>
                </c:pt>
                <c:pt idx="46">
                  <c:v>0.5109253536903684</c:v>
                </c:pt>
                <c:pt idx="47">
                  <c:v>0.54322558027203449</c:v>
                </c:pt>
                <c:pt idx="48">
                  <c:v>0.59548900724159637</c:v>
                </c:pt>
                <c:pt idx="49">
                  <c:v>0.66543147589731833</c:v>
                </c:pt>
                <c:pt idx="50">
                  <c:v>0.74999616988282636</c:v>
                </c:pt>
                <c:pt idx="51">
                  <c:v>0.84548721250524483</c:v>
                </c:pt>
                <c:pt idx="52">
                  <c:v>0.94773119400959005</c:v>
                </c:pt>
                <c:pt idx="53">
                  <c:v>1.0522595693042969</c:v>
                </c:pt>
                <c:pt idx="54">
                  <c:v>1.1545039544954674</c:v>
                </c:pt>
                <c:pt idx="55">
                  <c:v>1.2499957868485174</c:v>
                </c:pt>
                <c:pt idx="56">
                  <c:v>1.3345616220934999</c:v>
                </c:pt>
                <c:pt idx="57">
                  <c:v>1.4045055336591104</c:v>
                </c:pt>
                <c:pt idx="58">
                  <c:v>1.4567706421269939</c:v>
                </c:pt>
                <c:pt idx="59">
                  <c:v>1.4890727153059928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728-4A59-B651-4AFB75C8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073472"/>
        <c:axId val="217073800"/>
      </c:scatterChart>
      <c:valAx>
        <c:axId val="2170734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Phi (degrees)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73800"/>
        <c:crosses val="autoZero"/>
        <c:crossBetween val="midCat"/>
      </c:valAx>
      <c:valAx>
        <c:axId val="217073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0734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-t</a:t>
            </a:r>
            <a:r>
              <a:rPr lang="en-US" baseline="-25000"/>
              <a:t>min</a:t>
            </a:r>
            <a:r>
              <a:rPr lang="en-US"/>
              <a:t> vs mass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-tmin vs mass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Sheet1!$D$6:$D$13</c:f>
              <c:numCache>
                <c:formatCode>General</c:formatCode>
                <c:ptCount val="8"/>
                <c:pt idx="0">
                  <c:v>1.5</c:v>
                </c:pt>
                <c:pt idx="1">
                  <c:v>1.75</c:v>
                </c:pt>
                <c:pt idx="2">
                  <c:v>2</c:v>
                </c:pt>
                <c:pt idx="3">
                  <c:v>2.25</c:v>
                </c:pt>
                <c:pt idx="4">
                  <c:v>2.5</c:v>
                </c:pt>
                <c:pt idx="5">
                  <c:v>2.75</c:v>
                </c:pt>
                <c:pt idx="6">
                  <c:v>2.875</c:v>
                </c:pt>
                <c:pt idx="7">
                  <c:v>3</c:v>
                </c:pt>
              </c:numCache>
            </c:numRef>
          </c:xVal>
          <c:yVal>
            <c:numRef>
              <c:f>Sheet1!$E$6:$E$13</c:f>
              <c:numCache>
                <c:formatCode>General</c:formatCode>
                <c:ptCount val="8"/>
                <c:pt idx="0">
                  <c:v>2.1000000000000001E-2</c:v>
                </c:pt>
                <c:pt idx="1">
                  <c:v>4.1000000000000002E-2</c:v>
                </c:pt>
                <c:pt idx="2">
                  <c:v>7.6999999999999999E-2</c:v>
                </c:pt>
                <c:pt idx="3">
                  <c:v>0.14000000000000001</c:v>
                </c:pt>
                <c:pt idx="4">
                  <c:v>0.25</c:v>
                </c:pt>
                <c:pt idx="5">
                  <c:v>0.45</c:v>
                </c:pt>
                <c:pt idx="6">
                  <c:v>0.62</c:v>
                </c:pt>
                <c:pt idx="7">
                  <c:v>0.89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71D-42BF-8973-16EBF0328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86240"/>
        <c:axId val="208562552"/>
      </c:scatterChart>
      <c:valAx>
        <c:axId val="184186240"/>
        <c:scaling>
          <c:orientation val="minMax"/>
          <c:min val="1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Meson</a:t>
                </a:r>
                <a:r>
                  <a:rPr lang="en-US" sz="1400" baseline="0"/>
                  <a:t> Mass (GeV/c</a:t>
                </a:r>
                <a:r>
                  <a:rPr lang="en-US" sz="1400" baseline="30000"/>
                  <a:t>2</a:t>
                </a:r>
                <a:r>
                  <a:rPr lang="en-US" sz="1400" baseline="0"/>
                  <a:t>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62552"/>
        <c:crosses val="autoZero"/>
        <c:crossBetween val="midCat"/>
        <c:majorUnit val="0.25"/>
      </c:valAx>
      <c:valAx>
        <c:axId val="20856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latin typeface="+mn-lt"/>
                  </a:rPr>
                  <a:t>-t min. </a:t>
                </a:r>
                <a:r>
                  <a:rPr lang="en-US" sz="1400" b="0" i="0" baseline="0">
                    <a:effectLst/>
                    <a:latin typeface="+mn-lt"/>
                  </a:rPr>
                  <a:t>(GeV/c</a:t>
                </a:r>
                <a:r>
                  <a:rPr lang="en-US" sz="1400" b="0" i="0" baseline="30000">
                    <a:effectLst/>
                    <a:latin typeface="+mn-lt"/>
                  </a:rPr>
                  <a:t>2</a:t>
                </a:r>
                <a:r>
                  <a:rPr lang="en-US" sz="1400" b="0" i="0" baseline="0">
                    <a:effectLst/>
                    <a:latin typeface="+mn-lt"/>
                  </a:rPr>
                  <a:t>)</a:t>
                </a:r>
                <a:endParaRPr lang="en-US" sz="1400">
                  <a:effectLst/>
                  <a:latin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86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-t</a:t>
            </a:r>
            <a:r>
              <a:rPr lang="en-US" baseline="-25000"/>
              <a:t>min</a:t>
            </a:r>
            <a:r>
              <a:rPr lang="en-US"/>
              <a:t> vs mass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-tmin vs mass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Sheet1!$D$6:$D$13</c:f>
              <c:numCache>
                <c:formatCode>General</c:formatCode>
                <c:ptCount val="8"/>
                <c:pt idx="0">
                  <c:v>1.5</c:v>
                </c:pt>
                <c:pt idx="1">
                  <c:v>1.75</c:v>
                </c:pt>
                <c:pt idx="2">
                  <c:v>2</c:v>
                </c:pt>
                <c:pt idx="3">
                  <c:v>2.25</c:v>
                </c:pt>
                <c:pt idx="4">
                  <c:v>2.5</c:v>
                </c:pt>
                <c:pt idx="5">
                  <c:v>2.75</c:v>
                </c:pt>
                <c:pt idx="6">
                  <c:v>2.875</c:v>
                </c:pt>
                <c:pt idx="7">
                  <c:v>3</c:v>
                </c:pt>
              </c:numCache>
            </c:numRef>
          </c:xVal>
          <c:yVal>
            <c:numRef>
              <c:f>Sheet1!$E$6:$E$13</c:f>
              <c:numCache>
                <c:formatCode>General</c:formatCode>
                <c:ptCount val="8"/>
                <c:pt idx="0">
                  <c:v>2.1000000000000001E-2</c:v>
                </c:pt>
                <c:pt idx="1">
                  <c:v>4.1000000000000002E-2</c:v>
                </c:pt>
                <c:pt idx="2">
                  <c:v>7.6999999999999999E-2</c:v>
                </c:pt>
                <c:pt idx="3">
                  <c:v>0.14000000000000001</c:v>
                </c:pt>
                <c:pt idx="4">
                  <c:v>0.25</c:v>
                </c:pt>
                <c:pt idx="5">
                  <c:v>0.45</c:v>
                </c:pt>
                <c:pt idx="6">
                  <c:v>0.62</c:v>
                </c:pt>
                <c:pt idx="7">
                  <c:v>0.89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2D3-4A1A-B65B-F1FE9F5BD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186240"/>
        <c:axId val="208562552"/>
      </c:scatterChart>
      <c:valAx>
        <c:axId val="184186240"/>
        <c:scaling>
          <c:orientation val="minMax"/>
          <c:min val="1.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Meson</a:t>
                </a:r>
                <a:r>
                  <a:rPr lang="en-US" sz="1400" baseline="0"/>
                  <a:t> Mass (GeV/c</a:t>
                </a:r>
                <a:r>
                  <a:rPr lang="en-US" sz="1400" baseline="30000"/>
                  <a:t>2</a:t>
                </a:r>
                <a:r>
                  <a:rPr lang="en-US" sz="1400" baseline="0"/>
                  <a:t>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562552"/>
        <c:crosses val="autoZero"/>
        <c:crossBetween val="midCat"/>
        <c:majorUnit val="0.25"/>
      </c:valAx>
      <c:valAx>
        <c:axId val="208562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latin typeface="+mn-lt"/>
                  </a:rPr>
                  <a:t>-t min. </a:t>
                </a:r>
                <a:r>
                  <a:rPr lang="en-US" sz="1400" b="0" i="0" baseline="0">
                    <a:effectLst/>
                    <a:latin typeface="+mn-lt"/>
                  </a:rPr>
                  <a:t>(GeV/c</a:t>
                </a:r>
                <a:r>
                  <a:rPr lang="en-US" sz="1400" b="0" i="0" baseline="30000">
                    <a:effectLst/>
                    <a:latin typeface="+mn-lt"/>
                  </a:rPr>
                  <a:t>2</a:t>
                </a:r>
                <a:r>
                  <a:rPr lang="en-US" sz="1400" b="0" i="0" baseline="0">
                    <a:effectLst/>
                    <a:latin typeface="+mn-lt"/>
                  </a:rPr>
                  <a:t>)</a:t>
                </a:r>
                <a:endParaRPr lang="en-US" sz="1400">
                  <a:effectLst/>
                  <a:latin typeface="+mn-lt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</a:defRPr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186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2611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5108696A-B83B-4D9D-A126-DBC1EB48BD49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52525"/>
            <a:ext cx="5530850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37221"/>
            <a:ext cx="5557520" cy="3630454"/>
          </a:xfrm>
          <a:prstGeom prst="rect">
            <a:avLst/>
          </a:prstGeom>
        </p:spPr>
        <p:txBody>
          <a:bodyPr vert="horz" lIns="92382" tIns="46191" rIns="92382" bIns="46191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26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2172E6B0-5CA8-47B6-A6FC-D742CBF6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7B080-770A-4357-B314-23CC2310BC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9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1E421-C634-BA46-8128-475A1070342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7430-F7E0-4D88-B883-C213C97649BD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6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B419-2401-4731-9BE3-7BCB75520791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1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8AC6F-F30D-4F26-AD4A-B60C37DAE159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4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B1312-EDA6-4494-808F-60748E11C787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C130-3046-44EF-8A42-213EF538811D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3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9E9E3-F6A7-4D34-98AC-C3B3E2F7AEAD}" type="datetime1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78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4D09-56E9-49C3-AA33-97CF92F325FA}" type="datetime1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3F8A-FF3A-4043-B0B5-176C3FBC2EE6}" type="datetime1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85E8-313B-4971-8BBF-0B7549E4AC09}" type="datetime1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0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8CD8C-8A4A-4980-9212-072737A8A33E}" type="datetime1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42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1CF2-C120-44D2-9F25-042BEFCE41BB}" type="datetime1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5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BBFD-36D5-4ABC-9049-33338CC45923}" type="datetime1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B4BB-3801-4991-942E-AA7187469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8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.xml"/><Relationship Id="rId4" Type="http://schemas.openxmlformats.org/officeDocument/2006/relationships/hyperlink" Target="https://arxiv.org/abs/1703.0787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tion.mcs.cmu.edu/event/1/contributions/145/" TargetMode="Externa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4.07684v2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505.02321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arxiv.org/abs/1708.0777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1.0812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1704.07684" TargetMode="Externa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tion.mcs.cmu.edu/event/1/contributions/41/" TargetMode="External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arxiv.org/abs/1802.0940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1802.09403" TargetMode="Externa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2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abs/nucl-th/0006057" TargetMode="External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ation.mcs.cmu.edu/event/1/contributions/41" TargetMode="External"/><Relationship Id="rId7" Type="http://schemas.openxmlformats.org/officeDocument/2006/relationships/hyperlink" Target="https://arxiv.org/abs/1801.03088" TargetMode="External"/><Relationship Id="rId2" Type="http://schemas.openxmlformats.org/officeDocument/2006/relationships/hyperlink" Target="https://arxiv.org/abs/1701.08123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901.02759" TargetMode="External"/><Relationship Id="rId5" Type="http://schemas.openxmlformats.org/officeDocument/2006/relationships/hyperlink" Target="https://arxiv.org/abs/1703.07875" TargetMode="External"/><Relationship Id="rId4" Type="http://schemas.openxmlformats.org/officeDocument/2006/relationships/hyperlink" Target="https://registration.mcs.cmu.edu/event/1/contributions/145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5.02321" TargetMode="External"/><Relationship Id="rId2" Type="http://schemas.openxmlformats.org/officeDocument/2006/relationships/hyperlink" Target="https://arxiv.org/abs/nucl-th/0006057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rxiv.org/abs/1802.09403" TargetMode="External"/><Relationship Id="rId5" Type="http://schemas.openxmlformats.org/officeDocument/2006/relationships/hyperlink" Target="https://arxiv.org/abs/1704.07684v2" TargetMode="External"/><Relationship Id="rId4" Type="http://schemas.openxmlformats.org/officeDocument/2006/relationships/hyperlink" Target="https://arxiv.org/abs/1708.07779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966"/>
            <a:ext cx="9144000" cy="6097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5974" y="258966"/>
            <a:ext cx="7886123" cy="66598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Selected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Light Meson Results from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80683" y="5461500"/>
            <a:ext cx="3448050" cy="1017677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D. Mack, TJNAF 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the </a:t>
            </a:r>
            <a:r>
              <a:rPr lang="en-US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Collaboration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August 18, 2019 16:15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7300"/>
            <a:ext cx="1691428" cy="3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684" y="558206"/>
            <a:ext cx="5637716" cy="2721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480" y="3086929"/>
            <a:ext cx="8957520" cy="230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863" y="173124"/>
            <a:ext cx="10515600" cy="63565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Polarimetry,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Flux, and W =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sqrt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s)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642" y="1207656"/>
            <a:ext cx="514752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61460">
              <a:spcBef>
                <a:spcPts val="281"/>
              </a:spcBef>
              <a:buClr>
                <a:srgbClr val="000000"/>
              </a:buClr>
              <a:defRPr sz="2640"/>
            </a:pPr>
            <a:r>
              <a:rPr lang="en-US" sz="1600" dirty="0" smtClean="0">
                <a:latin typeface="Comic Sans MS" panose="030F0702030302020204" pitchFamily="66" charset="0"/>
              </a:rPr>
              <a:t>Using oriented diamond radiator, the peak polarization is near 40%. </a:t>
            </a:r>
          </a:p>
          <a:p>
            <a:pPr defTabSz="361460">
              <a:spcBef>
                <a:spcPts val="281"/>
              </a:spcBef>
              <a:buClr>
                <a:srgbClr val="000000"/>
              </a:buClr>
              <a:defRPr sz="2640"/>
            </a:pPr>
            <a:r>
              <a:rPr lang="en-US" sz="1600" dirty="0" smtClean="0">
                <a:latin typeface="Comic Sans MS" panose="030F0702030302020204" pitchFamily="66" charset="0"/>
              </a:rPr>
              <a:t>Precision </a:t>
            </a:r>
            <a:r>
              <a:rPr lang="en-US" sz="1600" dirty="0">
                <a:latin typeface="Comic Sans MS" panose="030F0702030302020204" pitchFamily="66" charset="0"/>
              </a:rPr>
              <a:t>beam polarimetry (+-1.5% uncertainty) is provided by </a:t>
            </a:r>
            <a:r>
              <a:rPr lang="en-US" sz="1600" dirty="0" err="1">
                <a:latin typeface="Comic Sans MS" panose="030F0702030302020204" pitchFamily="66" charset="0"/>
              </a:rPr>
              <a:t>theTriplet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</a:rPr>
              <a:t>POLarmeter</a:t>
            </a:r>
            <a:r>
              <a:rPr lang="en-US" sz="1600" dirty="0">
                <a:latin typeface="Comic Sans MS" panose="030F0702030302020204" pitchFamily="66" charset="0"/>
              </a:rPr>
              <a:t> (TPOL): </a:t>
            </a:r>
          </a:p>
          <a:p>
            <a:pPr defTabSz="361460">
              <a:spcBef>
                <a:spcPts val="281"/>
              </a:spcBef>
              <a:buClr>
                <a:srgbClr val="000000"/>
              </a:buClr>
              <a:defRPr sz="2640"/>
            </a:pPr>
            <a:r>
              <a:rPr lang="en-US" sz="1200" dirty="0">
                <a:latin typeface="Comic Sans MS" panose="030F0702030302020204" pitchFamily="66" charset="0"/>
              </a:rPr>
              <a:t>NIM</a:t>
            </a:r>
            <a:r>
              <a:rPr lang="en-US" altLang="en-US" sz="1200" dirty="0">
                <a:latin typeface="Comic Sans MS" panose="030F0702030302020204" pitchFamily="66" charset="0"/>
              </a:rPr>
              <a:t> A867 (2017) </a:t>
            </a:r>
            <a:r>
              <a:rPr lang="en-US" altLang="en-US" sz="1200" dirty="0" smtClean="0">
                <a:latin typeface="Comic Sans MS" panose="030F0702030302020204" pitchFamily="66" charset="0"/>
              </a:rPr>
              <a:t>115-127 </a:t>
            </a:r>
            <a:r>
              <a:rPr lang="en-US" altLang="en-US" sz="1200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en-US" altLang="en-US" sz="1200" dirty="0">
                <a:latin typeface="Comic Sans MS" panose="030F0702030302020204" pitchFamily="66" charset="0"/>
                <a:hlinkClick r:id="rId4"/>
              </a:rPr>
              <a:t>://arxiv.org/abs/1703.07875</a:t>
            </a:r>
            <a:endParaRPr lang="en-US" altLang="en-US" sz="12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29642" y="3279782"/>
            <a:ext cx="29674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Flux also peaks near 8.8 GeV.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236" y="5639940"/>
            <a:ext cx="35884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In the coherent peak, 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W = </a:t>
            </a:r>
            <a:r>
              <a:rPr lang="en-US" sz="1600" dirty="0" err="1" smtClean="0">
                <a:latin typeface="Comic Sans MS" panose="030F0702030302020204" pitchFamily="66" charset="0"/>
              </a:rPr>
              <a:t>sqrt</a:t>
            </a:r>
            <a:r>
              <a:rPr lang="en-US" sz="1600" dirty="0" smtClean="0">
                <a:latin typeface="Comic Sans MS" panose="030F0702030302020204" pitchFamily="66" charset="0"/>
              </a:rPr>
              <a:t>(s) ~ 4 GeV/c</a:t>
            </a:r>
            <a:r>
              <a:rPr lang="en-US" sz="1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600" dirty="0" smtClean="0">
                <a:latin typeface="Comic Sans MS" panose="030F0702030302020204" pitchFamily="66" charset="0"/>
              </a:rPr>
              <a:t>, well above the baryon resonance region.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567401"/>
              </p:ext>
            </p:extLst>
          </p:nvPr>
        </p:nvGraphicFramePr>
        <p:xfrm>
          <a:off x="3732369" y="5237018"/>
          <a:ext cx="8091054" cy="1551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285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656" y="3970370"/>
            <a:ext cx="6797964" cy="8497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The Beam Asymmetry, </a:t>
            </a:r>
            <a:r>
              <a:rPr lang="el-GR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for </a:t>
            </a:r>
            <a:r>
              <a:rPr lang="el-GR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2400" dirty="0"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 err="1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p+PS</a:t>
            </a:r>
            <a:r>
              <a:rPr 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/>
            </a:r>
            <a:br>
              <a:rPr 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</a:br>
            <a:r>
              <a:rPr lang="en-US" sz="1800" dirty="0"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1800" dirty="0" smtClean="0">
                <a:cs typeface="Times New Roman" panose="02020603050405020304" pitchFamily="18" charset="0"/>
              </a:rPr>
              <a:t>ests </a:t>
            </a:r>
            <a:r>
              <a:rPr lang="en-US" sz="1800" dirty="0">
                <a:cs typeface="Times New Roman" panose="02020603050405020304" pitchFamily="18" charset="0"/>
              </a:rPr>
              <a:t>the reaction mechanism for </a:t>
            </a:r>
            <a:r>
              <a:rPr lang="en-US" sz="1800" dirty="0" smtClean="0">
                <a:cs typeface="Times New Roman" panose="02020603050405020304" pitchFamily="18" charset="0"/>
              </a:rPr>
              <a:t>photo-production.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66" y="580253"/>
            <a:ext cx="5709784" cy="32730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92760" y="5829113"/>
            <a:ext cx="927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 W. McGinley MENU 2019: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://registration.mcs.cmu.edu/event/1/contributions/145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27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creen Shot 2017-02-12 at 11.08.32 PM.png" descr="Screen Shot 2017-02-12 at 11.08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614" y="3760649"/>
            <a:ext cx="4515082" cy="271476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0732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Beam Asymmetries: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p +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l-GR" sz="3200" baseline="31999" dirty="0">
                <a:solidFill>
                  <a:srgbClr val="FF0000"/>
                </a:solidFill>
                <a:latin typeface="Comic Sans MS" panose="030F0702030302020204" pitchFamily="66" charset="0"/>
              </a:rPr>
              <a:t>0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n-US" sz="3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r>
              <a:rPr lang="en-US" sz="3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  <a:endParaRPr lang="en-US" sz="3200" baseline="30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Understanding production mechanisms necessary to determine JPC of mesons in amplitude analyses…"/>
          <p:cNvSpPr txBox="1">
            <a:spLocks/>
          </p:cNvSpPr>
          <p:nvPr/>
        </p:nvSpPr>
        <p:spPr>
          <a:xfrm>
            <a:off x="397164" y="963937"/>
            <a:ext cx="11434618" cy="1428282"/>
          </a:xfrm>
          <a:prstGeom prst="rect">
            <a:avLst/>
          </a:prstGeom>
        </p:spPr>
        <p:txBody>
          <a:bodyPr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5024" indent="-275024" defTabSz="361460">
              <a:spcBef>
                <a:spcPts val="281"/>
              </a:spcBef>
              <a:buClr>
                <a:srgbClr val="000000"/>
              </a:buClr>
              <a:defRPr sz="2640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Aids in u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nderstanding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reaction mechanism for photo-production of pseudo-scalar mesons.</a:t>
            </a:r>
          </a:p>
          <a:p>
            <a:pPr marL="275024" indent="-275024" defTabSz="361460">
              <a:spcBef>
                <a:spcPts val="281"/>
              </a:spcBef>
              <a:buClr>
                <a:srgbClr val="000000"/>
              </a:buClr>
              <a:defRPr sz="2640"/>
            </a:pP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75024" indent="-275024" defTabSz="361460">
              <a:spcBef>
                <a:spcPts val="281"/>
              </a:spcBef>
              <a:buClr>
                <a:srgbClr val="000000"/>
              </a:buClr>
              <a:defRPr sz="2640"/>
            </a:pP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“Production of the lightest </a:t>
            </a:r>
            <a:r>
              <a:rPr lang="en-US" sz="1600" i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multiplet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of exotic mesons with </a:t>
            </a:r>
            <a:r>
              <a:rPr lang="en-US" sz="1600" i="1" dirty="0" smtClean="0">
                <a:latin typeface="Comic Sans MS" panose="030F0702030302020204" pitchFamily="66" charset="0"/>
              </a:rPr>
              <a:t>J</a:t>
            </a:r>
            <a:r>
              <a:rPr lang="en-US" sz="1600" i="1" baseline="31999" dirty="0" smtClean="0">
                <a:latin typeface="Comic Sans MS" panose="030F0702030302020204" pitchFamily="66" charset="0"/>
              </a:rPr>
              <a:t>PC</a:t>
            </a:r>
            <a:r>
              <a:rPr lang="en-US" sz="1600" i="1" dirty="0" smtClean="0">
                <a:latin typeface="Comic Sans MS" panose="030F0702030302020204" pitchFamily="66" charset="0"/>
              </a:rPr>
              <a:t> = 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</a:t>
            </a:r>
            <a:r>
              <a:rPr lang="en-US" sz="1600" i="1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-+ 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involves the same </a:t>
            </a:r>
            <a:r>
              <a:rPr lang="en-US" sz="1600" i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Regge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exchanges that appear in the production of ordinary </a:t>
            </a:r>
            <a:r>
              <a:rPr lang="en-US" sz="1600" i="1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pseudoscalar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mesons, like π</a:t>
            </a:r>
            <a:r>
              <a:rPr lang="en-US" sz="1600" i="1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l-G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and </a:t>
            </a:r>
            <a:r>
              <a:rPr lang="el-GR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’. </a:t>
            </a:r>
            <a:r>
              <a:rPr lang="en-US" sz="1600" i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“ 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400" dirty="0">
                <a:latin typeface="Comic Sans MS" panose="030F0702030302020204" pitchFamily="66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hlinkClick r:id="rId3"/>
              </a:rPr>
              <a:t>arxiv.org/abs/1704.07684v2</a:t>
            </a:r>
            <a:endParaRPr lang="en-US" sz="1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75024" indent="-275024" defTabSz="361460">
              <a:spcBef>
                <a:spcPts val="281"/>
              </a:spcBef>
              <a:buClr>
                <a:srgbClr val="000000"/>
              </a:buClr>
              <a:defRPr sz="2640"/>
            </a:pPr>
            <a:endParaRPr lang="en-US" sz="14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75024" indent="-275024" defTabSz="361460">
              <a:spcBef>
                <a:spcPts val="281"/>
              </a:spcBef>
              <a:buClr>
                <a:srgbClr val="000000"/>
              </a:buClr>
              <a:defRPr sz="2640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Understanding the production mechanisms will assist in building a hybrid PWA model to describe the data. </a:t>
            </a:r>
          </a:p>
          <a:p>
            <a:pPr marL="275024" indent="-275024" defTabSz="361460">
              <a:spcBef>
                <a:spcPts val="281"/>
              </a:spcBef>
              <a:buClr>
                <a:srgbClr val="000000"/>
              </a:buClr>
              <a:defRPr sz="2640"/>
            </a:pP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defTabSz="361460">
              <a:spcBef>
                <a:spcPts val="281"/>
              </a:spcBef>
              <a:buClr>
                <a:srgbClr val="000000"/>
              </a:buClr>
              <a:defRPr sz="2640"/>
            </a:pPr>
            <a:r>
              <a:rPr lang="en-US" sz="1600" dirty="0" smtClean="0">
                <a:latin typeface="Comic Sans MS" panose="030F0702030302020204" pitchFamily="66" charset="0"/>
              </a:rPr>
              <a:t>Through Finite </a:t>
            </a:r>
            <a:r>
              <a:rPr lang="en-US" sz="1600" dirty="0">
                <a:latin typeface="Comic Sans MS" panose="030F0702030302020204" pitchFamily="66" charset="0"/>
              </a:rPr>
              <a:t>Energy Sum </a:t>
            </a:r>
            <a:r>
              <a:rPr lang="en-US" sz="1600" dirty="0" smtClean="0">
                <a:latin typeface="Comic Sans MS" panose="030F0702030302020204" pitchFamily="66" charset="0"/>
              </a:rPr>
              <a:t>Rules, data at high energy </a:t>
            </a:r>
            <a:r>
              <a:rPr lang="en-US" sz="1600" dirty="0">
                <a:latin typeface="Comic Sans MS" panose="030F0702030302020204" pitchFamily="66" charset="0"/>
              </a:rPr>
              <a:t>described by exchange of meson </a:t>
            </a:r>
            <a:r>
              <a:rPr lang="en-US" sz="1600" dirty="0" err="1">
                <a:latin typeface="Comic Sans MS" panose="030F0702030302020204" pitchFamily="66" charset="0"/>
              </a:rPr>
              <a:t>Regge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poles can constrain models at lower energy in the baryon </a:t>
            </a:r>
            <a:r>
              <a:rPr lang="en-US" sz="1600" dirty="0">
                <a:latin typeface="Comic Sans MS" panose="030F0702030302020204" pitchFamily="66" charset="0"/>
              </a:rPr>
              <a:t>resonance region. 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>
                <a:latin typeface="Comic Sans MS" panose="030F0702030302020204" pitchFamily="66" charset="0"/>
                <a:hlinkClick r:id="rId4"/>
              </a:rPr>
              <a:t>https://</a:t>
            </a:r>
            <a:r>
              <a:rPr lang="en-US" sz="1400" dirty="0" smtClean="0">
                <a:latin typeface="Comic Sans MS" panose="030F0702030302020204" pitchFamily="66" charset="0"/>
                <a:hlinkClick r:id="rId4"/>
              </a:rPr>
              <a:t>arxiv.org/abs/1708.07779</a:t>
            </a:r>
            <a:endParaRPr lang="en-US" sz="1400" dirty="0" smtClean="0">
              <a:latin typeface="Comic Sans MS" panose="030F0702030302020204" pitchFamily="66" charset="0"/>
            </a:endParaRPr>
          </a:p>
          <a:p>
            <a:pPr marL="0" indent="0" defTabSz="361460">
              <a:spcBef>
                <a:spcPts val="281"/>
              </a:spcBef>
              <a:buClr>
                <a:srgbClr val="000000"/>
              </a:buClr>
              <a:buNone/>
              <a:defRPr sz="2640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75024" indent="-275024" defTabSz="361460">
              <a:spcBef>
                <a:spcPts val="281"/>
              </a:spcBef>
              <a:buClr>
                <a:srgbClr val="000000"/>
              </a:buClr>
              <a:defRPr sz="2640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pic>
        <p:nvPicPr>
          <p:cNvPr id="12" name="Screen Shot 2017-02-12 at 11.08.41 PM.png" descr="Screen Shot 2017-02-12 at 11.08.41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80728" y="4075267"/>
            <a:ext cx="3418345" cy="110269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JPAC: Mathieu et al., PRD 92, 074013"/>
          <p:cNvSpPr txBox="1"/>
          <p:nvPr/>
        </p:nvSpPr>
        <p:spPr>
          <a:xfrm>
            <a:off x="6739518" y="6314626"/>
            <a:ext cx="3218831" cy="503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2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400" dirty="0">
                <a:latin typeface="Comic Sans MS" panose="030F0702030302020204" pitchFamily="66" charset="0"/>
              </a:rPr>
              <a:t>JPAC: Mathieu et al., PRD 92, 074013</a:t>
            </a:r>
            <a:endParaRPr lang="en-US" sz="1400" dirty="0"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hlinkClick r:id="rId6"/>
              </a:rPr>
              <a:t>https://</a:t>
            </a:r>
            <a:r>
              <a:rPr lang="en-US" sz="1400" dirty="0" smtClean="0">
                <a:latin typeface="Comic Sans MS" panose="030F0702030302020204" pitchFamily="66" charset="0"/>
                <a:hlinkClick r:id="rId6"/>
              </a:rPr>
              <a:t>arxiv.org/abs/1505.02321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5785" y="5351656"/>
            <a:ext cx="660629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</a:rPr>
              <a:t> ~ 1 means dominance of vector (natural parity) exchange.</a:t>
            </a:r>
          </a:p>
          <a:p>
            <a:pPr algn="ctr"/>
            <a:endParaRPr lang="en-US" sz="1600" dirty="0">
              <a:latin typeface="Comic Sans MS" panose="030F0702030302020204" pitchFamily="66" charset="0"/>
            </a:endParaRPr>
          </a:p>
          <a:p>
            <a:pPr algn="ctr"/>
            <a:r>
              <a:rPr lang="el-GR" sz="1600" dirty="0" smtClean="0">
                <a:latin typeface="Comic Sans MS" panose="030F0702030302020204" pitchFamily="66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</a:rPr>
              <a:t> ~ -1 means dominance of axial vector (unnatural parity) exchange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9606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12576"/>
            <a:ext cx="10515600" cy="48831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Cancellation of Instrumental Asymmetries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84" y="794802"/>
            <a:ext cx="73674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With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angle of the meson production plane, and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angle in which the linear polarization lies, t</a:t>
            </a:r>
            <a:r>
              <a:rPr lang="en-US" sz="1600" dirty="0" smtClean="0">
                <a:latin typeface="Comic Sans MS" panose="030F0702030302020204" pitchFamily="66" charset="0"/>
              </a:rPr>
              <a:t>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dependent yield is given in terms of the cross section and the beam asymmetry,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pol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</a:rPr>
              <a:t>) =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[1 -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cos{2(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)}]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 principle, for one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setting we could fit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. But there’s usually a scale-type instrumental asymmetry of O(1)%,  so in practice</a:t>
            </a: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>
                <a:latin typeface="Comic Sans MS" panose="030F0702030302020204" pitchFamily="66" charset="0"/>
              </a:rPr>
              <a:t>pol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=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[1-P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cos{2(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)}]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To avoid having to correct for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), we combine measurements at </a:t>
            </a:r>
            <a:r>
              <a:rPr lang="en-US" sz="1600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two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values of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for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= 0° (Parallel),           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Para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=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[1 -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cos(2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]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for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° (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Perpendicular),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=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[1 +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cos(2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Then </a:t>
            </a: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r>
              <a:rPr lang="en-US" sz="1600" dirty="0" smtClean="0">
                <a:latin typeface="Comic Sans MS" panose="030F0702030302020204" pitchFamily="66" charset="0"/>
              </a:rPr>
              <a:t> -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Para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---------------------    =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cos(2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 - </a:t>
            </a:r>
            <a:r>
              <a:rPr lang="en-US" sz="1600" dirty="0" err="1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>
                <a:latin typeface="Comic Sans MS" panose="030F0702030302020204" pitchFamily="66" charset="0"/>
              </a:rPr>
              <a:t>Para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hich can be fitted to obtain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590854"/>
              </p:ext>
            </p:extLst>
          </p:nvPr>
        </p:nvGraphicFramePr>
        <p:xfrm>
          <a:off x="7510505" y="353063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12576"/>
            <a:ext cx="10515600" cy="48831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Cancellation of Instrumental Asymmetries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384" y="794802"/>
            <a:ext cx="73674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With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angle of the meson production plane, and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angle in which the linear polarization lies, t</a:t>
            </a:r>
            <a:r>
              <a:rPr lang="en-US" sz="1600" dirty="0" smtClean="0">
                <a:latin typeface="Comic Sans MS" panose="030F0702030302020204" pitchFamily="66" charset="0"/>
              </a:rPr>
              <a:t>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dependent yield is given in terms of the cross section and the beam asymmetry,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pol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</a:rPr>
              <a:t>) =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[1 -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cos{2(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)}]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In principle, for one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setting we could fit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. But there’s usually a scale-type instrumental asymmetry of O(1)%,  so in practice</a:t>
            </a: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 err="1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>
                <a:latin typeface="Comic Sans MS" panose="030F0702030302020204" pitchFamily="66" charset="0"/>
              </a:rPr>
              <a:t>pol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=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[1-P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cos{2(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)}]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To avoid having to correct for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), we combine measurements at </a:t>
            </a:r>
            <a:r>
              <a:rPr lang="en-US" sz="1600" u="sng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two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values of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for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= 0° (Parallel),           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Para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=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[1 -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cos(2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]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for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s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90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° (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Perpendicular),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=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[1 +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cos(2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]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A(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Then </a:t>
            </a: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r>
              <a:rPr lang="en-US" sz="1600" dirty="0" smtClean="0">
                <a:latin typeface="Comic Sans MS" panose="030F0702030302020204" pitchFamily="66" charset="0"/>
              </a:rPr>
              <a:t> -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Para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---------------------    = 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cos(2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                                   </a:t>
            </a:r>
            <a:r>
              <a:rPr lang="en-US" sz="1600" dirty="0" err="1" smtClean="0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sz="1600" dirty="0" smtClean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 - </a:t>
            </a:r>
            <a:r>
              <a:rPr lang="en-US" sz="1600" dirty="0" err="1">
                <a:latin typeface="Comic Sans MS" panose="030F0702030302020204" pitchFamily="66" charset="0"/>
              </a:rPr>
              <a:t>Y</a:t>
            </a:r>
            <a:r>
              <a:rPr lang="en-US" sz="1600" baseline="-25000" dirty="0" err="1">
                <a:latin typeface="Comic Sans MS" panose="030F0702030302020204" pitchFamily="66" charset="0"/>
              </a:rPr>
              <a:t>Para</a:t>
            </a:r>
            <a:r>
              <a:rPr lang="en-US" sz="1600" dirty="0">
                <a:latin typeface="Comic Sans MS" panose="030F0702030302020204" pitchFamily="66" charset="0"/>
              </a:rPr>
              <a:t>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</a:rPr>
              <a:t>)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w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hich can be fitted to obtain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66858" y="6175362"/>
            <a:ext cx="3614057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As long as the inefficiency doesn’t </a:t>
            </a: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change with time, it cancels exactly. 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800592"/>
              </p:ext>
            </p:extLst>
          </p:nvPr>
        </p:nvGraphicFramePr>
        <p:xfrm>
          <a:off x="7510505" y="79480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93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55" y="891342"/>
            <a:ext cx="4052977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45" y="174918"/>
            <a:ext cx="8229600" cy="7194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the Beam Asymmetry is Measured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40385" y="1734409"/>
            <a:ext cx="318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region:</a:t>
            </a:r>
          </a:p>
          <a:p>
            <a:r>
              <a:rPr lang="en-US" sz="1600" dirty="0">
                <a:latin typeface="Comic Sans MS" pitchFamily="66" charset="0"/>
              </a:rPr>
              <a:t>S</a:t>
            </a:r>
            <a:r>
              <a:rPr lang="en-US" sz="1600" dirty="0" smtClean="0">
                <a:latin typeface="Comic Sans MS" pitchFamily="66" charset="0"/>
              </a:rPr>
              <a:t>mall </a:t>
            </a:r>
            <a:r>
              <a:rPr lang="en-US" sz="1600" dirty="0" err="1">
                <a:latin typeface="Comic Sans MS" pitchFamily="66" charset="0"/>
              </a:rPr>
              <a:t>bkg</a:t>
            </a:r>
            <a:r>
              <a:rPr lang="en-US" sz="1600" dirty="0">
                <a:latin typeface="Comic Sans MS" pitchFamily="66" charset="0"/>
              </a:rPr>
              <a:t> from missing a photon from the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in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B 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1709299"/>
            <a:ext cx="0" cy="9216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098" y="1713967"/>
            <a:ext cx="325945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region:</a:t>
            </a:r>
          </a:p>
          <a:p>
            <a:r>
              <a:rPr lang="en-US" sz="1600" dirty="0">
                <a:latin typeface="Comic Sans MS" pitchFamily="66" charset="0"/>
              </a:rPr>
              <a:t>negligible </a:t>
            </a:r>
            <a:r>
              <a:rPr lang="en-US" sz="1600" dirty="0" err="1">
                <a:latin typeface="Comic Sans MS" pitchFamily="66" charset="0"/>
              </a:rPr>
              <a:t>bkg</a:t>
            </a:r>
            <a:r>
              <a:rPr lang="en-US" sz="1600" dirty="0">
                <a:latin typeface="Comic Sans MS" pitchFamily="66" charset="0"/>
              </a:rPr>
              <a:t> from </a:t>
            </a:r>
            <a:r>
              <a:rPr lang="en-US" sz="1600" dirty="0" smtClean="0">
                <a:latin typeface="Comic Sans MS" pitchFamily="66" charset="0"/>
              </a:rPr>
              <a:t>missing a bachelor </a:t>
            </a:r>
            <a:r>
              <a:rPr lang="en-US" sz="1600" dirty="0">
                <a:latin typeface="Comic Sans MS" pitchFamily="66" charset="0"/>
              </a:rPr>
              <a:t>photon from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B .</a:t>
            </a:r>
          </a:p>
          <a:p>
            <a:endParaRPr lang="en-US" sz="1600" baseline="-25000" dirty="0">
              <a:latin typeface="Comic Sans MS" pitchFamily="66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88535" y="2611047"/>
            <a:ext cx="2300702" cy="39393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flipH="1">
            <a:off x="6324601" y="2611047"/>
            <a:ext cx="2384765" cy="39393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501" y="2708699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M(2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1963" y="183273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31298" y="211511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l-GR" baseline="31999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9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66" y="3015265"/>
            <a:ext cx="7067881" cy="2400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55" y="891342"/>
            <a:ext cx="4052977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45" y="174918"/>
            <a:ext cx="8229600" cy="7194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the Beam Asymmetry is Measured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40385" y="1734409"/>
            <a:ext cx="318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region:</a:t>
            </a:r>
          </a:p>
          <a:p>
            <a:r>
              <a:rPr lang="en-US" sz="1600" dirty="0">
                <a:latin typeface="Comic Sans MS" pitchFamily="66" charset="0"/>
              </a:rPr>
              <a:t>S</a:t>
            </a:r>
            <a:r>
              <a:rPr lang="en-US" sz="1600" dirty="0" smtClean="0">
                <a:latin typeface="Comic Sans MS" pitchFamily="66" charset="0"/>
              </a:rPr>
              <a:t>mall </a:t>
            </a:r>
            <a:r>
              <a:rPr lang="en-US" sz="1600" dirty="0" err="1">
                <a:latin typeface="Comic Sans MS" pitchFamily="66" charset="0"/>
              </a:rPr>
              <a:t>bkg</a:t>
            </a:r>
            <a:r>
              <a:rPr lang="en-US" sz="1600" dirty="0">
                <a:latin typeface="Comic Sans MS" pitchFamily="66" charset="0"/>
              </a:rPr>
              <a:t> from missing a photon from the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in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B 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1709299"/>
            <a:ext cx="0" cy="9216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098" y="1713967"/>
            <a:ext cx="325945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region:</a:t>
            </a:r>
          </a:p>
          <a:p>
            <a:r>
              <a:rPr lang="en-US" sz="1600" dirty="0">
                <a:latin typeface="Comic Sans MS" pitchFamily="66" charset="0"/>
              </a:rPr>
              <a:t>negligible </a:t>
            </a:r>
            <a:r>
              <a:rPr lang="en-US" sz="1600" dirty="0" err="1">
                <a:latin typeface="Comic Sans MS" pitchFamily="66" charset="0"/>
              </a:rPr>
              <a:t>bkg</a:t>
            </a:r>
            <a:r>
              <a:rPr lang="en-US" sz="1600" dirty="0">
                <a:latin typeface="Comic Sans MS" pitchFamily="66" charset="0"/>
              </a:rPr>
              <a:t> from </a:t>
            </a:r>
            <a:r>
              <a:rPr lang="en-US" sz="1600" dirty="0" smtClean="0">
                <a:latin typeface="Comic Sans MS" pitchFamily="66" charset="0"/>
              </a:rPr>
              <a:t>missing a bachelor </a:t>
            </a:r>
            <a:r>
              <a:rPr lang="en-US" sz="1600" dirty="0">
                <a:latin typeface="Comic Sans MS" pitchFamily="66" charset="0"/>
              </a:rPr>
              <a:t>photon from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B .</a:t>
            </a:r>
          </a:p>
          <a:p>
            <a:endParaRPr lang="en-US" sz="1600" baseline="-25000" dirty="0">
              <a:latin typeface="Comic Sans MS" pitchFamily="66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88535" y="2611047"/>
            <a:ext cx="2300702" cy="39393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flipH="1">
            <a:off x="6324601" y="2611047"/>
            <a:ext cx="2384765" cy="39393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501" y="2708699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M(2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41662" y="3351758"/>
            <a:ext cx="2287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perp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 -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</a:p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--------------------     </a:t>
            </a:r>
            <a:endParaRPr lang="en-US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 -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2191" y="3234130"/>
            <a:ext cx="11128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perp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And</a:t>
            </a: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31963" y="183273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31298" y="211511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l-GR" baseline="31999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366" y="3015265"/>
            <a:ext cx="7067881" cy="2400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455" y="891342"/>
            <a:ext cx="4052977" cy="2103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6545" y="174918"/>
            <a:ext cx="8229600" cy="71945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the Beam Asymmetry is Measured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40385" y="1734409"/>
            <a:ext cx="318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region:</a:t>
            </a:r>
          </a:p>
          <a:p>
            <a:r>
              <a:rPr lang="en-US" sz="1600" dirty="0">
                <a:latin typeface="Comic Sans MS" pitchFamily="66" charset="0"/>
              </a:rPr>
              <a:t>S</a:t>
            </a:r>
            <a:r>
              <a:rPr lang="en-US" sz="1600" dirty="0" smtClean="0">
                <a:latin typeface="Comic Sans MS" pitchFamily="66" charset="0"/>
              </a:rPr>
              <a:t>mall </a:t>
            </a:r>
            <a:r>
              <a:rPr lang="en-US" sz="1600" dirty="0" err="1">
                <a:latin typeface="Comic Sans MS" pitchFamily="66" charset="0"/>
              </a:rPr>
              <a:t>bkg</a:t>
            </a:r>
            <a:r>
              <a:rPr lang="en-US" sz="1600" dirty="0">
                <a:latin typeface="Comic Sans MS" pitchFamily="66" charset="0"/>
              </a:rPr>
              <a:t> from missing a photon from the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in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B 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010400" y="1709299"/>
            <a:ext cx="0" cy="921603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1098" y="1713967"/>
            <a:ext cx="3259454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region:</a:t>
            </a:r>
          </a:p>
          <a:p>
            <a:r>
              <a:rPr lang="en-US" sz="1600" dirty="0">
                <a:latin typeface="Comic Sans MS" pitchFamily="66" charset="0"/>
              </a:rPr>
              <a:t>negligible </a:t>
            </a:r>
            <a:r>
              <a:rPr lang="en-US" sz="1600" dirty="0" err="1">
                <a:latin typeface="Comic Sans MS" pitchFamily="66" charset="0"/>
              </a:rPr>
              <a:t>bkg</a:t>
            </a:r>
            <a:r>
              <a:rPr lang="en-US" sz="1600" dirty="0">
                <a:latin typeface="Comic Sans MS" pitchFamily="66" charset="0"/>
              </a:rPr>
              <a:t> from </a:t>
            </a:r>
            <a:r>
              <a:rPr lang="en-US" sz="1600" dirty="0" smtClean="0">
                <a:latin typeface="Comic Sans MS" pitchFamily="66" charset="0"/>
              </a:rPr>
              <a:t>missing a bachelor </a:t>
            </a:r>
            <a:r>
              <a:rPr lang="en-US" sz="1600" dirty="0">
                <a:latin typeface="Comic Sans MS" pitchFamily="66" charset="0"/>
              </a:rPr>
              <a:t>photon from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B .</a:t>
            </a:r>
          </a:p>
          <a:p>
            <a:endParaRPr lang="en-US" sz="1600" baseline="-25000" dirty="0">
              <a:latin typeface="Comic Sans MS" pitchFamily="66" charset="0"/>
            </a:endParaRPr>
          </a:p>
        </p:txBody>
      </p:sp>
      <p:sp>
        <p:nvSpPr>
          <p:cNvPr id="9" name="Curved Up Arrow 8"/>
          <p:cNvSpPr/>
          <p:nvPr/>
        </p:nvSpPr>
        <p:spPr>
          <a:xfrm>
            <a:off x="2788535" y="2611047"/>
            <a:ext cx="2300702" cy="39393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Up Arrow 9"/>
          <p:cNvSpPr/>
          <p:nvPr/>
        </p:nvSpPr>
        <p:spPr>
          <a:xfrm flipH="1">
            <a:off x="6324601" y="2611047"/>
            <a:ext cx="2384765" cy="393936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3501" y="2708699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M(2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48970" y="5415565"/>
            <a:ext cx="5416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perp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 -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     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ave</a:t>
            </a:r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cos[2(</a:t>
            </a:r>
            <a:r>
              <a:rPr lang="el-G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)] 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---------------------    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-------------------------- </a:t>
            </a:r>
            <a:endParaRPr lang="en-US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 -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r>
              <a:rPr lang="en-US" dirty="0" smtClean="0">
                <a:latin typeface="Comic Sans MS" panose="030F0702030302020204" pitchFamily="66" charset="0"/>
              </a:rPr>
              <a:t>         1 + </a:t>
            </a:r>
            <a:r>
              <a:rPr lang="el-G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Δ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 </a:t>
            </a:r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cos[2(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baseline="-25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)]/2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6261" y="5470459"/>
            <a:ext cx="439782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In practice, we fit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</a:rPr>
              <a:t> allowing for </a:t>
            </a:r>
            <a:r>
              <a:rPr lang="en-US" sz="1600" dirty="0" err="1" smtClean="0">
                <a:latin typeface="Comic Sans MS" panose="030F0702030302020204" pitchFamily="66" charset="0"/>
              </a:rPr>
              <a:t>P</a:t>
            </a:r>
            <a:r>
              <a:rPr lang="en-US" sz="1600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≠ 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para</a:t>
            </a:r>
            <a:r>
              <a:rPr lang="en-US" sz="1600" dirty="0" smtClean="0">
                <a:latin typeface="Comic Sans MS" panose="030F0702030302020204" pitchFamily="66" charset="0"/>
              </a:rPr>
              <a:t>  as well as a small azimuthal offset between</a:t>
            </a:r>
          </a:p>
          <a:p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</a:rPr>
              <a:t> of the detector and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of the diamond.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741662" y="3351758"/>
            <a:ext cx="2287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perp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 -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</a:p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--------------------     </a:t>
            </a:r>
            <a:endParaRPr lang="en-US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Comic Sans MS" panose="030F0702030302020204" pitchFamily="66" charset="0"/>
              </a:rPr>
              <a:t>Y</a:t>
            </a:r>
            <a:r>
              <a:rPr lang="en-US" baseline="-25000" dirty="0" err="1" smtClean="0">
                <a:latin typeface="Comic Sans MS" panose="030F0702030302020204" pitchFamily="66" charset="0"/>
              </a:rPr>
              <a:t>perp</a:t>
            </a:r>
            <a:r>
              <a:rPr lang="en-US" dirty="0" smtClean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 -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2191" y="3234130"/>
            <a:ext cx="111280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perp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 smtClean="0">
                <a:latin typeface="Comic Sans MS" panose="030F0702030302020204" pitchFamily="66" charset="0"/>
              </a:rPr>
              <a:t>)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  </a:t>
            </a: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And</a:t>
            </a:r>
          </a:p>
          <a:p>
            <a:pPr algn="ctr"/>
            <a:endParaRPr lang="en-US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Y</a:t>
            </a:r>
            <a:r>
              <a:rPr lang="en-US" baseline="-25000" dirty="0" err="1">
                <a:latin typeface="Comic Sans MS" panose="030F0702030302020204" pitchFamily="66" charset="0"/>
              </a:rPr>
              <a:t>Para</a:t>
            </a: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dirty="0">
                <a:latin typeface="Comic Sans MS" panose="030F0702030302020204" pitchFamily="66" charset="0"/>
              </a:rPr>
              <a:t>)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707326" y="564364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131963" y="1832736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831298" y="2115115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l-GR" baseline="31999" dirty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0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809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Beam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Asymmetries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from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Commissioning Run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b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 p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p +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l-GR" sz="3200" baseline="31999" dirty="0">
                <a:solidFill>
                  <a:srgbClr val="FF0000"/>
                </a:solidFill>
                <a:latin typeface="Comic Sans MS" panose="030F0702030302020204" pitchFamily="66" charset="0"/>
              </a:rPr>
              <a:t>0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 η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fig5_Sigma.pdf" descr="fig5_Sigm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3743" y="874077"/>
            <a:ext cx="4739527" cy="584739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First step towards study of photoproduction amplitudes using 2016 data…"/>
          <p:cNvSpPr txBox="1">
            <a:spLocks/>
          </p:cNvSpPr>
          <p:nvPr/>
        </p:nvSpPr>
        <p:spPr>
          <a:xfrm>
            <a:off x="6096000" y="2921189"/>
            <a:ext cx="5257800" cy="21803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55"/>
              </a:spcBef>
              <a:buClr>
                <a:srgbClr val="000000"/>
              </a:buClr>
              <a:buNone/>
              <a:defRPr sz="2800"/>
            </a:pPr>
            <a:r>
              <a:rPr lang="en-US" sz="1600" dirty="0">
                <a:latin typeface="Comic Sans MS" panose="030F0702030302020204" pitchFamily="66" charset="0"/>
              </a:rPr>
              <a:t>Exclusive, very low </a:t>
            </a:r>
            <a:r>
              <a:rPr lang="en-US" sz="1600" dirty="0" err="1">
                <a:latin typeface="Comic Sans MS" panose="030F0702030302020204" pitchFamily="66" charset="0"/>
              </a:rPr>
              <a:t>bkg</a:t>
            </a:r>
            <a:r>
              <a:rPr lang="en-US" sz="1600" dirty="0">
                <a:latin typeface="Comic Sans MS" panose="030F0702030302020204" pitchFamily="66" charset="0"/>
              </a:rPr>
              <a:t> measurements of γ+p</a:t>
            </a:r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p+2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sz="1600" dirty="0" smtClean="0">
                <a:latin typeface="Comic Sans MS" panose="030F0702030302020204" pitchFamily="66" charset="0"/>
              </a:rPr>
              <a:t>: </a:t>
            </a:r>
            <a:endParaRPr lang="en-US" sz="1600" dirty="0">
              <a:latin typeface="Comic Sans MS" panose="030F0702030302020204" pitchFamily="66" charset="0"/>
            </a:endParaRPr>
          </a:p>
          <a:p>
            <a:pPr>
              <a:spcBef>
                <a:spcPts val="1055"/>
              </a:spcBef>
              <a:buClr>
                <a:srgbClr val="000000"/>
              </a:buClr>
              <a:defRPr sz="2800"/>
            </a:pPr>
            <a:r>
              <a:rPr lang="en-US" sz="1600" dirty="0">
                <a:latin typeface="Comic Sans MS" panose="030F0702030302020204" pitchFamily="66" charset="0"/>
              </a:rPr>
              <a:t>Σ ≈ 1 indicates vector exchange dominates this beam energy and –t range. </a:t>
            </a:r>
          </a:p>
          <a:p>
            <a:pPr>
              <a:spcBef>
                <a:spcPts val="1055"/>
              </a:spcBef>
              <a:buClr>
                <a:srgbClr val="000000"/>
              </a:buClr>
              <a:defRPr sz="2800"/>
            </a:pPr>
            <a:r>
              <a:rPr lang="en-US" sz="1600" dirty="0">
                <a:latin typeface="Comic Sans MS" panose="030F0702030302020204" pitchFamily="66" charset="0"/>
              </a:rPr>
              <a:t>The η measurement </a:t>
            </a:r>
            <a:r>
              <a:rPr lang="en-US" sz="1600" dirty="0" smtClean="0">
                <a:latin typeface="Comic Sans MS" panose="030F0702030302020204" pitchFamily="66" charset="0"/>
              </a:rPr>
              <a:t>was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the first in this beam energy range. </a:t>
            </a:r>
          </a:p>
        </p:txBody>
      </p:sp>
      <p:sp>
        <p:nvSpPr>
          <p:cNvPr id="6" name="Asymmetry Σ"/>
          <p:cNvSpPr txBox="1"/>
          <p:nvPr/>
        </p:nvSpPr>
        <p:spPr>
          <a:xfrm>
            <a:off x="403579" y="2089458"/>
            <a:ext cx="140102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 dirty="0"/>
              <a:t>Asymmetry Σ </a:t>
            </a:r>
          </a:p>
        </p:txBody>
      </p:sp>
      <p:sp>
        <p:nvSpPr>
          <p:cNvPr id="7" name="Asymmetry Σ"/>
          <p:cNvSpPr txBox="1"/>
          <p:nvPr/>
        </p:nvSpPr>
        <p:spPr>
          <a:xfrm>
            <a:off x="418214" y="4669285"/>
            <a:ext cx="140102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 dirty="0"/>
              <a:t>Asymmetry Σ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301283"/>
            <a:ext cx="471154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Our first </a:t>
            </a:r>
            <a:r>
              <a:rPr lang="en-US" sz="1600" dirty="0" err="1">
                <a:latin typeface="Comic Sans MS" pitchFamily="66" charset="0"/>
              </a:rPr>
              <a:t>GlueX</a:t>
            </a:r>
            <a:r>
              <a:rPr lang="en-US" sz="1600" dirty="0">
                <a:latin typeface="Comic Sans MS" pitchFamily="66" charset="0"/>
              </a:rPr>
              <a:t> physics publication!</a:t>
            </a:r>
          </a:p>
          <a:p>
            <a:pPr algn="ctr"/>
            <a:r>
              <a:rPr lang="en-US" sz="1600" dirty="0">
                <a:latin typeface="Comic Sans MS" pitchFamily="66" charset="0"/>
              </a:rPr>
              <a:t>PRC 95, 042201 (2017)</a:t>
            </a:r>
          </a:p>
          <a:p>
            <a:pPr algn="ctr"/>
            <a:r>
              <a:rPr lang="en-US" sz="1600" dirty="0">
                <a:latin typeface="Comic Sans MS" pitchFamily="66" charset="0"/>
                <a:hlinkClick r:id="rId3"/>
              </a:rPr>
              <a:t>https://arxiv.org/abs/1701.08123</a:t>
            </a:r>
            <a:endParaRPr lang="en-US" sz="1600" dirty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Sabbatical project of </a:t>
            </a:r>
            <a:r>
              <a:rPr lang="en-US" sz="1400" dirty="0" err="1">
                <a:solidFill>
                  <a:srgbClr val="FF0000"/>
                </a:solidFill>
                <a:latin typeface="Comic Sans MS" pitchFamily="66" charset="0"/>
              </a:rPr>
              <a:t>Zhenyu</a:t>
            </a:r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 “Jane” Zhang, Wuhan U.</a:t>
            </a:r>
          </a:p>
        </p:txBody>
      </p:sp>
    </p:spTree>
    <p:extLst>
      <p:ext uri="{BB962C8B-B14F-4D97-AF65-F5344CB8AC3E}">
        <p14:creationId xmlns:p14="http://schemas.microsoft.com/office/powerpoint/2010/main" val="17627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816" y="815157"/>
            <a:ext cx="4105159" cy="28803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049" y="3784883"/>
            <a:ext cx="4651297" cy="29089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345" y="266940"/>
            <a:ext cx="9813636" cy="809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Updated Beam Asymmetries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with 8x More Data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 </a:t>
            </a:r>
            <a:b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+ p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p +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π</a:t>
            </a:r>
            <a:r>
              <a:rPr lang="el-GR" sz="3200" baseline="31999" dirty="0">
                <a:solidFill>
                  <a:srgbClr val="FF0000"/>
                </a:solidFill>
                <a:latin typeface="Comic Sans MS" panose="030F0702030302020204" pitchFamily="66" charset="0"/>
              </a:rPr>
              <a:t>0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/ η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Asymmetry Σ"/>
          <p:cNvSpPr txBox="1"/>
          <p:nvPr/>
        </p:nvSpPr>
        <p:spPr>
          <a:xfrm>
            <a:off x="403579" y="2089458"/>
            <a:ext cx="140102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 dirty="0"/>
              <a:t>Asymmetry Σ </a:t>
            </a:r>
          </a:p>
        </p:txBody>
      </p:sp>
      <p:sp>
        <p:nvSpPr>
          <p:cNvPr id="7" name="Asymmetry Σ"/>
          <p:cNvSpPr txBox="1"/>
          <p:nvPr/>
        </p:nvSpPr>
        <p:spPr>
          <a:xfrm>
            <a:off x="403579" y="4686252"/>
            <a:ext cx="140102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687" dirty="0"/>
              <a:t>Asymmetry Σ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0186" y="1163576"/>
            <a:ext cx="59225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results </a:t>
            </a:r>
            <a:r>
              <a:rPr lang="en-US" sz="1600" dirty="0" smtClean="0">
                <a:latin typeface="Comic Sans MS" panose="030F0702030302020204" pitchFamily="66" charset="0"/>
              </a:rPr>
              <a:t>have been </a:t>
            </a:r>
            <a:r>
              <a:rPr lang="en-US" sz="1600" dirty="0" smtClean="0">
                <a:latin typeface="Comic Sans MS" panose="030F0702030302020204" pitchFamily="66" charset="0"/>
              </a:rPr>
              <a:t>updated (in black).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High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statistics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data allowed us to explore fit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systematics at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the sub-percent level.  </a:t>
            </a: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3579" y="6356350"/>
            <a:ext cx="3315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Thesis work of Will McGinley (CMU)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27346" y="4690303"/>
            <a:ext cx="58253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For both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and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Comic Sans MS" panose="030F0702030302020204" pitchFamily="66" charset="0"/>
              </a:rPr>
              <a:t>t</a:t>
            </a:r>
            <a:r>
              <a:rPr lang="en-US" sz="1600" dirty="0" smtClean="0">
                <a:latin typeface="Comic Sans MS" panose="030F0702030302020204" pitchFamily="66" charset="0"/>
              </a:rPr>
              <a:t>hese </a:t>
            </a:r>
            <a:r>
              <a:rPr lang="en-US" sz="1600" dirty="0">
                <a:latin typeface="Comic Sans MS" panose="030F0702030302020204" pitchFamily="66" charset="0"/>
              </a:rPr>
              <a:t>much more precise </a:t>
            </a:r>
            <a:r>
              <a:rPr lang="en-US" sz="1600" dirty="0" smtClean="0">
                <a:latin typeface="Comic Sans MS" panose="030F0702030302020204" pitchFamily="66" charset="0"/>
              </a:rPr>
              <a:t>results </a:t>
            </a:r>
            <a:r>
              <a:rPr lang="en-US" sz="1600" dirty="0" smtClean="0">
                <a:latin typeface="Comic Sans MS" panose="030F0702030302020204" pitchFamily="66" charset="0"/>
              </a:rPr>
              <a:t>elucidate </a:t>
            </a:r>
            <a:r>
              <a:rPr lang="en-US" sz="1600" dirty="0" smtClean="0">
                <a:latin typeface="Comic Sans MS" panose="030F0702030302020204" pitchFamily="66" charset="0"/>
              </a:rPr>
              <a:t>the higher order contributions from axial vector meson exchange such as the </a:t>
            </a:r>
            <a:r>
              <a:rPr lang="en-US" sz="1600" dirty="0">
                <a:latin typeface="Comic Sans MS" panose="030F0702030302020204" pitchFamily="66" charset="0"/>
              </a:rPr>
              <a:t>b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(1235</a:t>
            </a:r>
            <a:r>
              <a:rPr lang="en-US" sz="1600" dirty="0" smtClean="0">
                <a:latin typeface="Comic Sans MS" panose="030F0702030302020204" pitchFamily="66" charset="0"/>
              </a:rPr>
              <a:t>).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0186" y="3915248"/>
            <a:ext cx="5922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results have been </a:t>
            </a:r>
            <a:r>
              <a:rPr lang="en-US" sz="1600" dirty="0" smtClean="0">
                <a:latin typeface="Comic Sans MS" panose="030F0702030302020204" pitchFamily="66" charset="0"/>
              </a:rPr>
              <a:t>updated </a:t>
            </a:r>
            <a:r>
              <a:rPr lang="en-US" sz="1600" dirty="0">
                <a:solidFill>
                  <a:srgbClr val="0070C0"/>
                </a:solidFill>
                <a:latin typeface="Comic Sans MS" panose="030F0702030302020204" pitchFamily="66" charset="0"/>
              </a:rPr>
              <a:t>(in blue</a:t>
            </a:r>
            <a:r>
              <a:rPr lang="en-US" sz="1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).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8705" y="5938281"/>
            <a:ext cx="3853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Paper draft under internal review.</a:t>
            </a:r>
          </a:p>
        </p:txBody>
      </p:sp>
    </p:spTree>
    <p:extLst>
      <p:ext uri="{BB962C8B-B14F-4D97-AF65-F5344CB8AC3E}">
        <p14:creationId xmlns:p14="http://schemas.microsoft.com/office/powerpoint/2010/main" val="34423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Overview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1828800"/>
            <a:ext cx="116285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Comic Sans MS" panose="030F0702030302020204" pitchFamily="66" charset="0"/>
              </a:rPr>
              <a:t>GlueX</a:t>
            </a:r>
            <a:r>
              <a:rPr lang="en-US" dirty="0" smtClean="0">
                <a:latin typeface="Comic Sans MS" panose="030F0702030302020204" pitchFamily="66" charset="0"/>
              </a:rPr>
              <a:t> principal motivation: hybrid meson searches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Synergies with light meson studies ( &lt; 1.05 GeV/c</a:t>
            </a:r>
            <a:r>
              <a:rPr lang="en-US" baseline="30000" dirty="0" smtClean="0">
                <a:latin typeface="Comic Sans MS" panose="030F0702030302020204" pitchFamily="66" charset="0"/>
              </a:rPr>
              <a:t>2</a:t>
            </a:r>
            <a:r>
              <a:rPr lang="en-US" dirty="0" smtClean="0">
                <a:latin typeface="Comic Sans MS" panose="030F0702030302020204" pitchFamily="66" charset="0"/>
              </a:rPr>
              <a:t> 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Beam asymmetry </a:t>
            </a:r>
            <a:r>
              <a:rPr lang="el-GR" dirty="0" smtClean="0">
                <a:latin typeface="Comic Sans MS" panose="030F0702030302020204" pitchFamily="66" charset="0"/>
              </a:rPr>
              <a:t>Σ</a:t>
            </a:r>
            <a:r>
              <a:rPr lang="en-US" dirty="0" smtClean="0">
                <a:latin typeface="Comic Sans MS" panose="030F0702030302020204" pitchFamily="66" charset="0"/>
              </a:rPr>
              <a:t> measurements of </a:t>
            </a:r>
            <a:r>
              <a:rPr lang="el-G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l-G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and </a:t>
            </a:r>
            <a:r>
              <a:rPr lang="el-G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n-US" dirty="0" smtClean="0">
                <a:latin typeface="Comic Sans MS" panose="030F0702030302020204" pitchFamily="66" charset="0"/>
              </a:rPr>
              <a:t>photo-production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omic Sans MS" panose="030F0702030302020204" pitchFamily="66" charset="0"/>
              </a:rPr>
              <a:t>Spin Density Matrix Element (SDME) measurements of 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vector meson photo-production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35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3" y="102471"/>
            <a:ext cx="9311637" cy="80988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New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Beam Asymmetry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+ p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p +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endParaRPr lang="en-US" sz="3200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61" y="764534"/>
            <a:ext cx="4318415" cy="2863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2" y="3790949"/>
            <a:ext cx="4158473" cy="27603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92673" y="4342405"/>
            <a:ext cx="3465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dirty="0">
                <a:latin typeface="Comic Sans MS" pitchFamily="66" charset="0"/>
              </a:rPr>
              <a:t>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93526" y="856701"/>
            <a:ext cx="6956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First beam asymmetry measurements of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itchFamily="66" charset="0"/>
              </a:rPr>
              <a:t>’ </a:t>
            </a:r>
            <a:r>
              <a:rPr lang="en-US" sz="1600" dirty="0" smtClean="0">
                <a:latin typeface="Comic Sans MS" pitchFamily="66" charset="0"/>
              </a:rPr>
              <a:t>in this energy range. </a:t>
            </a: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Uses our cleanest, highest yield 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itchFamily="66" charset="0"/>
              </a:rPr>
              <a:t>’ channel</a:t>
            </a:r>
            <a:r>
              <a:rPr lang="en-US" sz="1600" dirty="0" smtClean="0">
                <a:latin typeface="Comic Sans MS" pitchFamily="66" charset="0"/>
              </a:rPr>
              <a:t>: 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’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2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All </a:t>
            </a:r>
            <a:r>
              <a:rPr lang="en-US" sz="1600" dirty="0">
                <a:latin typeface="Comic Sans MS" pitchFamily="66" charset="0"/>
              </a:rPr>
              <a:t>5 </a:t>
            </a:r>
            <a:r>
              <a:rPr lang="en-US" sz="1600" dirty="0" smtClean="0">
                <a:latin typeface="Comic Sans MS" pitchFamily="66" charset="0"/>
              </a:rPr>
              <a:t>final state particles (including the recoil proton) are detected with an acceptance of ~10%.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5166" y="6500637"/>
            <a:ext cx="3626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Thesis topic of Tegan Beattie (U. Regina)</a:t>
            </a:r>
          </a:p>
        </p:txBody>
      </p:sp>
      <p:sp>
        <p:nvSpPr>
          <p:cNvPr id="5" name="Rectangle 4"/>
          <p:cNvSpPr/>
          <p:nvPr/>
        </p:nvSpPr>
        <p:spPr>
          <a:xfrm>
            <a:off x="4944291" y="1881965"/>
            <a:ext cx="640950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With these limited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n-US" sz="1600" dirty="0">
                <a:latin typeface="Comic Sans MS" pitchFamily="66" charset="0"/>
              </a:rPr>
              <a:t>statistics, all we can say with confidence is that the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itchFamily="66" charset="0"/>
              </a:rPr>
              <a:t>’ </a:t>
            </a:r>
            <a:r>
              <a:rPr lang="en-US" sz="1600" dirty="0">
                <a:latin typeface="Comic Sans MS" pitchFamily="66" charset="0"/>
              </a:rPr>
              <a:t>results are dominated by vector meson exchange.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811" y="169729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Σ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9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46" y="3321797"/>
            <a:ext cx="4921020" cy="28269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06269" y="6136700"/>
            <a:ext cx="614753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4x larger 2018 dataset would allow a more convincing check that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photoproduction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are similar as expected. 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43" y="102471"/>
            <a:ext cx="9311637" cy="80988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 New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Beam Asymmetry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γ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 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p +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</a:t>
            </a:r>
            <a:endParaRPr lang="en-US" sz="3200" baseline="30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61" y="764534"/>
            <a:ext cx="4318415" cy="2863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62" y="3790949"/>
            <a:ext cx="4158473" cy="27603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192673" y="4342405"/>
            <a:ext cx="346570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l-GR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dirty="0">
                <a:latin typeface="Comic Sans MS" pitchFamily="66" charset="0"/>
              </a:rPr>
              <a:t>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93526" y="856701"/>
            <a:ext cx="6956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First beam asymmetry measurements of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itchFamily="66" charset="0"/>
              </a:rPr>
              <a:t>’ </a:t>
            </a:r>
            <a:r>
              <a:rPr lang="en-US" sz="1600" dirty="0" smtClean="0">
                <a:latin typeface="Comic Sans MS" pitchFamily="66" charset="0"/>
              </a:rPr>
              <a:t>in this energy range. </a:t>
            </a: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Uses our cleanest, highest yield 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itchFamily="66" charset="0"/>
              </a:rPr>
              <a:t>’ channel</a:t>
            </a:r>
            <a:r>
              <a:rPr lang="en-US" sz="1600" dirty="0" smtClean="0">
                <a:latin typeface="Comic Sans MS" pitchFamily="66" charset="0"/>
              </a:rPr>
              <a:t>: 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’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2</a:t>
            </a:r>
            <a:r>
              <a:rPr lang="el-GR" sz="16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All </a:t>
            </a:r>
            <a:r>
              <a:rPr lang="en-US" sz="1600" dirty="0">
                <a:latin typeface="Comic Sans MS" pitchFamily="66" charset="0"/>
              </a:rPr>
              <a:t>5 </a:t>
            </a:r>
            <a:r>
              <a:rPr lang="en-US" sz="1600" dirty="0" smtClean="0">
                <a:latin typeface="Comic Sans MS" pitchFamily="66" charset="0"/>
              </a:rPr>
              <a:t>final state particles (including the recoil proton) are detected with an acceptance of ~10%.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5166" y="6500637"/>
            <a:ext cx="36263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Thesis topic of Tegan Beattie (U. Regina)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93526" y="2661007"/>
            <a:ext cx="7186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The </a:t>
            </a:r>
            <a:r>
              <a:rPr lang="en-US" sz="1600" u="sng" dirty="0" smtClean="0">
                <a:latin typeface="Comic Sans MS" pitchFamily="66" charset="0"/>
              </a:rPr>
              <a:t>ratio</a:t>
            </a:r>
            <a:r>
              <a:rPr lang="en-US" sz="1600" dirty="0" smtClean="0">
                <a:latin typeface="Comic Sans MS" pitchFamily="66" charset="0"/>
              </a:rPr>
              <a:t> of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itchFamily="66" charset="0"/>
              </a:rPr>
              <a:t>’/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itchFamily="66" charset="0"/>
              </a:rPr>
              <a:t> asymmetries should be exactly 1 without hidden strangeness (</a:t>
            </a:r>
            <a:r>
              <a:rPr lang="en-US" sz="1600" dirty="0" err="1" smtClean="0">
                <a:latin typeface="Comic Sans MS" pitchFamily="66" charset="0"/>
              </a:rPr>
              <a:t>eg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exchange)</a:t>
            </a:r>
            <a:r>
              <a:rPr lang="en-US" sz="1600" dirty="0" smtClean="0">
                <a:latin typeface="Comic Sans MS" pitchFamily="66" charset="0"/>
              </a:rPr>
              <a:t>. With expected levels of </a:t>
            </a:r>
            <a:r>
              <a:rPr lang="en-US" sz="1600" dirty="0" smtClean="0">
                <a:latin typeface="Comic Sans MS" pitchFamily="66" charset="0"/>
              </a:rPr>
              <a:t>N</a:t>
            </a:r>
            <a:r>
              <a:rPr lang="en-US" sz="1600" dirty="0" smtClean="0">
                <a:latin typeface="Comic Sans MS" pitchFamily="66" charset="0"/>
                <a:sym typeface="Wingdings" panose="05000000000000000000" pitchFamily="2" charset="2"/>
              </a:rPr>
              <a:t>N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ϕ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the ratio should be </a:t>
            </a:r>
            <a:r>
              <a:rPr lang="en-US" sz="1600" dirty="0" smtClean="0">
                <a:latin typeface="Comic Sans MS" pitchFamily="66" charset="0"/>
              </a:rPr>
              <a:t>less 1.01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. </a:t>
            </a:r>
            <a:r>
              <a:rPr lang="en-US" sz="1400" dirty="0" smtClean="0">
                <a:latin typeface="Comic Sans MS" pitchFamily="66" charset="0"/>
                <a:hlinkClick r:id="rId5"/>
              </a:rPr>
              <a:t>https://arxiv.org/abs/1704.07684</a:t>
            </a:r>
            <a:endParaRPr lang="en-US" sz="1400" dirty="0" smtClean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4291" y="1881965"/>
            <a:ext cx="640950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With these limited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’ </a:t>
            </a:r>
            <a:r>
              <a:rPr lang="en-US" sz="1600" dirty="0">
                <a:latin typeface="Comic Sans MS" pitchFamily="66" charset="0"/>
              </a:rPr>
              <a:t>statistics, all we can say with confidence is that the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itchFamily="66" charset="0"/>
              </a:rPr>
              <a:t>’ </a:t>
            </a:r>
            <a:r>
              <a:rPr lang="en-US" sz="1600" dirty="0">
                <a:latin typeface="Comic Sans MS" pitchFamily="66" charset="0"/>
              </a:rPr>
              <a:t>results are dominated by vector meson exchange.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811" y="1697299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Σ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7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804" y="4524498"/>
            <a:ext cx="8731360" cy="101019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latin typeface="+mn-lt"/>
              </a:rPr>
              <a:t>Spin Density Matrix Elements (SDME’s) for </a:t>
            </a:r>
            <a:r>
              <a:rPr lang="en-US" sz="2400" dirty="0" smtClean="0">
                <a:latin typeface="+mn-lt"/>
                <a:cs typeface="Times New Roman" panose="02020603050405020304" pitchFamily="18" charset="0"/>
              </a:rPr>
              <a:t>Vector Meson Photo-production</a:t>
            </a:r>
            <a:br>
              <a:rPr lang="en-US" sz="2400" dirty="0" smtClean="0">
                <a:latin typeface="+mn-lt"/>
                <a:cs typeface="Times New Roman" panose="02020603050405020304" pitchFamily="18" charset="0"/>
              </a:rPr>
            </a:br>
            <a:r>
              <a:rPr lang="en-US" sz="1800" dirty="0" smtClean="0">
                <a:cs typeface="Times New Roman" panose="02020603050405020304" pitchFamily="18" charset="0"/>
              </a:rPr>
              <a:t>Also </a:t>
            </a:r>
            <a:r>
              <a:rPr lang="en-US" sz="1800" dirty="0">
                <a:cs typeface="Times New Roman" panose="02020603050405020304" pitchFamily="18" charset="0"/>
              </a:rPr>
              <a:t>tests the reaction mechanism for photo-production, but now including the richer information provided by decay of a vector meson</a:t>
            </a:r>
            <a:r>
              <a:rPr lang="en-US" sz="1800" dirty="0" smtClean="0">
                <a:cs typeface="Times New Roman" panose="02020603050405020304" pitchFamily="18" charset="0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763" y="439881"/>
            <a:ext cx="4549441" cy="38811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4168" y="6169580"/>
            <a:ext cx="9427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See also A. </a:t>
            </a:r>
            <a:r>
              <a:rPr lang="en-US" dirty="0" err="1" smtClean="0"/>
              <a:t>Austregesilo</a:t>
            </a:r>
            <a:r>
              <a:rPr lang="en-US" dirty="0" smtClean="0"/>
              <a:t> MENU 2019: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://registration.mcs.cmu.edu/event/1/contributions/41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2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97271"/>
            <a:ext cx="10515600" cy="8774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JPAC SDME Model 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106" y="4267199"/>
            <a:ext cx="4102621" cy="2454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28428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74" y="1021043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In the JPAC </a:t>
            </a:r>
            <a:r>
              <a:rPr lang="en-US" sz="1600" dirty="0" err="1" smtClean="0">
                <a:latin typeface="Comic Sans MS" panose="030F0702030302020204" pitchFamily="66" charset="0"/>
              </a:rPr>
              <a:t>Regge</a:t>
            </a:r>
            <a:r>
              <a:rPr lang="en-US" sz="1600" dirty="0" smtClean="0">
                <a:latin typeface="Comic Sans MS" panose="030F0702030302020204" pitchFamily="66" charset="0"/>
              </a:rPr>
              <a:t> model of vector meson photo-production,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the leading trajectories 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151" y="1652135"/>
            <a:ext cx="3990916" cy="10439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630" y="2733535"/>
            <a:ext cx="6332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Natural parity exchange from the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 is also included.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Meson-nucleon and meson radiative decay widths are taken from literature or estimated.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SLAC data at 9.3 GeV are used for constraints,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data having significantly smaller statistical errors than the others.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014" y="6196268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Comic Sans MS" panose="030F0702030302020204" pitchFamily="66" charset="0"/>
              </a:rPr>
              <a:t>PRD 97, 094003 (2018) </a:t>
            </a:r>
          </a:p>
          <a:p>
            <a:pPr lvl="0">
              <a:defRPr/>
            </a:pPr>
            <a:r>
              <a:rPr lang="fr-FR" sz="1400" dirty="0" smtClean="0">
                <a:latin typeface="Comic Sans MS" panose="030F0702030302020204" pitchFamily="66" charset="0"/>
                <a:hlinkClick r:id="rId4"/>
              </a:rPr>
              <a:t>https</a:t>
            </a:r>
            <a:r>
              <a:rPr lang="fr-FR" sz="1400" dirty="0">
                <a:latin typeface="Comic Sans MS" panose="030F0702030302020204" pitchFamily="66" charset="0"/>
                <a:hlinkClick r:id="rId4"/>
              </a:rPr>
              <a:t>://arxiv.org/abs/1802.09403</a:t>
            </a:r>
            <a:endParaRPr lang="fr-F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3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2604" y="1939802"/>
            <a:ext cx="5331376" cy="4569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97271"/>
            <a:ext cx="10515600" cy="8774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JPAC SDME Model 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90341" y="949546"/>
            <a:ext cx="52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Although these vector mesons have the same J</a:t>
            </a:r>
            <a:r>
              <a:rPr lang="en-US" sz="1600" baseline="30000" dirty="0" smtClean="0">
                <a:latin typeface="Comic Sans MS" panose="030F0702030302020204" pitchFamily="66" charset="0"/>
              </a:rPr>
              <a:t>PC</a:t>
            </a:r>
            <a:r>
              <a:rPr lang="en-US" sz="1600" dirty="0" smtClean="0">
                <a:latin typeface="Comic Sans MS" panose="030F0702030302020204" pitchFamily="66" charset="0"/>
              </a:rPr>
              <a:t>, the predicted SDME’s are quite different in this example for E</a:t>
            </a:r>
            <a:r>
              <a:rPr lang="el-GR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= 8.5 GeV</a:t>
            </a:r>
            <a:r>
              <a:rPr lang="en-US" sz="1600" dirty="0" smtClean="0">
                <a:latin typeface="Comic Sans MS" panose="030F0702030302020204" pitchFamily="66" charset="0"/>
              </a:rPr>
              <a:t>:</a:t>
            </a:r>
            <a:endParaRPr lang="en-US" sz="1600" baseline="30000" dirty="0" smtClean="0"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06" y="4267199"/>
            <a:ext cx="4102621" cy="24540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1284287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374" y="1021043"/>
            <a:ext cx="6037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In the JPAC </a:t>
            </a:r>
            <a:r>
              <a:rPr lang="en-US" sz="1600" dirty="0" err="1" smtClean="0">
                <a:latin typeface="Comic Sans MS" panose="030F0702030302020204" pitchFamily="66" charset="0"/>
              </a:rPr>
              <a:t>Regge</a:t>
            </a:r>
            <a:r>
              <a:rPr lang="en-US" sz="1600" dirty="0" smtClean="0">
                <a:latin typeface="Comic Sans MS" panose="030F0702030302020204" pitchFamily="66" charset="0"/>
              </a:rPr>
              <a:t> model of vector meson photo-production,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the leading trajectories are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151" y="1652135"/>
            <a:ext cx="3990916" cy="10439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7630" y="2733535"/>
            <a:ext cx="6332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Natural parity exchange from the </a:t>
            </a:r>
            <a:r>
              <a:rPr lang="en-US" sz="1600" dirty="0" err="1" smtClean="0">
                <a:latin typeface="Comic Sans MS" panose="030F0702030302020204" pitchFamily="66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</a:rPr>
              <a:t> is also included.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Meson-nucleon and meson radiative decay widths are taken from literature or estimated.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SLAC data at 9.3 GeV are used for constraints,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data having significantly smaller statistical errors than the others.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0364" y="1503835"/>
            <a:ext cx="20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>
                <a:solidFill>
                  <a:srgbClr val="92D05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  <a:r>
              <a:rPr lang="el-GR" sz="3600" dirty="0" smtClean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r>
              <a:rPr lang="en-US" sz="3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</a:t>
            </a:r>
            <a:r>
              <a:rPr lang="el-GR" sz="3600" dirty="0" smtClean="0">
                <a:solidFill>
                  <a:srgbClr val="FF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endParaRPr lang="en-US" sz="3600" dirty="0" smtClean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98014" y="6196268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Comic Sans MS" panose="030F0702030302020204" pitchFamily="66" charset="0"/>
              </a:rPr>
              <a:t>PRD 97, 094003 (2018) </a:t>
            </a:r>
          </a:p>
          <a:p>
            <a:pPr lvl="0">
              <a:defRPr/>
            </a:pPr>
            <a:r>
              <a:rPr lang="fr-FR" sz="1400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fr-FR" sz="1400" dirty="0">
                <a:latin typeface="Comic Sans MS" panose="030F0702030302020204" pitchFamily="66" charset="0"/>
                <a:hlinkClick r:id="rId5"/>
              </a:rPr>
              <a:t>://arxiv.org/abs/1802.09403</a:t>
            </a:r>
            <a:endParaRPr lang="fr-FR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306"/>
            <a:ext cx="10515600" cy="7912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Coordinate Systems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6" y="4110605"/>
            <a:ext cx="4213028" cy="2413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874" y="936736"/>
            <a:ext cx="4702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In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</a:rPr>
              <a:t> asymmetry slides, we saw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beam spin asymmetry was extracted from the yield variation proportional to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cos[2(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)]  where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is the meson production plane,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is the polarization plane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decay contains no information for spin 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4833" y="3833249"/>
            <a:ext cx="11593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Lab Frame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5" y="4096508"/>
            <a:ext cx="3700866" cy="2571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9512" y="946126"/>
            <a:ext cx="6742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</a:t>
            </a:r>
            <a:r>
              <a:rPr lang="en-US" sz="1600" dirty="0" smtClean="0">
                <a:latin typeface="Comic Sans MS" panose="030F0702030302020204" pitchFamily="66" charset="0"/>
              </a:rPr>
              <a:t>ecause the decay distribution of spin 1 particles depends on the final polarization, it makes sense to transfer into the helicity frame. </a:t>
            </a:r>
            <a:r>
              <a:rPr lang="en-US" sz="1600" dirty="0">
                <a:latin typeface="Comic Sans MS" panose="030F0702030302020204" pitchFamily="66" charset="0"/>
              </a:rPr>
              <a:t>T</a:t>
            </a:r>
            <a:r>
              <a:rPr lang="en-US" sz="1600" dirty="0" smtClean="0">
                <a:latin typeface="Comic Sans MS" panose="030F0702030302020204" pitchFamily="66" charset="0"/>
              </a:rPr>
              <a:t>here are two additional decay angles and some potentially confusing nomenclature overlaps: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306"/>
            <a:ext cx="10515600" cy="791206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Coordinate Systems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6" y="4110605"/>
            <a:ext cx="4213028" cy="24137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874" y="936736"/>
            <a:ext cx="470276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In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</a:rPr>
              <a:t> asymmetry slides, we saw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beam spin asymmetry was extracted from the yield variation proportional to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cos[2(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)]  where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is the meson production plane,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is the polarization plane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The decay contains no information for spin 0.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4833" y="3833249"/>
            <a:ext cx="11593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Lab Frame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2505" y="5726945"/>
            <a:ext cx="15264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Helicity Frame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739040"/>
              </p:ext>
            </p:extLst>
          </p:nvPr>
        </p:nvGraphicFramePr>
        <p:xfrm>
          <a:off x="6089389" y="2124363"/>
          <a:ext cx="4511041" cy="227435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78532">
                  <a:extLst>
                    <a:ext uri="{9D8B030D-6E8A-4147-A177-3AD203B41FA5}">
                      <a16:colId xmlns:a16="http://schemas.microsoft.com/office/drawing/2014/main" val="2897083024"/>
                    </a:ext>
                  </a:extLst>
                </a:gridCol>
                <a:gridCol w="772373">
                  <a:extLst>
                    <a:ext uri="{9D8B030D-6E8A-4147-A177-3AD203B41FA5}">
                      <a16:colId xmlns:a16="http://schemas.microsoft.com/office/drawing/2014/main" val="2383110081"/>
                    </a:ext>
                  </a:extLst>
                </a:gridCol>
                <a:gridCol w="3060136">
                  <a:extLst>
                    <a:ext uri="{9D8B030D-6E8A-4147-A177-3AD203B41FA5}">
                      <a16:colId xmlns:a16="http://schemas.microsoft.com/office/drawing/2014/main" val="2926193271"/>
                    </a:ext>
                  </a:extLst>
                </a:gridCol>
              </a:tblGrid>
              <a:tr h="162260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omic Sans MS" panose="030F0702030302020204" pitchFamily="66" charset="0"/>
                        </a:rPr>
                        <a:t>Σ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SDME’s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943907"/>
                  </a:ext>
                </a:extLst>
              </a:tr>
              <a:tr h="362813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ϕ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Meson</a:t>
                      </a:r>
                      <a:r>
                        <a:rPr lang="en-US" sz="1400" baseline="0" dirty="0" smtClean="0"/>
                        <a:t> p</a:t>
                      </a:r>
                      <a:r>
                        <a:rPr lang="en-US" sz="1400" dirty="0" smtClean="0"/>
                        <a:t>roduction plane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8127561"/>
                  </a:ext>
                </a:extLst>
              </a:tr>
              <a:tr h="362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ϕ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  <a:cs typeface="+mn-cs"/>
                        </a:rPr>
                        <a:t>s</a:t>
                      </a:r>
                      <a:endParaRPr lang="en-US" sz="1400" baseline="-250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Linear Polarization plane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46684"/>
                  </a:ext>
                </a:extLst>
              </a:tr>
              <a:tr h="5183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ϕ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  <a:cs typeface="+mn-cs"/>
                        </a:rPr>
                        <a:t> - </a:t>
                      </a:r>
                      <a:r>
                        <a:rPr lang="el-GR" sz="14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ϕ</a:t>
                      </a:r>
                      <a:r>
                        <a:rPr lang="en-US" sz="1400" baseline="-25000" dirty="0" smtClean="0">
                          <a:latin typeface="Comic Sans MS" panose="030F0702030302020204" pitchFamily="66" charset="0"/>
                          <a:cs typeface="+mn-cs"/>
                        </a:rPr>
                        <a:t>s</a:t>
                      </a:r>
                      <a:endParaRPr lang="en-US" sz="1400" baseline="-25000" dirty="0" smtClean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Φ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Difference between production and polarization planes.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972612"/>
                  </a:ext>
                </a:extLst>
              </a:tr>
              <a:tr h="3628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ϕ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Azimuthal</a:t>
                      </a:r>
                      <a:r>
                        <a:rPr lang="en-US" sz="1400" baseline="0" dirty="0" smtClean="0"/>
                        <a:t> d</a:t>
                      </a:r>
                      <a:r>
                        <a:rPr lang="en-US" sz="1400" dirty="0" smtClean="0"/>
                        <a:t>ecay angle in helicity</a:t>
                      </a:r>
                      <a:r>
                        <a:rPr lang="en-US" sz="1400" baseline="0" dirty="0" smtClean="0"/>
                        <a:t> frame</a:t>
                      </a:r>
                      <a:r>
                        <a:rPr lang="en-US" sz="1400" dirty="0" smtClean="0"/>
                        <a:t> 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9993139"/>
                  </a:ext>
                </a:extLst>
              </a:tr>
              <a:tr h="3628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---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>
                          <a:latin typeface="Comic Sans MS" panose="030F0702030302020204" pitchFamily="66" charset="0"/>
                        </a:rPr>
                        <a:t>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Polar decay angle in helicity</a:t>
                      </a:r>
                      <a:r>
                        <a:rPr lang="en-US" sz="1400" baseline="0" dirty="0" smtClean="0"/>
                        <a:t> frame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2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8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637" y="4164314"/>
            <a:ext cx="5788351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7659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How the SDME’s are Measured: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example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35647" y="6353025"/>
            <a:ext cx="2743200" cy="365125"/>
          </a:xfrm>
        </p:spPr>
        <p:txBody>
          <a:bodyPr/>
          <a:lstStyle/>
          <a:p>
            <a:fld id="{A84C6EF2-4C6F-4B7C-8EC5-2FF582C1532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3465" y="2936240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Assuming only linear polarization,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082" y="1346556"/>
            <a:ext cx="2234100" cy="62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791" y="853869"/>
            <a:ext cx="6795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dirty="0">
                <a:latin typeface="Comic Sans MS" panose="030F0702030302020204" pitchFamily="66" charset="0"/>
              </a:rPr>
              <a:t>SDMEs describe the polarization of the vector meson. </a:t>
            </a:r>
          </a:p>
          <a:p>
            <a:r>
              <a:rPr lang="en-US" sz="1600" dirty="0" smtClean="0">
                <a:latin typeface="Comic Sans MS" panose="030F0702030302020204" pitchFamily="66" charset="0"/>
              </a:rPr>
              <a:t>The angular distribution for the vector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decay </a:t>
            </a:r>
            <a:r>
              <a:rPr lang="en-US" sz="1600" dirty="0" smtClean="0">
                <a:latin typeface="Comic Sans MS" panose="030F0702030302020204" pitchFamily="66" charset="0"/>
              </a:rPr>
              <a:t>in the helicity frame is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8814" y="2263702"/>
            <a:ext cx="4234636" cy="61722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68053" y="1989824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7519" y="3274794"/>
            <a:ext cx="266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P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latin typeface="Comic Sans MS" panose="030F0702030302020204" pitchFamily="66" charset="0"/>
              </a:rPr>
              <a:t>P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(-cos2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sin2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0)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465" y="3713379"/>
            <a:ext cx="430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Then for the hadronic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decay: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3465" y="6410295"/>
            <a:ext cx="7332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There are 9 linearly independent parameters; 6 require beam polarization. </a:t>
            </a:r>
          </a:p>
        </p:txBody>
      </p:sp>
    </p:spTree>
    <p:extLst>
      <p:ext uri="{BB962C8B-B14F-4D97-AF65-F5344CB8AC3E}">
        <p14:creationId xmlns:p14="http://schemas.microsoft.com/office/powerpoint/2010/main" val="132027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814" y="2263702"/>
            <a:ext cx="4234636" cy="6172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637" y="4164314"/>
            <a:ext cx="5788351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47659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How the SDME’s are Measured: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example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35647" y="6353025"/>
            <a:ext cx="2743200" cy="365125"/>
          </a:xfrm>
        </p:spPr>
        <p:txBody>
          <a:bodyPr/>
          <a:lstStyle/>
          <a:p>
            <a:fld id="{A84C6EF2-4C6F-4B7C-8EC5-2FF582C15328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3758" y="1029456"/>
            <a:ext cx="3690316" cy="185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172" y="2970831"/>
            <a:ext cx="3677675" cy="18694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1219" y="5034514"/>
            <a:ext cx="3285716" cy="17932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28820" y="2751573"/>
            <a:ext cx="3581605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A</a:t>
            </a:r>
            <a:r>
              <a:rPr lang="en-US" sz="1400" dirty="0" smtClean="0">
                <a:latin typeface="Comic Sans MS" pitchFamily="66" charset="0"/>
              </a:rPr>
              <a:t>lthough there is cancellation of some instrumental asymmetries when we combine data for Para and Perp, </a:t>
            </a:r>
          </a:p>
          <a:p>
            <a:pPr algn="ctr"/>
            <a:r>
              <a:rPr lang="en-US" sz="1400" dirty="0" smtClean="0">
                <a:latin typeface="Comic Sans MS" pitchFamily="66" charset="0"/>
              </a:rPr>
              <a:t>the SDME’s are a bigger challenge than the </a:t>
            </a:r>
            <a:r>
              <a:rPr lang="el-GR" sz="1400" dirty="0" smtClean="0">
                <a:latin typeface="Comic Sans MS" panose="030F0702030302020204" pitchFamily="66" charset="0"/>
              </a:rPr>
              <a:t>Σ</a:t>
            </a:r>
            <a:r>
              <a:rPr lang="en-US" sz="1400" dirty="0" smtClean="0">
                <a:latin typeface="Comic Sans MS" pitchFamily="66" charset="0"/>
              </a:rPr>
              <a:t> asymmetry because acceptance corrections are needed in </a:t>
            </a:r>
            <a:r>
              <a:rPr lang="el-GR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el-GR" sz="1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θ</a:t>
            </a:r>
            <a:r>
              <a:rPr lang="en-US" sz="1400" dirty="0" smtClean="0">
                <a:latin typeface="Comic Sans MS" pitchFamily="66" charset="0"/>
              </a:rPr>
              <a:t> .  </a:t>
            </a:r>
            <a:endParaRPr lang="en-US" sz="1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465" y="2936240"/>
            <a:ext cx="3411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Assuming only linear polarization,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3082" y="1346556"/>
            <a:ext cx="2234100" cy="622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4791" y="853869"/>
            <a:ext cx="6867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The </a:t>
            </a:r>
            <a:r>
              <a:rPr lang="en-US" sz="1600" dirty="0">
                <a:latin typeface="Comic Sans MS" panose="030F0702030302020204" pitchFamily="66" charset="0"/>
              </a:rPr>
              <a:t>SDMEs </a:t>
            </a:r>
            <a:r>
              <a:rPr lang="en-US" sz="1600" dirty="0" smtClean="0">
                <a:latin typeface="Comic Sans MS" panose="030F0702030302020204" pitchFamily="66" charset="0"/>
              </a:rPr>
              <a:t>describe the polarization of the </a:t>
            </a:r>
            <a:r>
              <a:rPr lang="en-US" sz="1600" dirty="0">
                <a:latin typeface="Comic Sans MS" panose="030F0702030302020204" pitchFamily="66" charset="0"/>
              </a:rPr>
              <a:t>vector meson. 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</a:rPr>
              <a:t>The angular distribution for the vector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decay </a:t>
            </a:r>
            <a:r>
              <a:rPr lang="en-US" sz="1600" dirty="0" smtClean="0">
                <a:latin typeface="Comic Sans MS" panose="030F0702030302020204" pitchFamily="66" charset="0"/>
              </a:rPr>
              <a:t>in the helicity frame is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053" y="1989824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where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17519" y="3274794"/>
            <a:ext cx="266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P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600" dirty="0">
                <a:latin typeface="Comic Sans MS" panose="030F0702030302020204" pitchFamily="66" charset="0"/>
              </a:rPr>
              <a:t>P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(-cos2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sin2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0)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3465" y="3713379"/>
            <a:ext cx="430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Then for the hadronic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decay: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245373" y="3282491"/>
            <a:ext cx="9685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Comic Sans MS" pitchFamily="66" charset="0"/>
              </a:rPr>
              <a:t>Fit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 quality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is </a:t>
            </a:r>
          </a:p>
          <a:p>
            <a:pPr algn="ctr"/>
            <a:r>
              <a:rPr lang="en-US" dirty="0" smtClean="0">
                <a:latin typeface="Comic Sans MS" pitchFamily="66" charset="0"/>
              </a:rPr>
              <a:t>Good</a:t>
            </a:r>
            <a:r>
              <a:rPr lang="en-US" dirty="0">
                <a:latin typeface="Comic Sans MS" pitchFamily="66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956" y="6366655"/>
            <a:ext cx="7271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There are 9 linearly independent parameters; 6 require beam polarization.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89609" y="4928289"/>
            <a:ext cx="365806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ϕ</a:t>
            </a:r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59252" y="919852"/>
            <a:ext cx="348172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Φ</a:t>
            </a:r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31260" y="2905462"/>
            <a:ext cx="84830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cos(</a:t>
            </a:r>
            <a:r>
              <a:rPr lang="el-GR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θ</a:t>
            </a:r>
            <a:r>
              <a:rPr lang="en-US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40151" y="444681"/>
            <a:ext cx="1838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Plots like this for each bin in -t.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03036" y="713044"/>
            <a:ext cx="21277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Staib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PhD thesis, </a:t>
            </a:r>
            <a:endParaRPr lang="en-US" sz="1400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Sept 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2017, </a:t>
            </a:r>
            <a:r>
              <a:rPr lang="en-US" sz="1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CMU   </a:t>
            </a: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224"/>
            <a:ext cx="105156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Parity Asymmetry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10" y="1800506"/>
            <a:ext cx="4265101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89" y="3145253"/>
            <a:ext cx="3554251" cy="3594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345" y="3089275"/>
            <a:ext cx="3452701" cy="363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0595" y="1221149"/>
            <a:ext cx="6269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The parity asymmetry has a similar physical interpretation to </a:t>
            </a:r>
            <a:r>
              <a:rPr lang="el-GR" sz="1600" dirty="0" smtClean="0">
                <a:latin typeface="Comic Sans MS" panose="030F0702030302020204" pitchFamily="66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</a:rPr>
              <a:t>:</a:t>
            </a:r>
          </a:p>
          <a:p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9310" y="2931029"/>
            <a:ext cx="484619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Comic Sans MS" panose="030F0702030302020204" pitchFamily="66" charset="0"/>
              </a:rPr>
              <a:t>Natural parity dominates 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at low –t.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6346" y="2791310"/>
            <a:ext cx="371991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24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latin typeface="Comic Sans MS" panose="030F0702030302020204" pitchFamily="66" charset="0"/>
              </a:rPr>
              <a:t>Unnatural parity exchange is significant even at low –t 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695" y="1668426"/>
            <a:ext cx="3290221" cy="10134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41796" y="875292"/>
            <a:ext cx="468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it will be particularly useful to transform to linear combinations which are Natural or Unnatural. (next slide)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059046" y="3797161"/>
            <a:ext cx="196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This unnatural parity exchange may be from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</a:rPr>
              <a:t> exchange </a:t>
            </a:r>
            <a:r>
              <a:rPr lang="en-US" sz="1600" dirty="0" smtClean="0">
                <a:latin typeface="Comic Sans MS" panose="030F0702030302020204" pitchFamily="66" charset="0"/>
              </a:rPr>
              <a:t>due in part to </a:t>
            </a:r>
            <a:r>
              <a:rPr lang="en-US" sz="1600" dirty="0">
                <a:latin typeface="Comic Sans MS" panose="030F0702030302020204" pitchFamily="66" charset="0"/>
              </a:rPr>
              <a:t>the large BR for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. </a:t>
            </a:r>
            <a:endParaRPr lang="en-US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40650"/>
            <a:ext cx="8437103" cy="913844"/>
          </a:xfrm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Principal Motivation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Idea: study QCD through spectrum of bound states…"/>
          <p:cNvSpPr txBox="1">
            <a:spLocks/>
          </p:cNvSpPr>
          <p:nvPr/>
        </p:nvSpPr>
        <p:spPr>
          <a:xfrm>
            <a:off x="1751053" y="1089877"/>
            <a:ext cx="4941764" cy="51730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3"/>
              </a:spcBef>
              <a:buClr>
                <a:srgbClr val="000000"/>
              </a:buClr>
              <a:defRPr sz="2800"/>
            </a:pPr>
            <a:r>
              <a:rPr lang="en-US" sz="1800" dirty="0">
                <a:latin typeface="Comic Sans MS" panose="030F0702030302020204" pitchFamily="66" charset="0"/>
              </a:rPr>
              <a:t>Idea: study QCD through spectrum of bound states</a:t>
            </a:r>
          </a:p>
          <a:p>
            <a:pPr lvl="1">
              <a:spcBef>
                <a:spcPts val="703"/>
              </a:spcBef>
              <a:buClr>
                <a:srgbClr val="000000"/>
              </a:buClr>
              <a:defRPr sz="2800"/>
            </a:pPr>
            <a:r>
              <a:rPr lang="en-US" sz="1600" dirty="0">
                <a:latin typeface="Comic Sans MS" panose="030F0702030302020204" pitchFamily="66" charset="0"/>
              </a:rPr>
              <a:t>Static properties of known hadrons well described by first- principals calculations</a:t>
            </a:r>
          </a:p>
          <a:p>
            <a:pPr lvl="1">
              <a:spcBef>
                <a:spcPts val="703"/>
              </a:spcBef>
              <a:buClr>
                <a:srgbClr val="000000"/>
              </a:buClr>
              <a:defRPr sz="2800"/>
            </a:pPr>
            <a:r>
              <a:rPr lang="en-US" sz="1600" dirty="0">
                <a:latin typeface="Comic Sans MS" panose="030F0702030302020204" pitchFamily="66" charset="0"/>
              </a:rPr>
              <a:t>Modern experiments provide wealth of data to push boundaries of our knowledge</a:t>
            </a:r>
          </a:p>
          <a:p>
            <a:pPr>
              <a:spcBef>
                <a:spcPts val="703"/>
              </a:spcBef>
              <a:buClr>
                <a:srgbClr val="000000"/>
              </a:buClr>
              <a:defRPr sz="2800"/>
            </a:pPr>
            <a:r>
              <a:rPr lang="en-US" sz="1800" dirty="0">
                <a:latin typeface="Comic Sans MS" panose="030F0702030302020204" pitchFamily="66" charset="0"/>
              </a:rPr>
              <a:t>Open questions:</a:t>
            </a:r>
          </a:p>
          <a:p>
            <a:pPr lvl="1">
              <a:spcBef>
                <a:spcPts val="703"/>
              </a:spcBef>
              <a:buClr>
                <a:srgbClr val="000000"/>
              </a:buClr>
              <a:defRPr sz="2800"/>
            </a:pPr>
            <a:r>
              <a:rPr lang="en-US" sz="1600" dirty="0">
                <a:latin typeface="Comic Sans MS" panose="030F0702030302020204" pitchFamily="66" charset="0"/>
              </a:rPr>
              <a:t>What is the origin of confinement?</a:t>
            </a:r>
          </a:p>
          <a:p>
            <a:pPr lvl="1">
              <a:spcBef>
                <a:spcPts val="703"/>
              </a:spcBef>
              <a:buClr>
                <a:srgbClr val="000000"/>
              </a:buClr>
              <a:defRPr sz="2800"/>
            </a:pPr>
            <a:r>
              <a:rPr lang="en-US" sz="1600" dirty="0">
                <a:latin typeface="Comic Sans MS" panose="030F0702030302020204" pitchFamily="66" charset="0"/>
              </a:rPr>
              <a:t>Which color-singlet states exist in nature?</a:t>
            </a:r>
          </a:p>
          <a:p>
            <a:pPr lvl="1">
              <a:spcBef>
                <a:spcPts val="703"/>
              </a:spcBef>
              <a:buClr>
                <a:srgbClr val="000000"/>
              </a:buClr>
              <a:defRPr sz="2800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457200" lvl="1" indent="0">
              <a:spcBef>
                <a:spcPts val="703"/>
              </a:spcBef>
              <a:buClr>
                <a:srgbClr val="000000"/>
              </a:buClr>
              <a:buNone/>
              <a:defRPr sz="2800"/>
            </a:pPr>
            <a:endParaRPr lang="en-US" sz="1600" dirty="0">
              <a:latin typeface="Comic Sans MS" panose="030F0702030302020204" pitchFamily="66" charset="0"/>
            </a:endParaRPr>
          </a:p>
          <a:p>
            <a:pPr lvl="1">
              <a:spcBef>
                <a:spcPts val="703"/>
              </a:spcBef>
              <a:buClr>
                <a:srgbClr val="000000"/>
              </a:buClr>
              <a:buSzPct val="120000"/>
              <a:defRPr sz="2800" b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Helvetica"/>
                <a:cs typeface="Helvetica"/>
                <a:sym typeface="Helvetica"/>
              </a:rPr>
              <a:t>Do </a:t>
            </a:r>
            <a:r>
              <a:rPr lang="en-US" sz="1800" b="1" dirty="0" err="1">
                <a:solidFill>
                  <a:srgbClr val="FF0000"/>
                </a:solidFill>
                <a:latin typeface="Comic Sans MS" panose="030F0702030302020204" pitchFamily="66" charset="0"/>
                <a:ea typeface="Helvetica"/>
                <a:cs typeface="Helvetica"/>
                <a:sym typeface="Helvetica"/>
              </a:rPr>
              <a:t>gluonic</a:t>
            </a:r>
            <a:r>
              <a:rPr lang="en-US" sz="1800" b="1" dirty="0">
                <a:solidFill>
                  <a:srgbClr val="FF0000"/>
                </a:solidFill>
                <a:latin typeface="Comic Sans MS" panose="030F0702030302020204" pitchFamily="66" charset="0"/>
                <a:ea typeface="Helvetica"/>
                <a:cs typeface="Helvetica"/>
                <a:sym typeface="Helvetica"/>
              </a:rPr>
              <a:t> degrees of freedom manifest themselves in the bound states that we observe?</a:t>
            </a:r>
          </a:p>
        </p:txBody>
      </p:sp>
      <p:pic>
        <p:nvPicPr>
          <p:cNvPr id="5" name="Screen Shot 2017-01-09 at 10.17.21 PM.png" descr="Screen Shot 2017-01-09 at 10.17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30712" y="1075101"/>
            <a:ext cx="1320274" cy="1239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7-01-09 at 10.17.24 PM.png" descr="Screen Shot 2017-01-09 at 10.17.24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7130" y="1075101"/>
            <a:ext cx="1307320" cy="1239026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mesons"/>
          <p:cNvSpPr txBox="1"/>
          <p:nvPr/>
        </p:nvSpPr>
        <p:spPr>
          <a:xfrm>
            <a:off x="7144446" y="2270340"/>
            <a:ext cx="1094852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/>
              <a:t>mesons</a:t>
            </a:r>
          </a:p>
        </p:txBody>
      </p:sp>
      <p:sp>
        <p:nvSpPr>
          <p:cNvPr id="8" name="baryons"/>
          <p:cNvSpPr txBox="1"/>
          <p:nvPr/>
        </p:nvSpPr>
        <p:spPr>
          <a:xfrm>
            <a:off x="9179541" y="2270340"/>
            <a:ext cx="1125309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/>
              <a:t>baryons</a:t>
            </a:r>
          </a:p>
        </p:txBody>
      </p:sp>
      <p:pic>
        <p:nvPicPr>
          <p:cNvPr id="9" name="Screen Shot 2017-01-09 at 10.17.32 PM.png" descr="Screen Shot 2017-01-09 at 10.17.3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68196" y="2751284"/>
            <a:ext cx="1440150" cy="1355435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traquark"/>
          <p:cNvSpPr txBox="1"/>
          <p:nvPr/>
        </p:nvSpPr>
        <p:spPr>
          <a:xfrm>
            <a:off x="7012853" y="4038935"/>
            <a:ext cx="1396216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/>
              <a:t>tetraquark</a:t>
            </a:r>
          </a:p>
        </p:txBody>
      </p:sp>
      <p:pic>
        <p:nvPicPr>
          <p:cNvPr id="11" name="Screen Shot 2017-01-09 at 10.17.36 PM.png" descr="Screen Shot 2017-01-09 at 10.17.36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79798" y="2821065"/>
            <a:ext cx="1521984" cy="1298476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entaquark"/>
          <p:cNvSpPr txBox="1"/>
          <p:nvPr/>
        </p:nvSpPr>
        <p:spPr>
          <a:xfrm>
            <a:off x="8978622" y="4038935"/>
            <a:ext cx="1530868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/>
              <a:t>pentaquark</a:t>
            </a:r>
          </a:p>
        </p:txBody>
      </p:sp>
      <p:sp>
        <p:nvSpPr>
          <p:cNvPr id="13" name="hybrid meson"/>
          <p:cNvSpPr txBox="1"/>
          <p:nvPr/>
        </p:nvSpPr>
        <p:spPr>
          <a:xfrm>
            <a:off x="6825167" y="5903862"/>
            <a:ext cx="1846660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/>
              <a:t>hybrid meson</a:t>
            </a:r>
          </a:p>
        </p:txBody>
      </p:sp>
      <p:sp>
        <p:nvSpPr>
          <p:cNvPr id="14" name="glueball"/>
          <p:cNvSpPr txBox="1"/>
          <p:nvPr/>
        </p:nvSpPr>
        <p:spPr>
          <a:xfrm>
            <a:off x="9247251" y="5903862"/>
            <a:ext cx="1094852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109"/>
              <a:t>glueball</a:t>
            </a:r>
          </a:p>
        </p:txBody>
      </p:sp>
      <p:grpSp>
        <p:nvGrpSpPr>
          <p:cNvPr id="15" name="Group"/>
          <p:cNvGrpSpPr/>
          <p:nvPr/>
        </p:nvGrpSpPr>
        <p:grpSpPr>
          <a:xfrm>
            <a:off x="7105954" y="4745659"/>
            <a:ext cx="1169790" cy="1169790"/>
            <a:chOff x="0" y="0"/>
            <a:chExt cx="1663700" cy="1663700"/>
          </a:xfrm>
        </p:grpSpPr>
        <p:grpSp>
          <p:nvGrpSpPr>
            <p:cNvPr id="16" name="Group"/>
            <p:cNvGrpSpPr/>
            <p:nvPr/>
          </p:nvGrpSpPr>
          <p:grpSpPr>
            <a:xfrm>
              <a:off x="0" y="0"/>
              <a:ext cx="1663700" cy="1663700"/>
              <a:chOff x="0" y="0"/>
              <a:chExt cx="1663700" cy="1663700"/>
            </a:xfrm>
          </p:grpSpPr>
          <p:grpSp>
            <p:nvGrpSpPr>
              <p:cNvPr id="18" name="Group"/>
              <p:cNvGrpSpPr/>
              <p:nvPr/>
            </p:nvGrpSpPr>
            <p:grpSpPr>
              <a:xfrm>
                <a:off x="0" y="0"/>
                <a:ext cx="1663700" cy="1663700"/>
                <a:chOff x="0" y="0"/>
                <a:chExt cx="1663700" cy="1663700"/>
              </a:xfrm>
            </p:grpSpPr>
            <p:sp>
              <p:nvSpPr>
                <p:cNvPr id="20" name="Circle"/>
                <p:cNvSpPr/>
                <p:nvPr/>
              </p:nvSpPr>
              <p:spPr>
                <a:xfrm>
                  <a:off x="0" y="0"/>
                  <a:ext cx="1663700" cy="1663700"/>
                </a:xfrm>
                <a:prstGeom prst="ellipse">
                  <a:avLst/>
                </a:prstGeom>
                <a:solidFill>
                  <a:srgbClr val="FFF2D5"/>
                </a:solidFill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35719" tIns="35719" rIns="35719" bIns="35719" numCol="1" anchor="ctr">
                  <a:noAutofit/>
                </a:bodyPr>
                <a:lstStyle/>
                <a:p>
                  <a:pPr>
                    <a:defRPr sz="3000">
                      <a:solidFill>
                        <a:srgbClr val="FFFFFF"/>
                      </a:solidFill>
                      <a:effectLst>
                        <a:outerShdw blurRad="25400" dist="42435" dir="2388334" rotWithShape="0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pPr>
                  <a:endParaRPr sz="2109"/>
                </a:p>
              </p:txBody>
            </p:sp>
            <p:sp>
              <p:nvSpPr>
                <p:cNvPr id="21" name="q"/>
                <p:cNvSpPr/>
                <p:nvPr/>
              </p:nvSpPr>
              <p:spPr>
                <a:xfrm>
                  <a:off x="939800" y="558800"/>
                  <a:ext cx="558800" cy="5334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>
                  <a:solidFill>
                    <a:srgbClr val="E324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2400">
                      <a:solidFill>
                        <a:srgbClr val="E32400"/>
                      </a:solidFill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rPr sz="1687"/>
                    <a:t>q</a:t>
                  </a:r>
                </a:p>
              </p:txBody>
            </p:sp>
            <p:sp>
              <p:nvSpPr>
                <p:cNvPr id="22" name="q"/>
                <p:cNvSpPr/>
                <p:nvPr/>
              </p:nvSpPr>
              <p:spPr>
                <a:xfrm>
                  <a:off x="330200" y="241300"/>
                  <a:ext cx="520700" cy="520700"/>
                </a:xfrm>
                <a:prstGeom prst="ellipse">
                  <a:avLst/>
                </a:prstGeom>
                <a:solidFill>
                  <a:srgbClr val="0056D6"/>
                </a:solid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="" xmlns:ma14="http://schemas.microsoft.com/office/mac/drawingml/2011/main" val="1"/>
                  </a:ext>
                </a:extLst>
              </p:spPr>
              <p:txBody>
                <a:bodyPr wrap="square" lIns="35719" tIns="35719" rIns="35719" bIns="35719" numCol="1" anchor="ctr">
                  <a:noAutofit/>
                </a:bodyPr>
                <a:lstStyle>
                  <a:lvl1pPr>
                    <a:defRPr sz="2400">
                      <a:solidFill>
                        <a:srgbClr val="FFFFFF"/>
                      </a:solidFill>
                      <a:effectLst>
                        <a:outerShdw blurRad="25400" dist="42435" dir="2388334" rotWithShape="0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  <a:ea typeface="Helvetica Neue"/>
                      <a:cs typeface="Helvetica Neue"/>
                      <a:sym typeface="Helvetica Neue"/>
                    </a:defRPr>
                  </a:lvl1pPr>
                </a:lstStyle>
                <a:p>
                  <a:r>
                    <a:rPr sz="1687"/>
                    <a:t>q</a:t>
                  </a:r>
                </a:p>
              </p:txBody>
            </p:sp>
          </p:grpSp>
          <p:sp>
            <p:nvSpPr>
              <p:cNvPr id="19" name="Line"/>
              <p:cNvSpPr/>
              <p:nvPr/>
            </p:nvSpPr>
            <p:spPr>
              <a:xfrm>
                <a:off x="1130299" y="709791"/>
                <a:ext cx="149309" cy="1"/>
              </a:xfrm>
              <a:prstGeom prst="line">
                <a:avLst/>
              </a:prstGeom>
              <a:noFill/>
              <a:ln w="25400" cap="flat">
                <a:solidFill>
                  <a:srgbClr val="E32400"/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 sz="844"/>
              </a:p>
            </p:txBody>
          </p:sp>
        </p:grpSp>
        <p:sp>
          <p:nvSpPr>
            <p:cNvPr id="17" name="g"/>
            <p:cNvSpPr/>
            <p:nvPr/>
          </p:nvSpPr>
          <p:spPr>
            <a:xfrm>
              <a:off x="342900" y="889000"/>
              <a:ext cx="558800" cy="609600"/>
            </a:xfrm>
            <a:prstGeom prst="ellipse">
              <a:avLst/>
            </a:prstGeom>
            <a:solidFill>
              <a:srgbClr val="E32400"/>
            </a:solidFill>
            <a:ln w="25400" cap="flat">
              <a:solidFill>
                <a:srgbClr val="0056D6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>
                  <a:solidFill>
                    <a:srgbClr val="FFFFFF"/>
                  </a:solidFill>
                  <a:effectLst>
                    <a:outerShdw blurRad="25400" dist="42435" dir="2388334" rotWithShape="0">
                      <a:srgbClr val="000000">
                        <a:alpha val="48275"/>
                      </a:srgbClr>
                    </a:outerShdw>
                  </a:effectLst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r>
                <a:rPr sz="1687"/>
                <a:t>g</a:t>
              </a:r>
            </a:p>
          </p:txBody>
        </p:sp>
      </p:grpSp>
      <p:sp>
        <p:nvSpPr>
          <p:cNvPr id="23" name="Circle"/>
          <p:cNvSpPr/>
          <p:nvPr/>
        </p:nvSpPr>
        <p:spPr>
          <a:xfrm>
            <a:off x="9155895" y="4752071"/>
            <a:ext cx="1169790" cy="1169790"/>
          </a:xfrm>
          <a:prstGeom prst="ellipse">
            <a:avLst/>
          </a:prstGeom>
          <a:solidFill>
            <a:srgbClr val="FFF2D5"/>
          </a:solidFill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25400" dist="42435" dir="2388334" rotWithShape="0">
                    <a:srgbClr val="000000">
                      <a:alpha val="48275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109"/>
          </a:p>
        </p:txBody>
      </p:sp>
      <p:sp>
        <p:nvSpPr>
          <p:cNvPr id="24" name="g"/>
          <p:cNvSpPr/>
          <p:nvPr/>
        </p:nvSpPr>
        <p:spPr>
          <a:xfrm>
            <a:off x="9722682" y="5236108"/>
            <a:ext cx="392907" cy="428626"/>
          </a:xfrm>
          <a:prstGeom prst="ellipse">
            <a:avLst/>
          </a:prstGeom>
          <a:solidFill>
            <a:srgbClr val="0056D6"/>
          </a:solidFill>
          <a:ln w="25400">
            <a:solidFill>
              <a:srgbClr val="E32400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  <a:effectLst>
                  <a:outerShdw blurRad="25400" dist="42435" dir="2388334" rotWithShape="0">
                    <a:srgbClr val="000000">
                      <a:alpha val="48275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687"/>
              <a:t>g</a:t>
            </a:r>
          </a:p>
        </p:txBody>
      </p:sp>
      <p:sp>
        <p:nvSpPr>
          <p:cNvPr id="25" name="g"/>
          <p:cNvSpPr/>
          <p:nvPr/>
        </p:nvSpPr>
        <p:spPr>
          <a:xfrm>
            <a:off x="9405291" y="4866757"/>
            <a:ext cx="392907" cy="428626"/>
          </a:xfrm>
          <a:prstGeom prst="ellipse">
            <a:avLst/>
          </a:prstGeom>
          <a:solidFill>
            <a:srgbClr val="E32400"/>
          </a:solidFill>
          <a:ln w="25400">
            <a:solidFill>
              <a:srgbClr val="0056D6"/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2400">
                <a:solidFill>
                  <a:srgbClr val="FFFFFF"/>
                </a:solidFill>
                <a:effectLst>
                  <a:outerShdw blurRad="25400" dist="42435" dir="2388334" rotWithShape="0">
                    <a:srgbClr val="000000">
                      <a:alpha val="48275"/>
                    </a:srgbClr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687"/>
              <a:t>g</a:t>
            </a:r>
          </a:p>
        </p:txBody>
      </p:sp>
      <p:sp>
        <p:nvSpPr>
          <p:cNvPr id="26" name="Rounded Rectangle"/>
          <p:cNvSpPr/>
          <p:nvPr/>
        </p:nvSpPr>
        <p:spPr>
          <a:xfrm>
            <a:off x="1770753" y="4555282"/>
            <a:ext cx="6969828" cy="1872114"/>
          </a:xfrm>
          <a:prstGeom prst="roundRect">
            <a:avLst>
              <a:gd name="adj" fmla="val 18420"/>
            </a:avLst>
          </a:prstGeom>
          <a:ln w="76200">
            <a:solidFill>
              <a:schemeClr val="accent2">
                <a:hueOff val="-554920"/>
                <a:satOff val="-21482"/>
                <a:lumOff val="-6228"/>
              </a:schemeClr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7" name="Oval"/>
          <p:cNvSpPr/>
          <p:nvPr/>
        </p:nvSpPr>
        <p:spPr>
          <a:xfrm>
            <a:off x="9710794" y="5253968"/>
            <a:ext cx="416682" cy="410766"/>
          </a:xfrm>
          <a:prstGeom prst="ellipse">
            <a:avLst/>
          </a:prstGeom>
          <a:ln w="63500">
            <a:solidFill>
              <a:schemeClr val="accent5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  <p:sp>
        <p:nvSpPr>
          <p:cNvPr id="28" name="Oval"/>
          <p:cNvSpPr/>
          <p:nvPr/>
        </p:nvSpPr>
        <p:spPr>
          <a:xfrm>
            <a:off x="9402333" y="4884617"/>
            <a:ext cx="416682" cy="410766"/>
          </a:xfrm>
          <a:prstGeom prst="ellips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1687"/>
          </a:p>
        </p:txBody>
      </p:sp>
    </p:spTree>
    <p:extLst>
      <p:ext uri="{BB962C8B-B14F-4D97-AF65-F5344CB8AC3E}">
        <p14:creationId xmlns:p14="http://schemas.microsoft.com/office/powerpoint/2010/main" val="1629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508" y="4261594"/>
            <a:ext cx="8732231" cy="2407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97271"/>
            <a:ext cx="10515600" cy="8774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Natural and Unnatural Projections for the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30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655" y="1437654"/>
            <a:ext cx="8309294" cy="238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700" y="1148123"/>
            <a:ext cx="10083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ρ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all the natural exchange terms (top) are larger than the unnatural exchange terms (bottom).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93" y="1938034"/>
            <a:ext cx="2167906" cy="1386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92" y="4188281"/>
            <a:ext cx="3609863" cy="255454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SCHC only works in –t 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 0 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GlueX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ρ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data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have enormously improved statistics.  </a:t>
            </a:r>
            <a:endParaRPr lang="en-US" sz="16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JPAC model works fairly well below –t ~ 0.5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Even natural exchange has unexpected behavior at –t </a:t>
            </a:r>
            <a:r>
              <a:rPr lang="en-US" sz="1600" dirty="0">
                <a:latin typeface="Comic Sans MS" panose="030F0702030302020204" pitchFamily="66" charset="0"/>
              </a:rPr>
              <a:t>&gt;</a:t>
            </a:r>
            <a:r>
              <a:rPr lang="en-US" sz="1600" dirty="0" smtClean="0">
                <a:latin typeface="Comic Sans MS" panose="030F0702030302020204" pitchFamily="66" charset="0"/>
              </a:rPr>
              <a:t> 0.5</a:t>
            </a:r>
          </a:p>
        </p:txBody>
      </p:sp>
    </p:spTree>
    <p:extLst>
      <p:ext uri="{BB962C8B-B14F-4D97-AF65-F5344CB8AC3E}">
        <p14:creationId xmlns:p14="http://schemas.microsoft.com/office/powerpoint/2010/main" val="285315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632" y="813815"/>
            <a:ext cx="554312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97271"/>
            <a:ext cx="10515600" cy="8774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JPAC Model vs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Data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31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778" y="2058107"/>
            <a:ext cx="2167906" cy="138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209" y="1224029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 on the right are the regular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SDME’s</a:t>
            </a: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ie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not the Natural and Unnatural linear combinations):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28" y="3226078"/>
            <a:ext cx="3463526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SCHC only works in –t 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0 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GlueX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data have significantly improved statistics </a:t>
            </a:r>
            <a:endParaRPr lang="en-US" sz="16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JPAC model agreement with preliminary data is only qualitative.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No breakdown of </a:t>
            </a:r>
            <a:r>
              <a:rPr lang="en-US" sz="1600" dirty="0" smtClean="0">
                <a:latin typeface="Comic Sans MS" panose="030F0702030302020204" pitchFamily="66" charset="0"/>
              </a:rPr>
              <a:t>relative </a:t>
            </a:r>
            <a:r>
              <a:rPr lang="en-US" sz="1600" dirty="0" smtClean="0">
                <a:latin typeface="Comic Sans MS" panose="030F0702030302020204" pitchFamily="66" charset="0"/>
              </a:rPr>
              <a:t>contributions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in JPAC paper, but </a:t>
            </a:r>
            <a:r>
              <a:rPr lang="en-US" sz="1600" dirty="0" smtClean="0">
                <a:latin typeface="Comic Sans MS" panose="030F0702030302020204" pitchFamily="66" charset="0"/>
              </a:rPr>
              <a:t>earlier OTL </a:t>
            </a:r>
            <a:r>
              <a:rPr lang="en-US" sz="1600" dirty="0" smtClean="0">
                <a:latin typeface="Comic Sans MS" panose="030F0702030302020204" pitchFamily="66" charset="0"/>
              </a:rPr>
              <a:t>model suggests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results </a:t>
            </a:r>
            <a:r>
              <a:rPr lang="en-US" sz="1600" dirty="0" smtClean="0">
                <a:latin typeface="Comic Sans MS" panose="030F0702030302020204" pitchFamily="66" charset="0"/>
              </a:rPr>
              <a:t>are </a:t>
            </a:r>
            <a:r>
              <a:rPr lang="en-US" sz="1600" dirty="0" smtClean="0">
                <a:latin typeface="Comic Sans MS" panose="030F0702030302020204" pitchFamily="66" charset="0"/>
              </a:rPr>
              <a:t>sensitive </a:t>
            </a:r>
            <a:r>
              <a:rPr lang="en-US" sz="1600" dirty="0" smtClean="0">
                <a:latin typeface="Comic Sans MS" panose="030F0702030302020204" pitchFamily="66" charset="0"/>
              </a:rPr>
              <a:t>to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4334" y="2750887"/>
            <a:ext cx="10919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2016 only</a:t>
            </a:r>
          </a:p>
        </p:txBody>
      </p:sp>
    </p:spTree>
    <p:extLst>
      <p:ext uri="{BB962C8B-B14F-4D97-AF65-F5344CB8AC3E}">
        <p14:creationId xmlns:p14="http://schemas.microsoft.com/office/powerpoint/2010/main" val="30471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199" y="4076747"/>
            <a:ext cx="2868788" cy="26733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632" y="813815"/>
            <a:ext cx="5543120" cy="5760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800" y="97271"/>
            <a:ext cx="10515600" cy="877455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JPAC Model vs </a:t>
            </a:r>
            <a:r>
              <a:rPr lang="en-US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Data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32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0258" y="388011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Oh, </a:t>
            </a:r>
            <a:r>
              <a:rPr lang="en-US" sz="1600" dirty="0" err="1" smtClean="0">
                <a:latin typeface="Comic Sans MS" pitchFamily="66" charset="0"/>
              </a:rPr>
              <a:t>Titov</a:t>
            </a:r>
            <a:r>
              <a:rPr lang="en-US" sz="1600" dirty="0" smtClean="0">
                <a:latin typeface="Comic Sans MS" pitchFamily="66" charset="0"/>
              </a:rPr>
              <a:t>, and Lee Dotted- mostly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Dashed- </a:t>
            </a:r>
            <a:r>
              <a:rPr lang="en-US" sz="1600" dirty="0" err="1">
                <a:latin typeface="Comic Sans MS" pitchFamily="66" charset="0"/>
              </a:rPr>
              <a:t>Pomeron</a:t>
            </a:r>
            <a:endParaRPr lang="en-US" sz="1600" dirty="0">
              <a:latin typeface="Comic Sans MS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8778" y="2058107"/>
            <a:ext cx="2167906" cy="13868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209" y="1224029"/>
            <a:ext cx="5527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 on the right are the regular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SDME’s</a:t>
            </a: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(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ie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not the Natural and Unnatural linear combinations):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28" y="3226078"/>
            <a:ext cx="3463526" cy="35394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SCHC only works in –t 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0 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Comic Sans MS" panose="030F0702030302020204" pitchFamily="66" charset="0"/>
                <a:sym typeface="Wingdings" panose="05000000000000000000" pitchFamily="2" charset="2"/>
              </a:rPr>
              <a:t>GlueX</a:t>
            </a:r>
            <a:r>
              <a:rPr lang="en-US" sz="16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data have significantly improved statistics </a:t>
            </a:r>
            <a:endParaRPr lang="en-US" sz="1600" dirty="0" smtClean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JPAC model agreement with preliminary data is only qualitative.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</a:rPr>
              <a:t>No breakdown of </a:t>
            </a:r>
            <a:r>
              <a:rPr lang="en-US" sz="1600" dirty="0" smtClean="0">
                <a:latin typeface="Comic Sans MS" panose="030F0702030302020204" pitchFamily="66" charset="0"/>
              </a:rPr>
              <a:t>relative </a:t>
            </a:r>
            <a:r>
              <a:rPr lang="en-US" sz="1600" dirty="0" smtClean="0">
                <a:latin typeface="Comic Sans MS" panose="030F0702030302020204" pitchFamily="66" charset="0"/>
              </a:rPr>
              <a:t>contributions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in JPAC paper, but </a:t>
            </a:r>
            <a:r>
              <a:rPr lang="en-US" sz="1600" dirty="0" smtClean="0">
                <a:latin typeface="Comic Sans MS" panose="030F0702030302020204" pitchFamily="66" charset="0"/>
              </a:rPr>
              <a:t>earlier OTL </a:t>
            </a:r>
            <a:r>
              <a:rPr lang="en-US" sz="1600" dirty="0" smtClean="0">
                <a:latin typeface="Comic Sans MS" panose="030F0702030302020204" pitchFamily="66" charset="0"/>
              </a:rPr>
              <a:t>model suggests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results </a:t>
            </a:r>
            <a:r>
              <a:rPr lang="en-US" sz="1600" dirty="0" smtClean="0">
                <a:latin typeface="Comic Sans MS" panose="030F0702030302020204" pitchFamily="66" charset="0"/>
              </a:rPr>
              <a:t>are </a:t>
            </a:r>
            <a:r>
              <a:rPr lang="en-US" sz="1600" dirty="0" smtClean="0">
                <a:latin typeface="Comic Sans MS" panose="030F0702030302020204" pitchFamily="66" charset="0"/>
              </a:rPr>
              <a:t>sensitive </a:t>
            </a:r>
            <a:r>
              <a:rPr lang="en-US" sz="1600" dirty="0" smtClean="0">
                <a:latin typeface="Comic Sans MS" panose="030F0702030302020204" pitchFamily="66" charset="0"/>
              </a:rPr>
              <a:t>to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vs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Pomeron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</a:t>
            </a:r>
            <a:endParaRPr lang="en-US" sz="1600" dirty="0" smtClean="0"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78411" y="5838462"/>
            <a:ext cx="35365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 panose="030F0702030302020204" pitchFamily="66" charset="0"/>
                <a:hlinkClick r:id="rId5"/>
              </a:rPr>
              <a:t>https</a:t>
            </a:r>
            <a:r>
              <a:rPr lang="en-US" sz="1400" dirty="0">
                <a:latin typeface="Comic Sans MS" panose="030F0702030302020204" pitchFamily="66" charset="0"/>
                <a:hlinkClick r:id="rId5"/>
              </a:rPr>
              <a:t>://arxiv.org/abs/nucl-th/0006057</a:t>
            </a: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4334" y="2750887"/>
            <a:ext cx="10919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2016 only</a:t>
            </a:r>
          </a:p>
        </p:txBody>
      </p:sp>
    </p:spTree>
    <p:extLst>
      <p:ext uri="{BB962C8B-B14F-4D97-AF65-F5344CB8AC3E}">
        <p14:creationId xmlns:p14="http://schemas.microsoft.com/office/powerpoint/2010/main" val="378763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425" y="96203"/>
            <a:ext cx="10153649" cy="715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Summary 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3850" y="726345"/>
            <a:ext cx="114776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omic Sans MS" pitchFamily="66" charset="0"/>
              </a:rPr>
              <a:t>GlueX</a:t>
            </a:r>
            <a:r>
              <a:rPr lang="en-US" sz="1600" dirty="0">
                <a:latin typeface="Comic Sans MS" pitchFamily="66" charset="0"/>
              </a:rPr>
              <a:t> is a </a:t>
            </a:r>
            <a:r>
              <a:rPr lang="en-US" sz="1600" dirty="0" smtClean="0">
                <a:latin typeface="Comic Sans MS" pitchFamily="66" charset="0"/>
              </a:rPr>
              <a:t>fixed target, linearly </a:t>
            </a:r>
            <a:r>
              <a:rPr lang="en-US" sz="1600" dirty="0">
                <a:latin typeface="Comic Sans MS" pitchFamily="66" charset="0"/>
              </a:rPr>
              <a:t>polarized photo-production facility with the beam energy, acceptance, and intensity to search </a:t>
            </a:r>
            <a:r>
              <a:rPr lang="en-US" sz="1600" dirty="0" smtClean="0">
                <a:latin typeface="Comic Sans MS" pitchFamily="66" charset="0"/>
              </a:rPr>
              <a:t>for hybrid </a:t>
            </a:r>
            <a:r>
              <a:rPr lang="en-US" sz="1600" dirty="0">
                <a:latin typeface="Comic Sans MS" pitchFamily="66" charset="0"/>
              </a:rPr>
              <a:t>mesons </a:t>
            </a:r>
            <a:r>
              <a:rPr lang="en-US" sz="1600" dirty="0" smtClean="0">
                <a:latin typeface="Comic Sans MS" pitchFamily="66" charset="0"/>
              </a:rPr>
              <a:t>in the expected mass range of 1.5-2.5 </a:t>
            </a:r>
            <a:r>
              <a:rPr lang="en-US" sz="1600" dirty="0">
                <a:latin typeface="Comic Sans MS" pitchFamily="66" charset="0"/>
              </a:rPr>
              <a:t>GeV/c</a:t>
            </a:r>
            <a:r>
              <a:rPr lang="en-US" sz="1600" baseline="30000" dirty="0">
                <a:latin typeface="Comic Sans MS" pitchFamily="66" charset="0"/>
              </a:rPr>
              <a:t>2</a:t>
            </a:r>
            <a:r>
              <a:rPr lang="en-US" sz="1600" dirty="0">
                <a:latin typeface="Comic Sans MS" pitchFamily="66" charset="0"/>
              </a:rPr>
              <a:t>. </a:t>
            </a:r>
          </a:p>
          <a:p>
            <a:pPr eaLnBrk="1" hangingPunct="1"/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The detectors and beamline instrumentation are all working </a:t>
            </a:r>
            <a:r>
              <a:rPr lang="en-US" sz="1600" dirty="0" smtClean="0">
                <a:latin typeface="Comic Sans MS" pitchFamily="66" charset="0"/>
              </a:rPr>
              <a:t>well: </a:t>
            </a:r>
            <a:r>
              <a:rPr lang="en-US" sz="1600" dirty="0" err="1" smtClean="0">
                <a:latin typeface="Comic Sans MS" pitchFamily="66" charset="0"/>
              </a:rPr>
              <a:t>eg</a:t>
            </a:r>
            <a:r>
              <a:rPr lang="en-US" sz="1600" dirty="0" smtClean="0">
                <a:latin typeface="Comic Sans MS" pitchFamily="66" charset="0"/>
              </a:rPr>
              <a:t>, exclusive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 photo-production is reconstructed with low background by detecting 5 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tracks+showers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with a total efficiency of ~10%.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Asymmetries:</a:t>
            </a:r>
            <a:endParaRPr lang="en-US" sz="1600" dirty="0">
              <a:latin typeface="Comic Sans MS" pitchFamily="66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itchFamily="66" charset="0"/>
              </a:rPr>
              <a:t>Our </a:t>
            </a:r>
            <a:r>
              <a:rPr lang="en-US" sz="1600" dirty="0" smtClean="0">
                <a:latin typeface="Comic Sans MS" pitchFamily="66" charset="0"/>
              </a:rPr>
              <a:t>commissioning </a:t>
            </a:r>
            <a:r>
              <a:rPr lang="en-US" sz="1600" dirty="0" smtClean="0">
                <a:latin typeface="Comic Sans MS" pitchFamily="66" charset="0"/>
              </a:rPr>
              <a:t>data </a:t>
            </a:r>
            <a:r>
              <a:rPr lang="en-US" sz="1600" dirty="0" smtClean="0">
                <a:latin typeface="Comic Sans MS" pitchFamily="66" charset="0"/>
              </a:rPr>
              <a:t>were </a:t>
            </a:r>
            <a:r>
              <a:rPr lang="en-US" sz="1600" dirty="0" smtClean="0">
                <a:latin typeface="Comic Sans MS" pitchFamily="66" charset="0"/>
              </a:rPr>
              <a:t>previous analyzed </a:t>
            </a:r>
            <a:r>
              <a:rPr lang="en-US" sz="1600" dirty="0" smtClean="0">
                <a:latin typeface="Comic Sans MS" pitchFamily="66" charset="0"/>
              </a:rPr>
              <a:t>to extract beam </a:t>
            </a:r>
            <a:r>
              <a:rPr lang="en-US" sz="1600" dirty="0">
                <a:latin typeface="Comic Sans MS" pitchFamily="66" charset="0"/>
              </a:rPr>
              <a:t>asymmetry </a:t>
            </a:r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 measurements of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photo-production: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first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measurements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on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in this beam energy range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published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ii. natural parity exchange (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ie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vectors) dominates for –t below 1 (GeV/c)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Production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data with 8x our earlier statistics have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now been analyzed to extract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(draft paper being 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circulated internally)</a:t>
            </a:r>
            <a:endParaRPr lang="en-US" sz="1600" b="1" dirty="0" smtClean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sz="1600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.  first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Σ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measurements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on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 in this beam energy range . </a:t>
            </a: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ii. 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atural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parity exchange also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dominates 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’,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but a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detailed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comparison of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vs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 will require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much                       </a:t>
            </a: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                   more statistics. </a:t>
            </a:r>
            <a:endParaRPr lang="en-US" sz="1600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	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iii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we have more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precise results 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, approaching a systematic limit of a few percent at low –t .  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SDME’s: 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Preliminary SDME’s for </a:t>
            </a:r>
            <a:r>
              <a:rPr lang="el-GR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and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φ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have been produced. </a:t>
            </a:r>
          </a:p>
          <a:p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sz="1600" dirty="0" err="1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For the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ρ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impressive statistics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and good agreement with JPAC model below –t ~ 0.5 (GeV/c)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	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ii.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For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good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statistics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but only qualitative agreement with the JPAC model. </a:t>
            </a:r>
            <a:endParaRPr lang="en-US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Acknowledgements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849" y="1813572"/>
            <a:ext cx="10960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The organizers and staff of this conference for the opportunity to visit </a:t>
            </a:r>
            <a:r>
              <a:rPr lang="en-US" sz="1600" dirty="0" smtClean="0">
                <a:latin typeface="Comic Sans MS" panose="030F0702030302020204" pitchFamily="66" charset="0"/>
              </a:rPr>
              <a:t>Guilin. </a:t>
            </a:r>
            <a:endParaRPr lang="en-US" sz="1600" dirty="0">
              <a:latin typeface="Comic Sans MS" panose="030F0702030302020204" pitchFamily="66" charset="0"/>
            </a:endParaRPr>
          </a:p>
          <a:p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My </a:t>
            </a:r>
            <a:r>
              <a:rPr lang="en-US" sz="1600" dirty="0" err="1">
                <a:latin typeface="Comic Sans MS" panose="030F0702030302020204" pitchFamily="66" charset="0"/>
              </a:rPr>
              <a:t>GlueX</a:t>
            </a:r>
            <a:r>
              <a:rPr lang="en-US" sz="1600" dirty="0">
                <a:latin typeface="Comic Sans MS" panose="030F0702030302020204" pitchFamily="66" charset="0"/>
              </a:rPr>
              <a:t> collaborators, for discussions, stolen slides, and all their original work</a:t>
            </a:r>
            <a:r>
              <a:rPr lang="en-US" sz="1600" dirty="0" smtClean="0">
                <a:latin typeface="Comic Sans MS" panose="030F0702030302020204" pitchFamily="66" charset="0"/>
              </a:rPr>
              <a:t>. (</a:t>
            </a:r>
            <a:r>
              <a:rPr lang="en-US" sz="1600" dirty="0" err="1" smtClean="0">
                <a:latin typeface="Comic Sans MS" panose="030F0702030302020204" pitchFamily="66" charset="0"/>
              </a:rPr>
              <a:t>Thanks,Tegan</a:t>
            </a:r>
            <a:r>
              <a:rPr lang="en-US" sz="1600" dirty="0" smtClean="0">
                <a:latin typeface="Comic Sans MS" panose="030F0702030302020204" pitchFamily="66" charset="0"/>
              </a:rPr>
              <a:t>, Will, </a:t>
            </a:r>
            <a:r>
              <a:rPr lang="en-US" sz="1600" dirty="0" smtClean="0">
                <a:latin typeface="Comic Sans MS" panose="030F0702030302020204" pitchFamily="66" charset="0"/>
              </a:rPr>
              <a:t>Alex, and Georgios!)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1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3200401"/>
            <a:ext cx="2607469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0" y="4217192"/>
            <a:ext cx="1141016" cy="1384301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47015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4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114385"/>
            <a:ext cx="5088636" cy="3602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The GlueX Collaboration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990600"/>
            <a:ext cx="8686800" cy="4876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1800" dirty="0">
                <a:solidFill>
                  <a:srgbClr val="660066"/>
                </a:solidFill>
              </a:rPr>
              <a:t>Arizona State, Athens, Carnegie Mellon, Catholic University, Univ. of Connecticut, Florida International, Florida State, George Washington, Glasgow, GSI, Indiana University, IHEP, ITEP, Jefferson Lab, U. Mass Amherst, MIT, </a:t>
            </a:r>
            <a:r>
              <a:rPr lang="en-US" sz="1800" dirty="0" err="1">
                <a:solidFill>
                  <a:srgbClr val="660066"/>
                </a:solidFill>
              </a:rPr>
              <a:t>MePhi</a:t>
            </a:r>
            <a:r>
              <a:rPr lang="en-US" sz="1800" dirty="0">
                <a:solidFill>
                  <a:srgbClr val="660066"/>
                </a:solidFill>
              </a:rPr>
              <a:t>, Norfolk State, North Carolina A&amp;T, Univ. North Carolina Wilmington, Northwestern, Old Dominion, Santa Maria, University of Regina, Tomsk, Wuhan and Yerevan Physics Institute.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2296" indent="0">
              <a:buNone/>
            </a:pPr>
            <a:r>
              <a:rPr lang="en-US" sz="1800" dirty="0"/>
              <a:t>Over 125 collaborators from more than 25 institutions with others joining and more are welcome.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906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GlueX</a:t>
            </a:r>
            <a:r>
              <a:rPr lang="en-US" dirty="0" smtClean="0"/>
              <a:t> References (updated 8/7/19)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0700" y="4086498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299472"/>
              </p:ext>
            </p:extLst>
          </p:nvPr>
        </p:nvGraphicFramePr>
        <p:xfrm>
          <a:off x="360218" y="754017"/>
          <a:ext cx="11517746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2473">
                  <a:extLst>
                    <a:ext uri="{9D8B030D-6E8A-4147-A177-3AD203B41FA5}">
                      <a16:colId xmlns:a16="http://schemas.microsoft.com/office/drawing/2014/main" val="3474252746"/>
                    </a:ext>
                  </a:extLst>
                </a:gridCol>
                <a:gridCol w="3445164">
                  <a:extLst>
                    <a:ext uri="{9D8B030D-6E8A-4147-A177-3AD203B41FA5}">
                      <a16:colId xmlns:a16="http://schemas.microsoft.com/office/drawing/2014/main" val="2813846677"/>
                    </a:ext>
                  </a:extLst>
                </a:gridCol>
                <a:gridCol w="3103418">
                  <a:extLst>
                    <a:ext uri="{9D8B030D-6E8A-4147-A177-3AD203B41FA5}">
                      <a16:colId xmlns:a16="http://schemas.microsoft.com/office/drawing/2014/main" val="2007025599"/>
                    </a:ext>
                  </a:extLst>
                </a:gridCol>
                <a:gridCol w="3426691">
                  <a:extLst>
                    <a:ext uri="{9D8B030D-6E8A-4147-A177-3AD203B41FA5}">
                      <a16:colId xmlns:a16="http://schemas.microsoft.com/office/drawing/2014/main" val="2325871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4635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Physics results: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GlueX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Sigma Asymmetry on pi0,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eta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Phys.Rev.C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95, 042201 (2017)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  <a:hlinkClick r:id="rId2"/>
                        </a:rPr>
                        <a:t>https://arxiv.org/abs/1701.08123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321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SDME’s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A. 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Austregesilo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talk at MENU 2019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  <a:hlinkClick r:id="rId3"/>
                        </a:rPr>
                        <a:t>https://registration.mcs.cmu.edu/event/1/contributions/41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659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Sigma Asymmetries on pi0,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eta, eta’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W. McGinley talk at MENU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2019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  <a:hlinkClick r:id="rId4"/>
                        </a:rPr>
                        <a:t>https://registration.mcs.cmu.edu/event/1/contributions/145/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901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NIM articles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: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Triplet 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POLarimeter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NIM</a:t>
                      </a:r>
                      <a:r>
                        <a:rPr lang="en-US" altLang="en-US" sz="1400" dirty="0" smtClean="0">
                          <a:latin typeface="Comic Sans MS" panose="030F0702030302020204" pitchFamily="66" charset="0"/>
                        </a:rPr>
                        <a:t> A867 (2017) 115-127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 smtClean="0">
                          <a:latin typeface="Comic Sans MS" panose="030F0702030302020204" pitchFamily="66" charset="0"/>
                          <a:hlinkClick r:id="rId5"/>
                        </a:rPr>
                        <a:t>https://arxiv.org/abs/1703.07875</a:t>
                      </a:r>
                      <a:endParaRPr lang="en-US" altLang="en-US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781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GlueX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Start Counter</a:t>
                      </a:r>
                    </a:p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NIM, A927 (2019) 330–342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  <a:hlinkClick r:id="rId6"/>
                        </a:rPr>
                        <a:t>https://arxiv.org/abs/1901.02759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369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BCAL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NIM A896 (2018) 24-42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  <a:hlinkClick r:id="rId7"/>
                        </a:rPr>
                        <a:t>https://arxiv.org/abs/1801.03088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132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PhD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Theses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ω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SDME’s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M.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Staib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, PhD thesis, Sept 2017, Carnegie Mellon U.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75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φ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 SDME’s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A. Barnes, PhD thesis, May 2017, U. of Connecticut</a:t>
                      </a:r>
                      <a:endParaRPr lang="en-US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47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Eta and eta’ </a:t>
                      </a:r>
                      <a:r>
                        <a:rPr lang="el-GR" sz="1400" dirty="0" smtClean="0">
                          <a:latin typeface="Comic Sans MS" panose="030F0702030302020204" pitchFamily="66" charset="0"/>
                        </a:rPr>
                        <a:t>Σ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asymmetry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T. Beattie, PhD thesis, March 2019, U.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of Regina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3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657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1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Theory </a:t>
            </a:r>
            <a:r>
              <a:rPr lang="en-US" dirty="0"/>
              <a:t>References (updated 8/7/19)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0700" y="4036091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860775"/>
              </p:ext>
            </p:extLst>
          </p:nvPr>
        </p:nvGraphicFramePr>
        <p:xfrm>
          <a:off x="512618" y="1252780"/>
          <a:ext cx="11166764" cy="31811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6681">
                  <a:extLst>
                    <a:ext uri="{9D8B030D-6E8A-4147-A177-3AD203B41FA5}">
                      <a16:colId xmlns:a16="http://schemas.microsoft.com/office/drawing/2014/main" val="3474252746"/>
                    </a:ext>
                  </a:extLst>
                </a:gridCol>
                <a:gridCol w="2817870">
                  <a:extLst>
                    <a:ext uri="{9D8B030D-6E8A-4147-A177-3AD203B41FA5}">
                      <a16:colId xmlns:a16="http://schemas.microsoft.com/office/drawing/2014/main" val="2813846677"/>
                    </a:ext>
                  </a:extLst>
                </a:gridCol>
                <a:gridCol w="2846430">
                  <a:extLst>
                    <a:ext uri="{9D8B030D-6E8A-4147-A177-3AD203B41FA5}">
                      <a16:colId xmlns:a16="http://schemas.microsoft.com/office/drawing/2014/main" val="2007025599"/>
                    </a:ext>
                  </a:extLst>
                </a:gridCol>
                <a:gridCol w="3255783">
                  <a:extLst>
                    <a:ext uri="{9D8B030D-6E8A-4147-A177-3AD203B41FA5}">
                      <a16:colId xmlns:a16="http://schemas.microsoft.com/office/drawing/2014/main" val="2325871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24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Oh, 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Titov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, and Lee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Omega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omic Sans MS" panose="030F0702030302020204" pitchFamily="66" charset="0"/>
                        </a:rPr>
                        <a:t>photoproduction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PRC 63, 025201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  <a:hlinkClick r:id="rId2"/>
                        </a:rPr>
                        <a:t>https://arxiv.org/abs/nucl-th/0006057</a:t>
                      </a:r>
                      <a:endParaRPr lang="en-US" sz="140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6572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Misc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JPAC references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Pi0 </a:t>
                      </a:r>
                      <a:r>
                        <a:rPr lang="fr-FR" sz="1400" dirty="0" err="1" smtClean="0">
                          <a:latin typeface="Comic Sans MS" panose="030F0702030302020204" pitchFamily="66" charset="0"/>
                        </a:rPr>
                        <a:t>Regge</a:t>
                      </a:r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 model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PRD 92, 074013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omic Sans MS" panose="030F0702030302020204" pitchFamily="66" charset="0"/>
                          <a:hlinkClick r:id="rId3"/>
                        </a:rPr>
                        <a:t>https://arxiv.org/abs/1505.02321</a:t>
                      </a:r>
                      <a:endParaRPr lang="fr-FR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596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High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energy constraints on low energy baryon resonances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JLab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report </a:t>
                      </a:r>
                    </a:p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JLAB-THY-17-2539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omic Sans MS" panose="030F0702030302020204" pitchFamily="66" charset="0"/>
                          <a:hlinkClick r:id="rId4"/>
                        </a:rPr>
                        <a:t>https://arxiv.org/abs/1708.07779</a:t>
                      </a:r>
                      <a:endParaRPr lang="fr-FR" sz="14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452922"/>
                  </a:ext>
                </a:extLst>
              </a:tr>
              <a:tr h="671616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Eta and eta’ </a:t>
                      </a:r>
                      <a:r>
                        <a:rPr lang="en-US" sz="1400" dirty="0" err="1" smtClean="0">
                          <a:latin typeface="Comic Sans MS" panose="030F0702030302020204" pitchFamily="66" charset="0"/>
                        </a:rPr>
                        <a:t>Regge</a:t>
                      </a:r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 model 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PLB, </a:t>
                      </a:r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774, 10 </a:t>
                      </a:r>
                      <a:r>
                        <a:rPr lang="fr-FR" sz="1400" dirty="0" err="1" smtClean="0">
                          <a:latin typeface="Comic Sans MS" panose="030F0702030302020204" pitchFamily="66" charset="0"/>
                        </a:rPr>
                        <a:t>November</a:t>
                      </a:r>
                      <a:r>
                        <a:rPr lang="fr-FR" sz="1400" dirty="0" smtClean="0">
                          <a:latin typeface="Comic Sans MS" panose="030F0702030302020204" pitchFamily="66" charset="0"/>
                        </a:rPr>
                        <a:t> 2017, Pages 362-367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Comic Sans MS" pitchFamily="66" charset="0"/>
                          <a:hlinkClick r:id="rId5"/>
                        </a:rPr>
                        <a:t>https://arxiv.org/abs/1704.07684v2</a:t>
                      </a:r>
                      <a:endParaRPr lang="en-US" sz="1400" dirty="0" smtClean="0"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02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Vector meson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400" baseline="0" dirty="0" err="1" smtClean="0">
                          <a:latin typeface="Comic Sans MS" panose="030F0702030302020204" pitchFamily="66" charset="0"/>
                        </a:rPr>
                        <a:t>Regge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model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 panose="030F0702030302020204" pitchFamily="66" charset="0"/>
                        </a:rPr>
                        <a:t>PRD 97, 094003</a:t>
                      </a:r>
                      <a:r>
                        <a:rPr lang="en-US" sz="1400" baseline="0" dirty="0" smtClean="0">
                          <a:latin typeface="Comic Sans MS" panose="030F0702030302020204" pitchFamily="66" charset="0"/>
                        </a:rPr>
                        <a:t> (2018) </a:t>
                      </a:r>
                      <a:endParaRPr lang="en-US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Comic Sans MS" panose="030F0702030302020204" pitchFamily="66" charset="0"/>
                          <a:hlinkClick r:id="rId6"/>
                        </a:rPr>
                        <a:t>https://arxiv.org/abs/1802.09403</a:t>
                      </a:r>
                      <a:endParaRPr lang="fr-FR" sz="14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2594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9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164234"/>
              </p:ext>
            </p:extLst>
          </p:nvPr>
        </p:nvGraphicFramePr>
        <p:xfrm>
          <a:off x="715818" y="2196812"/>
          <a:ext cx="45720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985819" y="3731490"/>
            <a:ext cx="2272145" cy="1154546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135963"/>
              </p:ext>
            </p:extLst>
          </p:nvPr>
        </p:nvGraphicFramePr>
        <p:xfrm>
          <a:off x="6557819" y="2196812"/>
          <a:ext cx="4572000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876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6497"/>
            <a:ext cx="10896599" cy="91469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Search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Filter for Hybrid Mesons: “Exotic”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Quantum Numbers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Screen Shot 2016-11-20 at 11.51.41 AM.png" descr="Screen Shot 2016-11-20 at 11.51.4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1715" y="2407858"/>
            <a:ext cx="2281603" cy="2141784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Screen Shot 2016-11-18 at 4.28.25 PM.png" descr="Screen Shot 2016-11-18 at 4.28.2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07053" y="2237036"/>
            <a:ext cx="2409965" cy="239063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H="1">
            <a:off x="9001124" y="2180984"/>
            <a:ext cx="302218" cy="554955"/>
          </a:xfrm>
          <a:prstGeom prst="line">
            <a:avLst/>
          </a:prstGeom>
          <a:ln w="508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>
              <a:defRPr sz="2400"/>
            </a:pPr>
            <a:endParaRPr sz="1687"/>
          </a:p>
        </p:txBody>
      </p:sp>
      <p:sp>
        <p:nvSpPr>
          <p:cNvPr id="7" name="“Normal” Meson"/>
          <p:cNvSpPr txBox="1"/>
          <p:nvPr/>
        </p:nvSpPr>
        <p:spPr>
          <a:xfrm>
            <a:off x="2370193" y="4705810"/>
            <a:ext cx="123431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/>
              <a:t>“Normal” Meson</a:t>
            </a:r>
          </a:p>
        </p:txBody>
      </p:sp>
      <p:sp>
        <p:nvSpPr>
          <p:cNvPr id="8" name="“Hybrid” Meson"/>
          <p:cNvSpPr txBox="1"/>
          <p:nvPr/>
        </p:nvSpPr>
        <p:spPr>
          <a:xfrm>
            <a:off x="7153349" y="4705810"/>
            <a:ext cx="11814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1266"/>
              <a:t>“Hybrid” Meson</a:t>
            </a:r>
          </a:p>
        </p:txBody>
      </p:sp>
      <p:sp>
        <p:nvSpPr>
          <p:cNvPr id="9" name="J=L+S  P=(-1)L+1  C=(-1)L+S"/>
          <p:cNvSpPr txBox="1"/>
          <p:nvPr/>
        </p:nvSpPr>
        <p:spPr>
          <a:xfrm>
            <a:off x="1990725" y="1941741"/>
            <a:ext cx="3326232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9"/>
              <a:t>J=L+S  P=(-1)</a:t>
            </a:r>
            <a:r>
              <a:rPr sz="2109" baseline="31999"/>
              <a:t>L+1</a:t>
            </a:r>
            <a:r>
              <a:rPr sz="2109"/>
              <a:t>  C=(-1)</a:t>
            </a:r>
            <a:r>
              <a:rPr sz="2109" baseline="31999"/>
              <a:t>L+S</a:t>
            </a:r>
          </a:p>
        </p:txBody>
      </p:sp>
      <p:sp>
        <p:nvSpPr>
          <p:cNvPr id="10" name="Hybrid−Meson mass splitting ~ 1.0 − 1.5 GeV"/>
          <p:cNvSpPr txBox="1"/>
          <p:nvPr/>
        </p:nvSpPr>
        <p:spPr>
          <a:xfrm>
            <a:off x="1163510" y="5971765"/>
            <a:ext cx="10090904" cy="564578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1600" dirty="0" smtClean="0">
                <a:latin typeface="Comic Sans MS" panose="030F0702030302020204" pitchFamily="66" charset="0"/>
              </a:rPr>
              <a:t>Mesons with exotic quantum numbers of 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0</a:t>
            </a:r>
            <a:r>
              <a:rPr lang="en-US" sz="1600" b="1" baseline="31999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+−</a:t>
            </a:r>
            <a:r>
              <a:rPr lang="en-US" sz="1600" b="1" dirty="0" smtClean="0">
                <a:latin typeface="Comic Sans MS" panose="030F0702030302020204" pitchFamily="66" charset="0"/>
              </a:rPr>
              <a:t>, 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1600" b="1" baseline="31999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−+</a:t>
            </a:r>
            <a:r>
              <a:rPr lang="en-US" sz="16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,  </a:t>
            </a:r>
            <a:r>
              <a:rPr lang="en-US" sz="1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sz="1600" b="1" baseline="31999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sz="1600" b="1" baseline="31999" dirty="0" smtClean="0">
                <a:latin typeface="Comic Sans MS" panose="030F0702030302020204" pitchFamily="66" charset="0"/>
              </a:rPr>
              <a:t>−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would be suggestive of constituent gluon content</a:t>
            </a:r>
            <a:r>
              <a:rPr lang="en-US" sz="1600" dirty="0" smtClean="0">
                <a:latin typeface="Comic Sans MS" panose="030F0702030302020204" pitchFamily="66" charset="0"/>
              </a:rPr>
              <a:t>.</a:t>
            </a:r>
            <a:endParaRPr lang="en-US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US" sz="1600" dirty="0" smtClean="0">
                <a:latin typeface="Comic Sans MS" panose="030F0702030302020204" pitchFamily="66" charset="0"/>
              </a:rPr>
              <a:t>From LQCD, nominal hybrid mass search range is 1.5 – 2.5 GeV/c</a:t>
            </a:r>
            <a:r>
              <a:rPr lang="en-US" sz="1600" baseline="30000" dirty="0" smtClean="0">
                <a:latin typeface="Comic Sans MS" panose="030F0702030302020204" pitchFamily="66" charset="0"/>
              </a:rPr>
              <a:t>2</a:t>
            </a:r>
            <a:r>
              <a:rPr lang="en-US" sz="1600" dirty="0" smtClean="0">
                <a:latin typeface="Comic Sans MS" panose="030F0702030302020204" pitchFamily="66" charset="0"/>
              </a:rPr>
              <a:t>. </a:t>
            </a:r>
            <a:endParaRPr sz="1600" dirty="0">
              <a:latin typeface="Comic Sans MS" panose="030F0702030302020204" pitchFamily="66" charset="0"/>
            </a:endParaRPr>
          </a:p>
        </p:txBody>
      </p:sp>
      <p:sp>
        <p:nvSpPr>
          <p:cNvPr id="11" name="Allowed JPC :    0−+, 0++, 1−−, 1+−, 2++, 2−+,……"/>
          <p:cNvSpPr txBox="1"/>
          <p:nvPr/>
        </p:nvSpPr>
        <p:spPr>
          <a:xfrm>
            <a:off x="1616859" y="5088892"/>
            <a:ext cx="5006179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039" dirty="0"/>
              <a:t>Allowed J</a:t>
            </a:r>
            <a:r>
              <a:rPr sz="2039" baseline="31999" dirty="0"/>
              <a:t>PC </a:t>
            </a:r>
            <a:r>
              <a:rPr sz="2039" dirty="0"/>
              <a:t>:    </a:t>
            </a:r>
            <a:r>
              <a:rPr sz="2039" b="1" dirty="0"/>
              <a:t>0</a:t>
            </a:r>
            <a:r>
              <a:rPr sz="2039" b="1" baseline="31999" dirty="0"/>
              <a:t>−+</a:t>
            </a:r>
            <a:r>
              <a:rPr sz="2039" b="1" dirty="0"/>
              <a:t>, 0</a:t>
            </a:r>
            <a:r>
              <a:rPr sz="2039" b="1" baseline="31999" dirty="0"/>
              <a:t>++</a:t>
            </a:r>
            <a:r>
              <a:rPr sz="2039" b="1" dirty="0"/>
              <a:t>, 1</a:t>
            </a:r>
            <a:r>
              <a:rPr sz="2039" b="1" baseline="31999" dirty="0"/>
              <a:t>−−</a:t>
            </a:r>
            <a:r>
              <a:rPr sz="2039" b="1" dirty="0"/>
              <a:t>, 1</a:t>
            </a:r>
            <a:r>
              <a:rPr sz="2039" b="1" baseline="31999" dirty="0"/>
              <a:t>+−</a:t>
            </a:r>
            <a:r>
              <a:rPr sz="2039" b="1" dirty="0"/>
              <a:t>, 2</a:t>
            </a:r>
            <a:r>
              <a:rPr sz="2039" b="1" baseline="31999" dirty="0"/>
              <a:t>++</a:t>
            </a:r>
            <a:r>
              <a:rPr sz="2039" b="1" dirty="0"/>
              <a:t>, 2</a:t>
            </a:r>
            <a:r>
              <a:rPr sz="2039" b="1" baseline="31999" dirty="0"/>
              <a:t>−+</a:t>
            </a:r>
            <a:r>
              <a:rPr sz="2039" b="1" dirty="0"/>
              <a:t>,…</a:t>
            </a:r>
          </a:p>
          <a:p>
            <a:pPr algn="l"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039" dirty="0"/>
              <a:t>Forbidden J</a:t>
            </a:r>
            <a:r>
              <a:rPr sz="2039" baseline="31999" dirty="0"/>
              <a:t>PC</a:t>
            </a:r>
            <a:r>
              <a:rPr sz="2039" dirty="0"/>
              <a:t>: </a:t>
            </a:r>
            <a:r>
              <a:rPr sz="2039" b="1" dirty="0">
                <a:solidFill>
                  <a:srgbClr val="FF0000"/>
                </a:solidFill>
              </a:rPr>
              <a:t>0</a:t>
            </a:r>
            <a:r>
              <a:rPr sz="2039" b="1" baseline="31999" dirty="0">
                <a:solidFill>
                  <a:srgbClr val="FF0000"/>
                </a:solidFill>
              </a:rPr>
              <a:t>−−</a:t>
            </a:r>
            <a:r>
              <a:rPr sz="2039" b="1" dirty="0">
                <a:solidFill>
                  <a:srgbClr val="FF0000"/>
                </a:solidFill>
              </a:rPr>
              <a:t>, 0</a:t>
            </a:r>
            <a:r>
              <a:rPr sz="2039" b="1" baseline="31999" dirty="0">
                <a:solidFill>
                  <a:srgbClr val="FF0000"/>
                </a:solidFill>
              </a:rPr>
              <a:t>+−</a:t>
            </a:r>
            <a:r>
              <a:rPr sz="2039" b="1" dirty="0">
                <a:solidFill>
                  <a:srgbClr val="FF0000"/>
                </a:solidFill>
              </a:rPr>
              <a:t>, 1</a:t>
            </a:r>
            <a:r>
              <a:rPr sz="2039" b="1" baseline="31999" dirty="0">
                <a:solidFill>
                  <a:srgbClr val="FF0000"/>
                </a:solidFill>
              </a:rPr>
              <a:t>−+</a:t>
            </a:r>
            <a:r>
              <a:rPr sz="2039" b="1" dirty="0">
                <a:solidFill>
                  <a:srgbClr val="FF0000"/>
                </a:solidFill>
              </a:rPr>
              <a:t>, 2</a:t>
            </a:r>
            <a:r>
              <a:rPr sz="2039" b="1" baseline="31999" dirty="0">
                <a:solidFill>
                  <a:srgbClr val="FF0000"/>
                </a:solidFill>
              </a:rPr>
              <a:t>+−</a:t>
            </a:r>
            <a:r>
              <a:rPr sz="2039" b="1" dirty="0">
                <a:solidFill>
                  <a:srgbClr val="FF0000"/>
                </a:solidFill>
              </a:rPr>
              <a:t>, …</a:t>
            </a:r>
          </a:p>
        </p:txBody>
      </p:sp>
      <p:sp>
        <p:nvSpPr>
          <p:cNvPr id="12" name="Allowed JPC :  0−+, 0+−, 1−−, 1−+,…"/>
          <p:cNvSpPr txBox="1"/>
          <p:nvPr/>
        </p:nvSpPr>
        <p:spPr>
          <a:xfrm>
            <a:off x="6769551" y="5093089"/>
            <a:ext cx="3682098" cy="699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039" dirty="0"/>
              <a:t>Allowed J</a:t>
            </a:r>
            <a:r>
              <a:rPr sz="2039" baseline="31999" dirty="0"/>
              <a:t>PC </a:t>
            </a:r>
            <a:r>
              <a:rPr sz="2039" dirty="0"/>
              <a:t>:  </a:t>
            </a:r>
            <a:r>
              <a:rPr sz="2039" b="1" dirty="0"/>
              <a:t>0</a:t>
            </a:r>
            <a:r>
              <a:rPr sz="2039" b="1" baseline="31999" dirty="0"/>
              <a:t>−+</a:t>
            </a:r>
            <a:r>
              <a:rPr sz="2039" b="1" dirty="0"/>
              <a:t>,</a:t>
            </a:r>
            <a:r>
              <a:rPr sz="2039" dirty="0"/>
              <a:t> </a:t>
            </a:r>
            <a:r>
              <a:rPr sz="2039" b="1" dirty="0">
                <a:solidFill>
                  <a:srgbClr val="FF0000"/>
                </a:solidFill>
              </a:rPr>
              <a:t>0</a:t>
            </a:r>
            <a:r>
              <a:rPr sz="2039" b="1" baseline="31999" dirty="0">
                <a:solidFill>
                  <a:srgbClr val="FF0000"/>
                </a:solidFill>
              </a:rPr>
              <a:t>+−</a:t>
            </a:r>
            <a:r>
              <a:rPr sz="2039" b="1" dirty="0"/>
              <a:t>, 1</a:t>
            </a:r>
            <a:r>
              <a:rPr sz="2039" b="1" baseline="31999" dirty="0"/>
              <a:t>−−</a:t>
            </a:r>
            <a:r>
              <a:rPr sz="2039" b="1" dirty="0"/>
              <a:t>, </a:t>
            </a:r>
            <a:r>
              <a:rPr sz="2039" b="1" dirty="0">
                <a:solidFill>
                  <a:srgbClr val="FF0000"/>
                </a:solidFill>
              </a:rPr>
              <a:t>1</a:t>
            </a:r>
            <a:r>
              <a:rPr sz="2039" b="1" baseline="31999" dirty="0">
                <a:solidFill>
                  <a:srgbClr val="FF0000"/>
                </a:solidFill>
              </a:rPr>
              <a:t>−+</a:t>
            </a:r>
            <a:r>
              <a:rPr sz="2039" b="1" dirty="0">
                <a:solidFill>
                  <a:schemeClr val="accent5"/>
                </a:solidFill>
              </a:rPr>
              <a:t>, </a:t>
            </a:r>
          </a:p>
          <a:p>
            <a:pPr algn="l">
              <a:defRPr sz="29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039" b="1" dirty="0">
                <a:solidFill>
                  <a:schemeClr val="accent5"/>
                </a:solidFill>
              </a:rPr>
              <a:t>                      </a:t>
            </a:r>
            <a:r>
              <a:rPr sz="2039" b="1" dirty="0"/>
              <a:t>2</a:t>
            </a:r>
            <a:r>
              <a:rPr sz="2039" b="1" baseline="31999" dirty="0"/>
              <a:t>−+</a:t>
            </a:r>
            <a:r>
              <a:rPr sz="2039" b="1" dirty="0"/>
              <a:t>, </a:t>
            </a:r>
            <a:r>
              <a:rPr sz="2039" b="1" dirty="0">
                <a:solidFill>
                  <a:srgbClr val="FF0000"/>
                </a:solidFill>
              </a:rPr>
              <a:t>2</a:t>
            </a:r>
            <a:r>
              <a:rPr sz="2039" b="1" baseline="31999" dirty="0">
                <a:solidFill>
                  <a:srgbClr val="FF0000"/>
                </a:solidFill>
              </a:rPr>
              <a:t>+−</a:t>
            </a:r>
            <a:r>
              <a:rPr sz="2039" b="1" dirty="0">
                <a:solidFill>
                  <a:schemeClr val="accent5"/>
                </a:solidFill>
              </a:rPr>
              <a:t>,</a:t>
            </a:r>
            <a:r>
              <a:rPr sz="2039" dirty="0"/>
              <a:t> …</a:t>
            </a:r>
          </a:p>
        </p:txBody>
      </p:sp>
      <p:sp>
        <p:nvSpPr>
          <p:cNvPr id="13" name="Mesons are arranged in groups of 9 (“nonets”) with same JPC"/>
          <p:cNvSpPr txBox="1"/>
          <p:nvPr/>
        </p:nvSpPr>
        <p:spPr>
          <a:xfrm>
            <a:off x="1942353" y="1001195"/>
            <a:ext cx="7360990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109"/>
              <a:t>Mesons are arranged in groups of 9 (“nonets”) with same J</a:t>
            </a:r>
            <a:r>
              <a:rPr sz="2109" baseline="31999"/>
              <a:t>PC</a:t>
            </a:r>
          </a:p>
        </p:txBody>
      </p:sp>
      <p:sp>
        <p:nvSpPr>
          <p:cNvPr id="14" name="gluonic field excitation → “constituent gluon”…"/>
          <p:cNvSpPr txBox="1"/>
          <p:nvPr/>
        </p:nvSpPr>
        <p:spPr>
          <a:xfrm>
            <a:off x="6987697" y="1502785"/>
            <a:ext cx="3581400" cy="67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>
              <a:defRPr sz="2800"/>
            </a:pPr>
            <a:r>
              <a:rPr sz="1969" dirty="0" err="1"/>
              <a:t>gluonic</a:t>
            </a:r>
            <a:r>
              <a:rPr sz="1969" dirty="0"/>
              <a:t> field excitation → </a:t>
            </a:r>
            <a:endParaRPr lang="en-US" sz="1969" dirty="0"/>
          </a:p>
          <a:p>
            <a:pPr algn="ctr">
              <a:defRPr sz="2800"/>
            </a:pPr>
            <a:r>
              <a:rPr sz="1969" dirty="0"/>
              <a:t>“constituent gluon”</a:t>
            </a:r>
            <a:r>
              <a:rPr lang="en-US" sz="1969" dirty="0"/>
              <a:t> </a:t>
            </a:r>
            <a:r>
              <a:rPr sz="1969" dirty="0"/>
              <a:t>(J</a:t>
            </a:r>
            <a:r>
              <a:rPr sz="1969" baseline="31999" dirty="0"/>
              <a:t>PC</a:t>
            </a:r>
            <a:r>
              <a:rPr sz="1969" dirty="0"/>
              <a:t>) = 1</a:t>
            </a:r>
            <a:r>
              <a:rPr sz="1969" baseline="31999" dirty="0"/>
              <a:t>+−</a:t>
            </a:r>
          </a:p>
        </p:txBody>
      </p:sp>
    </p:spTree>
    <p:extLst>
      <p:ext uri="{BB962C8B-B14F-4D97-AF65-F5344CB8AC3E}">
        <p14:creationId xmlns:p14="http://schemas.microsoft.com/office/powerpoint/2010/main" val="429447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402" y="1295400"/>
            <a:ext cx="8449524" cy="2064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688080"/>
            <a:ext cx="3092198" cy="29565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57251" y="152400"/>
            <a:ext cx="8229600" cy="6928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Photon Beamline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1" y="3657600"/>
            <a:ext cx="5483701" cy="277368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87471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GlueX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Detector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1469413"/>
            <a:ext cx="6184396" cy="44577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2057401"/>
            <a:ext cx="2514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Solenoid, Target (blue)</a:t>
            </a:r>
          </a:p>
          <a:p>
            <a:endParaRPr lang="en-US" sz="1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Tracking (red)</a:t>
            </a:r>
          </a:p>
          <a:p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</a:rPr>
              <a:t>                          beam</a:t>
            </a:r>
          </a:p>
          <a:p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009900"/>
                </a:solidFill>
                <a:latin typeface="Comic Sans MS" panose="030F0702030302020204" pitchFamily="66" charset="0"/>
              </a:rPr>
              <a:t>Calorimetry (green)</a:t>
            </a:r>
          </a:p>
          <a:p>
            <a:endParaRPr lang="en-US" sz="16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FF"/>
                </a:solidFill>
                <a:latin typeface="Comic Sans MS" panose="030F0702030302020204" pitchFamily="66" charset="0"/>
              </a:rPr>
              <a:t>Timing (magenta)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41</a:t>
            </a:fld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038600" y="3429000"/>
            <a:ext cx="68580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5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704" y="472785"/>
            <a:ext cx="8895781" cy="587502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2" y="1813093"/>
            <a:ext cx="5400675" cy="323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7803" y="2043929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hp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3401" y="503962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</a:rPr>
              <a:t>pp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038601" y="5333504"/>
            <a:ext cx="164374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</a:rPr>
              <a:t>Very strong</a:t>
            </a:r>
          </a:p>
          <a:p>
            <a:pPr algn="ctr"/>
            <a:r>
              <a:rPr lang="en-US" sz="1600" dirty="0">
                <a:latin typeface="Comic Sans MS" pitchFamily="66" charset="0"/>
              </a:rPr>
              <a:t>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ρ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signal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1828800" y="3224219"/>
            <a:ext cx="1589989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Comic Sans MS" pitchFamily="66" charset="0"/>
              </a:rPr>
              <a:t>Strong </a:t>
            </a:r>
          </a:p>
          <a:p>
            <a:pPr algn="ctr"/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GB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a2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signal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29200" y="4487714"/>
            <a:ext cx="0" cy="75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815755" y="18826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M(</a:t>
            </a:r>
            <a:r>
              <a:rPr lang="el-GR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ηπ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vs M(2</a:t>
            </a:r>
            <a:r>
              <a:rPr lang="el-GR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in </a:t>
            </a:r>
            <a:r>
              <a:rPr lang="el-GR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γ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n-US" sz="3600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</a:t>
            </a:r>
            <a:r>
              <a:rPr lang="en-US" sz="3600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p</a:t>
            </a:r>
            <a:r>
              <a:rPr lang="el-GR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ηπ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+</a:t>
            </a:r>
            <a:r>
              <a:rPr lang="el-GR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36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n-US" sz="2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M(</a:t>
            </a:r>
            <a:r>
              <a:rPr lang="el-GR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ηππ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 cut to meson masses ~ 2 GeV/c</a:t>
            </a:r>
            <a:r>
              <a:rPr lang="en-US" sz="24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endParaRPr lang="en-US" sz="2200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1820238" y="3898595"/>
            <a:ext cx="158998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latin typeface="Comic Sans MS" pitchFamily="66" charset="0"/>
              </a:rPr>
              <a:t>Bkg</a:t>
            </a:r>
            <a:r>
              <a:rPr lang="en-US" sz="1600" dirty="0">
                <a:latin typeface="Comic Sans MS" pitchFamily="66" charset="0"/>
              </a:rPr>
              <a:t> from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GB" sz="1600" dirty="0">
                <a:latin typeface="Comic Sans MS" panose="030F0702030302020204" pitchFamily="66" charset="0"/>
                <a:sym typeface="Wingdings" panose="05000000000000000000" pitchFamily="2" charset="2"/>
              </a:rPr>
              <a:t> a0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418788" y="4055478"/>
            <a:ext cx="772212" cy="123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494646" y="3581400"/>
            <a:ext cx="7725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481354" y="5475767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Needs a PWA!</a:t>
            </a:r>
          </a:p>
        </p:txBody>
      </p:sp>
      <p:sp>
        <p:nvSpPr>
          <p:cNvPr id="2" name="Rectangle 1"/>
          <p:cNvSpPr/>
          <p:nvPr/>
        </p:nvSpPr>
        <p:spPr>
          <a:xfrm>
            <a:off x="2667000" y="5963029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We’re just getting started with the fairly complex event selection. </a:t>
            </a:r>
          </a:p>
        </p:txBody>
      </p:sp>
    </p:spTree>
    <p:extLst>
      <p:ext uri="{BB962C8B-B14F-4D97-AF65-F5344CB8AC3E}">
        <p14:creationId xmlns:p14="http://schemas.microsoft.com/office/powerpoint/2010/main" val="31810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16" y="1635138"/>
            <a:ext cx="5028889" cy="45040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3084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SDME’s of Vector Mesons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906" y="2949951"/>
            <a:ext cx="4706843" cy="3065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4036" y="1912740"/>
            <a:ext cx="526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In the OTL model,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SDMEs are sensitive </a:t>
            </a:r>
            <a:r>
              <a:rPr lang="en-US" sz="1600" dirty="0">
                <a:latin typeface="Comic Sans MS" pitchFamily="66" charset="0"/>
              </a:rPr>
              <a:t>to the relative amounts </a:t>
            </a:r>
            <a:r>
              <a:rPr lang="en-US" sz="1600" dirty="0" smtClean="0">
                <a:latin typeface="Comic Sans MS" pitchFamily="66" charset="0"/>
              </a:rPr>
              <a:t>of </a:t>
            </a:r>
            <a:r>
              <a:rPr lang="en-US" sz="1600" dirty="0" err="1" smtClean="0">
                <a:latin typeface="Comic Sans MS" pitchFamily="66" charset="0"/>
              </a:rPr>
              <a:t>Pomeron</a:t>
            </a:r>
            <a:r>
              <a:rPr lang="en-US" sz="1600" dirty="0" smtClean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and PS meson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exchange </a:t>
            </a:r>
            <a:r>
              <a:rPr lang="en-US" sz="1600" dirty="0" smtClean="0">
                <a:latin typeface="Comic Sans MS" pitchFamily="66" charset="0"/>
              </a:rPr>
              <a:t>(</a:t>
            </a:r>
            <a:r>
              <a:rPr lang="en-US" sz="1600" dirty="0">
                <a:latin typeface="Comic Sans MS" pitchFamily="66" charset="0"/>
              </a:rPr>
              <a:t>mostly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0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due to the large value of g</a:t>
            </a:r>
            <a:r>
              <a:rPr lang="el-GR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NN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)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4543" y="6033281"/>
            <a:ext cx="29718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-t dependence of </a:t>
            </a:r>
            <a:r>
              <a:rPr lang="el-GR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SDMEs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96000" y="2958246"/>
            <a:ext cx="528094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70C0"/>
                </a:solidFill>
              </a:rPr>
              <a:t>Blue </a:t>
            </a:r>
            <a:r>
              <a:rPr lang="mr-IN" sz="1350" dirty="0">
                <a:solidFill>
                  <a:srgbClr val="0070C0"/>
                </a:solidFill>
              </a:rPr>
              <a:t>–</a:t>
            </a:r>
            <a:r>
              <a:rPr lang="en-US" sz="1350" dirty="0">
                <a:solidFill>
                  <a:srgbClr val="0070C0"/>
                </a:solidFill>
              </a:rPr>
              <a:t> </a:t>
            </a:r>
            <a:r>
              <a:rPr lang="en-US" sz="1350" dirty="0" err="1">
                <a:solidFill>
                  <a:srgbClr val="0070C0"/>
                </a:solidFill>
              </a:rPr>
              <a:t>Pomeron</a:t>
            </a:r>
            <a:r>
              <a:rPr lang="en-US" sz="1350" dirty="0">
                <a:solidFill>
                  <a:srgbClr val="0070C0"/>
                </a:solidFill>
              </a:rPr>
              <a:t> </a:t>
            </a:r>
            <a:r>
              <a:rPr lang="en-US" sz="1350" dirty="0" smtClean="0">
                <a:solidFill>
                  <a:srgbClr val="0070C0"/>
                </a:solidFill>
              </a:rPr>
              <a:t>Only        </a:t>
            </a:r>
            <a:r>
              <a:rPr lang="en-US" sz="1350" dirty="0" smtClean="0">
                <a:solidFill>
                  <a:srgbClr val="FF0000"/>
                </a:solidFill>
              </a:rPr>
              <a:t>Red </a:t>
            </a:r>
            <a:r>
              <a:rPr lang="mr-IN" sz="1350" dirty="0">
                <a:solidFill>
                  <a:srgbClr val="FF0000"/>
                </a:solidFill>
              </a:rPr>
              <a:t>–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err="1">
                <a:solidFill>
                  <a:srgbClr val="FF0000"/>
                </a:solidFill>
              </a:rPr>
              <a:t>Pseudoscalar</a:t>
            </a:r>
            <a:r>
              <a:rPr lang="en-US" sz="1350" dirty="0">
                <a:solidFill>
                  <a:srgbClr val="FF0000"/>
                </a:solidFill>
              </a:rPr>
              <a:t> </a:t>
            </a:r>
            <a:r>
              <a:rPr lang="en-US" sz="1350" dirty="0" smtClean="0">
                <a:solidFill>
                  <a:srgbClr val="FF0000"/>
                </a:solidFill>
              </a:rPr>
              <a:t>Only     </a:t>
            </a:r>
            <a:r>
              <a:rPr lang="en-US" sz="1350" dirty="0" smtClean="0">
                <a:solidFill>
                  <a:srgbClr val="00B050"/>
                </a:solidFill>
              </a:rPr>
              <a:t>Green </a:t>
            </a:r>
            <a:r>
              <a:rPr lang="mr-IN" sz="1350" dirty="0">
                <a:solidFill>
                  <a:srgbClr val="00B050"/>
                </a:solidFill>
              </a:rPr>
              <a:t>–</a:t>
            </a:r>
            <a:r>
              <a:rPr lang="en-US" sz="1350" dirty="0">
                <a:solidFill>
                  <a:srgbClr val="00B050"/>
                </a:solidFill>
              </a:rPr>
              <a:t> Combined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07408" y="6382921"/>
            <a:ext cx="870623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Note the often very different behavior predicted for Blue/</a:t>
            </a:r>
            <a:r>
              <a:rPr lang="en-US" sz="1600" dirty="0" err="1">
                <a:latin typeface="Comic Sans MS" pitchFamily="66" charset="0"/>
              </a:rPr>
              <a:t>Pomeron</a:t>
            </a:r>
            <a:r>
              <a:rPr lang="en-US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vs Red/PS exchange.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11581" y="5105400"/>
            <a:ext cx="0" cy="628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9104175" y="5181600"/>
            <a:ext cx="0" cy="6288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71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0503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SDME’s of </a:t>
            </a:r>
            <a:r>
              <a:rPr lang="el-GR" sz="32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Mesons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301" y="1247473"/>
            <a:ext cx="2640301" cy="2570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584" y="4189947"/>
            <a:ext cx="2843401" cy="2499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1" y="1164623"/>
            <a:ext cx="51881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Broadly speaking, results are consistent with the dominance of </a:t>
            </a:r>
            <a:r>
              <a:rPr lang="en-US" sz="1600" dirty="0" err="1">
                <a:latin typeface="Comic Sans MS" pitchFamily="66" charset="0"/>
              </a:rPr>
              <a:t>Pomeron</a:t>
            </a:r>
            <a:r>
              <a:rPr lang="en-US" sz="1600" dirty="0">
                <a:latin typeface="Comic Sans MS" pitchFamily="66" charset="0"/>
              </a:rPr>
              <a:t> exchange at our beam energy and range of –t. </a:t>
            </a:r>
          </a:p>
          <a:p>
            <a:endParaRPr lang="en-US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In the context of the OTL model, a small adjustment in the relative strengths of the </a:t>
            </a:r>
            <a:r>
              <a:rPr lang="en-US" sz="1600" dirty="0" err="1">
                <a:latin typeface="Comic Sans MS" pitchFamily="66" charset="0"/>
              </a:rPr>
              <a:t>Pomeron</a:t>
            </a:r>
            <a:r>
              <a:rPr lang="en-US" sz="1600" dirty="0">
                <a:latin typeface="Comic Sans MS" pitchFamily="66" charset="0"/>
              </a:rPr>
              <a:t> and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itchFamily="66" charset="0"/>
              </a:rPr>
              <a:t> may be needed. </a:t>
            </a:r>
          </a:p>
          <a:p>
            <a:endParaRPr lang="en-US" sz="1600" dirty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  <a:p>
            <a:endParaRPr lang="en-US" sz="1600" dirty="0">
              <a:latin typeface="Comic Sans MS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967278"/>
            <a:ext cx="2868788" cy="26733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15400" y="2130483"/>
            <a:ext cx="1521570" cy="7386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This SDME has </a:t>
            </a:r>
          </a:p>
          <a:p>
            <a:pPr algn="ctr"/>
            <a:r>
              <a:rPr lang="en-US" sz="1400" dirty="0">
                <a:latin typeface="Comic Sans MS" pitchFamily="66" charset="0"/>
              </a:rPr>
              <a:t>little sensitivity</a:t>
            </a:r>
          </a:p>
          <a:p>
            <a:pPr algn="ctr"/>
            <a:r>
              <a:rPr lang="en-US" sz="1400" dirty="0">
                <a:latin typeface="Comic Sans MS" pitchFamily="66" charset="0"/>
              </a:rPr>
              <a:t>to P vs PS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03070" y="4992020"/>
            <a:ext cx="1685078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Comic Sans MS" pitchFamily="66" charset="0"/>
              </a:rPr>
              <a:t>Strong sensitivity</a:t>
            </a:r>
          </a:p>
          <a:p>
            <a:pPr algn="ctr"/>
            <a:r>
              <a:rPr lang="en-US" sz="1400" dirty="0">
                <a:latin typeface="Comic Sans MS" pitchFamily="66" charset="0"/>
              </a:rPr>
              <a:t>to P vs 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4863" y="5486401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Dotted- </a:t>
            </a:r>
            <a:r>
              <a:rPr lang="en-US" sz="1600" dirty="0" smtClean="0">
                <a:latin typeface="Comic Sans MS" pitchFamily="66" charset="0"/>
              </a:rPr>
              <a:t>mostly pi0</a:t>
            </a:r>
            <a:endParaRPr lang="en-US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Dashed- </a:t>
            </a:r>
            <a:r>
              <a:rPr lang="en-US" sz="1600" dirty="0" err="1">
                <a:latin typeface="Comic Sans MS" pitchFamily="66" charset="0"/>
              </a:rPr>
              <a:t>Pomeron</a:t>
            </a:r>
            <a:endParaRPr lang="en-US" sz="1600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733800" y="3873000"/>
            <a:ext cx="26812" cy="272891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71450" y="381795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ω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SDME’s, M. </a:t>
            </a:r>
            <a:r>
              <a:rPr lang="en-US" sz="1400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Staib</a:t>
            </a: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, PhD thesis, Sept 2017, Carnegie Mellon U.   </a:t>
            </a:r>
          </a:p>
        </p:txBody>
      </p:sp>
    </p:spTree>
    <p:extLst>
      <p:ext uri="{BB962C8B-B14F-4D97-AF65-F5344CB8AC3E}">
        <p14:creationId xmlns:p14="http://schemas.microsoft.com/office/powerpoint/2010/main" val="31644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171" y="1027906"/>
            <a:ext cx="9413687" cy="56464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124980"/>
            <a:ext cx="10515600" cy="98338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Abstract Submitted to Hadron 2019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2B4BB-3801-4991-942E-AA71874692A8}" type="slidenum">
              <a:rPr lang="en-US" smtClean="0"/>
              <a:t>46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671782" y="5440218"/>
            <a:ext cx="8310418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673599" y="5104797"/>
            <a:ext cx="4869873" cy="46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1782" y="5694745"/>
            <a:ext cx="7871690" cy="461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671782" y="5953890"/>
            <a:ext cx="5541818" cy="584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74108" y="1406838"/>
            <a:ext cx="118225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03354" y="1132057"/>
            <a:ext cx="147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Selected</a:t>
            </a:r>
          </a:p>
        </p:txBody>
      </p:sp>
    </p:spTree>
    <p:extLst>
      <p:ext uri="{BB962C8B-B14F-4D97-AF65-F5344CB8AC3E}">
        <p14:creationId xmlns:p14="http://schemas.microsoft.com/office/powerpoint/2010/main" val="15415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02077" cy="6858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Hybrid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Meson Production Via Photo-production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607" y="914400"/>
            <a:ext cx="3909676" cy="2444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5737" y="3475388"/>
            <a:ext cx="4495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A wide variety of I</a:t>
            </a:r>
            <a:r>
              <a:rPr lang="en-US" sz="1600" baseline="30000" dirty="0">
                <a:latin typeface="Comic Sans MS" pitchFamily="66" charset="0"/>
              </a:rPr>
              <a:t>G</a:t>
            </a:r>
            <a:r>
              <a:rPr lang="en-US" sz="1600" dirty="0">
                <a:latin typeface="Comic Sans MS" pitchFamily="66" charset="0"/>
              </a:rPr>
              <a:t> J</a:t>
            </a:r>
            <a:r>
              <a:rPr lang="en-US" sz="1600" baseline="30000" dirty="0">
                <a:latin typeface="Comic Sans MS" pitchFamily="66" charset="0"/>
              </a:rPr>
              <a:t>PC </a:t>
            </a:r>
            <a:r>
              <a:rPr lang="en-US" sz="1600" dirty="0">
                <a:latin typeface="Comic Sans MS" pitchFamily="66" charset="0"/>
              </a:rPr>
              <a:t>states can be produced,  including all expected hybrids.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Existing relevant photo-production data are sparse. Barely explored territory. </a:t>
            </a:r>
          </a:p>
          <a:p>
            <a:pPr eaLnBrk="1" hangingPunct="1"/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Photon polarization provides an additional constraint on the production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A broad survey requires a large acceptance detector with good PID for both charged particles and photons. </a:t>
            </a:r>
          </a:p>
        </p:txBody>
      </p:sp>
    </p:spTree>
    <p:extLst>
      <p:ext uri="{BB962C8B-B14F-4D97-AF65-F5344CB8AC3E}">
        <p14:creationId xmlns:p14="http://schemas.microsoft.com/office/powerpoint/2010/main" val="22302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02077" cy="685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Exotic Meson Production Via Photo-production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606" y="1295400"/>
            <a:ext cx="4407271" cy="1911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07" y="914400"/>
            <a:ext cx="3909676" cy="2444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5737" y="3475388"/>
            <a:ext cx="44958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A wide variety of I</a:t>
            </a:r>
            <a:r>
              <a:rPr lang="en-US" sz="1600" baseline="30000" dirty="0">
                <a:latin typeface="Comic Sans MS" pitchFamily="66" charset="0"/>
              </a:rPr>
              <a:t>G</a:t>
            </a:r>
            <a:r>
              <a:rPr lang="en-US" sz="1600" dirty="0">
                <a:latin typeface="Comic Sans MS" pitchFamily="66" charset="0"/>
              </a:rPr>
              <a:t> J</a:t>
            </a:r>
            <a:r>
              <a:rPr lang="en-US" sz="1600" baseline="30000" dirty="0">
                <a:latin typeface="Comic Sans MS" pitchFamily="66" charset="0"/>
              </a:rPr>
              <a:t>PC </a:t>
            </a:r>
            <a:r>
              <a:rPr lang="en-US" sz="1600" dirty="0">
                <a:latin typeface="Comic Sans MS" pitchFamily="66" charset="0"/>
              </a:rPr>
              <a:t>states can be produced,  including all expected hybrids.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Existing relevant photo-production data are sparse. Barely explored territory. </a:t>
            </a:r>
          </a:p>
          <a:p>
            <a:pPr eaLnBrk="1" hangingPunct="1"/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Photon polarization provides an additional constraint on the production mechanism.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omic Sans MS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A broad survey requires a large acceptance detector with good PID for both charged particles and photons. </a:t>
            </a:r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6151608" y="3309925"/>
            <a:ext cx="4407864" cy="3141502"/>
          </a:xfrm>
          <a:prstGeom prst="roundRect">
            <a:avLst>
              <a:gd name="adj" fmla="val 51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Symbol" pitchFamily="16" charset="2"/>
              </a:rPr>
              <a:t></a:t>
            </a:r>
            <a:r>
              <a:rPr lang="en-GB" baseline="-25000" dirty="0">
                <a:latin typeface="Comic Sans MS" pitchFamily="64" charset="0"/>
              </a:rPr>
              <a:t>1   </a:t>
            </a:r>
            <a:r>
              <a:rPr lang="en-GB" dirty="0">
                <a:latin typeface="Symbol" pitchFamily="16" charset="2"/>
              </a:rPr>
              <a:t></a:t>
            </a:r>
            <a:r>
              <a:rPr lang="en-GB" dirty="0">
                <a:latin typeface="Comic Sans MS" pitchFamily="6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Symbol" pitchFamily="16" charset="2"/>
              </a:rPr>
              <a:t></a:t>
            </a:r>
            <a:r>
              <a:rPr lang="en-GB" dirty="0">
                <a:latin typeface="Comic Sans MS" pitchFamily="64" charset="0"/>
              </a:rPr>
              <a:t>, </a:t>
            </a:r>
            <a:r>
              <a:rPr lang="en-GB" dirty="0">
                <a:solidFill>
                  <a:srgbClr val="459FAF"/>
                </a:solidFill>
                <a:latin typeface="Symbol" pitchFamily="16" charset="2"/>
              </a:rPr>
              <a:t></a:t>
            </a:r>
            <a:r>
              <a:rPr lang="en-GB" dirty="0">
                <a:solidFill>
                  <a:srgbClr val="459FAF"/>
                </a:solidFill>
                <a:latin typeface="Comic Sans MS" pitchFamily="64" charset="0"/>
              </a:rPr>
              <a:t>b</a:t>
            </a:r>
            <a:r>
              <a:rPr lang="en-GB" baseline="-25000" dirty="0">
                <a:solidFill>
                  <a:srgbClr val="459FAF"/>
                </a:solidFill>
                <a:latin typeface="Comic Sans MS" pitchFamily="64" charset="0"/>
              </a:rPr>
              <a:t>1 </a:t>
            </a:r>
            <a:r>
              <a:rPr lang="en-GB" dirty="0">
                <a:solidFill>
                  <a:srgbClr val="459FAF"/>
                </a:solidFill>
                <a:latin typeface="Comic Sans MS" pitchFamily="64" charset="0"/>
              </a:rPr>
              <a:t>, </a:t>
            </a:r>
            <a:r>
              <a:rPr lang="en-GB" dirty="0">
                <a:solidFill>
                  <a:srgbClr val="459FAF"/>
                </a:solidFill>
                <a:latin typeface="Symbol" pitchFamily="16" charset="2"/>
              </a:rPr>
              <a:t></a:t>
            </a:r>
            <a:r>
              <a:rPr lang="en-GB" dirty="0">
                <a:solidFill>
                  <a:srgbClr val="459FAF"/>
                </a:solidFill>
                <a:latin typeface="Comic Sans MS" pitchFamily="64" charset="0"/>
              </a:rPr>
              <a:t>f</a:t>
            </a:r>
            <a:r>
              <a:rPr lang="en-GB" baseline="-25000" dirty="0">
                <a:solidFill>
                  <a:srgbClr val="459FAF"/>
                </a:solidFill>
                <a:latin typeface="Comic Sans MS" pitchFamily="64" charset="0"/>
              </a:rPr>
              <a:t>1</a:t>
            </a:r>
            <a:r>
              <a:rPr lang="en-GB" dirty="0">
                <a:solidFill>
                  <a:srgbClr val="459FAF"/>
                </a:solidFill>
                <a:latin typeface="Comic Sans MS" pitchFamily="64" charset="0"/>
              </a:rPr>
              <a:t>,</a:t>
            </a:r>
            <a:r>
              <a:rPr lang="en-GB" dirty="0">
                <a:solidFill>
                  <a:srgbClr val="459FAF"/>
                </a:solidFill>
                <a:latin typeface="Symbol" pitchFamily="16" charset="2"/>
              </a:rPr>
              <a:t>ph</a:t>
            </a:r>
            <a:r>
              <a:rPr lang="en-GB" dirty="0">
                <a:solidFill>
                  <a:srgbClr val="459FAF"/>
                </a:solidFill>
                <a:latin typeface="Comic Sans MS" panose="030F0702030302020204" pitchFamily="66" charset="0"/>
              </a:rPr>
              <a:t>’</a:t>
            </a:r>
            <a:r>
              <a:rPr lang="en-GB" dirty="0">
                <a:latin typeface="Comic Sans MS" pitchFamily="64" charset="0"/>
              </a:rPr>
              <a:t>, </a:t>
            </a:r>
            <a:r>
              <a:rPr lang="en-GB" dirty="0">
                <a:latin typeface="Symbol" pitchFamily="16" charset="2"/>
              </a:rPr>
              <a:t></a:t>
            </a:r>
            <a:r>
              <a:rPr lang="en-GB" dirty="0">
                <a:latin typeface="Comic Sans MS" pitchFamily="64" charset="0"/>
              </a:rPr>
              <a:t>a</a:t>
            </a:r>
            <a:r>
              <a:rPr lang="en-GB" baseline="-25000" dirty="0">
                <a:latin typeface="Comic Sans MS" pitchFamily="64" charset="0"/>
              </a:rPr>
              <a:t>1</a:t>
            </a:r>
            <a:endParaRPr lang="en-GB" dirty="0">
              <a:solidFill>
                <a:srgbClr val="558ED5"/>
              </a:solidFill>
              <a:latin typeface="Comic Sans MS" pitchFamily="64" charset="0"/>
            </a:endParaRP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Symbol" pitchFamily="16" charset="2"/>
              </a:rPr>
              <a:t></a:t>
            </a:r>
            <a:r>
              <a:rPr lang="en-GB" baseline="-25000" dirty="0">
                <a:latin typeface="Comic Sans MS" pitchFamily="64" charset="0"/>
              </a:rPr>
              <a:t>1   </a:t>
            </a:r>
            <a:r>
              <a:rPr lang="en-GB" dirty="0">
                <a:latin typeface="Symbol" pitchFamily="16" charset="2"/>
              </a:rPr>
              <a:t> </a:t>
            </a:r>
            <a:r>
              <a:rPr lang="en-GB" dirty="0">
                <a:solidFill>
                  <a:srgbClr val="FF0000"/>
                </a:solidFill>
                <a:latin typeface="Symbol" pitchFamily="16" charset="2"/>
              </a:rPr>
              <a:t>h</a:t>
            </a:r>
            <a:r>
              <a:rPr lang="en-GB" dirty="0">
                <a:solidFill>
                  <a:srgbClr val="FF0000"/>
                </a:solidFill>
                <a:latin typeface="Comic Sans MS" pitchFamily="64" charset="0"/>
              </a:rPr>
              <a:t>f</a:t>
            </a:r>
            <a:r>
              <a:rPr lang="en-GB" baseline="-250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dirty="0">
                <a:latin typeface="Comic Sans MS" pitchFamily="64" charset="0"/>
              </a:rPr>
              <a:t>,</a:t>
            </a:r>
            <a:r>
              <a:rPr lang="en-GB" dirty="0">
                <a:solidFill>
                  <a:srgbClr val="FF0000"/>
                </a:solidFill>
                <a:latin typeface="Comic Sans MS" pitchFamily="64" charset="0"/>
              </a:rPr>
              <a:t>a</a:t>
            </a:r>
            <a:r>
              <a:rPr lang="en-GB" baseline="-250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,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h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f</a:t>
            </a:r>
            <a:r>
              <a:rPr lang="en-GB" baseline="-25000" dirty="0">
                <a:solidFill>
                  <a:srgbClr val="3891A7"/>
                </a:solidFill>
                <a:latin typeface="Comic Sans MS" pitchFamily="64" charset="0"/>
              </a:rPr>
              <a:t>1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,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 </a:t>
            </a:r>
            <a:r>
              <a:rPr lang="en-GB" b="1" dirty="0">
                <a:solidFill>
                  <a:srgbClr val="3891A7"/>
                </a:solidFill>
                <a:latin typeface="Symbol" pitchFamily="16" charset="2"/>
              </a:rPr>
              <a:t>h</a:t>
            </a:r>
            <a:r>
              <a:rPr lang="en-GB" b="1" dirty="0">
                <a:solidFill>
                  <a:srgbClr val="3891A7"/>
                </a:solidFill>
                <a:latin typeface="Comic Sans MS" panose="030F0702030302020204" pitchFamily="66" charset="0"/>
              </a:rPr>
              <a:t>’</a:t>
            </a:r>
            <a:r>
              <a:rPr lang="en-GB" dirty="0">
                <a:latin typeface="Comic Sans MS" pitchFamily="64" charset="0"/>
              </a:rPr>
              <a:t>,</a:t>
            </a:r>
            <a:r>
              <a:rPr lang="en-GB" dirty="0"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(1300)</a:t>
            </a:r>
            <a:r>
              <a:rPr lang="en-GB" dirty="0"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, a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,</a:t>
            </a:r>
            <a:r>
              <a:rPr lang="en-GB" dirty="0">
                <a:solidFill>
                  <a:srgbClr val="558ED5"/>
                </a:solidFill>
                <a:latin typeface="Symbol" pitchFamily="16" charset="2"/>
              </a:rPr>
              <a:t> 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Symbol" pitchFamily="16" charset="2"/>
              </a:rPr>
              <a:t></a:t>
            </a:r>
            <a:r>
              <a:rPr lang="en-GB" baseline="-25000" dirty="0">
                <a:latin typeface="Symbol" pitchFamily="16" charset="2"/>
              </a:rPr>
              <a:t>1</a:t>
            </a:r>
            <a:r>
              <a:rPr lang="en-GB" dirty="0">
                <a:latin typeface="Comic Sans MS" panose="030F0702030302020204" pitchFamily="66" charset="0"/>
              </a:rPr>
              <a:t>’</a:t>
            </a:r>
            <a:r>
              <a:rPr lang="en-GB" dirty="0">
                <a:latin typeface="Symbol" pitchFamily="16" charset="2"/>
              </a:rPr>
              <a:t>  </a:t>
            </a:r>
            <a:r>
              <a:rPr lang="en-GB" dirty="0">
                <a:solidFill>
                  <a:srgbClr val="FF0000"/>
                </a:solidFill>
                <a:latin typeface="Comic Sans MS" pitchFamily="64" charset="0"/>
              </a:rPr>
              <a:t>K</a:t>
            </a:r>
            <a:r>
              <a:rPr lang="en-GB" baseline="30000" dirty="0">
                <a:solidFill>
                  <a:srgbClr val="FF0000"/>
                </a:solidFill>
                <a:latin typeface="Comic Sans MS" pitchFamily="64" charset="0"/>
              </a:rPr>
              <a:t>*</a:t>
            </a:r>
            <a:r>
              <a:rPr lang="en-GB" dirty="0">
                <a:solidFill>
                  <a:srgbClr val="FF0000"/>
                </a:solidFill>
                <a:latin typeface="Symbol" pitchFamily="16" charset="2"/>
              </a:rPr>
              <a:t>K</a:t>
            </a:r>
            <a:r>
              <a:rPr lang="en-GB" dirty="0">
                <a:latin typeface="Comic Sans MS" pitchFamily="64" charset="0"/>
              </a:rPr>
              <a:t>, 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K</a:t>
            </a:r>
            <a:r>
              <a:rPr lang="en-GB" baseline="-25000" dirty="0">
                <a:solidFill>
                  <a:srgbClr val="3891A7"/>
                </a:solidFill>
                <a:latin typeface="Symbol" pitchFamily="16" charset="2"/>
              </a:rPr>
              <a:t>1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(1270)K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, 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K</a:t>
            </a:r>
            <a:r>
              <a:rPr lang="en-GB" baseline="-25000" dirty="0">
                <a:solidFill>
                  <a:srgbClr val="3891A7"/>
                </a:solidFill>
                <a:latin typeface="Symbol" pitchFamily="16" charset="2"/>
              </a:rPr>
              <a:t>1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(1410)K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 ,</a:t>
            </a:r>
            <a:r>
              <a:rPr lang="en-GB" b="1" dirty="0">
                <a:solidFill>
                  <a:srgbClr val="3891A7"/>
                </a:solidFill>
                <a:latin typeface="Symbol" pitchFamily="16" charset="2"/>
              </a:rPr>
              <a:t> h</a:t>
            </a:r>
            <a:r>
              <a:rPr lang="en-GB" b="1" dirty="0">
                <a:solidFill>
                  <a:srgbClr val="3891A7"/>
                </a:solidFill>
                <a:latin typeface="Comic Sans MS" panose="030F0702030302020204" pitchFamily="66" charset="0"/>
              </a:rPr>
              <a:t>’</a:t>
            </a:r>
            <a:endParaRPr lang="en-GB" dirty="0">
              <a:solidFill>
                <a:srgbClr val="3891A7"/>
              </a:solidFill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omic Sans MS" pitchFamily="64" charset="0"/>
              </a:rPr>
              <a:t>b</a:t>
            </a:r>
            <a:r>
              <a:rPr lang="en-GB" baseline="-25000" dirty="0">
                <a:latin typeface="Comic Sans MS" pitchFamily="64" charset="0"/>
              </a:rPr>
              <a:t>2 </a:t>
            </a:r>
            <a:r>
              <a:rPr lang="en-GB" dirty="0">
                <a:latin typeface="Symbol" pitchFamily="16" charset="2"/>
              </a:rPr>
              <a:t></a:t>
            </a:r>
            <a:r>
              <a:rPr lang="en-GB" dirty="0">
                <a:latin typeface="Comic Sans MS" pitchFamily="6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Symbol" pitchFamily="16" charset="2"/>
              </a:rPr>
              <a:t></a:t>
            </a:r>
            <a:r>
              <a:rPr lang="en-GB" dirty="0">
                <a:latin typeface="Symbol" pitchFamily="16" charset="2"/>
              </a:rPr>
              <a:t></a:t>
            </a:r>
            <a:r>
              <a:rPr lang="en-GB" dirty="0">
                <a:solidFill>
                  <a:srgbClr val="FF0000"/>
                </a:solidFill>
                <a:latin typeface="Comic Sans MS" pitchFamily="64" charset="0"/>
              </a:rPr>
              <a:t>a</a:t>
            </a:r>
            <a:r>
              <a:rPr lang="en-GB" baseline="-25000" dirty="0">
                <a:solidFill>
                  <a:srgbClr val="FF0000"/>
                </a:solidFill>
                <a:latin typeface="Comic Sans MS" pitchFamily="64" charset="0"/>
              </a:rPr>
              <a:t>2</a:t>
            </a:r>
            <a:r>
              <a:rPr lang="en-GB" dirty="0">
                <a:solidFill>
                  <a:srgbClr val="FF0000"/>
                </a:solidFill>
                <a:latin typeface="Symbol" pitchFamily="16" charset="2"/>
              </a:rPr>
              <a:t></a:t>
            </a:r>
            <a:r>
              <a:rPr lang="en-GB" dirty="0">
                <a:latin typeface="Symbol" pitchFamily="16" charset="2"/>
              </a:rPr>
              <a:t>, </a:t>
            </a:r>
            <a:r>
              <a:rPr lang="en-GB" b="1" dirty="0" err="1">
                <a:solidFill>
                  <a:srgbClr val="FF0000"/>
                </a:solidFill>
                <a:latin typeface="Symbol" pitchFamily="16" charset="2"/>
              </a:rPr>
              <a:t>rh</a:t>
            </a:r>
            <a:r>
              <a:rPr lang="en-GB" b="1" dirty="0">
                <a:latin typeface="Symbol" pitchFamily="16" charset="2"/>
              </a:rPr>
              <a:t>,</a:t>
            </a:r>
            <a:r>
              <a:rPr lang="en-GB" b="1" dirty="0">
                <a:solidFill>
                  <a:srgbClr val="FF0000"/>
                </a:solidFill>
                <a:latin typeface="Symbol" pitchFamily="16" charset="2"/>
              </a:rPr>
              <a:t> </a:t>
            </a:r>
            <a:r>
              <a:rPr lang="en-GB" dirty="0">
                <a:latin typeface="Comic Sans MS" pitchFamily="64" charset="0"/>
              </a:rPr>
              <a:t>f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r, </a:t>
            </a:r>
            <a:r>
              <a:rPr lang="en-GB" dirty="0">
                <a:latin typeface="Comic Sans MS" pitchFamily="64" charset="0"/>
              </a:rPr>
              <a:t>a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, h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, b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h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omic Sans MS" pitchFamily="64" charset="0"/>
              </a:rPr>
              <a:t>h</a:t>
            </a:r>
            <a:r>
              <a:rPr lang="en-GB" baseline="-25000" dirty="0">
                <a:latin typeface="Comic Sans MS" pitchFamily="64" charset="0"/>
              </a:rPr>
              <a:t>2 </a:t>
            </a:r>
            <a:r>
              <a:rPr lang="en-GB" dirty="0">
                <a:latin typeface="Symbol" pitchFamily="16" charset="2"/>
              </a:rPr>
              <a:t></a:t>
            </a:r>
            <a:r>
              <a:rPr lang="en-GB" dirty="0">
                <a:latin typeface="Comic Sans MS" pitchFamily="64" charset="0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Symbol" pitchFamily="16" charset="2"/>
              </a:rPr>
              <a:t></a:t>
            </a:r>
            <a:r>
              <a:rPr lang="en-GB" dirty="0">
                <a:latin typeface="Symbol" pitchFamily="16" charset="2"/>
              </a:rPr>
              <a:t>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b</a:t>
            </a:r>
            <a:r>
              <a:rPr lang="en-GB" baseline="-25000" dirty="0">
                <a:solidFill>
                  <a:srgbClr val="3891A7"/>
                </a:solidFill>
                <a:latin typeface="Comic Sans MS" pitchFamily="64" charset="0"/>
              </a:rPr>
              <a:t>1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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,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</a:t>
            </a:r>
            <a:r>
              <a:rPr lang="en-GB" dirty="0">
                <a:latin typeface="Symbol" pitchFamily="16" charset="2"/>
              </a:rPr>
              <a:t>, </a:t>
            </a:r>
            <a:r>
              <a:rPr lang="en-GB" dirty="0">
                <a:latin typeface="Comic Sans MS" pitchFamily="64" charset="0"/>
              </a:rPr>
              <a:t>f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w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omic Sans MS" pitchFamily="64" charset="0"/>
              </a:rPr>
              <a:t>h’</a:t>
            </a:r>
            <a:r>
              <a:rPr lang="en-GB" baseline="-25000" dirty="0">
                <a:latin typeface="Comic Sans MS" pitchFamily="64" charset="0"/>
              </a:rPr>
              <a:t>2 </a:t>
            </a:r>
            <a:r>
              <a:rPr lang="en-GB" dirty="0">
                <a:latin typeface="Symbol" pitchFamily="16" charset="2"/>
              </a:rPr>
              <a:t></a:t>
            </a:r>
            <a:r>
              <a:rPr lang="en-GB" dirty="0">
                <a:latin typeface="Comic Sans MS" pitchFamily="64" charset="0"/>
              </a:rPr>
              <a:t> 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K</a:t>
            </a:r>
            <a:r>
              <a:rPr lang="en-GB" baseline="-25000" dirty="0">
                <a:solidFill>
                  <a:srgbClr val="3891A7"/>
                </a:solidFill>
                <a:latin typeface="Symbol" pitchFamily="16" charset="2"/>
              </a:rPr>
              <a:t>1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(1270)K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, 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K</a:t>
            </a:r>
            <a:r>
              <a:rPr lang="en-GB" baseline="-25000" dirty="0">
                <a:solidFill>
                  <a:srgbClr val="3891A7"/>
                </a:solidFill>
                <a:latin typeface="Symbol" pitchFamily="16" charset="2"/>
              </a:rPr>
              <a:t>1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(1410)K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, K</a:t>
            </a:r>
            <a:r>
              <a:rPr lang="en-GB" baseline="-25000" dirty="0">
                <a:solidFill>
                  <a:srgbClr val="3891A7"/>
                </a:solidFill>
                <a:latin typeface="Comic Sans MS" pitchFamily="64" charset="0"/>
              </a:rPr>
              <a:t>2</a:t>
            </a:r>
            <a:r>
              <a:rPr lang="en-GB" baseline="30000" dirty="0">
                <a:solidFill>
                  <a:srgbClr val="3891A7"/>
                </a:solidFill>
                <a:latin typeface="Comic Sans MS" pitchFamily="64" charset="0"/>
              </a:rPr>
              <a:t>*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Kf</a:t>
            </a:r>
            <a:r>
              <a:rPr lang="en-GB" dirty="0">
                <a:latin typeface="Symbol" pitchFamily="16" charset="2"/>
              </a:rPr>
              <a:t>, </a:t>
            </a:r>
            <a:r>
              <a:rPr lang="en-GB" dirty="0">
                <a:latin typeface="Comic Sans MS" pitchFamily="64" charset="0"/>
              </a:rPr>
              <a:t>f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f</a:t>
            </a:r>
            <a:r>
              <a:rPr lang="en-GB" dirty="0">
                <a:latin typeface="Comic Sans MS" pitchFamily="64" charset="0"/>
              </a:rPr>
              <a:t> </a:t>
            </a:r>
            <a:endParaRPr lang="en-GB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latin typeface="Symbol" pitchFamily="16" charset="2"/>
            </a:endParaRP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omic Sans MS" pitchFamily="64" charset="0"/>
              </a:rPr>
              <a:t>b</a:t>
            </a:r>
            <a:r>
              <a:rPr lang="en-GB" baseline="-25000" dirty="0">
                <a:latin typeface="Comic Sans MS" pitchFamily="64" charset="0"/>
              </a:rPr>
              <a:t>0 </a:t>
            </a:r>
            <a:r>
              <a:rPr lang="en-GB" dirty="0">
                <a:latin typeface="Symbol" pitchFamily="16" charset="2"/>
              </a:rPr>
              <a:t></a:t>
            </a:r>
            <a:r>
              <a:rPr lang="en-GB" dirty="0">
                <a:latin typeface="Comic Sans MS" pitchFamily="64" charset="0"/>
              </a:rPr>
              <a:t> </a:t>
            </a:r>
            <a:r>
              <a:rPr lang="en-GB" dirty="0"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(1300)</a:t>
            </a:r>
            <a:r>
              <a:rPr lang="en-GB" dirty="0"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 , h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, </a:t>
            </a:r>
            <a:r>
              <a:rPr lang="en-GB" dirty="0">
                <a:latin typeface="Comic Sans MS" pitchFamily="64" charset="0"/>
              </a:rPr>
              <a:t>f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r</a:t>
            </a:r>
            <a:r>
              <a:rPr lang="en-GB" dirty="0">
                <a:latin typeface="Comic Sans MS" pitchFamily="64" charset="0"/>
              </a:rPr>
              <a:t>, b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h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omic Sans MS" pitchFamily="64" charset="0"/>
              </a:rPr>
              <a:t>h</a:t>
            </a:r>
            <a:r>
              <a:rPr lang="en-GB" baseline="-25000" dirty="0">
                <a:latin typeface="Comic Sans MS" pitchFamily="64" charset="0"/>
              </a:rPr>
              <a:t>0 </a:t>
            </a:r>
            <a:r>
              <a:rPr lang="en-GB" dirty="0">
                <a:latin typeface="Symbol" pitchFamily="16" charset="2"/>
              </a:rPr>
              <a:t></a:t>
            </a:r>
            <a:r>
              <a:rPr lang="en-GB" dirty="0">
                <a:latin typeface="Comic Sans MS" pitchFamily="64" charset="0"/>
              </a:rPr>
              <a:t> 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b</a:t>
            </a:r>
            <a:r>
              <a:rPr lang="en-GB" baseline="-25000" dirty="0">
                <a:solidFill>
                  <a:srgbClr val="3891A7"/>
                </a:solidFill>
                <a:latin typeface="Comic Sans MS" pitchFamily="64" charset="0"/>
              </a:rPr>
              <a:t>1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</a:t>
            </a:r>
            <a:r>
              <a:rPr lang="en-GB" dirty="0">
                <a:latin typeface="Comic Sans MS" pitchFamily="64" charset="0"/>
              </a:rPr>
              <a:t> , h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</a:t>
            </a:r>
          </a:p>
          <a:p>
            <a:pPr eaLnBrk="0" hangingPunct="0">
              <a:buClr>
                <a:srgbClr val="FFFFFF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latin typeface="Comic Sans MS" pitchFamily="64" charset="0"/>
              </a:rPr>
              <a:t>h’</a:t>
            </a:r>
            <a:r>
              <a:rPr lang="en-GB" baseline="-25000" dirty="0">
                <a:latin typeface="Comic Sans MS" pitchFamily="64" charset="0"/>
              </a:rPr>
              <a:t>0 </a:t>
            </a:r>
            <a:r>
              <a:rPr lang="en-GB" dirty="0">
                <a:latin typeface="Symbol" pitchFamily="16" charset="2"/>
              </a:rPr>
              <a:t></a:t>
            </a:r>
            <a:r>
              <a:rPr lang="en-GB" dirty="0">
                <a:latin typeface="Comic Sans MS" pitchFamily="64" charset="0"/>
              </a:rPr>
              <a:t> 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K</a:t>
            </a:r>
            <a:r>
              <a:rPr lang="en-GB" baseline="-25000" dirty="0">
                <a:solidFill>
                  <a:srgbClr val="3891A7"/>
                </a:solidFill>
                <a:latin typeface="Comic Sans MS" pitchFamily="64" charset="0"/>
              </a:rPr>
              <a:t>1</a:t>
            </a:r>
            <a:r>
              <a:rPr lang="en-GB" dirty="0">
                <a:solidFill>
                  <a:srgbClr val="3891A7"/>
                </a:solidFill>
                <a:latin typeface="Comic Sans MS" pitchFamily="64" charset="0"/>
              </a:rPr>
              <a:t>(1270)</a:t>
            </a:r>
            <a:r>
              <a:rPr lang="en-GB" dirty="0">
                <a:solidFill>
                  <a:srgbClr val="3891A7"/>
                </a:solidFill>
                <a:latin typeface="Symbol" pitchFamily="16" charset="2"/>
              </a:rPr>
              <a:t>K</a:t>
            </a:r>
            <a:r>
              <a:rPr lang="en-GB" dirty="0">
                <a:solidFill>
                  <a:srgbClr val="3F8DE2"/>
                </a:solidFill>
                <a:latin typeface="Symbol" pitchFamily="16" charset="2"/>
              </a:rPr>
              <a:t>, </a:t>
            </a:r>
            <a:r>
              <a:rPr lang="en-GB" dirty="0">
                <a:latin typeface="Symbol" pitchFamily="16" charset="2"/>
              </a:rPr>
              <a:t>K(1460)K</a:t>
            </a:r>
            <a:r>
              <a:rPr lang="en-GB" dirty="0">
                <a:latin typeface="Comic Sans MS" pitchFamily="64" charset="0"/>
              </a:rPr>
              <a:t>, h</a:t>
            </a:r>
            <a:r>
              <a:rPr lang="en-GB" baseline="-25000" dirty="0">
                <a:latin typeface="Comic Sans MS" pitchFamily="64" charset="0"/>
              </a:rPr>
              <a:t>1</a:t>
            </a:r>
            <a:r>
              <a:rPr lang="en-GB" dirty="0">
                <a:latin typeface="Symbol" pitchFamily="16" charset="2"/>
              </a:rPr>
              <a:t></a:t>
            </a:r>
          </a:p>
        </p:txBody>
      </p:sp>
      <p:sp>
        <p:nvSpPr>
          <p:cNvPr id="3" name="Oval 2"/>
          <p:cNvSpPr/>
          <p:nvPr/>
        </p:nvSpPr>
        <p:spPr>
          <a:xfrm>
            <a:off x="7620000" y="1205626"/>
            <a:ext cx="2810876" cy="2153525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7</a:t>
            </a:fld>
            <a:endParaRPr kumimoji="0" lang="en-US"/>
          </a:p>
        </p:txBody>
      </p:sp>
      <p:sp>
        <p:nvSpPr>
          <p:cNvPr id="44" name="Rectangle 43"/>
          <p:cNvSpPr/>
          <p:nvPr/>
        </p:nvSpPr>
        <p:spPr>
          <a:xfrm>
            <a:off x="2362201" y="172616"/>
            <a:ext cx="8515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Synergy Between Light Meson Studies and Exotic Hybrid Search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399" y="1916012"/>
            <a:ext cx="623316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The exotic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hybrid meson candidate </a:t>
            </a:r>
            <a:r>
              <a:rPr lang="el-GR" sz="1600" dirty="0">
                <a:latin typeface="Comic Sans MS" panose="030F0702030302020204" pitchFamily="66" charset="0"/>
              </a:rPr>
              <a:t>η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 is expected to decay as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(2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84%</a:t>
            </a:r>
            <a:endParaRPr lang="en-GB" sz="2000" baseline="-25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   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π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ηπ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15%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where both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can be searched for signals. 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 the exotic hybrid meson candidate b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ρ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100%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nly the charged channel is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useful since there is no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ρ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 2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1413646"/>
            <a:ext cx="9382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Consider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 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branch for which I’ll show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asymmetry results today.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53" y="2298849"/>
            <a:ext cx="4657222" cy="2689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4404" y="2661614"/>
            <a:ext cx="33855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</a:t>
            </a:r>
            <a:endParaRPr lang="en-US" sz="1600" b="1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599" y="2521527"/>
            <a:ext cx="1304925" cy="217960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8</a:t>
            </a:fld>
            <a:endParaRPr kumimoji="0" lang="en-US"/>
          </a:p>
        </p:txBody>
      </p:sp>
      <p:sp>
        <p:nvSpPr>
          <p:cNvPr id="44" name="Rectangle 43"/>
          <p:cNvSpPr/>
          <p:nvPr/>
        </p:nvSpPr>
        <p:spPr>
          <a:xfrm>
            <a:off x="2362201" y="172616"/>
            <a:ext cx="85153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  <a:cs typeface="Calibri"/>
              </a:rPr>
              <a:t>Synergy Between Light Meson Studies and Exotic Hybrid Search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  <a:cs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3399" y="1916012"/>
            <a:ext cx="623316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The exotic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hybrid meson candidate </a:t>
            </a:r>
            <a:r>
              <a:rPr lang="el-GR" sz="1600" dirty="0">
                <a:latin typeface="Comic Sans MS" panose="030F0702030302020204" pitchFamily="66" charset="0"/>
              </a:rPr>
              <a:t>η</a:t>
            </a:r>
            <a:r>
              <a:rPr lang="en-US" sz="1600" baseline="-25000" dirty="0">
                <a:latin typeface="Comic Sans MS" panose="030F0702030302020204" pitchFamily="66" charset="0"/>
              </a:rPr>
              <a:t>1</a:t>
            </a:r>
            <a:r>
              <a:rPr lang="en-US" sz="1600" dirty="0">
                <a:latin typeface="Comic Sans MS" panose="030F0702030302020204" pitchFamily="66" charset="0"/>
              </a:rPr>
              <a:t> is expected to decay as</a:t>
            </a:r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/>
            <a:endParaRPr lang="en-US" sz="2000" dirty="0" smtClean="0">
              <a:latin typeface="Comic Sans MS" panose="030F0702030302020204" pitchFamily="66" charset="0"/>
            </a:endParaRPr>
          </a:p>
          <a:p>
            <a:pPr algn="ctr"/>
            <a:r>
              <a:rPr lang="el-GR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η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(2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84%</a:t>
            </a:r>
            <a:endParaRPr lang="en-GB" sz="2000" baseline="-25000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    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π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ηπ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15%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where both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and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can be searched for signals. </a:t>
            </a:r>
          </a:p>
          <a:p>
            <a:endParaRPr lang="en-US" sz="1600" dirty="0"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As 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for the exotic hybrid meson candidate b</a:t>
            </a:r>
            <a:r>
              <a:rPr lang="en-US" sz="1600" baseline="-25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</a:p>
          <a:p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b</a:t>
            </a:r>
            <a:r>
              <a:rPr lang="en-GB" sz="2000" baseline="-25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ρ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2000" baseline="30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2000" baseline="-250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100%</a:t>
            </a:r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o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nly the charged channel is 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useful since there is no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ρ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 2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0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3400" y="1413646"/>
            <a:ext cx="93821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Consider the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 2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γ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l-GR" sz="16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π</a:t>
            </a:r>
            <a:r>
              <a:rPr lang="en-US" sz="1600" baseline="300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branch for which I’ll show </a:t>
            </a:r>
            <a:r>
              <a:rPr lang="el-GR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n-US" sz="16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asymmetry results today.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7563" y="5431925"/>
            <a:ext cx="11612608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Σ asymmetry studies of </a:t>
            </a:r>
            <a:r>
              <a:rPr lang="el-GR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η</a:t>
            </a:r>
            <a:r>
              <a:rPr lang="en-US" sz="14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‘</a:t>
            </a:r>
            <a:r>
              <a:rPr lang="en-US" sz="1400" baseline="300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production have allowed us to develop cuts and study backgrounds while surveying </a:t>
            </a:r>
            <a:r>
              <a:rPr lang="en-US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higher 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masses. </a:t>
            </a:r>
          </a:p>
          <a:p>
            <a:pPr algn="ctr"/>
            <a:endParaRPr lang="en-US" sz="1400" dirty="0" smtClean="0">
              <a:latin typeface="Comic Sans MS" panose="030F0702030302020204" pitchFamily="66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SDME studies of the </a:t>
            </a:r>
            <a:r>
              <a:rPr lang="en-US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vector mesons </a:t>
            </a:r>
            <a:r>
              <a:rPr lang="el-GR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ρ</a:t>
            </a:r>
            <a:r>
              <a:rPr lang="en-US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ω</a:t>
            </a:r>
            <a:r>
              <a:rPr lang="en-US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, and </a:t>
            </a:r>
            <a:r>
              <a:rPr lang="el-GR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ϕ</a:t>
            </a:r>
            <a:r>
              <a:rPr lang="en-US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, as well as cross-section studies, are testing our acceptance corrections.</a:t>
            </a:r>
          </a:p>
          <a:p>
            <a:pPr algn="ctr"/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he building blocks for nearly all the hybrid meson candidates on the previous slide have now been studied in </a:t>
            </a:r>
            <a:r>
              <a:rPr lang="en-US" sz="1400" dirty="0" err="1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GlueX</a:t>
            </a:r>
            <a:r>
              <a:rPr lang="en-US" sz="1400" dirty="0" smtClean="0"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n-US" sz="1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653" y="2298849"/>
            <a:ext cx="4657222" cy="2689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64404" y="2661614"/>
            <a:ext cx="33855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η</a:t>
            </a:r>
            <a:r>
              <a:rPr lang="en-US" sz="16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’</a:t>
            </a:r>
            <a:endParaRPr lang="en-US" sz="1600" b="1" dirty="0" smtClean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10599" y="2521527"/>
            <a:ext cx="1304925" cy="217960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2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28600"/>
            <a:ext cx="7689533" cy="534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85937" y="5334000"/>
            <a:ext cx="891900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mic Sans MS" pitchFamily="66" charset="0"/>
              </a:rPr>
              <a:t>Salient features for the field of meson spectroscopy: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Intense beam of 3-12 GeV photons of known energy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omic Sans MS" pitchFamily="66" charset="0"/>
              </a:rPr>
              <a:t>40% linear polarization in the coherent peak near 9 GeV.</a:t>
            </a:r>
          </a:p>
          <a:p>
            <a:pPr marL="285750" indent="-285750"/>
            <a:r>
              <a:rPr lang="en-US" sz="1600" dirty="0">
                <a:latin typeface="Comic Sans MS" pitchFamily="66" charset="0"/>
              </a:rPr>
              <a:t>Sparse bubble chamber data from SLAC </a:t>
            </a:r>
            <a:r>
              <a:rPr lang="en-US" sz="1600" dirty="0" smtClean="0">
                <a:latin typeface="Comic Sans MS" pitchFamily="66" charset="0"/>
              </a:rPr>
              <a:t>were </a:t>
            </a:r>
            <a:r>
              <a:rPr lang="en-US" sz="1600" dirty="0">
                <a:latin typeface="Comic Sans MS" pitchFamily="66" charset="0"/>
              </a:rPr>
              <a:t>all that </a:t>
            </a:r>
            <a:r>
              <a:rPr lang="en-US" sz="1600" dirty="0" smtClean="0">
                <a:latin typeface="Comic Sans MS" pitchFamily="66" charset="0"/>
              </a:rPr>
              <a:t>existed </a:t>
            </a:r>
            <a:r>
              <a:rPr lang="en-US" sz="1600" dirty="0">
                <a:latin typeface="Comic Sans MS" pitchFamily="66" charset="0"/>
              </a:rPr>
              <a:t>for photons of this energy.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C6EF2-4C6F-4B7C-8EC5-2FF582C1532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600" dirty="0" smtClean="0">
            <a:latin typeface="Comic Sans MS" panose="030F07020303020202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3070</TotalTime>
  <Words>4056</Words>
  <Application>Microsoft Office PowerPoint</Application>
  <PresentationFormat>Widescreen</PresentationFormat>
  <Paragraphs>574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7" baseType="lpstr">
      <vt:lpstr>Arial</vt:lpstr>
      <vt:lpstr>Calibri</vt:lpstr>
      <vt:lpstr>Calibri Light</vt:lpstr>
      <vt:lpstr>Comic Sans MS</vt:lpstr>
      <vt:lpstr>Helvetica</vt:lpstr>
      <vt:lpstr>Helvetica Neue</vt:lpstr>
      <vt:lpstr>Mangal</vt:lpstr>
      <vt:lpstr>Symbol</vt:lpstr>
      <vt:lpstr>Times New Roman</vt:lpstr>
      <vt:lpstr>Wingdings</vt:lpstr>
      <vt:lpstr>Office Theme</vt:lpstr>
      <vt:lpstr>Selected Light Meson Results from GlueX</vt:lpstr>
      <vt:lpstr>Overview</vt:lpstr>
      <vt:lpstr>GlueX Principal Motivation </vt:lpstr>
      <vt:lpstr>Search Filter for Hybrid Mesons: “Exotic” Quantum Numbers </vt:lpstr>
      <vt:lpstr>Hybrid Meson Production Via Photo-production</vt:lpstr>
      <vt:lpstr>Exotic Meson Production Via Photo-production</vt:lpstr>
      <vt:lpstr>PowerPoint Presentation</vt:lpstr>
      <vt:lpstr>PowerPoint Presentation</vt:lpstr>
      <vt:lpstr>PowerPoint Presentation</vt:lpstr>
      <vt:lpstr>Polarimetry, Flux, and W = sqrt(s)</vt:lpstr>
      <vt:lpstr>The Beam Asymmetry, Σ, for γ+pp+PS Tests the reaction mechanism for photo-production. </vt:lpstr>
      <vt:lpstr>Beam Asymmetries: γ + p  p + π0 / η(‘)</vt:lpstr>
      <vt:lpstr>Cancellation of Instrumental Asymmetries</vt:lpstr>
      <vt:lpstr>Cancellation of Instrumental Asymmetries</vt:lpstr>
      <vt:lpstr>How the Beam Asymmetry is Measured</vt:lpstr>
      <vt:lpstr>How the Beam Asymmetry is Measured</vt:lpstr>
      <vt:lpstr>How the Beam Asymmetry is Measured</vt:lpstr>
      <vt:lpstr>Beam Asymmetries from Commissioning Run:  γ + p  p + π0 / η</vt:lpstr>
      <vt:lpstr>Updated Beam Asymmetries with 8x More Data:  γ + p  p + π0 / η</vt:lpstr>
      <vt:lpstr>A New Beam Asymmetry for GlueX: γ + p  p + η‘</vt:lpstr>
      <vt:lpstr>A New Beam Asymmetry for GlueX: γ p  p + η‘</vt:lpstr>
      <vt:lpstr>Spin Density Matrix Elements (SDME’s) for Vector Meson Photo-production Also tests the reaction mechanism for photo-production, but now including the richer information provided by decay of a vector meson.</vt:lpstr>
      <vt:lpstr>JPAC SDME Model  </vt:lpstr>
      <vt:lpstr>JPAC SDME Model  </vt:lpstr>
      <vt:lpstr>Coordinate Systems</vt:lpstr>
      <vt:lpstr>Coordinate Systems</vt:lpstr>
      <vt:lpstr>How the SDME’s are Measured: ω example</vt:lpstr>
      <vt:lpstr>How the SDME’s are Measured: ω example</vt:lpstr>
      <vt:lpstr>Parity Asymmetry</vt:lpstr>
      <vt:lpstr>Natural and Unnatural Projections for the ρ</vt:lpstr>
      <vt:lpstr>JPAC Model vs GlueX Data for ω</vt:lpstr>
      <vt:lpstr>JPAC Model vs GlueX Data for ω</vt:lpstr>
      <vt:lpstr>Summary  </vt:lpstr>
      <vt:lpstr>Acknowledgements</vt:lpstr>
      <vt:lpstr>backups</vt:lpstr>
      <vt:lpstr>The GlueX Collaboration</vt:lpstr>
      <vt:lpstr>GlueX References (updated 8/7/19)</vt:lpstr>
      <vt:lpstr>Theory References (updated 8/7/19)</vt:lpstr>
      <vt:lpstr>PowerPoint Presentation</vt:lpstr>
      <vt:lpstr>Photon Beamline</vt:lpstr>
      <vt:lpstr>GlueX Detector</vt:lpstr>
      <vt:lpstr>PowerPoint Presentation</vt:lpstr>
      <vt:lpstr>M(ηπ) vs M(2π) in γ+ppηπ+π-  M(ηππ) cut to meson masses ~ 2 GeV/c2</vt:lpstr>
      <vt:lpstr>SDME’s of Vector Mesons</vt:lpstr>
      <vt:lpstr>SDME’s of ω Mesons</vt:lpstr>
      <vt:lpstr>Abstract Submitted to Hadron 2019</vt:lpstr>
    </vt:vector>
  </TitlesOfParts>
  <Company>Jefferson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Mack</dc:creator>
  <cp:lastModifiedBy>Dave Mack</cp:lastModifiedBy>
  <cp:revision>195</cp:revision>
  <cp:lastPrinted>2019-08-03T22:54:42Z</cp:lastPrinted>
  <dcterms:created xsi:type="dcterms:W3CDTF">2019-07-28T21:55:30Z</dcterms:created>
  <dcterms:modified xsi:type="dcterms:W3CDTF">2019-08-09T16:23:52Z</dcterms:modified>
</cp:coreProperties>
</file>