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7" r:id="rId2"/>
    <p:sldId id="494" r:id="rId3"/>
    <p:sldId id="428" r:id="rId4"/>
    <p:sldId id="451" r:id="rId5"/>
    <p:sldId id="500" r:id="rId6"/>
    <p:sldId id="545" r:id="rId7"/>
    <p:sldId id="495" r:id="rId8"/>
    <p:sldId id="546" r:id="rId9"/>
    <p:sldId id="507" r:id="rId10"/>
    <p:sldId id="508" r:id="rId11"/>
    <p:sldId id="504" r:id="rId12"/>
    <p:sldId id="509" r:id="rId13"/>
    <p:sldId id="501" r:id="rId14"/>
    <p:sldId id="454" r:id="rId15"/>
    <p:sldId id="455" r:id="rId16"/>
    <p:sldId id="456" r:id="rId17"/>
    <p:sldId id="510" r:id="rId18"/>
    <p:sldId id="544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21" r:id="rId28"/>
    <p:sldId id="522" r:id="rId29"/>
    <p:sldId id="523" r:id="rId30"/>
    <p:sldId id="524" r:id="rId31"/>
    <p:sldId id="525" r:id="rId32"/>
    <p:sldId id="530" r:id="rId33"/>
    <p:sldId id="533" r:id="rId34"/>
    <p:sldId id="534" r:id="rId35"/>
    <p:sldId id="535" r:id="rId36"/>
    <p:sldId id="395" r:id="rId37"/>
    <p:sldId id="487" r:id="rId38"/>
    <p:sldId id="486" r:id="rId39"/>
    <p:sldId id="485" r:id="rId40"/>
    <p:sldId id="537" r:id="rId41"/>
    <p:sldId id="536" r:id="rId42"/>
    <p:sldId id="541" r:id="rId43"/>
    <p:sldId id="542" r:id="rId44"/>
    <p:sldId id="54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42C2D0"/>
    <a:srgbClr val="190DB3"/>
    <a:srgbClr val="009900"/>
    <a:srgbClr val="3B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392" autoAdjust="0"/>
  </p:normalViewPr>
  <p:slideViewPr>
    <p:cSldViewPr>
      <p:cViewPr varScale="1">
        <p:scale>
          <a:sx n="47" d="100"/>
          <a:sy n="47" d="100"/>
        </p:scale>
        <p:origin x="4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21.xml"/><Relationship Id="rId18" Type="http://schemas.openxmlformats.org/officeDocument/2006/relationships/slide" Target="slides/slide28.xml"/><Relationship Id="rId3" Type="http://schemas.openxmlformats.org/officeDocument/2006/relationships/slide" Target="slides/slide11.xml"/><Relationship Id="rId21" Type="http://schemas.openxmlformats.org/officeDocument/2006/relationships/slide" Target="slides/slide41.xml"/><Relationship Id="rId7" Type="http://schemas.openxmlformats.org/officeDocument/2006/relationships/slide" Target="slides/slide15.xml"/><Relationship Id="rId12" Type="http://schemas.openxmlformats.org/officeDocument/2006/relationships/slide" Target="slides/slide20.xml"/><Relationship Id="rId17" Type="http://schemas.openxmlformats.org/officeDocument/2006/relationships/slide" Target="slides/slide27.xml"/><Relationship Id="rId2" Type="http://schemas.openxmlformats.org/officeDocument/2006/relationships/slide" Target="slides/slide10.xml"/><Relationship Id="rId16" Type="http://schemas.openxmlformats.org/officeDocument/2006/relationships/slide" Target="slides/slide26.xml"/><Relationship Id="rId20" Type="http://schemas.openxmlformats.org/officeDocument/2006/relationships/slide" Target="slides/slide40.xml"/><Relationship Id="rId1" Type="http://schemas.openxmlformats.org/officeDocument/2006/relationships/slide" Target="slides/slide9.xml"/><Relationship Id="rId6" Type="http://schemas.openxmlformats.org/officeDocument/2006/relationships/slide" Target="slides/slide14.xml"/><Relationship Id="rId11" Type="http://schemas.openxmlformats.org/officeDocument/2006/relationships/slide" Target="slides/slide19.xml"/><Relationship Id="rId5" Type="http://schemas.openxmlformats.org/officeDocument/2006/relationships/slide" Target="slides/slide13.xml"/><Relationship Id="rId15" Type="http://schemas.openxmlformats.org/officeDocument/2006/relationships/slide" Target="slides/slide25.xml"/><Relationship Id="rId10" Type="http://schemas.openxmlformats.org/officeDocument/2006/relationships/slide" Target="slides/slide18.xml"/><Relationship Id="rId19" Type="http://schemas.openxmlformats.org/officeDocument/2006/relationships/slide" Target="slides/slide32.xml"/><Relationship Id="rId4" Type="http://schemas.openxmlformats.org/officeDocument/2006/relationships/slide" Target="slides/slide12.xml"/><Relationship Id="rId9" Type="http://schemas.openxmlformats.org/officeDocument/2006/relationships/slide" Target="slides/slide17.xml"/><Relationship Id="rId14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CB498-CBB1-42B0-827E-793382115EE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D0203-4B91-4912-832F-F11AEEFD2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0203-4B91-4912-832F-F11AEEFD2C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0203-4B91-4912-832F-F11AEEFD2C7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4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0203-4B91-4912-832F-F11AEEFD2C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74542-E18F-40CC-93FB-FD7320F9A543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1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0FF92-861E-4A9F-9CD0-9EF0006609F5}" type="slidenum">
              <a:rPr lang="de-DE" smtClean="0">
                <a:latin typeface="Arial" charset="0"/>
              </a:rPr>
              <a:pPr/>
              <a:t>4</a:t>
            </a:fld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0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D41EC-6F75-4A5C-AEBC-D5E6DB4C87FD}" type="slidenum">
              <a:rPr lang="de-DE" smtClean="0">
                <a:latin typeface="Arial" charset="0"/>
              </a:rPr>
              <a:pPr/>
              <a:t>5</a:t>
            </a:fld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68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65BEEA-71E3-4B0B-9BB5-DB58A9BB35D6}" type="slidenum">
              <a:rPr lang="en-US" sz="1200">
                <a:latin typeface="Calibri" pitchFamily="34" charset="0"/>
              </a:rPr>
              <a:pPr algn="r"/>
              <a:t>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0203-4B91-4912-832F-F11AEEFD2C7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81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0203-4B91-4912-832F-F11AEEFD2C7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0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0203-4B91-4912-832F-F11AEEFD2C7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4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1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63386" y="2084970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Prospects of Studying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Photoproduction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on</a:t>
            </a:r>
          </a:p>
          <a:p>
            <a:pPr>
              <a:defRPr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 Nuclear Targets with the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Detector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09600" y="228600"/>
            <a:ext cx="4038600" cy="1600200"/>
            <a:chOff x="144" y="2352"/>
            <a:chExt cx="2976" cy="1443"/>
          </a:xfrm>
        </p:grpSpPr>
        <p:pic>
          <p:nvPicPr>
            <p:cNvPr id="2056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2352"/>
              <a:ext cx="2960" cy="14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057" name="Rectangle 21"/>
            <p:cNvSpPr>
              <a:spLocks noChangeArrowheads="1"/>
            </p:cNvSpPr>
            <p:nvPr/>
          </p:nvSpPr>
          <p:spPr bwMode="auto">
            <a:xfrm>
              <a:off x="2064" y="2400"/>
              <a:ext cx="1056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398734" y="3318763"/>
            <a:ext cx="48255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A. Somov  (Jefferson Lab) for 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collaboration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98734" y="4392921"/>
            <a:ext cx="5553764" cy="2067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detector in Hall D at Jefferson Lab</a:t>
            </a:r>
          </a:p>
          <a:p>
            <a:pPr>
              <a:lnSpc>
                <a:spcPts val="1200"/>
              </a:lnSpc>
            </a:pPr>
            <a:endParaRPr lang="en-US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Selected physics </a:t>
            </a: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topics:</a:t>
            </a:r>
            <a:endParaRPr lang="en-US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ts val="1000"/>
              </a:lnSpc>
              <a:buFont typeface="Arial" pitchFamily="34" charset="0"/>
              <a:buChar char="•"/>
            </a:pPr>
            <a:endParaRPr lang="en-US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-  Short-range </a:t>
            </a:r>
            <a:r>
              <a:rPr lang="en-US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orrelations</a:t>
            </a:r>
          </a:p>
          <a:p>
            <a:pPr>
              <a:lnSpc>
                <a:spcPts val="1200"/>
              </a:lnSpc>
            </a:pPr>
            <a:endParaRPr lang="en-US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-  Color transparency</a:t>
            </a:r>
          </a:p>
          <a:p>
            <a:pPr>
              <a:lnSpc>
                <a:spcPts val="1200"/>
              </a:lnSpc>
            </a:pPr>
            <a:endParaRPr lang="en-US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-  </a:t>
            </a:r>
            <a:r>
              <a:rPr lang="en-US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Photoproduction</a:t>
            </a: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of light vector mesons off nuclei</a:t>
            </a:r>
            <a:endParaRPr lang="en-US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12" name="Picture 26" descr="JLab_logo_whit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33400"/>
            <a:ext cx="1752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063974" y="3864812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SESAPS 2019,  November 8 , 2019, Wrightsville Beach, NC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238780"/>
            <a:ext cx="433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Short-Range Correlations 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67117" y="2606159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421"/>
            <a:ext cx="4113757" cy="2853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88" y="2140345"/>
            <a:ext cx="2405718" cy="251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459" y="1007551"/>
            <a:ext cx="399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Sudebi</a:t>
            </a:r>
            <a:r>
              <a:rPr lang="en-US" dirty="0"/>
              <a:t> </a:t>
            </a:r>
            <a:r>
              <a:rPr lang="en-US" dirty="0" smtClean="0"/>
              <a:t>et. al., Science (2008), </a:t>
            </a:r>
            <a:r>
              <a:rPr lang="en-US" dirty="0" err="1" smtClean="0"/>
              <a:t>JLab</a:t>
            </a:r>
            <a:r>
              <a:rPr lang="en-US" dirty="0" smtClean="0"/>
              <a:t> Hall 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2" y="4902978"/>
            <a:ext cx="4312746" cy="17967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4659868"/>
            <a:ext cx="373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 et. al., Science (2014), </a:t>
            </a:r>
            <a:r>
              <a:rPr lang="en-US" dirty="0" err="1" smtClean="0"/>
              <a:t>JLab</a:t>
            </a:r>
            <a:r>
              <a:rPr lang="en-US" dirty="0" smtClean="0"/>
              <a:t> Hall B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21044" y="5029200"/>
            <a:ext cx="3679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np-SRC pairs dominate</a:t>
            </a:r>
          </a:p>
          <a:p>
            <a:endParaRPr lang="en-US" dirty="0"/>
          </a:p>
          <a:p>
            <a:r>
              <a:rPr lang="en-US" dirty="0" smtClean="0"/>
              <a:t>(dominance of the tensor part of the </a:t>
            </a:r>
          </a:p>
          <a:p>
            <a:r>
              <a:rPr lang="en-US" dirty="0" smtClean="0"/>
              <a:t>           NN interaction)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44732" y="1266506"/>
            <a:ext cx="425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reactions with two-nucleon knockout</a:t>
            </a:r>
            <a:endParaRPr lang="en-US" dirty="0"/>
          </a:p>
          <a:p>
            <a:r>
              <a:rPr lang="en-US" dirty="0" smtClean="0"/>
              <a:t>   - determine fraction of np, pp SRC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757" y="186759"/>
            <a:ext cx="8214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Study Short-Range Correlations using Photon Beam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5348410" cy="2950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4433687"/>
            <a:ext cx="62835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Probe dependence of SRC on reaction mechanism 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/>
              <a:t>   - SRCs have never been tested using a  photon beam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 P</a:t>
            </a:r>
            <a:r>
              <a:rPr lang="en-US" sz="2000" dirty="0" smtClean="0">
                <a:solidFill>
                  <a:srgbClr val="0000FF"/>
                </a:solidFill>
              </a:rPr>
              <a:t>rimary reactions:  A(</a:t>
            </a:r>
            <a:r>
              <a:rPr lang="en-US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,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p </a:t>
            </a:r>
            <a:r>
              <a:rPr lang="en-US" sz="2000" baseline="30000" dirty="0" smtClean="0">
                <a:solidFill>
                  <a:srgbClr val="0000FF"/>
                </a:solidFill>
                <a:sym typeface="Symbol" panose="05050102010706020507" pitchFamily="18" charset="2"/>
              </a:rPr>
              <a:t>-</a:t>
            </a:r>
            <a:r>
              <a:rPr lang="en-US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 p) , A(, </a:t>
            </a:r>
            <a:r>
              <a:rPr lang="en-US" sz="2000" baseline="30000" dirty="0" smtClean="0">
                <a:solidFill>
                  <a:srgbClr val="0000FF"/>
                </a:solidFill>
                <a:sym typeface="Symbol" panose="05050102010706020507" pitchFamily="18" charset="2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 p p), A(, </a:t>
            </a:r>
            <a:r>
              <a:rPr lang="en-US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-</a:t>
            </a:r>
            <a:r>
              <a:rPr lang="en-US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 p p)</a:t>
            </a:r>
          </a:p>
          <a:p>
            <a:r>
              <a:rPr lang="en-US" sz="2000" baseline="30000" dirty="0">
                <a:sym typeface="Symbol" panose="05050102010706020507" pitchFamily="18" charset="2"/>
              </a:rPr>
              <a:t> </a:t>
            </a:r>
            <a:r>
              <a:rPr lang="en-US" sz="2000" baseline="30000" dirty="0" smtClean="0">
                <a:sym typeface="Symbol" panose="05050102010706020507" pitchFamily="18" charset="2"/>
              </a:rPr>
              <a:t> </a:t>
            </a:r>
            <a:endParaRPr lang="en-US" sz="2000" dirty="0" smtClean="0">
              <a:sym typeface="Symbol" panose="05050102010706020507" pitchFamily="18" charset="2"/>
            </a:endParaRPr>
          </a:p>
          <a:p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   - different kinematics, backward emitted recoil nucleon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761650"/>
            <a:ext cx="304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 approved in </a:t>
            </a:r>
            <a:r>
              <a:rPr lang="en-US" dirty="0" err="1" smtClean="0"/>
              <a:t>GlueX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254138" y="2057400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 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+ n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 p </a:t>
            </a:r>
            <a:r>
              <a:rPr lang="en-US" baseline="30000" dirty="0" smtClean="0">
                <a:solidFill>
                  <a:srgbClr val="0000FF"/>
                </a:solidFill>
                <a:sym typeface="Symbol" panose="05050102010706020507" pitchFamily="18" charset="2"/>
              </a:rPr>
              <a:t>-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39000" y="2907268"/>
            <a:ext cx="1488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Recoil proton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35243" y="211336"/>
            <a:ext cx="5573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Reconstruction of SRC with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914400" y="1692146"/>
            <a:ext cx="7552460" cy="2498854"/>
            <a:chOff x="914400" y="1447800"/>
            <a:chExt cx="7552460" cy="24988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447800"/>
              <a:ext cx="7552460" cy="249885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108533" y="1937929"/>
              <a:ext cx="1605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Leading proton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97647" y="2602468"/>
              <a:ext cx="1982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Recoil proton (SRC)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905001" y="2307261"/>
              <a:ext cx="380999" cy="1955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911221" y="2971800"/>
              <a:ext cx="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207078" y="4444663"/>
            <a:ext cx="747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number of reconstructed events  </a:t>
            </a:r>
            <a:r>
              <a:rPr lang="en-US" dirty="0" smtClean="0"/>
              <a:t>for </a:t>
            </a:r>
            <a:r>
              <a:rPr lang="en-US" dirty="0" smtClean="0"/>
              <a:t>reactions with the </a:t>
            </a:r>
          </a:p>
          <a:p>
            <a:r>
              <a:rPr lang="en-US" dirty="0" smtClean="0"/>
              <a:t>                                  smallest  and largest cross section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91879" y="1056386"/>
            <a:ext cx="708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reconstruction capability of charged tracks and photons in </a:t>
            </a:r>
            <a:r>
              <a:rPr lang="en-US" dirty="0" err="1" smtClean="0"/>
              <a:t>GlueX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640673"/>
              </p:ext>
            </p:extLst>
          </p:nvPr>
        </p:nvGraphicFramePr>
        <p:xfrm>
          <a:off x="2514600" y="5125466"/>
          <a:ext cx="485816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60">
                  <a:extLst>
                    <a:ext uri="{9D8B030D-6E8A-4147-A177-3AD203B41FA5}">
                      <a16:colId xmlns:a16="http://schemas.microsoft.com/office/drawing/2014/main" val="1386618469"/>
                    </a:ext>
                  </a:extLst>
                </a:gridCol>
                <a:gridCol w="1442600">
                  <a:extLst>
                    <a:ext uri="{9D8B030D-6E8A-4147-A177-3AD203B41FA5}">
                      <a16:colId xmlns:a16="http://schemas.microsoft.com/office/drawing/2014/main" val="3995108139"/>
                    </a:ext>
                  </a:extLst>
                </a:gridCol>
                <a:gridCol w="2383206">
                  <a:extLst>
                    <a:ext uri="{9D8B030D-6E8A-4147-A177-3AD203B41FA5}">
                      <a16:colId xmlns:a16="http://schemas.microsoft.com/office/drawing/2014/main" val="2202963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A( ,  </a:t>
                      </a:r>
                      <a:r>
                        <a:rPr lang="en-US" baseline="30000" dirty="0" smtClean="0">
                          <a:sym typeface="Symbol" panose="05050102010706020507" pitchFamily="18" charset="2"/>
                        </a:rPr>
                        <a:t>-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  p N)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A( ,  </a:t>
                      </a:r>
                      <a:r>
                        <a:rPr lang="en-US" baseline="30000" dirty="0" smtClean="0">
                          <a:sym typeface="Symbol" panose="05050102010706020507" pitchFamily="18" charset="2"/>
                        </a:rPr>
                        <a:t>-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 p 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516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588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err="1" smtClean="0"/>
                        <a:t>4</a:t>
                      </a:r>
                      <a:r>
                        <a:rPr lang="en-US" dirty="0" err="1" smtClean="0"/>
                        <a:t>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913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err="1" smtClean="0"/>
                        <a:t>12</a:t>
                      </a:r>
                      <a:r>
                        <a:rPr lang="en-US" dirty="0" err="1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4429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207246" y="2287270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A( ,  </a:t>
            </a:r>
            <a:r>
              <a:rPr lang="en-US" baseline="30000" dirty="0"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  p </a:t>
            </a:r>
            <a:r>
              <a:rPr lang="en-US" dirty="0" smtClean="0">
                <a:sym typeface="Symbol" panose="05050102010706020507" pitchFamily="18" charset="2"/>
              </a:rPr>
              <a:t>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9400" y="304800"/>
            <a:ext cx="3447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Color Transparency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990600"/>
            <a:ext cx="7557775" cy="2205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 smtClean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At high transfer momenta |t|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the transverse size of the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produced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</a:rPr>
              <a:t>qq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configuration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is small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en-US" sz="20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The small-size configuration interacts less with the nuclear medium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                          (fundamental predictions of QCD)</a:t>
            </a:r>
          </a:p>
          <a:p>
            <a:endParaRPr lang="en-US" sz="2000" baseline="-25000" dirty="0" smtClean="0">
              <a:cs typeface="Times New Roman" pitchFamily="18" charset="0"/>
              <a:sym typeface="Symbo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60693"/>
            <a:ext cx="735085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 Observables: </a:t>
            </a:r>
          </a:p>
          <a:p>
            <a:endParaRPr lang="en-US" dirty="0" smtClean="0"/>
          </a:p>
          <a:p>
            <a:r>
              <a:rPr lang="en-US" sz="2000" dirty="0" smtClean="0"/>
              <a:t>             - Increase of the medium nuclear transparency T = </a:t>
            </a:r>
            <a:r>
              <a:rPr lang="en-US" sz="2000" dirty="0" smtClean="0">
                <a:sym typeface="Symbol"/>
              </a:rPr>
              <a:t> </a:t>
            </a:r>
            <a:r>
              <a:rPr lang="en-US" sz="2000" baseline="-25000" dirty="0" smtClean="0">
                <a:sym typeface="Symbol"/>
              </a:rPr>
              <a:t>A</a:t>
            </a:r>
            <a:r>
              <a:rPr lang="en-US" sz="2000" dirty="0" smtClean="0">
                <a:sym typeface="Symbol"/>
              </a:rPr>
              <a:t> / A  </a:t>
            </a:r>
            <a:r>
              <a:rPr lang="en-US" sz="2000" baseline="-25000" dirty="0" smtClean="0">
                <a:sym typeface="Symbol"/>
              </a:rPr>
              <a:t>N</a:t>
            </a:r>
            <a:r>
              <a:rPr lang="en-US" sz="2000" dirty="0" smtClean="0"/>
              <a:t>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905000" y="4355068"/>
            <a:ext cx="6181032" cy="2198132"/>
            <a:chOff x="1905000" y="4038600"/>
            <a:chExt cx="6181032" cy="2198132"/>
          </a:xfrm>
        </p:grpSpPr>
        <p:grpSp>
          <p:nvGrpSpPr>
            <p:cNvPr id="36" name="Group 35"/>
            <p:cNvGrpSpPr>
              <a:grpSpLocks noChangeAspect="1"/>
            </p:cNvGrpSpPr>
            <p:nvPr/>
          </p:nvGrpSpPr>
          <p:grpSpPr>
            <a:xfrm>
              <a:off x="2362200" y="4114800"/>
              <a:ext cx="3601156" cy="1676400"/>
              <a:chOff x="1828800" y="4114800"/>
              <a:chExt cx="4419600" cy="2057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828800" y="6172200"/>
                <a:ext cx="4343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828800" y="4114800"/>
                <a:ext cx="0" cy="2057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1828801" y="5257801"/>
                <a:ext cx="4419599" cy="32314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1828800" y="4381035"/>
                <a:ext cx="4419600" cy="1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6096000" y="4114800"/>
              <a:ext cx="1990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33CC"/>
                  </a:solidFill>
                </a:rPr>
                <a:t>Color transparency</a:t>
              </a:r>
              <a:endParaRPr lang="en-US" b="1" dirty="0">
                <a:solidFill>
                  <a:srgbClr val="FF33CC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48400" y="4876800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Glauber</a:t>
              </a:r>
              <a:endParaRPr lang="en-US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05000" y="40386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62600" y="5867400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|t|</a:t>
              </a:r>
              <a:endParaRPr lang="en-US" dirty="0"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416629" y="4667481"/>
            <a:ext cx="2824842" cy="744838"/>
          </a:xfrm>
          <a:custGeom>
            <a:avLst/>
            <a:gdLst>
              <a:gd name="connsiteX0" fmla="*/ 0 w 2824842"/>
              <a:gd name="connsiteY0" fmla="*/ 688290 h 744838"/>
              <a:gd name="connsiteX1" fmla="*/ 865414 w 2824842"/>
              <a:gd name="connsiteY1" fmla="*/ 720948 h 744838"/>
              <a:gd name="connsiteX2" fmla="*/ 1355271 w 2824842"/>
              <a:gd name="connsiteY2" fmla="*/ 378048 h 744838"/>
              <a:gd name="connsiteX3" fmla="*/ 1665514 w 2824842"/>
              <a:gd name="connsiteY3" fmla="*/ 67805 h 744838"/>
              <a:gd name="connsiteX4" fmla="*/ 2073728 w 2824842"/>
              <a:gd name="connsiteY4" fmla="*/ 18819 h 744838"/>
              <a:gd name="connsiteX5" fmla="*/ 2237014 w 2824842"/>
              <a:gd name="connsiteY5" fmla="*/ 2490 h 744838"/>
              <a:gd name="connsiteX6" fmla="*/ 2661557 w 2824842"/>
              <a:gd name="connsiteY6" fmla="*/ 67805 h 744838"/>
              <a:gd name="connsiteX7" fmla="*/ 2824842 w 2824842"/>
              <a:gd name="connsiteY7" fmla="*/ 165776 h 74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4842" h="744838">
                <a:moveTo>
                  <a:pt x="0" y="688290"/>
                </a:moveTo>
                <a:cubicBezTo>
                  <a:pt x="319768" y="730472"/>
                  <a:pt x="639536" y="772655"/>
                  <a:pt x="865414" y="720948"/>
                </a:cubicBezTo>
                <a:cubicBezTo>
                  <a:pt x="1091293" y="669241"/>
                  <a:pt x="1221921" y="486905"/>
                  <a:pt x="1355271" y="378048"/>
                </a:cubicBezTo>
                <a:cubicBezTo>
                  <a:pt x="1488621" y="269191"/>
                  <a:pt x="1545771" y="127676"/>
                  <a:pt x="1665514" y="67805"/>
                </a:cubicBezTo>
                <a:cubicBezTo>
                  <a:pt x="1785257" y="7934"/>
                  <a:pt x="1978478" y="29705"/>
                  <a:pt x="2073728" y="18819"/>
                </a:cubicBezTo>
                <a:cubicBezTo>
                  <a:pt x="2168978" y="7933"/>
                  <a:pt x="2139043" y="-5674"/>
                  <a:pt x="2237014" y="2490"/>
                </a:cubicBezTo>
                <a:cubicBezTo>
                  <a:pt x="2334985" y="10654"/>
                  <a:pt x="2563586" y="40591"/>
                  <a:pt x="2661557" y="67805"/>
                </a:cubicBezTo>
                <a:cubicBezTo>
                  <a:pt x="2759528" y="95019"/>
                  <a:pt x="2792185" y="130397"/>
                  <a:pt x="2824842" y="165776"/>
                </a:cubicBezTo>
              </a:path>
            </a:pathLst>
          </a:cu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262320"/>
            <a:ext cx="7331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Measurement of Color Transparency at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333500"/>
            <a:ext cx="4061438" cy="5139154"/>
            <a:chOff x="4572000" y="990600"/>
            <a:chExt cx="4061438" cy="5139154"/>
          </a:xfrm>
        </p:grpSpPr>
        <p:pic>
          <p:nvPicPr>
            <p:cNvPr id="10242" name="Picture 2" descr="C:\Users\somov\Desktop\Documents\omega_proposal\pac46\plots\CLAS_rho 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1295400"/>
              <a:ext cx="4061438" cy="4512221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5334000" y="5791200"/>
              <a:ext cx="31756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L. El </a:t>
              </a:r>
              <a:r>
                <a:rPr lang="en-US" sz="1600" dirty="0" err="1" smtClean="0"/>
                <a:t>Fassi</a:t>
              </a:r>
              <a:r>
                <a:rPr lang="en-US" sz="1600" dirty="0" smtClean="0"/>
                <a:t> et al., PLB 712, 326 (2012)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99099" y="990600"/>
              <a:ext cx="1867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(</a:t>
              </a:r>
              <a:r>
                <a:rPr lang="en-US" dirty="0" err="1" smtClean="0"/>
                <a:t>e,e</a:t>
              </a:r>
              <a:r>
                <a:rPr lang="en-US" dirty="0" smtClean="0">
                  <a:sym typeface="Symbol"/>
                </a:rPr>
                <a:t> </a:t>
              </a:r>
              <a:r>
                <a:rPr lang="en-US" baseline="30000" dirty="0" smtClean="0">
                  <a:sym typeface="Symbol"/>
                </a:rPr>
                <a:t>0</a:t>
              </a:r>
              <a:r>
                <a:rPr lang="en-US" dirty="0" smtClean="0">
                  <a:sym typeface="Symbol"/>
                </a:rPr>
                <a:t>)   Hall B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29200" y="1295400"/>
            <a:ext cx="3810000" cy="4453354"/>
            <a:chOff x="381000" y="1066800"/>
            <a:chExt cx="3810000" cy="4453354"/>
          </a:xfrm>
        </p:grpSpPr>
        <p:pic>
          <p:nvPicPr>
            <p:cNvPr id="10243" name="Picture 3" descr="C:\Users\somov\Desktop\Documents\conferences\korea_2018\color_transparency\proposal_page_16_cop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447800"/>
              <a:ext cx="3810000" cy="363328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85800" y="5181600"/>
              <a:ext cx="3316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D. </a:t>
              </a:r>
              <a:r>
                <a:rPr lang="en-US" sz="1600" dirty="0" err="1" smtClean="0"/>
                <a:t>Dutta</a:t>
              </a:r>
              <a:r>
                <a:rPr lang="en-US" sz="1600" dirty="0" smtClean="0"/>
                <a:t> et al., PRC 68, 021001 (2003)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4400" y="1066800"/>
              <a:ext cx="2286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 </a:t>
              </a:r>
              <a:r>
                <a:rPr lang="en-US" dirty="0" smtClean="0">
                  <a:sym typeface="Symbol"/>
                </a:rPr>
                <a:t>    </a:t>
              </a:r>
              <a:r>
                <a:rPr lang="en-US" baseline="30000" dirty="0" err="1" smtClean="0">
                  <a:sym typeface="Symbol"/>
                </a:rPr>
                <a:t>4</a:t>
              </a:r>
              <a:r>
                <a:rPr lang="en-US" dirty="0" err="1" smtClean="0">
                  <a:sym typeface="Symbol"/>
                </a:rPr>
                <a:t>He</a:t>
              </a:r>
              <a:r>
                <a:rPr lang="en-US" dirty="0" smtClean="0">
                  <a:sym typeface="Symbol"/>
                </a:rPr>
                <a:t> </a:t>
              </a:r>
              <a:r>
                <a:rPr lang="en-US" dirty="0">
                  <a:sym typeface="Symbol"/>
                </a:rPr>
                <a:t>(</a:t>
              </a:r>
              <a:r>
                <a:rPr lang="en-US" dirty="0" smtClean="0">
                  <a:sym typeface="Symbol"/>
                </a:rPr>
                <a:t>, </a:t>
              </a:r>
              <a:r>
                <a:rPr lang="en-US" dirty="0">
                  <a:sym typeface="Symbol"/>
                </a:rPr>
                <a:t> </a:t>
              </a:r>
              <a:r>
                <a:rPr lang="en-US" baseline="30000" dirty="0">
                  <a:sym typeface="Symbol"/>
                </a:rPr>
                <a:t>- </a:t>
              </a:r>
              <a:r>
                <a:rPr lang="en-US" dirty="0" smtClean="0">
                  <a:sym typeface="Symbol"/>
                </a:rPr>
                <a:t>p), Hall A</a:t>
              </a:r>
              <a:endParaRPr lang="en-US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5892581"/>
            <a:ext cx="35482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nuclear transparency is increased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at larger </a:t>
            </a:r>
            <a:r>
              <a:rPr lang="en-US" dirty="0" err="1" smtClean="0">
                <a:solidFill>
                  <a:srgbClr val="FF0000"/>
                </a:solidFill>
              </a:rPr>
              <a:t>Q</a:t>
            </a:r>
            <a:r>
              <a:rPr lang="en-US" baseline="30000" dirty="0" err="1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 |t |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61856" y="407065"/>
            <a:ext cx="6277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Proposed CT Measurements at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92162" name="Picture 2" descr="C:\Users\somov\Desktop\Documents\conferences\korea_2018\color_transparency\maria_slid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056062" cy="358298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0" y="2339299"/>
            <a:ext cx="434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Measure nuclear </a:t>
            </a:r>
            <a:r>
              <a:rPr lang="en-US" sz="2400" dirty="0" smtClean="0">
                <a:solidFill>
                  <a:srgbClr val="0000FF"/>
                </a:solidFill>
              </a:rPr>
              <a:t> transparency   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</a:t>
            </a:r>
            <a:r>
              <a:rPr lang="en-US" sz="2400" dirty="0" smtClean="0">
                <a:solidFill>
                  <a:srgbClr val="0000FF"/>
                </a:solidFill>
              </a:rPr>
              <a:t>using  nuclear targets:</a:t>
            </a:r>
          </a:p>
          <a:p>
            <a:r>
              <a:rPr lang="en-US" sz="2400" dirty="0" smtClean="0"/>
              <a:t>         D,  </a:t>
            </a:r>
            <a:r>
              <a:rPr lang="en-US" sz="2400" baseline="30000" dirty="0" err="1" smtClean="0"/>
              <a:t>4</a:t>
            </a:r>
            <a:r>
              <a:rPr lang="en-US" sz="2400" dirty="0" err="1" smtClean="0"/>
              <a:t>He</a:t>
            </a:r>
            <a:r>
              <a:rPr lang="en-US" sz="2400" dirty="0" smtClean="0"/>
              <a:t>,  </a:t>
            </a:r>
            <a:r>
              <a:rPr lang="en-US" sz="2400" baseline="30000" dirty="0" err="1" smtClean="0"/>
              <a:t>12</a:t>
            </a:r>
            <a:r>
              <a:rPr lang="en-US" sz="2400" dirty="0" err="1" smtClean="0"/>
              <a:t>C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Reconstruct several final states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Large range of |t </a:t>
            </a:r>
            <a:r>
              <a:rPr lang="en-US" sz="2400" baseline="-25000" dirty="0" smtClean="0">
                <a:solidFill>
                  <a:srgbClr val="0000FF"/>
                </a:solidFill>
              </a:rPr>
              <a:t>max</a:t>
            </a:r>
            <a:r>
              <a:rPr lang="en-US" sz="2400" dirty="0" smtClean="0">
                <a:solidFill>
                  <a:srgbClr val="0000FF"/>
                </a:solidFill>
              </a:rPr>
              <a:t>|  from </a:t>
            </a:r>
            <a:r>
              <a:rPr lang="en-US" sz="2400" dirty="0" smtClean="0">
                <a:solidFill>
                  <a:srgbClr val="0000FF"/>
                </a:solidFill>
              </a:rPr>
              <a:t>2  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</a:rPr>
              <a:t>GeV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to </a:t>
            </a:r>
            <a:r>
              <a:rPr lang="en-US" sz="2400" dirty="0" smtClean="0">
                <a:solidFill>
                  <a:srgbClr val="0000FF"/>
                </a:solidFill>
              </a:rPr>
              <a:t>about </a:t>
            </a:r>
            <a:r>
              <a:rPr lang="en-US" sz="2400" dirty="0" smtClean="0">
                <a:solidFill>
                  <a:srgbClr val="0000FF"/>
                </a:solidFill>
              </a:rPr>
              <a:t>10 </a:t>
            </a:r>
            <a:r>
              <a:rPr lang="en-US" sz="2400" dirty="0" err="1" smtClean="0">
                <a:solidFill>
                  <a:srgbClr val="0000FF"/>
                </a:solidFill>
              </a:rPr>
              <a:t>GeV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2</a:t>
            </a:r>
            <a:endParaRPr lang="en-US" sz="2400" baseline="30000" dirty="0" smtClean="0"/>
          </a:p>
          <a:p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7096" y="1347186"/>
            <a:ext cx="315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Proposed reactions to measure </a:t>
            </a:r>
          </a:p>
          <a:p>
            <a:r>
              <a:rPr lang="en-US" dirty="0" smtClean="0"/>
              <a:t>          Color Transparency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86380"/>
            <a:ext cx="3555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Expected Sensitivity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7676" y="773668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 + n   </a:t>
            </a:r>
            <a:r>
              <a:rPr lang="en-US" baseline="30000" dirty="0" smtClean="0">
                <a:sym typeface="Symbol"/>
              </a:rPr>
              <a:t>- </a:t>
            </a:r>
            <a:r>
              <a:rPr lang="en-US" dirty="0" smtClean="0">
                <a:sym typeface="Symbol"/>
              </a:rPr>
              <a:t>+ 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33171" y="999410"/>
            <a:ext cx="3013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Theoretical calculations for </a:t>
            </a:r>
            <a:r>
              <a:rPr lang="en-US" sz="1600" dirty="0" err="1" smtClean="0"/>
              <a:t>GlueX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by  A. </a:t>
            </a:r>
            <a:r>
              <a:rPr lang="en-US" sz="1600" dirty="0" err="1" smtClean="0"/>
              <a:t>Larionov</a:t>
            </a:r>
            <a:r>
              <a:rPr lang="en-US" sz="1600" dirty="0" smtClean="0"/>
              <a:t> and M. </a:t>
            </a:r>
            <a:r>
              <a:rPr lang="en-US" sz="1600" dirty="0" err="1" smtClean="0"/>
              <a:t>Strikman</a:t>
            </a:r>
            <a:endParaRPr lang="en-US" sz="1600" dirty="0" smtClean="0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5866146" y="1558002"/>
            <a:ext cx="2347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Phys.Lett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.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B,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760, 753 (2016)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575521"/>
              </p:ext>
            </p:extLst>
          </p:nvPr>
        </p:nvGraphicFramePr>
        <p:xfrm>
          <a:off x="781883" y="4939367"/>
          <a:ext cx="3868863" cy="1614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86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Symbol"/>
                        </a:rPr>
                        <a:t> + n   </a:t>
                      </a:r>
                      <a:r>
                        <a:rPr lang="en-US" sz="1600" baseline="30000" dirty="0" smtClean="0">
                          <a:sym typeface="Symbol"/>
                        </a:rPr>
                        <a:t>- </a:t>
                      </a:r>
                      <a:r>
                        <a:rPr lang="en-US" sz="1600" dirty="0" smtClean="0">
                          <a:sym typeface="Symbol"/>
                        </a:rPr>
                        <a:t>+ p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Symbol"/>
                        </a:rPr>
                        <a:t> + n   </a:t>
                      </a:r>
                      <a:r>
                        <a:rPr lang="en-US" sz="1600" baseline="30000" dirty="0" smtClean="0">
                          <a:sym typeface="Symbol"/>
                        </a:rPr>
                        <a:t>- </a:t>
                      </a:r>
                      <a:r>
                        <a:rPr lang="en-US" sz="1600" dirty="0" smtClean="0">
                          <a:sym typeface="Symbol"/>
                        </a:rPr>
                        <a:t>+ p</a:t>
                      </a:r>
                      <a:endParaRPr lang="en-US" sz="1600" baseline="30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r>
                        <a:rPr lang="en-US" sz="1600" baseline="30000" dirty="0" err="1" smtClean="0"/>
                        <a:t>4</a:t>
                      </a:r>
                      <a:r>
                        <a:rPr lang="en-US" sz="1600" dirty="0" err="1" smtClean="0"/>
                        <a:t>He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r>
                        <a:rPr lang="en-US" sz="1600" baseline="30000" dirty="0" smtClean="0"/>
                        <a:t>12</a:t>
                      </a:r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18500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06294" y="4504860"/>
            <a:ext cx="342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Number of reconstructed events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69352" y="5561889"/>
            <a:ext cx="340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Smallest yield for </a:t>
            </a:r>
            <a:r>
              <a:rPr lang="en-US" dirty="0" smtClean="0">
                <a:sym typeface="Symbol"/>
              </a:rPr>
              <a:t> + n   </a:t>
            </a:r>
            <a:r>
              <a:rPr lang="en-US" baseline="30000" dirty="0" smtClean="0">
                <a:sym typeface="Symbol"/>
              </a:rPr>
              <a:t>- </a:t>
            </a:r>
            <a:r>
              <a:rPr lang="en-US" dirty="0" smtClean="0">
                <a:sym typeface="Symbol"/>
              </a:rPr>
              <a:t>+ p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1158406"/>
            <a:ext cx="4618996" cy="3184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9352" y="2074965"/>
            <a:ext cx="34980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Quantum diffusion model for CT</a:t>
            </a:r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H</a:t>
            </a:r>
            <a:r>
              <a:rPr lang="en-US" dirty="0" smtClean="0">
                <a:sym typeface="Symbol" panose="05050102010706020507" pitchFamily="18" charset="2"/>
              </a:rPr>
              <a:t>adron-nucleon </a:t>
            </a:r>
            <a:r>
              <a:rPr lang="en-US" dirty="0" smtClean="0">
                <a:sym typeface="Symbol" panose="05050102010706020507" pitchFamily="18" charset="2"/>
              </a:rPr>
              <a:t>cross section, </a:t>
            </a:r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     </a:t>
            </a:r>
            <a:r>
              <a:rPr lang="en-US" baseline="-25000" dirty="0" err="1" smtClean="0">
                <a:sym typeface="Symbol" panose="05050102010706020507" pitchFamily="18" charset="2"/>
              </a:rPr>
              <a:t>hN</a:t>
            </a:r>
            <a:r>
              <a:rPr 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, depends </a:t>
            </a:r>
            <a:r>
              <a:rPr lang="en-US" dirty="0" smtClean="0">
                <a:sym typeface="Symbol" panose="05050102010706020507" pitchFamily="18" charset="2"/>
              </a:rPr>
              <a:t>on the hadron </a:t>
            </a:r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     coherence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length</a:t>
            </a:r>
            <a:endParaRPr lang="en-US" dirty="0" smtClean="0">
              <a:sym typeface="Symbol" panose="05050102010706020507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0152" y="3675568"/>
            <a:ext cx="3522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Color transparency effect is the</a:t>
            </a:r>
          </a:p>
          <a:p>
            <a:r>
              <a:rPr lang="en-US" dirty="0" smtClean="0"/>
              <a:t>      largest </a:t>
            </a:r>
            <a:r>
              <a:rPr lang="en-US" dirty="0"/>
              <a:t>for production at </a:t>
            </a:r>
            <a:endParaRPr lang="en-US" dirty="0" smtClean="0"/>
          </a:p>
          <a:p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    </a:t>
            </a:r>
            <a:r>
              <a:rPr lang="en-US" dirty="0" smtClean="0">
                <a:sym typeface="Symbol" panose="05050102010706020507" pitchFamily="18" charset="2"/>
              </a:rPr>
              <a:t> </a:t>
            </a:r>
            <a:r>
              <a:rPr lang="en-US" dirty="0" err="1" smtClean="0">
                <a:sym typeface="Symbol" panose="05050102010706020507" pitchFamily="18" charset="2"/>
              </a:rPr>
              <a:t>c.m</a:t>
            </a:r>
            <a:r>
              <a:rPr lang="en-US" dirty="0" smtClean="0">
                <a:sym typeface="Symbol" panose="05050102010706020507" pitchFamily="18" charset="2"/>
              </a:rPr>
              <a:t>. </a:t>
            </a:r>
            <a:r>
              <a:rPr lang="en-US" dirty="0">
                <a:sym typeface="Symbol" panose="05050102010706020507" pitchFamily="18" charset="2"/>
              </a:rPr>
              <a:t>= 90 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1560" y="24384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Vector Mesons on Nuclei 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with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 proposal of the new experiment 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1962608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Measure 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photoproduction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cross sections  of vector mesons  ,  ,  and   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on  C,  Si, 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Sn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and 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Pb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targets  in the energy  range  of  6-9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</a:rPr>
              <a:t>GeV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with  the 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 detector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0740" y="3451854"/>
            <a:ext cx="746390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Probing photon structure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-  Extract nuclear transparency  (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eff</a:t>
            </a:r>
            <a:r>
              <a:rPr lang="en-US" sz="2000" dirty="0" smtClean="0"/>
              <a:t> = </a:t>
            </a:r>
            <a:r>
              <a:rPr lang="en-US" sz="2000" dirty="0" smtClean="0">
                <a:sym typeface="Symbol"/>
              </a:rPr>
              <a:t></a:t>
            </a:r>
            <a:r>
              <a:rPr lang="en-US" sz="2000" baseline="-25000" dirty="0" smtClean="0">
                <a:sym typeface="Symbol"/>
              </a:rPr>
              <a:t>A</a:t>
            </a:r>
            <a:r>
              <a:rPr lang="en-US" sz="2000" dirty="0" smtClean="0">
                <a:sym typeface="Symbol"/>
              </a:rPr>
              <a:t> / </a:t>
            </a:r>
            <a:r>
              <a:rPr lang="en-US" sz="2000" baseline="-25000" dirty="0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 ) </a:t>
            </a:r>
            <a:r>
              <a:rPr lang="en-US" sz="2000" dirty="0" smtClean="0"/>
              <a:t>at different energies </a:t>
            </a:r>
          </a:p>
          <a:p>
            <a:endParaRPr lang="en-US" sz="2000" dirty="0" smtClean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  Extract  cross section  of  longitudinally polarized </a:t>
            </a:r>
            <a:r>
              <a:rPr lang="en-US" sz="2000" dirty="0">
                <a:cs typeface="Times New Roman" pitchFamily="18" charset="0"/>
                <a:sym typeface="Symbol"/>
              </a:rPr>
              <a:t> </a:t>
            </a:r>
            <a:r>
              <a:rPr lang="en-US" sz="2000" dirty="0" smtClean="0">
                <a:cs typeface="Times New Roman" pitchFamily="18" charset="0"/>
                <a:sym typeface="Symbol"/>
              </a:rPr>
              <a:t>mesons  on </a:t>
            </a:r>
          </a:p>
          <a:p>
            <a:r>
              <a:rPr lang="en-US" sz="2000" dirty="0">
                <a:cs typeface="Times New Roman" pitchFamily="18" charset="0"/>
                <a:sym typeface="Symbol"/>
              </a:rPr>
              <a:t>  </a:t>
            </a:r>
            <a:r>
              <a:rPr lang="en-US" sz="2000" dirty="0" smtClean="0">
                <a:cs typeface="Times New Roman" pitchFamily="18" charset="0"/>
                <a:sym typeface="Symbol"/>
              </a:rPr>
              <a:t>  nucleon,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</a:t>
            </a:r>
            <a:r>
              <a:rPr lang="en-US" sz="2000" b="1" baseline="-25000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( N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)</a:t>
            </a:r>
            <a:endParaRPr lang="en-US" sz="2000" b="1" dirty="0" smtClean="0">
              <a:solidFill>
                <a:srgbClr val="FF0000"/>
              </a:solidFill>
              <a:cs typeface="Times New Roman" pitchFamily="18" charset="0"/>
              <a:sym typeface="Symbol"/>
            </a:endParaRP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76300" y="36047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Goal of the Experiment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3878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222905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is it Important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4089499"/>
            <a:ext cx="82608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There are experimental indications that 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(VN)  &lt; 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(VN),  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but  there have been  no direct measurements of 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(VN) so 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far.  Measurements  of 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are important for:</a:t>
            </a:r>
          </a:p>
          <a:p>
            <a:pPr>
              <a:lnSpc>
                <a:spcPts val="12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-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comparison  between different theoretical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approaches</a:t>
            </a:r>
          </a:p>
          <a:p>
            <a:pPr>
              <a:lnSpc>
                <a:spcPts val="12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- interpretation of  the  color transparency in  vector meson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electroproduction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066800"/>
            <a:ext cx="89154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According to theoretical predictions, hadronic structure of   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photon leads to the decrease of the nuclear transparency A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eff  </a:t>
            </a:r>
          </a:p>
          <a:p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with energy  (increase of the coherence length               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- observed decrease of the nuclear transparency in 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mesons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smaller than  theoretically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predicted. The same discrepancy takes place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 meson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photoproduction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where experimental data are scarce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29400" y="1855689"/>
                <a:ext cx="1295400" cy="4303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/>
                  <a:t> </a:t>
                </a:r>
                <a:r>
                  <a:rPr lang="en-US" b="1" i="1" dirty="0" smtClean="0">
                    <a:solidFill>
                      <a:srgbClr val="C00000"/>
                    </a:solidFill>
                  </a:rPr>
                  <a:t>l</a:t>
                </a:r>
                <a:r>
                  <a:rPr lang="en-US" b="1" i="1" baseline="-25000" dirty="0" smtClean="0">
                    <a:solidFill>
                      <a:srgbClr val="C00000"/>
                    </a:solidFill>
                  </a:rPr>
                  <a:t>c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855689"/>
                <a:ext cx="1295400" cy="430311"/>
              </a:xfrm>
              <a:prstGeom prst="rect">
                <a:avLst/>
              </a:prstGeom>
              <a:blipFill>
                <a:blip r:embed="rId2"/>
                <a:stretch>
                  <a:fillRect l="-7075" t="-2817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3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Detector in Hall D at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8600" y="2362200"/>
            <a:ext cx="4219575" cy="3816350"/>
            <a:chOff x="152400" y="1752600"/>
            <a:chExt cx="4219575" cy="3816350"/>
          </a:xfrm>
        </p:grpSpPr>
        <p:pic>
          <p:nvPicPr>
            <p:cNvPr id="6147" name="Picture 3" descr="Acc_aeri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752600"/>
              <a:ext cx="4219575" cy="381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Text Box 12"/>
            <p:cNvSpPr txBox="1">
              <a:spLocks noChangeArrowheads="1"/>
            </p:cNvSpPr>
            <p:nvPr/>
          </p:nvSpPr>
          <p:spPr bwMode="auto">
            <a:xfrm>
              <a:off x="838200" y="2057400"/>
              <a:ext cx="825500" cy="39211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Hall D</a:t>
              </a:r>
            </a:p>
          </p:txBody>
        </p:sp>
        <p:sp>
          <p:nvSpPr>
            <p:cNvPr id="6151" name="Text Box 16"/>
            <p:cNvSpPr txBox="1">
              <a:spLocks noChangeArrowheads="1"/>
            </p:cNvSpPr>
            <p:nvPr/>
          </p:nvSpPr>
          <p:spPr bwMode="auto">
            <a:xfrm>
              <a:off x="1981200" y="3886200"/>
              <a:ext cx="349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152" name="Text Box 19"/>
            <p:cNvSpPr txBox="1">
              <a:spLocks noChangeArrowheads="1"/>
            </p:cNvSpPr>
            <p:nvPr/>
          </p:nvSpPr>
          <p:spPr bwMode="auto">
            <a:xfrm>
              <a:off x="2700338" y="3886200"/>
              <a:ext cx="336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153" name="Text Box 20"/>
            <p:cNvSpPr txBox="1">
              <a:spLocks noChangeArrowheads="1"/>
            </p:cNvSpPr>
            <p:nvPr/>
          </p:nvSpPr>
          <p:spPr bwMode="auto">
            <a:xfrm>
              <a:off x="3309938" y="3886200"/>
              <a:ext cx="349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00600" y="9144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Photon beam produced by CEBAF </a:t>
            </a:r>
          </a:p>
          <a:p>
            <a:r>
              <a:rPr lang="en-US" dirty="0" smtClean="0"/>
              <a:t>   12 </a:t>
            </a:r>
            <a:r>
              <a:rPr lang="en-US" dirty="0" err="1" smtClean="0"/>
              <a:t>GeV</a:t>
            </a:r>
            <a:r>
              <a:rPr lang="en-US" dirty="0" smtClean="0"/>
              <a:t>  electrons in a thin radiator via 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bremsstrahlung</a:t>
            </a:r>
            <a:r>
              <a:rPr lang="en-US" dirty="0" smtClean="0"/>
              <a:t>  process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Linear polarization of beam photons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12192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xperimental Hall D with the </a:t>
            </a:r>
            <a:r>
              <a:rPr lang="en-US" dirty="0" err="1" smtClean="0">
                <a:solidFill>
                  <a:srgbClr val="0000FF"/>
                </a:solidFill>
              </a:rPr>
              <a:t>GlueX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detector at Jefferson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81600" y="2971800"/>
            <a:ext cx="3276600" cy="3169622"/>
            <a:chOff x="5181600" y="3154978"/>
            <a:chExt cx="3276600" cy="3169622"/>
          </a:xfrm>
        </p:grpSpPr>
        <p:grpSp>
          <p:nvGrpSpPr>
            <p:cNvPr id="19" name="Group 18"/>
            <p:cNvGrpSpPr/>
            <p:nvPr/>
          </p:nvGrpSpPr>
          <p:grpSpPr>
            <a:xfrm>
              <a:off x="5181600" y="3154978"/>
              <a:ext cx="3276600" cy="3169622"/>
              <a:chOff x="5105400" y="3581400"/>
              <a:chExt cx="3276600" cy="3169622"/>
            </a:xfrm>
          </p:grpSpPr>
          <p:pic>
            <p:nvPicPr>
              <p:cNvPr id="11" name="Picture 10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05400" y="3581400"/>
                <a:ext cx="3276600" cy="2780146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6096000" y="3733800"/>
                <a:ext cx="19812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334000" y="5486400"/>
                <a:ext cx="14478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62600" y="6412468"/>
                <a:ext cx="24929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Photon beam energy  (</a:t>
                </a:r>
                <a:r>
                  <a:rPr lang="en-US" sz="1600" dirty="0" err="1" smtClean="0"/>
                  <a:t>GeV</a:t>
                </a:r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892012" y="3440668"/>
              <a:ext cx="2261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Uncollimated</a:t>
              </a:r>
              <a:r>
                <a:rPr lang="en-US" dirty="0" smtClean="0"/>
                <a:t> photons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09060" y="4503974"/>
              <a:ext cx="1953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Collimated  beam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 photons in Hall D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rm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6322006" cy="4191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86399" y="3811758"/>
            <a:ext cx="3657601" cy="1648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87038"/>
            <a:ext cx="873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Hadronic Part of Photon:  Dependence on the Coherence Length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07118" y="637366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" y="7620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Dependence of the nuclear transparency on the  coherence length in </a:t>
            </a:r>
            <a:r>
              <a:rPr lang="en-US" dirty="0" err="1" smtClean="0"/>
              <a:t>electroproduction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37031" y="3075036"/>
            <a:ext cx="7957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eff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/ A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0" y="1089642"/>
            <a:ext cx="225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K.Ackerstaff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et al.,</a:t>
            </a:r>
            <a:r>
              <a:rPr lang="en-US" sz="1000" dirty="0" smtClean="0"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Phys. Rev.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Lett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.,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aseline="0" dirty="0" smtClean="0">
                <a:latin typeface="Arial Unicode MS" pitchFamily="34" charset="-128"/>
                <a:cs typeface="Arial" pitchFamily="34" charset="0"/>
              </a:rPr>
              <a:t>           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82, 3025 (1999)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4989" y="5345668"/>
            <a:ext cx="24464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Coherence length  (</a:t>
            </a:r>
            <a:r>
              <a:rPr lang="en-US" dirty="0" err="1" smtClean="0"/>
              <a:t>fm</a:t>
            </a:r>
            <a:r>
              <a:rPr lang="en-US" dirty="0" smtClean="0"/>
              <a:t>) </a:t>
            </a:r>
            <a:endParaRPr lang="en-US" dirty="0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/>
          </p:nvPr>
        </p:nvGraphicFramePr>
        <p:xfrm>
          <a:off x="7013914" y="1435555"/>
          <a:ext cx="1143000" cy="553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91" name="Equation" r:id="rId5" imgW="863280" imgH="419040" progId="Equation.3">
                  <p:embed/>
                </p:oleObj>
              </mc:Choice>
              <mc:Fallback>
                <p:oleObj name="Equation" r:id="rId5" imgW="863280" imgH="419040" progId="Equation.3">
                  <p:embed/>
                  <p:pic>
                    <p:nvPicPr>
                      <p:cNvPr id="1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914" y="1435555"/>
                        <a:ext cx="1143000" cy="5536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70006" y="1807684"/>
            <a:ext cx="9140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Hermes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33400" y="5943600"/>
            <a:ext cx="790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Hadronic structure of photon appears in </a:t>
            </a:r>
            <a:r>
              <a:rPr lang="en-US" sz="2400" dirty="0" err="1" smtClean="0">
                <a:solidFill>
                  <a:srgbClr val="0000FF"/>
                </a:solidFill>
              </a:rPr>
              <a:t>electroproduction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00800" y="2438400"/>
            <a:ext cx="2438400" cy="1500554"/>
            <a:chOff x="6400800" y="2667000"/>
            <a:chExt cx="2438400" cy="1500554"/>
          </a:xfrm>
        </p:grpSpPr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6400800" y="2667000"/>
              <a:ext cx="2438400" cy="1500554"/>
              <a:chOff x="5562600" y="2362200"/>
              <a:chExt cx="2971800" cy="18288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324600" y="2508401"/>
                <a:ext cx="1600200" cy="1682599"/>
              </a:xfrm>
              <a:prstGeom prst="ellipse">
                <a:avLst/>
              </a:prstGeom>
              <a:solidFill>
                <a:srgbClr val="15FD41">
                  <a:alpha val="26000"/>
                </a:srgbClr>
              </a:solid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" name="Group 36"/>
              <p:cNvGrpSpPr>
                <a:grpSpLocks noChangeAspect="1"/>
              </p:cNvGrpSpPr>
              <p:nvPr/>
            </p:nvGrpSpPr>
            <p:grpSpPr>
              <a:xfrm>
                <a:off x="5841588" y="2668124"/>
                <a:ext cx="2692812" cy="1327112"/>
                <a:chOff x="860812" y="1505468"/>
                <a:chExt cx="11115114" cy="5568616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46053" y="1505468"/>
                  <a:ext cx="1847533" cy="189662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860812" y="3446959"/>
                  <a:ext cx="1882387" cy="1606395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reeform 24"/>
                <p:cNvSpPr/>
                <p:nvPr/>
              </p:nvSpPr>
              <p:spPr>
                <a:xfrm>
                  <a:off x="2743201" y="3200400"/>
                  <a:ext cx="2209799" cy="515458"/>
                </a:xfrm>
                <a:custGeom>
                  <a:avLst/>
                  <a:gdLst>
                    <a:gd name="connsiteX0" fmla="*/ 0 w 5495925"/>
                    <a:gd name="connsiteY0" fmla="*/ 600153 h 1181343"/>
                    <a:gd name="connsiteX1" fmla="*/ 447675 w 5495925"/>
                    <a:gd name="connsiteY1" fmla="*/ 114378 h 1181343"/>
                    <a:gd name="connsiteX2" fmla="*/ 904875 w 5495925"/>
                    <a:gd name="connsiteY2" fmla="*/ 609678 h 1181343"/>
                    <a:gd name="connsiteX3" fmla="*/ 1409700 w 5495925"/>
                    <a:gd name="connsiteY3" fmla="*/ 1181178 h 1181343"/>
                    <a:gd name="connsiteX4" fmla="*/ 1857375 w 5495925"/>
                    <a:gd name="connsiteY4" fmla="*/ 552528 h 1181343"/>
                    <a:gd name="connsiteX5" fmla="*/ 2238375 w 5495925"/>
                    <a:gd name="connsiteY5" fmla="*/ 47703 h 1181343"/>
                    <a:gd name="connsiteX6" fmla="*/ 2762250 w 5495925"/>
                    <a:gd name="connsiteY6" fmla="*/ 600153 h 1181343"/>
                    <a:gd name="connsiteX7" fmla="*/ 3219450 w 5495925"/>
                    <a:gd name="connsiteY7" fmla="*/ 1124028 h 1181343"/>
                    <a:gd name="connsiteX8" fmla="*/ 3686175 w 5495925"/>
                    <a:gd name="connsiteY8" fmla="*/ 562053 h 1181343"/>
                    <a:gd name="connsiteX9" fmla="*/ 4019550 w 5495925"/>
                    <a:gd name="connsiteY9" fmla="*/ 78 h 1181343"/>
                    <a:gd name="connsiteX10" fmla="*/ 4524375 w 5495925"/>
                    <a:gd name="connsiteY10" fmla="*/ 600153 h 1181343"/>
                    <a:gd name="connsiteX11" fmla="*/ 5057775 w 5495925"/>
                    <a:gd name="connsiteY11" fmla="*/ 1181178 h 1181343"/>
                    <a:gd name="connsiteX12" fmla="*/ 5495925 w 5495925"/>
                    <a:gd name="connsiteY12" fmla="*/ 562053 h 1181343"/>
                    <a:gd name="connsiteX13" fmla="*/ 5495925 w 5495925"/>
                    <a:gd name="connsiteY13" fmla="*/ 562053 h 1181343"/>
                    <a:gd name="connsiteX14" fmla="*/ 5495925 w 5495925"/>
                    <a:gd name="connsiteY14" fmla="*/ 562053 h 1181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95925" h="1181343">
                      <a:moveTo>
                        <a:pt x="0" y="600153"/>
                      </a:moveTo>
                      <a:cubicBezTo>
                        <a:pt x="148431" y="356472"/>
                        <a:pt x="296863" y="112791"/>
                        <a:pt x="447675" y="114378"/>
                      </a:cubicBezTo>
                      <a:cubicBezTo>
                        <a:pt x="598487" y="115965"/>
                        <a:pt x="744538" y="431878"/>
                        <a:pt x="904875" y="609678"/>
                      </a:cubicBezTo>
                      <a:cubicBezTo>
                        <a:pt x="1065213" y="787478"/>
                        <a:pt x="1250950" y="1190703"/>
                        <a:pt x="1409700" y="1181178"/>
                      </a:cubicBezTo>
                      <a:cubicBezTo>
                        <a:pt x="1568450" y="1171653"/>
                        <a:pt x="1719263" y="741440"/>
                        <a:pt x="1857375" y="552528"/>
                      </a:cubicBezTo>
                      <a:cubicBezTo>
                        <a:pt x="1995487" y="363616"/>
                        <a:pt x="2087563" y="39766"/>
                        <a:pt x="2238375" y="47703"/>
                      </a:cubicBezTo>
                      <a:cubicBezTo>
                        <a:pt x="2389187" y="55640"/>
                        <a:pt x="2598738" y="420766"/>
                        <a:pt x="2762250" y="600153"/>
                      </a:cubicBezTo>
                      <a:cubicBezTo>
                        <a:pt x="2925762" y="779540"/>
                        <a:pt x="3065463" y="1130378"/>
                        <a:pt x="3219450" y="1124028"/>
                      </a:cubicBezTo>
                      <a:cubicBezTo>
                        <a:pt x="3373438" y="1117678"/>
                        <a:pt x="3552825" y="749378"/>
                        <a:pt x="3686175" y="562053"/>
                      </a:cubicBezTo>
                      <a:cubicBezTo>
                        <a:pt x="3819525" y="374728"/>
                        <a:pt x="3879850" y="-6272"/>
                        <a:pt x="4019550" y="78"/>
                      </a:cubicBezTo>
                      <a:cubicBezTo>
                        <a:pt x="4159250" y="6428"/>
                        <a:pt x="4351338" y="403303"/>
                        <a:pt x="4524375" y="600153"/>
                      </a:cubicBezTo>
                      <a:cubicBezTo>
                        <a:pt x="4697413" y="797003"/>
                        <a:pt x="4895850" y="1187528"/>
                        <a:pt x="5057775" y="1181178"/>
                      </a:cubicBezTo>
                      <a:cubicBezTo>
                        <a:pt x="5219700" y="1174828"/>
                        <a:pt x="5495925" y="562053"/>
                        <a:pt x="5495925" y="562053"/>
                      </a:cubicBezTo>
                      <a:lnTo>
                        <a:pt x="5495925" y="562053"/>
                      </a:lnTo>
                      <a:lnTo>
                        <a:pt x="5495925" y="562053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ight Arrow 29"/>
                <p:cNvSpPr/>
                <p:nvPr/>
              </p:nvSpPr>
              <p:spPr>
                <a:xfrm>
                  <a:off x="7572498" y="3316865"/>
                  <a:ext cx="4403428" cy="336829"/>
                </a:xfrm>
                <a:prstGeom prst="rightArrow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968177" y="3200404"/>
                  <a:ext cx="552682" cy="2286473"/>
                </a:xfrm>
                <a:prstGeom prst="ellipse">
                  <a:avLst/>
                </a:prstGeom>
                <a:solidFill>
                  <a:srgbClr val="0000FF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307644" y="5492936"/>
                  <a:ext cx="1472841" cy="158114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4943110" y="5513761"/>
                  <a:ext cx="1345861" cy="156032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Rounded Rectangle 48"/>
              <p:cNvSpPr/>
              <p:nvPr/>
            </p:nvSpPr>
            <p:spPr>
              <a:xfrm>
                <a:off x="6857277" y="3075177"/>
                <a:ext cx="609600" cy="13156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562600" y="23622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62600" y="33528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634118" y="3657600"/>
                <a:ext cx="3032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N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469112" y="3654623"/>
                <a:ext cx="3481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N</a:t>
                </a:r>
                <a:r>
                  <a:rPr lang="en-US" sz="1400" b="1" dirty="0" smtClean="0">
                    <a:sym typeface="Symbol" panose="05050102010706020507" pitchFamily="18" charset="2"/>
                  </a:rPr>
                  <a:t></a:t>
                </a:r>
                <a:endParaRPr lang="en-US" sz="1400" b="1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240823" y="2731532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ym typeface="Symbol" panose="05050102010706020507" pitchFamily="18" charset="2"/>
                  </a:rPr>
                  <a:t></a:t>
                </a:r>
                <a:endParaRPr lang="en-US" sz="1400" b="1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502030" y="2743200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/>
                <a:t>l</a:t>
              </a:r>
              <a:r>
                <a:rPr lang="en-US" sz="2400" i="1" baseline="-25000" dirty="0" err="1" smtClean="0"/>
                <a:t>c</a:t>
              </a:r>
              <a:endParaRPr lang="en-US" sz="2400" i="1" baseline="-25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97379" y="4192758"/>
            <a:ext cx="3218021" cy="1522242"/>
            <a:chOff x="5697379" y="3811758"/>
            <a:chExt cx="3218021" cy="1522242"/>
          </a:xfrm>
        </p:grpSpPr>
        <p:sp>
          <p:nvSpPr>
            <p:cNvPr id="41" name="TextBox 40"/>
            <p:cNvSpPr txBox="1"/>
            <p:nvPr/>
          </p:nvSpPr>
          <p:spPr>
            <a:xfrm>
              <a:off x="5697379" y="3811758"/>
              <a:ext cx="246221" cy="303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715000" y="3909646"/>
              <a:ext cx="3200400" cy="1424354"/>
              <a:chOff x="5715000" y="3657600"/>
              <a:chExt cx="3200400" cy="1424354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7102231" y="3701360"/>
                <a:ext cx="1312985" cy="1380594"/>
              </a:xfrm>
              <a:prstGeom prst="ellipse">
                <a:avLst/>
              </a:prstGeom>
              <a:solidFill>
                <a:srgbClr val="15FD41">
                  <a:alpha val="26000"/>
                </a:srgbClr>
              </a:solid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9" name="Group 38"/>
              <p:cNvGrpSpPr>
                <a:grpSpLocks noChangeAspect="1"/>
              </p:cNvGrpSpPr>
              <p:nvPr/>
            </p:nvGrpSpPr>
            <p:grpSpPr>
              <a:xfrm>
                <a:off x="5943600" y="3820126"/>
                <a:ext cx="2971800" cy="1101202"/>
                <a:chOff x="-2974103" y="1442622"/>
                <a:chExt cx="14950029" cy="5631462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-2974103" y="1442622"/>
                  <a:ext cx="1847534" cy="189662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-2974103" y="3291571"/>
                  <a:ext cx="1882387" cy="1606396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Freeform 49"/>
                <p:cNvSpPr/>
                <p:nvPr/>
              </p:nvSpPr>
              <p:spPr>
                <a:xfrm>
                  <a:off x="-1350562" y="3213466"/>
                  <a:ext cx="2209800" cy="515458"/>
                </a:xfrm>
                <a:custGeom>
                  <a:avLst/>
                  <a:gdLst>
                    <a:gd name="connsiteX0" fmla="*/ 0 w 5495925"/>
                    <a:gd name="connsiteY0" fmla="*/ 600153 h 1181343"/>
                    <a:gd name="connsiteX1" fmla="*/ 447675 w 5495925"/>
                    <a:gd name="connsiteY1" fmla="*/ 114378 h 1181343"/>
                    <a:gd name="connsiteX2" fmla="*/ 904875 w 5495925"/>
                    <a:gd name="connsiteY2" fmla="*/ 609678 h 1181343"/>
                    <a:gd name="connsiteX3" fmla="*/ 1409700 w 5495925"/>
                    <a:gd name="connsiteY3" fmla="*/ 1181178 h 1181343"/>
                    <a:gd name="connsiteX4" fmla="*/ 1857375 w 5495925"/>
                    <a:gd name="connsiteY4" fmla="*/ 552528 h 1181343"/>
                    <a:gd name="connsiteX5" fmla="*/ 2238375 w 5495925"/>
                    <a:gd name="connsiteY5" fmla="*/ 47703 h 1181343"/>
                    <a:gd name="connsiteX6" fmla="*/ 2762250 w 5495925"/>
                    <a:gd name="connsiteY6" fmla="*/ 600153 h 1181343"/>
                    <a:gd name="connsiteX7" fmla="*/ 3219450 w 5495925"/>
                    <a:gd name="connsiteY7" fmla="*/ 1124028 h 1181343"/>
                    <a:gd name="connsiteX8" fmla="*/ 3686175 w 5495925"/>
                    <a:gd name="connsiteY8" fmla="*/ 562053 h 1181343"/>
                    <a:gd name="connsiteX9" fmla="*/ 4019550 w 5495925"/>
                    <a:gd name="connsiteY9" fmla="*/ 78 h 1181343"/>
                    <a:gd name="connsiteX10" fmla="*/ 4524375 w 5495925"/>
                    <a:gd name="connsiteY10" fmla="*/ 600153 h 1181343"/>
                    <a:gd name="connsiteX11" fmla="*/ 5057775 w 5495925"/>
                    <a:gd name="connsiteY11" fmla="*/ 1181178 h 1181343"/>
                    <a:gd name="connsiteX12" fmla="*/ 5495925 w 5495925"/>
                    <a:gd name="connsiteY12" fmla="*/ 562053 h 1181343"/>
                    <a:gd name="connsiteX13" fmla="*/ 5495925 w 5495925"/>
                    <a:gd name="connsiteY13" fmla="*/ 562053 h 1181343"/>
                    <a:gd name="connsiteX14" fmla="*/ 5495925 w 5495925"/>
                    <a:gd name="connsiteY14" fmla="*/ 562053 h 1181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95925" h="1181343">
                      <a:moveTo>
                        <a:pt x="0" y="600153"/>
                      </a:moveTo>
                      <a:cubicBezTo>
                        <a:pt x="148431" y="356472"/>
                        <a:pt x="296863" y="112791"/>
                        <a:pt x="447675" y="114378"/>
                      </a:cubicBezTo>
                      <a:cubicBezTo>
                        <a:pt x="598487" y="115965"/>
                        <a:pt x="744538" y="431878"/>
                        <a:pt x="904875" y="609678"/>
                      </a:cubicBezTo>
                      <a:cubicBezTo>
                        <a:pt x="1065213" y="787478"/>
                        <a:pt x="1250950" y="1190703"/>
                        <a:pt x="1409700" y="1181178"/>
                      </a:cubicBezTo>
                      <a:cubicBezTo>
                        <a:pt x="1568450" y="1171653"/>
                        <a:pt x="1719263" y="741440"/>
                        <a:pt x="1857375" y="552528"/>
                      </a:cubicBezTo>
                      <a:cubicBezTo>
                        <a:pt x="1995487" y="363616"/>
                        <a:pt x="2087563" y="39766"/>
                        <a:pt x="2238375" y="47703"/>
                      </a:cubicBezTo>
                      <a:cubicBezTo>
                        <a:pt x="2389187" y="55640"/>
                        <a:pt x="2598738" y="420766"/>
                        <a:pt x="2762250" y="600153"/>
                      </a:cubicBezTo>
                      <a:cubicBezTo>
                        <a:pt x="2925762" y="779540"/>
                        <a:pt x="3065463" y="1130378"/>
                        <a:pt x="3219450" y="1124028"/>
                      </a:cubicBezTo>
                      <a:cubicBezTo>
                        <a:pt x="3373438" y="1117678"/>
                        <a:pt x="3552825" y="749378"/>
                        <a:pt x="3686175" y="562053"/>
                      </a:cubicBezTo>
                      <a:cubicBezTo>
                        <a:pt x="3819525" y="374728"/>
                        <a:pt x="3879850" y="-6272"/>
                        <a:pt x="4019550" y="78"/>
                      </a:cubicBezTo>
                      <a:cubicBezTo>
                        <a:pt x="4159250" y="6428"/>
                        <a:pt x="4351338" y="403303"/>
                        <a:pt x="4524375" y="600153"/>
                      </a:cubicBezTo>
                      <a:cubicBezTo>
                        <a:pt x="4697413" y="797003"/>
                        <a:pt x="4895850" y="1187528"/>
                        <a:pt x="5057775" y="1181178"/>
                      </a:cubicBezTo>
                      <a:cubicBezTo>
                        <a:pt x="5219700" y="1174828"/>
                        <a:pt x="5495925" y="562053"/>
                        <a:pt x="5495925" y="562053"/>
                      </a:cubicBezTo>
                      <a:lnTo>
                        <a:pt x="5495925" y="562053"/>
                      </a:lnTo>
                      <a:lnTo>
                        <a:pt x="5495925" y="562053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Arrow 50"/>
                <p:cNvSpPr/>
                <p:nvPr/>
              </p:nvSpPr>
              <p:spPr>
                <a:xfrm>
                  <a:off x="7572498" y="3316865"/>
                  <a:ext cx="4403428" cy="336829"/>
                </a:xfrm>
                <a:prstGeom prst="rightArrow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968177" y="3200404"/>
                  <a:ext cx="552682" cy="2286473"/>
                </a:xfrm>
                <a:prstGeom prst="ellipse">
                  <a:avLst/>
                </a:prstGeom>
                <a:solidFill>
                  <a:srgbClr val="0000FF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6307644" y="5492936"/>
                  <a:ext cx="1472841" cy="158114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4943110" y="5513761"/>
                  <a:ext cx="1345861" cy="156032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Rounded Rectangle 39"/>
              <p:cNvSpPr/>
              <p:nvPr/>
            </p:nvSpPr>
            <p:spPr>
              <a:xfrm>
                <a:off x="6714416" y="4181679"/>
                <a:ext cx="1325069" cy="8552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715000" y="4319954"/>
                <a:ext cx="246221" cy="303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356194" y="4644292"/>
                <a:ext cx="248852" cy="252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N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041318" y="4641850"/>
                <a:ext cx="285680" cy="252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N</a:t>
                </a:r>
                <a:r>
                  <a:rPr lang="en-US" sz="1400" b="1" dirty="0" smtClean="0">
                    <a:sym typeface="Symbol" panose="05050102010706020507" pitchFamily="18" charset="2"/>
                  </a:rPr>
                  <a:t></a:t>
                </a:r>
                <a:endParaRPr lang="en-US" sz="1400" b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674516" y="3884442"/>
                <a:ext cx="233068" cy="252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ym typeface="Symbol" panose="05050102010706020507" pitchFamily="18" charset="2"/>
                  </a:rPr>
                  <a:t></a:t>
                </a:r>
                <a:endParaRPr lang="en-US" sz="14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578230" y="3657600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err="1" smtClean="0"/>
                  <a:t>l</a:t>
                </a:r>
                <a:r>
                  <a:rPr lang="en-US" sz="2400" i="1" baseline="-25000" dirty="0" err="1" smtClean="0"/>
                  <a:t>c</a:t>
                </a:r>
                <a:endParaRPr lang="en-US" sz="2400" i="1" baseline="-25000" dirty="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6629400" y="1002268"/>
            <a:ext cx="184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Coherence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3" y="904867"/>
            <a:ext cx="4603177" cy="5800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0"/>
            <a:ext cx="823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Dependence: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Mesons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3042" y="621268"/>
            <a:ext cx="4830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Cornell experiment  </a:t>
            </a:r>
            <a:r>
              <a:rPr lang="en-US" sz="1400" dirty="0" smtClean="0"/>
              <a:t>Meyer , et al. Phys. Rev. Let.  28, 1972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914773" y="6443246"/>
            <a:ext cx="12987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E  (</a:t>
            </a:r>
            <a:r>
              <a:rPr lang="en-US" sz="1600" dirty="0" smtClean="0">
                <a:sym typeface="Symbol" panose="05050102010706020507" pitchFamily="18" charset="2"/>
              </a:rPr>
              <a:t></a:t>
            </a:r>
            <a:r>
              <a:rPr lang="en-US" sz="1600" baseline="30000" dirty="0" smtClean="0">
                <a:sym typeface="Symbol" panose="05050102010706020507" pitchFamily="18" charset="2"/>
              </a:rPr>
              <a:t>0</a:t>
            </a:r>
            <a:r>
              <a:rPr lang="en-US" sz="1600" dirty="0" smtClean="0">
                <a:sym typeface="Symbol" panose="05050102010706020507" pitchFamily="18" charset="2"/>
              </a:rPr>
              <a:t>)   (GeV)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911306" y="3317869"/>
            <a:ext cx="362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Incoherent production of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mesons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0.1 &lt; | t | &lt; 0.25 </a:t>
            </a:r>
            <a:r>
              <a:rPr lang="en-US" dirty="0" err="1" smtClean="0"/>
              <a:t>GeV</a:t>
            </a:r>
            <a:r>
              <a:rPr lang="en-US" baseline="30000" dirty="0" err="1" smtClean="0"/>
              <a:t>2</a:t>
            </a:r>
            <a:r>
              <a:rPr lang="en-US" baseline="30000" dirty="0" smtClean="0"/>
              <a:t> 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5123852" y="1194840"/>
            <a:ext cx="242572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  Point-like photon </a:t>
            </a:r>
          </a:p>
          <a:p>
            <a:r>
              <a:rPr lang="en-US" dirty="0" smtClean="0"/>
              <a:t> (no photon shadowing)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8670" y="2362200"/>
            <a:ext cx="319953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Hadronic component of photon </a:t>
            </a:r>
          </a:p>
          <a:p>
            <a:r>
              <a:rPr lang="en-US" dirty="0"/>
              <a:t> </a:t>
            </a:r>
            <a:r>
              <a:rPr lang="en-US" dirty="0" smtClean="0"/>
              <a:t>        (photon shadowing)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4572000"/>
            <a:ext cx="37932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data indicate shadowing of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photon </a:t>
            </a:r>
          </a:p>
          <a:p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nergy dependence weaker than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predicted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064666" y="3391487"/>
            <a:ext cx="273446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  A </a:t>
            </a:r>
            <a:r>
              <a:rPr lang="en-US" sz="2400" baseline="-25000" dirty="0" smtClean="0"/>
              <a:t>eff                     </a:t>
            </a:r>
            <a:endParaRPr lang="en-US" sz="24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990600"/>
            <a:ext cx="620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7151" y="1002268"/>
            <a:ext cx="8414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Theory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4724400" y="1524001"/>
            <a:ext cx="351971" cy="152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4753428" y="2569029"/>
            <a:ext cx="351971" cy="174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7297"/>
            <a:ext cx="5481471" cy="5868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52400"/>
            <a:ext cx="823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Dependence: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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Mesons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924580"/>
            <a:ext cx="393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Cornell:  McClellan, et al. Phys. Rev. Let.  554, 1969</a:t>
            </a:r>
          </a:p>
          <a:p>
            <a:r>
              <a:rPr lang="en-US" sz="1400" dirty="0" smtClean="0"/>
              <a:t>DESY: Asbury, et al. Phys. Rev. Let. 19,  1968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176247" y="2339876"/>
            <a:ext cx="39677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existing data indicate shadowing </a:t>
            </a:r>
          </a:p>
          <a:p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energy 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statistics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need more data to study energy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dependence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064666" y="3391487"/>
            <a:ext cx="273446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  A </a:t>
            </a:r>
            <a:r>
              <a:rPr lang="en-US" sz="2400" baseline="-25000" dirty="0" smtClean="0"/>
              <a:t>eff                     </a:t>
            </a:r>
            <a:endParaRPr 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524000"/>
            <a:ext cx="1600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 panose="05050102010706020507" pitchFamily="18" charset="2"/>
              </a:rPr>
              <a:t>   2.7 GeV</a:t>
            </a:r>
          </a:p>
          <a:p>
            <a:r>
              <a:rPr lang="en-US" sz="2000" dirty="0" smtClean="0">
                <a:sym typeface="Symbol" panose="05050102010706020507" pitchFamily="18" charset="2"/>
              </a:rPr>
              <a:t>    4.0 GeV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 8.0 GeV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4724400"/>
            <a:ext cx="1905000" cy="7686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1739514"/>
            <a:ext cx="1161392" cy="1772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11880" y="2057400"/>
            <a:ext cx="838200" cy="1976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2286000"/>
            <a:ext cx="838200" cy="1976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00880" y="15240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GeV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00880" y="1992868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GeV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00880" y="24384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 GeV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00880" y="298346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1451223"/>
            <a:ext cx="5421423" cy="4455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28600"/>
            <a:ext cx="5426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Measurements Proposed in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044714"/>
            <a:ext cx="6244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Predicted energy dependence of the nuclear transparency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for </a:t>
            </a:r>
            <a:r>
              <a:rPr lang="en-US" sz="2000" dirty="0">
                <a:sym typeface="Symbol"/>
              </a:rPr>
              <a:t> </a:t>
            </a:r>
            <a:r>
              <a:rPr lang="en-US" sz="2000" dirty="0" smtClean="0">
                <a:sym typeface="Symbol"/>
              </a:rPr>
              <a:t>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mesons  </a:t>
            </a:r>
            <a:r>
              <a:rPr lang="en-US" sz="2000" dirty="0"/>
              <a:t>Phys. Rev. C 93, 015203 (2016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872145" y="2932810"/>
            <a:ext cx="74732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096116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/>
              </a:rPr>
              <a:t>       -mesons  ( </a:t>
            </a:r>
            <a:r>
              <a:rPr lang="en-US" i="1" dirty="0" smtClean="0">
                <a:sym typeface="Symbol"/>
              </a:rPr>
              <a:t></a:t>
            </a:r>
            <a:r>
              <a:rPr lang="en-US" i="1" baseline="-25000" dirty="0" smtClean="0">
                <a:sym typeface="Symbol"/>
              </a:rPr>
              <a:t>00</a:t>
            </a:r>
            <a:r>
              <a:rPr lang="en-US" i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= 0 )</a:t>
            </a:r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27295" y="1997075"/>
            <a:ext cx="3416705" cy="3600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Measure energy dependence </a:t>
            </a:r>
          </a:p>
          <a:p>
            <a:r>
              <a:rPr lang="en-US" sz="2000" dirty="0" smtClean="0"/>
              <a:t>of the nuclear transparency for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,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,  and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 mesons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on 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12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28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120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and 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208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   targets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ncoherent production:</a:t>
            </a:r>
          </a:p>
          <a:p>
            <a:r>
              <a:rPr lang="en-US" dirty="0"/>
              <a:t> </a:t>
            </a:r>
            <a:r>
              <a:rPr lang="en-US" dirty="0" smtClean="0"/>
              <a:t>         0.1 &lt; |t| &lt; 0.5 </a:t>
            </a:r>
            <a:r>
              <a:rPr lang="en-US" dirty="0" err="1" smtClean="0"/>
              <a:t>GeV</a:t>
            </a:r>
            <a:r>
              <a:rPr lang="en-US" baseline="30000" dirty="0" err="1" smtClean="0"/>
              <a:t>2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43033" y="4583668"/>
            <a:ext cx="74732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GeV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5608947"/>
            <a:ext cx="237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(28 days of taking data)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34220" y="2970560"/>
            <a:ext cx="169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projected errors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990600"/>
            <a:ext cx="7679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Extraction of 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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N) from the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Photoproduction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       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 Mesons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" y="2514600"/>
            <a:ext cx="8001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There are no beams of , , and 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mesons. Studying interactions with nuclear matter provides a unique possibility to measure meson-nucleon cross sections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We propose to extract for the first time the -nucleon cross section of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longitudinally  polarized 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mesons,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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),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using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photoproduction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on 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nuclei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12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29424" y="238780"/>
            <a:ext cx="6363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Distribution of Quarks in Vector Meson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627" y="1219200"/>
            <a:ext cx="822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Different distributions of quarks in the transversely and longitudinally polarized  </a:t>
            </a:r>
          </a:p>
          <a:p>
            <a:r>
              <a:rPr lang="en-US" b="1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mesons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2057400"/>
            <a:ext cx="8801100" cy="2590801"/>
            <a:chOff x="0" y="3251335"/>
            <a:chExt cx="9264317" cy="2546555"/>
          </a:xfrm>
        </p:grpSpPr>
        <p:pic>
          <p:nvPicPr>
            <p:cNvPr id="10" name="Picture 9" descr="light_con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05199"/>
              <a:ext cx="5486400" cy="22926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374106" y="3528988"/>
              <a:ext cx="3890211" cy="2268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In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AdS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/QCD (Brodsky &amp;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G.Teramond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) 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light-cone wave functions  depend on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meson polarization</a:t>
              </a:r>
            </a:p>
            <a:p>
              <a:endParaRPr lang="en-U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Light-cone wave functions for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 mesons:</a:t>
              </a:r>
              <a:endParaRPr lang="en-U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J.Forshaw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R.Sandapen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Phys.Rev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Lett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. 109,081601,2012</a:t>
              </a:r>
            </a:p>
            <a:p>
              <a:endParaRPr lang="en-U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Color dipole model of strong interaction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0200" y="3327535"/>
              <a:ext cx="396212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</a:t>
              </a:r>
              <a:r>
                <a:rPr lang="en-US" baseline="-25000" dirty="0" smtClean="0">
                  <a:sym typeface="Symbol"/>
                </a:rPr>
                <a:t>L</a:t>
              </a:r>
              <a:endParaRPr lang="en-US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40147" y="3251335"/>
              <a:ext cx="40805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</a:t>
              </a:r>
              <a:r>
                <a:rPr lang="en-US" baseline="-25000" dirty="0" smtClean="0">
                  <a:sym typeface="Symbol"/>
                </a:rPr>
                <a:t>T</a:t>
              </a:r>
              <a:endParaRPr lang="en-US" baseline="-250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38200" y="5257800"/>
            <a:ext cx="7696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different cross sections for interactions of transversely and longitudinally   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polarized mesons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162580"/>
            <a:ext cx="5075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Recent Theoretical Calculations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8914" name="Picture 2" descr="C:\Users\somov\Desktop\Documents\omega_proposal\sergey_comp_sect\cross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52700"/>
            <a:ext cx="7744952" cy="36195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968514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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L,T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( N)  cross sections predicted in a color dipole model using  different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parameterizations of wave functions: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3429000"/>
            <a:ext cx="10422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FS model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3352800"/>
            <a:ext cx="11047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BG model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18288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AdS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/ QCD holographic wave function  (FS)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J.Forshaw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R.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Sandopen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Phys.Rev.Let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. 109, 2012                                                                                              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1828800"/>
            <a:ext cx="4114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   Boosted Gaussian  (BG)  wave function                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B.Kopeliovich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et al.,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Phys.Rev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. C65, 2002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9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Coherent and Incoherent Production of  Mesons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720" y="1147098"/>
            <a:ext cx="8511113" cy="1677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In the coherent 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 + A   + A production at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JLab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energies the essential 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 contribution of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pion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exchange cancels out. From the absorption of ’s one 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 can extract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the meson-nucleon cross section of transversely polarized mesons </a:t>
            </a:r>
          </a:p>
          <a:p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</a:t>
            </a:r>
            <a:r>
              <a:rPr lang="en-US" sz="2000" baseline="-25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( N)</a:t>
            </a:r>
          </a:p>
          <a:p>
            <a:pPr>
              <a:lnSpc>
                <a:spcPts val="600"/>
              </a:lnSpc>
            </a:pPr>
            <a:endParaRPr lang="en-US" dirty="0" smtClean="0">
              <a:cs typeface="Times New Roman" pitchFamily="18" charset="0"/>
              <a:sym typeface="Symbol"/>
            </a:endParaRPr>
          </a:p>
          <a:p>
            <a:r>
              <a:rPr lang="en-US" dirty="0" smtClean="0">
                <a:cs typeface="Times New Roman" pitchFamily="18" charset="0"/>
                <a:sym typeface="Symbol"/>
              </a:rPr>
              <a:t>                 - it has been measured by several experiments  (</a:t>
            </a:r>
            <a:r>
              <a:rPr lang="en-US" baseline="-25000" dirty="0" smtClean="0">
                <a:cs typeface="Times New Roman" pitchFamily="18" charset="0"/>
                <a:sym typeface="Symbol"/>
              </a:rPr>
              <a:t>T  </a:t>
            </a:r>
            <a:r>
              <a:rPr lang="en-US" dirty="0" smtClean="0">
                <a:cs typeface="Times New Roman" pitchFamily="18" charset="0"/>
                <a:sym typeface="Symbol"/>
              </a:rPr>
              <a:t>~ 26 </a:t>
            </a:r>
            <a:r>
              <a:rPr lang="en-US" dirty="0" err="1" smtClean="0">
                <a:cs typeface="Times New Roman" pitchFamily="18" charset="0"/>
                <a:sym typeface="Symbol"/>
              </a:rPr>
              <a:t>mb</a:t>
            </a:r>
            <a:r>
              <a:rPr lang="en-US" dirty="0" smtClean="0">
                <a:cs typeface="Times New Roman" pitchFamily="18" charset="0"/>
                <a:sym typeface="Symbol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4800" y="2819400"/>
            <a:ext cx="8153400" cy="3276600"/>
            <a:chOff x="304800" y="2819400"/>
            <a:chExt cx="8153400" cy="3276600"/>
          </a:xfrm>
        </p:grpSpPr>
        <p:sp>
          <p:nvSpPr>
            <p:cNvPr id="6" name="Rectangle 5"/>
            <p:cNvSpPr/>
            <p:nvPr/>
          </p:nvSpPr>
          <p:spPr>
            <a:xfrm>
              <a:off x="304800" y="2819400"/>
              <a:ext cx="8153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 In the incoherent process  + A   + A the cross section is given by</a:t>
              </a:r>
            </a:p>
          </p:txBody>
        </p:sp>
        <p:graphicFrame>
          <p:nvGraphicFramePr>
            <p:cNvPr id="49153" name="Object 1"/>
            <p:cNvGraphicFramePr>
              <a:graphicFrameLocks noChangeAspect="1"/>
            </p:cNvGraphicFramePr>
            <p:nvPr/>
          </p:nvGraphicFramePr>
          <p:xfrm>
            <a:off x="914400" y="3505200"/>
            <a:ext cx="5486400" cy="640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772" name="Equation" r:id="rId3" imgW="3365280" imgH="393480" progId="">
                    <p:embed/>
                  </p:oleObj>
                </mc:Choice>
                <mc:Fallback>
                  <p:oleObj name="Equation" r:id="rId3" imgW="3365280" imgH="393480" progId="">
                    <p:embed/>
                    <p:pic>
                      <p:nvPicPr>
                        <p:cNvPr id="4915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3505200"/>
                          <a:ext cx="5486400" cy="6403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685800" y="4357062"/>
              <a:ext cx="7696200" cy="1738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- N (0, </a:t>
              </a:r>
              <a:r>
                <a:rPr lang="en-US" i="1" dirty="0" smtClean="0">
                  <a:sym typeface="Symbol"/>
                </a:rPr>
                <a:t></a:t>
              </a:r>
              <a:r>
                <a:rPr lang="en-US" i="1" baseline="-25000" dirty="0" smtClean="0">
                  <a:sym typeface="Symbol"/>
                </a:rPr>
                <a:t>L</a:t>
              </a:r>
              <a:r>
                <a:rPr lang="en-US" i="1" dirty="0" smtClean="0">
                  <a:sym typeface="Symbol"/>
                </a:rPr>
                <a:t>)  </a:t>
              </a:r>
              <a:r>
                <a:rPr lang="en-US" dirty="0" smtClean="0">
                  <a:sym typeface="Symbol"/>
                </a:rPr>
                <a:t>and</a:t>
              </a:r>
              <a:r>
                <a:rPr lang="en-US" i="1" dirty="0" smtClean="0">
                  <a:sym typeface="Symbol"/>
                </a:rPr>
                <a:t> </a:t>
              </a:r>
              <a:r>
                <a:rPr lang="en-US" i="1" dirty="0" smtClean="0"/>
                <a:t>N (E, </a:t>
              </a:r>
              <a:r>
                <a:rPr lang="en-US" i="1" dirty="0" smtClean="0">
                  <a:sym typeface="Symbol"/>
                </a:rPr>
                <a:t></a:t>
              </a:r>
              <a:r>
                <a:rPr lang="en-US" i="1" baseline="-25000" dirty="0" smtClean="0">
                  <a:sym typeface="Symbol"/>
                </a:rPr>
                <a:t>T</a:t>
              </a:r>
              <a:r>
                <a:rPr lang="en-US" i="1" dirty="0" smtClean="0">
                  <a:sym typeface="Symbol"/>
                </a:rPr>
                <a:t>) </a:t>
              </a:r>
              <a:r>
                <a:rPr lang="en-US" dirty="0" smtClean="0"/>
                <a:t>are absorptions of the longitudinally and transversely </a:t>
              </a:r>
            </a:p>
            <a:p>
              <a:r>
                <a:rPr lang="en-US" dirty="0" smtClean="0"/>
                <a:t>  polarized mesons predicted by theoretical models</a:t>
              </a:r>
            </a:p>
            <a:p>
              <a:endParaRPr lang="en-US" dirty="0" smtClean="0"/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- Sensitivity to </a:t>
              </a:r>
              <a:r>
                <a:rPr lang="en-US" b="1" dirty="0" smtClean="0">
                  <a:solidFill>
                    <a:srgbClr val="FF0000"/>
                  </a:solidFill>
                  <a:sym typeface="Symbol"/>
                </a:rPr>
                <a:t></a:t>
              </a:r>
              <a:r>
                <a:rPr lang="en-US" b="1" baseline="-25000" dirty="0" smtClean="0">
                  <a:solidFill>
                    <a:srgbClr val="FF0000"/>
                  </a:solidFill>
                  <a:sym typeface="Symbol"/>
                </a:rPr>
                <a:t>L </a:t>
              </a:r>
              <a:r>
                <a:rPr lang="en-US" b="1" dirty="0" smtClean="0">
                  <a:solidFill>
                    <a:srgbClr val="FF0000"/>
                  </a:solidFill>
                  <a:sym typeface="Symbol"/>
                </a:rPr>
                <a:t>through the absorption </a:t>
              </a:r>
              <a:r>
                <a:rPr lang="en-US" b="1" i="1" dirty="0" smtClean="0">
                  <a:solidFill>
                    <a:srgbClr val="FF0000"/>
                  </a:solidFill>
                </a:rPr>
                <a:t>N (0, </a:t>
              </a:r>
              <a:r>
                <a:rPr lang="en-US" b="1" i="1" dirty="0" smtClean="0">
                  <a:solidFill>
                    <a:srgbClr val="FF0000"/>
                  </a:solidFill>
                  <a:sym typeface="Symbol"/>
                </a:rPr>
                <a:t></a:t>
              </a:r>
              <a:r>
                <a:rPr lang="en-US" b="1" i="1" baseline="-25000" dirty="0" smtClean="0">
                  <a:solidFill>
                    <a:srgbClr val="FF0000"/>
                  </a:solidFill>
                  <a:sym typeface="Symbol"/>
                </a:rPr>
                <a:t>L</a:t>
              </a:r>
              <a:r>
                <a:rPr lang="en-US" b="1" i="1" dirty="0" smtClean="0">
                  <a:solidFill>
                    <a:srgbClr val="FF0000"/>
                  </a:solidFill>
                  <a:sym typeface="Symbol"/>
                </a:rPr>
                <a:t>) </a:t>
              </a:r>
            </a:p>
            <a:p>
              <a:endParaRPr lang="en-US" baseline="-25000" dirty="0" smtClean="0"/>
            </a:p>
            <a:p>
              <a:pPr>
                <a:lnSpc>
                  <a:spcPts val="600"/>
                </a:lnSpc>
              </a:pPr>
              <a:endParaRPr lang="en-US" dirty="0" smtClean="0"/>
            </a:p>
            <a:p>
              <a:r>
                <a:rPr lang="en-US" dirty="0" smtClean="0">
                  <a:sym typeface="Symbol"/>
                </a:rPr>
                <a:t>- </a:t>
              </a:r>
              <a:r>
                <a:rPr lang="en-US" baseline="-25000" dirty="0" smtClean="0">
                  <a:sym typeface="Symbol"/>
                </a:rPr>
                <a:t>00 </a:t>
              </a:r>
              <a:r>
                <a:rPr lang="en-US" dirty="0" smtClean="0">
                  <a:sym typeface="Symbol"/>
                </a:rPr>
                <a:t> is the spin density matrix element measured in  p   p reaction</a:t>
              </a:r>
              <a:endParaRPr lang="en-US" dirty="0" smtClean="0"/>
            </a:p>
          </p:txBody>
        </p:sp>
        <p:graphicFrame>
          <p:nvGraphicFramePr>
            <p:cNvPr id="49154" name="Object 2"/>
            <p:cNvGraphicFramePr>
              <a:graphicFrameLocks noChangeAspect="1"/>
            </p:cNvGraphicFramePr>
            <p:nvPr/>
          </p:nvGraphicFramePr>
          <p:xfrm>
            <a:off x="6858000" y="3505200"/>
            <a:ext cx="987425" cy="6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773" name="Equation" r:id="rId5" imgW="622080" imgH="431640" progId="">
                    <p:embed/>
                  </p:oleObj>
                </mc:Choice>
                <mc:Fallback>
                  <p:oleObj name="Equation" r:id="rId5" imgW="622080" imgH="431640" progId="">
                    <p:embed/>
                    <p:pic>
                      <p:nvPicPr>
                        <p:cNvPr id="4915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3505200"/>
                          <a:ext cx="987425" cy="684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3276600" y="3429000"/>
              <a:ext cx="990600" cy="762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6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800" y="152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Why  Mesons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761097"/>
            <a:ext cx="8763000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endParaRPr lang="en-US" dirty="0" smtClean="0">
              <a:solidFill>
                <a:srgbClr val="0000FF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Unlike </a:t>
            </a:r>
            <a:r>
              <a:rPr lang="en-US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 and  mesons, 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ome fraction of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 mesons is produced longitudinally </a:t>
            </a:r>
          </a:p>
          <a:p>
            <a:r>
              <a:rPr lang="en-US" sz="20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polarized at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energies (6-9 GeV) </a:t>
            </a:r>
          </a:p>
          <a:p>
            <a:pPr>
              <a:lnSpc>
                <a:spcPts val="1200"/>
              </a:lnSpc>
            </a:pPr>
            <a:endParaRPr lang="en-US" sz="2000" dirty="0" smtClean="0">
              <a:solidFill>
                <a:srgbClr val="0000FF"/>
              </a:solidFill>
              <a:sym typeface="Symbol"/>
            </a:endParaRPr>
          </a:p>
          <a:p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         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00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measured  by SLAC  is 0.2  0.07    </a:t>
            </a:r>
          </a:p>
        </p:txBody>
      </p:sp>
      <p:pic>
        <p:nvPicPr>
          <p:cNvPr id="162822" name="Picture 6" descr="C:\Users\somov\Desktop\Documents\conferences\korea_2018\staib_omega_p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06226"/>
            <a:ext cx="4572000" cy="328977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086600" y="2907268"/>
            <a:ext cx="19220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GlueX</a:t>
            </a:r>
            <a:r>
              <a:rPr lang="en-US" dirty="0" smtClean="0"/>
              <a:t> preliminary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49519" y="6062246"/>
            <a:ext cx="3113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M. </a:t>
            </a:r>
            <a:r>
              <a:rPr lang="en-US" sz="1600" dirty="0" err="1" smtClean="0"/>
              <a:t>Staib</a:t>
            </a:r>
            <a:r>
              <a:rPr lang="en-US" sz="1600" dirty="0" smtClean="0"/>
              <a:t>, PhD </a:t>
            </a:r>
            <a:r>
              <a:rPr lang="en-US" sz="1600" dirty="0" err="1" smtClean="0"/>
              <a:t>tesis</a:t>
            </a:r>
            <a:r>
              <a:rPr lang="en-US" sz="1600" dirty="0" smtClean="0"/>
              <a:t> </a:t>
            </a:r>
            <a:r>
              <a:rPr lang="en-US" sz="1600" dirty="0" err="1" smtClean="0"/>
              <a:t>GlueX</a:t>
            </a:r>
            <a:r>
              <a:rPr lang="en-US" sz="1600" dirty="0" smtClean="0"/>
              <a:t>-doc-3357</a:t>
            </a:r>
            <a:endParaRPr lang="en-US" sz="1600" dirty="0"/>
          </a:p>
        </p:txBody>
      </p:sp>
      <p:sp>
        <p:nvSpPr>
          <p:cNvPr id="16" name="Oval 15"/>
          <p:cNvSpPr/>
          <p:nvPr/>
        </p:nvSpPr>
        <p:spPr>
          <a:xfrm>
            <a:off x="4876800" y="3581400"/>
            <a:ext cx="533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" y="2825115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Preliminary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results indicate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 that 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00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is relatively large ( </a:t>
            </a:r>
            <a:r>
              <a:rPr lang="en-US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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0.2 )</a:t>
            </a:r>
          </a:p>
          <a:p>
            <a:endParaRPr lang="en-US" dirty="0" smtClean="0">
              <a:sym typeface="Symbo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8200" y="22098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/>
              </a:rPr>
              <a:t>Spin density matrix elements measured  by </a:t>
            </a:r>
          </a:p>
          <a:p>
            <a:r>
              <a:rPr lang="en-US" dirty="0" smtClean="0">
                <a:sym typeface="Symbol"/>
              </a:rPr>
              <a:t>         </a:t>
            </a:r>
            <a:r>
              <a:rPr lang="en-US" dirty="0" err="1" smtClean="0">
                <a:sym typeface="Symbol"/>
              </a:rPr>
              <a:t>GlueX</a:t>
            </a:r>
            <a:r>
              <a:rPr lang="en-US" dirty="0" smtClean="0">
                <a:sym typeface="Symbol"/>
              </a:rPr>
              <a:t>  using a pp reaction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3733800"/>
            <a:ext cx="31710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measured in the energy range </a:t>
            </a:r>
          </a:p>
          <a:p>
            <a:r>
              <a:rPr lang="en-US" dirty="0" smtClean="0"/>
              <a:t>         8.4 – 9.1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sym typeface="Symbol"/>
              </a:rPr>
              <a:t>- </a:t>
            </a:r>
            <a:r>
              <a:rPr lang="en-US" baseline="-25000" dirty="0" smtClean="0">
                <a:sym typeface="Symbol"/>
              </a:rPr>
              <a:t>00  </a:t>
            </a:r>
            <a:r>
              <a:rPr lang="en-US" dirty="0" smtClean="0">
                <a:sym typeface="Symbol"/>
              </a:rPr>
              <a:t>can be larger at smaller</a:t>
            </a:r>
          </a:p>
          <a:p>
            <a:r>
              <a:rPr lang="en-US" dirty="0" smtClean="0"/>
              <a:t>   energies (larger contribution</a:t>
            </a:r>
          </a:p>
          <a:p>
            <a:r>
              <a:rPr lang="en-US" dirty="0" smtClean="0"/>
              <a:t>   from </a:t>
            </a:r>
            <a:r>
              <a:rPr lang="en-US" dirty="0" err="1" smtClean="0"/>
              <a:t>pion</a:t>
            </a:r>
            <a:r>
              <a:rPr lang="en-US" dirty="0" smtClean="0"/>
              <a:t> exchange)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1600" y="1676400"/>
            <a:ext cx="3617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J.Ballam</a:t>
            </a:r>
            <a:r>
              <a:rPr lang="en-US" sz="1600" dirty="0" smtClean="0"/>
              <a:t> et al., Phys. Rev. D7, 3150 (1973)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93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04800"/>
            <a:ext cx="3905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How to Extract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(N)  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676400"/>
            <a:ext cx="7526548" cy="14568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sz="2400" baseline="-25000" dirty="0" smtClean="0">
                <a:solidFill>
                  <a:srgbClr val="002060"/>
                </a:solidFill>
                <a:sym typeface="Symbol"/>
              </a:rPr>
              <a:t>L </a:t>
            </a:r>
            <a:r>
              <a:rPr lang="en-US" sz="2400" dirty="0" smtClean="0">
                <a:solidFill>
                  <a:srgbClr val="002060"/>
                </a:solidFill>
                <a:sym typeface="Symbol"/>
              </a:rPr>
              <a:t>(N) can be extracted from the measurements of:</a:t>
            </a:r>
          </a:p>
          <a:p>
            <a:pPr>
              <a:lnSpc>
                <a:spcPts val="1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sym typeface="Symbol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                 Method 1:    Nuclear transparency  ( </a:t>
            </a:r>
            <a:r>
              <a:rPr lang="en-US" sz="2400" b="1" dirty="0" err="1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sz="2400" b="1" baseline="-25000" dirty="0" err="1" smtClean="0">
                <a:solidFill>
                  <a:srgbClr val="C00000"/>
                </a:solidFill>
                <a:sym typeface="Symbol"/>
              </a:rPr>
              <a:t>eff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) </a:t>
            </a:r>
          </a:p>
          <a:p>
            <a:pPr>
              <a:lnSpc>
                <a:spcPts val="1000"/>
              </a:lnSpc>
            </a:pP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</a:t>
            </a:r>
          </a:p>
          <a:p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                 Method 2:    Spin density matrix element  (</a:t>
            </a:r>
            <a:r>
              <a:rPr lang="en-US" sz="2400" b="1" baseline="30000" dirty="0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sz="2400" b="1" baseline="-25000" dirty="0" smtClean="0">
                <a:solidFill>
                  <a:srgbClr val="C00000"/>
                </a:solidFill>
                <a:sym typeface="Symbol"/>
              </a:rPr>
              <a:t>00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3886200"/>
            <a:ext cx="7139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Make use of the different absorption predicted for interactions of</a:t>
            </a:r>
          </a:p>
          <a:p>
            <a:r>
              <a:rPr lang="en-US" sz="2000" dirty="0" smtClean="0"/>
              <a:t>                   longitudinally and transversely polarized mesons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59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522255" cy="5328077"/>
          </a:xfrm>
          <a:prstGeom prst="rect">
            <a:avLst/>
          </a:prstGeom>
        </p:spPr>
      </p:pic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0"/>
            <a:ext cx="8686800" cy="6673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Detector</a:t>
            </a: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152400" y="685800"/>
            <a:ext cx="4343400" cy="23185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B02BE"/>
                </a:solidFill>
              </a:rPr>
              <a:t>• </a:t>
            </a:r>
            <a:r>
              <a:rPr lang="en-US" sz="1600" dirty="0" smtClean="0">
                <a:solidFill>
                  <a:srgbClr val="0B02BE"/>
                </a:solidFill>
              </a:rPr>
              <a:t>Optimized to detect multi-particle final states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>
                <a:solidFill>
                  <a:srgbClr val="0B02BE"/>
                </a:solidFill>
              </a:rPr>
              <a:t>• Hermetic,  large/uniform acceptance for   </a:t>
            </a:r>
          </a:p>
          <a:p>
            <a:r>
              <a:rPr lang="en-US" sz="1600" dirty="0" smtClean="0">
                <a:solidFill>
                  <a:srgbClr val="0B02BE"/>
                </a:solidFill>
              </a:rPr>
              <a:t>  charged and neutral particles, </a:t>
            </a:r>
            <a:r>
              <a:rPr lang="en-US" sz="1600" dirty="0">
                <a:solidFill>
                  <a:srgbClr val="0B02BE"/>
                </a:solidFill>
              </a:rPr>
              <a:t>g</a:t>
            </a:r>
            <a:r>
              <a:rPr lang="en-US" sz="1600" dirty="0" smtClean="0">
                <a:solidFill>
                  <a:srgbClr val="0B02BE"/>
                </a:solidFill>
              </a:rPr>
              <a:t>ood  energy </a:t>
            </a:r>
          </a:p>
          <a:p>
            <a:r>
              <a:rPr lang="en-US" sz="1600" dirty="0" smtClean="0">
                <a:solidFill>
                  <a:srgbClr val="0B02BE"/>
                </a:solidFill>
              </a:rPr>
              <a:t>  and </a:t>
            </a:r>
            <a:r>
              <a:rPr lang="en-US" sz="1600" dirty="0">
                <a:solidFill>
                  <a:srgbClr val="0B02BE"/>
                </a:solidFill>
              </a:rPr>
              <a:t>momentum </a:t>
            </a:r>
            <a:r>
              <a:rPr lang="en-US" sz="1600" dirty="0" smtClean="0">
                <a:solidFill>
                  <a:srgbClr val="0B02BE"/>
                </a:solidFill>
              </a:rPr>
              <a:t> resolution </a:t>
            </a:r>
          </a:p>
          <a:p>
            <a:pPr>
              <a:lnSpc>
                <a:spcPts val="1000"/>
              </a:lnSpc>
            </a:pPr>
            <a:endParaRPr lang="en-US" sz="1600" b="1" dirty="0"/>
          </a:p>
          <a:p>
            <a:r>
              <a:rPr lang="en-US" sz="1600" dirty="0" smtClean="0"/>
              <a:t>    Tracks:  </a:t>
            </a:r>
            <a:r>
              <a:rPr lang="en-US" sz="1600" dirty="0" smtClean="0">
                <a:sym typeface="Symbol" pitchFamily="18" charset="2"/>
              </a:rPr>
              <a:t>            </a:t>
            </a:r>
            <a:r>
              <a:rPr lang="en-US" sz="1600" baseline="-25000" dirty="0">
                <a:sym typeface="Symbol" pitchFamily="18" charset="2"/>
              </a:rPr>
              <a:t>p </a:t>
            </a:r>
            <a:r>
              <a:rPr lang="en-US" sz="1600" dirty="0">
                <a:sym typeface="Symbol" pitchFamily="18" charset="2"/>
              </a:rPr>
              <a:t>/ p </a:t>
            </a:r>
            <a:r>
              <a:rPr lang="en-US" sz="1600" dirty="0" smtClean="0">
                <a:sym typeface="Symbol" pitchFamily="18" charset="2"/>
              </a:rPr>
              <a:t>   ~ </a:t>
            </a:r>
            <a:r>
              <a:rPr lang="en-US" sz="1600" dirty="0">
                <a:sym typeface="Symbol" pitchFamily="18" charset="2"/>
              </a:rPr>
              <a:t>2 – 5 </a:t>
            </a:r>
            <a:r>
              <a:rPr lang="en-US" sz="1600" dirty="0" smtClean="0">
                <a:sym typeface="Symbol" pitchFamily="18" charset="2"/>
              </a:rPr>
              <a:t>%</a:t>
            </a:r>
          </a:p>
          <a:p>
            <a:r>
              <a:rPr lang="en-US" sz="1600" dirty="0" smtClean="0">
                <a:sym typeface="Symbol" pitchFamily="18" charset="2"/>
              </a:rPr>
              <a:t>    Photons:          </a:t>
            </a:r>
            <a:r>
              <a:rPr lang="en-US" sz="1600" baseline="-25000" dirty="0">
                <a:sym typeface="Symbol" pitchFamily="18" charset="2"/>
              </a:rPr>
              <a:t>E</a:t>
            </a:r>
            <a:r>
              <a:rPr lang="en-US" sz="1600" dirty="0">
                <a:sym typeface="Symbol" pitchFamily="18" charset="2"/>
              </a:rPr>
              <a:t> / </a:t>
            </a:r>
            <a:r>
              <a:rPr lang="en-US" sz="1600" dirty="0" smtClean="0">
                <a:sym typeface="Symbol" pitchFamily="18" charset="2"/>
              </a:rPr>
              <a:t>E   </a:t>
            </a:r>
            <a:r>
              <a:rPr lang="en-US" sz="1600" dirty="0">
                <a:sym typeface="Symbol" pitchFamily="18" charset="2"/>
              </a:rPr>
              <a:t>=  6 % /E    1.6 </a:t>
            </a:r>
            <a:r>
              <a:rPr lang="en-US" sz="1600" dirty="0" smtClean="0">
                <a:sym typeface="Symbol" pitchFamily="18" charset="2"/>
              </a:rPr>
              <a:t>%</a:t>
            </a:r>
          </a:p>
          <a:p>
            <a:r>
              <a:rPr lang="en-US" sz="1600" dirty="0" smtClean="0">
                <a:sym typeface="Symbol" pitchFamily="18" charset="2"/>
              </a:rPr>
              <a:t>    Acceptance:    1 &lt;  &lt; 120</a:t>
            </a:r>
          </a:p>
          <a:p>
            <a:r>
              <a:rPr lang="en-US" sz="1600" dirty="0" smtClean="0">
                <a:sym typeface="Symbol" pitchFamily="18" charset="2"/>
              </a:rPr>
              <a:t>    Target:              liquid hydrogen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048000"/>
            <a:ext cx="4419600" cy="923330"/>
          </a:xfrm>
          <a:prstGeom prst="rect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Newly proposed experiments:</a:t>
            </a:r>
          </a:p>
          <a:p>
            <a:r>
              <a:rPr lang="en-US" dirty="0" smtClean="0"/>
              <a:t>    - install nuclear targets</a:t>
            </a:r>
          </a:p>
          <a:p>
            <a:r>
              <a:rPr lang="en-US" dirty="0" smtClean="0"/>
              <a:t>    - no modifications to the existing detector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6705600" y="1371600"/>
            <a:ext cx="1219200" cy="914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77152" y="990600"/>
            <a:ext cx="1361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new PID (k/</a:t>
            </a:r>
            <a:r>
              <a:rPr lang="en-US" sz="1600" b="1" dirty="0" smtClean="0">
                <a:sym typeface="Symbol"/>
              </a:rPr>
              <a:t>)</a:t>
            </a:r>
            <a:endParaRPr lang="en-US" sz="1600" b="1" dirty="0"/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5029200" y="3509665"/>
            <a:ext cx="914400" cy="4527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38780"/>
            <a:ext cx="5159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Extraction of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(N):    Method 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somov\Desktop\Documents\omega_proposal\plots_proposal\a_e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99473"/>
            <a:ext cx="7162800" cy="34234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9906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 Measure nuclear transparency </a:t>
            </a:r>
            <a:r>
              <a:rPr lang="en-US" sz="2000" dirty="0" err="1" smtClean="0">
                <a:solidFill>
                  <a:srgbClr val="0000FF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eff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for each nuclear target                                                     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524000"/>
            <a:ext cx="3421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eff</a:t>
            </a:r>
            <a:r>
              <a:rPr lang="en-US" sz="2000" baseline="-25000" dirty="0" smtClean="0">
                <a:solidFill>
                  <a:srgbClr val="0000FF"/>
                </a:solidFill>
              </a:rPr>
              <a:t>   </a:t>
            </a:r>
            <a:r>
              <a:rPr lang="en-US" sz="2000" dirty="0" smtClean="0">
                <a:solidFill>
                  <a:srgbClr val="0000FF"/>
                </a:solidFill>
              </a:rPr>
              <a:t>depends on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L  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(see plot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)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 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4419600" y="1524000"/>
          <a:ext cx="3886200" cy="376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39" name="Equation" r:id="rId4" imgW="2489040" imgH="241200" progId="">
                  <p:embed/>
                </p:oleObj>
              </mc:Choice>
              <mc:Fallback>
                <p:oleObj name="Equation" r:id="rId4" imgW="2489040" imgH="241200" progId="">
                  <p:embed/>
                  <p:pic>
                    <p:nvPicPr>
                      <p:cNvPr id="634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524000"/>
                        <a:ext cx="3886200" cy="3761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90600" y="2057400"/>
            <a:ext cx="5943600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- N (0, </a:t>
            </a:r>
            <a:r>
              <a:rPr lang="en-US" i="1" dirty="0" smtClean="0">
                <a:sym typeface="Symbol"/>
              </a:rPr>
              <a:t></a:t>
            </a:r>
            <a:r>
              <a:rPr lang="en-US" i="1" baseline="-25000" dirty="0" smtClean="0">
                <a:sym typeface="Symbol"/>
              </a:rPr>
              <a:t>L</a:t>
            </a:r>
            <a:r>
              <a:rPr lang="en-US" i="1" dirty="0" smtClean="0">
                <a:sym typeface="Symbol"/>
              </a:rPr>
              <a:t>)  </a:t>
            </a:r>
            <a:r>
              <a:rPr lang="en-US" dirty="0" smtClean="0">
                <a:sym typeface="Symbol"/>
              </a:rPr>
              <a:t>and</a:t>
            </a:r>
            <a:r>
              <a:rPr lang="en-US" i="1" dirty="0" smtClean="0">
                <a:sym typeface="Symbol"/>
              </a:rPr>
              <a:t> </a:t>
            </a:r>
            <a:r>
              <a:rPr lang="en-US" i="1" dirty="0" smtClean="0"/>
              <a:t>N (E, </a:t>
            </a:r>
            <a:r>
              <a:rPr lang="en-US" i="1" dirty="0" smtClean="0">
                <a:sym typeface="Symbol"/>
              </a:rPr>
              <a:t></a:t>
            </a:r>
            <a:r>
              <a:rPr lang="en-US" i="1" baseline="-25000" dirty="0" smtClean="0">
                <a:sym typeface="Symbol"/>
              </a:rPr>
              <a:t>T</a:t>
            </a:r>
            <a:r>
              <a:rPr lang="en-US" i="1" dirty="0" smtClean="0">
                <a:sym typeface="Symbol"/>
              </a:rPr>
              <a:t>) </a:t>
            </a:r>
            <a:r>
              <a:rPr lang="en-US" dirty="0" smtClean="0"/>
              <a:t>are predicted by theoretical models. </a:t>
            </a:r>
          </a:p>
          <a:p>
            <a:pPr>
              <a:lnSpc>
                <a:spcPts val="1000"/>
              </a:lnSpc>
            </a:pPr>
            <a:endParaRPr lang="en-US" i="1" dirty="0" smtClean="0"/>
          </a:p>
          <a:p>
            <a:r>
              <a:rPr lang="en-US" i="1" dirty="0" smtClean="0">
                <a:solidFill>
                  <a:srgbClr val="0000FF"/>
                </a:solidFill>
              </a:rPr>
              <a:t>- N (E, 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i="1" baseline="-25000" dirty="0" smtClean="0">
                <a:solidFill>
                  <a:srgbClr val="0000FF"/>
                </a:solidFill>
                <a:sym typeface="Symbol"/>
              </a:rPr>
              <a:t>T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will be independently  measured for  mesons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2971800"/>
            <a:ext cx="216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Predictions for 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eff</a:t>
            </a:r>
            <a:r>
              <a:rPr lang="en-US" dirty="0" smtClean="0">
                <a:sym typeface="Symbol"/>
              </a:rPr>
              <a:t> </a:t>
            </a:r>
            <a:endParaRPr lang="en-US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3886200"/>
            <a:ext cx="2057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Calculations for </a:t>
            </a:r>
            <a:r>
              <a:rPr lang="en-US" sz="1600" dirty="0" err="1" smtClean="0"/>
              <a:t>GlueX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   by S. </a:t>
            </a:r>
            <a:r>
              <a:rPr lang="en-US" sz="1600" dirty="0" err="1" smtClean="0"/>
              <a:t>Gevorkyan</a:t>
            </a:r>
            <a:r>
              <a:rPr lang="en-US" sz="1600" dirty="0" smtClean="0"/>
              <a:t>   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400" dirty="0" smtClean="0"/>
              <a:t>Phys. Rev. C 93, 015203    </a:t>
            </a:r>
          </a:p>
          <a:p>
            <a:r>
              <a:rPr lang="en-US" sz="1400" dirty="0" smtClean="0"/>
              <a:t>                   (2016)</a:t>
            </a:r>
          </a:p>
        </p:txBody>
      </p:sp>
    </p:spTree>
    <p:extLst>
      <p:ext uri="{BB962C8B-B14F-4D97-AF65-F5344CB8AC3E}">
        <p14:creationId xmlns:p14="http://schemas.microsoft.com/office/powerpoint/2010/main" val="5729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104024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 Measure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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00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for each target from the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  fit to  the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 </a:t>
            </a:r>
            <a:r>
              <a:rPr lang="en-US" sz="2000" dirty="0" smtClean="0">
                <a:solidFill>
                  <a:srgbClr val="0000FF"/>
                </a:solidFill>
              </a:rPr>
              <a:t>decay angular distribution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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00</a:t>
            </a:r>
            <a:r>
              <a:rPr lang="en-US" sz="2000" dirty="0" smtClean="0">
                <a:solidFill>
                  <a:srgbClr val="0000FF"/>
                </a:solidFill>
              </a:rPr>
              <a:t> depends on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L  </a:t>
            </a: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endParaRPr lang="en-US" baseline="-25000" dirty="0" smtClean="0">
              <a:sym typeface="Symbol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990600" y="2536825"/>
          <a:ext cx="4191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20" name="Equation" r:id="rId3" imgW="2730240" imgH="431640" progId="">
                  <p:embed/>
                </p:oleObj>
              </mc:Choice>
              <mc:Fallback>
                <p:oleObj name="Equation" r:id="rId3" imgW="2730240" imgH="431640" progId="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36825"/>
                        <a:ext cx="41910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rho_lim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399" y="3702310"/>
            <a:ext cx="6477001" cy="30512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68640" y="4596825"/>
            <a:ext cx="2446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Predictions for </a:t>
            </a:r>
            <a:r>
              <a:rPr lang="en-US" dirty="0" smtClean="0">
                <a:sym typeface="Symbol"/>
              </a:rPr>
              <a:t></a:t>
            </a:r>
            <a:r>
              <a:rPr lang="en-US" baseline="30000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00</a:t>
            </a:r>
            <a:r>
              <a:rPr lang="en-US" dirty="0" smtClean="0">
                <a:sym typeface="Symbol"/>
              </a:rPr>
              <a:t>  </a:t>
            </a:r>
          </a:p>
          <a:p>
            <a:r>
              <a:rPr lang="en-US" sz="1400" dirty="0" smtClean="0">
                <a:sym typeface="Symbol"/>
              </a:rPr>
              <a:t> </a:t>
            </a:r>
            <a:r>
              <a:rPr lang="en-US" sz="1400" dirty="0" smtClean="0"/>
              <a:t>Phys. Rev. C 93, 015203 (2016)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3200" y="5421868"/>
            <a:ext cx="231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Input value:  </a:t>
            </a:r>
            <a:r>
              <a:rPr lang="en-US" baseline="-25000" dirty="0" smtClean="0">
                <a:sym typeface="Symbol"/>
              </a:rPr>
              <a:t>00</a:t>
            </a:r>
            <a:r>
              <a:rPr lang="en-US" dirty="0" smtClean="0"/>
              <a:t>  =  0.2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238780"/>
            <a:ext cx="5159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Extraction of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(N):    Method 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5638800" y="1532108"/>
            <a:ext cx="3276600" cy="2433776"/>
            <a:chOff x="685800" y="2888002"/>
            <a:chExt cx="3581400" cy="2660175"/>
          </a:xfrm>
        </p:grpSpPr>
        <p:pic>
          <p:nvPicPr>
            <p:cNvPr id="20" name="Picture 4" descr="C:\Users\somov\Desktop\Documents\omega_proposal\plots_proposal\helisity_fi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" y="2888002"/>
              <a:ext cx="3581400" cy="2428767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3371450" y="5209623"/>
              <a:ext cx="612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cos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ym typeface="Symbol"/>
                </a:rPr>
                <a:t></a:t>
              </a:r>
              <a:endParaRPr lang="en-US" sz="16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62000" y="3429000"/>
            <a:ext cx="1302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 - extract </a:t>
            </a:r>
            <a:r>
              <a:rPr lang="en-US" baseline="-25000" dirty="0" smtClean="0">
                <a:sym typeface="Symbol"/>
              </a:rPr>
              <a:t>L </a:t>
            </a:r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4953000" y="970538"/>
          <a:ext cx="39624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21" name="Equation" r:id="rId7" imgW="2628720" imgH="393480" progId="">
                  <p:embed/>
                </p:oleObj>
              </mc:Choice>
              <mc:Fallback>
                <p:oleObj name="Equation" r:id="rId7" imgW="2628720" imgH="393480" progId="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970538"/>
                        <a:ext cx="39624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4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1629" y="239343"/>
            <a:ext cx="596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Reconstruction of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Mesons in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304800" y="2040679"/>
            <a:ext cx="5509773" cy="3521921"/>
            <a:chOff x="0" y="1959440"/>
            <a:chExt cx="6858000" cy="4201092"/>
          </a:xfrm>
        </p:grpSpPr>
        <p:pic>
          <p:nvPicPr>
            <p:cNvPr id="23554" name="Picture 2" descr="C:\Users\somov\Desktop\Documents\linux\proposal_new\plots\omega_3pi_vert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133600"/>
              <a:ext cx="6858000" cy="3142294"/>
            </a:xfrm>
            <a:prstGeom prst="rect">
              <a:avLst/>
            </a:prstGeom>
            <a:noFill/>
          </p:spPr>
        </p:pic>
        <p:grpSp>
          <p:nvGrpSpPr>
            <p:cNvPr id="32" name="Group 31"/>
            <p:cNvGrpSpPr/>
            <p:nvPr/>
          </p:nvGrpSpPr>
          <p:grpSpPr>
            <a:xfrm>
              <a:off x="686562" y="1959440"/>
              <a:ext cx="5642880" cy="4201092"/>
              <a:chOff x="686562" y="1959440"/>
              <a:chExt cx="5642880" cy="420109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876800" y="5178623"/>
                <a:ext cx="145264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Z   (</a:t>
                </a: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1400" b="1" baseline="30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+</a:t>
                </a: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</a:t>
                </a:r>
                <a:r>
                  <a:rPr lang="en-US" sz="1400" b="1" baseline="30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</a:t>
                </a: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)    (cm)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324841" y="1959440"/>
                <a:ext cx="3981925" cy="392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Production vertex for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  </a:t>
                </a:r>
                <a:r>
                  <a:rPr lang="en-US" sz="2000" baseline="30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+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</a:t>
                </a:r>
                <a:r>
                  <a:rPr lang="en-US" sz="2000" baseline="30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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2000" baseline="30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0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endParaRPr lang="en-US" sz="2000" dirty="0" smtClean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6562" y="2433858"/>
                <a:ext cx="2063971" cy="440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Target cell walls</a:t>
                </a:r>
              </a:p>
            </p:txBody>
          </p:sp>
          <p:cxnSp>
            <p:nvCxnSpPr>
              <p:cNvPr id="15" name="Straight Arrow Connector 14"/>
              <p:cNvCxnSpPr>
                <a:stCxn id="13" idx="2"/>
              </p:cNvCxnSpPr>
              <p:nvPr/>
            </p:nvCxnSpPr>
            <p:spPr>
              <a:xfrm flipH="1">
                <a:off x="1676400" y="2874412"/>
                <a:ext cx="42148" cy="8593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1828800" y="2971800"/>
                <a:ext cx="7620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124200" y="2514600"/>
                <a:ext cx="19085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Vacuum window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3124200" y="2971800"/>
                <a:ext cx="5334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676400" y="4572000"/>
                <a:ext cx="10534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Cold H</a:t>
                </a:r>
                <a:r>
                  <a:rPr lang="en-US" sz="14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gas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962400" y="4114800"/>
                <a:ext cx="4828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Air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1524000" y="5638800"/>
                <a:ext cx="5334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2362200" y="5638800"/>
                <a:ext cx="6858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3124200" y="5638800"/>
                <a:ext cx="25908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295400" y="5791200"/>
                <a:ext cx="903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Kapton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362200" y="5791200"/>
                <a:ext cx="903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Kapton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038600" y="5791200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Air</a:t>
                </a:r>
                <a:endParaRPr lang="en-US" dirty="0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658711" y="1085840"/>
            <a:ext cx="4028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Reconstruct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 mesons on walls of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the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target (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Kapton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66" y="1066800"/>
            <a:ext cx="2702734" cy="2616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43" y="3917953"/>
            <a:ext cx="2624474" cy="244853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478873" y="977606"/>
            <a:ext cx="161294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 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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000" dirty="0"/>
          </a:p>
        </p:txBody>
      </p:sp>
      <p:sp>
        <p:nvSpPr>
          <p:cNvPr id="39" name="Rectangle 38"/>
          <p:cNvSpPr/>
          <p:nvPr/>
        </p:nvSpPr>
        <p:spPr>
          <a:xfrm>
            <a:off x="7586891" y="3824100"/>
            <a:ext cx="113845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 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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6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96507"/>
            <a:ext cx="4272809" cy="3742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41597"/>
            <a:ext cx="4267199" cy="37373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2729" y="238780"/>
            <a:ext cx="7003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Projected Errors on Measured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and 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121" y="108472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sym typeface="Symbol"/>
              </a:rPr>
              <a:t> Projected errors on measurements of </a:t>
            </a:r>
            <a:r>
              <a:rPr lang="en-US" dirty="0" err="1" smtClean="0">
                <a:solidFill>
                  <a:srgbClr val="002060"/>
                </a:solidFill>
              </a:rPr>
              <a:t>A</a:t>
            </a:r>
            <a:r>
              <a:rPr lang="en-US" baseline="-25000" dirty="0" err="1" smtClean="0">
                <a:solidFill>
                  <a:srgbClr val="002060"/>
                </a:solidFill>
              </a:rPr>
              <a:t>eff</a:t>
            </a:r>
            <a:r>
              <a:rPr lang="en-US" baseline="-25000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and 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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A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for   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 decays</a:t>
            </a:r>
          </a:p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                             (input values:  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T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= 26 </a:t>
            </a:r>
            <a:r>
              <a:rPr lang="en-US" dirty="0" err="1" smtClean="0">
                <a:solidFill>
                  <a:srgbClr val="002060"/>
                </a:solidFill>
                <a:sym typeface="Symbol"/>
              </a:rPr>
              <a:t>mb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,  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= 0.2)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4847" y="1883946"/>
            <a:ext cx="484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endParaRPr 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2861170" y="2448601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9 </a:t>
            </a:r>
            <a:r>
              <a:rPr lang="en-US" dirty="0" err="1" smtClean="0">
                <a:sym typeface="Symbol"/>
              </a:rPr>
              <a:t>GeV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6914" y="187095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</a:t>
            </a:r>
            <a:r>
              <a:rPr lang="en-US" baseline="30000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00</a:t>
            </a:r>
            <a:endParaRPr lang="en-US" baseline="-25000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7253" y="4227681"/>
            <a:ext cx="169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projected errors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4262364"/>
            <a:ext cx="169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projected errors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1" y="940802"/>
            <a:ext cx="6638051" cy="32103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159" y="152400"/>
            <a:ext cx="461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Projected Errors on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(N)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660" y="4475426"/>
            <a:ext cx="8513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L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extracted from the combined measurement  of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  <a:sym typeface="Symbol"/>
              </a:rPr>
              <a:t>eff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 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for two </a:t>
            </a:r>
            <a:r>
              <a:rPr lang="en-US" dirty="0" smtClean="0">
                <a:solidFill>
                  <a:srgbClr val="0000FF"/>
                </a:solidFill>
              </a:rPr>
              <a:t>decay </a:t>
            </a:r>
            <a:r>
              <a:rPr lang="en-US" dirty="0">
                <a:solidFill>
                  <a:srgbClr val="0000FF"/>
                </a:solidFill>
              </a:rPr>
              <a:t>channels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   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  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  and     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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ts val="1200"/>
              </a:lnSpc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     - </a:t>
            </a:r>
            <a:r>
              <a:rPr lang="en-US" dirty="0">
                <a:sym typeface="Symbol"/>
              </a:rPr>
              <a:t>for </a:t>
            </a:r>
            <a:r>
              <a:rPr lang="en-US" baseline="-25000" dirty="0">
                <a:sym typeface="Symbol"/>
              </a:rPr>
              <a:t>00 </a:t>
            </a:r>
            <a:r>
              <a:rPr lang="en-US" dirty="0">
                <a:sym typeface="Symbol"/>
              </a:rPr>
              <a:t>= 0.14  </a:t>
            </a:r>
            <a:r>
              <a:rPr lang="en-US" dirty="0">
                <a:sym typeface="Symbol" panose="05050102010706020507" pitchFamily="18" charset="2"/>
              </a:rPr>
              <a:t>uncertainty on the extraction of </a:t>
            </a:r>
            <a:r>
              <a:rPr lang="en-US" baseline="-25000" dirty="0">
                <a:sym typeface="Symbol" panose="05050102010706020507" pitchFamily="18" charset="2"/>
              </a:rPr>
              <a:t>L</a:t>
            </a:r>
            <a:r>
              <a:rPr lang="en-US" dirty="0">
                <a:sym typeface="Symbol" panose="05050102010706020507" pitchFamily="18" charset="2"/>
              </a:rPr>
              <a:t>  is  3.5 </a:t>
            </a:r>
            <a:r>
              <a:rPr lang="en-US" dirty="0" err="1">
                <a:sym typeface="Symbol" panose="05050102010706020507" pitchFamily="18" charset="2"/>
              </a:rPr>
              <a:t>mb</a:t>
            </a:r>
            <a:r>
              <a:rPr lang="en-US" dirty="0">
                <a:sym typeface="Symbol" panose="05050102010706020507" pitchFamily="18" charset="2"/>
              </a:rPr>
              <a:t>   ( 9-12 GeV )</a:t>
            </a:r>
            <a:endParaRPr lang="en-US" dirty="0" smtClean="0"/>
          </a:p>
          <a:p>
            <a:endParaRPr lang="en-US" dirty="0" smtClean="0">
              <a:sym typeface="Symbol"/>
            </a:endParaRPr>
          </a:p>
          <a:p>
            <a:endParaRPr lang="en-US" sz="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L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will be separately extracted  from the measurement of </a:t>
            </a:r>
            <a:r>
              <a:rPr lang="en-US" baseline="30000" dirty="0" err="1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  <a:sym typeface="Symbol"/>
              </a:rPr>
              <a:t>00</a:t>
            </a:r>
            <a:endParaRPr lang="en-US" dirty="0">
              <a:sym typeface="Symbo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0" y="1040368"/>
            <a:ext cx="96372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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= 0.2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79960" y="855702"/>
            <a:ext cx="11047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BG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8951" y="855702"/>
            <a:ext cx="10422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FS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44537" y="2041758"/>
            <a:ext cx="243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ym typeface="Symbol"/>
              </a:rPr>
              <a:t>Predicted cross section </a:t>
            </a:r>
            <a:r>
              <a:rPr lang="en-US" sz="1400" baseline="-25000" dirty="0">
                <a:sym typeface="Symbol"/>
              </a:rPr>
              <a:t>T</a:t>
            </a:r>
            <a:r>
              <a:rPr lang="en-US" sz="1400" dirty="0">
                <a:sym typeface="Symbol"/>
              </a:rPr>
              <a:t> </a:t>
            </a:r>
            <a:endParaRPr lang="en-US" sz="1400" dirty="0" smtClean="0">
              <a:sym typeface="Symbol"/>
            </a:endParaRPr>
          </a:p>
          <a:p>
            <a:r>
              <a:rPr lang="en-US" sz="1400" dirty="0" smtClean="0">
                <a:sym typeface="Symbol"/>
              </a:rPr>
              <a:t>is </a:t>
            </a:r>
            <a:r>
              <a:rPr lang="en-US" sz="1400" dirty="0">
                <a:sym typeface="Symbol"/>
              </a:rPr>
              <a:t>consistent </a:t>
            </a:r>
            <a:r>
              <a:rPr lang="en-US" sz="1400" dirty="0" smtClean="0">
                <a:sym typeface="Symbol"/>
              </a:rPr>
              <a:t>with experimental </a:t>
            </a:r>
          </a:p>
          <a:p>
            <a:r>
              <a:rPr lang="en-US" sz="1400" dirty="0" smtClean="0">
                <a:sym typeface="Symbol"/>
              </a:rPr>
              <a:t>measurements  (</a:t>
            </a:r>
            <a:r>
              <a:rPr lang="en-US" sz="1400" dirty="0">
                <a:sym typeface="Symbol"/>
              </a:rPr>
              <a:t></a:t>
            </a:r>
            <a:r>
              <a:rPr lang="en-US" sz="1400" baseline="-25000" dirty="0" smtClean="0">
                <a:sym typeface="Symbol"/>
              </a:rPr>
              <a:t>T </a:t>
            </a:r>
            <a:r>
              <a:rPr lang="en-US" sz="1400" dirty="0" smtClean="0">
                <a:sym typeface="Symbol" panose="05050102010706020507" pitchFamily="18" charset="2"/>
              </a:rPr>
              <a:t> 26 </a:t>
            </a:r>
            <a:r>
              <a:rPr lang="en-US" sz="1400" dirty="0" err="1" smtClean="0">
                <a:sym typeface="Symbol" panose="05050102010706020507" pitchFamily="18" charset="2"/>
              </a:rPr>
              <a:t>mb</a:t>
            </a:r>
            <a:r>
              <a:rPr lang="en-US" sz="1400" dirty="0" smtClean="0">
                <a:sym typeface="Symbol" panose="05050102010706020507" pitchFamily="18" charset="2"/>
              </a:rPr>
              <a:t>)</a:t>
            </a:r>
            <a:endParaRPr lang="en-US" sz="14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2734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482097" y="220484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Summary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8129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1163280"/>
            <a:ext cx="85344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 err="1" smtClean="0">
                <a:solidFill>
                  <a:srgbClr val="0000FF"/>
                </a:solidFill>
              </a:rPr>
              <a:t>GlueX</a:t>
            </a:r>
            <a:r>
              <a:rPr lang="en-US" dirty="0" smtClean="0">
                <a:solidFill>
                  <a:srgbClr val="0000FF"/>
                </a:solidFill>
              </a:rPr>
              <a:t> detector </a:t>
            </a:r>
            <a:r>
              <a:rPr lang="en-US" dirty="0">
                <a:solidFill>
                  <a:srgbClr val="0000FF"/>
                </a:solidFill>
              </a:rPr>
              <a:t>provides a unique capability to study </a:t>
            </a:r>
            <a:r>
              <a:rPr lang="en-US" dirty="0" err="1">
                <a:solidFill>
                  <a:srgbClr val="0000FF"/>
                </a:solidFill>
              </a:rPr>
              <a:t>photoproduction</a:t>
            </a:r>
            <a:r>
              <a:rPr lang="en-US" dirty="0">
                <a:solidFill>
                  <a:srgbClr val="0000FF"/>
                </a:solidFill>
              </a:rPr>
              <a:t> on nuclear targets and extend the physics potential beyond the main spectroscopy program.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 </a:t>
            </a:r>
            <a:r>
              <a:rPr lang="en-US" dirty="0">
                <a:solidFill>
                  <a:srgbClr val="0000FF"/>
                </a:solidFill>
              </a:rPr>
              <a:t>recently approved experiment in Hall D will study short-range correlated </a:t>
            </a:r>
            <a:r>
              <a:rPr lang="en-US" dirty="0" smtClean="0">
                <a:solidFill>
                  <a:srgbClr val="0000FF"/>
                </a:solidFill>
              </a:rPr>
              <a:t>pairing </a:t>
            </a:r>
            <a:r>
              <a:rPr lang="en-US" dirty="0">
                <a:solidFill>
                  <a:srgbClr val="0000FF"/>
                </a:solidFill>
              </a:rPr>
              <a:t>of nucleons within nuclei and search for Color </a:t>
            </a:r>
            <a:r>
              <a:rPr lang="en-US" dirty="0" smtClean="0">
                <a:solidFill>
                  <a:srgbClr val="0000FF"/>
                </a:solidFill>
              </a:rPr>
              <a:t>Transparency </a:t>
            </a:r>
            <a:r>
              <a:rPr lang="en-US" dirty="0">
                <a:solidFill>
                  <a:srgbClr val="0000FF"/>
                </a:solidFill>
              </a:rPr>
              <a:t>at large momentum transfer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/>
              <a:t>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     -  </a:t>
            </a:r>
            <a:r>
              <a:rPr lang="en-US" dirty="0" smtClean="0"/>
              <a:t>SRC </a:t>
            </a:r>
            <a:r>
              <a:rPr lang="en-US" dirty="0"/>
              <a:t>has never been studied in </a:t>
            </a:r>
            <a:r>
              <a:rPr lang="en-US" dirty="0" err="1"/>
              <a:t>photoproduction</a:t>
            </a:r>
            <a:r>
              <a:rPr lang="en-US" dirty="0"/>
              <a:t> before.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</a:p>
          <a:p>
            <a:r>
              <a:rPr lang="en-US" dirty="0"/>
              <a:t> </a:t>
            </a:r>
            <a:r>
              <a:rPr lang="en-US" dirty="0" smtClean="0"/>
              <a:t>      - Measurement </a:t>
            </a:r>
            <a:r>
              <a:rPr lang="en-US" dirty="0"/>
              <a:t>of the Color Transparency will verify recent theoretical calculations </a:t>
            </a:r>
            <a:endParaRPr lang="en-US" dirty="0" smtClean="0"/>
          </a:p>
          <a:p>
            <a:r>
              <a:rPr lang="en-US" dirty="0" smtClean="0"/>
              <a:t>          for </a:t>
            </a:r>
            <a:r>
              <a:rPr lang="en-US" dirty="0" err="1"/>
              <a:t>GlueX</a:t>
            </a:r>
            <a:r>
              <a:rPr lang="en-US" dirty="0"/>
              <a:t> beam energies and will decisively test the onset of CT</a:t>
            </a:r>
            <a:r>
              <a:rPr lang="en-US" dirty="0" smtClean="0"/>
              <a:t>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    Several </a:t>
            </a:r>
            <a:r>
              <a:rPr lang="en-US" dirty="0">
                <a:solidFill>
                  <a:srgbClr val="0000FF"/>
                </a:solidFill>
              </a:rPr>
              <a:t>other physics topics are considered for </a:t>
            </a:r>
            <a:r>
              <a:rPr lang="en-US" dirty="0" err="1">
                <a:solidFill>
                  <a:srgbClr val="0000FF"/>
                </a:solidFill>
              </a:rPr>
              <a:t>GlueX</a:t>
            </a:r>
            <a:r>
              <a:rPr lang="en-US" dirty="0">
                <a:solidFill>
                  <a:srgbClr val="0000FF"/>
                </a:solidFill>
              </a:rPr>
              <a:t>, such as the study of the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</a:t>
            </a:r>
            <a:r>
              <a:rPr lang="en-US" dirty="0" smtClean="0">
                <a:solidFill>
                  <a:srgbClr val="0000FF"/>
                </a:solidFill>
              </a:rPr>
              <a:t>hadronic  structure </a:t>
            </a:r>
            <a:r>
              <a:rPr lang="en-US" dirty="0">
                <a:solidFill>
                  <a:srgbClr val="0000FF"/>
                </a:solidFill>
              </a:rPr>
              <a:t>of the photon by measuring nuclear transparency of vector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       mesons</a:t>
            </a:r>
            <a:r>
              <a:rPr lang="en-US" dirty="0">
                <a:solidFill>
                  <a:srgbClr val="0000FF"/>
                </a:solidFill>
              </a:rPr>
              <a:t>, and extraction of the cross section of longitudinally polarized omega 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  mesons </a:t>
            </a:r>
            <a:r>
              <a:rPr lang="en-US" dirty="0">
                <a:solidFill>
                  <a:srgbClr val="0000FF"/>
                </a:solidFill>
              </a:rPr>
              <a:t>on nucleons for the first time.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       - The </a:t>
            </a:r>
            <a:r>
              <a:rPr lang="en-US" dirty="0"/>
              <a:t>measurement of nuclear transparency over a wide energy range is important </a:t>
            </a:r>
            <a:endParaRPr lang="en-US" dirty="0" smtClean="0"/>
          </a:p>
          <a:p>
            <a:r>
              <a:rPr lang="en-US" dirty="0" smtClean="0"/>
              <a:t>           for </a:t>
            </a:r>
            <a:r>
              <a:rPr lang="en-US" dirty="0"/>
              <a:t>understanding results from other experiments and will provide a sensitive probe </a:t>
            </a:r>
            <a:endParaRPr lang="en-US" dirty="0" smtClean="0"/>
          </a:p>
          <a:p>
            <a:r>
              <a:rPr lang="en-US" dirty="0" smtClean="0"/>
              <a:t>           to </a:t>
            </a:r>
            <a:r>
              <a:rPr lang="en-US" dirty="0"/>
              <a:t>the degree of photon shadowing in nuclear matter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23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2514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Backup Slides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8129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04617" y="914400"/>
            <a:ext cx="55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90DB3"/>
                </a:solidFill>
              </a:rPr>
              <a:t>       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2000" y="152400"/>
            <a:ext cx="7772400" cy="6858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  <a:sym typeface="Symbol"/>
              </a:rPr>
              <a:t>Nuclear Transparency Measured by CLAS E01-112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34820" name="Picture 6" descr="class_112 -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1910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class_112 - Copy (2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308133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4343400" y="4267200"/>
            <a:ext cx="327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Transparency T</a:t>
            </a:r>
            <a:r>
              <a:rPr lang="en-US" b="1" baseline="-25000"/>
              <a:t>A</a:t>
            </a:r>
            <a:r>
              <a:rPr lang="en-US" b="1"/>
              <a:t> = </a:t>
            </a:r>
            <a:r>
              <a:rPr lang="en-US" b="1">
                <a:sym typeface="Symbol" pitchFamily="18" charset="2"/>
              </a:rPr>
              <a:t></a:t>
            </a:r>
            <a:r>
              <a:rPr lang="en-US" b="1" baseline="-25000">
                <a:sym typeface="Symbol" pitchFamily="18" charset="2"/>
              </a:rPr>
              <a:t>A</a:t>
            </a:r>
            <a:r>
              <a:rPr lang="en-US" b="1">
                <a:sym typeface="Symbol" pitchFamily="18" charset="2"/>
              </a:rPr>
              <a:t> /  A </a:t>
            </a:r>
            <a:r>
              <a:rPr lang="en-US" b="1" baseline="-25000">
                <a:sym typeface="Symbol" pitchFamily="18" charset="2"/>
              </a:rPr>
              <a:t>N</a:t>
            </a:r>
            <a:r>
              <a:rPr lang="en-US" b="1"/>
              <a:t> </a:t>
            </a:r>
          </a:p>
        </p:txBody>
      </p:sp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4343400" y="4724400"/>
            <a:ext cx="46434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Large absorption observed for 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 mesons</a:t>
            </a:r>
          </a:p>
          <a:p>
            <a:endParaRPr lang="en-US">
              <a:solidFill>
                <a:srgbClr val="FF0000"/>
              </a:solidFill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not consistent with CBELSA/TAPS results</a:t>
            </a:r>
            <a:r>
              <a:rPr lang="en-US" b="1">
                <a:solidFill>
                  <a:srgbClr val="FF0000"/>
                </a:solidFill>
              </a:rPr>
              <a:t>  </a:t>
            </a:r>
            <a:r>
              <a:rPr lang="en-US"/>
              <a:t> </a:t>
            </a:r>
          </a:p>
          <a:p>
            <a:r>
              <a:rPr lang="en-US"/>
              <a:t>   - Interference between </a:t>
            </a:r>
            <a:r>
              <a:rPr lang="en-US">
                <a:sym typeface="Symbol" pitchFamily="18" charset="2"/>
              </a:rPr>
              <a:t> and  mesons</a:t>
            </a:r>
          </a:p>
          <a:p>
            <a:r>
              <a:rPr lang="en-US">
                <a:sym typeface="Symbol" pitchFamily="18" charset="2"/>
              </a:rPr>
              <a:t>      in the e</a:t>
            </a:r>
            <a:r>
              <a:rPr lang="en-US" baseline="30000">
                <a:sym typeface="Symbol" pitchFamily="18" charset="2"/>
              </a:rPr>
              <a:t></a:t>
            </a:r>
            <a:r>
              <a:rPr lang="en-US">
                <a:sym typeface="Symbol" pitchFamily="18" charset="2"/>
              </a:rPr>
              <a:t>e</a:t>
            </a:r>
            <a:r>
              <a:rPr lang="en-US" baseline="30000">
                <a:sym typeface="Symbol" pitchFamily="18" charset="2"/>
              </a:rPr>
              <a:t> </a:t>
            </a:r>
            <a:r>
              <a:rPr lang="en-US">
                <a:sym typeface="Symbol" pitchFamily="18" charset="2"/>
              </a:rPr>
              <a:t>decay mode  (?)</a:t>
            </a:r>
          </a:p>
          <a:p>
            <a:endParaRPr lang="en-US"/>
          </a:p>
        </p:txBody>
      </p:sp>
      <p:sp>
        <p:nvSpPr>
          <p:cNvPr id="34824" name="Rectangle 17"/>
          <p:cNvSpPr>
            <a:spLocks noChangeArrowheads="1"/>
          </p:cNvSpPr>
          <p:nvPr/>
        </p:nvSpPr>
        <p:spPr bwMode="auto">
          <a:xfrm>
            <a:off x="609600" y="1219200"/>
            <a:ext cx="1219200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 mesons </a:t>
            </a:r>
            <a:endParaRPr lang="en-US"/>
          </a:p>
        </p:txBody>
      </p:sp>
      <p:sp>
        <p:nvSpPr>
          <p:cNvPr id="34825" name="Rectangle 17"/>
          <p:cNvSpPr>
            <a:spLocks noChangeArrowheads="1"/>
          </p:cNvSpPr>
          <p:nvPr/>
        </p:nvSpPr>
        <p:spPr bwMode="auto">
          <a:xfrm>
            <a:off x="3352800" y="3810000"/>
            <a:ext cx="1219200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 mesons </a:t>
            </a:r>
            <a:endParaRPr lang="en-US"/>
          </a:p>
        </p:txBody>
      </p:sp>
      <p:sp>
        <p:nvSpPr>
          <p:cNvPr id="34826" name="TextBox 10"/>
          <p:cNvSpPr txBox="1">
            <a:spLocks noChangeArrowheads="1"/>
          </p:cNvSpPr>
          <p:nvPr/>
        </p:nvSpPr>
        <p:spPr bwMode="auto">
          <a:xfrm>
            <a:off x="6400800" y="914400"/>
            <a:ext cx="2411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PRL 105, 112301 (2010)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2000" y="0"/>
            <a:ext cx="7772400" cy="6858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  <a:sym typeface="Symbol"/>
              </a:rPr>
              <a:t>Experimental Results on In-medium Modifications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265238"/>
          <a:ext cx="8839201" cy="4906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863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Experimet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Beam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range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/c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sym typeface="Symbol"/>
                        </a:rPr>
                        <a:t>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sym typeface="Symbol"/>
                        </a:rPr>
                        <a:t>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sym typeface="Symbol"/>
                        </a:rPr>
                        <a:t>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57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Spring 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Symbol" pitchFamily="18" charset="2"/>
                        <a:buNone/>
                      </a:pPr>
                      <a:r>
                        <a:rPr lang="en-US" dirty="0" smtClean="0">
                          <a:sym typeface="Symbol"/>
                        </a:rPr>
                        <a:t>   A  </a:t>
                      </a:r>
                    </a:p>
                    <a:p>
                      <a:pPr algn="ctr">
                        <a:buFont typeface="Symbol" pitchFamily="18" charset="2"/>
                        <a:buNone/>
                      </a:pPr>
                      <a:r>
                        <a:rPr lang="en-US" dirty="0" smtClean="0">
                          <a:sym typeface="Symbol"/>
                        </a:rPr>
                        <a:t>1.5 – 2.4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&gt; 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K</a:t>
                      </a:r>
                      <a:r>
                        <a:rPr lang="en-US" b="0" baseline="30000" dirty="0" smtClean="0">
                          <a:sym typeface="Symbol"/>
                        </a:rPr>
                        <a:t></a:t>
                      </a:r>
                      <a:r>
                        <a:rPr lang="en-US" baseline="0" dirty="0" smtClean="0"/>
                        <a:t>K</a:t>
                      </a:r>
                      <a:r>
                        <a:rPr lang="en-US" b="0" baseline="30000" dirty="0" smtClean="0">
                          <a:sym typeface="Symbol"/>
                        </a:rPr>
                        <a:t>  </a:t>
                      </a:r>
                      <a:r>
                        <a:rPr lang="en-US" b="0" baseline="0" dirty="0" smtClean="0">
                          <a:sym typeface="Symbol"/>
                        </a:rPr>
                        <a:t>final state</a:t>
                      </a:r>
                      <a:endParaRPr lang="en-US" baseline="0" dirty="0" smtClean="0"/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 ~ 70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en-US" baseline="0" dirty="0" err="1" smtClean="0">
                          <a:sym typeface="Symbol"/>
                        </a:rPr>
                        <a:t>MeV</a:t>
                      </a:r>
                      <a:endParaRPr lang="en-US" baseline="0" dirty="0" smtClean="0">
                        <a:sym typeface="Symbol"/>
                      </a:endParaRPr>
                    </a:p>
                    <a:p>
                      <a:pPr algn="ctr"/>
                      <a:r>
                        <a:rPr lang="en-US" baseline="0" dirty="0" smtClean="0">
                          <a:sym typeface="Symbol"/>
                        </a:rPr>
                        <a:t>p = 1.8 </a:t>
                      </a:r>
                      <a:r>
                        <a:rPr lang="en-US" baseline="0" dirty="0" err="1" smtClean="0">
                          <a:sym typeface="Symbol"/>
                        </a:rPr>
                        <a:t>GeV</a:t>
                      </a:r>
                      <a:r>
                        <a:rPr lang="en-US" baseline="0" dirty="0" smtClean="0">
                          <a:sym typeface="Symbol"/>
                        </a:rPr>
                        <a:t>/c</a:t>
                      </a:r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3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CBELSA/</a:t>
                      </a:r>
                    </a:p>
                    <a:p>
                      <a:pPr algn="l"/>
                      <a:r>
                        <a:rPr lang="en-US" dirty="0" smtClean="0"/>
                        <a:t>TAPS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Symbol" pitchFamily="18" charset="2"/>
                        <a:buNone/>
                      </a:pPr>
                      <a:r>
                        <a:rPr lang="en-US" dirty="0" smtClean="0">
                          <a:sym typeface="Symbol"/>
                        </a:rPr>
                        <a:t>   A   </a:t>
                      </a:r>
                    </a:p>
                    <a:p>
                      <a:pPr algn="ctr">
                        <a:buFont typeface="Symbol" pitchFamily="18" charset="2"/>
                        <a:buNone/>
                      </a:pPr>
                      <a:r>
                        <a:rPr lang="en-US" dirty="0" smtClean="0">
                          <a:sym typeface="Symbol"/>
                        </a:rPr>
                        <a:t>0.9</a:t>
                      </a:r>
                      <a:r>
                        <a:rPr lang="en-US" baseline="0" dirty="0" smtClean="0">
                          <a:sym typeface="Symbol"/>
                        </a:rPr>
                        <a:t> – 2.2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&gt; 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ym typeface="Symbol"/>
                        </a:rPr>
                        <a:t></a:t>
                      </a:r>
                      <a:r>
                        <a:rPr lang="en-US" baseline="30000" dirty="0" smtClean="0">
                          <a:sym typeface="Symbol"/>
                        </a:rPr>
                        <a:t>0</a:t>
                      </a:r>
                      <a:r>
                        <a:rPr lang="en-US" baseline="0" dirty="0" smtClean="0">
                          <a:sym typeface="Symbol"/>
                        </a:rPr>
                        <a:t>  final state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 ~ 130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en-US" baseline="0" dirty="0" err="1" smtClean="0">
                          <a:sym typeface="Symbol"/>
                        </a:rPr>
                        <a:t>MeV</a:t>
                      </a:r>
                      <a:endParaRPr lang="en-US" baseline="0" dirty="0" smtClean="0">
                        <a:sym typeface="Symbo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ym typeface="Symbol"/>
                        </a:rPr>
                        <a:t>p = 1.1 </a:t>
                      </a:r>
                      <a:r>
                        <a:rPr lang="en-US" baseline="0" dirty="0" err="1" smtClean="0">
                          <a:sym typeface="Symbol"/>
                        </a:rPr>
                        <a:t>GeV</a:t>
                      </a:r>
                      <a:r>
                        <a:rPr lang="en-US" baseline="0" dirty="0" smtClean="0">
                          <a:sym typeface="Symbol"/>
                        </a:rPr>
                        <a:t>/c</a:t>
                      </a:r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92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CLAS</a:t>
                      </a:r>
                    </a:p>
                    <a:p>
                      <a:pPr algn="l"/>
                      <a:r>
                        <a:rPr lang="en-US" dirty="0" smtClean="0"/>
                        <a:t>E01-112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Symbol" pitchFamily="18" charset="2"/>
                        <a:buNone/>
                      </a:pPr>
                      <a:r>
                        <a:rPr lang="en-US" dirty="0" smtClean="0">
                          <a:sym typeface="Symbol"/>
                        </a:rPr>
                        <a:t>   A   </a:t>
                      </a:r>
                    </a:p>
                    <a:p>
                      <a:pPr algn="ctr">
                        <a:buFont typeface="Symbol" pitchFamily="18" charset="2"/>
                        <a:buNone/>
                      </a:pPr>
                      <a:r>
                        <a:rPr lang="en-US" dirty="0" smtClean="0">
                          <a:sym typeface="Symbol"/>
                        </a:rPr>
                        <a:t>0.6</a:t>
                      </a:r>
                      <a:r>
                        <a:rPr lang="en-US" baseline="0" dirty="0" smtClean="0">
                          <a:sym typeface="Symbol"/>
                        </a:rPr>
                        <a:t> – 3.8</a:t>
                      </a:r>
                      <a:r>
                        <a:rPr lang="en-US" b="0" baseline="0" dirty="0" smtClean="0">
                          <a:sym typeface="Symbol"/>
                        </a:rPr>
                        <a:t> </a:t>
                      </a:r>
                      <a:endParaRPr lang="en-US" baseline="0" dirty="0" smtClean="0"/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&gt; 0.8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err="1" smtClean="0">
                          <a:sym typeface="Symbol"/>
                        </a:rPr>
                        <a:t>e</a:t>
                      </a:r>
                      <a:r>
                        <a:rPr lang="en-US" b="0" baseline="30000" dirty="0" err="1" smtClean="0">
                          <a:sym typeface="Symbol"/>
                        </a:rPr>
                        <a:t></a:t>
                      </a:r>
                      <a:r>
                        <a:rPr lang="en-US" b="0" baseline="0" dirty="0" err="1" smtClean="0">
                          <a:sym typeface="Symbol"/>
                        </a:rPr>
                        <a:t>e</a:t>
                      </a:r>
                      <a:r>
                        <a:rPr lang="en-US" b="0" baseline="30000" dirty="0" smtClean="0">
                          <a:sym typeface="Symbol"/>
                        </a:rPr>
                        <a:t></a:t>
                      </a:r>
                      <a:r>
                        <a:rPr lang="en-US" b="0" baseline="0" dirty="0" smtClean="0">
                          <a:sym typeface="Symbol"/>
                        </a:rPr>
                        <a:t>  final state</a:t>
                      </a:r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m ~ 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 ~ 70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en-US" baseline="0" dirty="0" err="1" smtClean="0">
                          <a:sym typeface="Symbol"/>
                        </a:rPr>
                        <a:t>MeV</a:t>
                      </a:r>
                      <a:endParaRPr lang="en-US" baseline="0" dirty="0" smtClean="0">
                        <a:sym typeface="Symbo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ym typeface="Symbol"/>
                        </a:rPr>
                        <a:t>p = 1.1 </a:t>
                      </a:r>
                      <a:r>
                        <a:rPr lang="en-US" baseline="0" dirty="0" err="1" smtClean="0">
                          <a:sym typeface="Symbol"/>
                        </a:rPr>
                        <a:t>GeV</a:t>
                      </a:r>
                      <a:r>
                        <a:rPr lang="en-US" baseline="0" dirty="0" smtClean="0">
                          <a:sym typeface="Symbol"/>
                        </a:rPr>
                        <a:t>/c</a:t>
                      </a:r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82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KEK-E325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Symbol" pitchFamily="18" charset="2"/>
                        <a:buNone/>
                      </a:pPr>
                      <a:r>
                        <a:rPr lang="en-US" dirty="0" smtClean="0">
                          <a:sym typeface="Symbol"/>
                        </a:rPr>
                        <a:t> p A  </a:t>
                      </a:r>
                    </a:p>
                    <a:p>
                      <a:pPr algn="ctr">
                        <a:buFont typeface="Symbol" pitchFamily="18" charset="2"/>
                        <a:buNone/>
                      </a:pPr>
                      <a:r>
                        <a:rPr lang="en-US" dirty="0" smtClean="0">
                          <a:sym typeface="Symbol"/>
                        </a:rPr>
                        <a:t>12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&gt; 0.6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err="1" smtClean="0">
                          <a:sym typeface="Symbol"/>
                        </a:rPr>
                        <a:t>e</a:t>
                      </a:r>
                      <a:r>
                        <a:rPr lang="en-US" b="0" baseline="30000" dirty="0" err="1" smtClean="0">
                          <a:sym typeface="Symbol"/>
                        </a:rPr>
                        <a:t></a:t>
                      </a:r>
                      <a:r>
                        <a:rPr lang="en-US" b="0" baseline="0" dirty="0" err="1" smtClean="0">
                          <a:sym typeface="Symbol"/>
                        </a:rPr>
                        <a:t>e</a:t>
                      </a:r>
                      <a:r>
                        <a:rPr lang="en-US" b="0" baseline="30000" dirty="0" smtClean="0">
                          <a:sym typeface="Symbol"/>
                        </a:rPr>
                        <a:t></a:t>
                      </a:r>
                      <a:r>
                        <a:rPr lang="en-US" b="0" baseline="0" dirty="0" smtClean="0">
                          <a:sym typeface="Symbol"/>
                        </a:rPr>
                        <a:t>  final state</a:t>
                      </a:r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m /m =</a:t>
                      </a:r>
                      <a:r>
                        <a:rPr lang="en-US" baseline="0" dirty="0" smtClean="0">
                          <a:sym typeface="Symbol"/>
                        </a:rPr>
                        <a:t> -9 %</a:t>
                      </a:r>
                    </a:p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 ~ 0</a:t>
                      </a:r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m /m =</a:t>
                      </a:r>
                      <a:r>
                        <a:rPr lang="en-US" baseline="0" dirty="0" smtClean="0">
                          <a:sym typeface="Symbol"/>
                        </a:rPr>
                        <a:t> -9 %</a:t>
                      </a:r>
                    </a:p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 ~ 0</a:t>
                      </a:r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m /m =</a:t>
                      </a:r>
                      <a:r>
                        <a:rPr lang="en-US" baseline="0" dirty="0" smtClean="0">
                          <a:sym typeface="Symbol"/>
                        </a:rPr>
                        <a:t> -3.4 %</a:t>
                      </a:r>
                    </a:p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</a:t>
                      </a:r>
                      <a:r>
                        <a:rPr lang="en-US" baseline="0" dirty="0" smtClean="0">
                          <a:sym typeface="Symbol"/>
                        </a:rPr>
                        <a:t> / </a:t>
                      </a:r>
                      <a:r>
                        <a:rPr lang="en-US" dirty="0" smtClean="0">
                          <a:sym typeface="Symbol"/>
                        </a:rPr>
                        <a:t> = 3.6</a:t>
                      </a:r>
                    </a:p>
                  </a:txBody>
                  <a:tcPr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67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GlueX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Symbol" pitchFamily="18" charset="2"/>
                        <a:buNone/>
                      </a:pPr>
                      <a:r>
                        <a:rPr lang="en-US" dirty="0" smtClean="0">
                          <a:sym typeface="Symbol"/>
                        </a:rPr>
                        <a:t>   A   </a:t>
                      </a:r>
                    </a:p>
                    <a:p>
                      <a:pPr algn="ctr">
                        <a:buFont typeface="Symbol" pitchFamily="18" charset="2"/>
                        <a:buNone/>
                      </a:pPr>
                      <a:r>
                        <a:rPr lang="en-US" dirty="0" smtClean="0">
                          <a:sym typeface="Symbol"/>
                        </a:rPr>
                        <a:t>   6</a:t>
                      </a:r>
                      <a:r>
                        <a:rPr lang="en-US" baseline="0" dirty="0" smtClean="0">
                          <a:sym typeface="Symbol"/>
                        </a:rPr>
                        <a:t>  –  12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ym typeface="Symbol"/>
                        </a:rPr>
                        <a:t></a:t>
                      </a:r>
                    </a:p>
                    <a:p>
                      <a:pPr algn="ctr"/>
                      <a:r>
                        <a:rPr lang="en-US" baseline="0" dirty="0" smtClean="0">
                          <a:sym typeface="Symbol"/>
                        </a:rPr>
                        <a:t>(</a:t>
                      </a:r>
                      <a:r>
                        <a:rPr lang="en-US" baseline="0" dirty="0" err="1" smtClean="0">
                          <a:sym typeface="Symbol"/>
                        </a:rPr>
                        <a:t>e</a:t>
                      </a:r>
                      <a:r>
                        <a:rPr lang="en-US" b="0" baseline="30000" dirty="0" err="1" smtClean="0">
                          <a:sym typeface="Symbol"/>
                        </a:rPr>
                        <a:t></a:t>
                      </a:r>
                      <a:r>
                        <a:rPr lang="en-US" baseline="0" dirty="0" err="1" smtClean="0">
                          <a:sym typeface="Symbol"/>
                        </a:rPr>
                        <a:t>e</a:t>
                      </a:r>
                      <a:r>
                        <a:rPr lang="en-US" b="0" baseline="30000" dirty="0" smtClean="0">
                          <a:sym typeface="Symbol"/>
                        </a:rPr>
                        <a:t></a:t>
                      </a:r>
                      <a:r>
                        <a:rPr lang="en-US" b="0" baseline="0" dirty="0" smtClean="0">
                          <a:sym typeface="Symbol"/>
                        </a:rPr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ym typeface="Symbol"/>
                        </a:rPr>
                        <a:t></a:t>
                      </a:r>
                      <a:r>
                        <a:rPr lang="en-US" baseline="30000" dirty="0" smtClean="0">
                          <a:sym typeface="Symbol"/>
                        </a:rPr>
                        <a:t>0</a:t>
                      </a:r>
                      <a:r>
                        <a:rPr lang="en-US" baseline="0" dirty="0" smtClean="0">
                          <a:sym typeface="Symbol"/>
                        </a:rPr>
                        <a:t>, </a:t>
                      </a:r>
                      <a:r>
                        <a:rPr lang="en-US" b="0" baseline="30000" dirty="0" smtClean="0">
                          <a:sym typeface="Symbol"/>
                        </a:rPr>
                        <a:t></a:t>
                      </a:r>
                      <a:r>
                        <a:rPr lang="en-US" baseline="0" dirty="0" smtClean="0">
                          <a:sym typeface="Symbol"/>
                        </a:rPr>
                        <a:t></a:t>
                      </a:r>
                      <a:r>
                        <a:rPr lang="en-US" b="0" baseline="30000" dirty="0" smtClean="0">
                          <a:sym typeface="Symbol"/>
                        </a:rPr>
                        <a:t></a:t>
                      </a:r>
                      <a:r>
                        <a:rPr lang="en-US" baseline="0" dirty="0" smtClean="0">
                          <a:sym typeface="Symbol"/>
                        </a:rPr>
                        <a:t></a:t>
                      </a:r>
                      <a:r>
                        <a:rPr lang="en-US" baseline="30000" dirty="0" smtClean="0">
                          <a:sym typeface="Symbol"/>
                        </a:rPr>
                        <a:t>0</a:t>
                      </a:r>
                      <a:r>
                        <a:rPr lang="en-US" baseline="0" dirty="0" smtClean="0">
                          <a:sym typeface="Symbol"/>
                        </a:rPr>
                        <a:t>, (</a:t>
                      </a:r>
                      <a:r>
                        <a:rPr lang="en-US" baseline="0" dirty="0" err="1" smtClean="0">
                          <a:sym typeface="Symbol"/>
                        </a:rPr>
                        <a:t>e</a:t>
                      </a:r>
                      <a:r>
                        <a:rPr lang="en-US" b="0" baseline="30000" dirty="0" err="1" smtClean="0">
                          <a:sym typeface="Symbol"/>
                        </a:rPr>
                        <a:t></a:t>
                      </a:r>
                      <a:r>
                        <a:rPr lang="en-US" baseline="0" dirty="0" err="1" smtClean="0">
                          <a:sym typeface="Symbol"/>
                        </a:rPr>
                        <a:t>e</a:t>
                      </a:r>
                      <a:r>
                        <a:rPr lang="en-US" b="0" baseline="30000" dirty="0" smtClean="0">
                          <a:sym typeface="Symbol"/>
                        </a:rPr>
                        <a:t></a:t>
                      </a:r>
                      <a:r>
                        <a:rPr lang="en-US" b="0" baseline="0" dirty="0" smtClean="0">
                          <a:sym typeface="Symbol"/>
                        </a:rPr>
                        <a:t>)</a:t>
                      </a:r>
                      <a:endParaRPr lang="en-US" baseline="0" dirty="0" smtClean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r>
                        <a:rPr lang="en-US" b="0" baseline="30000" dirty="0" smtClean="0">
                          <a:sym typeface="Symbol"/>
                        </a:rPr>
                        <a:t></a:t>
                      </a:r>
                      <a:r>
                        <a:rPr lang="en-US" dirty="0" smtClean="0"/>
                        <a:t>K</a:t>
                      </a:r>
                      <a:r>
                        <a:rPr lang="en-US" b="0" baseline="30000" dirty="0" smtClean="0">
                          <a:sym typeface="Symbol"/>
                        </a:rPr>
                        <a:t></a:t>
                      </a:r>
                      <a:endParaRPr lang="en-US" dirty="0" smtClean="0"/>
                    </a:p>
                    <a:p>
                      <a:pPr algn="ctr"/>
                      <a:r>
                        <a:rPr lang="en-US" baseline="0" dirty="0" smtClean="0">
                          <a:sym typeface="Symbol"/>
                        </a:rPr>
                        <a:t>(</a:t>
                      </a:r>
                      <a:r>
                        <a:rPr lang="en-US" baseline="0" dirty="0" err="1" smtClean="0">
                          <a:sym typeface="Symbol"/>
                        </a:rPr>
                        <a:t>e</a:t>
                      </a:r>
                      <a:r>
                        <a:rPr lang="en-US" b="0" baseline="30000" dirty="0" err="1" smtClean="0">
                          <a:sym typeface="Symbol"/>
                        </a:rPr>
                        <a:t></a:t>
                      </a:r>
                      <a:r>
                        <a:rPr lang="en-US" baseline="0" dirty="0" err="1" smtClean="0">
                          <a:sym typeface="Symbol"/>
                        </a:rPr>
                        <a:t>e</a:t>
                      </a:r>
                      <a:r>
                        <a:rPr lang="en-US" b="0" baseline="30000" dirty="0" smtClean="0">
                          <a:sym typeface="Symbol"/>
                        </a:rPr>
                        <a:t></a:t>
                      </a:r>
                      <a:r>
                        <a:rPr lang="en-US" b="0" baseline="0" dirty="0" smtClean="0">
                          <a:sym typeface="Symbol"/>
                        </a:rPr>
                        <a:t>)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54" name="TextBox 4"/>
          <p:cNvSpPr txBox="1">
            <a:spLocks noChangeArrowheads="1"/>
          </p:cNvSpPr>
          <p:nvPr/>
        </p:nvSpPr>
        <p:spPr bwMode="auto">
          <a:xfrm>
            <a:off x="5867400" y="609600"/>
            <a:ext cx="3008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S.Leupold, V. Metag, U. Mosel </a:t>
            </a:r>
          </a:p>
          <a:p>
            <a:r>
              <a:rPr lang="en-US" sz="1600" i="1"/>
              <a:t> Int. J. Mod. Phys. E 19 (2010)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381000"/>
            <a:ext cx="77724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  <a:sym typeface="Symbol"/>
              </a:rPr>
              <a:t>Medium Modifications of Mesons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609600" y="1495425"/>
            <a:ext cx="81105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/>
              <a:t>  </a:t>
            </a:r>
            <a:r>
              <a:rPr lang="en-US">
                <a:solidFill>
                  <a:srgbClr val="3333FF"/>
                </a:solidFill>
              </a:rPr>
              <a:t>Study modifications of meson properties by nuclear matter: </a:t>
            </a:r>
          </a:p>
          <a:p>
            <a:endParaRPr lang="en-US"/>
          </a:p>
          <a:p>
            <a:r>
              <a:rPr lang="en-US"/>
              <a:t>             Spectroscopy of hadron line shapes</a:t>
            </a:r>
          </a:p>
          <a:p>
            <a:endParaRPr lang="en-US"/>
          </a:p>
          <a:p>
            <a:r>
              <a:rPr lang="en-US"/>
              <a:t>             Attenuation measurements</a:t>
            </a:r>
          </a:p>
          <a:p>
            <a:endParaRPr lang="en-US"/>
          </a:p>
          <a:p>
            <a:pPr>
              <a:buFont typeface="Wingdings" pitchFamily="2" charset="2"/>
              <a:buChar char="q"/>
            </a:pPr>
            <a:r>
              <a:rPr lang="en-US"/>
              <a:t>  </a:t>
            </a:r>
            <a:r>
              <a:rPr lang="en-US">
                <a:solidFill>
                  <a:srgbClr val="3333FF"/>
                </a:solidFill>
              </a:rPr>
              <a:t>Use vector mesons to study the mass distribution and medium absorption</a:t>
            </a:r>
          </a:p>
          <a:p>
            <a:r>
              <a:rPr lang="en-US"/>
              <a:t>                     (c</a:t>
            </a:r>
            <a:r>
              <a:rPr lang="en-US">
                <a:sym typeface="Symbol" pitchFamily="18" charset="2"/>
              </a:rPr>
              <a:t> = </a:t>
            </a:r>
            <a:r>
              <a:rPr lang="en-US"/>
              <a:t>1.3 fm,  23 fm, and 46 fm for </a:t>
            </a:r>
            <a:r>
              <a:rPr lang="en-US">
                <a:sym typeface="Symbol" pitchFamily="18" charset="2"/>
              </a:rPr>
              <a:t>, , and  )</a:t>
            </a:r>
          </a:p>
          <a:p>
            <a:endParaRPr lang="en-US">
              <a:sym typeface="Symbol" pitchFamily="18" charset="2"/>
            </a:endParaRPr>
          </a:p>
          <a:p>
            <a:endParaRPr lang="en-US">
              <a:sym typeface="Symbol" pitchFamily="18" charset="2"/>
            </a:endParaRPr>
          </a:p>
          <a:p>
            <a:pPr>
              <a:buFont typeface="Wingdings" pitchFamily="2" charset="2"/>
              <a:buChar char="q"/>
            </a:pPr>
            <a:r>
              <a:rPr lang="en-US">
                <a:sym typeface="Symbol" pitchFamily="18" charset="2"/>
              </a:rPr>
              <a:t>  </a:t>
            </a:r>
            <a:r>
              <a:rPr lang="en-US">
                <a:solidFill>
                  <a:srgbClr val="3333FF"/>
                </a:solidFill>
                <a:sym typeface="Symbol" pitchFamily="18" charset="2"/>
              </a:rPr>
              <a:t>In-medium modification measurements have been performed by several </a:t>
            </a:r>
          </a:p>
          <a:p>
            <a:r>
              <a:rPr lang="en-US">
                <a:solidFill>
                  <a:srgbClr val="3333FF"/>
                </a:solidFill>
                <a:sym typeface="Symbol" pitchFamily="18" charset="2"/>
              </a:rPr>
              <a:t>     experiments</a:t>
            </a:r>
          </a:p>
          <a:p>
            <a:endParaRPr lang="en-US">
              <a:sym typeface="Symbol" pitchFamily="18" charset="2"/>
            </a:endParaRPr>
          </a:p>
          <a:p>
            <a:r>
              <a:rPr lang="en-US">
                <a:solidFill>
                  <a:srgbClr val="FF0000"/>
                </a:solidFill>
                <a:sym typeface="Symbol" pitchFamily="18" charset="2"/>
              </a:rPr>
              <a:t>      - Experimental measurements are not completely understood</a:t>
            </a:r>
          </a:p>
          <a:p>
            <a:r>
              <a:rPr lang="en-US">
                <a:solidFill>
                  <a:srgbClr val="FF0000"/>
                </a:solidFill>
                <a:sym typeface="Symbol" pitchFamily="18" charset="2"/>
              </a:rPr>
              <a:t>                          (more measurements are required)</a:t>
            </a:r>
          </a:p>
          <a:p>
            <a:endParaRPr lang="en-US">
              <a:sym typeface="Symbol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Detector in Hall D</a:t>
            </a:r>
          </a:p>
        </p:txBody>
      </p:sp>
      <p:pic>
        <p:nvPicPr>
          <p:cNvPr id="15363" name="Picture 33" descr="20140801_Hall_D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533400" y="5791200"/>
            <a:ext cx="990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5334000"/>
            <a:ext cx="14536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Photon Beam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914400"/>
            <a:ext cx="13436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 Dump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297668"/>
            <a:ext cx="17816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Solenoid Magnet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8044" y="300335"/>
            <a:ext cx="877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Polarization-Dependent Interactions: Experimental Observations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914400"/>
            <a:ext cx="56477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Hints from the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electroproduction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of vector mesons: 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               where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                                  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  mesons: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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~  0.7   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Nucl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. Phys. B113, 53  (1976)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  mesons: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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~ 0.33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Phys. Rev. Let. 39, 516 (1977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1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1371600"/>
          <a:ext cx="229011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4" name="Equation" r:id="rId3" imgW="1765080" imgH="469800" progId="">
                  <p:embed/>
                </p:oleObj>
              </mc:Choice>
              <mc:Fallback>
                <p:oleObj name="Equation" r:id="rId3" imgW="1765080" imgH="469800" progId="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2290119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886200" y="1447800"/>
          <a:ext cx="9715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5" name="Equation" r:id="rId5" imgW="749160" imgH="431640" progId="">
                  <p:embed/>
                </p:oleObj>
              </mc:Choice>
              <mc:Fallback>
                <p:oleObj name="Equation" r:id="rId5" imgW="749160" imgH="431640" progId="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447800"/>
                        <a:ext cx="97155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3327737"/>
            <a:ext cx="5718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Similar observations of the polarization-dependent 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interactions of deuterons with Carbon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targer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- measured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Juelich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78" y="4572000"/>
            <a:ext cx="6467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Measurements in the charge exchange process at Argonne: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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Ne   + Ne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38800" y="33528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Phys. Part.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7, 27, 2010                                                                                     Phys. Rev.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104, 2010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17025" y="6125517"/>
            <a:ext cx="824597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propose to measure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(VN)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using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 nuclei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5922" y="4614446"/>
            <a:ext cx="2539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Phys. B67, 333 (1973)</a:t>
            </a:r>
            <a:endParaRPr lang="en-US" sz="1600" dirty="0"/>
          </a:p>
        </p:txBody>
      </p:sp>
      <p:pic>
        <p:nvPicPr>
          <p:cNvPr id="2052" name="Picture 4" descr="C:\Users\somov\Desktop\Documents\omega_proposal\plots_proposal\ksi_epro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990600"/>
            <a:ext cx="3200400" cy="201182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5334000"/>
            <a:ext cx="773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Measurements of 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L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  are </a:t>
            </a:r>
            <a:r>
              <a:rPr lang="en-US" dirty="0" smtClean="0">
                <a:solidFill>
                  <a:srgbClr val="0000FF"/>
                </a:solidFill>
              </a:rPr>
              <a:t>proposed for  COMPASS  experiments using 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/K beams </a:t>
            </a:r>
          </a:p>
          <a:p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                                       (</a:t>
            </a:r>
            <a:r>
              <a:rPr lang="en-US" dirty="0" smtClean="0">
                <a:solidFill>
                  <a:srgbClr val="0000FF"/>
                </a:solidFill>
              </a:rPr>
              <a:t>beyond 2020), letter of intent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76200"/>
            <a:ext cx="6909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Impact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L,T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on Color Transparency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759053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Color Transparency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181600"/>
            <a:ext cx="8153400" cy="103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sz="2000" baseline="300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Nuclear transparency depends on the polarization of the meson 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              - different absorption if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   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</a:t>
            </a:r>
            <a:endParaRPr lang="en-US" sz="2000" dirty="0" smtClean="0">
              <a:solidFill>
                <a:srgbClr val="0000FF"/>
              </a:solidFill>
            </a:endParaRPr>
          </a:p>
          <a:p>
            <a:pPr>
              <a:lnSpc>
                <a:spcPts val="1200"/>
              </a:lnSpc>
            </a:pP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6146" name="Picture 2" descr="C:\Users\somov\Desktop\Documents\omega_proposal\pac46\CLAS_rho_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3810000" cy="4150502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4191000" y="3352799"/>
            <a:ext cx="381000" cy="152400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2733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33CC"/>
                </a:solidFill>
              </a:rPr>
              <a:t>Recent theoretical calculations</a:t>
            </a:r>
          </a:p>
          <a:p>
            <a:r>
              <a:rPr lang="en-US" sz="1600" dirty="0" smtClean="0">
                <a:solidFill>
                  <a:srgbClr val="FF33CC"/>
                </a:solidFill>
              </a:rPr>
              <a:t>         </a:t>
            </a:r>
            <a:r>
              <a:rPr lang="en-US" sz="1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1600" baseline="-25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1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 = 10 </a:t>
            </a:r>
            <a:r>
              <a:rPr lang="en-US" sz="16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mb</a:t>
            </a:r>
            <a:r>
              <a:rPr lang="en-US" sz="1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r>
              <a:rPr lang="en-US" sz="1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</a:t>
            </a:r>
            <a:r>
              <a:rPr lang="en-US" sz="1600" baseline="-250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sz="1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(VN)  = </a:t>
            </a:r>
            <a:r>
              <a:rPr lang="en-US" sz="1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26 </a:t>
            </a:r>
            <a:r>
              <a:rPr lang="en-US" sz="1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mb</a:t>
            </a:r>
            <a:endParaRPr lang="en-US" sz="1600" dirty="0">
              <a:solidFill>
                <a:srgbClr val="FF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14182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  At large Q </a:t>
            </a:r>
            <a:r>
              <a:rPr lang="en-US" baseline="30000" dirty="0" smtClean="0">
                <a:cs typeface="Times New Roman" pitchFamily="18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photon couples to a  </a:t>
            </a:r>
            <a:r>
              <a:rPr lang="en-US" dirty="0" err="1">
                <a:cs typeface="Times New Roman" pitchFamily="18" charset="0"/>
              </a:rPr>
              <a:t>qq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  </a:t>
            </a:r>
          </a:p>
          <a:p>
            <a:r>
              <a:rPr lang="en-US" dirty="0" smtClean="0">
                <a:cs typeface="Times New Roman" pitchFamily="18" charset="0"/>
              </a:rPr>
              <a:t>    configuration </a:t>
            </a:r>
            <a:r>
              <a:rPr lang="en-US" dirty="0">
                <a:cs typeface="Times New Roman" pitchFamily="18" charset="0"/>
              </a:rPr>
              <a:t>with a 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small transverse size </a:t>
            </a:r>
            <a:endParaRPr lang="en-US" dirty="0" smtClean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  The small-size configuration interacts </a:t>
            </a:r>
            <a:r>
              <a:rPr lang="en-US" dirty="0" smtClean="0">
                <a:cs typeface="Times New Roman" pitchFamily="18" charset="0"/>
              </a:rPr>
              <a:t>less   </a:t>
            </a:r>
          </a:p>
          <a:p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   with </a:t>
            </a:r>
            <a:r>
              <a:rPr lang="en-US" dirty="0">
                <a:cs typeface="Times New Roman" pitchFamily="18" charset="0"/>
              </a:rPr>
              <a:t>the nuclear </a:t>
            </a:r>
            <a:r>
              <a:rPr lang="en-US" dirty="0" smtClean="0">
                <a:cs typeface="Times New Roman" pitchFamily="18" charset="0"/>
              </a:rPr>
              <a:t>medium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856202"/>
            <a:ext cx="7990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The fraction of longitudinally polarized 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 </a:t>
            </a:r>
            <a:r>
              <a:rPr lang="en-US" sz="2000" dirty="0" smtClean="0">
                <a:solidFill>
                  <a:srgbClr val="0000FF"/>
                </a:solidFill>
              </a:rPr>
              <a:t> mesons  increases at  larger Q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</a:p>
          <a:p>
            <a:pPr>
              <a:lnSpc>
                <a:spcPts val="1200"/>
              </a:lnSpc>
              <a:buFontTx/>
              <a:buChar char="-"/>
            </a:pP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0400" y="714456"/>
            <a:ext cx="2019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measurements at CLAS  </a:t>
            </a:r>
            <a:endParaRPr lang="en-US" sz="1400" dirty="0" smtClean="0"/>
          </a:p>
          <a:p>
            <a:r>
              <a:rPr lang="en-US" sz="1400" dirty="0" smtClean="0"/>
              <a:t>Phys</a:t>
            </a:r>
            <a:r>
              <a:rPr lang="en-US" sz="1400" dirty="0"/>
              <a:t>. Lett. B 712 (2012)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019800"/>
            <a:ext cx="8851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The Color Transparency effect is ‘screened ‘  if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  &gt;  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00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6717" y="233625"/>
            <a:ext cx="5233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Reconstruction of Vector Mesons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8610" name="Picture 2" descr="C:\Users\somov\Desktop\Documents\omega_proposal\pac46\plots\proposal18_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5105400" cy="34358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142869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Reconstruction properties of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, , and  mesons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600" y="1440970"/>
            <a:ext cx="34804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Reconstruction efficiency of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  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 decays as a function of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the polar angle in the helicity frame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0930" y="4945052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Uniform angular acceptance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- important for polarization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measurements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7" y="2496255"/>
            <a:ext cx="3277858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" y="4267200"/>
            <a:ext cx="563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Uncertainties on the extracted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(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for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= 16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678269"/>
            <a:ext cx="1334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Measued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SLAC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600200" y="58674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" y="2387917"/>
            <a:ext cx="5143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Systematic uncertainties dominate 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- conservatively assume that S/B = 1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- measure the ratio of cross section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some uncertainties related to reconstruction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efficiencies will be canceled out 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47935"/>
            <a:ext cx="8839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Uncertainties on Measurements of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 Extraction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(N)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5257800" y="2453640"/>
          <a:ext cx="3809823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 thickness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1.2 %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Photon flux determination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Signal yield (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bg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subtraction)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5.0 %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Total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measured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5.4 %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76200" y="813435"/>
            <a:ext cx="441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Statistical errors on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 (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/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=  1.4 %   (6 – 9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=  1.8 %   (9 -12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2057400" y="5013960"/>
          <a:ext cx="617219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Polarization of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Error on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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L 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(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mb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   </a:t>
                      </a:r>
                      <a:endParaRPr lang="en-US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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mesons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– 9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 – 12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= 0.2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0.9 (stat) 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3.4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(stat)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3.1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= 0.1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(stat)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4.6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(stat) 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4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.2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5534321" y="1981200"/>
            <a:ext cx="3304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systematic uncertainties on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08813" y="824280"/>
            <a:ext cx="3619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smallest data sample of   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 </a:t>
            </a:r>
            <a:endParaRPr lang="en-US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reconstructed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decays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2092" y="414864"/>
            <a:ext cx="890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Uncertainties on Measurements of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lang="en-US" sz="2400" b="1" baseline="30000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sym typeface="Symbol"/>
              </a:rPr>
              <a:t>00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 Extraction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(N)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1491870"/>
            <a:ext cx="8534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Obtain  </a:t>
            </a:r>
            <a:r>
              <a:rPr lang="en-US" sz="2000" dirty="0" smtClean="0">
                <a:sym typeface="Symbol"/>
              </a:rPr>
              <a:t></a:t>
            </a:r>
            <a:r>
              <a:rPr lang="en-US" sz="2000" baseline="30000" dirty="0" smtClean="0">
                <a:sym typeface="Symbol"/>
              </a:rPr>
              <a:t>A</a:t>
            </a:r>
            <a:r>
              <a:rPr lang="en-US" sz="2000" baseline="-25000" dirty="0" smtClean="0">
                <a:sym typeface="Symbol"/>
              </a:rPr>
              <a:t>00 </a:t>
            </a:r>
            <a:r>
              <a:rPr lang="en-US" sz="2000" dirty="0" smtClean="0">
                <a:sym typeface="Symbol"/>
              </a:rPr>
              <a:t>from the fit to the decay angular distribution</a:t>
            </a:r>
            <a:r>
              <a:rPr lang="en-US" sz="2000" dirty="0" smtClean="0"/>
              <a:t>  in the helicity frame</a:t>
            </a: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endParaRPr lang="en-US" sz="2000" dirty="0" smtClean="0">
              <a:sym typeface="Symbol"/>
            </a:endParaRPr>
          </a:p>
          <a:p>
            <a:pPr>
              <a:lnSpc>
                <a:spcPts val="600"/>
              </a:lnSpc>
            </a:pPr>
            <a:endParaRPr lang="en-US" sz="2000" dirty="0" smtClean="0">
              <a:sym typeface="Symbol"/>
            </a:endParaRPr>
          </a:p>
          <a:p>
            <a:pPr>
              <a:lnSpc>
                <a:spcPts val="600"/>
              </a:lnSpc>
            </a:pPr>
            <a:endParaRPr lang="en-US" sz="2000" dirty="0" smtClean="0">
              <a:solidFill>
                <a:srgbClr val="C00000"/>
              </a:solidFill>
              <a:sym typeface="Symbol"/>
            </a:endParaRPr>
          </a:p>
          <a:p>
            <a:pPr marL="285750" indent="-285750">
              <a:lnSpc>
                <a:spcPts val="6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sym typeface="Symbol"/>
              </a:rPr>
              <a:t>Statistical  errors :</a:t>
            </a:r>
            <a:r>
              <a:rPr lang="en-US" sz="2000" baseline="-250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         (</a:t>
            </a:r>
            <a:r>
              <a:rPr lang="en-US" sz="2000" baseline="30000" dirty="0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sz="2000" baseline="-25000" dirty="0" smtClean="0">
                <a:solidFill>
                  <a:srgbClr val="C00000"/>
                </a:solidFill>
                <a:sym typeface="Symbol"/>
              </a:rPr>
              <a:t>00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)    =   0.011     (6 – 9 GeV)</a:t>
            </a:r>
          </a:p>
          <a:p>
            <a:r>
              <a:rPr lang="en-US" sz="2000" dirty="0" smtClean="0">
                <a:solidFill>
                  <a:srgbClr val="C00000"/>
                </a:solidFill>
                <a:sym typeface="Symbol"/>
              </a:rPr>
              <a:t>      (from the fit)                                   =   0.014     (9 -12 GeV)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4800600" y="2795553"/>
          <a:ext cx="3962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Signal yield (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bg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subtraction)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0.008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Acceptance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determination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0.019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0.02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381000" y="3015108"/>
            <a:ext cx="3939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ystematic uncertainties on </a:t>
            </a:r>
            <a:r>
              <a:rPr lang="en-US" sz="2000" dirty="0" smtClean="0">
                <a:sym typeface="Symbol"/>
              </a:rPr>
              <a:t></a:t>
            </a:r>
            <a:r>
              <a:rPr lang="en-US" sz="2000" baseline="30000" dirty="0" smtClean="0">
                <a:sym typeface="Symbol"/>
              </a:rPr>
              <a:t>A</a:t>
            </a:r>
            <a:r>
              <a:rPr lang="en-US" sz="2000" baseline="-25000" dirty="0" smtClean="0">
                <a:sym typeface="Symbol"/>
              </a:rPr>
              <a:t>00</a:t>
            </a:r>
            <a:r>
              <a:rPr lang="en-US" sz="2000" dirty="0" smtClean="0">
                <a:sym typeface="Symbol"/>
              </a:rPr>
              <a:t> </a:t>
            </a:r>
            <a:endParaRPr lang="en-US" sz="2000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29400" y="63404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1981200" y="4877435"/>
          <a:ext cx="43815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2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Polarizati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Error on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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L 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(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mb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209">
                <a:tc>
                  <a:txBody>
                    <a:bodyPr/>
                    <a:lstStyle/>
                    <a:p>
                      <a:pPr marL="0" indent="0" algn="ctr">
                        <a:buFont typeface="Symbol" panose="05050102010706020507" pitchFamily="18" charset="2"/>
                        <a:buNone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 mesons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– 9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 – 12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20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= 0.2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3.7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3.6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= 0.14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4.8  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4.7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" y="422394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itchFamily="18" charset="0"/>
                <a:sym typeface="Symbol"/>
              </a:rPr>
              <a:t>Uncertainties on the extracted </a:t>
            </a:r>
            <a:r>
              <a:rPr lang="en-US" sz="2000" baseline="-25000" dirty="0" smtClean="0">
                <a:cs typeface="Times New Roman" pitchFamily="18" charset="0"/>
                <a:sym typeface="Symbol"/>
              </a:rPr>
              <a:t>L</a:t>
            </a:r>
            <a:r>
              <a:rPr lang="en-US" sz="2000" dirty="0" smtClean="0">
                <a:cs typeface="Times New Roman" pitchFamily="18" charset="0"/>
                <a:sym typeface="Symbol"/>
              </a:rPr>
              <a:t>  (</a:t>
            </a:r>
            <a:r>
              <a:rPr lang="en-US" sz="2000" dirty="0">
                <a:cs typeface="Times New Roman" pitchFamily="18" charset="0"/>
                <a:sym typeface="Symbol"/>
              </a:rPr>
              <a:t>for </a:t>
            </a:r>
            <a:r>
              <a:rPr lang="en-US" sz="2000" baseline="-25000" dirty="0" smtClean="0">
                <a:cs typeface="Times New Roman" pitchFamily="18" charset="0"/>
                <a:sym typeface="Symbol"/>
              </a:rPr>
              <a:t>L </a:t>
            </a:r>
            <a:r>
              <a:rPr lang="en-US" sz="2000" dirty="0" smtClean="0">
                <a:cs typeface="Times New Roman" pitchFamily="18" charset="0"/>
                <a:sym typeface="Symbol"/>
              </a:rPr>
              <a:t>= 16 </a:t>
            </a:r>
            <a:r>
              <a:rPr lang="en-US" sz="2000" dirty="0" err="1" smtClean="0">
                <a:cs typeface="Times New Roman" pitchFamily="18" charset="0"/>
                <a:sym typeface="Symbol"/>
              </a:rPr>
              <a:t>mb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for 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 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 decays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762001" y="34583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Hall D  Physics Program: Approved Experiments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439875"/>
              </p:ext>
            </p:extLst>
          </p:nvPr>
        </p:nvGraphicFramePr>
        <p:xfrm>
          <a:off x="152402" y="838200"/>
          <a:ext cx="8915398" cy="575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65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Days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Detector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Upgrade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544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Mapping the spectrum of light quark mesons and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gluonic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excitations with Linearly polarized photons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544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study of meson and baryon decays to strange final states with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GlueX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Hall 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</a:t>
                      </a:r>
                    </a:p>
                    <a:p>
                      <a:pPr algn="ctr"/>
                      <a:r>
                        <a:rPr lang="en-US" dirty="0" smtClean="0"/>
                        <a:t>(200)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PID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3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544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precision measurement of the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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radiative decay width via the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Primakoff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effect</a:t>
                      </a:r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 </a:t>
                      </a:r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  <a:r>
                        <a:rPr lang="en-US" baseline="-25000" dirty="0" smtClean="0"/>
                        <a:t>2,</a:t>
                      </a:r>
                      <a:r>
                        <a:rPr lang="en-US" baseline="0" dirty="0" smtClean="0"/>
                        <a:t> LHe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068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Measuring the charged pion polarizability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Pb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350"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Eta decays with emphasis on rare neutral modes: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The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JLab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 Factory experiment (JEF)</a:t>
                      </a:r>
                    </a:p>
                    <a:p>
                      <a:endParaRPr lang="en-US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Forward</a:t>
                      </a:r>
                    </a:p>
                    <a:p>
                      <a:pPr algn="ctr"/>
                      <a:r>
                        <a:rPr lang="en-US" dirty="0" smtClean="0"/>
                        <a:t>Calorimeter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LH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27763"/>
                  </a:ext>
                </a:extLst>
              </a:tr>
              <a:tr h="97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Studying short range correlations with real photon beams at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GlueX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LHe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LD, C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865212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2402" y="1828800"/>
            <a:ext cx="8915398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845" y="5638800"/>
            <a:ext cx="8915398" cy="784768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47606" y="1470914"/>
            <a:ext cx="222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talk by C. Gleason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1960" y="3124200"/>
            <a:ext cx="423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see talk by S. Taylor, A. Gasparyan,  </a:t>
            </a:r>
            <a:r>
              <a:rPr lang="en-US" dirty="0" err="1" smtClean="0"/>
              <a:t>M.Ito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933700" y="49371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Hall D Timeline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031815"/>
            <a:ext cx="735175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B02BE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B02BE"/>
                </a:solidFill>
                <a:latin typeface="+mn-lt"/>
              </a:rPr>
              <a:t>GlueX</a:t>
            </a:r>
            <a:r>
              <a:rPr lang="en-US" sz="2000" dirty="0" smtClean="0">
                <a:solidFill>
                  <a:srgbClr val="0B02BE"/>
                </a:solidFill>
                <a:latin typeface="+mn-lt"/>
              </a:rPr>
              <a:t>  Phase I   (low luminosity)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B02BE"/>
              </a:solidFill>
              <a:latin typeface="+mn-lt"/>
            </a:endParaRPr>
          </a:p>
          <a:p>
            <a:r>
              <a:rPr lang="en-US" sz="2000" dirty="0" smtClean="0">
                <a:latin typeface="+mn-lt"/>
              </a:rPr>
              <a:t>        - Spring 2016:      Initial production run      15 pb</a:t>
            </a:r>
            <a:r>
              <a:rPr lang="en-US" sz="2000" baseline="30000" dirty="0" smtClean="0">
                <a:latin typeface="+mn-lt"/>
              </a:rPr>
              <a:t>-1</a:t>
            </a:r>
            <a:r>
              <a:rPr lang="en-US" sz="2000" dirty="0" smtClean="0">
                <a:latin typeface="+mn-lt"/>
              </a:rPr>
              <a:t>,  E</a:t>
            </a:r>
            <a:r>
              <a:rPr lang="en-US" sz="2000" dirty="0" smtClean="0">
                <a:latin typeface="+mn-lt"/>
                <a:sym typeface="Symbol" panose="05050102010706020507" pitchFamily="18" charset="2"/>
              </a:rPr>
              <a:t></a:t>
            </a:r>
            <a:r>
              <a:rPr lang="en-US" sz="2000" dirty="0" smtClean="0">
                <a:latin typeface="+mn-lt"/>
              </a:rPr>
              <a:t> &gt; 8 GeV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        - Spring 2017:               53   pb</a:t>
            </a:r>
            <a:r>
              <a:rPr lang="en-US" sz="2000" baseline="30000" dirty="0" smtClean="0">
                <a:latin typeface="+mn-lt"/>
              </a:rPr>
              <a:t>-1</a:t>
            </a:r>
            <a:r>
              <a:rPr lang="en-US" sz="2000" dirty="0" smtClean="0">
                <a:latin typeface="+mn-lt"/>
              </a:rPr>
              <a:t> </a:t>
            </a:r>
          </a:p>
          <a:p>
            <a:r>
              <a:rPr lang="en-US" sz="2000" dirty="0" smtClean="0">
                <a:latin typeface="+mn-lt"/>
              </a:rPr>
              <a:t>        - Spring / Fall 2018:     153  </a:t>
            </a:r>
            <a:r>
              <a:rPr lang="en-US" sz="2000" dirty="0">
                <a:latin typeface="+mn-lt"/>
              </a:rPr>
              <a:t>pb</a:t>
            </a:r>
            <a:r>
              <a:rPr lang="en-US" sz="2000" baseline="30000" dirty="0">
                <a:latin typeface="+mn-lt"/>
              </a:rPr>
              <a:t>-1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(291 pb</a:t>
            </a:r>
            <a:r>
              <a:rPr lang="en-US" sz="2000" baseline="30000" dirty="0" smtClean="0">
                <a:latin typeface="+mn-lt"/>
              </a:rPr>
              <a:t>-1</a:t>
            </a:r>
            <a:r>
              <a:rPr lang="en-US" sz="2000" dirty="0" smtClean="0">
                <a:latin typeface="+mn-lt"/>
              </a:rPr>
              <a:t> in total)</a:t>
            </a:r>
            <a:endParaRPr lang="en-US" sz="2000" dirty="0" smtClean="0">
              <a:solidFill>
                <a:srgbClr val="0B02BE"/>
              </a:solidFill>
              <a:latin typeface="+mn-lt"/>
            </a:endParaRPr>
          </a:p>
          <a:p>
            <a:endParaRPr lang="en-US" sz="2000" dirty="0" smtClean="0">
              <a:solidFill>
                <a:srgbClr val="0B02BE"/>
              </a:solidFill>
              <a:latin typeface="+mn-lt"/>
            </a:endParaRPr>
          </a:p>
          <a:p>
            <a:pPr marL="342900" indent="-34290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B02BE"/>
                </a:solidFill>
                <a:latin typeface="+mn-lt"/>
              </a:rPr>
              <a:t> Spring 2019:</a:t>
            </a:r>
          </a:p>
          <a:p>
            <a:pPr marL="342900" indent="-34290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B02BE"/>
              </a:solidFill>
              <a:latin typeface="+mn-lt"/>
            </a:endParaRPr>
          </a:p>
          <a:p>
            <a:pPr marL="342900" indent="-34290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B02BE"/>
              </a:solidFill>
              <a:latin typeface="+mn-lt"/>
            </a:endParaRPr>
          </a:p>
          <a:p>
            <a:pPr>
              <a:lnSpc>
                <a:spcPts val="1000"/>
              </a:lnSpc>
            </a:pPr>
            <a:r>
              <a:rPr lang="en-US" sz="2000" dirty="0" smtClean="0">
                <a:solidFill>
                  <a:srgbClr val="0B02BE"/>
                </a:solidFill>
                <a:latin typeface="+mn-lt"/>
              </a:rPr>
              <a:t>        - </a:t>
            </a:r>
            <a:r>
              <a:rPr lang="en-US" sz="2000" dirty="0" err="1" smtClean="0">
                <a:latin typeface="+mn-lt"/>
              </a:rPr>
              <a:t>Primakoff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  <a:sym typeface="Symbol" panose="05050102010706020507" pitchFamily="18" charset="2"/>
              </a:rPr>
              <a:t> </a:t>
            </a:r>
            <a:r>
              <a:rPr lang="en-US" sz="2000" dirty="0" smtClean="0">
                <a:latin typeface="+mn-lt"/>
              </a:rPr>
              <a:t> experiment  (30 % of statistics)</a:t>
            </a:r>
          </a:p>
          <a:p>
            <a:pPr>
              <a:lnSpc>
                <a:spcPts val="1000"/>
              </a:lnSpc>
            </a:pPr>
            <a:endParaRPr lang="en-US" sz="2000" dirty="0">
              <a:latin typeface="+mn-lt"/>
            </a:endParaRPr>
          </a:p>
          <a:p>
            <a:pPr>
              <a:lnSpc>
                <a:spcPts val="1000"/>
              </a:lnSpc>
            </a:pPr>
            <a:endParaRPr lang="en-US" sz="2000" dirty="0" smtClean="0">
              <a:latin typeface="+mn-lt"/>
            </a:endParaRPr>
          </a:p>
          <a:p>
            <a:pPr>
              <a:lnSpc>
                <a:spcPts val="1000"/>
              </a:lnSpc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   - Commissioning of DIRC particle ID detector</a:t>
            </a:r>
            <a:endParaRPr lang="en-US" sz="2000" dirty="0">
              <a:latin typeface="+mn-lt"/>
            </a:endParaRPr>
          </a:p>
          <a:p>
            <a:endParaRPr lang="en-US" sz="2000" dirty="0">
              <a:solidFill>
                <a:srgbClr val="0B02BE"/>
              </a:solidFill>
              <a:latin typeface="+mn-lt"/>
            </a:endParaRPr>
          </a:p>
          <a:p>
            <a:pPr marL="342900" indent="-34290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B02BE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B02BE"/>
                </a:solidFill>
                <a:latin typeface="+mn-lt"/>
              </a:rPr>
              <a:t>GlueX</a:t>
            </a:r>
            <a:r>
              <a:rPr lang="en-US" sz="2000" dirty="0" smtClean="0">
                <a:solidFill>
                  <a:srgbClr val="0B02BE"/>
                </a:solidFill>
                <a:latin typeface="+mn-lt"/>
              </a:rPr>
              <a:t> Phase II   (high luminosity)</a:t>
            </a:r>
          </a:p>
          <a:p>
            <a:pPr marL="342900" indent="-34290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B02BE"/>
              </a:solidFill>
              <a:latin typeface="+mn-lt"/>
            </a:endParaRPr>
          </a:p>
          <a:p>
            <a:pPr marL="342900" indent="-34290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B02BE"/>
              </a:solidFill>
              <a:latin typeface="+mn-lt"/>
            </a:endParaRPr>
          </a:p>
          <a:p>
            <a:pPr>
              <a:lnSpc>
                <a:spcPts val="1000"/>
              </a:lnSpc>
            </a:pPr>
            <a:r>
              <a:rPr lang="en-US" sz="2000" dirty="0" smtClean="0">
                <a:solidFill>
                  <a:srgbClr val="0B02BE"/>
                </a:solidFill>
                <a:latin typeface="+mn-lt"/>
              </a:rPr>
              <a:t>          </a:t>
            </a:r>
            <a:endParaRPr lang="en-US" sz="2000" dirty="0" smtClean="0">
              <a:latin typeface="+mn-lt"/>
            </a:endParaRPr>
          </a:p>
          <a:p>
            <a:pPr>
              <a:lnSpc>
                <a:spcPts val="1000"/>
              </a:lnSpc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   - Start in the Fall of  2019</a:t>
            </a:r>
          </a:p>
          <a:p>
            <a:pPr>
              <a:lnSpc>
                <a:spcPts val="1000"/>
              </a:lnSpc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     </a:t>
            </a:r>
          </a:p>
          <a:p>
            <a:pPr>
              <a:lnSpc>
                <a:spcPts val="1000"/>
              </a:lnSpc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     </a:t>
            </a:r>
          </a:p>
          <a:p>
            <a:pPr>
              <a:lnSpc>
                <a:spcPts val="1000"/>
              </a:lnSpc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   -  Increase luminosity by a factor of two </a:t>
            </a:r>
          </a:p>
          <a:p>
            <a:pPr>
              <a:lnSpc>
                <a:spcPts val="1000"/>
              </a:lnSpc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    </a:t>
            </a:r>
          </a:p>
          <a:p>
            <a:pPr>
              <a:lnSpc>
                <a:spcPts val="1000"/>
              </a:lnSpc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      (at least 6 times large statistics than in </a:t>
            </a:r>
            <a:r>
              <a:rPr lang="en-US" sz="2000" dirty="0" err="1" smtClean="0">
                <a:latin typeface="+mn-lt"/>
              </a:rPr>
              <a:t>GlueX</a:t>
            </a:r>
            <a:r>
              <a:rPr lang="en-US" sz="2000" dirty="0" smtClean="0">
                <a:latin typeface="+mn-lt"/>
              </a:rPr>
              <a:t> Phase I)</a:t>
            </a:r>
          </a:p>
          <a:p>
            <a:pPr>
              <a:lnSpc>
                <a:spcPts val="1000"/>
              </a:lnSpc>
            </a:pPr>
            <a:r>
              <a:rPr lang="en-US" sz="2000" dirty="0">
                <a:solidFill>
                  <a:srgbClr val="0B02BE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B02BE"/>
                </a:solidFill>
                <a:latin typeface="+mn-lt"/>
              </a:rPr>
              <a:t>         </a:t>
            </a:r>
          </a:p>
          <a:p>
            <a:pPr>
              <a:lnSpc>
                <a:spcPts val="1000"/>
              </a:lnSpc>
            </a:pPr>
            <a:endParaRPr lang="en-US" sz="2000" dirty="0" smtClean="0">
              <a:solidFill>
                <a:srgbClr val="0B02BE"/>
              </a:solidFill>
              <a:latin typeface="+mn-lt"/>
            </a:endParaRPr>
          </a:p>
          <a:p>
            <a:pPr>
              <a:lnSpc>
                <a:spcPts val="1000"/>
              </a:lnSpc>
            </a:pPr>
            <a:endParaRPr lang="en-US" sz="2000" dirty="0">
              <a:solidFill>
                <a:srgbClr val="0B02BE"/>
              </a:solidFill>
              <a:latin typeface="+mn-lt"/>
            </a:endParaRPr>
          </a:p>
          <a:p>
            <a:pPr>
              <a:lnSpc>
                <a:spcPts val="1000"/>
              </a:lnSpc>
            </a:pPr>
            <a:endParaRPr lang="en-US" sz="2000" dirty="0" smtClean="0">
              <a:solidFill>
                <a:srgbClr val="0B02BE"/>
              </a:solidFill>
              <a:latin typeface="+mn-lt"/>
            </a:endParaRPr>
          </a:p>
          <a:p>
            <a:pPr marL="342900" indent="-34290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B02BE"/>
                </a:solidFill>
              </a:rPr>
              <a:t>Nucler</a:t>
            </a:r>
            <a:r>
              <a:rPr lang="en-US" sz="2000" dirty="0" smtClean="0">
                <a:solidFill>
                  <a:srgbClr val="0B02BE"/>
                </a:solidFill>
              </a:rPr>
              <a:t> target experiment (SRC and Color Transparency)</a:t>
            </a:r>
            <a:r>
              <a:rPr lang="en-US" sz="2000" dirty="0" smtClean="0">
                <a:solidFill>
                  <a:srgbClr val="0B02BE"/>
                </a:solidFill>
                <a:latin typeface="+mn-lt"/>
              </a:rPr>
              <a:t> 2021 (?)   </a:t>
            </a:r>
            <a:endParaRPr lang="en-US" sz="2000" dirty="0">
              <a:solidFill>
                <a:srgbClr val="0B02BE"/>
              </a:solidFill>
              <a:latin typeface="+mn-lt"/>
            </a:endParaRPr>
          </a:p>
          <a:p>
            <a:pPr>
              <a:lnSpc>
                <a:spcPts val="1000"/>
              </a:lnSpc>
            </a:pPr>
            <a:endParaRPr lang="en-US" sz="2000" dirty="0">
              <a:solidFill>
                <a:srgbClr val="0B02BE"/>
              </a:solidFill>
            </a:endParaRPr>
          </a:p>
          <a:p>
            <a:pPr>
              <a:lnSpc>
                <a:spcPts val="1000"/>
              </a:lnSpc>
            </a:pP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2F5FD-F978-4FFE-ADA8-35E2A6E2B1EA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31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8343" y="421085"/>
            <a:ext cx="83058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  <a:sym typeface="Symbol" pitchFamily="18" charset="2"/>
              </a:rPr>
              <a:t>Physics Topics with Nuclear Targets </a:t>
            </a:r>
          </a:p>
        </p:txBody>
      </p:sp>
      <p:sp>
        <p:nvSpPr>
          <p:cNvPr id="21510" name="TextBox 15"/>
          <p:cNvSpPr txBox="1">
            <a:spLocks noChangeArrowheads="1"/>
          </p:cNvSpPr>
          <p:nvPr/>
        </p:nvSpPr>
        <p:spPr bwMode="auto">
          <a:xfrm>
            <a:off x="609600" y="1342497"/>
            <a:ext cx="8305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endParaRPr lang="en-US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</a:rPr>
              <a:t>  Color transparency                           </a:t>
            </a:r>
            <a:endParaRPr lang="en-US" sz="1600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                                                                                                             Approved experiment</a:t>
            </a:r>
            <a:endParaRPr lang="en-US" dirty="0" smtClean="0">
              <a:solidFill>
                <a:srgbClr val="C00000"/>
              </a:solidFill>
              <a:latin typeface="+mn-lt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  Short range correlations </a:t>
            </a:r>
            <a:endParaRPr lang="en-US" dirty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+mn-lt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solidFill>
                  <a:srgbClr val="C00000"/>
                </a:solidFill>
                <a:cs typeface="Times New Roman" pitchFamily="18" charset="0"/>
              </a:rPr>
              <a:t>Photoproduction</a:t>
            </a: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 of  light vector mesons off nuclei 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              Proposal in preparation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en-US" sz="1600" dirty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+mn-lt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sym typeface="Symbol" pitchFamily="18" charset="2"/>
              </a:rPr>
              <a:t> </a:t>
            </a:r>
            <a:r>
              <a:rPr lang="en-US" dirty="0" err="1"/>
              <a:t>Primakoff</a:t>
            </a:r>
            <a:r>
              <a:rPr lang="en-US" dirty="0"/>
              <a:t> production    (see </a:t>
            </a:r>
            <a:r>
              <a:rPr lang="en-US" dirty="0" smtClean="0"/>
              <a:t>talks </a:t>
            </a:r>
            <a:r>
              <a:rPr lang="en-US" dirty="0"/>
              <a:t>by </a:t>
            </a:r>
            <a:r>
              <a:rPr lang="en-US" dirty="0" smtClean="0"/>
              <a:t>L</a:t>
            </a:r>
            <a:r>
              <a:rPr lang="en-US" dirty="0"/>
              <a:t>. </a:t>
            </a:r>
            <a:r>
              <a:rPr lang="en-US" dirty="0" err="1" smtClean="0"/>
              <a:t>Gan</a:t>
            </a:r>
            <a:r>
              <a:rPr lang="en-US" dirty="0" smtClean="0"/>
              <a:t>, A. Gasparyan,  and I. </a:t>
            </a:r>
            <a:r>
              <a:rPr lang="en-US" dirty="0" err="1" smtClean="0"/>
              <a:t>Larin</a:t>
            </a:r>
            <a:r>
              <a:rPr lang="en-US" dirty="0" smtClean="0"/>
              <a:t>)</a:t>
            </a:r>
            <a:endParaRPr lang="en-US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+mn-lt"/>
              </a:rPr>
              <a:t> </a:t>
            </a:r>
            <a:r>
              <a:rPr lang="en-US" dirty="0">
                <a:sym typeface="Symbol" pitchFamily="18" charset="2"/>
              </a:rPr>
              <a:t>Study in-medium </a:t>
            </a:r>
            <a:r>
              <a:rPr lang="en-US" dirty="0" smtClean="0">
                <a:sym typeface="Symbol" pitchFamily="18" charset="2"/>
              </a:rPr>
              <a:t>modification effects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Heavy meson </a:t>
            </a:r>
            <a:r>
              <a:rPr lang="en-US" dirty="0" err="1"/>
              <a:t>photoproduction</a:t>
            </a:r>
            <a:r>
              <a:rPr lang="en-US" dirty="0"/>
              <a:t>  ( open charm,   J/</a:t>
            </a:r>
            <a:r>
              <a:rPr lang="en-US" dirty="0">
                <a:sym typeface="Symbol"/>
              </a:rPr>
              <a:t></a:t>
            </a:r>
            <a:r>
              <a:rPr lang="en-US" dirty="0"/>
              <a:t> )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                                           .  .  .  .  .  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47800" y="6008789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https://halldweb.jlab.org/DocDB/0038/003870/011/gluex_future.pdf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2F5FD-F978-4FFE-ADA8-35E2A6E2B1E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47800" y="904429"/>
            <a:ext cx="10964" cy="3149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58764" y="4054360"/>
            <a:ext cx="3753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487998" y="1541117"/>
            <a:ext cx="1472736" cy="2513243"/>
          </a:xfrm>
          <a:custGeom>
            <a:avLst/>
            <a:gdLst>
              <a:gd name="connsiteX0" fmla="*/ 0 w 1649185"/>
              <a:gd name="connsiteY0" fmla="*/ 0 h 3673928"/>
              <a:gd name="connsiteX1" fmla="*/ 473528 w 1649185"/>
              <a:gd name="connsiteY1" fmla="*/ 65314 h 3673928"/>
              <a:gd name="connsiteX2" fmla="*/ 881742 w 1649185"/>
              <a:gd name="connsiteY2" fmla="*/ 342900 h 3673928"/>
              <a:gd name="connsiteX3" fmla="*/ 1208314 w 1649185"/>
              <a:gd name="connsiteY3" fmla="*/ 947057 h 3673928"/>
              <a:gd name="connsiteX4" fmla="*/ 1469571 w 1649185"/>
              <a:gd name="connsiteY4" fmla="*/ 1861457 h 3673928"/>
              <a:gd name="connsiteX5" fmla="*/ 1600200 w 1649185"/>
              <a:gd name="connsiteY5" fmla="*/ 2792185 h 3673928"/>
              <a:gd name="connsiteX6" fmla="*/ 1649185 w 1649185"/>
              <a:gd name="connsiteY6" fmla="*/ 3673928 h 367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9185" h="3673928">
                <a:moveTo>
                  <a:pt x="0" y="0"/>
                </a:moveTo>
                <a:cubicBezTo>
                  <a:pt x="163285" y="4082"/>
                  <a:pt x="326571" y="8164"/>
                  <a:pt x="473528" y="65314"/>
                </a:cubicBezTo>
                <a:cubicBezTo>
                  <a:pt x="620485" y="122464"/>
                  <a:pt x="759278" y="195943"/>
                  <a:pt x="881742" y="342900"/>
                </a:cubicBezTo>
                <a:cubicBezTo>
                  <a:pt x="1004206" y="489857"/>
                  <a:pt x="1110343" y="693964"/>
                  <a:pt x="1208314" y="947057"/>
                </a:cubicBezTo>
                <a:cubicBezTo>
                  <a:pt x="1306285" y="1200150"/>
                  <a:pt x="1404257" y="1553936"/>
                  <a:pt x="1469571" y="1861457"/>
                </a:cubicBezTo>
                <a:cubicBezTo>
                  <a:pt x="1534885" y="2168978"/>
                  <a:pt x="1570264" y="2490107"/>
                  <a:pt x="1600200" y="2792185"/>
                </a:cubicBezTo>
                <a:cubicBezTo>
                  <a:pt x="1630136" y="3094263"/>
                  <a:pt x="1639660" y="3384095"/>
                  <a:pt x="1649185" y="3673928"/>
                </a:cubicBezTo>
              </a:path>
            </a:pathLst>
          </a:custGeom>
          <a:noFill/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759742" y="2701056"/>
            <a:ext cx="1909806" cy="1330964"/>
          </a:xfrm>
          <a:custGeom>
            <a:avLst/>
            <a:gdLst>
              <a:gd name="connsiteX0" fmla="*/ 0 w 2865120"/>
              <a:gd name="connsiteY0" fmla="*/ 0 h 1808480"/>
              <a:gd name="connsiteX1" fmla="*/ 325120 w 2865120"/>
              <a:gd name="connsiteY1" fmla="*/ 670560 h 1808480"/>
              <a:gd name="connsiteX2" fmla="*/ 589280 w 2865120"/>
              <a:gd name="connsiteY2" fmla="*/ 1158240 h 1808480"/>
              <a:gd name="connsiteX3" fmla="*/ 1259840 w 2865120"/>
              <a:gd name="connsiteY3" fmla="*/ 1503680 h 1808480"/>
              <a:gd name="connsiteX4" fmla="*/ 2316480 w 2865120"/>
              <a:gd name="connsiteY4" fmla="*/ 1727200 h 1808480"/>
              <a:gd name="connsiteX5" fmla="*/ 2865120 w 2865120"/>
              <a:gd name="connsiteY5" fmla="*/ 1808480 h 18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5120" h="1808480">
                <a:moveTo>
                  <a:pt x="0" y="0"/>
                </a:moveTo>
                <a:cubicBezTo>
                  <a:pt x="113453" y="238760"/>
                  <a:pt x="226907" y="477520"/>
                  <a:pt x="325120" y="670560"/>
                </a:cubicBezTo>
                <a:cubicBezTo>
                  <a:pt x="423333" y="863600"/>
                  <a:pt x="433493" y="1019387"/>
                  <a:pt x="589280" y="1158240"/>
                </a:cubicBezTo>
                <a:cubicBezTo>
                  <a:pt x="745067" y="1297093"/>
                  <a:pt x="971973" y="1408853"/>
                  <a:pt x="1259840" y="1503680"/>
                </a:cubicBezTo>
                <a:cubicBezTo>
                  <a:pt x="1547707" y="1598507"/>
                  <a:pt x="2048933" y="1676400"/>
                  <a:pt x="2316480" y="1727200"/>
                </a:cubicBezTo>
                <a:cubicBezTo>
                  <a:pt x="2584027" y="1778000"/>
                  <a:pt x="2724573" y="1793240"/>
                  <a:pt x="2865120" y="18084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893787" y="4208913"/>
            <a:ext cx="1419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   ( GeV/c )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 rot="16200000">
            <a:off x="527441" y="1385191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  (k)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1491207" y="3531010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ean Field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202401" y="946433"/>
            <a:ext cx="2767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Nucleon momentum</a:t>
            </a:r>
          </a:p>
          <a:p>
            <a:r>
              <a:rPr lang="en-US" sz="2400" dirty="0" smtClean="0"/>
              <a:t>      distribution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701537" y="4924421"/>
            <a:ext cx="7404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Nucleon motion inside nucleus  (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&lt; 250 MeV) is described by the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mean-field theory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487998" y="46882"/>
            <a:ext cx="604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are Short-Range Correlations ?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01538" y="5457618"/>
            <a:ext cx="79852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 momentum nucleons: short range interactions associated with the </a:t>
            </a:r>
          </a:p>
          <a:p>
            <a:r>
              <a:rPr lang="en-US" sz="2000" dirty="0"/>
              <a:t>     tensor force and repulsive force of the nucleon-nucleon interactions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13663" y="729980"/>
            <a:ext cx="3530788" cy="3302040"/>
            <a:chOff x="5384612" y="764926"/>
            <a:chExt cx="3530788" cy="3302040"/>
          </a:xfrm>
        </p:grpSpPr>
        <p:grpSp>
          <p:nvGrpSpPr>
            <p:cNvPr id="91" name="Group 90"/>
            <p:cNvGrpSpPr/>
            <p:nvPr/>
          </p:nvGrpSpPr>
          <p:grpSpPr>
            <a:xfrm>
              <a:off x="5384612" y="1156526"/>
              <a:ext cx="3530788" cy="2910440"/>
              <a:chOff x="5384612" y="1156526"/>
              <a:chExt cx="3530788" cy="291044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5384612" y="1156526"/>
                <a:ext cx="3530788" cy="2622092"/>
                <a:chOff x="5384612" y="1156526"/>
                <a:chExt cx="3530788" cy="2622092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6373280" y="1387360"/>
                  <a:ext cx="247465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Potential between</a:t>
                  </a:r>
                </a:p>
                <a:p>
                  <a:r>
                    <a:rPr lang="en-US" sz="2400" dirty="0" smtClean="0"/>
                    <a:t>  two nucleons</a:t>
                  </a:r>
                </a:p>
              </p:txBody>
            </p:sp>
            <p:grpSp>
              <p:nvGrpSpPr>
                <p:cNvPr id="88" name="Group 87"/>
                <p:cNvGrpSpPr/>
                <p:nvPr/>
              </p:nvGrpSpPr>
              <p:grpSpPr>
                <a:xfrm>
                  <a:off x="5512519" y="1295400"/>
                  <a:ext cx="3402881" cy="2483218"/>
                  <a:chOff x="5250632" y="1209181"/>
                  <a:chExt cx="3402881" cy="2483218"/>
                </a:xfrm>
              </p:grpSpPr>
              <p:grpSp>
                <p:nvGrpSpPr>
                  <p:cNvPr id="80" name="Group 79"/>
                  <p:cNvGrpSpPr>
                    <a:grpSpLocks noChangeAspect="1"/>
                  </p:cNvGrpSpPr>
                  <p:nvPr/>
                </p:nvGrpSpPr>
                <p:grpSpPr>
                  <a:xfrm>
                    <a:off x="5705685" y="1209181"/>
                    <a:ext cx="2895600" cy="2483218"/>
                    <a:chOff x="5233806" y="1209182"/>
                    <a:chExt cx="3652520" cy="3829293"/>
                  </a:xfrm>
                </p:grpSpPr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5486400" y="1625600"/>
                      <a:ext cx="3271520" cy="3078532"/>
                    </a:xfrm>
                    <a:custGeom>
                      <a:avLst/>
                      <a:gdLst>
                        <a:gd name="connsiteX0" fmla="*/ 0 w 3271520"/>
                        <a:gd name="connsiteY0" fmla="*/ 0 h 3078532"/>
                        <a:gd name="connsiteX1" fmla="*/ 142240 w 3271520"/>
                        <a:gd name="connsiteY1" fmla="*/ 955040 h 3078532"/>
                        <a:gd name="connsiteX2" fmla="*/ 304800 w 3271520"/>
                        <a:gd name="connsiteY2" fmla="*/ 1828800 h 3078532"/>
                        <a:gd name="connsiteX3" fmla="*/ 467360 w 3271520"/>
                        <a:gd name="connsiteY3" fmla="*/ 2783840 h 3078532"/>
                        <a:gd name="connsiteX4" fmla="*/ 650240 w 3271520"/>
                        <a:gd name="connsiteY4" fmla="*/ 3048000 h 3078532"/>
                        <a:gd name="connsiteX5" fmla="*/ 833120 w 3271520"/>
                        <a:gd name="connsiteY5" fmla="*/ 3048000 h 3078532"/>
                        <a:gd name="connsiteX6" fmla="*/ 1036320 w 3271520"/>
                        <a:gd name="connsiteY6" fmla="*/ 2824480 h 3078532"/>
                        <a:gd name="connsiteX7" fmla="*/ 1341120 w 3271520"/>
                        <a:gd name="connsiteY7" fmla="*/ 2560320 h 3078532"/>
                        <a:gd name="connsiteX8" fmla="*/ 1666240 w 3271520"/>
                        <a:gd name="connsiteY8" fmla="*/ 2357120 h 3078532"/>
                        <a:gd name="connsiteX9" fmla="*/ 2092960 w 3271520"/>
                        <a:gd name="connsiteY9" fmla="*/ 2255520 h 3078532"/>
                        <a:gd name="connsiteX10" fmla="*/ 2621280 w 3271520"/>
                        <a:gd name="connsiteY10" fmla="*/ 2214880 h 3078532"/>
                        <a:gd name="connsiteX11" fmla="*/ 3271520 w 3271520"/>
                        <a:gd name="connsiteY11" fmla="*/ 2174240 h 3078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271520" h="3078532">
                          <a:moveTo>
                            <a:pt x="0" y="0"/>
                          </a:moveTo>
                          <a:cubicBezTo>
                            <a:pt x="45720" y="325120"/>
                            <a:pt x="91440" y="650240"/>
                            <a:pt x="142240" y="955040"/>
                          </a:cubicBezTo>
                          <a:cubicBezTo>
                            <a:pt x="193040" y="1259840"/>
                            <a:pt x="250613" y="1524000"/>
                            <a:pt x="304800" y="1828800"/>
                          </a:cubicBezTo>
                          <a:cubicBezTo>
                            <a:pt x="358987" y="2133600"/>
                            <a:pt x="409787" y="2580640"/>
                            <a:pt x="467360" y="2783840"/>
                          </a:cubicBezTo>
                          <a:cubicBezTo>
                            <a:pt x="524933" y="2987040"/>
                            <a:pt x="589280" y="3003973"/>
                            <a:pt x="650240" y="3048000"/>
                          </a:cubicBezTo>
                          <a:cubicBezTo>
                            <a:pt x="711200" y="3092027"/>
                            <a:pt x="768773" y="3085253"/>
                            <a:pt x="833120" y="3048000"/>
                          </a:cubicBezTo>
                          <a:cubicBezTo>
                            <a:pt x="897467" y="3010747"/>
                            <a:pt x="951653" y="2905760"/>
                            <a:pt x="1036320" y="2824480"/>
                          </a:cubicBezTo>
                          <a:cubicBezTo>
                            <a:pt x="1120987" y="2743200"/>
                            <a:pt x="1236133" y="2638213"/>
                            <a:pt x="1341120" y="2560320"/>
                          </a:cubicBezTo>
                          <a:cubicBezTo>
                            <a:pt x="1446107" y="2482427"/>
                            <a:pt x="1540933" y="2407920"/>
                            <a:pt x="1666240" y="2357120"/>
                          </a:cubicBezTo>
                          <a:cubicBezTo>
                            <a:pt x="1791547" y="2306320"/>
                            <a:pt x="1933787" y="2279227"/>
                            <a:pt x="2092960" y="2255520"/>
                          </a:cubicBezTo>
                          <a:cubicBezTo>
                            <a:pt x="2252133" y="2231813"/>
                            <a:pt x="2621280" y="2214880"/>
                            <a:pt x="2621280" y="2214880"/>
                          </a:cubicBezTo>
                          <a:lnTo>
                            <a:pt x="3271520" y="2174240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>
                      <a:off x="5233806" y="3715676"/>
                      <a:ext cx="365252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Arrow Connector 78"/>
                    <p:cNvCxnSpPr/>
                    <p:nvPr/>
                  </p:nvCxnSpPr>
                  <p:spPr>
                    <a:xfrm flipV="1">
                      <a:off x="5290760" y="1209182"/>
                      <a:ext cx="23994" cy="382929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5250632" y="2590800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7696200" y="3048000"/>
                    <a:ext cx="95731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/>
                      <a:t>r   ( </a:t>
                    </a:r>
                    <a:r>
                      <a:rPr lang="en-US" sz="2000" dirty="0" err="1" smtClean="0"/>
                      <a:t>fm</a:t>
                    </a:r>
                    <a:r>
                      <a:rPr lang="en-US" sz="2000" dirty="0" smtClean="0"/>
                      <a:t>)</a:t>
                    </a:r>
                    <a:endParaRPr lang="en-US" sz="2000" dirty="0"/>
                  </a:p>
                </p:txBody>
              </p:sp>
            </p:grpSp>
            <p:sp>
              <p:nvSpPr>
                <p:cNvPr id="85" name="TextBox 84"/>
                <p:cNvSpPr txBox="1"/>
                <p:nvPr/>
              </p:nvSpPr>
              <p:spPr>
                <a:xfrm rot="16200000">
                  <a:off x="5261501" y="1279637"/>
                  <a:ext cx="6463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V (r)</a:t>
                  </a:r>
                  <a:endParaRPr lang="en-US" sz="2000" dirty="0"/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6330623" y="3697634"/>
                <a:ext cx="777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~ 1 </a:t>
                </a:r>
                <a:r>
                  <a:rPr lang="en-US" dirty="0" err="1" smtClean="0"/>
                  <a:t>fm</a:t>
                </a:r>
                <a:endParaRPr lang="en-US" dirty="0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5584666" y="764926"/>
              <a:ext cx="31964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C. D. </a:t>
              </a:r>
              <a:r>
                <a:rPr lang="en-US" sz="1600" dirty="0" err="1" smtClean="0"/>
                <a:t>Atti</a:t>
              </a:r>
              <a:r>
                <a:rPr lang="en-US" sz="1600" dirty="0" smtClean="0"/>
                <a:t>, et. al. </a:t>
              </a:r>
              <a:r>
                <a:rPr lang="en-US" sz="1600" dirty="0" err="1" smtClean="0"/>
                <a:t>Phys</a:t>
              </a:r>
              <a:r>
                <a:rPr lang="en-US" sz="1600" dirty="0" smtClean="0"/>
                <a:t> Rev </a:t>
              </a:r>
              <a:r>
                <a:rPr lang="en-US" sz="1600" dirty="0" err="1" smtClean="0"/>
                <a:t>C53</a:t>
              </a:r>
              <a:r>
                <a:rPr lang="en-US" sz="1600" dirty="0" smtClean="0"/>
                <a:t> (1996)</a:t>
              </a:r>
              <a:endParaRPr lang="en-US" sz="1600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>
            <a:off x="3893788" y="2497417"/>
            <a:ext cx="1419874" cy="869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22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238780"/>
            <a:ext cx="433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Short-Range Correlations 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1524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Localized configurations (SRC)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- </a:t>
            </a:r>
            <a:r>
              <a:rPr lang="en-US" sz="2400" dirty="0"/>
              <a:t>n</a:t>
            </a:r>
            <a:r>
              <a:rPr lang="en-US" sz="2400" dirty="0" smtClean="0"/>
              <a:t>ucleon pairs with the high-momentum and small </a:t>
            </a:r>
            <a:r>
              <a:rPr lang="en-US" sz="2400" dirty="0" err="1" smtClean="0"/>
              <a:t>c.m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momentum compared to the Fermi momentum, K</a:t>
            </a:r>
            <a:r>
              <a:rPr lang="en-US" sz="2400" baseline="-25000" dirty="0" smtClean="0"/>
              <a:t>F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657600"/>
            <a:ext cx="54345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Studied using A (</a:t>
            </a:r>
            <a:r>
              <a:rPr lang="en-US" sz="2400" dirty="0" err="1" smtClean="0"/>
              <a:t>e,e</a:t>
            </a:r>
            <a:r>
              <a:rPr lang="en-US" sz="2400" dirty="0" smtClean="0"/>
              <a:t>’ </a:t>
            </a:r>
            <a:r>
              <a:rPr lang="en-US" sz="2400" dirty="0" err="1" smtClean="0"/>
              <a:t>pN</a:t>
            </a:r>
            <a:r>
              <a:rPr lang="en-US" sz="2400" dirty="0" smtClean="0"/>
              <a:t>) and A(p, </a:t>
            </a:r>
            <a:r>
              <a:rPr lang="en-US" sz="2400" dirty="0" err="1" smtClean="0"/>
              <a:t>2pn</a:t>
            </a:r>
            <a:r>
              <a:rPr lang="en-US" sz="2400" dirty="0" smtClean="0"/>
              <a:t>)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reactions</a:t>
            </a:r>
          </a:p>
          <a:p>
            <a:endParaRPr lang="en-US" sz="2400" dirty="0" smtClean="0"/>
          </a:p>
          <a:p>
            <a:r>
              <a:rPr lang="en-US" sz="2400" dirty="0" smtClean="0"/>
              <a:t>      - two–nucleon knockout reaction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- simultaneous emission of the recoil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nucleon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71" y="2975491"/>
            <a:ext cx="2668529" cy="25877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67117" y="2606159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1|1.5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16730</TotalTime>
  <Words>3904</Words>
  <Application>Microsoft Office PowerPoint</Application>
  <PresentationFormat>On-screen Show (4:3)</PresentationFormat>
  <Paragraphs>746</Paragraphs>
  <Slides>44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 Unicode MS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Equation</vt:lpstr>
      <vt:lpstr>PowerPoint Presentation</vt:lpstr>
      <vt:lpstr>The GlueX Detector in Hall D at JLab </vt:lpstr>
      <vt:lpstr>The GlueX  Detector</vt:lpstr>
      <vt:lpstr>The GlueX  Detector in Hall D</vt:lpstr>
      <vt:lpstr>Hall D  Physics Program: Approved Experiments </vt:lpstr>
      <vt:lpstr>PowerPoint Presentation</vt:lpstr>
      <vt:lpstr>Physics Topics with Nuclear Targets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Somov</dc:creator>
  <cp:lastModifiedBy>somov</cp:lastModifiedBy>
  <cp:revision>1106</cp:revision>
  <dcterms:created xsi:type="dcterms:W3CDTF">2006-08-16T00:00:00Z</dcterms:created>
  <dcterms:modified xsi:type="dcterms:W3CDTF">2019-11-09T20:30:36Z</dcterms:modified>
</cp:coreProperties>
</file>