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586" r:id="rId3"/>
    <p:sldId id="599" r:id="rId4"/>
    <p:sldId id="604" r:id="rId5"/>
    <p:sldId id="590" r:id="rId6"/>
    <p:sldId id="596" r:id="rId7"/>
    <p:sldId id="598" r:id="rId8"/>
    <p:sldId id="597" r:id="rId9"/>
    <p:sldId id="600" r:id="rId10"/>
    <p:sldId id="601" r:id="rId11"/>
    <p:sldId id="603" r:id="rId12"/>
    <p:sldId id="591" r:id="rId13"/>
    <p:sldId id="594" r:id="rId14"/>
    <p:sldId id="595" r:id="rId15"/>
    <p:sldId id="585" r:id="rId16"/>
    <p:sldId id="583" r:id="rId17"/>
    <p:sldId id="589" r:id="rId18"/>
    <p:sldId id="593" r:id="rId19"/>
    <p:sldId id="566" r:id="rId20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BA5"/>
    <a:srgbClr val="008000"/>
    <a:srgbClr val="FF00FF"/>
    <a:srgbClr val="03D7ED"/>
    <a:srgbClr val="569A97"/>
    <a:srgbClr val="2EB4C2"/>
    <a:srgbClr val="190DB3"/>
    <a:srgbClr val="42AE42"/>
    <a:srgbClr val="0EED03"/>
    <a:srgbClr val="BA0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4" autoAdjust="0"/>
    <p:restoredTop sz="94669" autoAdjust="0"/>
  </p:normalViewPr>
  <p:slideViewPr>
    <p:cSldViewPr>
      <p:cViewPr varScale="1">
        <p:scale>
          <a:sx n="39" d="100"/>
          <a:sy n="39" d="100"/>
        </p:scale>
        <p:origin x="126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74CD0CF0-F47E-43E6-9735-D1FDAAC8AD2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BCFC7E52-A28C-43A7-9D0B-6E03A5505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51F6-A4F6-4DEE-AD4A-69B9665A111A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CC60-1099-458E-AFC0-7F9AC0BC62EC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ED29-74E8-4A8F-928B-605D37D3F0BF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F58C-10A1-4A4A-B0CE-21CCFE73F16D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18C3-6C5E-45A9-BAFB-A2A4821E3826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221B-A4C6-4895-A326-A8F2527F74F3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EF39-D5A2-495D-B1ED-5B7709725578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F847-0E80-4A99-A57D-3D9C561AD204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EA39-076C-4F7C-85B8-06B6FBBE3FBC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AA8-8771-4290-9D6D-6A99B8AFF820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0D0A-D32E-4A82-AAE6-8BF5DB31EF89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C8DE-1F18-41D4-82D1-B83B1B24A9E9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858076" y="2165272"/>
            <a:ext cx="56404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Status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Level-1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Trigger</a:t>
            </a: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3409333" y="2992456"/>
            <a:ext cx="2537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Somov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 Jefferson Lab</a:t>
            </a:r>
            <a:endParaRPr lang="de-DE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81000" y="228600"/>
            <a:ext cx="4038600" cy="1600200"/>
            <a:chOff x="144" y="2352"/>
            <a:chExt cx="2976" cy="1443"/>
          </a:xfrm>
        </p:grpSpPr>
        <p:pic>
          <p:nvPicPr>
            <p:cNvPr id="2056" name="Picture 1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" y="2352"/>
              <a:ext cx="2960" cy="14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57" name="Rectangle 21"/>
            <p:cNvSpPr>
              <a:spLocks noChangeArrowheads="1"/>
            </p:cNvSpPr>
            <p:nvPr/>
          </p:nvSpPr>
          <p:spPr bwMode="auto">
            <a:xfrm>
              <a:off x="2064" y="2400"/>
              <a:ext cx="1056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438429" y="3447595"/>
            <a:ext cx="510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GlueX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Collaboration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Meeting, February 13, 2020</a:t>
            </a:r>
            <a:endParaRPr lang="de-DE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26" descr="JLab_logo_whit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8848" y="540276"/>
            <a:ext cx="17526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4310" y="4188431"/>
            <a:ext cx="340798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Hardware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FADC Firmware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Preparation for </a:t>
            </a:r>
            <a:r>
              <a:rPr lang="en-US" dirty="0" smtClean="0"/>
              <a:t> high-</a:t>
            </a:r>
            <a:r>
              <a:rPr lang="en-US" dirty="0" err="1" smtClean="0"/>
              <a:t>lumi</a:t>
            </a:r>
            <a:r>
              <a:rPr lang="en-US" dirty="0" smtClean="0"/>
              <a:t> runs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Run conditions of </a:t>
            </a:r>
            <a:r>
              <a:rPr lang="en-US" dirty="0" err="1" smtClean="0"/>
              <a:t>GlueX</a:t>
            </a:r>
            <a:r>
              <a:rPr lang="en-US" dirty="0" smtClean="0"/>
              <a:t> II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516591" y="21771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System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Dead Time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r>
              <a:rPr lang="en-US" dirty="0" err="1" smtClean="0"/>
              <a:t>oo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4735"/>
            <a:ext cx="6122193" cy="5441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029199"/>
            <a:ext cx="481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DIRC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034114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TPOL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651523" y="1371600"/>
            <a:ext cx="251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B1BA5"/>
                </a:solidFill>
              </a:rPr>
              <a:t>Stable run condition</a:t>
            </a:r>
          </a:p>
          <a:p>
            <a:endParaRPr lang="en-US" dirty="0">
              <a:solidFill>
                <a:srgbClr val="2B1BA5"/>
              </a:solidFill>
            </a:endParaRPr>
          </a:p>
          <a:p>
            <a:r>
              <a:rPr lang="en-US" dirty="0" smtClean="0">
                <a:solidFill>
                  <a:srgbClr val="2B1BA5"/>
                </a:solidFill>
              </a:rPr>
              <a:t>Live time: 91 – 93 %</a:t>
            </a:r>
          </a:p>
          <a:p>
            <a:endParaRPr lang="en-US" dirty="0">
              <a:solidFill>
                <a:srgbClr val="2B1BA5"/>
              </a:solidFill>
            </a:endParaRPr>
          </a:p>
          <a:p>
            <a:r>
              <a:rPr lang="en-US" dirty="0" smtClean="0">
                <a:solidFill>
                  <a:srgbClr val="2B1BA5"/>
                </a:solidFill>
              </a:rPr>
              <a:t>Contributions to dead</a:t>
            </a:r>
          </a:p>
          <a:p>
            <a:r>
              <a:rPr lang="en-US" dirty="0">
                <a:solidFill>
                  <a:srgbClr val="2B1BA5"/>
                </a:solidFill>
              </a:rPr>
              <a:t>t</a:t>
            </a:r>
            <a:r>
              <a:rPr lang="en-US" dirty="0" smtClean="0">
                <a:solidFill>
                  <a:srgbClr val="2B1BA5"/>
                </a:solidFill>
              </a:rPr>
              <a:t>ime: </a:t>
            </a:r>
          </a:p>
          <a:p>
            <a:endParaRPr lang="en-US" dirty="0"/>
          </a:p>
          <a:p>
            <a:r>
              <a:rPr lang="en-US" dirty="0" smtClean="0"/>
              <a:t>TPOL:      3.5 %</a:t>
            </a:r>
          </a:p>
          <a:p>
            <a:r>
              <a:rPr lang="en-US" dirty="0" smtClean="0"/>
              <a:t>DIRC:       2 – 2.5 %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03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Summary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en-US" dirty="0" err="1" smtClean="0"/>
              <a:t>oo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90951" y="2133600"/>
            <a:ext cx="80084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new FADC250 firmware was installed on all modules. Several problems</a:t>
            </a:r>
          </a:p>
          <a:p>
            <a:r>
              <a:rPr lang="en-US" dirty="0"/>
              <a:t>h</a:t>
            </a:r>
            <a:r>
              <a:rPr lang="en-US" dirty="0" smtClean="0"/>
              <a:t>ave been fixed during the DIRC commissioning phase and in the beginning </a:t>
            </a:r>
          </a:p>
          <a:p>
            <a:r>
              <a:rPr lang="en-US" dirty="0" smtClean="0"/>
              <a:t>of </a:t>
            </a:r>
            <a:r>
              <a:rPr lang="en-US" dirty="0" err="1" smtClean="0"/>
              <a:t>GlueX</a:t>
            </a:r>
            <a:r>
              <a:rPr lang="en-US" dirty="0" smtClean="0"/>
              <a:t> production.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trigger was successfully operated at high-luminosity. The total trigger rate is </a:t>
            </a:r>
          </a:p>
          <a:p>
            <a:r>
              <a:rPr lang="en-US" dirty="0"/>
              <a:t>a</a:t>
            </a:r>
            <a:r>
              <a:rPr lang="en-US" dirty="0" smtClean="0"/>
              <a:t>bout 80 kHz, with the L.T. of 91 %. The data rate corresponds to 1.1 Gb/sec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5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r>
              <a:rPr lang="en-US" dirty="0" err="1" smtClean="0"/>
              <a:t>oo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00200" y="1219200"/>
            <a:ext cx="5715000" cy="2438400"/>
            <a:chOff x="381000" y="3733800"/>
            <a:chExt cx="5715000" cy="24384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3779284"/>
              <a:ext cx="5715000" cy="239291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572000" y="3733800"/>
              <a:ext cx="1447800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CCAL &amp; FCAL  </a:t>
              </a:r>
            </a:p>
            <a:p>
              <a:r>
                <a:rPr lang="en-US" dirty="0" smtClean="0"/>
                <a:t>       trigger</a:t>
              </a:r>
              <a:endParaRPr lang="en-US" dirty="0"/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457200" y="12196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PrimEx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Production: Spring 2019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1914525" y="4114524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trigger rates for </a:t>
            </a:r>
            <a:r>
              <a:rPr lang="en-US" dirty="0" err="1" smtClean="0"/>
              <a:t>PrimEx</a:t>
            </a:r>
            <a:r>
              <a:rPr lang="en-US" dirty="0" smtClean="0"/>
              <a:t> production: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Total:                    23     kHz                    Live time: 99 %</a:t>
            </a:r>
          </a:p>
          <a:p>
            <a:r>
              <a:rPr lang="en-US" dirty="0" smtClean="0"/>
              <a:t> CCAL &amp; FCAL:      17.7  kHz    </a:t>
            </a:r>
          </a:p>
          <a:p>
            <a:r>
              <a:rPr lang="en-US" dirty="0" smtClean="0"/>
              <a:t> FCAL:                    1.2    kHz                      </a:t>
            </a:r>
          </a:p>
          <a:p>
            <a:r>
              <a:rPr lang="en-US" dirty="0" smtClean="0"/>
              <a:t> PS:                         5.5   kHz </a:t>
            </a:r>
          </a:p>
        </p:txBody>
      </p:sp>
    </p:spTree>
    <p:extLst>
      <p:ext uri="{BB962C8B-B14F-4D97-AF65-F5344CB8AC3E}">
        <p14:creationId xmlns:p14="http://schemas.microsoft.com/office/powerpoint/2010/main" val="566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0"/>
            <a:ext cx="77724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Performance at High Rate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06200" y="6675437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181600"/>
            <a:ext cx="3566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Expected trigger rate at high </a:t>
            </a:r>
            <a:r>
              <a:rPr lang="en-US" dirty="0" err="1" smtClean="0"/>
              <a:t>lumi</a:t>
            </a:r>
            <a:r>
              <a:rPr lang="en-US" dirty="0" smtClean="0"/>
              <a:t>:  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 current trigger          - 90 kHz </a:t>
            </a:r>
          </a:p>
          <a:p>
            <a:r>
              <a:rPr lang="en-US" dirty="0" smtClean="0"/>
              <a:t>  FCAL &amp; BCAL &amp; ST   - 70 kHz   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04799" y="685800"/>
            <a:ext cx="8534401" cy="4495800"/>
            <a:chOff x="304800" y="1981200"/>
            <a:chExt cx="8534401" cy="4495800"/>
          </a:xfrm>
        </p:grpSpPr>
        <p:pic>
          <p:nvPicPr>
            <p:cNvPr id="1026" name="Picture 2" descr="C:\Users\somov\Desktop\Documents\meetings\col_06_22_2018\level1\new_plots\rate_scan_feb_apr_2018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1981200"/>
              <a:ext cx="8534401" cy="4495800"/>
            </a:xfrm>
            <a:prstGeom prst="rect">
              <a:avLst/>
            </a:prstGeom>
            <a:noFill/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2133600" y="4343400"/>
              <a:ext cx="1371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97411" y="4078069"/>
              <a:ext cx="1279389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DAQ</a:t>
              </a:r>
            </a:p>
            <a:p>
              <a:r>
                <a:rPr lang="en-US" dirty="0" smtClean="0"/>
                <a:t>  limitations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19400" y="4724400"/>
              <a:ext cx="375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2B1BA5"/>
                  </a:solidFill>
                  <a:sym typeface="Symbol"/>
                </a:rPr>
                <a:t> 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34000" y="5181600"/>
            <a:ext cx="34111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trigger rate (75 </a:t>
            </a:r>
            <a:r>
              <a:rPr lang="en-US" dirty="0" smtClean="0">
                <a:sym typeface="Symbol" panose="05050102010706020507" pitchFamily="18" charset="2"/>
              </a:rPr>
              <a:t>m Converter)</a:t>
            </a:r>
          </a:p>
          <a:p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               7 kHz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(can be </a:t>
            </a:r>
            <a:r>
              <a:rPr lang="en-US" dirty="0" err="1" smtClean="0">
                <a:sym typeface="Symbol" panose="05050102010706020507" pitchFamily="18" charset="2"/>
              </a:rPr>
              <a:t>prescaled</a:t>
            </a:r>
            <a:r>
              <a:rPr lang="en-US" dirty="0" smtClean="0">
                <a:sym typeface="Symbol" panose="05050102010706020507" pitchFamily="18" charset="2"/>
              </a:rPr>
              <a:t>  by a factor of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4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47700" y="78591"/>
            <a:ext cx="77724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 Rate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535099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rates                          Current BCAL &amp; FCAL trigger   -    1.2    (1.4 Gb/sec  with DIRC)  </a:t>
            </a:r>
          </a:p>
          <a:p>
            <a:r>
              <a:rPr lang="en-US" dirty="0" smtClean="0"/>
              <a:t>at high </a:t>
            </a:r>
            <a:r>
              <a:rPr lang="en-US" dirty="0" err="1" smtClean="0"/>
              <a:t>liminosity</a:t>
            </a:r>
            <a:r>
              <a:rPr lang="en-US" dirty="0" smtClean="0"/>
              <a:t>              FCAL &amp; BCAL &amp; ST trigger         -   0.9    (1.1 Gb/sec  with DIRC)</a:t>
            </a:r>
          </a:p>
          <a:p>
            <a:r>
              <a:rPr lang="en-US" dirty="0" smtClean="0"/>
              <a:t>                                  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057400" y="828600"/>
            <a:ext cx="4953000" cy="4713339"/>
            <a:chOff x="0" y="762000"/>
            <a:chExt cx="4953000" cy="4713339"/>
          </a:xfrm>
        </p:grpSpPr>
        <p:grpSp>
          <p:nvGrpSpPr>
            <p:cNvPr id="11" name="Group 10"/>
            <p:cNvGrpSpPr/>
            <p:nvPr/>
          </p:nvGrpSpPr>
          <p:grpSpPr>
            <a:xfrm>
              <a:off x="0" y="762000"/>
              <a:ext cx="4953000" cy="4713339"/>
              <a:chOff x="609600" y="838200"/>
              <a:chExt cx="4953000" cy="4713339"/>
            </a:xfrm>
          </p:grpSpPr>
          <p:pic>
            <p:nvPicPr>
              <p:cNvPr id="2050" name="Picture 2" descr="C:\Users\somov\Desktop\Documents\meetings\col_06_22_2018\level1\new_plots\data_scan_feb_apr_2018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9600" y="838200"/>
                <a:ext cx="4953000" cy="4713339"/>
              </a:xfrm>
              <a:prstGeom prst="rect">
                <a:avLst/>
              </a:prstGeom>
              <a:noFill/>
            </p:spPr>
          </p:pic>
          <p:cxnSp>
            <p:nvCxnSpPr>
              <p:cNvPr id="9" name="Straight Connector 8"/>
              <p:cNvCxnSpPr/>
              <p:nvPr/>
            </p:nvCxnSpPr>
            <p:spPr>
              <a:xfrm>
                <a:off x="3505200" y="3505200"/>
                <a:ext cx="1676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987118" y="3048000"/>
              <a:ext cx="1298882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DAQ</a:t>
              </a:r>
            </a:p>
            <a:p>
              <a:r>
                <a:rPr lang="en-US" dirty="0" smtClean="0"/>
                <a:t>  limitations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533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244867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Preparation for High-Intensity Run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83058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B1BA5"/>
                </a:solidFill>
              </a:rPr>
              <a:t>Operation at high rate requires adjustment of sub-detectors</a:t>
            </a:r>
          </a:p>
          <a:p>
            <a:r>
              <a:rPr lang="en-US" dirty="0" smtClean="0"/>
              <a:t>                 (voltages, readout thresholds and window sizes) </a:t>
            </a:r>
          </a:p>
          <a:p>
            <a:r>
              <a:rPr lang="en-US" dirty="0">
                <a:solidFill>
                  <a:srgbClr val="2B1BA5"/>
                </a:solidFill>
              </a:rPr>
              <a:t> </a:t>
            </a:r>
            <a:r>
              <a:rPr lang="en-US" dirty="0" smtClean="0">
                <a:solidFill>
                  <a:srgbClr val="2B1BA5"/>
                </a:solidFill>
              </a:rPr>
              <a:t>      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DIRC                          </a:t>
            </a:r>
            <a:r>
              <a:rPr lang="en-US" dirty="0" smtClean="0"/>
              <a:t>check / implement busy distribution from the SSP,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</a:t>
            </a:r>
            <a:r>
              <a:rPr lang="en-US" dirty="0" err="1" smtClean="0"/>
              <a:t>sparsification</a:t>
            </a:r>
            <a:r>
              <a:rPr lang="en-US" dirty="0" smtClean="0"/>
              <a:t> of SSP headers (similar to FADC modules)</a:t>
            </a:r>
          </a:p>
          <a:p>
            <a:pPr>
              <a:lnSpc>
                <a:spcPts val="1200"/>
              </a:lnSpc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TPOL                          </a:t>
            </a:r>
            <a:r>
              <a:rPr lang="en-US" dirty="0" smtClean="0"/>
              <a:t>contributes to the dead time on the level of 5 %. New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</a:t>
            </a:r>
            <a:r>
              <a:rPr lang="en-US" dirty="0" err="1" smtClean="0"/>
              <a:t>fadc</a:t>
            </a:r>
            <a:r>
              <a:rPr lang="en-US" dirty="0" smtClean="0"/>
              <a:t> readout mode, has to be checked</a:t>
            </a:r>
          </a:p>
          <a:p>
            <a:pPr>
              <a:lnSpc>
                <a:spcPts val="1200"/>
              </a:lnSpc>
            </a:pPr>
            <a:r>
              <a:rPr lang="en-US" dirty="0" smtClean="0"/>
              <a:t> 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TOF CAEN TDCs         </a:t>
            </a:r>
            <a:r>
              <a:rPr lang="en-US" dirty="0" smtClean="0"/>
              <a:t>adjust readout thresholds and window sized</a:t>
            </a:r>
          </a:p>
          <a:p>
            <a:pPr>
              <a:lnSpc>
                <a:spcPts val="1200"/>
              </a:lnSpc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C00000"/>
                </a:solidFill>
              </a:rPr>
              <a:t>Drift Chambers: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</a:t>
            </a:r>
            <a:r>
              <a:rPr lang="en-US" dirty="0" smtClean="0"/>
              <a:t>voltages, baselines, and thresholds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(make sure that there are no ‘oscillations’ )</a:t>
            </a:r>
            <a:endParaRPr lang="en-US" dirty="0" smtClean="0">
              <a:solidFill>
                <a:srgbClr val="2B1BA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2B1BA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1BA5"/>
                </a:solidFill>
              </a:rPr>
              <a:t>Run </a:t>
            </a:r>
            <a:r>
              <a:rPr lang="en-US" dirty="0" smtClean="0">
                <a:solidFill>
                  <a:srgbClr val="2B1BA5"/>
                </a:solidFill>
              </a:rPr>
              <a:t> FCAL </a:t>
            </a:r>
            <a:r>
              <a:rPr lang="en-US" dirty="0">
                <a:solidFill>
                  <a:srgbClr val="2B1BA5"/>
                </a:solidFill>
              </a:rPr>
              <a:t>&amp; </a:t>
            </a:r>
            <a:r>
              <a:rPr lang="en-US" dirty="0" smtClean="0">
                <a:solidFill>
                  <a:srgbClr val="2B1BA5"/>
                </a:solidFill>
              </a:rPr>
              <a:t> </a:t>
            </a:r>
            <a:r>
              <a:rPr lang="en-US" dirty="0">
                <a:solidFill>
                  <a:srgbClr val="2B1BA5"/>
                </a:solidFill>
              </a:rPr>
              <a:t>BCAL &amp; ST trigger in parallel with the FCAL &amp; BCAL trigger</a:t>
            </a:r>
            <a:endParaRPr lang="en-US" dirty="0" smtClean="0">
              <a:solidFill>
                <a:srgbClr val="2B1BA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B1BA5"/>
              </a:solidFill>
            </a:endParaRPr>
          </a:p>
          <a:p>
            <a:r>
              <a:rPr lang="en-US" dirty="0" smtClean="0"/>
              <a:t>     -  Adjust trigger </a:t>
            </a:r>
            <a:r>
              <a:rPr lang="en-US" dirty="0" err="1" smtClean="0"/>
              <a:t>tming</a:t>
            </a:r>
            <a:r>
              <a:rPr lang="en-US" dirty="0" smtClean="0"/>
              <a:t> parameters for the FCAL &amp;   BCAL &amp; ST trigger </a:t>
            </a:r>
          </a:p>
          <a:p>
            <a:r>
              <a:rPr lang="en-US" dirty="0" smtClean="0"/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 - Fix issues with the ST initialization (latency, the problem happens once in a</a:t>
            </a:r>
            <a:r>
              <a:rPr lang="en-US" dirty="0"/>
              <a:t> </a:t>
            </a:r>
            <a:r>
              <a:rPr lang="en-US" dirty="0" smtClean="0"/>
              <a:t>while)</a:t>
            </a:r>
          </a:p>
        </p:txBody>
      </p:sp>
    </p:spTree>
    <p:extLst>
      <p:ext uri="{BB962C8B-B14F-4D97-AF65-F5344CB8AC3E}">
        <p14:creationId xmlns:p14="http://schemas.microsoft.com/office/powerpoint/2010/main" val="37719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2123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Firmware Updates and Test Setups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8382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B1BA5"/>
                </a:solidFill>
              </a:rPr>
              <a:t>Replace GTP with the VTP module  </a:t>
            </a:r>
            <a:endParaRPr lang="en-US" dirty="0">
              <a:solidFill>
                <a:srgbClr val="2B1BA5"/>
              </a:solidFill>
            </a:endParaRPr>
          </a:p>
          <a:p>
            <a:r>
              <a:rPr lang="en-US" dirty="0" smtClean="0">
                <a:solidFill>
                  <a:srgbClr val="2B1BA5"/>
                </a:solidFill>
              </a:rPr>
              <a:t>    - </a:t>
            </a:r>
            <a:r>
              <a:rPr lang="en-US" dirty="0" smtClean="0"/>
              <a:t>purchased VTP module for Hall D</a:t>
            </a:r>
          </a:p>
          <a:p>
            <a:endParaRPr lang="en-US" dirty="0"/>
          </a:p>
          <a:p>
            <a:r>
              <a:rPr lang="en-US" dirty="0" smtClean="0"/>
              <a:t>    -  will allow to stream the GTP trigger information to the data file</a:t>
            </a:r>
          </a:p>
          <a:p>
            <a:endParaRPr lang="en-US" dirty="0"/>
          </a:p>
          <a:p>
            <a:r>
              <a:rPr lang="en-US" dirty="0" smtClean="0"/>
              <a:t>    -  planning to set up 2 trigger crate in the counting room and test performance</a:t>
            </a:r>
          </a:p>
          <a:p>
            <a:r>
              <a:rPr lang="en-US" dirty="0"/>
              <a:t> </a:t>
            </a:r>
            <a:r>
              <a:rPr lang="en-US" dirty="0" smtClean="0"/>
              <a:t>      (will require new firmware and software, Ben and Bryan)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B1BA5"/>
                </a:solidFill>
              </a:rPr>
              <a:t>Implement readout for the trigger SSP </a:t>
            </a:r>
            <a:endParaRPr lang="en-US" dirty="0"/>
          </a:p>
          <a:p>
            <a:r>
              <a:rPr lang="en-US" dirty="0" smtClean="0"/>
              <a:t>    - add SSP calculations to the data stream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- SSP readout has been tested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B1BA5"/>
                </a:solidFill>
              </a:rPr>
              <a:t>New version of the CTP firmware (FCAL, BCAL, PS/ST) </a:t>
            </a:r>
          </a:p>
          <a:p>
            <a:r>
              <a:rPr lang="en-US" dirty="0"/>
              <a:t> </a:t>
            </a:r>
            <a:r>
              <a:rPr lang="en-US" dirty="0" smtClean="0"/>
              <a:t>   - improved trigger latency, similar to the firmware version install in tagger</a:t>
            </a:r>
          </a:p>
          <a:p>
            <a:r>
              <a:rPr lang="en-US" dirty="0" smtClean="0"/>
              <a:t>    - has to be tested in the Hall (low priority)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B1BA5"/>
                </a:solidFill>
              </a:rPr>
              <a:t>Install CAEN 1495 module for the PS LED </a:t>
            </a:r>
            <a:r>
              <a:rPr lang="en-US" dirty="0" err="1" smtClean="0">
                <a:solidFill>
                  <a:srgbClr val="2B1BA5"/>
                </a:solidFill>
              </a:rPr>
              <a:t>pulser</a:t>
            </a:r>
            <a:r>
              <a:rPr lang="en-US" dirty="0" smtClean="0">
                <a:solidFill>
                  <a:srgbClr val="2B1BA5"/>
                </a:solidFill>
              </a:rPr>
              <a:t> </a:t>
            </a:r>
          </a:p>
          <a:p>
            <a:r>
              <a:rPr lang="en-US" dirty="0" smtClean="0"/>
              <a:t>      (original PS module was used for the  ‘random’ trigger)    </a:t>
            </a:r>
          </a:p>
          <a:p>
            <a:r>
              <a:rPr lang="en-US" dirty="0"/>
              <a:t> </a:t>
            </a:r>
            <a:r>
              <a:rPr lang="en-US" dirty="0" smtClean="0"/>
              <a:t>   - the module can be used to drive the LED system of the PWO crystal test setup   </a:t>
            </a:r>
          </a:p>
        </p:txBody>
      </p:sp>
    </p:spTree>
    <p:extLst>
      <p:ext uri="{BB962C8B-B14F-4D97-AF65-F5344CB8AC3E}">
        <p14:creationId xmlns:p14="http://schemas.microsoft.com/office/powerpoint/2010/main" val="6772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Short Term Plans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1676400"/>
            <a:ext cx="8513997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Finish with the test of the FADC firmware.  Implement new FADC initialization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features 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Power the detector up, check performance of the trigger and readout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electronics   (start taking cosmic data)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Work on the preparation of test setups (PWO crystal checking, </a:t>
            </a:r>
            <a:r>
              <a:rPr lang="en-US" sz="2000" dirty="0" err="1" smtClean="0"/>
              <a:t>ect</a:t>
            </a:r>
            <a:r>
              <a:rPr lang="en-US" sz="2000" dirty="0" smtClean="0"/>
              <a:t>. 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Trigger Performance in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914400"/>
            <a:ext cx="5333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2B1BA5"/>
                </a:solidFill>
              </a:rPr>
              <a:t> Stable performance at about 45 kHz total trigger rate </a:t>
            </a:r>
          </a:p>
          <a:p>
            <a:r>
              <a:rPr lang="en-US" dirty="0" smtClean="0"/>
              <a:t>    - default converter: 75 </a:t>
            </a:r>
            <a:r>
              <a:rPr lang="en-US" dirty="0" smtClean="0">
                <a:sym typeface="Symbol"/>
              </a:rPr>
              <a:t>m Be</a:t>
            </a:r>
            <a:endParaRPr lang="en-US" sz="20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66679" y="1828800"/>
            <a:ext cx="8901121" cy="3733800"/>
            <a:chOff x="1" y="2590800"/>
            <a:chExt cx="9053519" cy="3560432"/>
          </a:xfrm>
        </p:grpSpPr>
        <p:pic>
          <p:nvPicPr>
            <p:cNvPr id="2" name="Picture 2" descr="C:\Users\somov\Desktop\Documents\meetings\col_02_22_2018\level1\plots_2018\l1_spring2018\ref_plots_shift_crew\rate_diamond_2018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590800"/>
              <a:ext cx="4426057" cy="3505200"/>
            </a:xfrm>
            <a:prstGeom prst="rect">
              <a:avLst/>
            </a:prstGeom>
            <a:noFill/>
          </p:spPr>
        </p:pic>
        <p:pic>
          <p:nvPicPr>
            <p:cNvPr id="20483" name="Picture 3" descr="C:\Users\somov\Desktop\Documents\meetings\col_02_22_2018\level1\plots_2018\l1_spring2018\ref_plots_shift_crew\rate_amorh_45_201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2590800"/>
              <a:ext cx="4495799" cy="3560432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2819400" y="3352800"/>
              <a:ext cx="138781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2.5 </a:t>
              </a:r>
              <a:r>
                <a:rPr lang="en-US" sz="1600" dirty="0" smtClean="0">
                  <a:sym typeface="Symbol"/>
                </a:rPr>
                <a:t> 10</a:t>
              </a:r>
              <a:r>
                <a:rPr lang="en-US" sz="1600" baseline="30000" dirty="0" smtClean="0">
                  <a:sym typeface="Symbol"/>
                </a:rPr>
                <a:t>7</a:t>
              </a:r>
              <a:r>
                <a:rPr lang="en-US" sz="1600" dirty="0" smtClean="0">
                  <a:sym typeface="Symbol"/>
                </a:rPr>
                <a:t> /sec 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05200" y="2831068"/>
              <a:ext cx="1093569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Diamond 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72400" y="2819400"/>
              <a:ext cx="128112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Amorphous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81200" y="5505271"/>
            <a:ext cx="5413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2B1BA5"/>
                </a:solidFill>
              </a:rPr>
              <a:t>  Data were taken with a thick converter (750 </a:t>
            </a:r>
            <a:r>
              <a:rPr lang="en-US" dirty="0" smtClean="0">
                <a:solidFill>
                  <a:srgbClr val="2B1BA5"/>
                </a:solidFill>
                <a:sym typeface="Symbol"/>
              </a:rPr>
              <a:t>m Be)</a:t>
            </a:r>
            <a:r>
              <a:rPr lang="en-US" dirty="0" smtClean="0">
                <a:solidFill>
                  <a:srgbClr val="2B1BA5"/>
                </a:solidFill>
              </a:rPr>
              <a:t> </a:t>
            </a:r>
            <a:br>
              <a:rPr lang="en-US" dirty="0" smtClean="0">
                <a:solidFill>
                  <a:srgbClr val="2B1BA5"/>
                </a:solidFill>
              </a:rPr>
            </a:br>
            <a:r>
              <a:rPr lang="en-US" dirty="0" smtClean="0"/>
              <a:t>      -   PS rate:  35 kHz</a:t>
            </a:r>
          </a:p>
          <a:p>
            <a:r>
              <a:rPr lang="en-US" dirty="0" smtClean="0"/>
              <a:t>      -   Total trigger rate: 70 kHz, L.T. 90 % </a:t>
            </a:r>
          </a:p>
          <a:p>
            <a:r>
              <a:rPr lang="en-US" dirty="0" smtClean="0"/>
              <a:t>           (largest contribution to the dead time from TPOL)</a:t>
            </a:r>
          </a:p>
        </p:txBody>
      </p:sp>
    </p:spTree>
    <p:extLst>
      <p:ext uri="{BB962C8B-B14F-4D97-AF65-F5344CB8AC3E}">
        <p14:creationId xmlns:p14="http://schemas.microsoft.com/office/powerpoint/2010/main" val="47688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Performance at High Rate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1524000"/>
            <a:ext cx="254332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B1BA5"/>
                </a:solidFill>
              </a:rPr>
              <a:t>80 kHz trigger rate</a:t>
            </a:r>
          </a:p>
          <a:p>
            <a:endParaRPr lang="en-US" dirty="0" smtClean="0">
              <a:solidFill>
                <a:srgbClr val="2B1BA5"/>
              </a:solidFill>
            </a:endParaRPr>
          </a:p>
          <a:p>
            <a:r>
              <a:rPr lang="en-US" dirty="0" smtClean="0">
                <a:solidFill>
                  <a:srgbClr val="2B1BA5"/>
                </a:solidFill>
              </a:rPr>
              <a:t>DIRC busy – 10 %</a:t>
            </a:r>
          </a:p>
          <a:p>
            <a:endParaRPr lang="en-US" dirty="0" smtClean="0">
              <a:solidFill>
                <a:srgbClr val="2B1BA5"/>
              </a:solidFill>
            </a:endParaRPr>
          </a:p>
          <a:p>
            <a:r>
              <a:rPr lang="en-US" dirty="0" smtClean="0">
                <a:solidFill>
                  <a:srgbClr val="2B1BA5"/>
                </a:solidFill>
              </a:rPr>
              <a:t>TPOL, TOF – nothing new</a:t>
            </a:r>
          </a:p>
          <a:p>
            <a:endParaRPr lang="en-US" dirty="0">
              <a:solidFill>
                <a:srgbClr val="2B1BA5"/>
              </a:solidFill>
            </a:endParaRPr>
          </a:p>
          <a:p>
            <a:r>
              <a:rPr lang="en-US" dirty="0" err="1" smtClean="0">
                <a:solidFill>
                  <a:srgbClr val="2B1BA5"/>
                </a:solidFill>
              </a:rPr>
              <a:t>fadc</a:t>
            </a:r>
            <a:r>
              <a:rPr lang="en-US" dirty="0" smtClean="0">
                <a:solidFill>
                  <a:srgbClr val="2B1BA5"/>
                </a:solidFill>
              </a:rPr>
              <a:t> 250 firmware</a:t>
            </a:r>
          </a:p>
          <a:p>
            <a:r>
              <a:rPr lang="en-US" dirty="0" smtClean="0">
                <a:solidFill>
                  <a:srgbClr val="2B1BA5"/>
                </a:solidFill>
              </a:rPr>
              <a:t>for TPOL will be tested</a:t>
            </a:r>
          </a:p>
          <a:p>
            <a:endParaRPr lang="en-US" dirty="0">
              <a:solidFill>
                <a:srgbClr val="2B1BA5"/>
              </a:solidFill>
            </a:endParaRPr>
          </a:p>
          <a:p>
            <a:r>
              <a:rPr lang="en-US" dirty="0" smtClean="0">
                <a:solidFill>
                  <a:srgbClr val="2B1BA5"/>
                </a:solidFill>
              </a:rPr>
              <a:t>DAQ saturates at</a:t>
            </a:r>
          </a:p>
          <a:p>
            <a:r>
              <a:rPr lang="en-US" dirty="0" smtClean="0">
                <a:solidFill>
                  <a:srgbClr val="2B1BA5"/>
                </a:solidFill>
              </a:rPr>
              <a:t>about 1 Gb/sec</a:t>
            </a:r>
          </a:p>
          <a:p>
            <a:endParaRPr lang="en-US" dirty="0">
              <a:solidFill>
                <a:srgbClr val="2B1BA5"/>
              </a:solidFill>
            </a:endParaRPr>
          </a:p>
          <a:p>
            <a:r>
              <a:rPr lang="en-US" dirty="0" smtClean="0">
                <a:solidFill>
                  <a:srgbClr val="2B1BA5"/>
                </a:solidFill>
              </a:rPr>
              <a:t>Data rate from DIRC</a:t>
            </a:r>
          </a:p>
          <a:p>
            <a:r>
              <a:rPr lang="en-US" dirty="0" smtClean="0">
                <a:solidFill>
                  <a:srgbClr val="2B1BA5"/>
                </a:solidFill>
              </a:rPr>
              <a:t>(one half) </a:t>
            </a:r>
          </a:p>
          <a:p>
            <a:r>
              <a:rPr lang="en-US" dirty="0" smtClean="0">
                <a:solidFill>
                  <a:srgbClr val="2B1BA5"/>
                </a:solidFill>
              </a:rPr>
              <a:t>60 – 70 Mbps</a:t>
            </a:r>
            <a:endParaRPr lang="en-US" dirty="0">
              <a:solidFill>
                <a:srgbClr val="2B1BA5"/>
              </a:solidFill>
            </a:endParaRPr>
          </a:p>
          <a:p>
            <a:endParaRPr lang="en-US" dirty="0" smtClean="0">
              <a:solidFill>
                <a:srgbClr val="2B1BA5"/>
              </a:solidFill>
            </a:endParaRPr>
          </a:p>
          <a:p>
            <a:r>
              <a:rPr lang="en-US" dirty="0" smtClean="0">
                <a:solidFill>
                  <a:srgbClr val="2B1BA5"/>
                </a:solidFill>
              </a:rPr>
              <a:t>(data size reduction is </a:t>
            </a:r>
          </a:p>
          <a:p>
            <a:r>
              <a:rPr lang="en-US" dirty="0" smtClean="0">
                <a:solidFill>
                  <a:srgbClr val="2B1BA5"/>
                </a:solidFill>
              </a:rPr>
              <a:t>possible)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66799"/>
            <a:ext cx="6191751" cy="55037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254823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DIRC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14400" y="5410200"/>
            <a:ext cx="3048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05400" y="3733800"/>
            <a:ext cx="468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TOF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5334000"/>
            <a:ext cx="559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TPOL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84231" y="801469"/>
            <a:ext cx="1891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900 </a:t>
            </a:r>
            <a:r>
              <a:rPr lang="en-US" dirty="0" err="1" smtClean="0"/>
              <a:t>nA</a:t>
            </a:r>
            <a:r>
              <a:rPr lang="en-US" dirty="0"/>
              <a:t> </a:t>
            </a:r>
            <a:r>
              <a:rPr lang="en-US" dirty="0" smtClean="0"/>
              <a:t>on 17 um </a:t>
            </a:r>
          </a:p>
          <a:p>
            <a:r>
              <a:rPr lang="en-US" dirty="0"/>
              <a:t> </a:t>
            </a:r>
            <a:r>
              <a:rPr lang="en-US" dirty="0" smtClean="0"/>
              <a:t>diamond radiator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16974" y="172821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Hardware Problems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6974" y="16764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B1BA5"/>
                </a:solidFill>
              </a:rPr>
              <a:t> </a:t>
            </a:r>
            <a:r>
              <a:rPr lang="en-US" dirty="0" smtClean="0"/>
              <a:t>5 </a:t>
            </a:r>
            <a:r>
              <a:rPr lang="en-US" dirty="0" smtClean="0"/>
              <a:t>FADC modules </a:t>
            </a:r>
            <a:r>
              <a:rPr lang="en-US" dirty="0" smtClean="0"/>
              <a:t>were found dead in </a:t>
            </a:r>
            <a:r>
              <a:rPr lang="en-US" dirty="0" smtClean="0"/>
              <a:t>FCAL crates </a:t>
            </a:r>
            <a:r>
              <a:rPr lang="en-US" dirty="0" smtClean="0"/>
              <a:t>in November. All of them had the    </a:t>
            </a:r>
          </a:p>
          <a:p>
            <a:r>
              <a:rPr lang="en-US" dirty="0" smtClean="0"/>
              <a:t> same symptoms – problems with setting DAC  </a:t>
            </a:r>
            <a:r>
              <a:rPr lang="en-US" dirty="0" smtClean="0"/>
              <a:t>(FCAL1, FCAL4, FCAL5, FCAL7, FCAL8)</a:t>
            </a:r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end of November we had an accident with the FCAL1 crate</a:t>
            </a:r>
          </a:p>
          <a:p>
            <a:r>
              <a:rPr lang="en-US" dirty="0" smtClean="0"/>
              <a:t> 6 FADC modules were replaced with different problems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Bad FADC module found on BCAL 1 (DAC problems, later problems with 2 channels)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bad modules on FCAL 11 and FCAL 12 found in December and January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13 </a:t>
            </a:r>
            <a:r>
              <a:rPr lang="en-US" dirty="0" smtClean="0">
                <a:solidFill>
                  <a:srgbClr val="C00000"/>
                </a:solidFill>
              </a:rPr>
              <a:t>FADC modules have been replaced in </a:t>
            </a:r>
            <a:r>
              <a:rPr lang="en-US" dirty="0" smtClean="0">
                <a:solidFill>
                  <a:srgbClr val="C00000"/>
                </a:solidFill>
              </a:rPr>
              <a:t>total. Most </a:t>
            </a:r>
            <a:r>
              <a:rPr lang="en-US" dirty="0" smtClean="0">
                <a:solidFill>
                  <a:srgbClr val="C00000"/>
                </a:solidFill>
              </a:rPr>
              <a:t>problems are repairable </a:t>
            </a:r>
          </a:p>
        </p:txBody>
      </p:sp>
    </p:spTree>
    <p:extLst>
      <p:ext uri="{BB962C8B-B14F-4D97-AF65-F5344CB8AC3E}">
        <p14:creationId xmlns:p14="http://schemas.microsoft.com/office/powerpoint/2010/main" val="2609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FADC250 Firmware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8824" y="1163933"/>
            <a:ext cx="86487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B1BA5"/>
                </a:solidFill>
              </a:rPr>
              <a:t> </a:t>
            </a:r>
            <a:r>
              <a:rPr lang="en-US" sz="2400" dirty="0" smtClean="0">
                <a:solidFill>
                  <a:srgbClr val="2B1BA5"/>
                </a:solidFill>
              </a:rPr>
              <a:t>Timeline</a:t>
            </a:r>
          </a:p>
          <a:p>
            <a:r>
              <a:rPr lang="en-US" dirty="0">
                <a:solidFill>
                  <a:srgbClr val="2B1BA5"/>
                </a:solidFill>
              </a:rPr>
              <a:t> </a:t>
            </a:r>
            <a:r>
              <a:rPr lang="en-US" dirty="0" smtClean="0">
                <a:solidFill>
                  <a:srgbClr val="2B1BA5"/>
                </a:solidFill>
              </a:rPr>
              <a:t> 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- Install new FADC firmware (C12) on calorimeter crates in December, performed </a:t>
            </a:r>
            <a:endParaRPr lang="en-US" dirty="0"/>
          </a:p>
          <a:p>
            <a:r>
              <a:rPr lang="en-US" dirty="0" smtClean="0"/>
              <a:t>           initial tests. 4 ns time shift seems to be fixed.</a:t>
            </a:r>
          </a:p>
          <a:p>
            <a:endParaRPr lang="en-US" dirty="0"/>
          </a:p>
          <a:p>
            <a:r>
              <a:rPr lang="en-US" dirty="0" smtClean="0"/>
              <a:t>        - Problems with the corrupted events in the beginning of the run, </a:t>
            </a:r>
            <a:r>
              <a:rPr lang="en-US" dirty="0"/>
              <a:t>h</a:t>
            </a:r>
            <a:r>
              <a:rPr lang="en-US" dirty="0" smtClean="0"/>
              <a:t>appened  </a:t>
            </a:r>
          </a:p>
          <a:p>
            <a:r>
              <a:rPr lang="en-US" dirty="0" smtClean="0"/>
              <a:t>           once in a while. Problems with setting readout thresholds in the new readout </a:t>
            </a:r>
          </a:p>
          <a:p>
            <a:r>
              <a:rPr lang="en-US" dirty="0" smtClean="0"/>
              <a:t>           mode 11 (pure raw mode).  Ed and Hai  debugged the problems.</a:t>
            </a:r>
          </a:p>
          <a:p>
            <a:endParaRPr lang="en-US" dirty="0"/>
          </a:p>
          <a:p>
            <a:r>
              <a:rPr lang="en-US" dirty="0" smtClean="0"/>
              <a:t>         - New version (C13) installed on calorimeter crates and subsequently other </a:t>
            </a:r>
          </a:p>
          <a:p>
            <a:r>
              <a:rPr lang="en-US" dirty="0" smtClean="0"/>
              <a:t>           fadc250 crates. The initial problems were fixed.  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- Problem with reporting extra waveforms in mode 11 (TPOL). Switched TPOL </a:t>
            </a:r>
          </a:p>
          <a:p>
            <a:r>
              <a:rPr lang="en-US" dirty="0"/>
              <a:t> </a:t>
            </a:r>
            <a:r>
              <a:rPr lang="en-US" dirty="0" smtClean="0"/>
              <a:t>          to the readout mode 10</a:t>
            </a:r>
          </a:p>
          <a:p>
            <a:r>
              <a:rPr lang="en-US" dirty="0" smtClean="0"/>
              <a:t>                         - have to check TPOL data integrity, seems to be not corrupted  (Sebastian)</a:t>
            </a:r>
            <a:endParaRPr lang="en-US" dirty="0"/>
          </a:p>
          <a:p>
            <a:r>
              <a:rPr lang="en-US" dirty="0" smtClean="0"/>
              <a:t>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C00000"/>
                </a:solidFill>
              </a:rPr>
              <a:t>Other problems ?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84796" y="1255578"/>
            <a:ext cx="8602004" cy="2062316"/>
          </a:xfrm>
        </p:spPr>
        <p:txBody>
          <a:bodyPr>
            <a:normAutofit fontScale="9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2B1BA5"/>
                </a:solidFill>
              </a:rPr>
              <a:t>P</a:t>
            </a:r>
            <a:r>
              <a:rPr lang="en-US" sz="2000" dirty="0" smtClean="0">
                <a:solidFill>
                  <a:srgbClr val="2B1BA5"/>
                </a:solidFill>
              </a:rPr>
              <a:t>erformed </a:t>
            </a:r>
            <a:r>
              <a:rPr lang="en-US" sz="2000" dirty="0">
                <a:solidFill>
                  <a:srgbClr val="2B1BA5"/>
                </a:solidFill>
              </a:rPr>
              <a:t>a data delay scan of </a:t>
            </a:r>
            <a:r>
              <a:rPr lang="en-US" sz="2000" dirty="0" err="1" smtClean="0">
                <a:solidFill>
                  <a:srgbClr val="2B1BA5"/>
                </a:solidFill>
              </a:rPr>
              <a:t>fadc</a:t>
            </a:r>
            <a:r>
              <a:rPr lang="en-US" sz="2000" dirty="0" smtClean="0">
                <a:solidFill>
                  <a:srgbClr val="2B1BA5"/>
                </a:solidFill>
              </a:rPr>
              <a:t> channels, determine </a:t>
            </a:r>
            <a:r>
              <a:rPr lang="en-US" sz="2000" dirty="0">
                <a:solidFill>
                  <a:srgbClr val="2B1BA5"/>
                </a:solidFill>
              </a:rPr>
              <a:t>the time margin, where digitization errors occur, </a:t>
            </a:r>
            <a:r>
              <a:rPr lang="en-US" sz="2000" dirty="0" smtClean="0">
                <a:solidFill>
                  <a:srgbClr val="2B1BA5"/>
                </a:solidFill>
                <a:sym typeface="Symbol" panose="05050102010706020507" pitchFamily="18" charset="2"/>
              </a:rPr>
              <a:t></a:t>
            </a:r>
            <a:r>
              <a:rPr lang="en-US" sz="2000" dirty="0" smtClean="0">
                <a:solidFill>
                  <a:srgbClr val="2B1BA5"/>
                </a:solidFill>
              </a:rPr>
              <a:t>T </a:t>
            </a:r>
            <a:r>
              <a:rPr lang="en-US" sz="2000" dirty="0">
                <a:solidFill>
                  <a:srgbClr val="2B1BA5"/>
                </a:solidFill>
              </a:rPr>
              <a:t>= </a:t>
            </a:r>
            <a:r>
              <a:rPr lang="en-US" sz="2000" dirty="0" smtClean="0">
                <a:solidFill>
                  <a:srgbClr val="2B1BA5"/>
                </a:solidFill>
              </a:rPr>
              <a:t>T</a:t>
            </a:r>
            <a:r>
              <a:rPr lang="en-US" sz="2000" baseline="-25000" dirty="0" smtClean="0">
                <a:solidFill>
                  <a:srgbClr val="2B1BA5"/>
                </a:solidFill>
              </a:rPr>
              <a:t>DELAY</a:t>
            </a:r>
            <a:r>
              <a:rPr lang="en-US" sz="2000" dirty="0" smtClean="0">
                <a:solidFill>
                  <a:srgbClr val="2B1BA5"/>
                </a:solidFill>
              </a:rPr>
              <a:t>(channel</a:t>
            </a:r>
            <a:r>
              <a:rPr lang="en-US" sz="2000" dirty="0">
                <a:solidFill>
                  <a:srgbClr val="2B1BA5"/>
                </a:solidFill>
              </a:rPr>
              <a:t>) </a:t>
            </a:r>
            <a:r>
              <a:rPr lang="en-US" sz="2000" dirty="0" smtClean="0">
                <a:solidFill>
                  <a:srgbClr val="2B1BA5"/>
                </a:solidFill>
              </a:rPr>
              <a:t>– T</a:t>
            </a:r>
            <a:r>
              <a:rPr lang="en-US" sz="2000" baseline="-25000" dirty="0" smtClean="0">
                <a:solidFill>
                  <a:srgbClr val="2B1BA5"/>
                </a:solidFill>
              </a:rPr>
              <a:t>ERROR          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- currently </a:t>
            </a:r>
            <a:r>
              <a:rPr lang="en-US" sz="2000" dirty="0"/>
              <a:t>all </a:t>
            </a:r>
            <a:r>
              <a:rPr lang="en-US" sz="2000" dirty="0" err="1"/>
              <a:t>fadc</a:t>
            </a:r>
            <a:r>
              <a:rPr lang="en-US" sz="2000" dirty="0"/>
              <a:t> modules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have </a:t>
            </a:r>
            <a:r>
              <a:rPr lang="en-US" sz="2000" dirty="0"/>
              <a:t>the same </a:t>
            </a:r>
            <a:r>
              <a:rPr lang="en-US" sz="2000" dirty="0" smtClean="0"/>
              <a:t>per-channel 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timing offsets</a:t>
            </a: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157" y="1749665"/>
            <a:ext cx="4820514" cy="22889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27" y="4034428"/>
            <a:ext cx="4282032" cy="26870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72463" y="2133600"/>
            <a:ext cx="9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rocfcal1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79943" y="4191000"/>
            <a:ext cx="193546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/>
              <a:t>248 </a:t>
            </a:r>
            <a:r>
              <a:rPr lang="en-US" dirty="0" err="1"/>
              <a:t>fadcs</a:t>
            </a:r>
            <a:r>
              <a:rPr lang="en-US" dirty="0"/>
              <a:t> modules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" y="4724400"/>
            <a:ext cx="3786789" cy="4853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2B1BA5"/>
                </a:solidFill>
              </a:rPr>
              <a:t>Large enough ( &gt; 1 ns) margin</a:t>
            </a:r>
          </a:p>
          <a:p>
            <a:pPr algn="l">
              <a:defRPr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2B1BA5"/>
                </a:solidFill>
              </a:rPr>
              <a:t>Need to repeat scans in different conditions  </a:t>
            </a:r>
            <a:r>
              <a:rPr lang="en-US" sz="2000" dirty="0" smtClean="0"/>
              <a:t>(temperature)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algn="l"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-  automatic procedure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52827" y="-37481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FADC250 Firmware: Test of Digitization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7676" y="5585387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194683" y="671547"/>
            <a:ext cx="2850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Tesing</a:t>
            </a:r>
            <a:r>
              <a:rPr lang="en-US" sz="1600" dirty="0" smtClean="0"/>
              <a:t> procedure, Ben, Hai, Ed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875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6885"/>
            <a:ext cx="77724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Preparations for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GlueX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II  (High-Luminosity)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en-US" dirty="0" err="1" smtClean="0"/>
              <a:t>oo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59584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DIRC Commissioning in 2019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Integrating DIRC to the readout (read out three SSPs)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Integrated TRD/GEM crate to the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GlueX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trigger distribution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581632"/>
            <a:ext cx="40767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Special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trigger configuration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DIRC using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straight 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tracks in  TRD/GEM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trigger generated by FCAL  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channels  in the TRD/GEM  region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(list of enabled channels provided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Justeen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59229" y="2069035"/>
            <a:ext cx="4593771" cy="3279330"/>
            <a:chOff x="206829" y="3121470"/>
            <a:chExt cx="4593771" cy="327933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829" y="3121470"/>
              <a:ext cx="4593771" cy="327933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56438" y="4876801"/>
              <a:ext cx="1577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 Trigger Region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057400" y="5181600"/>
              <a:ext cx="660627" cy="33221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47700" y="5627882"/>
            <a:ext cx="8191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 readout of TPOL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Add two FADCs to read out TPOL (read out 32 channels using 4 FADCs)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Reduce dead time at high rate produced by TPOL (read out in raw mode)</a:t>
            </a:r>
          </a:p>
        </p:txBody>
      </p:sp>
    </p:spTree>
    <p:extLst>
      <p:ext uri="{BB962C8B-B14F-4D97-AF65-F5344CB8AC3E}">
        <p14:creationId xmlns:p14="http://schemas.microsoft.com/office/powerpoint/2010/main" val="8952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135176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Trigger Types in Spring 2020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en-US" dirty="0" err="1" smtClean="0"/>
              <a:t>oo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333143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2B1BA5"/>
              </a:solidFill>
            </a:endParaRPr>
          </a:p>
          <a:p>
            <a:r>
              <a:rPr lang="en-US" sz="2000" dirty="0" smtClean="0">
                <a:solidFill>
                  <a:srgbClr val="2B1BA5"/>
                </a:solidFill>
              </a:rPr>
              <a:t>Main production </a:t>
            </a:r>
            <a:r>
              <a:rPr lang="en-US" sz="2000" dirty="0">
                <a:solidFill>
                  <a:srgbClr val="2B1BA5"/>
                </a:solidFill>
              </a:rPr>
              <a:t>triggers     </a:t>
            </a:r>
          </a:p>
          <a:p>
            <a:endParaRPr lang="en-US" sz="2000" dirty="0" smtClean="0">
              <a:solidFill>
                <a:srgbClr val="2B1BA5"/>
              </a:solidFill>
            </a:endParaRPr>
          </a:p>
          <a:p>
            <a:r>
              <a:rPr lang="en-US" dirty="0" smtClean="0"/>
              <a:t>       Bit    1:       </a:t>
            </a:r>
            <a:r>
              <a:rPr lang="en-US" dirty="0" smtClean="0"/>
              <a:t>FCAL</a:t>
            </a:r>
            <a:r>
              <a:rPr lang="en-US" dirty="0" smtClean="0"/>
              <a:t>  </a:t>
            </a:r>
            <a:r>
              <a:rPr lang="en-US" dirty="0" smtClean="0"/>
              <a:t>&amp;  FCAL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Bit    </a:t>
            </a:r>
            <a:r>
              <a:rPr lang="en-US" dirty="0" smtClean="0"/>
              <a:t>3:       BCAL </a:t>
            </a:r>
            <a:endParaRPr lang="en-US" dirty="0" smtClean="0"/>
          </a:p>
          <a:p>
            <a:r>
              <a:rPr lang="en-US" dirty="0" smtClean="0"/>
              <a:t>       Bit    4:       </a:t>
            </a:r>
            <a:r>
              <a:rPr lang="en-US" dirty="0" smtClean="0"/>
              <a:t>PS</a:t>
            </a:r>
            <a:endParaRPr lang="en-US" dirty="0" smtClean="0"/>
          </a:p>
          <a:p>
            <a:r>
              <a:rPr lang="en-US" dirty="0" smtClean="0"/>
              <a:t>       </a:t>
            </a:r>
          </a:p>
          <a:p>
            <a:r>
              <a:rPr lang="en-US" dirty="0" smtClean="0"/>
              <a:t>TS Front Panel:    </a:t>
            </a:r>
            <a:r>
              <a:rPr lang="en-US" dirty="0" smtClean="0"/>
              <a:t>FCAL </a:t>
            </a:r>
            <a:r>
              <a:rPr lang="en-US" dirty="0" smtClean="0"/>
              <a:t>and BCAL LED, </a:t>
            </a:r>
            <a:r>
              <a:rPr lang="en-US" dirty="0" smtClean="0"/>
              <a:t> </a:t>
            </a:r>
            <a:r>
              <a:rPr lang="en-US" dirty="0" smtClean="0"/>
              <a:t>DIRC LED, </a:t>
            </a:r>
            <a:r>
              <a:rPr lang="en-US" dirty="0" smtClean="0"/>
              <a:t>Random 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600200" y="3962400"/>
            <a:ext cx="6553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2B1BA5"/>
              </a:solidFill>
            </a:endParaRPr>
          </a:p>
          <a:p>
            <a:r>
              <a:rPr lang="en-US" sz="2000" dirty="0" smtClean="0">
                <a:solidFill>
                  <a:srgbClr val="2B1BA5"/>
                </a:solidFill>
              </a:rPr>
              <a:t>TAC runs</a:t>
            </a:r>
            <a:r>
              <a:rPr lang="en-US" sz="2000" dirty="0" smtClean="0">
                <a:solidFill>
                  <a:srgbClr val="2B1BA5"/>
                </a:solidFill>
              </a:rPr>
              <a:t>    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PS &amp; CCAL,  PS &amp; TAC       PS calibration            </a:t>
            </a:r>
          </a:p>
          <a:p>
            <a:r>
              <a:rPr lang="en-US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09430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881743" y="279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Trigger Rate 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en-US" dirty="0" err="1" smtClean="0"/>
              <a:t>oo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65" y="1297692"/>
            <a:ext cx="6227669" cy="3714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5388476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Trigger rate is rather similar to that in 2018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Trigger rate in production runs (350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JD70-105 radiator) is about 80 kHz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516591" y="21771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 Rate 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en-US" dirty="0" err="1" smtClean="0"/>
              <a:t>oo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6332"/>
            <a:ext cx="4876800" cy="38818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16" y="4865915"/>
            <a:ext cx="5699184" cy="1724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49232" y="2158998"/>
            <a:ext cx="3635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B1BA5"/>
                </a:solidFill>
              </a:rPr>
              <a:t>DIRC contribution to the data</a:t>
            </a:r>
          </a:p>
          <a:p>
            <a:r>
              <a:rPr lang="en-US" dirty="0" smtClean="0">
                <a:solidFill>
                  <a:srgbClr val="2B1BA5"/>
                </a:solidFill>
              </a:rPr>
              <a:t>rate at 350 </a:t>
            </a:r>
            <a:r>
              <a:rPr lang="en-US" dirty="0" err="1" smtClean="0">
                <a:solidFill>
                  <a:srgbClr val="2B1BA5"/>
                </a:solidFill>
              </a:rPr>
              <a:t>nA</a:t>
            </a:r>
            <a:r>
              <a:rPr lang="en-US" dirty="0" smtClean="0">
                <a:solidFill>
                  <a:srgbClr val="2B1BA5"/>
                </a:solidFill>
              </a:rPr>
              <a:t>    -100 Mbps  ( ~ 10 %)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2B1BA5"/>
                </a:solidFill>
              </a:rPr>
              <a:t>Some reduction of the DIRC data rate is possible by removing</a:t>
            </a:r>
          </a:p>
          <a:p>
            <a:r>
              <a:rPr lang="en-US" dirty="0" smtClean="0">
                <a:solidFill>
                  <a:srgbClr val="2B1BA5"/>
                </a:solidFill>
              </a:rPr>
              <a:t>SSP headers (will be tested)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49232" y="142965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B1BA5"/>
                </a:solidFill>
              </a:rPr>
              <a:t>DIRC crate included to  the readout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4150" y="4871358"/>
            <a:ext cx="631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DIRC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4871358"/>
            <a:ext cx="1734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350 </a:t>
            </a:r>
            <a:r>
              <a:rPr lang="en-US" sz="1600" dirty="0" err="1" smtClean="0"/>
              <a:t>nA</a:t>
            </a:r>
            <a:r>
              <a:rPr lang="en-US" sz="1600" dirty="0" smtClean="0"/>
              <a:t> (JD70-105)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395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37728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GlueX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II High-Intensity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en-US" dirty="0" err="1" smtClean="0"/>
              <a:t>oo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832" y="1824926"/>
            <a:ext cx="3088812" cy="15349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88" y="2057400"/>
            <a:ext cx="5257800" cy="4131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316" y="4242093"/>
            <a:ext cx="3309035" cy="15740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920820"/>
            <a:ext cx="4482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Production at 350 </a:t>
            </a:r>
            <a:r>
              <a:rPr lang="en-US" dirty="0" err="1" smtClean="0"/>
              <a:t>nA</a:t>
            </a:r>
            <a:r>
              <a:rPr lang="en-US" dirty="0" smtClean="0"/>
              <a:t> (JD70-105)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Stable run conditions at 80 kHz trigger rate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10175" y="2400269"/>
            <a:ext cx="1207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L.T.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 </a:t>
            </a:r>
            <a:r>
              <a:rPr lang="en-US" dirty="0" smtClean="0">
                <a:solidFill>
                  <a:srgbClr val="FF0000"/>
                </a:solidFill>
              </a:rPr>
              <a:t> 91 %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3037" y="4844459"/>
            <a:ext cx="221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Data Rate: 1.1 Gb/sec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8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1_06_22_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level1_06_22_2018</Template>
  <TotalTime>3024</TotalTime>
  <Words>1406</Words>
  <Application>Microsoft Office PowerPoint</Application>
  <PresentationFormat>On-screen Show (4:3)</PresentationFormat>
  <Paragraphs>251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level1_06_22_2018</vt:lpstr>
      <vt:lpstr>PowerPoint Presentation</vt:lpstr>
      <vt:lpstr>Hardware Problems</vt:lpstr>
      <vt:lpstr>FADC250 Firmware Update</vt:lpstr>
      <vt:lpstr>Performed a data delay scan of fadc channels, determine the time margin, where digitization errors occur, T = TDELAY(channel) – TERROR                             - currently all fadc modules           have the same per-channel           timing offsets</vt:lpstr>
      <vt:lpstr>Preparations for GlueX II  (High-Luminosity)</vt:lpstr>
      <vt:lpstr>Trigger Types in Spring 2020</vt:lpstr>
      <vt:lpstr>Trigger Rate  Spring 2020</vt:lpstr>
      <vt:lpstr>Data Rate  Spring 2020</vt:lpstr>
      <vt:lpstr>GlueX II High-Intensity</vt:lpstr>
      <vt:lpstr>System Dead Time</vt:lpstr>
      <vt:lpstr>Summary</vt:lpstr>
      <vt:lpstr>PowerPoint Presentation</vt:lpstr>
      <vt:lpstr>Performance at High Rate</vt:lpstr>
      <vt:lpstr>Data Rate</vt:lpstr>
      <vt:lpstr>Preparation for High-Intensity Run</vt:lpstr>
      <vt:lpstr>Firmware Updates and Test Setups</vt:lpstr>
      <vt:lpstr>Short Term Plans</vt:lpstr>
      <vt:lpstr>Trigger Performance in 2018</vt:lpstr>
      <vt:lpstr>Performance at High Rate</vt:lpstr>
    </vt:vector>
  </TitlesOfParts>
  <Company>Jefferson Science Associates,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somov</dc:creator>
  <cp:lastModifiedBy>Alexander Somov</cp:lastModifiedBy>
  <cp:revision>197</cp:revision>
  <dcterms:created xsi:type="dcterms:W3CDTF">2018-06-22T16:02:05Z</dcterms:created>
  <dcterms:modified xsi:type="dcterms:W3CDTF">2020-02-13T21:24:11Z</dcterms:modified>
</cp:coreProperties>
</file>