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3" r:id="rId4"/>
    <p:sldId id="262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8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87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5A168B-199C-49FB-B28C-E8E7ADB3AC0E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6B359-4273-4DAC-9C09-9844EA3A1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52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6B359-4273-4DAC-9C09-9844EA3A11D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29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6B359-4273-4DAC-9C09-9844EA3A11D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25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6B359-4273-4DAC-9C09-9844EA3A11D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14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6B359-4273-4DAC-9C09-9844EA3A11D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894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6B359-4273-4DAC-9C09-9844EA3A11D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66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6B359-4273-4DAC-9C09-9844EA3A11D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9371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6B359-4273-4DAC-9C09-9844EA3A11D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165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6B59-4E41-4B82-A3BC-F53F8659F5D6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B953-D019-470E-ADCF-FD681B2D7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00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6B59-4E41-4B82-A3BC-F53F8659F5D6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B953-D019-470E-ADCF-FD681B2D7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46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6B59-4E41-4B82-A3BC-F53F8659F5D6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B953-D019-470E-ADCF-FD681B2D7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809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6B59-4E41-4B82-A3BC-F53F8659F5D6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B953-D019-470E-ADCF-FD681B2D7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21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6B59-4E41-4B82-A3BC-F53F8659F5D6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B953-D019-470E-ADCF-FD681B2D7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87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6B59-4E41-4B82-A3BC-F53F8659F5D6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B953-D019-470E-ADCF-FD681B2D7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462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6B59-4E41-4B82-A3BC-F53F8659F5D6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B953-D019-470E-ADCF-FD681B2D7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74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6B59-4E41-4B82-A3BC-F53F8659F5D6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B953-D019-470E-ADCF-FD681B2D7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025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6B59-4E41-4B82-A3BC-F53F8659F5D6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B953-D019-470E-ADCF-FD681B2D7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63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6B59-4E41-4B82-A3BC-F53F8659F5D6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B953-D019-470E-ADCF-FD681B2D7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03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6B59-4E41-4B82-A3BC-F53F8659F5D6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B953-D019-470E-ADCF-FD681B2D7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010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E6B59-4E41-4B82-A3BC-F53F8659F5D6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FB953-D019-470E-ADCF-FD681B2D7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849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5155" y="2722563"/>
            <a:ext cx="10134599" cy="1310594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Estimates of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PMT Anode Current of the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CCAL (FCAL2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Modules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56449" y="4033157"/>
            <a:ext cx="42273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Alexander Somov, Jefferson Lab</a:t>
            </a:r>
            <a:endParaRPr lang="en-US" sz="2400" b="1" dirty="0">
              <a:solidFill>
                <a:srgbClr val="C00000"/>
              </a:solidFill>
            </a:endParaRPr>
          </a:p>
          <a:p>
            <a:endParaRPr lang="en-US" sz="2400" b="1" dirty="0" smtClean="0">
              <a:solidFill>
                <a:srgbClr val="C00000"/>
              </a:solidFill>
            </a:endParaRPr>
          </a:p>
          <a:p>
            <a:r>
              <a:rPr lang="en-US" sz="2400" b="1" dirty="0" smtClean="0">
                <a:solidFill>
                  <a:srgbClr val="C00000"/>
                </a:solidFill>
              </a:rPr>
              <a:t>              23 February 2020</a:t>
            </a:r>
            <a:endParaRPr lang="en-US" sz="2400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376" y="228600"/>
            <a:ext cx="2133600" cy="2268338"/>
          </a:xfrm>
          <a:prstGeom prst="rect">
            <a:avLst/>
          </a:prstGeom>
        </p:spPr>
      </p:pic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1648006" y="562669"/>
            <a:ext cx="4038600" cy="1600200"/>
            <a:chOff x="144" y="2352"/>
            <a:chExt cx="2976" cy="1443"/>
          </a:xfrm>
        </p:grpSpPr>
        <p:pic>
          <p:nvPicPr>
            <p:cNvPr id="6" name="Picture 1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" y="2352"/>
              <a:ext cx="2960" cy="144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>
              <a:off x="2064" y="2400"/>
              <a:ext cx="1056" cy="9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17363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393372" y="244928"/>
            <a:ext cx="9144000" cy="603477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Motivation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17224" y="1567415"/>
            <a:ext cx="882014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Estimate anode current of the FCAL 2   PWO insert</a:t>
            </a:r>
          </a:p>
          <a:p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- decide on the required gain of the active base amplifier 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Measure PMT anode current for CCAL modules. Extrapolate measurements to </a:t>
            </a:r>
          </a:p>
          <a:p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     the FCAL 2 </a:t>
            </a:r>
          </a:p>
          <a:p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Perform measurements for two luminosities:</a:t>
            </a:r>
          </a:p>
          <a:p>
            <a:endParaRPr lang="en-US" sz="2000" dirty="0"/>
          </a:p>
          <a:p>
            <a:r>
              <a:rPr lang="en-US" sz="2000" dirty="0" smtClean="0"/>
              <a:t>         -  use JD70 – 105 (47 um) diamond radiator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 -  350 </a:t>
            </a:r>
            <a:r>
              <a:rPr lang="en-US" sz="2000" dirty="0" err="1" smtClean="0"/>
              <a:t>nA</a:t>
            </a:r>
            <a:r>
              <a:rPr lang="en-US" sz="2000" dirty="0" smtClean="0"/>
              <a:t>  (</a:t>
            </a:r>
            <a:r>
              <a:rPr lang="en-US" sz="2000" dirty="0" err="1" smtClean="0"/>
              <a:t>GlueX</a:t>
            </a:r>
            <a:r>
              <a:rPr lang="en-US" sz="2000" dirty="0" smtClean="0"/>
              <a:t> II run conditions) and 200 </a:t>
            </a:r>
            <a:r>
              <a:rPr lang="en-US" sz="2000" dirty="0" err="1" smtClean="0"/>
              <a:t>nA</a:t>
            </a:r>
            <a:r>
              <a:rPr lang="en-US" sz="2000" dirty="0" smtClean="0"/>
              <a:t> electron beam currents</a:t>
            </a:r>
          </a:p>
          <a:p>
            <a:r>
              <a:rPr lang="en-US" sz="2000" dirty="0" smtClean="0"/>
              <a:t> </a:t>
            </a:r>
          </a:p>
          <a:p>
            <a:r>
              <a:rPr lang="en-US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71265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426029" y="125185"/>
            <a:ext cx="9144000" cy="603477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 Overview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093273" y="1964875"/>
            <a:ext cx="5886450" cy="3581400"/>
            <a:chOff x="6305550" y="2683330"/>
            <a:chExt cx="5886450" cy="35814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5550" y="2683330"/>
              <a:ext cx="5886450" cy="3581400"/>
            </a:xfrm>
            <a:prstGeom prst="rect">
              <a:avLst/>
            </a:prstGeom>
          </p:spPr>
        </p:pic>
        <p:cxnSp>
          <p:nvCxnSpPr>
            <p:cNvPr id="7" name="Straight Arrow Connector 6"/>
            <p:cNvCxnSpPr/>
            <p:nvPr/>
          </p:nvCxnSpPr>
          <p:spPr>
            <a:xfrm>
              <a:off x="9519561" y="3086100"/>
              <a:ext cx="0" cy="62048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9666514" y="3211676"/>
              <a:ext cx="11194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Threshold</a:t>
              </a:r>
              <a:endParaRPr lang="en-US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190397" y="1426266"/>
            <a:ext cx="1610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FADC Pedestals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0809" y="1183072"/>
            <a:ext cx="715191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Collect CCAL FADC waveforms using random and PS triggers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- no data </a:t>
            </a:r>
            <a:r>
              <a:rPr lang="en-US" sz="2000" dirty="0" err="1" smtClean="0"/>
              <a:t>sparsification</a:t>
            </a:r>
            <a:r>
              <a:rPr lang="en-US" sz="2000" dirty="0" smtClean="0"/>
              <a:t> (no threshold applied)</a:t>
            </a:r>
          </a:p>
          <a:p>
            <a:endParaRPr lang="en-US" sz="2000" dirty="0" smtClean="0"/>
          </a:p>
          <a:p>
            <a:r>
              <a:rPr lang="en-US" sz="2000" dirty="0" smtClean="0"/>
              <a:t>  - estimate current using waveforms acquired with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the random trigger</a:t>
            </a:r>
          </a:p>
          <a:p>
            <a:endParaRPr lang="en-US" sz="2000" dirty="0" smtClean="0"/>
          </a:p>
          <a:p>
            <a:r>
              <a:rPr lang="en-US" sz="2000" dirty="0"/>
              <a:t>  </a:t>
            </a:r>
            <a:r>
              <a:rPr lang="en-US" sz="2000" dirty="0" smtClean="0"/>
              <a:t>- Use PS trigger to monitor beam trips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(time difference between trigger time stamps)</a:t>
            </a:r>
          </a:p>
          <a:p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Sum up FADC </a:t>
            </a:r>
            <a:r>
              <a:rPr lang="en-US" sz="2000" dirty="0" err="1" smtClean="0">
                <a:solidFill>
                  <a:srgbClr val="C00000"/>
                </a:solidFill>
              </a:rPr>
              <a:t>ampilitudes</a:t>
            </a:r>
            <a:r>
              <a:rPr lang="en-US" sz="2000" dirty="0" smtClean="0">
                <a:solidFill>
                  <a:srgbClr val="C00000"/>
                </a:solidFill>
              </a:rPr>
              <a:t> above the threshold 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     (1 count above the baseline) in a 400 ns window 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                           (100 </a:t>
            </a:r>
            <a:r>
              <a:rPr lang="en-US" sz="2000" dirty="0" err="1" smtClean="0">
                <a:solidFill>
                  <a:srgbClr val="C00000"/>
                </a:solidFill>
              </a:rPr>
              <a:t>fadc</a:t>
            </a:r>
            <a:r>
              <a:rPr lang="en-US" sz="2000" dirty="0" smtClean="0">
                <a:solidFill>
                  <a:srgbClr val="C00000"/>
                </a:solidFill>
              </a:rPr>
              <a:t> samples)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Estimate anode current as follows: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76556" y="3935182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beam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350 </a:t>
            </a:r>
            <a:r>
              <a:rPr lang="en-US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nA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eam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1847311" y="2093325"/>
            <a:ext cx="5290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868266" y="5776197"/>
                <a:ext cx="4357000" cy="51860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pt-B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−4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50 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𝑂𝑚</m:t>
                        </m:r>
                      </m:den>
                    </m:f>
                    <m:r>
                      <a:rPr lang="pt-B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pt-BR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&lt;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𝐹𝐴𝐷𝐶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100 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𝑠𝑎𝑚𝑝𝑙𝑒𝑠</m:t>
                        </m:r>
                      </m:den>
                    </m:f>
                    <m:r>
                      <a:rPr lang="pt-B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pt-BR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𝐺𝑎𝑖𝑛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𝐴𝑚𝑝𝑙𝑖𝑓𝑖𝑒𝑟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8266" y="5776197"/>
                <a:ext cx="4357000" cy="518604"/>
              </a:xfrm>
              <a:prstGeom prst="rect">
                <a:avLst/>
              </a:prstGeom>
              <a:blipFill>
                <a:blip r:embed="rId4"/>
                <a:stretch>
                  <a:fillRect l="-3497" b="-8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07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108236" y="146606"/>
            <a:ext cx="9144000" cy="603477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CCAL FADC Waveforms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817480" y="992357"/>
            <a:ext cx="8511229" cy="5437414"/>
            <a:chOff x="499958" y="1110343"/>
            <a:chExt cx="8511229" cy="543741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9958" y="1110343"/>
              <a:ext cx="8511229" cy="5437414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4064000" y="3378200"/>
              <a:ext cx="1422400" cy="88265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0952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42538" y="107277"/>
            <a:ext cx="10441636" cy="603477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 of FADC Amplitudes in 400 ns Time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indow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77" y="858237"/>
            <a:ext cx="6024274" cy="58766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75639" y="1632154"/>
            <a:ext cx="39771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FADC amplitude sums for modules in </a:t>
            </a:r>
          </a:p>
          <a:p>
            <a:r>
              <a:rPr lang="en-US" dirty="0"/>
              <a:t>d</a:t>
            </a:r>
            <a:r>
              <a:rPr lang="en-US" dirty="0" smtClean="0"/>
              <a:t>ifferent CCAL layers</a:t>
            </a:r>
          </a:p>
        </p:txBody>
      </p:sp>
    </p:spTree>
    <p:extLst>
      <p:ext uri="{BB962C8B-B14F-4D97-AF65-F5344CB8AC3E}">
        <p14:creationId xmlns:p14="http://schemas.microsoft.com/office/powerpoint/2010/main" val="114537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72035" y="166272"/>
            <a:ext cx="10441636" cy="603477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 of FADC Amplitudes in 400 ns Time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indow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96" y="1294810"/>
            <a:ext cx="7302953" cy="49802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53416" y="2227709"/>
            <a:ext cx="127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 </a:t>
            </a:r>
            <a:r>
              <a:rPr lang="en-US" dirty="0">
                <a:sym typeface="Symbol" panose="05050102010706020507" pitchFamily="18" charset="2"/>
              </a:rPr>
              <a:t></a:t>
            </a:r>
            <a:r>
              <a:rPr lang="en-US" dirty="0" smtClean="0"/>
              <a:t>A / 25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15548" y="3415595"/>
            <a:ext cx="1220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 </a:t>
            </a:r>
            <a:r>
              <a:rPr lang="en-US" dirty="0" smtClean="0">
                <a:sym typeface="Symbol" panose="05050102010706020507" pitchFamily="18" charset="2"/>
              </a:rPr>
              <a:t></a:t>
            </a:r>
            <a:r>
              <a:rPr lang="en-US" dirty="0" smtClean="0"/>
              <a:t>A / 25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644068" y="4406167"/>
            <a:ext cx="1103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</a:t>
            </a:r>
            <a:r>
              <a:rPr lang="en-US" dirty="0" smtClean="0">
                <a:sym typeface="Symbol" panose="05050102010706020507" pitchFamily="18" charset="2"/>
              </a:rPr>
              <a:t></a:t>
            </a:r>
            <a:r>
              <a:rPr lang="en-US" dirty="0" smtClean="0"/>
              <a:t>A  / 25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069397" y="1027764"/>
            <a:ext cx="501445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Current seen by FADC in the 3</a:t>
            </a:r>
            <a:r>
              <a:rPr lang="en-US" baseline="30000" dirty="0" smtClean="0">
                <a:solidFill>
                  <a:srgbClr val="C00000"/>
                </a:solidFill>
              </a:rPr>
              <a:t>rd</a:t>
            </a:r>
            <a:r>
              <a:rPr lang="en-US" dirty="0" smtClean="0">
                <a:solidFill>
                  <a:srgbClr val="C00000"/>
                </a:solidFill>
              </a:rPr>
              <a:t> row:  30 </a:t>
            </a:r>
            <a:r>
              <a:rPr lang="en-US" dirty="0" smtClean="0">
                <a:solidFill>
                  <a:srgbClr val="C00000"/>
                </a:solidFill>
                <a:sym typeface="Symbol" panose="05050102010706020507" pitchFamily="18" charset="2"/>
              </a:rPr>
              <a:t></a:t>
            </a:r>
            <a:r>
              <a:rPr lang="en-US" dirty="0" smtClean="0">
                <a:solidFill>
                  <a:srgbClr val="C00000"/>
                </a:solidFill>
              </a:rPr>
              <a:t>A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Current through the divider: 30 </a:t>
            </a:r>
            <a:r>
              <a:rPr lang="en-US" dirty="0" smtClean="0">
                <a:solidFill>
                  <a:srgbClr val="C00000"/>
                </a:solidFill>
                <a:sym typeface="Symbol" panose="05050102010706020507" pitchFamily="18" charset="2"/>
              </a:rPr>
              <a:t>A</a:t>
            </a:r>
            <a:r>
              <a:rPr lang="en-US" dirty="0" smtClean="0">
                <a:solidFill>
                  <a:srgbClr val="C00000"/>
                </a:solidFill>
              </a:rPr>
              <a:t> / 25  =  1.2 </a:t>
            </a:r>
            <a:r>
              <a:rPr lang="en-US" dirty="0" smtClean="0">
                <a:solidFill>
                  <a:srgbClr val="C00000"/>
                </a:solidFill>
                <a:sym typeface="Symbol" panose="05050102010706020507" pitchFamily="18" charset="2"/>
              </a:rPr>
              <a:t></a:t>
            </a:r>
            <a:r>
              <a:rPr lang="en-US" dirty="0" smtClean="0">
                <a:solidFill>
                  <a:srgbClr val="C00000"/>
                </a:solidFill>
              </a:rPr>
              <a:t>A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Current estimates for FCAL:</a:t>
            </a:r>
          </a:p>
          <a:p>
            <a:endParaRPr lang="en-US" dirty="0"/>
          </a:p>
          <a:p>
            <a:r>
              <a:rPr lang="en-US" dirty="0" smtClean="0"/>
              <a:t>       - beam hole in the FCAL insert: 2x2 modules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      - 1st layer covered by an absorber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     - CCAL is positioned at Z </a:t>
            </a:r>
            <a:r>
              <a:rPr lang="en-US" baseline="-25000" dirty="0" smtClean="0"/>
              <a:t>CCAL</a:t>
            </a:r>
            <a:r>
              <a:rPr lang="en-US" dirty="0" smtClean="0"/>
              <a:t>  = 2 </a:t>
            </a:r>
            <a:r>
              <a:rPr lang="en-US" dirty="0" smtClean="0">
                <a:sym typeface="Symbol" panose="05050102010706020507" pitchFamily="18" charset="2"/>
              </a:rPr>
              <a:t> Z </a:t>
            </a:r>
            <a:r>
              <a:rPr lang="en-US" baseline="-25000" dirty="0" smtClean="0">
                <a:sym typeface="Symbol" panose="05050102010706020507" pitchFamily="18" charset="2"/>
              </a:rPr>
              <a:t>FCAL </a:t>
            </a:r>
          </a:p>
          <a:p>
            <a:r>
              <a:rPr lang="en-US" baseline="-25000" dirty="0">
                <a:sym typeface="Symbol" panose="05050102010706020507" pitchFamily="18" charset="2"/>
              </a:rPr>
              <a:t> </a:t>
            </a:r>
            <a:r>
              <a:rPr lang="en-US" baseline="-25000" dirty="0" smtClean="0">
                <a:sym typeface="Symbol" panose="05050102010706020507" pitchFamily="18" charset="2"/>
              </a:rPr>
              <a:t>                                  </a:t>
            </a:r>
            <a:r>
              <a:rPr lang="en-US" dirty="0" smtClean="0">
                <a:sym typeface="Symbol" panose="05050102010706020507" pitchFamily="18" charset="2"/>
              </a:rPr>
              <a:t> (Z</a:t>
            </a:r>
            <a:r>
              <a:rPr lang="en-US" baseline="-25000" dirty="0" smtClean="0">
                <a:sym typeface="Symbol" panose="05050102010706020507" pitchFamily="18" charset="2"/>
              </a:rPr>
              <a:t>CCAL</a:t>
            </a:r>
            <a:r>
              <a:rPr lang="en-US" dirty="0" smtClean="0">
                <a:sym typeface="Symbol" panose="05050102010706020507" pitchFamily="18" charset="2"/>
              </a:rPr>
              <a:t>   12 m)</a:t>
            </a:r>
            <a:endParaRPr lang="en-US" baseline="-25000" dirty="0" smtClean="0"/>
          </a:p>
          <a:p>
            <a:r>
              <a:rPr lang="en-US" dirty="0"/>
              <a:t> </a:t>
            </a:r>
            <a:r>
              <a:rPr lang="en-US" dirty="0" smtClean="0"/>
              <a:t>     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   aperture: </a:t>
            </a:r>
            <a:r>
              <a:rPr lang="en-US" dirty="0"/>
              <a:t>4</a:t>
            </a:r>
            <a:r>
              <a:rPr lang="en-US" baseline="30000" dirty="0"/>
              <a:t>th </a:t>
            </a:r>
            <a:r>
              <a:rPr lang="en-US" dirty="0"/>
              <a:t> </a:t>
            </a:r>
            <a:r>
              <a:rPr lang="en-US" dirty="0" smtClean="0"/>
              <a:t>CCAL layer corresponds to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the 2</a:t>
            </a:r>
            <a:r>
              <a:rPr lang="en-US" baseline="30000" dirty="0" smtClean="0"/>
              <a:t>nd</a:t>
            </a:r>
            <a:r>
              <a:rPr lang="en-US" dirty="0" smtClean="0"/>
              <a:t> FCAL layer</a:t>
            </a:r>
          </a:p>
          <a:p>
            <a:r>
              <a:rPr lang="en-US" dirty="0"/>
              <a:t> </a:t>
            </a:r>
            <a:r>
              <a:rPr lang="en-US" dirty="0" smtClean="0"/>
              <a:t>            solid angle: factor 4</a:t>
            </a:r>
          </a:p>
          <a:p>
            <a:endParaRPr lang="en-US" dirty="0"/>
          </a:p>
          <a:p>
            <a:r>
              <a:rPr lang="en-US" dirty="0" smtClean="0"/>
              <a:t>     -  FCAL current in the 3</a:t>
            </a:r>
            <a:r>
              <a:rPr lang="en-US" baseline="30000" dirty="0" smtClean="0"/>
              <a:t>rd</a:t>
            </a:r>
            <a:r>
              <a:rPr lang="en-US" dirty="0" smtClean="0"/>
              <a:t> layer (1</a:t>
            </a:r>
            <a:r>
              <a:rPr lang="en-US" baseline="30000" dirty="0" smtClean="0"/>
              <a:t>st</a:t>
            </a:r>
            <a:r>
              <a:rPr lang="en-US" dirty="0" smtClean="0"/>
              <a:t> after an  </a:t>
            </a:r>
          </a:p>
          <a:p>
            <a:r>
              <a:rPr lang="en-US" dirty="0" smtClean="0"/>
              <a:t>         absorber) if no amplifier used: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5 x 4 = 20 </a:t>
            </a:r>
            <a:r>
              <a:rPr lang="en-US" dirty="0" smtClean="0">
                <a:sym typeface="Symbol" panose="05050102010706020507" pitchFamily="18" charset="2"/>
              </a:rPr>
              <a:t></a:t>
            </a:r>
            <a:r>
              <a:rPr lang="en-US" dirty="0" smtClean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12402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44215" y="471070"/>
            <a:ext cx="10441636" cy="603477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68996" y="1960846"/>
            <a:ext cx="1030647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Can (probably) use active bases without dividers in all FCAL 2 insert modules except </a:t>
            </a:r>
          </a:p>
          <a:p>
            <a:r>
              <a:rPr lang="en-US" sz="2000" dirty="0" smtClean="0"/>
              <a:t>the 3 – 4 layers after the absorber. The amplification factor of 3 or 6 can be used for </a:t>
            </a:r>
          </a:p>
          <a:p>
            <a:r>
              <a:rPr lang="en-US" sz="2000" dirty="0" smtClean="0"/>
              <a:t>these modules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28 active bases were taken from the CCAL (all bases from layer 3 and 8 modules from layer 4).</a:t>
            </a:r>
            <a:endParaRPr lang="en-US" sz="2000" dirty="0"/>
          </a:p>
          <a:p>
            <a:r>
              <a:rPr lang="en-US" sz="2000" dirty="0" smtClean="0"/>
              <a:t>Gain of these dividers will be modified (coordinated with Fernando): </a:t>
            </a:r>
          </a:p>
          <a:p>
            <a:r>
              <a:rPr lang="en-US" sz="2000" dirty="0" smtClean="0"/>
              <a:t>                       - 14 bases – gain 3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- 14 bases – gain 6</a:t>
            </a:r>
            <a:endParaRPr lang="en-US" sz="2000" dirty="0"/>
          </a:p>
          <a:p>
            <a:r>
              <a:rPr lang="en-US" sz="2000" dirty="0" smtClean="0"/>
              <a:t>Modified bases will be reinstalled on CCAL and testes in March / April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3727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72035" y="244928"/>
            <a:ext cx="10441636" cy="603477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Baseline Shift as a Function of Rate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27" y="1110343"/>
            <a:ext cx="5695950" cy="5486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075047" y="1966452"/>
            <a:ext cx="4338624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Amplifier in the active base is AC coupled</a:t>
            </a:r>
          </a:p>
          <a:p>
            <a:r>
              <a:rPr lang="en-US" dirty="0"/>
              <a:t> </a:t>
            </a:r>
            <a:r>
              <a:rPr lang="en-US" dirty="0" smtClean="0"/>
              <a:t>- expect some FADC baseline shift at high</a:t>
            </a:r>
          </a:p>
          <a:p>
            <a:r>
              <a:rPr lang="en-US" dirty="0"/>
              <a:t> </a:t>
            </a:r>
            <a:r>
              <a:rPr lang="en-US" dirty="0" smtClean="0"/>
              <a:t>   rate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The shift depends on the rate</a:t>
            </a:r>
          </a:p>
          <a:p>
            <a:endParaRPr lang="en-US" dirty="0" smtClean="0"/>
          </a:p>
          <a:p>
            <a:r>
              <a:rPr lang="en-US" sz="1600" dirty="0" smtClean="0"/>
              <a:t>Note, if the amplifier is bypassed, the PMT </a:t>
            </a:r>
          </a:p>
          <a:p>
            <a:r>
              <a:rPr lang="en-US" sz="1600" dirty="0" smtClean="0"/>
              <a:t>Is DC coupled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Checked the baseline shift at CCAL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(350 </a:t>
            </a:r>
            <a:r>
              <a:rPr lang="en-US" dirty="0" smtClean="0">
                <a:solidFill>
                  <a:srgbClr val="C00000"/>
                </a:solidFill>
                <a:sym typeface="Symbol" panose="05050102010706020507" pitchFamily="18" charset="2"/>
              </a:rPr>
              <a:t>A at the diamond radiator JD70-105)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sym typeface="Symbol" panose="05050102010706020507" pitchFamily="18" charset="2"/>
              </a:rPr>
              <a:t>The shift is about 0.5 </a:t>
            </a:r>
            <a:r>
              <a:rPr lang="en-US" dirty="0" err="1" smtClean="0">
                <a:sym typeface="Symbol" panose="05050102010706020507" pitchFamily="18" charset="2"/>
              </a:rPr>
              <a:t>fadc</a:t>
            </a:r>
            <a:r>
              <a:rPr lang="en-US" dirty="0" smtClean="0">
                <a:sym typeface="Symbol" panose="05050102010706020507" pitchFamily="18" charset="2"/>
              </a:rPr>
              <a:t> counts in the</a:t>
            </a:r>
          </a:p>
          <a:p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    4</a:t>
            </a:r>
            <a:r>
              <a:rPr lang="en-US" baseline="30000" dirty="0" smtClean="0">
                <a:sym typeface="Symbol" panose="05050102010706020507" pitchFamily="18" charset="2"/>
              </a:rPr>
              <a:t>th</a:t>
            </a:r>
            <a:r>
              <a:rPr lang="en-US" dirty="0" smtClean="0">
                <a:sym typeface="Symbol" panose="05050102010706020507" pitchFamily="18" charset="2"/>
              </a:rPr>
              <a:t> layer (0.1 count in the 5</a:t>
            </a:r>
            <a:r>
              <a:rPr lang="en-US" baseline="30000" dirty="0" smtClean="0">
                <a:sym typeface="Symbol" panose="05050102010706020507" pitchFamily="18" charset="2"/>
              </a:rPr>
              <a:t>th</a:t>
            </a:r>
            <a:r>
              <a:rPr lang="en-US" dirty="0" smtClean="0">
                <a:sym typeface="Symbol" panose="05050102010706020507" pitchFamily="18" charset="2"/>
              </a:rPr>
              <a:t> layer)</a:t>
            </a:r>
          </a:p>
        </p:txBody>
      </p:sp>
    </p:spTree>
    <p:extLst>
      <p:ext uri="{BB962C8B-B14F-4D97-AF65-F5344CB8AC3E}">
        <p14:creationId xmlns:p14="http://schemas.microsoft.com/office/powerpoint/2010/main" val="327476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1029</TotalTime>
  <Words>585</Words>
  <Application>Microsoft Office PowerPoint</Application>
  <PresentationFormat>Widescreen</PresentationFormat>
  <Paragraphs>105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Estimates of the PMT Anode Current of the CCAL (FCAL2) Modules </vt:lpstr>
      <vt:lpstr>Motivation</vt:lpstr>
      <vt:lpstr>Analysis Overview</vt:lpstr>
      <vt:lpstr>CCAL FADC Waveforms</vt:lpstr>
      <vt:lpstr>Sum of FADC Amplitudes in 400 ns Time Window</vt:lpstr>
      <vt:lpstr>Sum of FADC Amplitudes in 400 ns Time Window</vt:lpstr>
      <vt:lpstr>Discussion</vt:lpstr>
      <vt:lpstr>Baseline Shift as a Function of Rate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Estimates of the CCAL (FCAL2) Anode Current</dc:title>
  <dc:creator>Alexander Somov</dc:creator>
  <cp:lastModifiedBy>Alexander Somov</cp:lastModifiedBy>
  <cp:revision>31</cp:revision>
  <dcterms:created xsi:type="dcterms:W3CDTF">2020-02-07T14:29:59Z</dcterms:created>
  <dcterms:modified xsi:type="dcterms:W3CDTF">2020-02-24T16:16:55Z</dcterms:modified>
</cp:coreProperties>
</file>