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629" r:id="rId2"/>
    <p:sldId id="673" r:id="rId3"/>
    <p:sldId id="624" r:id="rId4"/>
    <p:sldId id="688" r:id="rId5"/>
    <p:sldId id="671" r:id="rId6"/>
    <p:sldId id="676" r:id="rId7"/>
    <p:sldId id="678" r:id="rId8"/>
    <p:sldId id="677" r:id="rId9"/>
    <p:sldId id="687" r:id="rId10"/>
    <p:sldId id="684" r:id="rId11"/>
    <p:sldId id="685" r:id="rId12"/>
    <p:sldId id="679" r:id="rId13"/>
    <p:sldId id="680" r:id="rId14"/>
    <p:sldId id="681" r:id="rId15"/>
    <p:sldId id="683" r:id="rId16"/>
    <p:sldId id="686" r:id="rId17"/>
    <p:sldId id="695" r:id="rId18"/>
    <p:sldId id="674" r:id="rId19"/>
    <p:sldId id="669" r:id="rId20"/>
    <p:sldId id="689" r:id="rId21"/>
    <p:sldId id="655" r:id="rId22"/>
    <p:sldId id="697" r:id="rId23"/>
    <p:sldId id="650" r:id="rId24"/>
    <p:sldId id="651" r:id="rId25"/>
    <p:sldId id="656" r:id="rId26"/>
    <p:sldId id="657" r:id="rId27"/>
    <p:sldId id="63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0DB3"/>
    <a:srgbClr val="2B1BA5"/>
    <a:srgbClr val="800000"/>
    <a:srgbClr val="FF00FF"/>
    <a:srgbClr val="42AE42"/>
    <a:srgbClr val="0EED03"/>
    <a:srgbClr val="BA068B"/>
    <a:srgbClr val="2EB4C2"/>
    <a:srgbClr val="D51B97"/>
    <a:srgbClr val="3210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4" autoAdjust="0"/>
    <p:restoredTop sz="94640" autoAdjust="0"/>
  </p:normalViewPr>
  <p:slideViewPr>
    <p:cSldViewPr>
      <p:cViewPr>
        <p:scale>
          <a:sx n="52" d="100"/>
          <a:sy n="52" d="100"/>
        </p:scale>
        <p:origin x="384" y="1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D0CF0-F47E-43E6-9735-D1FDAAC8AD23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C7E52-A28C-43A7-9D0B-6E03A5505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C7E52-A28C-43A7-9D0B-6E03A5505BD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948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D20B7-0A2B-4C3E-A1A7-F18D9DBEDE58}" type="datetime1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FC555-8041-4421-9632-B4F0196D753E}" type="datetime1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FCE45-F56D-4D1C-A4BF-5FCCCD2AC6AF}" type="datetime1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8FF0C-2B57-4E92-BBB4-200AC81B5E23}" type="datetime1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2CB7A-0CC7-4DEB-BECA-5DAF08A1930C}" type="datetime1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9E3EC-F084-4AA4-A636-612A39F2E55F}" type="datetime1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F0089-1960-4322-A518-19F11B5FC596}" type="datetime1">
              <a:rPr lang="en-US" smtClean="0"/>
              <a:t>10/22/2020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FB42-23AF-4A84-9674-3874FD821E5C}" type="datetime1">
              <a:rPr lang="en-US" smtClean="0"/>
              <a:t>10/22/2020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7E040-FF9B-4FFF-AD39-38CBC98B97DB}" type="datetime1">
              <a:rPr lang="en-US" smtClean="0"/>
              <a:t>10/22/2020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A319A-E1FE-44A5-9655-3291C65FA3F6}" type="datetime1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1DA1-D42C-4D3C-ADEB-B742020891CD}" type="datetime1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8EF83-87DE-4AC9-B817-165976FCB51A}" type="datetime1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halldweb.jlab.org/primexd/data%20_quality_2019/quality_check_2019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halldweb.jlab.org/primexd/data_quality_2019/quality_check_2019.pd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976494" y="2686237"/>
            <a:ext cx="768832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PrimEx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Overview and Preparation for 2021 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3810000" y="3418835"/>
            <a:ext cx="11657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en-US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Somov</a:t>
            </a:r>
            <a:endParaRPr lang="de-DE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25"/>
          <p:cNvSpPr txBox="1">
            <a:spLocks noChangeArrowheads="1"/>
          </p:cNvSpPr>
          <p:nvPr/>
        </p:nvSpPr>
        <p:spPr bwMode="auto">
          <a:xfrm>
            <a:off x="2232568" y="4555828"/>
            <a:ext cx="5486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GlueX</a:t>
            </a:r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collaboration meeting,  </a:t>
            </a:r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October </a:t>
            </a:r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22, 2020</a:t>
            </a:r>
          </a:p>
        </p:txBody>
      </p:sp>
      <p:pic>
        <p:nvPicPr>
          <p:cNvPr id="2055" name="Picture 26" descr="JLab_logo_whit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5527" y="1292134"/>
            <a:ext cx="17526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557656"/>
            <a:ext cx="2091730" cy="16075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3998318"/>
            <a:ext cx="2999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on behalf of the </a:t>
            </a:r>
            <a:r>
              <a:rPr lang="en-US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PrimEx</a:t>
            </a:r>
            <a:r>
              <a:rPr lang="en-US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40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72258" y="679525"/>
            <a:ext cx="51946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</a:rPr>
              <a:t>Tagged Flux for TAGH / TAGM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C184-81FD-41E8-AA69-89400F828D28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75" y="2034086"/>
            <a:ext cx="4122565" cy="1425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92" y="3962507"/>
            <a:ext cx="3988387" cy="13794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436" y="3962507"/>
            <a:ext cx="4002986" cy="13844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35587" y="2500354"/>
            <a:ext cx="400090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Read points: Beam photon </a:t>
            </a:r>
          </a:p>
          <a:p>
            <a:endParaRPr lang="en-US" sz="135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Blue points:  FADC time  (require ADC and TDC hits)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6266" y="2261631"/>
            <a:ext cx="57060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TAGH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55780" y="4584110"/>
            <a:ext cx="141647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TAGM (old recon)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01056" y="4584110"/>
            <a:ext cx="149419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TAGM (new recon)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88640" y="2106411"/>
            <a:ext cx="330334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PS tagged flux extracted using two methods: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98062" y="5482712"/>
            <a:ext cx="718498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New reconstruction of the TAGM: (1) Require both ADC and TDC hits, remove amplitude thresholds </a:t>
            </a:r>
          </a:p>
        </p:txBody>
      </p:sp>
      <p:sp>
        <p:nvSpPr>
          <p:cNvPr id="17" name="Oval 16"/>
          <p:cNvSpPr/>
          <p:nvPr/>
        </p:nvSpPr>
        <p:spPr>
          <a:xfrm>
            <a:off x="5087547" y="4004027"/>
            <a:ext cx="641920" cy="5088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32529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C184-81FD-41E8-AA69-89400F828D28}" type="slidenum">
              <a:rPr lang="en-US" smtClean="0"/>
              <a:t>11</a:t>
            </a:fld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429803" y="1100579"/>
            <a:ext cx="127951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Run 61914 (He)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66718" y="1360858"/>
            <a:ext cx="7922025" cy="3695864"/>
            <a:chOff x="616752" y="1300775"/>
            <a:chExt cx="10562700" cy="492781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288" y="1791584"/>
              <a:ext cx="4287785" cy="413004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2718820" y="5797706"/>
              <a:ext cx="92589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/>
                <a:t>PS Tile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 rot="16200000">
              <a:off x="112340" y="3546445"/>
              <a:ext cx="1408933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PS time  (ns)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604200" y="4765324"/>
              <a:ext cx="821165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Arm B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622301" y="2578735"/>
              <a:ext cx="827577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Arm A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3584763" y="2655732"/>
              <a:ext cx="1273699" cy="584669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Oval 22"/>
            <p:cNvSpPr/>
            <p:nvPr/>
          </p:nvSpPr>
          <p:spPr>
            <a:xfrm>
              <a:off x="3368173" y="4657656"/>
              <a:ext cx="1273699" cy="584669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8171" y="1777620"/>
              <a:ext cx="4271281" cy="4114144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9009408" y="5721569"/>
              <a:ext cx="92589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/>
                <a:t>PS Tile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07448" y="1300775"/>
              <a:ext cx="4680684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Before Calibration (Calibration updated in May)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266064" y="1310612"/>
              <a:ext cx="2415875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After Calibration (New)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514996" y="454452"/>
            <a:ext cx="44954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smtClean="0">
                <a:solidFill>
                  <a:srgbClr val="FF0000"/>
                </a:solidFill>
              </a:rPr>
              <a:t>PS </a:t>
            </a:r>
            <a:r>
              <a:rPr lang="en-US" sz="2100" b="1" dirty="0">
                <a:solidFill>
                  <a:srgbClr val="FF0000"/>
                </a:solidFill>
              </a:rPr>
              <a:t>Timing  </a:t>
            </a:r>
            <a:r>
              <a:rPr lang="en-US" sz="2100" b="1" dirty="0" smtClean="0">
                <a:solidFill>
                  <a:srgbClr val="FF0000"/>
                </a:solidFill>
              </a:rPr>
              <a:t>Calibration</a:t>
            </a:r>
            <a:endParaRPr lang="en-US" sz="21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257" y="5093685"/>
            <a:ext cx="558659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Some PS </a:t>
            </a:r>
            <a:r>
              <a:rPr lang="en-US" sz="1350" dirty="0" err="1"/>
              <a:t>hIts</a:t>
            </a:r>
            <a:r>
              <a:rPr lang="en-US" sz="1350" dirty="0"/>
              <a:t> in Arm A and Arm B are out of time – missing PS coincidence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Recalibrate PS time for all </a:t>
            </a:r>
            <a:r>
              <a:rPr lang="en-US" sz="1350" dirty="0" err="1"/>
              <a:t>PrimEx</a:t>
            </a:r>
            <a:r>
              <a:rPr lang="en-US" sz="1350" dirty="0"/>
              <a:t> runs (new constants in CCDB)</a:t>
            </a:r>
          </a:p>
        </p:txBody>
      </p:sp>
      <p:sp>
        <p:nvSpPr>
          <p:cNvPr id="4" name="Rectangle 3"/>
          <p:cNvSpPr/>
          <p:nvPr/>
        </p:nvSpPr>
        <p:spPr>
          <a:xfrm>
            <a:off x="5682176" y="5377882"/>
            <a:ext cx="4572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>
                <a:hlinkClick r:id="rId4"/>
              </a:rPr>
              <a:t>https://halldweb.jlab.org/primexd/data _quality_2019/quality_check_2019.pdf</a:t>
            </a:r>
            <a:endParaRPr lang="en-US" sz="1350" dirty="0"/>
          </a:p>
        </p:txBody>
      </p:sp>
      <p:sp>
        <p:nvSpPr>
          <p:cNvPr id="9" name="Rectangle 8"/>
          <p:cNvSpPr/>
          <p:nvPr/>
        </p:nvSpPr>
        <p:spPr>
          <a:xfrm>
            <a:off x="780223" y="5541161"/>
            <a:ext cx="4803084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Still some minor issues with TAGH/TAGM timing for some runs</a:t>
            </a:r>
          </a:p>
        </p:txBody>
      </p:sp>
    </p:spTree>
    <p:extLst>
      <p:ext uri="{BB962C8B-B14F-4D97-AF65-F5344CB8AC3E}">
        <p14:creationId xmlns:p14="http://schemas.microsoft.com/office/powerpoint/2010/main" val="317391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89299" y="891774"/>
            <a:ext cx="51946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</a:rPr>
              <a:t>TAGM Time Calibration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5B24-CCB9-4F8D-ADD0-9686E606EC57}" type="datetime1">
              <a:rPr lang="en-US" smtClean="0"/>
              <a:t>10/22/2020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C184-81FD-41E8-AA69-89400F828D28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88248" y="1061347"/>
            <a:ext cx="180844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Sasha, October 9, 2020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76" y="1491067"/>
            <a:ext cx="3641234" cy="22078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673" y="1461789"/>
            <a:ext cx="3674214" cy="222783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620479" y="1341942"/>
            <a:ext cx="1845392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350" dirty="0"/>
              <a:t>   T(TAGH) – T(PS)               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304261" y="1341942"/>
            <a:ext cx="1845392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350" dirty="0"/>
              <a:t>   T(TAGM) – T(PS)               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679032"/>
            <a:ext cx="3829050" cy="232171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723" y="3622144"/>
            <a:ext cx="3829050" cy="232171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648912" y="4004681"/>
            <a:ext cx="1358601" cy="7155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350" dirty="0"/>
              <a:t>   T(TAGH) – T(PS)</a:t>
            </a:r>
          </a:p>
          <a:p>
            <a:r>
              <a:rPr lang="en-US" sz="1350" dirty="0"/>
              <a:t>     (all counters)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105208" y="3919614"/>
            <a:ext cx="1434066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350" dirty="0"/>
              <a:t>   T(TAGM) – T(PS)</a:t>
            </a:r>
          </a:p>
          <a:p>
            <a:r>
              <a:rPr lang="en-US" sz="1350" dirty="0"/>
              <a:t>      (all counters)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18448" y="1007190"/>
            <a:ext cx="126669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Run 61321 (Be)</a:t>
            </a:r>
          </a:p>
        </p:txBody>
      </p:sp>
    </p:spTree>
    <p:extLst>
      <p:ext uri="{BB962C8B-B14F-4D97-AF65-F5344CB8AC3E}">
        <p14:creationId xmlns:p14="http://schemas.microsoft.com/office/powerpoint/2010/main" val="190173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5600" y="479532"/>
            <a:ext cx="51946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smtClean="0">
                <a:solidFill>
                  <a:srgbClr val="FF0000"/>
                </a:solidFill>
              </a:rPr>
              <a:t>TAGM Time </a:t>
            </a:r>
            <a:r>
              <a:rPr lang="en-US" sz="2100" b="1" dirty="0">
                <a:solidFill>
                  <a:srgbClr val="FF0000"/>
                </a:solidFill>
              </a:rPr>
              <a:t>Walk Calibration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C184-81FD-41E8-AA69-89400F828D28}" type="slidenum">
              <a:rPr lang="en-US" smtClean="0"/>
              <a:t>13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781" y="1994826"/>
            <a:ext cx="4226619" cy="256278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201258" y="1694744"/>
            <a:ext cx="134626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After Calibration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85381" y="2108458"/>
            <a:ext cx="3962400" cy="2449150"/>
            <a:chOff x="902840" y="3448564"/>
            <a:chExt cx="3707855" cy="233452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2840" y="3448564"/>
              <a:ext cx="3234289" cy="2334524"/>
            </a:xfrm>
            <a:prstGeom prst="rect">
              <a:avLst/>
            </a:prstGeom>
          </p:spPr>
        </p:pic>
        <p:cxnSp>
          <p:nvCxnSpPr>
            <p:cNvPr id="10" name="Straight Connector 9"/>
            <p:cNvCxnSpPr/>
            <p:nvPr/>
          </p:nvCxnSpPr>
          <p:spPr>
            <a:xfrm>
              <a:off x="1419447" y="4126762"/>
              <a:ext cx="47846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146609" y="3988262"/>
              <a:ext cx="1784784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What we have in CCDB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806996" y="4280586"/>
              <a:ext cx="1803699" cy="5078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Fit function</a:t>
              </a:r>
            </a:p>
            <a:p>
              <a:r>
                <a:rPr lang="en-US" sz="1350" dirty="0"/>
                <a:t>p0 + p1 / (x + p3) ** P2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874391" y="645332"/>
            <a:ext cx="149121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TAGM Counter 20</a:t>
            </a:r>
          </a:p>
        </p:txBody>
      </p:sp>
    </p:spTree>
    <p:extLst>
      <p:ext uri="{BB962C8B-B14F-4D97-AF65-F5344CB8AC3E}">
        <p14:creationId xmlns:p14="http://schemas.microsoft.com/office/powerpoint/2010/main" val="132904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0800" y="797549"/>
            <a:ext cx="51946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smtClean="0">
                <a:solidFill>
                  <a:srgbClr val="FF0000"/>
                </a:solidFill>
              </a:rPr>
              <a:t>TAGM Time-Walk </a:t>
            </a:r>
            <a:r>
              <a:rPr lang="en-US" sz="2100" b="1" dirty="0" smtClean="0">
                <a:solidFill>
                  <a:srgbClr val="FF0000"/>
                </a:solidFill>
              </a:rPr>
              <a:t>Calibration </a:t>
            </a:r>
            <a:r>
              <a:rPr lang="en-US" sz="2100" b="1" dirty="0">
                <a:solidFill>
                  <a:srgbClr val="FF0000"/>
                </a:solidFill>
              </a:rPr>
              <a:t>Results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C184-81FD-41E8-AA69-89400F828D28}" type="slidenum">
              <a:rPr lang="en-US" smtClean="0"/>
              <a:t>14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188987" y="2199190"/>
            <a:ext cx="134626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After Calibration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2" y="2476189"/>
            <a:ext cx="3990533" cy="24196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813" y="2476189"/>
            <a:ext cx="4087651" cy="247852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34586" y="2199190"/>
            <a:ext cx="145604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Before Calibration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18071" y="289718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Run 61321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85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3270" y="461356"/>
            <a:ext cx="5194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Monitoring </a:t>
            </a:r>
            <a:r>
              <a:rPr lang="en-US" sz="2800" b="1" baseline="30000" dirty="0">
                <a:solidFill>
                  <a:srgbClr val="FF0000"/>
                </a:solidFill>
              </a:rPr>
              <a:t>4</a:t>
            </a:r>
            <a:r>
              <a:rPr lang="en-US" sz="2800" b="1" dirty="0">
                <a:solidFill>
                  <a:srgbClr val="FF0000"/>
                </a:solidFill>
              </a:rPr>
              <a:t>He </a:t>
            </a:r>
            <a:r>
              <a:rPr lang="en-US" sz="2800" b="1" dirty="0" smtClean="0">
                <a:solidFill>
                  <a:srgbClr val="FF0000"/>
                </a:solidFill>
              </a:rPr>
              <a:t> Target Density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C184-81FD-41E8-AA69-89400F828D28}" type="slidenum">
              <a:rPr lang="en-US" smtClean="0"/>
              <a:t>15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99" y="2284401"/>
            <a:ext cx="7010400" cy="440787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52600" y="1143000"/>
            <a:ext cx="536704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 </a:t>
            </a:r>
            <a:r>
              <a:rPr lang="en-US" dirty="0" smtClean="0"/>
              <a:t> </a:t>
            </a:r>
            <a:r>
              <a:rPr lang="en-US" dirty="0" smtClean="0"/>
              <a:t>PS </a:t>
            </a:r>
            <a:r>
              <a:rPr lang="en-US" dirty="0" smtClean="0"/>
              <a:t> and </a:t>
            </a:r>
            <a:r>
              <a:rPr lang="en-US" dirty="0" smtClean="0"/>
              <a:t>ST </a:t>
            </a:r>
            <a:r>
              <a:rPr lang="en-US" dirty="0" err="1" smtClean="0"/>
              <a:t>fadc</a:t>
            </a:r>
            <a:r>
              <a:rPr lang="en-US" dirty="0" smtClean="0"/>
              <a:t> scalers to monitor target density </a:t>
            </a:r>
          </a:p>
          <a:p>
            <a:r>
              <a:rPr lang="en-US" dirty="0"/>
              <a:t> </a:t>
            </a:r>
            <a:r>
              <a:rPr lang="en-US" dirty="0" smtClean="0"/>
              <a:t>  PS rate – flux,  ST rate – proportional to target density</a:t>
            </a:r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- sensitivity verified with MC simulation</a:t>
            </a:r>
          </a:p>
          <a:p>
            <a:r>
              <a:rPr lang="en-US" dirty="0" smtClean="0"/>
              <a:t>   - run in parallel with taking data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37993" y="2971800"/>
            <a:ext cx="4525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Relative density measured with scalers for </a:t>
            </a:r>
          </a:p>
          <a:p>
            <a:r>
              <a:rPr lang="en-US" dirty="0" smtClean="0"/>
              <a:t> 5 run periods with He target (re-filled target)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96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30281" y="198198"/>
            <a:ext cx="5194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Compton Cross Section (He Runs)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42043" y="5674904"/>
            <a:ext cx="2057400" cy="273844"/>
          </a:xfrm>
        </p:spPr>
        <p:txBody>
          <a:bodyPr/>
          <a:lstStyle/>
          <a:p>
            <a:fld id="{2125C184-81FD-41E8-AA69-89400F828D28}" type="slidenum">
              <a:rPr lang="en-US" smtClean="0"/>
              <a:t>16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09" y="1671637"/>
            <a:ext cx="2726364" cy="185924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642" y="1671637"/>
            <a:ext cx="2726363" cy="185924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64" y="3711454"/>
            <a:ext cx="3003508" cy="204823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226553" y="1846255"/>
            <a:ext cx="1621854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  <a:p>
            <a:r>
              <a:rPr lang="en-US" sz="1350" dirty="0"/>
              <a:t>     </a:t>
            </a:r>
            <a:r>
              <a:rPr lang="en-US" dirty="0"/>
              <a:t>L</a:t>
            </a:r>
            <a:r>
              <a:rPr lang="en-US" dirty="0" smtClean="0"/>
              <a:t>ow intensity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32082" y="3154804"/>
            <a:ext cx="20673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Runs from different </a:t>
            </a:r>
          </a:p>
          <a:p>
            <a:r>
              <a:rPr lang="en-US" dirty="0"/>
              <a:t>       target </a:t>
            </a:r>
            <a:r>
              <a:rPr lang="en-US" dirty="0" smtClean="0"/>
              <a:t>fills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23560" y="4071393"/>
            <a:ext cx="40533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 smtClean="0"/>
              <a:t>Some small discrepancies </a:t>
            </a:r>
            <a:r>
              <a:rPr lang="en-US" dirty="0"/>
              <a:t>in </a:t>
            </a:r>
            <a:r>
              <a:rPr lang="en-US" dirty="0" smtClean="0"/>
              <a:t>cross </a:t>
            </a:r>
            <a:r>
              <a:rPr lang="en-US" dirty="0"/>
              <a:t>section </a:t>
            </a:r>
            <a:r>
              <a:rPr lang="en-US" dirty="0" smtClean="0"/>
              <a:t>shapes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Lumi</a:t>
            </a:r>
            <a:r>
              <a:rPr lang="en-US" dirty="0" smtClean="0"/>
              <a:t> for TAGM has not yet been updated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       - Checking </a:t>
            </a:r>
            <a:r>
              <a:rPr lang="en-US" dirty="0"/>
              <a:t>TAGM reconstruction</a:t>
            </a:r>
          </a:p>
        </p:txBody>
      </p:sp>
    </p:spTree>
    <p:extLst>
      <p:ext uri="{BB962C8B-B14F-4D97-AF65-F5344CB8AC3E}">
        <p14:creationId xmlns:p14="http://schemas.microsoft.com/office/powerpoint/2010/main" val="291173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20934" y="187862"/>
            <a:ext cx="5194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Analyses of </a:t>
            </a:r>
            <a:r>
              <a:rPr lang="en-US" sz="2800" b="1" dirty="0" err="1" smtClean="0">
                <a:solidFill>
                  <a:srgbClr val="FF0000"/>
                </a:solidFill>
              </a:rPr>
              <a:t>PrimEx</a:t>
            </a:r>
            <a:r>
              <a:rPr lang="en-US" sz="2800" b="1" dirty="0" smtClean="0">
                <a:solidFill>
                  <a:srgbClr val="FF0000"/>
                </a:solidFill>
              </a:rPr>
              <a:t> Data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42043" y="5674904"/>
            <a:ext cx="2057400" cy="273844"/>
          </a:xfrm>
        </p:spPr>
        <p:txBody>
          <a:bodyPr/>
          <a:lstStyle/>
          <a:p>
            <a:fld id="{2125C184-81FD-41E8-AA69-89400F828D28}" type="slidenum">
              <a:rPr lang="en-US" smtClean="0"/>
              <a:t>17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660" y="1391219"/>
            <a:ext cx="4167116" cy="22093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831" y="3906128"/>
            <a:ext cx="3852595" cy="2042620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6855267" y="5792149"/>
            <a:ext cx="212615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Invariant mass (GeV)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409265" y="1408490"/>
            <a:ext cx="8140093" cy="4072535"/>
            <a:chOff x="304801" y="1739291"/>
            <a:chExt cx="8140093" cy="4072535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1" y="1739291"/>
              <a:ext cx="3943000" cy="3971092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1771172" y="5442494"/>
              <a:ext cx="237545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p</a:t>
              </a:r>
              <a:r>
                <a:rPr lang="en-US" dirty="0" smtClean="0"/>
                <a:t>roduction </a:t>
              </a:r>
              <a:r>
                <a:rPr lang="en-US" dirty="0"/>
                <a:t>a</a:t>
              </a:r>
              <a:r>
                <a:rPr lang="en-US" dirty="0" smtClean="0"/>
                <a:t>ngle  (</a:t>
              </a:r>
              <a:r>
                <a:rPr lang="en-US" dirty="0" err="1" smtClean="0"/>
                <a:t>deg</a:t>
              </a:r>
              <a:r>
                <a:rPr lang="en-US" dirty="0"/>
                <a:t>)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996478" y="1739291"/>
              <a:ext cx="303871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Symbol" panose="05050102010706020507" pitchFamily="18" charset="2"/>
                </a:rPr>
                <a:t>    Angular Distribution</a:t>
              </a:r>
              <a:endParaRPr 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025916" y="2340043"/>
              <a:ext cx="14189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E</a:t>
              </a:r>
              <a:r>
                <a:rPr lang="en-US" sz="1400" baseline="-25000" dirty="0" smtClean="0">
                  <a:sym typeface="Symbol" panose="05050102010706020507" pitchFamily="18" charset="2"/>
                </a:rPr>
                <a:t></a:t>
              </a:r>
              <a:r>
                <a:rPr lang="en-US" sz="1400" dirty="0" smtClean="0">
                  <a:sym typeface="Symbol" panose="05050102010706020507" pitchFamily="18" charset="2"/>
                </a:rPr>
                <a:t> = </a:t>
              </a:r>
              <a:r>
                <a:rPr lang="en-US" sz="1400" dirty="0" smtClean="0">
                  <a:sym typeface="Symbol" panose="05050102010706020507" pitchFamily="18" charset="2"/>
                </a:rPr>
                <a:t>6 </a:t>
              </a:r>
              <a:r>
                <a:rPr lang="en-US" sz="1400" dirty="0" smtClean="0">
                  <a:sym typeface="Symbol" panose="05050102010706020507" pitchFamily="18" charset="2"/>
                </a:rPr>
                <a:t>– </a:t>
              </a:r>
              <a:r>
                <a:rPr lang="en-US" sz="1400" dirty="0" smtClean="0">
                  <a:sym typeface="Symbol" panose="05050102010706020507" pitchFamily="18" charset="2"/>
                </a:rPr>
                <a:t>6.25</a:t>
              </a:r>
              <a:r>
                <a:rPr lang="en-US" sz="1400" dirty="0" smtClean="0">
                  <a:sym typeface="Symbol" panose="05050102010706020507" pitchFamily="18" charset="2"/>
                </a:rPr>
                <a:t> </a:t>
              </a:r>
              <a:r>
                <a:rPr lang="en-US" sz="1400" dirty="0" smtClean="0">
                  <a:sym typeface="Symbol" panose="05050102010706020507" pitchFamily="18" charset="2"/>
                </a:rPr>
                <a:t>GeV</a:t>
              </a:r>
              <a:endParaRPr lang="en-US" sz="14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219200" y="4657314"/>
              <a:ext cx="2593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30 % of the total statistics</a:t>
              </a:r>
              <a:endParaRPr lang="en-US" dirty="0"/>
            </a:p>
          </p:txBody>
        </p:sp>
      </p:grpSp>
      <p:sp>
        <p:nvSpPr>
          <p:cNvPr id="47" name="Rectangle 46"/>
          <p:cNvSpPr/>
          <p:nvPr/>
        </p:nvSpPr>
        <p:spPr>
          <a:xfrm>
            <a:off x="5535769" y="1206553"/>
            <a:ext cx="3141309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</a:t>
            </a:r>
            <a:r>
              <a:rPr lang="en-US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0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   Angular Distribution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6477054" y="3444758"/>
            <a:ext cx="237545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roduction </a:t>
            </a:r>
            <a:r>
              <a:rPr lang="en-US" dirty="0"/>
              <a:t>a</a:t>
            </a:r>
            <a:r>
              <a:rPr lang="en-US" dirty="0" smtClean="0"/>
              <a:t>ngle  (</a:t>
            </a:r>
            <a:r>
              <a:rPr lang="en-US" dirty="0" err="1" smtClean="0"/>
              <a:t>deg</a:t>
            </a:r>
            <a:r>
              <a:rPr lang="en-US" dirty="0"/>
              <a:t>)</a:t>
            </a:r>
          </a:p>
        </p:txBody>
      </p:sp>
      <p:sp>
        <p:nvSpPr>
          <p:cNvPr id="49" name="TextBox 48"/>
          <p:cNvSpPr txBox="1"/>
          <p:nvPr/>
        </p:nvSpPr>
        <p:spPr>
          <a:xfrm rot="16200000">
            <a:off x="4045869" y="4632487"/>
            <a:ext cx="237545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roduction </a:t>
            </a:r>
            <a:r>
              <a:rPr lang="en-US" dirty="0"/>
              <a:t>a</a:t>
            </a:r>
            <a:r>
              <a:rPr lang="en-US" dirty="0" smtClean="0"/>
              <a:t>ngle  (</a:t>
            </a:r>
            <a:r>
              <a:rPr lang="en-US" dirty="0" err="1" smtClean="0"/>
              <a:t>deg</a:t>
            </a:r>
            <a:r>
              <a:rPr lang="en-US" dirty="0"/>
              <a:t>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33400" y="5948748"/>
            <a:ext cx="5437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Several ongoing analyses: </a:t>
            </a:r>
          </a:p>
          <a:p>
            <a:r>
              <a:rPr lang="en-US" dirty="0" smtClean="0"/>
              <a:t>    Andrew (Compton, see next talk), Tyler ( </a:t>
            </a:r>
            <a:r>
              <a:rPr lang="en-US" dirty="0" smtClean="0">
                <a:sym typeface="Symbol" panose="05050102010706020507" pitchFamily="18" charset="2"/>
              </a:rPr>
              <a:t></a:t>
            </a:r>
            <a:r>
              <a:rPr lang="en-US" baseline="30000" dirty="0" smtClean="0">
                <a:sym typeface="Symbol" panose="05050102010706020507" pitchFamily="18" charset="2"/>
              </a:rPr>
              <a:t>0 </a:t>
            </a:r>
            <a:r>
              <a:rPr lang="en-US" dirty="0" err="1" smtClean="0"/>
              <a:t>Primakoff</a:t>
            </a:r>
            <a:r>
              <a:rPr lang="en-US" dirty="0" smtClean="0"/>
              <a:t> )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8259437" y="1593156"/>
            <a:ext cx="6390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Tyler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2028036" y="3860199"/>
            <a:ext cx="19447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</a:t>
            </a:r>
            <a:r>
              <a:rPr lang="en-US" sz="2000" baseline="-25000" dirty="0" smtClean="0">
                <a:sym typeface="Symbol" panose="05050102010706020507" pitchFamily="18" charset="2"/>
              </a:rPr>
              <a:t></a:t>
            </a:r>
            <a:r>
              <a:rPr lang="en-US" sz="2000" dirty="0" smtClean="0">
                <a:sym typeface="Symbol" panose="05050102010706020507" pitchFamily="18" charset="2"/>
              </a:rPr>
              <a:t> = 9 – 11.2 GeV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9041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 idx="4294967295"/>
          </p:nvPr>
        </p:nvSpPr>
        <p:spPr>
          <a:xfrm>
            <a:off x="913435" y="109397"/>
            <a:ext cx="7772400" cy="685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Preparation for 2021 Run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81000" y="836752"/>
            <a:ext cx="810132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rgbClr val="190DB3"/>
                </a:solidFill>
                <a:effectLst/>
                <a:latin typeface="Arial" panose="020B0604020202020204" pitchFamily="34" charset="0"/>
              </a:rPr>
              <a:t>Aligning FCAL in the Hall </a:t>
            </a:r>
            <a:r>
              <a:rPr lang="en-US" altLang="en-US" dirty="0">
                <a:solidFill>
                  <a:srgbClr val="190DB3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smtClean="0">
                <a:solidFill>
                  <a:srgbClr val="190DB3"/>
                </a:solidFill>
                <a:latin typeface="Arial" panose="020B0604020202020204" pitchFamily="34" charset="0"/>
              </a:rPr>
              <a:t>    </a:t>
            </a:r>
            <a:r>
              <a:rPr lang="en-US" altLang="en-US" dirty="0" smtClean="0">
                <a:solidFill>
                  <a:srgbClr val="A52A2A"/>
                </a:solidFill>
                <a:latin typeface="Arial" panose="020B0604020202020204" pitchFamily="34" charset="0"/>
              </a:rPr>
              <a:t>Tim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rgbClr val="A52A2A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Moving FCAL platform by about 5 mm in X-direction to make sure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that the beam goes through the middle of the FCAL hole (3x3 modules).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0979" y="2669967"/>
            <a:ext cx="7002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19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b="1" dirty="0" smtClean="0">
                <a:solidFill>
                  <a:srgbClr val="19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aintenance </a:t>
            </a:r>
            <a:r>
              <a:rPr lang="en-US" b="1" dirty="0">
                <a:solidFill>
                  <a:srgbClr val="19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FCAL PMT </a:t>
            </a:r>
            <a:r>
              <a:rPr lang="en-US" b="1" dirty="0" smtClean="0">
                <a:solidFill>
                  <a:srgbClr val="19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bases     </a:t>
            </a:r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Mark, </a:t>
            </a:r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Chris, Nick, Fernando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6752" y="3367687"/>
            <a:ext cx="79257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Change dead bases and bases which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draw excessive current (&gt; 13 mA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- There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are about 200 high-current bases.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- 80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bases removed from FCAL (cleaning, change resistors on the base)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13435" y="4815851"/>
            <a:ext cx="78722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Improve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firmware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for handling communication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to the base   </a:t>
            </a:r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Ben, Mark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Several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bases can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lose communication per day.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HV drops to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zero. Power cycling is needed to recover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78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 idx="4294967295"/>
          </p:nvPr>
        </p:nvSpPr>
        <p:spPr>
          <a:xfrm>
            <a:off x="789319" y="0"/>
            <a:ext cx="7772400" cy="685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CCAL Improvements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48178" y="2306427"/>
            <a:ext cx="889582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2B1BA5"/>
                </a:solidFill>
              </a:rPr>
              <a:t>      Two projects we are currently working </a:t>
            </a:r>
            <a:r>
              <a:rPr lang="en-US" dirty="0" smtClean="0">
                <a:solidFill>
                  <a:srgbClr val="2B1BA5"/>
                </a:solidFill>
              </a:rPr>
              <a:t>on</a:t>
            </a:r>
            <a:endParaRPr lang="en-US" dirty="0" smtClean="0">
              <a:solidFill>
                <a:srgbClr val="2B1BA5"/>
              </a:solidFill>
            </a:endParaRPr>
          </a:p>
          <a:p>
            <a:endParaRPr lang="en-US" dirty="0" smtClean="0">
              <a:solidFill>
                <a:srgbClr val="2B1BA5"/>
              </a:solidFill>
            </a:endParaRPr>
          </a:p>
          <a:p>
            <a:endParaRPr lang="en-US" dirty="0">
              <a:solidFill>
                <a:srgbClr val="2B1BA5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I ) </a:t>
            </a:r>
            <a:r>
              <a:rPr lang="en-US" dirty="0" smtClean="0">
                <a:solidFill>
                  <a:srgbClr val="C00000"/>
                </a:solidFill>
              </a:rPr>
              <a:t>Replace PMT active bases (improve </a:t>
            </a:r>
            <a:r>
              <a:rPr lang="en-US" dirty="0" smtClean="0">
                <a:solidFill>
                  <a:srgbClr val="C00000"/>
                </a:solidFill>
              </a:rPr>
              <a:t>linearity)</a:t>
            </a:r>
          </a:p>
          <a:p>
            <a:endParaRPr lang="en-US" dirty="0" smtClean="0">
              <a:solidFill>
                <a:srgbClr val="2B1BA5"/>
              </a:solidFill>
            </a:endParaRPr>
          </a:p>
          <a:p>
            <a:r>
              <a:rPr lang="en-US" dirty="0"/>
              <a:t> </a:t>
            </a:r>
            <a:r>
              <a:rPr lang="en-US" dirty="0" smtClean="0"/>
              <a:t>    - reduce gain on the active base from 24  to 3 </a:t>
            </a:r>
          </a:p>
          <a:p>
            <a:r>
              <a:rPr lang="en-US" dirty="0" smtClean="0"/>
              <a:t>               (original divider taken from NPS) </a:t>
            </a:r>
          </a:p>
          <a:p>
            <a:r>
              <a:rPr lang="en-US" dirty="0" smtClean="0"/>
              <a:t>  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- active base design has been slightly modified by V. Popov. Tested during Summer run</a:t>
            </a:r>
          </a:p>
          <a:p>
            <a:endParaRPr lang="en-US" dirty="0"/>
          </a:p>
          <a:p>
            <a:r>
              <a:rPr lang="en-US" dirty="0" smtClean="0"/>
              <a:t>     - perform a few more checks in the lab. Finalize resistor values (coordinate with Fernando)</a:t>
            </a:r>
          </a:p>
          <a:p>
            <a:r>
              <a:rPr lang="en-US" dirty="0"/>
              <a:t> </a:t>
            </a:r>
            <a:r>
              <a:rPr lang="en-US" dirty="0" smtClean="0"/>
              <a:t>   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- new </a:t>
            </a:r>
            <a:r>
              <a:rPr lang="en-US" dirty="0" smtClean="0"/>
              <a:t>active base layout prepared </a:t>
            </a:r>
            <a:r>
              <a:rPr lang="en-US" dirty="0" smtClean="0"/>
              <a:t>by Chris S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    -  order new bases for CCAL  (November)</a:t>
            </a:r>
            <a:endParaRPr lang="en-US" dirty="0"/>
          </a:p>
          <a:p>
            <a:r>
              <a:rPr lang="en-US" dirty="0" smtClean="0">
                <a:solidFill>
                  <a:srgbClr val="2B1BA5"/>
                </a:solidFill>
              </a:rPr>
              <a:t>    </a:t>
            </a:r>
            <a:endParaRPr lang="en-US" dirty="0">
              <a:solidFill>
                <a:srgbClr val="2B1BA5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2042" y="1082948"/>
            <a:ext cx="51008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Relatively stable </a:t>
            </a:r>
            <a:r>
              <a:rPr lang="en-US" dirty="0" smtClean="0"/>
              <a:t>performance during 2019 run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Provide clean  reconstruction of Compton events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789" y="694481"/>
            <a:ext cx="3030293" cy="206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49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574110"/>
            <a:ext cx="7772400" cy="685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Overview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58251" y="2209800"/>
            <a:ext cx="401424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/>
              <a:t>PrimEx</a:t>
            </a:r>
            <a:r>
              <a:rPr lang="en-US" sz="2000" dirty="0" smtClean="0"/>
              <a:t>  Phase I run in Spring 2019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Status of  calibration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Status of data analyses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Preparation for run in 2021</a:t>
            </a:r>
          </a:p>
        </p:txBody>
      </p:sp>
    </p:spTree>
    <p:extLst>
      <p:ext uri="{BB962C8B-B14F-4D97-AF65-F5344CB8AC3E}">
        <p14:creationId xmlns:p14="http://schemas.microsoft.com/office/powerpoint/2010/main" val="401923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 idx="4294967295"/>
          </p:nvPr>
        </p:nvSpPr>
        <p:spPr>
          <a:xfrm>
            <a:off x="813433" y="180630"/>
            <a:ext cx="7772400" cy="685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CCAL Improvements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0" y="1406344"/>
            <a:ext cx="53454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-  typical signal pulses – a few hundred ADC channels       </a:t>
            </a:r>
          </a:p>
          <a:p>
            <a:r>
              <a:rPr lang="en-US" dirty="0" smtClean="0"/>
              <a:t>-  new </a:t>
            </a:r>
            <a:r>
              <a:rPr lang="en-US" dirty="0"/>
              <a:t>light sources, replace optical fibers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87415" y="951721"/>
            <a:ext cx="5192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II </a:t>
            </a:r>
            <a:r>
              <a:rPr lang="en-US" dirty="0">
                <a:solidFill>
                  <a:srgbClr val="C00000"/>
                </a:solidFill>
              </a:rPr>
              <a:t>)  </a:t>
            </a:r>
            <a:r>
              <a:rPr lang="en-US" dirty="0" smtClean="0">
                <a:solidFill>
                  <a:srgbClr val="C00000"/>
                </a:solidFill>
              </a:rPr>
              <a:t>Increase light yield on the LMS monitoring system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2600" y="2359593"/>
            <a:ext cx="4138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2B1BA5"/>
                </a:solidFill>
              </a:rPr>
              <a:t>CCAL has been recently moved to TEDF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105432"/>
            <a:ext cx="3733800" cy="28003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366" y="3063707"/>
            <a:ext cx="3789434" cy="284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3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 idx="4294967295"/>
          </p:nvPr>
        </p:nvSpPr>
        <p:spPr>
          <a:xfrm>
            <a:off x="674344" y="152400"/>
            <a:ext cx="7772400" cy="685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Summary &amp; Discussion</a:t>
            </a:r>
            <a:endParaRPr lang="en-U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2865" y="1295400"/>
            <a:ext cx="7843879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90DB3"/>
                </a:solidFill>
              </a:rPr>
              <a:t> </a:t>
            </a:r>
            <a:r>
              <a:rPr lang="en-US" dirty="0" smtClean="0">
                <a:solidFill>
                  <a:srgbClr val="190DB3"/>
                </a:solidFill>
              </a:rPr>
              <a:t>Some progress has been done with the calibration of the </a:t>
            </a:r>
            <a:r>
              <a:rPr lang="en-US" dirty="0" err="1" smtClean="0">
                <a:solidFill>
                  <a:srgbClr val="190DB3"/>
                </a:solidFill>
              </a:rPr>
              <a:t>PrimEx</a:t>
            </a:r>
            <a:r>
              <a:rPr lang="en-US" dirty="0" smtClean="0">
                <a:solidFill>
                  <a:srgbClr val="190DB3"/>
                </a:solidFill>
              </a:rPr>
              <a:t> data and </a:t>
            </a:r>
          </a:p>
          <a:p>
            <a:r>
              <a:rPr lang="en-US" dirty="0" smtClean="0">
                <a:solidFill>
                  <a:srgbClr val="190DB3"/>
                </a:solidFill>
              </a:rPr>
              <a:t>       understanding data quality. We are currently </a:t>
            </a:r>
            <a:r>
              <a:rPr lang="en-US" dirty="0" smtClean="0">
                <a:solidFill>
                  <a:srgbClr val="190DB3"/>
                </a:solidFill>
              </a:rPr>
              <a:t>trying to finalize calibration. </a:t>
            </a:r>
          </a:p>
          <a:p>
            <a:r>
              <a:rPr lang="en-US" dirty="0">
                <a:solidFill>
                  <a:srgbClr val="190DB3"/>
                </a:solidFill>
              </a:rPr>
              <a:t> </a:t>
            </a:r>
            <a:r>
              <a:rPr lang="en-US" dirty="0" smtClean="0">
                <a:solidFill>
                  <a:srgbClr val="190DB3"/>
                </a:solidFill>
              </a:rPr>
              <a:t>      </a:t>
            </a:r>
            <a:r>
              <a:rPr lang="en-US" dirty="0" smtClean="0">
                <a:solidFill>
                  <a:srgbClr val="190DB3"/>
                </a:solidFill>
              </a:rPr>
              <a:t>We’ll need more help from collaboration to calibrate  data after the new run.</a:t>
            </a:r>
          </a:p>
          <a:p>
            <a:endParaRPr lang="en-US" dirty="0">
              <a:solidFill>
                <a:srgbClr val="190DB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90DB3"/>
                </a:solidFill>
              </a:rPr>
              <a:t>Some data analyses are ongoing: Compton (see Drew’s talk), reconstruction of </a:t>
            </a:r>
          </a:p>
          <a:p>
            <a:r>
              <a:rPr lang="en-US" dirty="0">
                <a:solidFill>
                  <a:srgbClr val="190DB3"/>
                </a:solidFill>
              </a:rPr>
              <a:t> </a:t>
            </a:r>
            <a:r>
              <a:rPr lang="en-US" dirty="0" smtClean="0">
                <a:solidFill>
                  <a:srgbClr val="190DB3"/>
                </a:solidFill>
              </a:rPr>
              <a:t>     </a:t>
            </a:r>
            <a:r>
              <a:rPr lang="en-US" dirty="0" err="1" smtClean="0">
                <a:solidFill>
                  <a:srgbClr val="190DB3"/>
                </a:solidFill>
              </a:rPr>
              <a:t>Primakoff</a:t>
            </a:r>
            <a:r>
              <a:rPr lang="en-US" dirty="0" smtClean="0">
                <a:solidFill>
                  <a:srgbClr val="190DB3"/>
                </a:solidFill>
              </a:rPr>
              <a:t> </a:t>
            </a:r>
            <a:r>
              <a:rPr lang="en-US" dirty="0" smtClean="0">
                <a:solidFill>
                  <a:srgbClr val="190DB3"/>
                </a:solidFill>
                <a:sym typeface="Symbol" panose="05050102010706020507" pitchFamily="18" charset="2"/>
              </a:rPr>
              <a:t> and </a:t>
            </a:r>
            <a:r>
              <a:rPr lang="en-US" baseline="30000" dirty="0" smtClean="0">
                <a:solidFill>
                  <a:srgbClr val="190DB3"/>
                </a:solidFill>
                <a:sym typeface="Symbol" panose="05050102010706020507" pitchFamily="18" charset="2"/>
              </a:rPr>
              <a:t>0</a:t>
            </a:r>
            <a:r>
              <a:rPr lang="en-US" dirty="0" smtClean="0">
                <a:solidFill>
                  <a:srgbClr val="190DB3"/>
                </a:solidFill>
                <a:sym typeface="Symbol" panose="05050102010706020507" pitchFamily="18" charset="2"/>
              </a:rPr>
              <a:t> (Tyler)</a:t>
            </a:r>
          </a:p>
          <a:p>
            <a:endParaRPr lang="en-US" dirty="0">
              <a:solidFill>
                <a:srgbClr val="190DB3"/>
              </a:solidFill>
              <a:sym typeface="Symbol" panose="05050102010706020507" pitchFamily="18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90DB3"/>
                </a:solidFill>
              </a:rPr>
              <a:t> </a:t>
            </a:r>
            <a:r>
              <a:rPr lang="en-US" dirty="0" smtClean="0">
                <a:solidFill>
                  <a:srgbClr val="190DB3"/>
                </a:solidFill>
              </a:rPr>
              <a:t>Preparation steps for the new run in Summer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190DB3"/>
              </a:solidFill>
            </a:endParaRPr>
          </a:p>
          <a:p>
            <a:r>
              <a:rPr lang="en-US" dirty="0" smtClean="0">
                <a:solidFill>
                  <a:srgbClr val="190DB3"/>
                </a:solidFill>
              </a:rPr>
              <a:t>        Improve FCAL performance </a:t>
            </a:r>
          </a:p>
          <a:p>
            <a:r>
              <a:rPr lang="en-US" dirty="0"/>
              <a:t> </a:t>
            </a:r>
            <a:r>
              <a:rPr lang="en-US" dirty="0" smtClean="0"/>
              <a:t>             - align FCAL</a:t>
            </a:r>
          </a:p>
          <a:p>
            <a:r>
              <a:rPr lang="en-US" dirty="0"/>
              <a:t> </a:t>
            </a:r>
            <a:r>
              <a:rPr lang="en-US" dirty="0" smtClean="0"/>
              <a:t>             - replace bad bases and bases, which draw an excessive current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    </a:t>
            </a:r>
            <a:r>
              <a:rPr lang="en-US" dirty="0" smtClean="0"/>
              <a:t>(more than 200 bases)</a:t>
            </a:r>
          </a:p>
          <a:p>
            <a:r>
              <a:rPr lang="en-US" dirty="0"/>
              <a:t> </a:t>
            </a:r>
            <a:r>
              <a:rPr lang="en-US" dirty="0" smtClean="0"/>
              <a:t>             - improve communication firmware with the base </a:t>
            </a:r>
            <a:endParaRPr lang="en-US" dirty="0" smtClean="0"/>
          </a:p>
          <a:p>
            <a:r>
              <a:rPr lang="en-US" dirty="0">
                <a:solidFill>
                  <a:srgbClr val="190DB3"/>
                </a:solidFill>
              </a:rPr>
              <a:t> </a:t>
            </a:r>
            <a:r>
              <a:rPr lang="en-US" dirty="0" smtClean="0">
                <a:solidFill>
                  <a:srgbClr val="190DB3"/>
                </a:solidFill>
              </a:rPr>
              <a:t>     </a:t>
            </a:r>
          </a:p>
          <a:p>
            <a:r>
              <a:rPr lang="en-US" dirty="0">
                <a:solidFill>
                  <a:srgbClr val="190DB3"/>
                </a:solidFill>
              </a:rPr>
              <a:t> </a:t>
            </a:r>
            <a:r>
              <a:rPr lang="en-US" dirty="0" smtClean="0">
                <a:solidFill>
                  <a:srgbClr val="190DB3"/>
                </a:solidFill>
              </a:rPr>
              <a:t>      Improve CCAL performance</a:t>
            </a:r>
          </a:p>
          <a:p>
            <a:r>
              <a:rPr lang="en-US" dirty="0"/>
              <a:t> </a:t>
            </a:r>
            <a:r>
              <a:rPr lang="en-US" dirty="0" smtClean="0"/>
              <a:t>            - replace active bases </a:t>
            </a:r>
          </a:p>
          <a:p>
            <a:r>
              <a:rPr lang="en-US" dirty="0"/>
              <a:t> </a:t>
            </a:r>
            <a:r>
              <a:rPr lang="en-US" dirty="0" smtClean="0"/>
              <a:t>            - optimize the LMS system in order to increase signal amplitudes</a:t>
            </a:r>
            <a:endParaRPr lang="en-US" dirty="0" smtClean="0"/>
          </a:p>
          <a:p>
            <a:r>
              <a:rPr lang="en-US" sz="1600" dirty="0" smtClean="0"/>
              <a:t>        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53409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514600"/>
            <a:ext cx="7772400" cy="685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Backup Slides</a:t>
            </a:r>
            <a:endParaRPr lang="en-U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38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396637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PrimEx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Phase I:  Run Conditions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r>
              <a:rPr lang="en-US" dirty="0" err="1" smtClean="0"/>
              <a:t>oo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524000" y="2057400"/>
            <a:ext cx="6635791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90DB3"/>
                </a:solidFill>
                <a:sym typeface="Symbol" panose="05050102010706020507" pitchFamily="18" charset="2"/>
              </a:rPr>
              <a:t>Beam energies:   11.6 GeV and 11.2 GeV</a:t>
            </a:r>
          </a:p>
          <a:p>
            <a:endParaRPr lang="en-US" sz="1600" dirty="0">
              <a:solidFill>
                <a:srgbClr val="190DB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190DB3"/>
                </a:solidFill>
              </a:rPr>
              <a:t>Radiator:    10</a:t>
            </a:r>
            <a:r>
              <a:rPr lang="en-US" sz="1600" baseline="30000" dirty="0" smtClean="0">
                <a:solidFill>
                  <a:srgbClr val="190DB3"/>
                </a:solidFill>
              </a:rPr>
              <a:t>-4</a:t>
            </a:r>
            <a:r>
              <a:rPr lang="en-US" sz="1600" dirty="0" smtClean="0">
                <a:solidFill>
                  <a:srgbClr val="190DB3"/>
                </a:solidFill>
              </a:rPr>
              <a:t> R.L. Aluminum</a:t>
            </a:r>
          </a:p>
          <a:p>
            <a:endParaRPr lang="en-US" sz="1600" dirty="0" smtClean="0">
              <a:solidFill>
                <a:srgbClr val="190DB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190DB3"/>
                </a:solidFill>
              </a:rPr>
              <a:t>Beam current:    200 </a:t>
            </a:r>
            <a:r>
              <a:rPr lang="en-US" sz="1600" dirty="0" err="1" smtClean="0">
                <a:solidFill>
                  <a:srgbClr val="190DB3"/>
                </a:solidFill>
              </a:rPr>
              <a:t>nA</a:t>
            </a:r>
            <a:r>
              <a:rPr lang="en-US" sz="1600" dirty="0" smtClean="0">
                <a:solidFill>
                  <a:srgbClr val="190DB3"/>
                </a:solidFill>
              </a:rPr>
              <a:t>  for production runs</a:t>
            </a:r>
          </a:p>
          <a:p>
            <a:endParaRPr lang="en-US" sz="1600" dirty="0" smtClean="0"/>
          </a:p>
          <a:p>
            <a:r>
              <a:rPr lang="en-US" sz="1600" dirty="0"/>
              <a:t> </a:t>
            </a:r>
            <a:r>
              <a:rPr lang="en-US" sz="1600" dirty="0" smtClean="0"/>
              <a:t>                                     50  </a:t>
            </a:r>
            <a:r>
              <a:rPr lang="en-US" sz="1600" dirty="0" err="1" smtClean="0"/>
              <a:t>nA</a:t>
            </a:r>
            <a:r>
              <a:rPr lang="en-US" sz="1600" dirty="0" smtClean="0"/>
              <a:t> and 100 </a:t>
            </a:r>
            <a:r>
              <a:rPr lang="en-US" sz="1600" dirty="0" err="1" smtClean="0"/>
              <a:t>nA</a:t>
            </a:r>
            <a:r>
              <a:rPr lang="en-US" sz="1600" dirty="0"/>
              <a:t> </a:t>
            </a:r>
            <a:r>
              <a:rPr lang="en-US" sz="1600" dirty="0" smtClean="0"/>
              <a:t>for calibration runs with the CDC/FDC</a:t>
            </a:r>
          </a:p>
          <a:p>
            <a:endParaRPr lang="en-US" sz="1600" dirty="0" smtClean="0"/>
          </a:p>
          <a:p>
            <a:r>
              <a:rPr lang="en-US" sz="1600" dirty="0"/>
              <a:t> </a:t>
            </a:r>
            <a:r>
              <a:rPr lang="en-US" sz="1600" dirty="0" smtClean="0"/>
              <a:t>                                   &lt; 2  </a:t>
            </a:r>
            <a:r>
              <a:rPr lang="en-US" sz="1600" dirty="0" err="1" smtClean="0"/>
              <a:t>nA</a:t>
            </a:r>
            <a:r>
              <a:rPr lang="en-US" sz="1600" dirty="0" smtClean="0"/>
              <a:t> TAC run, CCAL calibration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190DB3"/>
                </a:solidFill>
              </a:rPr>
              <a:t>PS converter: 750 </a:t>
            </a:r>
            <a:r>
              <a:rPr lang="en-US" sz="1600" dirty="0" smtClean="0">
                <a:solidFill>
                  <a:srgbClr val="190DB3"/>
                </a:solidFill>
                <a:sym typeface="Symbol" panose="05050102010706020507" pitchFamily="18" charset="2"/>
              </a:rPr>
              <a:t>m</a:t>
            </a:r>
          </a:p>
          <a:p>
            <a:endParaRPr lang="en-US" sz="1600" dirty="0" smtClean="0">
              <a:sym typeface="Symbol" panose="05050102010706020507" pitchFamily="18" charset="2"/>
            </a:endParaRP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2971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12196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PrimEx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Phase I:  Run Conditions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r>
              <a:rPr lang="en-US" dirty="0" err="1" smtClean="0"/>
              <a:t>oo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1008776"/>
            <a:ext cx="7239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2B1BA5"/>
                </a:solidFill>
              </a:rPr>
              <a:t>Main production </a:t>
            </a:r>
            <a:r>
              <a:rPr lang="en-US" sz="1600" dirty="0">
                <a:solidFill>
                  <a:srgbClr val="2B1BA5"/>
                </a:solidFill>
              </a:rPr>
              <a:t>triggers     </a:t>
            </a:r>
          </a:p>
          <a:p>
            <a:endParaRPr lang="en-US" sz="1600" dirty="0" smtClean="0">
              <a:solidFill>
                <a:srgbClr val="2B1BA5"/>
              </a:solidFill>
            </a:endParaRPr>
          </a:p>
          <a:p>
            <a:r>
              <a:rPr lang="en-US" sz="1600" dirty="0" smtClean="0"/>
              <a:t>       Bit    1:       CCAL  &amp;  FCAL                 E </a:t>
            </a:r>
            <a:r>
              <a:rPr lang="en-US" sz="1600" baseline="-25000" dirty="0"/>
              <a:t>CCAL</a:t>
            </a:r>
            <a:r>
              <a:rPr lang="en-US" sz="1600" dirty="0"/>
              <a:t> + E </a:t>
            </a:r>
            <a:r>
              <a:rPr lang="en-US" sz="1600" baseline="-25000" dirty="0"/>
              <a:t>FCAL</a:t>
            </a:r>
            <a:r>
              <a:rPr lang="en-US" sz="1600" dirty="0"/>
              <a:t>  &gt;  3 GeV         </a:t>
            </a:r>
            <a:endParaRPr lang="en-US" sz="1600" dirty="0" smtClean="0"/>
          </a:p>
          <a:p>
            <a:r>
              <a:rPr lang="en-US" sz="1600" dirty="0"/>
              <a:t> </a:t>
            </a:r>
            <a:r>
              <a:rPr lang="en-US" sz="1600" dirty="0" smtClean="0"/>
              <a:t>      Bit    2:       FCAL  </a:t>
            </a:r>
          </a:p>
          <a:p>
            <a:r>
              <a:rPr lang="en-US" sz="1600" dirty="0" smtClean="0"/>
              <a:t>       Bit    4:       PS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Bit  10:       CCAL</a:t>
            </a:r>
          </a:p>
          <a:p>
            <a:r>
              <a:rPr lang="en-US" sz="1600" dirty="0" smtClean="0"/>
              <a:t>       </a:t>
            </a:r>
          </a:p>
          <a:p>
            <a:r>
              <a:rPr lang="en-US" sz="1600" dirty="0" smtClean="0"/>
              <a:t>       TS Front Panel:     CCAL LED,  CCAL ALPHA, FCAL &amp; BCAL LED, Random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4826" y="3329826"/>
            <a:ext cx="6553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2B1BA5"/>
                </a:solidFill>
              </a:rPr>
              <a:t>Calibration      </a:t>
            </a:r>
            <a:endParaRPr lang="en-US" sz="1600" dirty="0">
              <a:solidFill>
                <a:srgbClr val="2B1BA5"/>
              </a:solidFill>
            </a:endParaRPr>
          </a:p>
          <a:p>
            <a:r>
              <a:rPr lang="en-US" sz="1600" dirty="0">
                <a:solidFill>
                  <a:srgbClr val="2B1BA5"/>
                </a:solidFill>
              </a:rPr>
              <a:t> </a:t>
            </a:r>
            <a:r>
              <a:rPr lang="en-US" sz="1600" dirty="0" smtClean="0">
                <a:solidFill>
                  <a:srgbClr val="2B1BA5"/>
                </a:solidFill>
              </a:rPr>
              <a:t>      </a:t>
            </a:r>
            <a:r>
              <a:rPr lang="en-US" sz="1600" dirty="0" smtClean="0"/>
              <a:t>CCAL:                                  CCAL calibration, snake scan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PS &amp; CCAL,  PS &amp; TAC       PS calibration            </a:t>
            </a:r>
          </a:p>
          <a:p>
            <a:r>
              <a:rPr lang="en-US" dirty="0" smtClean="0"/>
              <a:t>     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8200" y="4421227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B1BA5"/>
                </a:solidFill>
              </a:rPr>
              <a:t>E</a:t>
            </a:r>
            <a:r>
              <a:rPr lang="en-US" sz="1600" dirty="0" smtClean="0">
                <a:solidFill>
                  <a:srgbClr val="2B1BA5"/>
                </a:solidFill>
              </a:rPr>
              <a:t>fficiency Studies     </a:t>
            </a:r>
            <a:endParaRPr lang="en-US" sz="1600" dirty="0" smtClean="0"/>
          </a:p>
          <a:p>
            <a:r>
              <a:rPr lang="en-US" sz="1600" dirty="0" smtClean="0"/>
              <a:t>       TAGH &amp; ST  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2514600" y="5215473"/>
            <a:ext cx="5715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Typical trigger rates for </a:t>
            </a:r>
            <a:r>
              <a:rPr lang="en-US" sz="1600" dirty="0" err="1" smtClean="0"/>
              <a:t>PrimEx</a:t>
            </a:r>
            <a:r>
              <a:rPr lang="en-US" sz="1600" dirty="0" smtClean="0"/>
              <a:t> production:</a:t>
            </a:r>
          </a:p>
          <a:p>
            <a:endParaRPr lang="en-US" sz="1600" dirty="0"/>
          </a:p>
          <a:p>
            <a:r>
              <a:rPr lang="en-US" sz="1600" dirty="0" smtClean="0"/>
              <a:t> Total:                    23    kHz      </a:t>
            </a:r>
          </a:p>
          <a:p>
            <a:r>
              <a:rPr lang="en-US" sz="1600" dirty="0" smtClean="0"/>
              <a:t> CCAL &amp; FCAL:     17.7  kHz              (FCAL only 1.2 kHz) </a:t>
            </a:r>
          </a:p>
          <a:p>
            <a:r>
              <a:rPr lang="en-US" sz="1600" dirty="0" smtClean="0"/>
              <a:t> PS:                        5.5    kHz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00" y="1059558"/>
            <a:ext cx="2057400" cy="172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71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 idx="4294967295"/>
          </p:nvPr>
        </p:nvSpPr>
        <p:spPr>
          <a:xfrm>
            <a:off x="609600" y="3313"/>
            <a:ext cx="7772400" cy="685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Active Base Tests and Optimization: Timeline </a:t>
            </a:r>
            <a:endParaRPr 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1" y="838200"/>
            <a:ext cx="88392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190DB3"/>
                </a:solidFill>
              </a:rPr>
              <a:t>Use Hall C PWO crystals and electronics for CCAL</a:t>
            </a:r>
          </a:p>
          <a:p>
            <a:endParaRPr lang="en-US" sz="1600" dirty="0">
              <a:solidFill>
                <a:srgbClr val="190DB3"/>
              </a:solidFill>
            </a:endParaRPr>
          </a:p>
          <a:p>
            <a:r>
              <a:rPr lang="en-US" sz="1600" dirty="0" smtClean="0">
                <a:solidFill>
                  <a:srgbClr val="190DB3"/>
                </a:solidFill>
              </a:rPr>
              <a:t>Test of the 3x3 PWO prototype installed behind the Pair Spectrometer, </a:t>
            </a:r>
            <a:r>
              <a:rPr lang="en-US" sz="1600" i="1" dirty="0" smtClean="0">
                <a:solidFill>
                  <a:srgbClr val="C00000"/>
                </a:solidFill>
              </a:rPr>
              <a:t>GlueX-doc-3590, May 2018</a:t>
            </a:r>
          </a:p>
          <a:p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solidFill>
                  <a:srgbClr val="FF0000"/>
                </a:solidFill>
              </a:rPr>
              <a:t>first indication of potential problems:  too large amplifier gain (x25), energy resolution worse </a:t>
            </a:r>
          </a:p>
          <a:p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     than expected 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light yield is large, an amplifier is not needed,  </a:t>
            </a:r>
            <a:r>
              <a:rPr lang="en-US" sz="1600" dirty="0" err="1" smtClean="0"/>
              <a:t>PrimEx</a:t>
            </a:r>
            <a:r>
              <a:rPr lang="en-US" sz="1600" dirty="0" smtClean="0"/>
              <a:t> rate (anode current) was not measured, some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amplification may be needed. Discussions how to proceed (</a:t>
            </a:r>
            <a:r>
              <a:rPr lang="en-US" sz="1600" dirty="0" err="1" smtClean="0"/>
              <a:t>PrimEx</a:t>
            </a:r>
            <a:r>
              <a:rPr lang="en-US" sz="1600" dirty="0" smtClean="0"/>
              <a:t> group, Fernando, V. Popov,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Hall C guys) – test performance with beam</a:t>
            </a:r>
          </a:p>
          <a:p>
            <a:endParaRPr lang="en-US" sz="1600" dirty="0" smtClean="0"/>
          </a:p>
          <a:p>
            <a:r>
              <a:rPr lang="en-US" sz="1600" dirty="0" smtClean="0">
                <a:solidFill>
                  <a:srgbClr val="190DB3"/>
                </a:solidFill>
              </a:rPr>
              <a:t>CCAL fabricated in September 2018. Beam tests in December 2018  </a:t>
            </a:r>
          </a:p>
          <a:p>
            <a:r>
              <a:rPr lang="en-US" sz="1600" dirty="0" smtClean="0"/>
              <a:t> -    some non-</a:t>
            </a:r>
            <a:r>
              <a:rPr lang="en-US" sz="1600" dirty="0" err="1" smtClean="0"/>
              <a:t>linearities</a:t>
            </a:r>
            <a:r>
              <a:rPr lang="en-US" sz="1600" dirty="0" smtClean="0"/>
              <a:t> observed during calibration run (snake scan). Linearity improves when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 increasing HV</a:t>
            </a:r>
          </a:p>
          <a:p>
            <a:endParaRPr lang="en-US" sz="1600" dirty="0"/>
          </a:p>
          <a:p>
            <a:r>
              <a:rPr lang="en-US" sz="1600" dirty="0" err="1" smtClean="0">
                <a:solidFill>
                  <a:srgbClr val="190DB3"/>
                </a:solidFill>
              </a:rPr>
              <a:t>PrimEx</a:t>
            </a:r>
            <a:r>
              <a:rPr lang="en-US" sz="1600" dirty="0" smtClean="0">
                <a:solidFill>
                  <a:srgbClr val="190DB3"/>
                </a:solidFill>
              </a:rPr>
              <a:t> production, February 2019     </a:t>
            </a:r>
            <a:r>
              <a:rPr lang="en-US" sz="1600" dirty="0" smtClean="0"/>
              <a:t>(switch  FADCs to 2 V range, increase HV)</a:t>
            </a:r>
          </a:p>
          <a:p>
            <a:r>
              <a:rPr lang="en-US" sz="1600" dirty="0" smtClean="0"/>
              <a:t> -   linearity tests, modified versions of divider (gains x3, x6, and x1),    </a:t>
            </a:r>
            <a:r>
              <a:rPr lang="en-US" sz="1600" i="1" dirty="0" smtClean="0">
                <a:solidFill>
                  <a:srgbClr val="C00000"/>
                </a:solidFill>
              </a:rPr>
              <a:t>GlueX-doc-3998</a:t>
            </a:r>
            <a:r>
              <a:rPr lang="en-US" sz="1600" dirty="0" smtClean="0"/>
              <a:t>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-   install bases with bypassed amplifiers (3x3 array), measure energy resolution - agrees with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     the </a:t>
            </a:r>
            <a:r>
              <a:rPr lang="en-US" sz="1600" dirty="0" err="1" smtClean="0"/>
              <a:t>HyCal</a:t>
            </a:r>
            <a:r>
              <a:rPr lang="en-US" sz="1600" dirty="0" smtClean="0"/>
              <a:t> resolution. </a:t>
            </a:r>
            <a:r>
              <a:rPr lang="en-US" sz="1600" dirty="0"/>
              <a:t>L</a:t>
            </a:r>
            <a:r>
              <a:rPr lang="en-US" sz="1600" dirty="0" smtClean="0"/>
              <a:t>ater confirmed with the PS prototype</a:t>
            </a:r>
          </a:p>
          <a:p>
            <a:endParaRPr lang="en-US" sz="1600" dirty="0" smtClean="0"/>
          </a:p>
          <a:p>
            <a:r>
              <a:rPr lang="en-US" sz="1600" dirty="0" smtClean="0">
                <a:solidFill>
                  <a:srgbClr val="190DB3"/>
                </a:solidFill>
              </a:rPr>
              <a:t>After </a:t>
            </a:r>
            <a:r>
              <a:rPr lang="en-US" sz="1600" dirty="0" err="1" smtClean="0">
                <a:solidFill>
                  <a:srgbClr val="190DB3"/>
                </a:solidFill>
              </a:rPr>
              <a:t>PrimEx</a:t>
            </a:r>
            <a:r>
              <a:rPr lang="en-US" sz="1600" dirty="0" smtClean="0">
                <a:solidFill>
                  <a:srgbClr val="190DB3"/>
                </a:solidFill>
              </a:rPr>
              <a:t> run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- modifications of the active base by </a:t>
            </a:r>
            <a:r>
              <a:rPr lang="en-US" sz="1600" dirty="0" err="1" smtClean="0"/>
              <a:t>V.Popov</a:t>
            </a:r>
            <a:r>
              <a:rPr lang="en-US" sz="1600" dirty="0" smtClean="0"/>
              <a:t> (increase divider current, change resistors in amplifier)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- more tests in the lab to check performance  </a:t>
            </a:r>
            <a:r>
              <a:rPr lang="en-US" sz="1600" i="1" dirty="0" smtClean="0">
                <a:solidFill>
                  <a:srgbClr val="C00000"/>
                </a:solidFill>
              </a:rPr>
              <a:t>GlueX-doc-4076</a:t>
            </a:r>
            <a:r>
              <a:rPr lang="en-US" sz="1600" dirty="0" smtClean="0">
                <a:solidFill>
                  <a:srgbClr val="C00000"/>
                </a:solidFill>
              </a:rPr>
              <a:t>   </a:t>
            </a:r>
            <a:r>
              <a:rPr lang="en-US" sz="1600" i="1" dirty="0" smtClean="0">
                <a:solidFill>
                  <a:srgbClr val="C00000"/>
                </a:solidFill>
              </a:rPr>
              <a:t>(GlueX-doc-3272)</a:t>
            </a:r>
            <a:r>
              <a:rPr lang="en-US" sz="1600" dirty="0" smtClean="0">
                <a:solidFill>
                  <a:srgbClr val="C00000"/>
                </a:solidFill>
              </a:rPr>
              <a:t>                                                                               </a:t>
            </a:r>
            <a:endParaRPr lang="en-US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43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1066800"/>
            <a:ext cx="8153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/>
          </a:p>
          <a:p>
            <a:r>
              <a:rPr lang="en-US" sz="1600" dirty="0" smtClean="0">
                <a:solidFill>
                  <a:srgbClr val="190DB3"/>
                </a:solidFill>
              </a:rPr>
              <a:t>Bench Tests after </a:t>
            </a:r>
            <a:r>
              <a:rPr lang="en-US" sz="1600" dirty="0" err="1" smtClean="0">
                <a:solidFill>
                  <a:srgbClr val="190DB3"/>
                </a:solidFill>
              </a:rPr>
              <a:t>PrimEx</a:t>
            </a:r>
            <a:r>
              <a:rPr lang="en-US" sz="1600" dirty="0" smtClean="0">
                <a:solidFill>
                  <a:srgbClr val="190DB3"/>
                </a:solidFill>
              </a:rPr>
              <a:t> run</a:t>
            </a:r>
          </a:p>
          <a:p>
            <a:r>
              <a:rPr lang="en-US" sz="1600" dirty="0" smtClean="0">
                <a:solidFill>
                  <a:srgbClr val="190DB3"/>
                </a:solidFill>
              </a:rPr>
              <a:t>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- high rate performance: no degradation of the base with bypassed amplifier up to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the anode current of 40 – 50 </a:t>
            </a:r>
            <a:r>
              <a:rPr lang="en-US" sz="1600" dirty="0" smtClean="0">
                <a:sym typeface="Symbol" panose="05050102010706020507" pitchFamily="18" charset="2"/>
              </a:rPr>
              <a:t>A (1 V pulse amplitude)</a:t>
            </a:r>
          </a:p>
          <a:p>
            <a:endParaRPr lang="en-US" sz="1600" dirty="0">
              <a:sym typeface="Symbol" panose="05050102010706020507" pitchFamily="18" charset="2"/>
            </a:endParaRPr>
          </a:p>
          <a:p>
            <a:endParaRPr lang="en-US" sz="1600" dirty="0" smtClean="0">
              <a:sym typeface="Symbol" panose="05050102010706020507" pitchFamily="18" charset="2"/>
            </a:endParaRPr>
          </a:p>
          <a:p>
            <a:r>
              <a:rPr lang="en-US" sz="1600" dirty="0" err="1" smtClean="0">
                <a:sym typeface="Symbol" panose="05050102010706020507" pitchFamily="18" charset="2"/>
              </a:rPr>
              <a:t>GlueX</a:t>
            </a:r>
            <a:r>
              <a:rPr lang="en-US" sz="1600" dirty="0" smtClean="0">
                <a:sym typeface="Symbol" panose="05050102010706020507" pitchFamily="18" charset="2"/>
              </a:rPr>
              <a:t> high-intensity run in 2020</a:t>
            </a:r>
          </a:p>
          <a:p>
            <a:r>
              <a:rPr lang="en-US" sz="1600" dirty="0" smtClean="0">
                <a:sym typeface="Symbol" panose="05050102010706020507" pitchFamily="18" charset="2"/>
              </a:rPr>
              <a:t>  </a:t>
            </a:r>
            <a:r>
              <a:rPr lang="en-US" sz="1600" dirty="0">
                <a:sym typeface="Symbol" panose="05050102010706020507" pitchFamily="18" charset="2"/>
              </a:rPr>
              <a:t>-</a:t>
            </a:r>
            <a:r>
              <a:rPr lang="en-US" sz="1600" dirty="0" smtClean="0">
                <a:sym typeface="Symbol" panose="05050102010706020507" pitchFamily="18" charset="2"/>
              </a:rPr>
              <a:t>  Measure divider anode current (compare </a:t>
            </a:r>
            <a:r>
              <a:rPr lang="en-US" sz="1600" dirty="0" err="1" smtClean="0">
                <a:sym typeface="Symbol" panose="05050102010706020507" pitchFamily="18" charset="2"/>
              </a:rPr>
              <a:t>GlueX</a:t>
            </a:r>
            <a:r>
              <a:rPr lang="en-US" sz="1600" dirty="0" smtClean="0">
                <a:sym typeface="Symbol" panose="05050102010706020507" pitchFamily="18" charset="2"/>
              </a:rPr>
              <a:t> and </a:t>
            </a:r>
            <a:r>
              <a:rPr lang="en-US" sz="1600" dirty="0" err="1" smtClean="0">
                <a:sym typeface="Symbol" panose="05050102010706020507" pitchFamily="18" charset="2"/>
              </a:rPr>
              <a:t>PrimEx</a:t>
            </a:r>
            <a:r>
              <a:rPr lang="en-US" sz="1600" dirty="0" smtClean="0">
                <a:sym typeface="Symbol" panose="05050102010706020507" pitchFamily="18" charset="2"/>
              </a:rPr>
              <a:t> run conditions), </a:t>
            </a:r>
            <a:r>
              <a:rPr lang="en-US" sz="1600" i="1" dirty="0" smtClean="0">
                <a:solidFill>
                  <a:srgbClr val="C00000"/>
                </a:solidFill>
              </a:rPr>
              <a:t>GlueX-doc-4361</a:t>
            </a:r>
          </a:p>
          <a:p>
            <a:r>
              <a:rPr lang="en-US" sz="1600" dirty="0" smtClean="0">
                <a:sym typeface="Symbol" panose="05050102010706020507" pitchFamily="18" charset="2"/>
              </a:rPr>
              <a:t>  -  24 modified dividers (gains x3 and x6) were installed on inner rings of the CCAL. </a:t>
            </a:r>
          </a:p>
          <a:p>
            <a:r>
              <a:rPr lang="en-US" sz="1600" dirty="0">
                <a:sym typeface="Symbol" panose="05050102010706020507" pitchFamily="18" charset="2"/>
              </a:rPr>
              <a:t> </a:t>
            </a:r>
            <a:r>
              <a:rPr lang="en-US" sz="1600" dirty="0" smtClean="0">
                <a:sym typeface="Symbol" panose="05050102010706020507" pitchFamily="18" charset="2"/>
              </a:rPr>
              <a:t>     Used CCAL in </a:t>
            </a:r>
            <a:r>
              <a:rPr lang="en-US" sz="1600" dirty="0" err="1" smtClean="0">
                <a:sym typeface="Symbol" panose="05050102010706020507" pitchFamily="18" charset="2"/>
              </a:rPr>
              <a:t>GlueX</a:t>
            </a:r>
            <a:r>
              <a:rPr lang="en-US" sz="1600" dirty="0" smtClean="0"/>
              <a:t> runs (data analysis is in process)</a:t>
            </a:r>
            <a:r>
              <a:rPr lang="en-US" sz="1600" dirty="0" smtClean="0">
                <a:solidFill>
                  <a:srgbClr val="C00000"/>
                </a:solidFill>
              </a:rPr>
              <a:t>                                                                          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" y="4419600"/>
            <a:ext cx="82966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i="1" dirty="0" smtClean="0">
                <a:solidFill>
                  <a:srgbClr val="FF0000"/>
                </a:solidFill>
                <a:sym typeface="Symbol" panose="05050102010706020507" pitchFamily="18" charset="2"/>
              </a:rPr>
              <a:t>Amplifier </a:t>
            </a:r>
            <a:r>
              <a:rPr lang="en-US" i="1" dirty="0">
                <a:solidFill>
                  <a:srgbClr val="FF0000"/>
                </a:solidFill>
                <a:sym typeface="Symbol" panose="05050102010706020507" pitchFamily="18" charset="2"/>
              </a:rPr>
              <a:t>(seems to be) is not needed for </a:t>
            </a:r>
            <a:r>
              <a:rPr lang="en-US" i="1" dirty="0" err="1">
                <a:solidFill>
                  <a:srgbClr val="FF0000"/>
                </a:solidFill>
                <a:sym typeface="Symbol" panose="05050102010706020507" pitchFamily="18" charset="2"/>
              </a:rPr>
              <a:t>PrimEX</a:t>
            </a:r>
            <a:r>
              <a:rPr lang="en-US" i="1" dirty="0">
                <a:solidFill>
                  <a:srgbClr val="FF0000"/>
                </a:solidFill>
                <a:sym typeface="Symbol" panose="05050102010706020507" pitchFamily="18" charset="2"/>
              </a:rPr>
              <a:t> run conditions </a:t>
            </a:r>
          </a:p>
          <a:p>
            <a:endParaRPr lang="en-US" i="1" dirty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rgbClr val="FF0000"/>
                </a:solidFill>
                <a:sym typeface="Symbol" panose="05050102010706020507" pitchFamily="18" charset="2"/>
              </a:rPr>
              <a:t> Small </a:t>
            </a:r>
            <a:r>
              <a:rPr lang="en-US" i="1" dirty="0">
                <a:solidFill>
                  <a:srgbClr val="FF0000"/>
                </a:solidFill>
                <a:sym typeface="Symbol" panose="05050102010706020507" pitchFamily="18" charset="2"/>
              </a:rPr>
              <a:t>gain (x3) is recommended if </a:t>
            </a:r>
            <a:r>
              <a:rPr lang="en-US" i="1" dirty="0" smtClean="0">
                <a:solidFill>
                  <a:srgbClr val="FF0000"/>
                </a:solidFill>
                <a:sym typeface="Symbol" panose="05050102010706020507" pitchFamily="18" charset="2"/>
              </a:rPr>
              <a:t>we use </a:t>
            </a:r>
            <a:r>
              <a:rPr lang="en-US" i="1" dirty="0">
                <a:solidFill>
                  <a:srgbClr val="FF0000"/>
                </a:solidFill>
                <a:sym typeface="Symbol" panose="05050102010706020507" pitchFamily="18" charset="2"/>
              </a:rPr>
              <a:t>CCAL in </a:t>
            </a:r>
            <a:r>
              <a:rPr lang="en-US" i="1" dirty="0" err="1">
                <a:solidFill>
                  <a:srgbClr val="FF0000"/>
                </a:solidFill>
                <a:sym typeface="Symbol" panose="05050102010706020507" pitchFamily="18" charset="2"/>
              </a:rPr>
              <a:t>GlueX</a:t>
            </a:r>
            <a:r>
              <a:rPr lang="en-US" i="1" dirty="0">
                <a:solidFill>
                  <a:srgbClr val="FF0000"/>
                </a:solidFill>
                <a:sym typeface="Symbol" panose="05050102010706020507" pitchFamily="18" charset="2"/>
              </a:rPr>
              <a:t> production runs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59904" y="228600"/>
            <a:ext cx="7772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Active Base Tests and Optimization: Timeline </a:t>
            </a:r>
            <a:endParaRPr 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02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 idx="4294967295"/>
          </p:nvPr>
        </p:nvSpPr>
        <p:spPr>
          <a:xfrm>
            <a:off x="609600" y="3313"/>
            <a:ext cx="7772400" cy="685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Run Plan for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PrimEx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 Phase II</a:t>
            </a:r>
            <a:endParaRPr lang="en-U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28800" y="813424"/>
            <a:ext cx="4992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Tentative calibration plan, has to be coordinated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152554"/>
              </p:ext>
            </p:extLst>
          </p:nvPr>
        </p:nvGraphicFramePr>
        <p:xfrm>
          <a:off x="228600" y="1524000"/>
          <a:ext cx="8763000" cy="50870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0297">
                  <a:extLst>
                    <a:ext uri="{9D8B030D-6E8A-4147-A177-3AD203B41FA5}">
                      <a16:colId xmlns:a16="http://schemas.microsoft.com/office/drawing/2014/main" val="3732205940"/>
                    </a:ext>
                  </a:extLst>
                </a:gridCol>
                <a:gridCol w="3991845">
                  <a:extLst>
                    <a:ext uri="{9D8B030D-6E8A-4147-A177-3AD203B41FA5}">
                      <a16:colId xmlns:a16="http://schemas.microsoft.com/office/drawing/2014/main" val="229886990"/>
                    </a:ext>
                  </a:extLst>
                </a:gridCol>
                <a:gridCol w="1149658">
                  <a:extLst>
                    <a:ext uri="{9D8B030D-6E8A-4147-A177-3AD203B41FA5}">
                      <a16:colId xmlns:a16="http://schemas.microsoft.com/office/drawing/2014/main" val="158253645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3355194402"/>
                    </a:ext>
                  </a:extLst>
                </a:gridCol>
              </a:tblGrid>
              <a:tr h="28965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Condition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Scheduled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Work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Total Time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Beam &amp; Radiator  (X</a:t>
                      </a:r>
                      <a:r>
                        <a:rPr lang="en-US" sz="1600" baseline="-250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8256785"/>
                  </a:ext>
                </a:extLst>
              </a:tr>
              <a:tr h="1508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Pre-experiment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7 shifts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4578439"/>
                  </a:ext>
                </a:extLst>
              </a:tr>
              <a:tr h="3017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CCAL calibration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(ramp magnet down)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4 shifts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&lt; 2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, 2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sym typeface="Symbol" panose="05050102010706020507" pitchFamily="18" charset="2"/>
                        </a:rPr>
                        <a:t>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r>
                        <a:rPr lang="en-US" sz="1400" baseline="30000" dirty="0">
                          <a:solidFill>
                            <a:schemeClr val="tx1"/>
                          </a:solidFill>
                          <a:effectLst/>
                        </a:rPr>
                        <a:t>-5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636637"/>
                  </a:ext>
                </a:extLst>
              </a:tr>
              <a:tr h="13577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Install Be target: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Disassemble beam pipe.  Retract target.  Remove Start Counter (ST).  Remove vacuum snout.  Remove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GlueX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cell.  Mount Be target (survey). Attach vacuum snout.  Attach ST.  Target in place.  Assemble beam pipe.  Pump vacuum.*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3 shifts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142584"/>
                  </a:ext>
                </a:extLst>
              </a:tr>
              <a:tr h="2270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875880"/>
                  </a:ext>
                </a:extLst>
              </a:tr>
              <a:tr h="3017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Detector checkout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3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shifts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10 – 300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,  10</a:t>
                      </a:r>
                      <a:r>
                        <a:rPr lang="en-US" sz="1400" baseline="30000" dirty="0">
                          <a:solidFill>
                            <a:schemeClr val="tx1"/>
                          </a:solidFill>
                          <a:effectLst/>
                        </a:rPr>
                        <a:t>-4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2261757"/>
                  </a:ext>
                </a:extLst>
              </a:tr>
              <a:tr h="4602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Establish photon beam, 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FCAL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mask/gain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checks,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t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rigger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and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DAQ test,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lumi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scans, check scalers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365618"/>
                  </a:ext>
                </a:extLst>
              </a:tr>
              <a:tr h="1508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</a:rPr>
                        <a:t>Production on Be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1 day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200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</a:rPr>
                        <a:t>nA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, 10</a:t>
                      </a:r>
                      <a:r>
                        <a:rPr lang="en-US" sz="1400" baseline="30000" dirty="0">
                          <a:solidFill>
                            <a:srgbClr val="FF0000"/>
                          </a:solidFill>
                          <a:effectLst/>
                        </a:rPr>
                        <a:t>-4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3821007"/>
                  </a:ext>
                </a:extLst>
              </a:tr>
              <a:tr h="1508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Target change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Remove target cell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2 shifts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no beam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818086"/>
                  </a:ext>
                </a:extLst>
              </a:tr>
              <a:tr h="3017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</a:rPr>
                        <a:t>Empty target run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</a:rPr>
                        <a:t>no target cell 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0.5 days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200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</a:rPr>
                        <a:t>nA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, 10</a:t>
                      </a:r>
                      <a:r>
                        <a:rPr lang="en-US" sz="1400" baseline="30000" dirty="0">
                          <a:solidFill>
                            <a:srgbClr val="FF0000"/>
                          </a:solidFill>
                          <a:effectLst/>
                        </a:rPr>
                        <a:t>-4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018766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Target change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Install  He cell 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3 shifts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no beam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601894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</a:rPr>
                        <a:t>Empty target run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0.5 days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200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</a:rPr>
                        <a:t>nA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, 10</a:t>
                      </a:r>
                      <a:r>
                        <a:rPr lang="en-US" sz="1400" baseline="30000" dirty="0">
                          <a:solidFill>
                            <a:srgbClr val="FF0000"/>
                          </a:solidFill>
                          <a:effectLst/>
                        </a:rPr>
                        <a:t>-4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963981"/>
                  </a:ext>
                </a:extLst>
              </a:tr>
              <a:tr h="1508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841792"/>
                  </a:ext>
                </a:extLst>
              </a:tr>
              <a:tr h="30173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3.2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PAC days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1103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793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 idx="4294967295"/>
          </p:nvPr>
        </p:nvSpPr>
        <p:spPr>
          <a:xfrm>
            <a:off x="609600" y="38418"/>
            <a:ext cx="7772400" cy="685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PrimEx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 Phase I  (Spring 2019)</a:t>
            </a:r>
            <a:endParaRPr lang="en-U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156057"/>
              </p:ext>
            </p:extLst>
          </p:nvPr>
        </p:nvGraphicFramePr>
        <p:xfrm>
          <a:off x="421287" y="3789644"/>
          <a:ext cx="7225748" cy="933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6660">
                  <a:extLst>
                    <a:ext uri="{9D8B030D-6E8A-4147-A177-3AD203B41FA5}">
                      <a16:colId xmlns:a16="http://schemas.microsoft.com/office/drawing/2014/main" val="2527723345"/>
                    </a:ext>
                  </a:extLst>
                </a:gridCol>
                <a:gridCol w="1995888">
                  <a:extLst>
                    <a:ext uri="{9D8B030D-6E8A-4147-A177-3AD203B41FA5}">
                      <a16:colId xmlns:a16="http://schemas.microsoft.com/office/drawing/2014/main" val="621318788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1644744659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717446984"/>
                    </a:ext>
                  </a:extLst>
                </a:gridCol>
              </a:tblGrid>
              <a:tr h="398883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02/21 – 03/05</a:t>
                      </a:r>
                    </a:p>
                    <a:p>
                      <a:pPr algn="ctr"/>
                      <a:r>
                        <a:rPr lang="en-US" sz="1600" dirty="0" smtClean="0"/>
                        <a:t>03/08 – 04/15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11.61 GeV</a:t>
                      </a:r>
                    </a:p>
                    <a:p>
                      <a:pPr algn="ctr"/>
                      <a:r>
                        <a:rPr lang="en-US" sz="1600" dirty="0" smtClean="0"/>
                        <a:t>11.17 GeV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15</a:t>
                      </a:r>
                    </a:p>
                    <a:p>
                      <a:pPr algn="ctr"/>
                      <a:r>
                        <a:rPr lang="en-US" sz="1600" dirty="0" smtClean="0"/>
                        <a:t>38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</a:p>
                    <a:p>
                      <a:pPr algn="ctr"/>
                      <a:r>
                        <a:rPr lang="en-US" sz="1600" dirty="0" smtClean="0"/>
                        <a:t>16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8448116"/>
                  </a:ext>
                </a:extLst>
              </a:tr>
              <a:tr h="35423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Total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53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24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060831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719224" y="4367902"/>
            <a:ext cx="13817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Efficiency 0.45</a:t>
            </a:r>
            <a:endParaRPr lang="en-US" sz="16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0581471"/>
              </p:ext>
            </p:extLst>
          </p:nvPr>
        </p:nvGraphicFramePr>
        <p:xfrm>
          <a:off x="4459588" y="924028"/>
          <a:ext cx="3898362" cy="1963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9181">
                  <a:extLst>
                    <a:ext uri="{9D8B030D-6E8A-4147-A177-3AD203B41FA5}">
                      <a16:colId xmlns:a16="http://schemas.microsoft.com/office/drawing/2014/main" val="3179169005"/>
                    </a:ext>
                  </a:extLst>
                </a:gridCol>
                <a:gridCol w="1949181">
                  <a:extLst>
                    <a:ext uri="{9D8B030D-6E8A-4147-A177-3AD203B41FA5}">
                      <a16:colId xmlns:a16="http://schemas.microsoft.com/office/drawing/2014/main" val="2432674236"/>
                    </a:ext>
                  </a:extLst>
                </a:gridCol>
              </a:tblGrid>
              <a:tr h="345691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LH</a:t>
                      </a:r>
                      <a:r>
                        <a:rPr lang="en-US" b="0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target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40 days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6430767"/>
                  </a:ext>
                </a:extLst>
              </a:tr>
              <a:tr h="368935">
                <a:tc>
                  <a:txBody>
                    <a:bodyPr/>
                    <a:lstStyle/>
                    <a:p>
                      <a:r>
                        <a:rPr lang="en-US" dirty="0" smtClean="0"/>
                        <a:t>LHe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 days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566995"/>
                  </a:ext>
                </a:extLst>
              </a:tr>
              <a:tr h="490911">
                <a:tc>
                  <a:txBody>
                    <a:bodyPr/>
                    <a:lstStyle/>
                    <a:p>
                      <a:r>
                        <a:rPr lang="en-US" dirty="0" smtClean="0"/>
                        <a:t>Empty</a:t>
                      </a:r>
                      <a:r>
                        <a:rPr lang="en-US" baseline="0" dirty="0" smtClean="0"/>
                        <a:t> target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 days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384149"/>
                  </a:ext>
                </a:extLst>
              </a:tr>
              <a:tr h="368935">
                <a:tc>
                  <a:txBody>
                    <a:bodyPr/>
                    <a:lstStyle/>
                    <a:p>
                      <a:r>
                        <a:rPr lang="en-US" dirty="0" smtClean="0"/>
                        <a:t>Setup,</a:t>
                      </a:r>
                      <a:r>
                        <a:rPr lang="en-US" baseline="0" dirty="0" smtClean="0"/>
                        <a:t> Calibration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 days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5400532"/>
                  </a:ext>
                </a:extLst>
              </a:tr>
              <a:tr h="368935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Total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79 days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3205019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828800" y="1603298"/>
            <a:ext cx="1837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Approved by PAC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077200" y="3192323"/>
            <a:ext cx="85151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Phase I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0456"/>
              </p:ext>
            </p:extLst>
          </p:nvPr>
        </p:nvGraphicFramePr>
        <p:xfrm>
          <a:off x="3026612" y="4986766"/>
          <a:ext cx="5664199" cy="500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5355">
                  <a:extLst>
                    <a:ext uri="{9D8B030D-6E8A-4147-A177-3AD203B41FA5}">
                      <a16:colId xmlns:a16="http://schemas.microsoft.com/office/drawing/2014/main" val="3623020587"/>
                    </a:ext>
                  </a:extLst>
                </a:gridCol>
                <a:gridCol w="1003372">
                  <a:extLst>
                    <a:ext uri="{9D8B030D-6E8A-4147-A177-3AD203B41FA5}">
                      <a16:colId xmlns:a16="http://schemas.microsoft.com/office/drawing/2014/main" val="1050115714"/>
                    </a:ext>
                  </a:extLst>
                </a:gridCol>
                <a:gridCol w="1197573">
                  <a:extLst>
                    <a:ext uri="{9D8B030D-6E8A-4147-A177-3AD203B41FA5}">
                      <a16:colId xmlns:a16="http://schemas.microsoft.com/office/drawing/2014/main" val="473478287"/>
                    </a:ext>
                  </a:extLst>
                </a:gridCol>
                <a:gridCol w="825355">
                  <a:extLst>
                    <a:ext uri="{9D8B030D-6E8A-4147-A177-3AD203B41FA5}">
                      <a16:colId xmlns:a16="http://schemas.microsoft.com/office/drawing/2014/main" val="1241484646"/>
                    </a:ext>
                  </a:extLst>
                </a:gridCol>
                <a:gridCol w="857721">
                  <a:extLst>
                    <a:ext uri="{9D8B030D-6E8A-4147-A177-3AD203B41FA5}">
                      <a16:colId xmlns:a16="http://schemas.microsoft.com/office/drawing/2014/main" val="4225183442"/>
                    </a:ext>
                  </a:extLst>
                </a:gridCol>
                <a:gridCol w="954823">
                  <a:extLst>
                    <a:ext uri="{9D8B030D-6E8A-4147-A177-3AD203B41FA5}">
                      <a16:colId xmlns:a16="http://schemas.microsoft.com/office/drawing/2014/main" val="605091067"/>
                    </a:ext>
                  </a:extLst>
                </a:gridCol>
              </a:tblGrid>
              <a:tr h="1904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He empty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He target</a:t>
                      </a:r>
                      <a:endParaRPr lang="en-US" sz="1600" b="1" i="0" u="none" strike="noStrike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Be target</a:t>
                      </a:r>
                      <a:endParaRPr lang="en-US" sz="1600" b="1" i="0" u="none" strike="noStrike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Be empty</a:t>
                      </a:r>
                      <a:endParaRPr lang="en-US" sz="1600" b="1" i="0" u="none" strike="noStrike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178151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2B1BA5"/>
                          </a:solidFill>
                          <a:effectLst/>
                          <a:latin typeface="+mn-lt"/>
                        </a:rPr>
                        <a:t>Total (M)</a:t>
                      </a:r>
                      <a:endParaRPr lang="en-US" sz="1600" b="0" i="0" u="none" strike="noStrike" dirty="0">
                        <a:solidFill>
                          <a:srgbClr val="2B1BA5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2B1BA5"/>
                          </a:solidFill>
                          <a:effectLst/>
                          <a:latin typeface="+mn-lt"/>
                        </a:rPr>
                        <a:t>3288</a:t>
                      </a:r>
                      <a:endParaRPr lang="en-US" sz="1600" b="0" i="0" u="none" strike="noStrike" dirty="0">
                        <a:solidFill>
                          <a:srgbClr val="2B1BA5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2B1BA5"/>
                          </a:solidFill>
                          <a:effectLst/>
                          <a:latin typeface="+mn-lt"/>
                        </a:rPr>
                        <a:t>40970</a:t>
                      </a:r>
                      <a:endParaRPr lang="en-US" sz="1600" b="0" i="0" u="none" strike="noStrike" dirty="0">
                        <a:solidFill>
                          <a:srgbClr val="2B1BA5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2B1BA5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2B1BA5"/>
                          </a:solidFill>
                          <a:effectLst/>
                          <a:latin typeface="+mn-lt"/>
                        </a:rPr>
                        <a:t>2789</a:t>
                      </a:r>
                      <a:endParaRPr lang="en-US" sz="1600" b="0" i="0" u="none" strike="noStrike" dirty="0">
                        <a:solidFill>
                          <a:srgbClr val="2B1BA5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2B1BA5"/>
                          </a:solidFill>
                          <a:effectLst/>
                          <a:latin typeface="+mn-lt"/>
                        </a:rPr>
                        <a:t>643</a:t>
                      </a:r>
                      <a:endParaRPr lang="en-US" sz="1600" b="0" i="0" u="none" strike="noStrike" dirty="0">
                        <a:solidFill>
                          <a:srgbClr val="2B1BA5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0108721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303970"/>
              </p:ext>
            </p:extLst>
          </p:nvPr>
        </p:nvGraphicFramePr>
        <p:xfrm>
          <a:off x="381000" y="3218928"/>
          <a:ext cx="7239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527723345"/>
                    </a:ext>
                  </a:extLst>
                </a:gridCol>
                <a:gridCol w="1963132">
                  <a:extLst>
                    <a:ext uri="{9D8B030D-6E8A-4147-A177-3AD203B41FA5}">
                      <a16:colId xmlns:a16="http://schemas.microsoft.com/office/drawing/2014/main" val="621318788"/>
                    </a:ext>
                  </a:extLst>
                </a:gridCol>
                <a:gridCol w="1716464">
                  <a:extLst>
                    <a:ext uri="{9D8B030D-6E8A-4147-A177-3AD203B41FA5}">
                      <a16:colId xmlns:a16="http://schemas.microsoft.com/office/drawing/2014/main" val="1644744659"/>
                    </a:ext>
                  </a:extLst>
                </a:gridCol>
                <a:gridCol w="1044804">
                  <a:extLst>
                    <a:ext uri="{9D8B030D-6E8A-4147-A177-3AD203B41FA5}">
                      <a16:colId xmlns:a16="http://schemas.microsoft.com/office/drawing/2014/main" val="27174469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Time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Beam</a:t>
                      </a:r>
                      <a:r>
                        <a:rPr lang="en-US" sz="1600" baseline="0" dirty="0" smtClean="0"/>
                        <a:t> energy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Calendar</a:t>
                      </a:r>
                      <a:r>
                        <a:rPr lang="en-US" sz="1600" baseline="0" dirty="0" smtClean="0"/>
                        <a:t> Days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PAC days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5647462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81000" y="5082923"/>
            <a:ext cx="2309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Collected data sample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111379" y="5812181"/>
            <a:ext cx="67688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           Have to take data for 6  PAC days on He target</a:t>
            </a:r>
          </a:p>
          <a:p>
            <a:pPr algn="ctr"/>
            <a:r>
              <a:rPr lang="en-US" sz="1600" dirty="0" smtClean="0"/>
              <a:t>      (no FOM corrections applied due to smaller beam </a:t>
            </a:r>
            <a:r>
              <a:rPr lang="en-US" sz="1600" dirty="0" err="1" smtClean="0"/>
              <a:t>ebergy</a:t>
            </a:r>
            <a:r>
              <a:rPr lang="en-US" sz="1600" dirty="0" smtClean="0"/>
              <a:t>)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5474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 idx="4294967295"/>
          </p:nvPr>
        </p:nvSpPr>
        <p:spPr>
          <a:xfrm>
            <a:off x="609600" y="38418"/>
            <a:ext cx="7772400" cy="685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PrimEx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 Phase II  (Summer 2021)</a:t>
            </a:r>
            <a:endParaRPr lang="en-U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367042"/>
              </p:ext>
            </p:extLst>
          </p:nvPr>
        </p:nvGraphicFramePr>
        <p:xfrm>
          <a:off x="1584673" y="1769530"/>
          <a:ext cx="620622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5749">
                  <a:extLst>
                    <a:ext uri="{9D8B030D-6E8A-4147-A177-3AD203B41FA5}">
                      <a16:colId xmlns:a16="http://schemas.microsoft.com/office/drawing/2014/main" val="2527723345"/>
                    </a:ext>
                  </a:extLst>
                </a:gridCol>
                <a:gridCol w="2011210">
                  <a:extLst>
                    <a:ext uri="{9D8B030D-6E8A-4147-A177-3AD203B41FA5}">
                      <a16:colId xmlns:a16="http://schemas.microsoft.com/office/drawing/2014/main" val="621318788"/>
                    </a:ext>
                  </a:extLst>
                </a:gridCol>
                <a:gridCol w="1689269">
                  <a:extLst>
                    <a:ext uri="{9D8B030D-6E8A-4147-A177-3AD203B41FA5}">
                      <a16:colId xmlns:a16="http://schemas.microsoft.com/office/drawing/2014/main" val="16447446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06/21/2021  - 08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/14/2020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10.1</a:t>
                      </a: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 GeV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54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8448116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329598"/>
              </p:ext>
            </p:extLst>
          </p:nvPr>
        </p:nvGraphicFramePr>
        <p:xfrm>
          <a:off x="1524000" y="1218672"/>
          <a:ext cx="619419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527723345"/>
                    </a:ext>
                  </a:extLst>
                </a:gridCol>
                <a:gridCol w="1963132">
                  <a:extLst>
                    <a:ext uri="{9D8B030D-6E8A-4147-A177-3AD203B41FA5}">
                      <a16:colId xmlns:a16="http://schemas.microsoft.com/office/drawing/2014/main" val="621318788"/>
                    </a:ext>
                  </a:extLst>
                </a:gridCol>
                <a:gridCol w="1716464">
                  <a:extLst>
                    <a:ext uri="{9D8B030D-6E8A-4147-A177-3AD203B41FA5}">
                      <a16:colId xmlns:a16="http://schemas.microsoft.com/office/drawing/2014/main" val="16447446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Time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Beam</a:t>
                      </a:r>
                      <a:r>
                        <a:rPr lang="en-US" sz="1600" baseline="0" dirty="0" smtClean="0"/>
                        <a:t> energy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Calendar</a:t>
                      </a:r>
                      <a:r>
                        <a:rPr lang="en-US" sz="1600" baseline="0" dirty="0" smtClean="0"/>
                        <a:t> Days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5647462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99120" y="2620109"/>
            <a:ext cx="756078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Significantly smaller beam energy</a:t>
            </a:r>
          </a:p>
          <a:p>
            <a:endParaRPr lang="en-US" dirty="0"/>
          </a:p>
          <a:p>
            <a:r>
              <a:rPr lang="en-US" dirty="0" smtClean="0"/>
              <a:t>       - about 4 times smaller photon flux in the energy range between 9.5 GeV +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(for the same rate of accidentals in the tagger) </a:t>
            </a:r>
          </a:p>
          <a:p>
            <a:r>
              <a:rPr lang="en-US" dirty="0"/>
              <a:t> </a:t>
            </a:r>
            <a:r>
              <a:rPr lang="en-US" dirty="0" smtClean="0"/>
              <a:t>      - larger contribution from coherent nuclear background at small energies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Some overhead needed to calibrate CCAL, FCAL, and TAC run</a:t>
            </a:r>
          </a:p>
          <a:p>
            <a:r>
              <a:rPr lang="en-US" dirty="0"/>
              <a:t> </a:t>
            </a:r>
            <a:r>
              <a:rPr lang="en-US" dirty="0" smtClean="0"/>
              <a:t>  - expect to replace about 300 bases, calibration run may be required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Have to run on Be target for target density calibration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Expect to finish taking data on 4He target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74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 idx="4294967295"/>
          </p:nvPr>
        </p:nvSpPr>
        <p:spPr>
          <a:xfrm>
            <a:off x="898967" y="120615"/>
            <a:ext cx="7772400" cy="685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Status of Calibration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62000" y="2075021"/>
            <a:ext cx="7111627" cy="430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rgbClr val="A52A2A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CCAL 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calibration</a:t>
            </a:r>
            <a:r>
              <a:rPr kumimoji="0" lang="en-US" alt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                                             Drew             (done)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baseline="0" dirty="0" smtClean="0">
                <a:latin typeface="Arial" panose="020B0604020202020204" pitchFamily="34" charset="0"/>
              </a:rPr>
              <a:t> </a:t>
            </a:r>
            <a:endParaRPr lang="en-US" altLang="en-US" sz="1600" baseline="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 smtClean="0">
                <a:latin typeface="Arial" panose="020B0604020202020204" pitchFamily="34" charset="0"/>
              </a:rPr>
              <a:t>FCAL time calibration                                        Drew             (done)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600" baseline="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 smtClean="0">
                <a:latin typeface="Arial" panose="020B0604020202020204" pitchFamily="34" charset="0"/>
              </a:rPr>
              <a:t>FCAL energy calibration                                    </a:t>
            </a:r>
            <a:r>
              <a:rPr lang="en-US" altLang="en-US" sz="1600" dirty="0" err="1" smtClean="0">
                <a:latin typeface="Arial" panose="020B0604020202020204" pitchFamily="34" charset="0"/>
              </a:rPr>
              <a:t>Igal</a:t>
            </a:r>
            <a:r>
              <a:rPr lang="en-US" altLang="en-US" sz="1600" dirty="0" smtClean="0">
                <a:latin typeface="Arial" panose="020B0604020202020204" pitchFamily="34" charset="0"/>
              </a:rPr>
              <a:t>               (final steps)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 smtClean="0">
                <a:latin typeface="Arial" panose="020B0604020202020204" pitchFamily="34" charset="0"/>
              </a:rPr>
              <a:t>  </a:t>
            </a:r>
            <a:endParaRPr lang="en-US" altLang="en-US" sz="16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 smtClean="0">
                <a:latin typeface="Arial" panose="020B0604020202020204" pitchFamily="34" charset="0"/>
              </a:rPr>
              <a:t>FCAL mask of dead / suspicious channels        Chandra       (in process)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600" dirty="0" smtClean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 smtClean="0">
                <a:latin typeface="Arial" panose="020B0604020202020204" pitchFamily="34" charset="0"/>
              </a:rPr>
              <a:t>FCAL / CCAL alignment                                     Drew            (in process)</a:t>
            </a:r>
            <a:endParaRPr lang="en-US" altLang="en-US" sz="16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600" dirty="0" smtClean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 smtClean="0">
                <a:latin typeface="Arial" panose="020B0604020202020204" pitchFamily="34" charset="0"/>
              </a:rPr>
              <a:t>TAGH / TAGM / PS energy calibration               Sasha          (done)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6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 smtClean="0">
                <a:latin typeface="Arial" panose="020B0604020202020204" pitchFamily="34" charset="0"/>
              </a:rPr>
              <a:t>PS timing                                                           Sasha          (done)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6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 smtClean="0">
                <a:latin typeface="Arial" panose="020B0604020202020204" pitchFamily="34" charset="0"/>
              </a:rPr>
              <a:t>TAGM timing                                                      Sasha          (in process)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baseline="0" dirty="0">
              <a:latin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9149" y="1143997"/>
            <a:ext cx="88794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lot of help received from the collaboration (thanks to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Sean,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Zisis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and many others). </a:t>
            </a:r>
          </a:p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PrimEx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group members have to be deeply involved in many calibration activities: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18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 idx="4294967295"/>
          </p:nvPr>
        </p:nvSpPr>
        <p:spPr>
          <a:xfrm>
            <a:off x="312608" y="80036"/>
            <a:ext cx="7772400" cy="685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FCAL Energy Calibration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2448" y="4304994"/>
            <a:ext cx="7663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Energy calibration for 48 run periods. </a:t>
            </a:r>
            <a:r>
              <a:rPr lang="en-US" b="1" dirty="0" smtClean="0">
                <a:solidFill>
                  <a:srgbClr val="C00000"/>
                </a:solidFill>
              </a:rPr>
              <a:t>Stability of the </a:t>
            </a:r>
            <a:r>
              <a:rPr lang="en-US" b="1" dirty="0" smtClean="0">
                <a:solidFill>
                  <a:srgbClr val="C00000"/>
                </a:solidFill>
                <a:sym typeface="Symbol" panose="05050102010706020507" pitchFamily="18" charset="2"/>
              </a:rPr>
              <a:t></a:t>
            </a:r>
            <a:r>
              <a:rPr lang="en-US" b="1" baseline="30000" dirty="0" smtClean="0">
                <a:solidFill>
                  <a:srgbClr val="C00000"/>
                </a:solidFill>
                <a:sym typeface="Symbol" panose="05050102010706020507" pitchFamily="18" charset="2"/>
              </a:rPr>
              <a:t>0</a:t>
            </a:r>
            <a:r>
              <a:rPr lang="en-US" b="1" dirty="0" smtClean="0">
                <a:solidFill>
                  <a:srgbClr val="C00000"/>
                </a:solidFill>
                <a:sym typeface="Symbol" panose="05050102010706020507" pitchFamily="18" charset="2"/>
              </a:rPr>
              <a:t> mass better than 1 %</a:t>
            </a:r>
            <a:endParaRPr lang="en-US" b="1" dirty="0" smtClean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003" y="4762479"/>
            <a:ext cx="5405702" cy="15633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5298" y="879161"/>
            <a:ext cx="60182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Apply energy-dependent corrections in different FCAL rings</a:t>
            </a:r>
          </a:p>
          <a:p>
            <a:r>
              <a:rPr lang="en-US" dirty="0"/>
              <a:t> </a:t>
            </a:r>
            <a:r>
              <a:rPr lang="en-US" dirty="0" smtClean="0"/>
              <a:t>              - select symmetric photon pairs: 0.7 &lt; p</a:t>
            </a:r>
            <a:r>
              <a:rPr lang="en-US" baseline="-25000" dirty="0" smtClean="0">
                <a:sym typeface="Symbol" panose="05050102010706020507" pitchFamily="18" charset="2"/>
              </a:rPr>
              <a:t></a:t>
            </a:r>
            <a:r>
              <a:rPr lang="en-US" baseline="30000" dirty="0" smtClean="0">
                <a:sym typeface="Symbol" panose="05050102010706020507" pitchFamily="18" charset="2"/>
              </a:rPr>
              <a:t>1 </a:t>
            </a:r>
            <a:r>
              <a:rPr lang="en-US" dirty="0" smtClean="0">
                <a:sym typeface="Symbol" panose="05050102010706020507" pitchFamily="18" charset="2"/>
              </a:rPr>
              <a:t>/</a:t>
            </a:r>
            <a:r>
              <a:rPr lang="en-US" baseline="30000" dirty="0" smtClean="0">
                <a:sym typeface="Symbol" panose="05050102010706020507" pitchFamily="18" charset="2"/>
              </a:rPr>
              <a:t> </a:t>
            </a:r>
            <a:r>
              <a:rPr lang="en-US" dirty="0"/>
              <a:t>p</a:t>
            </a:r>
            <a:r>
              <a:rPr lang="en-US" baseline="-25000" dirty="0" smtClean="0">
                <a:sym typeface="Symbol" panose="05050102010706020507" pitchFamily="18" charset="2"/>
              </a:rPr>
              <a:t></a:t>
            </a:r>
            <a:r>
              <a:rPr lang="en-US" baseline="30000" dirty="0" smtClean="0">
                <a:sym typeface="Symbol" panose="05050102010706020507" pitchFamily="18" charset="2"/>
              </a:rPr>
              <a:t>2</a:t>
            </a:r>
            <a:r>
              <a:rPr lang="en-US" dirty="0" smtClean="0">
                <a:sym typeface="Symbol" panose="05050102010706020507" pitchFamily="18" charset="2"/>
              </a:rPr>
              <a:t> &lt; 1.3 </a:t>
            </a:r>
            <a:endParaRPr lang="en-US" baseline="30000" dirty="0" smtClean="0"/>
          </a:p>
          <a:p>
            <a:r>
              <a:rPr lang="en-US" dirty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98" y="1928486"/>
            <a:ext cx="2093458" cy="19921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025" y="1885435"/>
            <a:ext cx="4267200" cy="203521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5800" y="1572957"/>
            <a:ext cx="17616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before corrections 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5236968" y="1583172"/>
            <a:ext cx="16147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after corrections 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7806463" y="543640"/>
            <a:ext cx="510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Igal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61484" y="6324600"/>
            <a:ext cx="512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Final calibration steps, new constants in the CCDB</a:t>
            </a:r>
          </a:p>
        </p:txBody>
      </p:sp>
    </p:spTree>
    <p:extLst>
      <p:ext uri="{BB962C8B-B14F-4D97-AF65-F5344CB8AC3E}">
        <p14:creationId xmlns:p14="http://schemas.microsoft.com/office/powerpoint/2010/main" val="207277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 idx="4294967295"/>
          </p:nvPr>
        </p:nvSpPr>
        <p:spPr>
          <a:xfrm>
            <a:off x="609600" y="228600"/>
            <a:ext cx="7772400" cy="685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FCAL Performance and Masks of Suspicious Channels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1532242"/>
            <a:ext cx="434918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Relatively unstable behavior of the  FCAL  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dead PMT bases during run </a:t>
            </a:r>
          </a:p>
          <a:p>
            <a:r>
              <a:rPr lang="en-US" dirty="0"/>
              <a:t> </a:t>
            </a:r>
            <a:r>
              <a:rPr lang="en-US" dirty="0" smtClean="0"/>
              <a:t>    (several   bases were replace every week) 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 missing communication to the base</a:t>
            </a:r>
          </a:p>
          <a:p>
            <a:r>
              <a:rPr lang="en-US" dirty="0" smtClean="0"/>
              <a:t>       (channels dead for some time)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32755"/>
            <a:ext cx="3962400" cy="247815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638800" y="1298488"/>
            <a:ext cx="2918750" cy="2187574"/>
            <a:chOff x="5410200" y="679722"/>
            <a:chExt cx="3505200" cy="258801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0200" y="887410"/>
              <a:ext cx="3505200" cy="2380322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6934200" y="1580029"/>
              <a:ext cx="473449" cy="40117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200081" y="679722"/>
              <a:ext cx="19416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FCAL XY of clusters</a:t>
              </a:r>
            </a:p>
          </p:txBody>
        </p:sp>
      </p:grpSp>
      <p:cxnSp>
        <p:nvCxnSpPr>
          <p:cNvPr id="12" name="Straight Arrow Connector 11"/>
          <p:cNvCxnSpPr/>
          <p:nvPr/>
        </p:nvCxnSpPr>
        <p:spPr>
          <a:xfrm flipH="1">
            <a:off x="5257800" y="3532755"/>
            <a:ext cx="762000" cy="11916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flipH="1">
            <a:off x="6495292" y="3934881"/>
            <a:ext cx="825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 days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flipH="1">
            <a:off x="7252141" y="5955268"/>
            <a:ext cx="825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Runs 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002617" y="4520950"/>
            <a:ext cx="2493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Flux normalized yield of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two-cluster events</a:t>
            </a:r>
          </a:p>
        </p:txBody>
      </p:sp>
    </p:spTree>
    <p:extLst>
      <p:ext uri="{BB962C8B-B14F-4D97-AF65-F5344CB8AC3E}">
        <p14:creationId xmlns:p14="http://schemas.microsoft.com/office/powerpoint/2010/main" val="172360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 idx="4294967295"/>
          </p:nvPr>
        </p:nvSpPr>
        <p:spPr>
          <a:xfrm>
            <a:off x="609600" y="228600"/>
            <a:ext cx="7772400" cy="685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Masks of Suspicious Channels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101" y="1560479"/>
            <a:ext cx="3656540" cy="33283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20000" y="347148"/>
            <a:ext cx="970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Chandra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7352818" y="1634924"/>
            <a:ext cx="1147823" cy="3429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324901" y="1049543"/>
            <a:ext cx="469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FCAL data quality: suspicious and dead channels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56681" y="1832035"/>
            <a:ext cx="7632987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Determine mask of suspicious and</a:t>
            </a:r>
          </a:p>
          <a:p>
            <a:r>
              <a:rPr lang="en-US" dirty="0" smtClean="0"/>
              <a:t>      dead channels for every run.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occupancies from LED and data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FCAL masks implemented for </a:t>
            </a:r>
            <a:r>
              <a:rPr lang="en-US" dirty="0" err="1" smtClean="0"/>
              <a:t>PrimEx</a:t>
            </a:r>
            <a:r>
              <a:rPr lang="en-US" dirty="0" smtClean="0"/>
              <a:t> </a:t>
            </a:r>
          </a:p>
          <a:p>
            <a:r>
              <a:rPr lang="en-US" dirty="0" smtClean="0"/>
              <a:t>     GlueX-doc-4610  (A. Somov)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Masks have to be determined for</a:t>
            </a:r>
          </a:p>
          <a:p>
            <a:r>
              <a:rPr lang="en-US" dirty="0" smtClean="0"/>
              <a:t>     about 50% of </a:t>
            </a:r>
            <a:r>
              <a:rPr lang="en-US" dirty="0" err="1" smtClean="0"/>
              <a:t>PrimEx</a:t>
            </a:r>
            <a:r>
              <a:rPr lang="en-US" dirty="0" smtClean="0"/>
              <a:t> data </a:t>
            </a:r>
          </a:p>
          <a:p>
            <a:endParaRPr lang="en-US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halldweb.jlab.org/primexd/data_quality_2019/quality_check_2019.pdf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Work in progress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1349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6400" y="274276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Luminosity Determination for </a:t>
            </a:r>
            <a:r>
              <a:rPr lang="en-US" sz="2800" b="1" dirty="0" err="1" smtClean="0">
                <a:solidFill>
                  <a:srgbClr val="FF0000"/>
                </a:solidFill>
              </a:rPr>
              <a:t>PrimEx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C184-81FD-41E8-AA69-89400F828D28}" type="slidenum">
              <a:rPr lang="en-US" smtClean="0"/>
              <a:t>9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52400" y="1162621"/>
            <a:ext cx="8915400" cy="5193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 Energy calibration of the PS, TAGH / TAGM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C00000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 Implement correct beam energy in the reconstruction and MC simulation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C00000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 Initial </a:t>
            </a:r>
            <a:r>
              <a:rPr lang="en-US" sz="2000" dirty="0" err="1">
                <a:solidFill>
                  <a:srgbClr val="C00000"/>
                </a:solidFill>
              </a:rPr>
              <a:t>lumi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smtClean="0">
                <a:solidFill>
                  <a:srgbClr val="C00000"/>
                </a:solidFill>
              </a:rPr>
              <a:t>numbers </a:t>
            </a:r>
            <a:r>
              <a:rPr lang="en-US" sz="2000" dirty="0">
                <a:solidFill>
                  <a:srgbClr val="C00000"/>
                </a:solidFill>
              </a:rPr>
              <a:t>for </a:t>
            </a:r>
            <a:r>
              <a:rPr lang="en-US" sz="2000" dirty="0" err="1">
                <a:solidFill>
                  <a:srgbClr val="C00000"/>
                </a:solidFill>
              </a:rPr>
              <a:t>PrimEx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smtClean="0">
                <a:solidFill>
                  <a:srgbClr val="C00000"/>
                </a:solidFill>
              </a:rPr>
              <a:t>runs are in </a:t>
            </a:r>
            <a:r>
              <a:rPr lang="en-US" sz="2000" dirty="0">
                <a:solidFill>
                  <a:srgbClr val="C00000"/>
                </a:solidFill>
              </a:rPr>
              <a:t>the CCDB </a:t>
            </a:r>
            <a:r>
              <a:rPr lang="en-US" sz="2000" dirty="0" smtClean="0">
                <a:solidFill>
                  <a:srgbClr val="C00000"/>
                </a:solidFill>
              </a:rPr>
              <a:t>since </a:t>
            </a:r>
            <a:r>
              <a:rPr lang="en-US" sz="2000" dirty="0">
                <a:solidFill>
                  <a:srgbClr val="C00000"/>
                </a:solidFill>
              </a:rPr>
              <a:t>last </a:t>
            </a:r>
            <a:r>
              <a:rPr lang="en-US" sz="2000" dirty="0" smtClean="0">
                <a:solidFill>
                  <a:srgbClr val="C00000"/>
                </a:solidFill>
              </a:rPr>
              <a:t>year</a:t>
            </a:r>
            <a:endParaRPr lang="en-US" sz="2000" dirty="0" smtClean="0">
              <a:solidFill>
                <a:srgbClr val="C00000"/>
              </a:solidFill>
            </a:endParaRPr>
          </a:p>
          <a:p>
            <a:r>
              <a:rPr lang="en-US" sz="2000" dirty="0" smtClean="0"/>
              <a:t>       </a:t>
            </a:r>
            <a:endParaRPr lang="en-US" sz="20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 Not smooth energy dependence of the Compton cross section in the </a:t>
            </a:r>
            <a:r>
              <a:rPr lang="en-US" sz="2000" dirty="0" smtClean="0">
                <a:solidFill>
                  <a:srgbClr val="C00000"/>
                </a:solidFill>
              </a:rPr>
              <a:t>TAGM region  </a:t>
            </a:r>
            <a:endParaRPr lang="en-US" sz="2000" dirty="0">
              <a:solidFill>
                <a:srgbClr val="C00000"/>
              </a:solidFill>
            </a:endParaRPr>
          </a:p>
          <a:p>
            <a:r>
              <a:rPr lang="en-US" sz="2000" dirty="0"/>
              <a:t>      -  require TDC hit in the TAGM </a:t>
            </a:r>
            <a:r>
              <a:rPr lang="en-US" sz="2000" dirty="0" smtClean="0"/>
              <a:t>reconstruction  (adopted by </a:t>
            </a:r>
            <a:r>
              <a:rPr lang="en-US" sz="2000" dirty="0" err="1" smtClean="0"/>
              <a:t>GlueX</a:t>
            </a:r>
            <a:r>
              <a:rPr lang="en-US" sz="2000" dirty="0" smtClean="0"/>
              <a:t> )</a:t>
            </a:r>
          </a:p>
          <a:p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</a:rPr>
              <a:t> Reprocess photon flux: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dirty="0" smtClean="0"/>
              <a:t>      -  PS timing calibration has been screwed in April 2020 - recalibrated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       (</a:t>
            </a:r>
            <a:r>
              <a:rPr lang="en-US" sz="2000" dirty="0" err="1" smtClean="0"/>
              <a:t>lumi</a:t>
            </a:r>
            <a:r>
              <a:rPr lang="en-US" sz="2000" dirty="0" smtClean="0"/>
              <a:t> dropped compared with numbers from previous year)</a:t>
            </a:r>
            <a:endParaRPr lang="en-US" sz="2000" dirty="0"/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en-US" sz="2000" dirty="0" smtClean="0">
                <a:cs typeface="Arial" panose="020B0604020202020204" pitchFamily="34" charset="0"/>
              </a:rPr>
              <a:t>-  work on understanding the TAGM reconstruction. Re-calibrating TAGM </a:t>
            </a:r>
          </a:p>
          <a:p>
            <a:r>
              <a:rPr lang="en-US" sz="2000" dirty="0">
                <a:cs typeface="Arial" panose="020B0604020202020204" pitchFamily="34" charset="0"/>
              </a:rPr>
              <a:t> </a:t>
            </a:r>
            <a:r>
              <a:rPr lang="en-US" sz="2000" dirty="0" smtClean="0">
                <a:cs typeface="Arial" panose="020B0604020202020204" pitchFamily="34" charset="0"/>
              </a:rPr>
              <a:t>         time-</a:t>
            </a:r>
            <a:r>
              <a:rPr lang="en-US" sz="2000" dirty="0" smtClean="0">
                <a:cs typeface="Arial" panose="020B0604020202020204" pitchFamily="34" charset="0"/>
              </a:rPr>
              <a:t>walk corrections</a:t>
            </a:r>
            <a:endParaRPr lang="en-US" sz="2000" dirty="0">
              <a:cs typeface="Arial" panose="020B0604020202020204" pitchFamily="34" charset="0"/>
            </a:endParaRPr>
          </a:p>
          <a:p>
            <a:r>
              <a:rPr lang="en-US" sz="1350" dirty="0" smtClean="0"/>
              <a:t>         </a:t>
            </a:r>
            <a:endParaRPr lang="en-US" sz="1350" dirty="0" smtClean="0"/>
          </a:p>
        </p:txBody>
      </p:sp>
    </p:spTree>
    <p:extLst>
      <p:ext uri="{BB962C8B-B14F-4D97-AF65-F5344CB8AC3E}">
        <p14:creationId xmlns:p14="http://schemas.microsoft.com/office/powerpoint/2010/main" val="405269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22948</TotalTime>
  <Words>2215</Words>
  <Application>Microsoft Office PowerPoint</Application>
  <PresentationFormat>On-screen Show (4:3)</PresentationFormat>
  <Paragraphs>436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Cambria</vt:lpstr>
      <vt:lpstr>MS Mincho</vt:lpstr>
      <vt:lpstr>Symbol</vt:lpstr>
      <vt:lpstr>Times New Roman</vt:lpstr>
      <vt:lpstr>Office Theme</vt:lpstr>
      <vt:lpstr>PowerPoint Presentation</vt:lpstr>
      <vt:lpstr>Overview</vt:lpstr>
      <vt:lpstr>PrimEx Phase I  (Spring 2019)</vt:lpstr>
      <vt:lpstr>PrimEx Phase II  (Summer 2021)</vt:lpstr>
      <vt:lpstr>Status of Calibration</vt:lpstr>
      <vt:lpstr>FCAL Energy Calibration</vt:lpstr>
      <vt:lpstr>FCAL Performance and Masks of Suspicious Channels</vt:lpstr>
      <vt:lpstr>Masks of Suspicious Channels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Preparation for 2021 Run</vt:lpstr>
      <vt:lpstr>CCAL Improvements</vt:lpstr>
      <vt:lpstr>CCAL Improvements</vt:lpstr>
      <vt:lpstr>Summary &amp; Discussion</vt:lpstr>
      <vt:lpstr>Backup Slides</vt:lpstr>
      <vt:lpstr>PrimEx Phase I:  Run Conditions</vt:lpstr>
      <vt:lpstr>PrimEx Phase I:  Run Conditions</vt:lpstr>
      <vt:lpstr>Active Base Tests and Optimization: Timeline </vt:lpstr>
      <vt:lpstr>PowerPoint Presentation</vt:lpstr>
      <vt:lpstr>Run Plan for PrimEx Phase II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Alexander Somov</dc:creator>
  <cp:lastModifiedBy>Alexander Somov</cp:lastModifiedBy>
  <cp:revision>1753</cp:revision>
  <dcterms:created xsi:type="dcterms:W3CDTF">2006-08-16T00:00:00Z</dcterms:created>
  <dcterms:modified xsi:type="dcterms:W3CDTF">2020-10-22T16:50:19Z</dcterms:modified>
</cp:coreProperties>
</file>