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29" r:id="rId2"/>
    <p:sldId id="673" r:id="rId3"/>
    <p:sldId id="624" r:id="rId4"/>
    <p:sldId id="688" r:id="rId5"/>
    <p:sldId id="671" r:id="rId6"/>
    <p:sldId id="676" r:id="rId7"/>
    <p:sldId id="678" r:id="rId8"/>
    <p:sldId id="677" r:id="rId9"/>
    <p:sldId id="687" r:id="rId10"/>
    <p:sldId id="684" r:id="rId11"/>
    <p:sldId id="685" r:id="rId12"/>
    <p:sldId id="679" r:id="rId13"/>
    <p:sldId id="680" r:id="rId14"/>
    <p:sldId id="681" r:id="rId15"/>
    <p:sldId id="683" r:id="rId16"/>
    <p:sldId id="686" r:id="rId17"/>
    <p:sldId id="695" r:id="rId18"/>
    <p:sldId id="674" r:id="rId19"/>
    <p:sldId id="669" r:id="rId20"/>
    <p:sldId id="689" r:id="rId21"/>
    <p:sldId id="655" r:id="rId22"/>
    <p:sldId id="697" r:id="rId23"/>
    <p:sldId id="650" r:id="rId24"/>
    <p:sldId id="651" r:id="rId25"/>
    <p:sldId id="656" r:id="rId26"/>
    <p:sldId id="657" r:id="rId27"/>
    <p:sldId id="63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  <a:srgbClr val="2B1BA5"/>
    <a:srgbClr val="800000"/>
    <a:srgbClr val="FF00FF"/>
    <a:srgbClr val="42AE42"/>
    <a:srgbClr val="0EED03"/>
    <a:srgbClr val="BA068B"/>
    <a:srgbClr val="2EB4C2"/>
    <a:srgbClr val="D51B97"/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0" autoAdjust="0"/>
  </p:normalViewPr>
  <p:slideViewPr>
    <p:cSldViewPr>
      <p:cViewPr>
        <p:scale>
          <a:sx n="52" d="100"/>
          <a:sy n="52" d="100"/>
        </p:scale>
        <p:origin x="384" y="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7E52-A28C-43A7-9D0B-6E03A5505B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20B7-0A2B-4C3E-A1A7-F18D9DBEDE58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555-8041-4421-9632-B4F0196D753E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CE45-F56D-4D1C-A4BF-5FCCCD2AC6AF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FF0C-2B57-4E92-BBB4-200AC81B5E2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CB7A-0CC7-4DEB-BECA-5DAF08A1930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3EC-F084-4AA4-A636-612A39F2E55F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0089-1960-4322-A518-19F11B5FC596}" type="datetime1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FB42-23AF-4A84-9674-3874FD821E5C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E040-FF9B-4FFF-AD39-38CBC98B97DB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319A-E1FE-44A5-9655-3291C65FA3F6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DA1-D42C-4D3C-ADEB-B742020891CD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EF83-87DE-4AC9-B817-165976FCB51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lldweb.jlab.org/primexd/data%20_quality_2019/quality_check_201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primexd/data_quality_2019/quality_check_20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6494" y="2686237"/>
            <a:ext cx="7688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Overview and Preparation for 2021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10000" y="3418835"/>
            <a:ext cx="1165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232568" y="4555828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collaboration meeting,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October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22, 2020</a:t>
            </a: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527" y="1292134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6"/>
            <a:ext cx="2091730" cy="16075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998318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on behalf of the </a:t>
            </a:r>
            <a:r>
              <a:rPr lang="en-US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258" y="679525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Tagged Flux for TAGH / TAGM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5" y="2034086"/>
            <a:ext cx="4122565" cy="142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2" y="3962507"/>
            <a:ext cx="3988387" cy="1379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6" y="3962507"/>
            <a:ext cx="4002986" cy="138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5587" y="2500354"/>
            <a:ext cx="40009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Read points: Beam photon 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Blue points:  FADC time  (require ADC and TDC hits)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266" y="2261631"/>
            <a:ext cx="570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780" y="4584110"/>
            <a:ext cx="14164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TAGM (old recon)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1056" y="4584110"/>
            <a:ext cx="14941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TAGM (new recon)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640" y="2106411"/>
            <a:ext cx="33033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PS tagged flux extracted using two methods: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8062" y="5482712"/>
            <a:ext cx="71849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New reconstruction of the TAGM: (1) Require both ADC and TDC hits, remove amplitude thresholds </a:t>
            </a:r>
          </a:p>
        </p:txBody>
      </p:sp>
      <p:sp>
        <p:nvSpPr>
          <p:cNvPr id="17" name="Oval 16"/>
          <p:cNvSpPr/>
          <p:nvPr/>
        </p:nvSpPr>
        <p:spPr>
          <a:xfrm>
            <a:off x="5087547" y="4004027"/>
            <a:ext cx="641920" cy="50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5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11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29803" y="1100579"/>
            <a:ext cx="12795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Run 61914 (He)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6718" y="1360858"/>
            <a:ext cx="7922025" cy="3695864"/>
            <a:chOff x="616752" y="1300775"/>
            <a:chExt cx="10562700" cy="49278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88" y="1791584"/>
              <a:ext cx="4287785" cy="41300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18820" y="5797706"/>
              <a:ext cx="9258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PS Tile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340" y="3546445"/>
              <a:ext cx="14089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PS time  (ns)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04200" y="4765324"/>
              <a:ext cx="8211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Arm 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22301" y="2578735"/>
              <a:ext cx="8275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Arm A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584763" y="2655732"/>
              <a:ext cx="1273699" cy="5846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368173" y="4657656"/>
              <a:ext cx="1273699" cy="5846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171" y="1777620"/>
              <a:ext cx="4271281" cy="41141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009408" y="5721569"/>
              <a:ext cx="9258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PS Tile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7448" y="1300775"/>
              <a:ext cx="46806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Before Calibration (Calibration updated in May)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6064" y="1310612"/>
              <a:ext cx="24158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After Calibration (New)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4996" y="454452"/>
            <a:ext cx="4495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PS </a:t>
            </a:r>
            <a:r>
              <a:rPr lang="en-US" sz="2100" b="1" dirty="0">
                <a:solidFill>
                  <a:srgbClr val="FF0000"/>
                </a:solidFill>
              </a:rPr>
              <a:t>Timing  </a:t>
            </a:r>
            <a:r>
              <a:rPr lang="en-US" sz="2100" b="1" dirty="0" smtClean="0">
                <a:solidFill>
                  <a:srgbClr val="FF0000"/>
                </a:solidFill>
              </a:rPr>
              <a:t>Calibration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257" y="5093685"/>
            <a:ext cx="55865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Some PS </a:t>
            </a:r>
            <a:r>
              <a:rPr lang="en-US" sz="1350" dirty="0" err="1"/>
              <a:t>hIts</a:t>
            </a:r>
            <a:r>
              <a:rPr lang="en-US" sz="1350" dirty="0"/>
              <a:t> in Arm A and Arm B are out of time – missing PS coincidence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Recalibrate PS time for all </a:t>
            </a:r>
            <a:r>
              <a:rPr lang="en-US" sz="1350" dirty="0" err="1"/>
              <a:t>PrimEx</a:t>
            </a:r>
            <a:r>
              <a:rPr lang="en-US" sz="1350" dirty="0"/>
              <a:t> runs (new constants in CCDB)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2176" y="537788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hlinkClick r:id="rId4"/>
              </a:rPr>
              <a:t>https://halldweb.jlab.org/primexd/data _quality_2019/quality_check_2019.pdf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80223" y="5541161"/>
            <a:ext cx="48030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Still some minor issues with TAGH/TAGM timing for some runs</a:t>
            </a:r>
          </a:p>
        </p:txBody>
      </p:sp>
    </p:spTree>
    <p:extLst>
      <p:ext uri="{BB962C8B-B14F-4D97-AF65-F5344CB8AC3E}">
        <p14:creationId xmlns:p14="http://schemas.microsoft.com/office/powerpoint/2010/main" val="31739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8362" y="512452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TAGM Time Calibration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5B24-CCB9-4F8D-ADD0-9686E606EC57}" type="datetime1">
              <a:rPr lang="en-US" smtClean="0"/>
              <a:t>10/22/2020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8248" y="1061347"/>
            <a:ext cx="18084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Sasha, October 9,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6" y="1491067"/>
            <a:ext cx="3641234" cy="2207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73" y="1461789"/>
            <a:ext cx="3674214" cy="2227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20479" y="1341942"/>
            <a:ext cx="18453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T(TAGH) – T(PS) 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4261" y="1341942"/>
            <a:ext cx="18453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T(TAGM) – T(PS)             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79032"/>
            <a:ext cx="3829050" cy="2321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3" y="3622144"/>
            <a:ext cx="3829050" cy="23217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48912" y="4004681"/>
            <a:ext cx="1358601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T(TAGH) – T(PS)</a:t>
            </a:r>
          </a:p>
          <a:p>
            <a:r>
              <a:rPr lang="en-US" sz="1350" dirty="0"/>
              <a:t>     (all counters)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5208" y="3919614"/>
            <a:ext cx="143406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T(TAGM) – T(PS)</a:t>
            </a:r>
          </a:p>
          <a:p>
            <a:r>
              <a:rPr lang="en-US" sz="1350" dirty="0"/>
              <a:t>      (all counters)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448" y="1007190"/>
            <a:ext cx="12666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Run 61321 (Be)</a:t>
            </a:r>
          </a:p>
        </p:txBody>
      </p:sp>
    </p:spTree>
    <p:extLst>
      <p:ext uri="{BB962C8B-B14F-4D97-AF65-F5344CB8AC3E}">
        <p14:creationId xmlns:p14="http://schemas.microsoft.com/office/powerpoint/2010/main" val="1901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79532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TAGM Time Walk </a:t>
            </a:r>
            <a:r>
              <a:rPr lang="en-US" sz="2100" b="1" dirty="0">
                <a:solidFill>
                  <a:srgbClr val="FF0000"/>
                </a:solidFill>
              </a:rPr>
              <a:t>Calibration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81" y="1994826"/>
            <a:ext cx="4226619" cy="25627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1258" y="1694744"/>
            <a:ext cx="1346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 Calibration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381" y="2108458"/>
            <a:ext cx="3962400" cy="2449150"/>
            <a:chOff x="902840" y="3448564"/>
            <a:chExt cx="3707855" cy="2334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40" y="3448564"/>
              <a:ext cx="3234289" cy="233452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419447" y="4126762"/>
              <a:ext cx="4784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46609" y="3988262"/>
              <a:ext cx="178478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What we have in CCDB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6996" y="4280586"/>
              <a:ext cx="1803699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Fit function</a:t>
              </a:r>
            </a:p>
            <a:p>
              <a:r>
                <a:rPr lang="en-US" sz="1350" dirty="0"/>
                <a:t>p0 + p1 / (x + p3) ** P2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74391" y="645332"/>
            <a:ext cx="1491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TAGM Counter 20</a:t>
            </a:r>
          </a:p>
        </p:txBody>
      </p:sp>
    </p:spTree>
    <p:extLst>
      <p:ext uri="{BB962C8B-B14F-4D97-AF65-F5344CB8AC3E}">
        <p14:creationId xmlns:p14="http://schemas.microsoft.com/office/powerpoint/2010/main" val="13290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797549"/>
            <a:ext cx="519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TAGM Time Walk </a:t>
            </a:r>
            <a:r>
              <a:rPr lang="en-US" sz="2100" b="1" dirty="0" smtClean="0">
                <a:solidFill>
                  <a:srgbClr val="FF0000"/>
                </a:solidFill>
              </a:rPr>
              <a:t>Calibration </a:t>
            </a:r>
            <a:r>
              <a:rPr lang="en-US" sz="2100" b="1" dirty="0">
                <a:solidFill>
                  <a:srgbClr val="FF0000"/>
                </a:solidFill>
              </a:rPr>
              <a:t>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865" y="2106857"/>
            <a:ext cx="173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Calibration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" y="2476189"/>
            <a:ext cx="3990533" cy="2419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3" y="2476189"/>
            <a:ext cx="4087651" cy="2478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8735" y="2106857"/>
            <a:ext cx="18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Calibration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8071" y="28971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61321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3269" y="217153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Monitoring </a:t>
            </a:r>
            <a:r>
              <a:rPr lang="en-US" sz="2800" b="1" baseline="30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F0000"/>
                </a:solidFill>
              </a:rPr>
              <a:t>He </a:t>
            </a:r>
            <a:r>
              <a:rPr lang="en-US" sz="2800" b="1" dirty="0" smtClean="0">
                <a:solidFill>
                  <a:srgbClr val="FF0000"/>
                </a:solidFill>
              </a:rPr>
              <a:t> Target Density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39" y="1839890"/>
            <a:ext cx="7010400" cy="4407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0339" y="917441"/>
            <a:ext cx="7071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 </a:t>
            </a:r>
            <a:r>
              <a:rPr lang="en-US" dirty="0" smtClean="0"/>
              <a:t>PS </a:t>
            </a:r>
            <a:r>
              <a:rPr lang="en-US" dirty="0" smtClean="0"/>
              <a:t> and </a:t>
            </a:r>
            <a:r>
              <a:rPr lang="en-US" dirty="0" smtClean="0"/>
              <a:t>ST </a:t>
            </a:r>
            <a:r>
              <a:rPr lang="en-US" dirty="0" err="1" smtClean="0"/>
              <a:t>fadc</a:t>
            </a:r>
            <a:r>
              <a:rPr lang="en-US" dirty="0" smtClean="0"/>
              <a:t> scalers to monitor target density </a:t>
            </a:r>
          </a:p>
          <a:p>
            <a:r>
              <a:rPr lang="en-US" dirty="0"/>
              <a:t> </a:t>
            </a:r>
            <a:r>
              <a:rPr lang="en-US" dirty="0" smtClean="0"/>
              <a:t>  PS rate – flux,  ST rate – proportional to target density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sensitivity verified with MC simulation, </a:t>
            </a:r>
            <a:r>
              <a:rPr lang="en-US" dirty="0" smtClean="0"/>
              <a:t>run in parallel with taking data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3700" y="2457809"/>
            <a:ext cx="452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Relative density measured with scalers for </a:t>
            </a:r>
          </a:p>
          <a:p>
            <a:r>
              <a:rPr lang="en-US" dirty="0" smtClean="0"/>
              <a:t> 5 run periods with He target (re-filled target)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8598" y="6218474"/>
            <a:ext cx="657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ensity stability better than 1 %  (have to use Compton to verify)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0281" y="198198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Compton Cross Section (He Runs)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043" y="5674904"/>
            <a:ext cx="2057400" cy="273844"/>
          </a:xfrm>
        </p:spPr>
        <p:txBody>
          <a:bodyPr/>
          <a:lstStyle/>
          <a:p>
            <a:fld id="{2125C184-81FD-41E8-AA69-89400F828D28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9" y="1671637"/>
            <a:ext cx="2726364" cy="1859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42" y="1671637"/>
            <a:ext cx="2726363" cy="1859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4" y="3711454"/>
            <a:ext cx="3003508" cy="2048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6553" y="1846255"/>
            <a:ext cx="162185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  <a:p>
            <a:r>
              <a:rPr lang="en-US" sz="1350" dirty="0"/>
              <a:t>     </a:t>
            </a:r>
            <a:r>
              <a:rPr lang="en-US" dirty="0"/>
              <a:t>L</a:t>
            </a:r>
            <a:r>
              <a:rPr lang="en-US" dirty="0" smtClean="0"/>
              <a:t>ow 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2082" y="3154804"/>
            <a:ext cx="206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 from different </a:t>
            </a:r>
          </a:p>
          <a:p>
            <a:r>
              <a:rPr lang="en-US" dirty="0"/>
              <a:t>       target </a:t>
            </a:r>
            <a:r>
              <a:rPr lang="en-US" dirty="0" smtClean="0"/>
              <a:t>fills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3560" y="4071393"/>
            <a:ext cx="4053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Some small discrepancies </a:t>
            </a:r>
            <a:r>
              <a:rPr lang="en-US" dirty="0"/>
              <a:t>in </a:t>
            </a:r>
            <a:r>
              <a:rPr lang="en-US" dirty="0" smtClean="0"/>
              <a:t>cross </a:t>
            </a:r>
            <a:r>
              <a:rPr lang="en-US" dirty="0"/>
              <a:t>section </a:t>
            </a:r>
            <a:r>
              <a:rPr lang="en-US" dirty="0" smtClean="0"/>
              <a:t>shapes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for TAGM has not yet been updated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- Checking </a:t>
            </a:r>
            <a:r>
              <a:rPr lang="en-US" dirty="0"/>
              <a:t>TAGM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911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0934" y="187862"/>
            <a:ext cx="519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Analyses of </a:t>
            </a:r>
            <a:r>
              <a:rPr lang="en-US" sz="2800" b="1" dirty="0" err="1" smtClean="0">
                <a:solidFill>
                  <a:srgbClr val="FF0000"/>
                </a:solidFill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</a:rPr>
              <a:t> 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043" y="5674904"/>
            <a:ext cx="2057400" cy="273844"/>
          </a:xfrm>
        </p:spPr>
        <p:txBody>
          <a:bodyPr/>
          <a:lstStyle/>
          <a:p>
            <a:fld id="{2125C184-81FD-41E8-AA69-89400F828D2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60" y="1391219"/>
            <a:ext cx="4167116" cy="220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31" y="3906128"/>
            <a:ext cx="3852595" cy="20426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855267" y="5792149"/>
            <a:ext cx="2126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Invariant mass (GeV)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9265" y="1408490"/>
            <a:ext cx="8140093" cy="4072535"/>
            <a:chOff x="304801" y="1739291"/>
            <a:chExt cx="8140093" cy="407253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1739291"/>
              <a:ext cx="3943000" cy="397109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771172" y="5442494"/>
              <a:ext cx="23754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roduction </a:t>
              </a:r>
              <a:r>
                <a:rPr lang="en-US" dirty="0"/>
                <a:t>a</a:t>
              </a:r>
              <a:r>
                <a:rPr lang="en-US" dirty="0" smtClean="0"/>
                <a:t>ngle  (</a:t>
              </a:r>
              <a:r>
                <a:rPr lang="en-US" dirty="0" err="1" smtClean="0"/>
                <a:t>deg</a:t>
              </a:r>
              <a:r>
                <a:rPr lang="en-US" dirty="0"/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6478" y="1739291"/>
              <a:ext cx="30387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    Angular Distribution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25916" y="2340043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>
                  <a:sym typeface="Symbol" panose="05050102010706020507" pitchFamily="18" charset="2"/>
                </a:rPr>
                <a:t></a:t>
              </a:r>
              <a:r>
                <a:rPr lang="en-US" sz="1400" dirty="0" smtClean="0">
                  <a:sym typeface="Symbol" panose="05050102010706020507" pitchFamily="18" charset="2"/>
                </a:rPr>
                <a:t> = </a:t>
              </a:r>
              <a:r>
                <a:rPr lang="en-US" sz="1400" dirty="0" smtClean="0">
                  <a:sym typeface="Symbol" panose="05050102010706020507" pitchFamily="18" charset="2"/>
                </a:rPr>
                <a:t>6 </a:t>
              </a:r>
              <a:r>
                <a:rPr lang="en-US" sz="1400" dirty="0" smtClean="0">
                  <a:sym typeface="Symbol" panose="05050102010706020507" pitchFamily="18" charset="2"/>
                </a:rPr>
                <a:t>– </a:t>
              </a:r>
              <a:r>
                <a:rPr lang="en-US" sz="1400" dirty="0" smtClean="0">
                  <a:sym typeface="Symbol" panose="05050102010706020507" pitchFamily="18" charset="2"/>
                </a:rPr>
                <a:t>6.25</a:t>
              </a:r>
              <a:r>
                <a:rPr lang="en-US" sz="1400" dirty="0" smtClean="0">
                  <a:sym typeface="Symbol" panose="05050102010706020507" pitchFamily="18" charset="2"/>
                </a:rPr>
                <a:t> </a:t>
              </a:r>
              <a:r>
                <a:rPr lang="en-US" sz="1400" dirty="0" smtClean="0">
                  <a:sym typeface="Symbol" panose="05050102010706020507" pitchFamily="18" charset="2"/>
                </a:rPr>
                <a:t>GeV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0" y="4657314"/>
              <a:ext cx="2593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30 % of the total statistics</a:t>
              </a:r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535769" y="1206553"/>
            <a:ext cx="31413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  Angular Distribution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77054" y="3444758"/>
            <a:ext cx="2375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a</a:t>
            </a:r>
            <a:r>
              <a:rPr lang="en-US" dirty="0" smtClean="0"/>
              <a:t>ngle  (</a:t>
            </a:r>
            <a:r>
              <a:rPr lang="en-US" dirty="0" err="1" smtClean="0"/>
              <a:t>deg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045869" y="4632487"/>
            <a:ext cx="2375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</a:t>
            </a:r>
            <a:r>
              <a:rPr lang="en-US" dirty="0"/>
              <a:t>a</a:t>
            </a:r>
            <a:r>
              <a:rPr lang="en-US" dirty="0" smtClean="0"/>
              <a:t>ngle  (</a:t>
            </a:r>
            <a:r>
              <a:rPr lang="en-US" dirty="0" err="1" smtClean="0"/>
              <a:t>deg</a:t>
            </a:r>
            <a:r>
              <a:rPr lang="en-US" dirty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" y="5948748"/>
            <a:ext cx="543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ongoing analyses: </a:t>
            </a:r>
          </a:p>
          <a:p>
            <a:r>
              <a:rPr lang="en-US" dirty="0" smtClean="0"/>
              <a:t>    Andrew (Compton, see next talk), Tyler ( 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ym typeface="Symbol" panose="05050102010706020507" pitchFamily="18" charset="2"/>
              </a:rPr>
              <a:t>0 </a:t>
            </a:r>
            <a:r>
              <a:rPr lang="en-US" dirty="0" err="1" smtClean="0"/>
              <a:t>Primakoff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59437" y="1593156"/>
            <a:ext cx="6390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Tyler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28036" y="3860199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>
                <a:sym typeface="Symbol" panose="05050102010706020507" pitchFamily="18" charset="2"/>
              </a:rPr>
              <a:t></a:t>
            </a:r>
            <a:r>
              <a:rPr lang="en-US" sz="2000" dirty="0" smtClean="0">
                <a:sym typeface="Symbol" panose="05050102010706020507" pitchFamily="18" charset="2"/>
              </a:rPr>
              <a:t> = 9 – 11.2 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04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913435" y="10939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Preparation for 2021 Run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836752"/>
            <a:ext cx="81013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90DB3"/>
                </a:solidFill>
                <a:effectLst/>
                <a:latin typeface="Arial" panose="020B0604020202020204" pitchFamily="34" charset="0"/>
              </a:rPr>
              <a:t>Aligning FCAL in the Hall </a:t>
            </a:r>
            <a:r>
              <a:rPr lang="en-US" altLang="en-US" dirty="0">
                <a:solidFill>
                  <a:srgbClr val="190D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190DB3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smtClean="0">
                <a:solidFill>
                  <a:srgbClr val="A52A2A"/>
                </a:solidFill>
                <a:latin typeface="Arial" panose="020B0604020202020204" pitchFamily="34" charset="0"/>
              </a:rPr>
              <a:t>Tim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A52A2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Moving FCAL platform by about 5 mm in X-direction to make sure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 the beam goes through the middle of the FCAL hole (3x3 modules).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979" y="2669967"/>
            <a:ext cx="7002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 </a:t>
            </a:r>
            <a:r>
              <a:rPr lang="en-US" b="1" dirty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FCAL PMT </a:t>
            </a:r>
            <a:r>
              <a:rPr lang="en-US" b="1" dirty="0" smtClean="0">
                <a:solidFill>
                  <a:srgbClr val="190D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   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Mark,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Chris, Nick, Fernando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752" y="3367687"/>
            <a:ext cx="7925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dead bases and bases which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draw excessive current (&gt; 13 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- There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about 200 high-current bases.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- 80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bases removed from FCAL (cleaning, change resistors on the base)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3435" y="4815851"/>
            <a:ext cx="7872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handling communication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base  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Ben, Mark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Several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bases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lose communication per day.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HV drops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zero. Power cycling is needed to recover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CCAL Improvements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8178" y="2155715"/>
            <a:ext cx="88958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      Two projects we are currently working </a:t>
            </a:r>
            <a:r>
              <a:rPr lang="en-US" dirty="0" smtClean="0">
                <a:solidFill>
                  <a:srgbClr val="2B1BA5"/>
                </a:solidFill>
              </a:rPr>
              <a:t>on</a:t>
            </a:r>
            <a:endParaRPr lang="en-US" dirty="0" smtClean="0">
              <a:solidFill>
                <a:srgbClr val="2B1BA5"/>
              </a:solidFill>
            </a:endParaRPr>
          </a:p>
          <a:p>
            <a:endParaRPr lang="en-US" dirty="0" smtClean="0">
              <a:solidFill>
                <a:srgbClr val="2B1BA5"/>
              </a:solidFill>
            </a:endParaRPr>
          </a:p>
          <a:p>
            <a:endParaRPr lang="en-US" dirty="0">
              <a:solidFill>
                <a:srgbClr val="2B1BA5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 ) </a:t>
            </a:r>
            <a:r>
              <a:rPr lang="en-US" dirty="0" smtClean="0">
                <a:solidFill>
                  <a:srgbClr val="C00000"/>
                </a:solidFill>
              </a:rPr>
              <a:t>Replace PMT active bases (improve </a:t>
            </a:r>
            <a:r>
              <a:rPr lang="en-US" dirty="0" smtClean="0">
                <a:solidFill>
                  <a:srgbClr val="C00000"/>
                </a:solidFill>
              </a:rPr>
              <a:t>linearity)</a:t>
            </a:r>
          </a:p>
          <a:p>
            <a:endParaRPr lang="en-US" dirty="0" smtClean="0">
              <a:solidFill>
                <a:srgbClr val="2B1BA5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- reduce gain on the active base from 24  to 3 </a:t>
            </a:r>
          </a:p>
          <a:p>
            <a:r>
              <a:rPr lang="en-US" dirty="0" smtClean="0"/>
              <a:t>               (original divider taken from NPS) </a:t>
            </a:r>
          </a:p>
          <a:p>
            <a:r>
              <a:rPr lang="en-US" dirty="0" smtClean="0"/>
              <a:t>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active base design has been slightly modified by V. Popov. Tested during Summer run</a:t>
            </a:r>
          </a:p>
          <a:p>
            <a:endParaRPr lang="en-US" dirty="0"/>
          </a:p>
          <a:p>
            <a:r>
              <a:rPr lang="en-US" dirty="0" smtClean="0"/>
              <a:t>     - perform a few more checks in the lab. Finalize resistor values (coordinate with Fernando)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new </a:t>
            </a:r>
            <a:r>
              <a:rPr lang="en-US" dirty="0" smtClean="0"/>
              <a:t>active base layout prepared </a:t>
            </a:r>
            <a:r>
              <a:rPr lang="en-US" dirty="0" smtClean="0"/>
              <a:t>by Chris 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   -  order new bases for CCAL  (November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510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stable </a:t>
            </a:r>
            <a:r>
              <a:rPr lang="en-US" dirty="0" smtClean="0"/>
              <a:t>performance during 2019 run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clean  reconstruction of Compton events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89" y="694481"/>
            <a:ext cx="3030293" cy="20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57411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Overview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8251" y="2209800"/>
            <a:ext cx="40142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PrimEx</a:t>
            </a:r>
            <a:r>
              <a:rPr lang="en-US" sz="2000" dirty="0" smtClean="0"/>
              <a:t>  Phase I run in Spring 2019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Status of  calibration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Status of data analyses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Preparation for run in 2021</a:t>
            </a:r>
          </a:p>
        </p:txBody>
      </p:sp>
    </p:spTree>
    <p:extLst>
      <p:ext uri="{BB962C8B-B14F-4D97-AF65-F5344CB8AC3E}">
        <p14:creationId xmlns:p14="http://schemas.microsoft.com/office/powerpoint/2010/main" val="4019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13433" y="18063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CCAL Improvements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406344"/>
            <a:ext cx="534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 typical signal pulses – a few hundred ADC counts      </a:t>
            </a:r>
          </a:p>
          <a:p>
            <a:r>
              <a:rPr lang="en-US" dirty="0" smtClean="0"/>
              <a:t>-  new </a:t>
            </a:r>
            <a:r>
              <a:rPr lang="en-US" dirty="0"/>
              <a:t>light sources, replace optical fibers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415" y="951721"/>
            <a:ext cx="517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II </a:t>
            </a:r>
            <a:r>
              <a:rPr lang="en-US" dirty="0">
                <a:solidFill>
                  <a:srgbClr val="C00000"/>
                </a:solidFill>
              </a:rPr>
              <a:t>)  </a:t>
            </a:r>
            <a:r>
              <a:rPr lang="en-US" dirty="0" smtClean="0">
                <a:solidFill>
                  <a:srgbClr val="C00000"/>
                </a:solidFill>
              </a:rPr>
              <a:t>Increase light pulse in the LMS monitoring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59593"/>
            <a:ext cx="413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CCAL has been recently moved to TEDF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05432"/>
            <a:ext cx="3733800" cy="2800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6" y="3063707"/>
            <a:ext cx="3789434" cy="2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74344" y="1524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Summary &amp; Discussion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865" y="1143000"/>
            <a:ext cx="78438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Some progress has been done with the calibration of the </a:t>
            </a:r>
            <a:r>
              <a:rPr lang="en-US" dirty="0" err="1" smtClean="0">
                <a:solidFill>
                  <a:srgbClr val="190DB3"/>
                </a:solidFill>
              </a:rPr>
              <a:t>PrimEx</a:t>
            </a:r>
            <a:r>
              <a:rPr lang="en-US" dirty="0" smtClean="0">
                <a:solidFill>
                  <a:srgbClr val="190DB3"/>
                </a:solidFill>
              </a:rPr>
              <a:t> data and </a:t>
            </a:r>
          </a:p>
          <a:p>
            <a:r>
              <a:rPr lang="en-US" dirty="0" smtClean="0">
                <a:solidFill>
                  <a:srgbClr val="190DB3"/>
                </a:solidFill>
              </a:rPr>
              <a:t>       understanding data quality. We are currently </a:t>
            </a:r>
            <a:r>
              <a:rPr lang="en-US" dirty="0" smtClean="0">
                <a:solidFill>
                  <a:srgbClr val="190DB3"/>
                </a:solidFill>
              </a:rPr>
              <a:t>trying to finalize calibration.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 </a:t>
            </a:r>
            <a:r>
              <a:rPr lang="en-US" dirty="0" smtClean="0">
                <a:solidFill>
                  <a:srgbClr val="190DB3"/>
                </a:solidFill>
              </a:rPr>
              <a:t>We’ll need more help from collaboration to calibrate  data after the new run.</a:t>
            </a:r>
          </a:p>
          <a:p>
            <a:endParaRPr lang="en-US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Some data analyses are ongoing: Compton (see Drew’s talk), reconstruction of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</a:t>
            </a:r>
            <a:r>
              <a:rPr lang="en-US" dirty="0" err="1" smtClean="0">
                <a:solidFill>
                  <a:srgbClr val="190DB3"/>
                </a:solidFill>
              </a:rPr>
              <a:t>Primakoff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 and </a:t>
            </a:r>
            <a:r>
              <a:rPr lang="en-US" baseline="30000" dirty="0" smtClean="0">
                <a:solidFill>
                  <a:srgbClr val="190DB3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190DB3"/>
                </a:solidFill>
                <a:sym typeface="Symbol" panose="05050102010706020507" pitchFamily="18" charset="2"/>
              </a:rPr>
              <a:t> (Tyler)</a:t>
            </a:r>
          </a:p>
          <a:p>
            <a:endParaRPr lang="en-US" dirty="0">
              <a:solidFill>
                <a:srgbClr val="190DB3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Preparation steps for the new run in Summer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90DB3"/>
              </a:solidFill>
            </a:endParaRPr>
          </a:p>
          <a:p>
            <a:r>
              <a:rPr lang="en-US" dirty="0" smtClean="0">
                <a:solidFill>
                  <a:srgbClr val="190DB3"/>
                </a:solidFill>
              </a:rPr>
              <a:t>        Improve FCAL performance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align FCAL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replace bad bases and bases, which draw an excessive current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</a:t>
            </a:r>
            <a:r>
              <a:rPr lang="en-US" dirty="0" smtClean="0"/>
              <a:t>(more than 200 bases)</a:t>
            </a:r>
          </a:p>
          <a:p>
            <a:r>
              <a:rPr lang="en-US" dirty="0"/>
              <a:t> </a:t>
            </a:r>
            <a:r>
              <a:rPr lang="en-US" dirty="0" smtClean="0"/>
              <a:t>             - improve communication firmware with the base </a:t>
            </a:r>
            <a:endParaRPr lang="en-US" dirty="0" smtClean="0"/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</a:t>
            </a:r>
          </a:p>
          <a:p>
            <a:r>
              <a:rPr lang="en-US" dirty="0">
                <a:solidFill>
                  <a:srgbClr val="190DB3"/>
                </a:solidFill>
              </a:rPr>
              <a:t> </a:t>
            </a:r>
            <a:r>
              <a:rPr lang="en-US" dirty="0" smtClean="0">
                <a:solidFill>
                  <a:srgbClr val="190DB3"/>
                </a:solidFill>
              </a:rPr>
              <a:t>      Improve CCAL performance</a:t>
            </a:r>
          </a:p>
          <a:p>
            <a:r>
              <a:rPr lang="en-US" dirty="0"/>
              <a:t> </a:t>
            </a:r>
            <a:r>
              <a:rPr lang="en-US" dirty="0" smtClean="0"/>
              <a:t>            - replace active bases </a:t>
            </a:r>
          </a:p>
          <a:p>
            <a:r>
              <a:rPr lang="en-US" dirty="0"/>
              <a:t> </a:t>
            </a:r>
            <a:r>
              <a:rPr lang="en-US" dirty="0" smtClean="0"/>
              <a:t>            - optimize the LMS system in order to increase signal amplitudes</a:t>
            </a:r>
            <a:endParaRPr lang="en-US" dirty="0" smtClean="0"/>
          </a:p>
          <a:p>
            <a:r>
              <a:rPr lang="en-US" sz="1600" dirty="0" smtClean="0"/>
              <a:t>       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4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5146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Backup Slides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96637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Phase I:  Run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err="1" smtClean="0"/>
              <a:t>oo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057400"/>
            <a:ext cx="66357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0DB3"/>
                </a:solidFill>
                <a:sym typeface="Symbol" panose="05050102010706020507" pitchFamily="18" charset="2"/>
              </a:rPr>
              <a:t>Beam energies:   11.6 GeV and 11.2 GeV</a:t>
            </a:r>
          </a:p>
          <a:p>
            <a:endParaRPr lang="en-US" sz="1600" dirty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Radiator:    10</a:t>
            </a:r>
            <a:r>
              <a:rPr lang="en-US" sz="1600" baseline="30000" dirty="0" smtClean="0">
                <a:solidFill>
                  <a:srgbClr val="190DB3"/>
                </a:solidFill>
              </a:rPr>
              <a:t>-4</a:t>
            </a:r>
            <a:r>
              <a:rPr lang="en-US" sz="1600" dirty="0" smtClean="0">
                <a:solidFill>
                  <a:srgbClr val="190DB3"/>
                </a:solidFill>
              </a:rPr>
              <a:t> R.L. Aluminum</a:t>
            </a:r>
          </a:p>
          <a:p>
            <a:endParaRPr lang="en-US" sz="1600" dirty="0" smtClean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Beam current:    200 </a:t>
            </a:r>
            <a:r>
              <a:rPr lang="en-US" sz="1600" dirty="0" err="1" smtClean="0">
                <a:solidFill>
                  <a:srgbClr val="190DB3"/>
                </a:solidFill>
              </a:rPr>
              <a:t>nA</a:t>
            </a:r>
            <a:r>
              <a:rPr lang="en-US" sz="1600" dirty="0" smtClean="0">
                <a:solidFill>
                  <a:srgbClr val="190DB3"/>
                </a:solidFill>
              </a:rPr>
              <a:t>  for production runs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50  </a:t>
            </a:r>
            <a:r>
              <a:rPr lang="en-US" sz="1600" dirty="0" err="1" smtClean="0"/>
              <a:t>nA</a:t>
            </a:r>
            <a:r>
              <a:rPr lang="en-US" sz="1600" dirty="0" smtClean="0"/>
              <a:t> and 100 </a:t>
            </a:r>
            <a:r>
              <a:rPr lang="en-US" sz="1600" dirty="0" err="1" smtClean="0"/>
              <a:t>nA</a:t>
            </a:r>
            <a:r>
              <a:rPr lang="en-US" sz="1600" dirty="0"/>
              <a:t> </a:t>
            </a:r>
            <a:r>
              <a:rPr lang="en-US" sz="1600" dirty="0" smtClean="0"/>
              <a:t>for calibration runs with the CDC/FDC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&lt; 2  </a:t>
            </a:r>
            <a:r>
              <a:rPr lang="en-US" sz="1600" dirty="0" err="1" smtClean="0"/>
              <a:t>nA</a:t>
            </a:r>
            <a:r>
              <a:rPr lang="en-US" sz="1600" dirty="0" smtClean="0"/>
              <a:t> TAC run, CCAL calibration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0DB3"/>
                </a:solidFill>
              </a:rPr>
              <a:t>PS converter: 750 </a:t>
            </a:r>
            <a:r>
              <a:rPr lang="en-US" sz="1600" dirty="0" smtClean="0">
                <a:solidFill>
                  <a:srgbClr val="190DB3"/>
                </a:solidFill>
                <a:sym typeface="Symbol" panose="05050102010706020507" pitchFamily="18" charset="2"/>
              </a:rPr>
              <a:t>m</a:t>
            </a: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97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2196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Phase I:  Run Conditions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err="1" smtClean="0"/>
              <a:t>oo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08776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B1BA5"/>
                </a:solidFill>
              </a:rPr>
              <a:t>Main production </a:t>
            </a:r>
            <a:r>
              <a:rPr lang="en-US" sz="1600" dirty="0">
                <a:solidFill>
                  <a:srgbClr val="2B1BA5"/>
                </a:solidFill>
              </a:rPr>
              <a:t>triggers     </a:t>
            </a:r>
          </a:p>
          <a:p>
            <a:endParaRPr lang="en-US" sz="1600" dirty="0" smtClean="0">
              <a:solidFill>
                <a:srgbClr val="2B1BA5"/>
              </a:solidFill>
            </a:endParaRPr>
          </a:p>
          <a:p>
            <a:r>
              <a:rPr lang="en-US" sz="1600" dirty="0" smtClean="0"/>
              <a:t>       Bit    1:       CCAL  &amp;  FCAL                 E </a:t>
            </a:r>
            <a:r>
              <a:rPr lang="en-US" sz="1600" baseline="-25000" dirty="0"/>
              <a:t>CCAL</a:t>
            </a:r>
            <a:r>
              <a:rPr lang="en-US" sz="1600" dirty="0"/>
              <a:t> + E </a:t>
            </a:r>
            <a:r>
              <a:rPr lang="en-US" sz="1600" baseline="-25000" dirty="0"/>
              <a:t>FCAL</a:t>
            </a:r>
            <a:r>
              <a:rPr lang="en-US" sz="1600" dirty="0"/>
              <a:t>  &gt;  3 GeV        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Bit    2:       FCAL  </a:t>
            </a:r>
          </a:p>
          <a:p>
            <a:r>
              <a:rPr lang="en-US" sz="1600" dirty="0" smtClean="0"/>
              <a:t>       Bit    4:       PS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Bit  10:       CCAL</a:t>
            </a:r>
          </a:p>
          <a:p>
            <a:r>
              <a:rPr lang="en-US" sz="1600" dirty="0" smtClean="0"/>
              <a:t>       </a:t>
            </a:r>
          </a:p>
          <a:p>
            <a:r>
              <a:rPr lang="en-US" sz="1600" dirty="0" smtClean="0"/>
              <a:t>       TS Front Panel:     CCAL LED,  CCAL ALPHA, FCAL &amp; BCAL LED, Random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826" y="3329826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B1BA5"/>
                </a:solidFill>
              </a:rPr>
              <a:t>Calibration      </a:t>
            </a:r>
            <a:endParaRPr lang="en-US" sz="1600" dirty="0">
              <a:solidFill>
                <a:srgbClr val="2B1BA5"/>
              </a:solidFill>
            </a:endParaRPr>
          </a:p>
          <a:p>
            <a:r>
              <a:rPr lang="en-US" sz="1600" dirty="0">
                <a:solidFill>
                  <a:srgbClr val="2B1BA5"/>
                </a:solidFill>
              </a:rPr>
              <a:t> </a:t>
            </a:r>
            <a:r>
              <a:rPr lang="en-US" sz="1600" dirty="0" smtClean="0">
                <a:solidFill>
                  <a:srgbClr val="2B1BA5"/>
                </a:solidFill>
              </a:rPr>
              <a:t>      </a:t>
            </a:r>
            <a:r>
              <a:rPr lang="en-US" sz="1600" dirty="0" smtClean="0"/>
              <a:t>CCAL:                                  CCAL calibration, snake scan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PS &amp; CCAL,  PS &amp; TAC       PS calibration            </a:t>
            </a:r>
          </a:p>
          <a:p>
            <a:r>
              <a:rPr lang="en-US" dirty="0" smtClean="0"/>
              <a:t>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42122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B1BA5"/>
                </a:solidFill>
              </a:rPr>
              <a:t>E</a:t>
            </a:r>
            <a:r>
              <a:rPr lang="en-US" sz="1600" dirty="0" smtClean="0">
                <a:solidFill>
                  <a:srgbClr val="2B1BA5"/>
                </a:solidFill>
              </a:rPr>
              <a:t>fficiency Studies     </a:t>
            </a:r>
            <a:endParaRPr lang="en-US" sz="1600" dirty="0" smtClean="0"/>
          </a:p>
          <a:p>
            <a:r>
              <a:rPr lang="en-US" sz="1600" dirty="0" smtClean="0"/>
              <a:t>       TAGH &amp; ST 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514600" y="5215473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trigger rates for </a:t>
            </a:r>
            <a:r>
              <a:rPr lang="en-US" sz="1600" dirty="0" err="1" smtClean="0"/>
              <a:t>PrimEx</a:t>
            </a:r>
            <a:r>
              <a:rPr lang="en-US" sz="1600" dirty="0" smtClean="0"/>
              <a:t> production:</a:t>
            </a:r>
          </a:p>
          <a:p>
            <a:endParaRPr lang="en-US" sz="1600" dirty="0"/>
          </a:p>
          <a:p>
            <a:r>
              <a:rPr lang="en-US" sz="1600" dirty="0" smtClean="0"/>
              <a:t> Total:                    23    kHz      </a:t>
            </a:r>
          </a:p>
          <a:p>
            <a:r>
              <a:rPr lang="en-US" sz="1600" dirty="0" smtClean="0"/>
              <a:t> CCAL &amp; FCAL:     17.7  kHz              (FCAL only 1.2 kHz) </a:t>
            </a:r>
          </a:p>
          <a:p>
            <a:r>
              <a:rPr lang="en-US" sz="1600" dirty="0" smtClean="0"/>
              <a:t> PS:                        5.5    kHz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059558"/>
            <a:ext cx="2057400" cy="1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313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Active Base Tests and Optimization: Timeline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8382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90DB3"/>
                </a:solidFill>
              </a:rPr>
              <a:t>Use Hall C PWO crystals and electronics for CCAL</a:t>
            </a:r>
          </a:p>
          <a:p>
            <a:endParaRPr lang="en-US" sz="1600" dirty="0">
              <a:solidFill>
                <a:srgbClr val="190DB3"/>
              </a:solidFill>
            </a:endParaRPr>
          </a:p>
          <a:p>
            <a:r>
              <a:rPr lang="en-US" sz="1600" dirty="0" smtClean="0">
                <a:solidFill>
                  <a:srgbClr val="190DB3"/>
                </a:solidFill>
              </a:rPr>
              <a:t>Test of the 3x3 PWO prototype installed behind the Pair Spectrometer, </a:t>
            </a:r>
            <a:r>
              <a:rPr lang="en-US" sz="1600" i="1" dirty="0" smtClean="0">
                <a:solidFill>
                  <a:srgbClr val="C00000"/>
                </a:solidFill>
              </a:rPr>
              <a:t>GlueX-doc-3590, May 2018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first indication of potential problems:  too large amplifier gain (x25), energy resolution worse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than expected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light yield is large, an amplifier is not needed,  </a:t>
            </a:r>
            <a:r>
              <a:rPr lang="en-US" sz="1600" dirty="0" err="1" smtClean="0"/>
              <a:t>PrimEx</a:t>
            </a:r>
            <a:r>
              <a:rPr lang="en-US" sz="1600" dirty="0" smtClean="0"/>
              <a:t> rate (anode current) was not measured, some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amplification may be needed. Discussions how to proceed (</a:t>
            </a:r>
            <a:r>
              <a:rPr lang="en-US" sz="1600" dirty="0" err="1" smtClean="0"/>
              <a:t>PrimEx</a:t>
            </a:r>
            <a:r>
              <a:rPr lang="en-US" sz="1600" dirty="0" smtClean="0"/>
              <a:t> group, Fernando, V. Popov,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Hall C guys) – test performance with beam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190DB3"/>
                </a:solidFill>
              </a:rPr>
              <a:t>CCAL fabricated in September 2018. Beam tests in December 2018  </a:t>
            </a:r>
          </a:p>
          <a:p>
            <a:r>
              <a:rPr lang="en-US" sz="1600" dirty="0" smtClean="0"/>
              <a:t> -    some non-</a:t>
            </a:r>
            <a:r>
              <a:rPr lang="en-US" sz="1600" dirty="0" err="1" smtClean="0"/>
              <a:t>linearities</a:t>
            </a:r>
            <a:r>
              <a:rPr lang="en-US" sz="1600" dirty="0" smtClean="0"/>
              <a:t> observed during calibration run (snake scan). Linearity improves when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increasing HV</a:t>
            </a:r>
          </a:p>
          <a:p>
            <a:endParaRPr lang="en-US" sz="1600" dirty="0"/>
          </a:p>
          <a:p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production, February 2019     </a:t>
            </a:r>
            <a:r>
              <a:rPr lang="en-US" sz="1600" dirty="0" smtClean="0"/>
              <a:t>(switch  FADCs to 2 V range, increase HV)</a:t>
            </a:r>
          </a:p>
          <a:p>
            <a:r>
              <a:rPr lang="en-US" sz="1600" dirty="0" smtClean="0"/>
              <a:t> -   linearity tests, modified versions of divider (gains x3, x6, and x1),    </a:t>
            </a:r>
            <a:r>
              <a:rPr lang="en-US" sz="1600" i="1" dirty="0" smtClean="0">
                <a:solidFill>
                  <a:srgbClr val="C00000"/>
                </a:solidFill>
              </a:rPr>
              <a:t>GlueX-doc-3998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  install bases with bypassed amplifiers (3x3 array), measure energy resolution - agrees with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the </a:t>
            </a:r>
            <a:r>
              <a:rPr lang="en-US" sz="1600" dirty="0" err="1" smtClean="0"/>
              <a:t>HyCal</a:t>
            </a:r>
            <a:r>
              <a:rPr lang="en-US" sz="1600" dirty="0" smtClean="0"/>
              <a:t> resolution. </a:t>
            </a:r>
            <a:r>
              <a:rPr lang="en-US" sz="1600" dirty="0"/>
              <a:t>L</a:t>
            </a:r>
            <a:r>
              <a:rPr lang="en-US" sz="1600" dirty="0" smtClean="0"/>
              <a:t>ater confirmed with the PS prototype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190DB3"/>
                </a:solidFill>
              </a:rPr>
              <a:t>After </a:t>
            </a:r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run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modifications of the active base by </a:t>
            </a:r>
            <a:r>
              <a:rPr lang="en-US" sz="1600" dirty="0" err="1" smtClean="0"/>
              <a:t>V.Popov</a:t>
            </a:r>
            <a:r>
              <a:rPr lang="en-US" sz="1600" dirty="0" smtClean="0"/>
              <a:t> (increase divider current, change resistors in amplifier)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more tests in the lab to check performance  </a:t>
            </a:r>
            <a:r>
              <a:rPr lang="en-US" sz="1600" i="1" dirty="0" smtClean="0">
                <a:solidFill>
                  <a:srgbClr val="C00000"/>
                </a:solidFill>
              </a:rPr>
              <a:t>GlueX-doc-4076</a:t>
            </a:r>
            <a:r>
              <a:rPr lang="en-US" sz="1600" dirty="0" smtClean="0">
                <a:solidFill>
                  <a:srgbClr val="C00000"/>
                </a:solidFill>
              </a:rPr>
              <a:t>   </a:t>
            </a:r>
            <a:r>
              <a:rPr lang="en-US" sz="1600" i="1" dirty="0" smtClean="0">
                <a:solidFill>
                  <a:srgbClr val="C00000"/>
                </a:solidFill>
              </a:rPr>
              <a:t>(GlueX-doc-3272)</a:t>
            </a:r>
            <a:r>
              <a:rPr lang="en-US" sz="1600" dirty="0" smtClean="0">
                <a:solidFill>
                  <a:srgbClr val="C00000"/>
                </a:solidFill>
              </a:rPr>
              <a:t>                                                         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66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smtClean="0">
                <a:solidFill>
                  <a:srgbClr val="190DB3"/>
                </a:solidFill>
              </a:rPr>
              <a:t>Bench Tests after </a:t>
            </a:r>
            <a:r>
              <a:rPr lang="en-US" sz="1600" dirty="0" err="1" smtClean="0">
                <a:solidFill>
                  <a:srgbClr val="190DB3"/>
                </a:solidFill>
              </a:rPr>
              <a:t>PrimEx</a:t>
            </a:r>
            <a:r>
              <a:rPr lang="en-US" sz="1600" dirty="0" smtClean="0">
                <a:solidFill>
                  <a:srgbClr val="190DB3"/>
                </a:solidFill>
              </a:rPr>
              <a:t> run</a:t>
            </a:r>
          </a:p>
          <a:p>
            <a:r>
              <a:rPr lang="en-US" sz="1600" dirty="0" smtClean="0">
                <a:solidFill>
                  <a:srgbClr val="190DB3"/>
                </a:solidFill>
              </a:rPr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- high rate performance: no degradation of the base with bypassed amplifier up to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the anode current of 40 – 50 </a:t>
            </a:r>
            <a:r>
              <a:rPr lang="en-US" sz="1600" dirty="0" smtClean="0">
                <a:sym typeface="Symbol" panose="05050102010706020507" pitchFamily="18" charset="2"/>
              </a:rPr>
              <a:t>A (1 V pulse amplitude)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endParaRPr lang="en-US" sz="1600" dirty="0" smtClean="0">
              <a:sym typeface="Symbol" panose="05050102010706020507" pitchFamily="18" charset="2"/>
            </a:endParaRPr>
          </a:p>
          <a:p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>
                <a:sym typeface="Symbol" panose="05050102010706020507" pitchFamily="18" charset="2"/>
              </a:rPr>
              <a:t> high-intensity run in 2020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  </a:t>
            </a:r>
            <a:r>
              <a:rPr lang="en-US" sz="1600" dirty="0">
                <a:sym typeface="Symbol" panose="05050102010706020507" pitchFamily="18" charset="2"/>
              </a:rPr>
              <a:t>-</a:t>
            </a:r>
            <a:r>
              <a:rPr lang="en-US" sz="1600" dirty="0" smtClean="0">
                <a:sym typeface="Symbol" panose="05050102010706020507" pitchFamily="18" charset="2"/>
              </a:rPr>
              <a:t>  Measure divider anode current (compare </a:t>
            </a:r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>
                <a:sym typeface="Symbol" panose="05050102010706020507" pitchFamily="18" charset="2"/>
              </a:rPr>
              <a:t> and </a:t>
            </a:r>
            <a:r>
              <a:rPr lang="en-US" sz="1600" dirty="0" err="1" smtClean="0">
                <a:sym typeface="Symbol" panose="05050102010706020507" pitchFamily="18" charset="2"/>
              </a:rPr>
              <a:t>PrimEx</a:t>
            </a:r>
            <a:r>
              <a:rPr lang="en-US" sz="1600" dirty="0" smtClean="0">
                <a:sym typeface="Symbol" panose="05050102010706020507" pitchFamily="18" charset="2"/>
              </a:rPr>
              <a:t> run conditions), </a:t>
            </a:r>
            <a:r>
              <a:rPr lang="en-US" sz="1600" i="1" dirty="0" smtClean="0">
                <a:solidFill>
                  <a:srgbClr val="C00000"/>
                </a:solidFill>
              </a:rPr>
              <a:t>GlueX-doc-4361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  -  24 modified dividers (gains x3 and x6) were installed on inner rings of the CCAL. </a:t>
            </a:r>
          </a:p>
          <a:p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     Used CCAL in </a:t>
            </a:r>
            <a:r>
              <a:rPr lang="en-US" sz="1600" dirty="0" err="1" smtClean="0">
                <a:sym typeface="Symbol" panose="05050102010706020507" pitchFamily="18" charset="2"/>
              </a:rPr>
              <a:t>GlueX</a:t>
            </a:r>
            <a:r>
              <a:rPr lang="en-US" sz="1600" dirty="0" smtClean="0"/>
              <a:t> runs (data analysis is in process)</a:t>
            </a:r>
            <a:r>
              <a:rPr lang="en-US" sz="1600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419600"/>
            <a:ext cx="8296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Amplifier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(seems to be) is not needed for </a:t>
            </a:r>
            <a:r>
              <a:rPr lang="en-US" i="1" dirty="0" err="1">
                <a:solidFill>
                  <a:srgbClr val="FF0000"/>
                </a:solidFill>
                <a:sym typeface="Symbol" panose="05050102010706020507" pitchFamily="18" charset="2"/>
              </a:rPr>
              <a:t>PrimEX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run conditions </a:t>
            </a:r>
          </a:p>
          <a:p>
            <a:endParaRPr lang="en-US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Small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gain (x3) is recommended if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we use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CCAL in </a:t>
            </a:r>
            <a:r>
              <a:rPr lang="en-US" i="1" dirty="0" err="1">
                <a:solidFill>
                  <a:srgbClr val="FF0000"/>
                </a:solidFill>
                <a:sym typeface="Symbol" panose="05050102010706020507" pitchFamily="18" charset="2"/>
              </a:rPr>
              <a:t>GlueX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 production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9904" y="228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Active Base Tests and Optimization: Timeline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313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Run Plan for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II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813424"/>
            <a:ext cx="49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Tentative calibration plan, has to be coordinated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52554"/>
              </p:ext>
            </p:extLst>
          </p:nvPr>
        </p:nvGraphicFramePr>
        <p:xfrm>
          <a:off x="228600" y="1524000"/>
          <a:ext cx="8763000" cy="5087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297">
                  <a:extLst>
                    <a:ext uri="{9D8B030D-6E8A-4147-A177-3AD203B41FA5}">
                      <a16:colId xmlns:a16="http://schemas.microsoft.com/office/drawing/2014/main" val="3732205940"/>
                    </a:ext>
                  </a:extLst>
                </a:gridCol>
                <a:gridCol w="3991845">
                  <a:extLst>
                    <a:ext uri="{9D8B030D-6E8A-4147-A177-3AD203B41FA5}">
                      <a16:colId xmlns:a16="http://schemas.microsoft.com/office/drawing/2014/main" val="229886990"/>
                    </a:ext>
                  </a:extLst>
                </a:gridCol>
                <a:gridCol w="1149658">
                  <a:extLst>
                    <a:ext uri="{9D8B030D-6E8A-4147-A177-3AD203B41FA5}">
                      <a16:colId xmlns:a16="http://schemas.microsoft.com/office/drawing/2014/main" val="158253645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55194402"/>
                    </a:ext>
                  </a:extLst>
                </a:gridCol>
              </a:tblGrid>
              <a:tr h="289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Condition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Scheduled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Total Time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Beam &amp; Radiator  (X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5678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Pre-experiment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7843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CCAL calibration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(ramp magnet down)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&lt; 2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6637"/>
                  </a:ext>
                </a:extLst>
              </a:tr>
              <a:tr h="1357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Install Be target: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Disassemble beam pipe.  Retract target.  Remove Start Counter (ST).  Remove vacuum snout.  Remove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GlueX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cell.  Mount Be target (survey). Attach vacuum snout.  Attach ST.  Target in place.  Assemble beam pipe.  Pump vacuum.*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42584"/>
                  </a:ext>
                </a:extLst>
              </a:tr>
              <a:tr h="227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7588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Detector checkout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 – 300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 10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261757"/>
                  </a:ext>
                </a:extLst>
              </a:tr>
              <a:tr h="460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Establish photon beam,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FCAL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mask/gain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checks,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rigger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DAQ test,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lumi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scans, check scalers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6561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Production on Be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 day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2100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Target change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Remove target cell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beam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08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Empty target run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no target cell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0.5 days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01876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Target change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Install  He cell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 shifts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 beam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189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Empty target run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0.5 days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200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, 10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-4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398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4179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3.2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PAC days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1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418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  (Spring 2019)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56057"/>
              </p:ext>
            </p:extLst>
          </p:nvPr>
        </p:nvGraphicFramePr>
        <p:xfrm>
          <a:off x="421287" y="3789644"/>
          <a:ext cx="7225748" cy="93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6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95888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9888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02/21 – 03/05</a:t>
                      </a:r>
                    </a:p>
                    <a:p>
                      <a:pPr algn="ctr"/>
                      <a:r>
                        <a:rPr lang="en-US" sz="1600" dirty="0" smtClean="0"/>
                        <a:t>03/08 – 04/15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11.61 GeV</a:t>
                      </a:r>
                    </a:p>
                    <a:p>
                      <a:pPr algn="ctr"/>
                      <a:r>
                        <a:rPr lang="en-US" sz="1600" dirty="0" smtClean="0"/>
                        <a:t>11.17 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</a:p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  <a:tr h="35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08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19224" y="4367902"/>
            <a:ext cx="1381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Efficiency 0.45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81471"/>
              </p:ext>
            </p:extLst>
          </p:nvPr>
        </p:nvGraphicFramePr>
        <p:xfrm>
          <a:off x="4459588" y="924028"/>
          <a:ext cx="3898362" cy="196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181">
                  <a:extLst>
                    <a:ext uri="{9D8B030D-6E8A-4147-A177-3AD203B41FA5}">
                      <a16:colId xmlns:a16="http://schemas.microsoft.com/office/drawing/2014/main" val="3179169005"/>
                    </a:ext>
                  </a:extLst>
                </a:gridCol>
                <a:gridCol w="1949181">
                  <a:extLst>
                    <a:ext uri="{9D8B030D-6E8A-4147-A177-3AD203B41FA5}">
                      <a16:colId xmlns:a16="http://schemas.microsoft.com/office/drawing/2014/main" val="2432674236"/>
                    </a:ext>
                  </a:extLst>
                </a:gridCol>
              </a:tblGrid>
              <a:tr h="34569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target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40 days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430767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66995"/>
                  </a:ext>
                </a:extLst>
              </a:tr>
              <a:tr h="490911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4149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dirty="0" smtClean="0"/>
                        <a:t>Setup,</a:t>
                      </a:r>
                      <a:r>
                        <a:rPr lang="en-US" baseline="0" dirty="0" smtClean="0"/>
                        <a:t> Calibration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0053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79 days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20501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1603298"/>
            <a:ext cx="18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Approved by PAC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3192323"/>
            <a:ext cx="851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456"/>
              </p:ext>
            </p:extLst>
          </p:nvPr>
        </p:nvGraphicFramePr>
        <p:xfrm>
          <a:off x="3026612" y="4986766"/>
          <a:ext cx="5664199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355">
                  <a:extLst>
                    <a:ext uri="{9D8B030D-6E8A-4147-A177-3AD203B41FA5}">
                      <a16:colId xmlns:a16="http://schemas.microsoft.com/office/drawing/2014/main" val="3623020587"/>
                    </a:ext>
                  </a:extLst>
                </a:gridCol>
                <a:gridCol w="1003372">
                  <a:extLst>
                    <a:ext uri="{9D8B030D-6E8A-4147-A177-3AD203B41FA5}">
                      <a16:colId xmlns:a16="http://schemas.microsoft.com/office/drawing/2014/main" val="1050115714"/>
                    </a:ext>
                  </a:extLst>
                </a:gridCol>
                <a:gridCol w="1197573">
                  <a:extLst>
                    <a:ext uri="{9D8B030D-6E8A-4147-A177-3AD203B41FA5}">
                      <a16:colId xmlns:a16="http://schemas.microsoft.com/office/drawing/2014/main" val="473478287"/>
                    </a:ext>
                  </a:extLst>
                </a:gridCol>
                <a:gridCol w="825355">
                  <a:extLst>
                    <a:ext uri="{9D8B030D-6E8A-4147-A177-3AD203B41FA5}">
                      <a16:colId xmlns:a16="http://schemas.microsoft.com/office/drawing/2014/main" val="1241484646"/>
                    </a:ext>
                  </a:extLst>
                </a:gridCol>
                <a:gridCol w="857721">
                  <a:extLst>
                    <a:ext uri="{9D8B030D-6E8A-4147-A177-3AD203B41FA5}">
                      <a16:colId xmlns:a16="http://schemas.microsoft.com/office/drawing/2014/main" val="4225183442"/>
                    </a:ext>
                  </a:extLst>
                </a:gridCol>
                <a:gridCol w="954823">
                  <a:extLst>
                    <a:ext uri="{9D8B030D-6E8A-4147-A177-3AD203B41FA5}">
                      <a16:colId xmlns:a16="http://schemas.microsoft.com/office/drawing/2014/main" val="605091067"/>
                    </a:ext>
                  </a:extLst>
                </a:gridCol>
              </a:tblGrid>
              <a:tr h="19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He empty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He target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 target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Be empty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7815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Total (M)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3288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40970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2789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2B1BA5"/>
                          </a:solidFill>
                          <a:effectLst/>
                          <a:latin typeface="+mn-lt"/>
                        </a:rPr>
                        <a:t>643</a:t>
                      </a:r>
                      <a:endParaRPr lang="en-US" sz="1600" b="0" i="0" u="none" strike="noStrike" dirty="0">
                        <a:solidFill>
                          <a:srgbClr val="2B1BA5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10872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03970"/>
              </p:ext>
            </p:extLst>
          </p:nvPr>
        </p:nvGraphicFramePr>
        <p:xfrm>
          <a:off x="381000" y="3218928"/>
          <a:ext cx="7239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  <a:gridCol w="1044804">
                  <a:extLst>
                    <a:ext uri="{9D8B030D-6E8A-4147-A177-3AD203B41FA5}">
                      <a16:colId xmlns:a16="http://schemas.microsoft.com/office/drawing/2014/main" val="2717446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PAC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5082923"/>
            <a:ext cx="23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data sample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1379" y="5812181"/>
            <a:ext cx="676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Have to take data for 6  PAC days on He target</a:t>
            </a:r>
          </a:p>
          <a:p>
            <a:pPr algn="ctr"/>
            <a:r>
              <a:rPr lang="en-US" sz="1600" dirty="0" smtClean="0"/>
              <a:t>      (no FOM corrections applied due to smaller beam </a:t>
            </a:r>
            <a:r>
              <a:rPr lang="en-US" sz="1600" dirty="0" err="1" smtClean="0"/>
              <a:t>ebergy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47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418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Phase II  (Summer 2021)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67042"/>
              </p:ext>
            </p:extLst>
          </p:nvPr>
        </p:nvGraphicFramePr>
        <p:xfrm>
          <a:off x="1584673" y="1769530"/>
          <a:ext cx="620622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49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2011210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689269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06/21/2021  - 08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/14/2020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10.1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4811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29598"/>
              </p:ext>
            </p:extLst>
          </p:nvPr>
        </p:nvGraphicFramePr>
        <p:xfrm>
          <a:off x="1524000" y="1218672"/>
          <a:ext cx="61941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7723345"/>
                    </a:ext>
                  </a:extLst>
                </a:gridCol>
                <a:gridCol w="1963132">
                  <a:extLst>
                    <a:ext uri="{9D8B030D-6E8A-4147-A177-3AD203B41FA5}">
                      <a16:colId xmlns:a16="http://schemas.microsoft.com/office/drawing/2014/main" val="621318788"/>
                    </a:ext>
                  </a:extLst>
                </a:gridCol>
                <a:gridCol w="1716464">
                  <a:extLst>
                    <a:ext uri="{9D8B030D-6E8A-4147-A177-3AD203B41FA5}">
                      <a16:colId xmlns:a16="http://schemas.microsoft.com/office/drawing/2014/main" val="164474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Calendar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4746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9120" y="2620109"/>
            <a:ext cx="75607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Significantly smaller beam energy</a:t>
            </a:r>
          </a:p>
          <a:p>
            <a:endParaRPr lang="en-US" dirty="0"/>
          </a:p>
          <a:p>
            <a:r>
              <a:rPr lang="en-US" dirty="0" smtClean="0"/>
              <a:t>       - about 4 times smaller photon flux in the energy range between 9.5 GeV +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(for the same rate of accidentals in the tagger) </a:t>
            </a:r>
          </a:p>
          <a:p>
            <a:r>
              <a:rPr lang="en-US" dirty="0"/>
              <a:t> </a:t>
            </a:r>
            <a:r>
              <a:rPr lang="en-US" dirty="0" smtClean="0"/>
              <a:t>      - larger contribution from coherent nuclear background at small energies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overhead needed to calibrate CCAL, FCAL, and TAC run</a:t>
            </a:r>
          </a:p>
          <a:p>
            <a:r>
              <a:rPr lang="en-US" dirty="0"/>
              <a:t> </a:t>
            </a:r>
            <a:r>
              <a:rPr lang="en-US" dirty="0" smtClean="0"/>
              <a:t>  - expect to replace about 300 bases, calibration run may be required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to run on Be target for target density calibration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to finish taking data on 4He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98967" y="120615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Status of 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2075021"/>
            <a:ext cx="722383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A52A2A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CCAL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     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Drew             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(done)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time calibration  </a:t>
            </a:r>
            <a:r>
              <a:rPr lang="en-US" altLang="en-US" sz="1600" dirty="0" smtClean="0">
                <a:latin typeface="Arial" panose="020B0604020202020204" pitchFamily="34" charset="0"/>
              </a:rPr>
              <a:t>                                      Drew             </a:t>
            </a:r>
            <a:r>
              <a:rPr lang="en-US" altLang="en-US" sz="1600" dirty="0" smtClean="0">
                <a:latin typeface="Arial" panose="020B0604020202020204" pitchFamily="34" charset="0"/>
              </a:rPr>
              <a:t>(done)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aseline="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energy calibration                                 </a:t>
            </a:r>
            <a:r>
              <a:rPr lang="en-US" altLang="en-US" sz="1600" dirty="0" smtClean="0">
                <a:latin typeface="Arial" panose="020B0604020202020204" pitchFamily="34" charset="0"/>
              </a:rPr>
              <a:t>   </a:t>
            </a:r>
            <a:r>
              <a:rPr lang="en-US" altLang="en-US" sz="1600" dirty="0" err="1" smtClean="0">
                <a:latin typeface="Arial" panose="020B0604020202020204" pitchFamily="34" charset="0"/>
              </a:rPr>
              <a:t>Igal</a:t>
            </a:r>
            <a:r>
              <a:rPr lang="en-US" altLang="en-US" sz="1600" dirty="0" smtClean="0">
                <a:latin typeface="Arial" panose="020B0604020202020204" pitchFamily="34" charset="0"/>
              </a:rPr>
              <a:t>               </a:t>
            </a:r>
            <a:r>
              <a:rPr lang="en-US" altLang="en-US" sz="1600" dirty="0" smtClean="0">
                <a:latin typeface="Arial" panose="020B0604020202020204" pitchFamily="34" charset="0"/>
              </a:rPr>
              <a:t>(final steps)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  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mask of dead / suspicious channels        </a:t>
            </a:r>
            <a:r>
              <a:rPr lang="en-US" altLang="en-US" sz="1600" dirty="0" smtClean="0">
                <a:latin typeface="Arial" panose="020B0604020202020204" pitchFamily="34" charset="0"/>
              </a:rPr>
              <a:t>Chandra       </a:t>
            </a:r>
            <a:r>
              <a:rPr lang="en-US" altLang="en-US" sz="1600" dirty="0" smtClean="0">
                <a:latin typeface="Arial" panose="020B0604020202020204" pitchFamily="34" charset="0"/>
              </a:rPr>
              <a:t>(in process)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FCAL / CCAL alignment                                     Drew            (in process)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TAGH / TAGM / PS energy calibration               Sasha          (done)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PS timing                                                           Sasha          (done)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Arial" panose="020B0604020202020204" pitchFamily="34" charset="0"/>
              </a:rPr>
              <a:t>TAGM timing                                                      Sasha          (in process)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aseline="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149" y="1143997"/>
            <a:ext cx="887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lot of help received from the collaboration (thanks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others).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group members have to be deeply involved in many calibration activities: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12608" y="80036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FCAL Energy 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448" y="4304994"/>
            <a:ext cx="766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calibration for 48 run periods. </a:t>
            </a:r>
            <a:r>
              <a:rPr lang="en-US" b="1" dirty="0" smtClean="0">
                <a:solidFill>
                  <a:srgbClr val="C00000"/>
                </a:solidFill>
              </a:rPr>
              <a:t>Stability of the </a:t>
            </a:r>
            <a:r>
              <a:rPr 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="1" baseline="30000" dirty="0" smtClean="0">
                <a:solidFill>
                  <a:srgbClr val="C00000"/>
                </a:solidFill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 mass better than 1 %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3" y="4762479"/>
            <a:ext cx="5405702" cy="1563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298" y="879161"/>
            <a:ext cx="6018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energy-dependent corrections in different FCAL rings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- select symmetric photon pairs: 0.7 &lt; p</a:t>
            </a:r>
            <a:r>
              <a:rPr lang="en-US" baseline="-25000" dirty="0" smtClean="0">
                <a:sym typeface="Symbol" panose="05050102010706020507" pitchFamily="18" charset="2"/>
              </a:rPr>
              <a:t></a:t>
            </a:r>
            <a:r>
              <a:rPr lang="en-US" baseline="30000" dirty="0" smtClean="0">
                <a:sym typeface="Symbol" panose="05050102010706020507" pitchFamily="18" charset="2"/>
              </a:rPr>
              <a:t>1 </a:t>
            </a:r>
            <a:r>
              <a:rPr lang="en-US" dirty="0" smtClean="0">
                <a:sym typeface="Symbol" panose="05050102010706020507" pitchFamily="18" charset="2"/>
              </a:rPr>
              <a:t>/</a:t>
            </a:r>
            <a:r>
              <a:rPr lang="en-US" baseline="30000" dirty="0" smtClean="0">
                <a:sym typeface="Symbol" panose="05050102010706020507" pitchFamily="18" charset="2"/>
              </a:rPr>
              <a:t> </a:t>
            </a:r>
            <a:r>
              <a:rPr lang="en-US" dirty="0"/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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&lt; 1.3 </a:t>
            </a:r>
            <a:endParaRPr lang="en-US" baseline="30000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8" y="1928486"/>
            <a:ext cx="2093458" cy="1992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25" y="1885435"/>
            <a:ext cx="4267200" cy="2035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1572957"/>
            <a:ext cx="1761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before corrections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6968" y="1583172"/>
            <a:ext cx="1614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corrections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06463" y="543640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Igal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1484" y="6324600"/>
            <a:ext cx="512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calibration steps, new constants in the CCDB</a:t>
            </a:r>
          </a:p>
        </p:txBody>
      </p:sp>
    </p:spTree>
    <p:extLst>
      <p:ext uri="{BB962C8B-B14F-4D97-AF65-F5344CB8AC3E}">
        <p14:creationId xmlns:p14="http://schemas.microsoft.com/office/powerpoint/2010/main" val="20727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FCAL Performance and Masks of Suspicious Channels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32242"/>
            <a:ext cx="4349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Relatively unstable behavior of the  FCAL 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dead PMT bases during run </a:t>
            </a:r>
          </a:p>
          <a:p>
            <a:r>
              <a:rPr lang="en-US" dirty="0"/>
              <a:t> </a:t>
            </a:r>
            <a:r>
              <a:rPr lang="en-US" dirty="0" smtClean="0"/>
              <a:t>    (several   bases were replace every week)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 missing communication to the base</a:t>
            </a:r>
          </a:p>
          <a:p>
            <a:r>
              <a:rPr lang="en-US" dirty="0" smtClean="0"/>
              <a:t>       (channels dead for some time)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2755"/>
            <a:ext cx="3962400" cy="24781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38800" y="1298488"/>
            <a:ext cx="2918750" cy="2187574"/>
            <a:chOff x="5410200" y="679722"/>
            <a:chExt cx="3505200" cy="25880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887410"/>
              <a:ext cx="3505200" cy="238032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934200" y="1580029"/>
              <a:ext cx="473449" cy="4011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0081" y="679722"/>
              <a:ext cx="194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FCAL XY of clusters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5257800" y="3532755"/>
            <a:ext cx="762000" cy="119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6495292" y="3934881"/>
            <a:ext cx="8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days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252141" y="5955268"/>
            <a:ext cx="8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20854" y="4401234"/>
            <a:ext cx="275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Flux normalized yield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two-cluster events</a:t>
            </a:r>
          </a:p>
        </p:txBody>
      </p:sp>
    </p:spTree>
    <p:extLst>
      <p:ext uri="{BB962C8B-B14F-4D97-AF65-F5344CB8AC3E}">
        <p14:creationId xmlns:p14="http://schemas.microsoft.com/office/powerpoint/2010/main" val="17236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Masks of Suspicious Channels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01" y="1560479"/>
            <a:ext cx="3656540" cy="33283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347148"/>
            <a:ext cx="97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Chandra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352818" y="1634924"/>
            <a:ext cx="1147823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24901" y="1049543"/>
            <a:ext cx="469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FCAL data quality: suspicious and dead channels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681" y="1832035"/>
            <a:ext cx="76329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Determine mask of suspicious and</a:t>
            </a:r>
          </a:p>
          <a:p>
            <a:r>
              <a:rPr lang="en-US" dirty="0" smtClean="0"/>
              <a:t>      dead channels for every run.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occupancies from LED and data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FCAL masks implemented for </a:t>
            </a:r>
            <a:r>
              <a:rPr lang="en-US" dirty="0" err="1" smtClean="0"/>
              <a:t>PrimEx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GlueX-doc-4610  (A. Somov)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Masks have to be determined for</a:t>
            </a:r>
          </a:p>
          <a:p>
            <a:r>
              <a:rPr lang="en-US" dirty="0" smtClean="0"/>
              <a:t>     about 50% of </a:t>
            </a:r>
            <a:r>
              <a:rPr lang="en-US" dirty="0" err="1" smtClean="0"/>
              <a:t>PrimEx</a:t>
            </a:r>
            <a:r>
              <a:rPr lang="en-US" dirty="0" smtClean="0"/>
              <a:t> data 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halldweb.jlab.org/primexd/data_quality_2019/quality_check_2019.pdf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Work in progress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3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7427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Luminosity Determination for </a:t>
            </a:r>
            <a:r>
              <a:rPr lang="en-US" sz="2800" b="1" dirty="0" err="1" smtClean="0">
                <a:solidFill>
                  <a:srgbClr val="FF0000"/>
                </a:solidFill>
              </a:rPr>
              <a:t>PrimEx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184-81FD-41E8-AA69-89400F828D2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62621"/>
            <a:ext cx="89154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Energy calibration of the PS, TAGH / TAGM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Implement correct beam energy in the reconstruction and MC simulation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90DB3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Initial </a:t>
            </a:r>
            <a:r>
              <a:rPr lang="en-US" sz="2000" dirty="0" err="1">
                <a:solidFill>
                  <a:srgbClr val="190DB3"/>
                </a:solidFill>
              </a:rPr>
              <a:t>lumi</a:t>
            </a:r>
            <a:r>
              <a:rPr lang="en-US" sz="2000" dirty="0">
                <a:solidFill>
                  <a:srgbClr val="190DB3"/>
                </a:solidFill>
              </a:rPr>
              <a:t> </a:t>
            </a:r>
            <a:r>
              <a:rPr lang="en-US" sz="2000" dirty="0" smtClean="0">
                <a:solidFill>
                  <a:srgbClr val="190DB3"/>
                </a:solidFill>
              </a:rPr>
              <a:t>numbers </a:t>
            </a:r>
            <a:r>
              <a:rPr lang="en-US" sz="2000" dirty="0">
                <a:solidFill>
                  <a:srgbClr val="190DB3"/>
                </a:solidFill>
              </a:rPr>
              <a:t>for </a:t>
            </a:r>
            <a:r>
              <a:rPr lang="en-US" sz="2000" dirty="0" err="1">
                <a:solidFill>
                  <a:srgbClr val="190DB3"/>
                </a:solidFill>
              </a:rPr>
              <a:t>PrimEx</a:t>
            </a:r>
            <a:r>
              <a:rPr lang="en-US" sz="2000" dirty="0">
                <a:solidFill>
                  <a:srgbClr val="190DB3"/>
                </a:solidFill>
              </a:rPr>
              <a:t> </a:t>
            </a:r>
            <a:r>
              <a:rPr lang="en-US" sz="2000" dirty="0" smtClean="0">
                <a:solidFill>
                  <a:srgbClr val="190DB3"/>
                </a:solidFill>
              </a:rPr>
              <a:t>runs are in </a:t>
            </a:r>
            <a:r>
              <a:rPr lang="en-US" sz="2000" dirty="0">
                <a:solidFill>
                  <a:srgbClr val="190DB3"/>
                </a:solidFill>
              </a:rPr>
              <a:t>the CCDB </a:t>
            </a:r>
            <a:r>
              <a:rPr lang="en-US" sz="2000" dirty="0" smtClean="0">
                <a:solidFill>
                  <a:srgbClr val="190DB3"/>
                </a:solidFill>
              </a:rPr>
              <a:t>since </a:t>
            </a:r>
            <a:r>
              <a:rPr lang="en-US" sz="2000" dirty="0">
                <a:solidFill>
                  <a:srgbClr val="190DB3"/>
                </a:solidFill>
              </a:rPr>
              <a:t>last </a:t>
            </a:r>
            <a:r>
              <a:rPr lang="en-US" sz="2000" dirty="0" smtClean="0">
                <a:solidFill>
                  <a:srgbClr val="190DB3"/>
                </a:solidFill>
              </a:rPr>
              <a:t>year</a:t>
            </a:r>
            <a:endParaRPr lang="en-US" sz="2000" dirty="0" smtClean="0">
              <a:solidFill>
                <a:srgbClr val="190DB3"/>
              </a:solidFill>
            </a:endParaRPr>
          </a:p>
          <a:p>
            <a:r>
              <a:rPr lang="en-US" sz="2000" dirty="0" smtClean="0">
                <a:solidFill>
                  <a:srgbClr val="190DB3"/>
                </a:solidFill>
              </a:rPr>
              <a:t>       </a:t>
            </a:r>
            <a:endParaRPr lang="en-US" sz="2000" dirty="0">
              <a:solidFill>
                <a:srgbClr val="190DB3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0DB3"/>
                </a:solidFill>
              </a:rPr>
              <a:t> Not smooth energy dependence of the Compton cross section in the </a:t>
            </a:r>
            <a:r>
              <a:rPr lang="en-US" sz="2000" dirty="0" smtClean="0">
                <a:solidFill>
                  <a:srgbClr val="190DB3"/>
                </a:solidFill>
              </a:rPr>
              <a:t>TAGM region  </a:t>
            </a:r>
            <a:endParaRPr lang="en-US" sz="2000" dirty="0">
              <a:solidFill>
                <a:srgbClr val="190DB3"/>
              </a:solidFill>
            </a:endParaRPr>
          </a:p>
          <a:p>
            <a:r>
              <a:rPr lang="en-US" sz="2000" dirty="0"/>
              <a:t>      -  require TDC hit in the TAGM </a:t>
            </a:r>
            <a:r>
              <a:rPr lang="en-US" sz="2000" dirty="0" smtClean="0"/>
              <a:t>reconstruction  (adopted by </a:t>
            </a:r>
            <a:r>
              <a:rPr lang="en-US" sz="2000" dirty="0" err="1" smtClean="0"/>
              <a:t>GlueX</a:t>
            </a:r>
            <a:r>
              <a:rPr lang="en-US" sz="2000" dirty="0" smtClean="0"/>
              <a:t> )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Reprocess photon flux: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      -  PS timing calibration has been screwed in April 2020 - recalibrated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(</a:t>
            </a:r>
            <a:r>
              <a:rPr lang="en-US" sz="2000" dirty="0" err="1" smtClean="0"/>
              <a:t>lumi</a:t>
            </a:r>
            <a:r>
              <a:rPr lang="en-US" sz="2000" dirty="0" smtClean="0"/>
              <a:t> dropped compared with numbers from previous year)</a:t>
            </a:r>
            <a:endParaRPr lang="en-US" sz="2000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000" dirty="0" smtClean="0">
                <a:cs typeface="Arial" panose="020B0604020202020204" pitchFamily="34" charset="0"/>
              </a:rPr>
              <a:t>-  work on understanding the TAGM reconstruction. Re-calibrating TAGM </a:t>
            </a:r>
          </a:p>
          <a:p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         time-</a:t>
            </a:r>
            <a:r>
              <a:rPr lang="en-US" sz="2000" dirty="0" smtClean="0">
                <a:cs typeface="Arial" panose="020B0604020202020204" pitchFamily="34" charset="0"/>
              </a:rPr>
              <a:t>walk corrections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1350" dirty="0" smtClean="0"/>
              <a:t>         </a:t>
            </a:r>
            <a:endParaRPr lang="en-US" sz="1350" dirty="0" smtClean="0"/>
          </a:p>
        </p:txBody>
      </p:sp>
    </p:spTree>
    <p:extLst>
      <p:ext uri="{BB962C8B-B14F-4D97-AF65-F5344CB8AC3E}">
        <p14:creationId xmlns:p14="http://schemas.microsoft.com/office/powerpoint/2010/main" val="4052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23008</TotalTime>
  <Words>2227</Words>
  <Application>Microsoft Office PowerPoint</Application>
  <PresentationFormat>On-screen Show (4:3)</PresentationFormat>
  <Paragraphs>435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MS Mincho</vt:lpstr>
      <vt:lpstr>Symbol</vt:lpstr>
      <vt:lpstr>Times New Roman</vt:lpstr>
      <vt:lpstr>Office Theme</vt:lpstr>
      <vt:lpstr>PowerPoint Presentation</vt:lpstr>
      <vt:lpstr>Overview</vt:lpstr>
      <vt:lpstr>PrimEx Phase I  (Spring 2019)</vt:lpstr>
      <vt:lpstr>PrimEx Phase II  (Summer 2021)</vt:lpstr>
      <vt:lpstr>Status of Calibration</vt:lpstr>
      <vt:lpstr>FCAL Energy Calibration</vt:lpstr>
      <vt:lpstr>FCAL Performance and Masks of Suspicious Channels</vt:lpstr>
      <vt:lpstr>Masks of Suspicious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2021 Run</vt:lpstr>
      <vt:lpstr>CCAL Improvements</vt:lpstr>
      <vt:lpstr>CCAL Improvements</vt:lpstr>
      <vt:lpstr>Summary &amp; Discussion</vt:lpstr>
      <vt:lpstr>Backup Slides</vt:lpstr>
      <vt:lpstr>PrimEx Phase I:  Run Conditions</vt:lpstr>
      <vt:lpstr>PrimEx Phase I:  Run Conditions</vt:lpstr>
      <vt:lpstr>Active Base Tests and Optimization: Timeline </vt:lpstr>
      <vt:lpstr>PowerPoint Presentation</vt:lpstr>
      <vt:lpstr>Run Plan for PrimEx Phase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Alexander Somov</cp:lastModifiedBy>
  <cp:revision>1759</cp:revision>
  <dcterms:created xsi:type="dcterms:W3CDTF">2006-08-16T00:00:00Z</dcterms:created>
  <dcterms:modified xsi:type="dcterms:W3CDTF">2020-10-22T17:50:42Z</dcterms:modified>
</cp:coreProperties>
</file>