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73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F34A-70E2-BA46-8CBE-ABE658B08FE8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D9FEE-01D9-9B4D-B6B0-CE921B17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5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9472-E33E-A044-A4A6-B20219745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0FEFD-1D81-1449-A7A9-41FC8B4E9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C617-79F8-ED4F-BAAF-C91FFCF4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3732-8C04-864E-B1FD-6B2DAAA2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6A6D7-C6F3-1F46-B083-A8DE6E70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5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FD1F-02E6-254F-8D2D-8869113F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79AD4-00EF-B14E-BA1A-A37A6410F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41E4C-2947-214D-BB8B-5B08926C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F580-6360-2F4D-BDCE-42665D6C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3738-56C1-354D-A31C-5D3BA629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27503-8427-3847-9A0B-8B3B52AC6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6D7E6-818D-C34F-9F0D-6215CBF15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7FBBD-2FC4-6D4C-890B-041F1583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6D784-27E5-0840-BE5E-91D37E17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78C12-3842-284F-BBD5-5493C371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A2853-C9EC-0349-8D28-B079796B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4952-B73B-4F4E-B775-D05A05401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D59B8-5CB4-BF4E-AE64-A61132EB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9EEC3-6CC2-114B-A3CE-CE205FA2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ABBC8-864A-A048-9E1E-1BE7AAE7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9C36-B99B-C44A-B8F2-14A02C787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87AC-DECF-044E-84D7-3A57DA474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930B1-7663-734B-8432-81969519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F90E4-813A-6C45-9324-0CE47071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C5F0F-4C49-A74C-8395-5841D589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8EDD-CD50-5F41-A847-A07DC783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B44A-087A-C742-A84A-9CCB41EDD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8CBAC-3F79-EE4F-AE1C-DD191C10C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91E56-F27D-274B-B78D-8C88144C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8F15B-5226-A94A-943A-B6AA779B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0E143-82F5-4D4A-BF60-F8285208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10E7-B750-4649-A33E-33D79AAA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77125-6829-BD4A-A180-64A700AE8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DF596-9D46-CC41-9CCB-2D5ED82D2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83F696-117F-3844-B0D0-8C899659F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EFA88-8F07-B74C-A2D7-3AB50844A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45388-FF38-0C46-ACE9-30729733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082B0-FC90-D441-9A80-BA8A7FF4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2EF3B-EBE9-0B45-8197-E7A26B11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6009-9EE8-7945-85E6-C6705C21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F7820-AFD0-EB4F-B594-9B442F83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2E492-B2AC-344D-87EA-15517375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EAB08-20C9-AB44-B891-3764C8F0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4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DF16F-84E5-F74F-94BB-029DD285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76AD8-516D-2A46-A146-19360F9D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46A39-8C19-6E41-9006-4E8B2D61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3910-758F-ED48-BDAC-7D80CBD0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7AA3-E227-5E48-960C-D5756F5C2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6B40D-BF6F-9849-A09A-AF03D0674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0E7E6-E4B4-6342-A720-033EACC0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40E59-8C62-5149-9565-3741FE96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5EB9F-E8F0-4A47-BA65-3077156F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6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2CA8-F855-FC41-9870-3B0FCB02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B150E-0280-6045-8BFC-CB08849AA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F28DF-DB1C-AE45-A9F4-5D605C321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55DC2-B4FD-FF47-A18F-B40D24DC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4363-3129-F344-962A-B602A1EF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88BE2-AD42-E040-BE3A-F586F0FE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3E843-7DF2-0A46-BC6F-008F41A1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CEF6B-0404-244D-A12E-75994DEF0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20EAE-9004-5044-9ADC-406676AFF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12/8/20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65E20-4929-EF45-9EFD-9CC8401C4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CDDEC-B830-1B41-BC85-E463E0843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3015-74F0-1340-AA3C-851ED0C78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C002-12F4-D441-BBF1-87B569B8A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Production and Decay of Exotic Hybrids in </a:t>
            </a:r>
            <a:r>
              <a:rPr lang="en-US" dirty="0" err="1"/>
              <a:t>GlueX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21CEC-1D3B-0044-9D00-7473E8F6F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GlueX</a:t>
            </a:r>
            <a:r>
              <a:rPr lang="en-US" dirty="0"/>
              <a:t>-Doc 4788</a:t>
            </a:r>
          </a:p>
          <a:p>
            <a:r>
              <a:rPr lang="en-US" dirty="0"/>
              <a:t>Curtis A. Meyer</a:t>
            </a:r>
          </a:p>
          <a:p>
            <a:r>
              <a:rPr lang="en-US" dirty="0"/>
              <a:t>December 8, 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39DA-A8EB-B14C-B49D-39B01771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3401F-DE09-CB4A-9075-556760B5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98C2-761B-254F-8A2A-D596B9F3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Eta/Eta-prime and Pomeron Exchange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B8339-EF80-3847-83FB-6991ACBB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38ECD-841E-E84A-8A2C-338CD16C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E4A3C4FD-78B3-7542-A54D-F72F214A4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116" y="1690688"/>
            <a:ext cx="6731000" cy="2146300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FFAF7D8C-6E8C-A24C-B8E9-45E881243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32" y="3659831"/>
            <a:ext cx="70739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7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F099-8BE3-5945-A515-A96135AA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556"/>
          </a:xfrm>
        </p:spPr>
        <p:txBody>
          <a:bodyPr>
            <a:normAutofit/>
          </a:bodyPr>
          <a:lstStyle/>
          <a:p>
            <a:r>
              <a:rPr lang="en-US" dirty="0"/>
              <a:t>Production of Exotic Hybrids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C17D1-BE44-214A-9B1B-932B076D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C5793-B1AB-E642-9263-F45383D9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B4A636FD-9771-FA4A-A147-62078F622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389277"/>
            <a:ext cx="3332028" cy="3466928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F50BB30B-3E13-424E-BAF9-8546436FD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886" y="1389277"/>
            <a:ext cx="3240756" cy="2737880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8AFFA188-EC89-9B4D-BE95-AB823839C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5467" y="1389277"/>
            <a:ext cx="3381108" cy="21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5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896B-2CE1-CB48-9D00-570B7043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/>
              <a:t>Decays of Exotic Hybrids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553-9FD4-BD46-87A9-E634A1EC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A13BF-6377-0648-8243-C64EBC39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BA67AA0-A2EE-274A-83AA-7E75900AF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3334"/>
            <a:ext cx="6565900" cy="2578100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D901F43F-5F96-4C4D-BD2B-1B40233BB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222" y="2572438"/>
            <a:ext cx="7213600" cy="3530600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B95951F2-47DD-ED49-8AD3-0826B3C7E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66167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9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896B-2CE1-CB48-9D00-570B7043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/>
              <a:t>Decays of Exotic Hybrids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553-9FD4-BD46-87A9-E634A1EC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A13BF-6377-0648-8243-C64EBC39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5C9B3BF1-5E40-7E41-8A6B-51ADC98E4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873"/>
            <a:ext cx="6447361" cy="21681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BE9493-D38A-7C49-8D6E-12FC034B2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77012"/>
            <a:ext cx="6460954" cy="2879338"/>
          </a:xfrm>
          <a:prstGeom prst="rect">
            <a:avLst/>
          </a:prstGeom>
        </p:spPr>
      </p:pic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370A75D-2D3B-694F-944B-658375F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201996"/>
            <a:ext cx="5791150" cy="28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55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2ABA230-7435-A743-AA05-B18C03DE0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900" y="1493622"/>
            <a:ext cx="6858000" cy="2451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73896B-2CE1-CB48-9D00-570B7043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/>
              <a:t>Decays of Exotic Hybrids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553-9FD4-BD46-87A9-E634A1EC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A13BF-6377-0648-8243-C64EBC39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C9926EAA-F37C-2D4B-937D-874E9D76F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1920962"/>
            <a:ext cx="6832600" cy="1739900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35FB8BFA-FA91-9343-AD4E-902AD3971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067088"/>
            <a:ext cx="65278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0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13C7E-D8FF-2F4D-8C88-904D507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AD340-B178-A943-AC8E-52174910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03436-6D43-DC42-A22E-65BA6B77F0FE}"/>
              </a:ext>
            </a:extLst>
          </p:cNvPr>
          <p:cNvSpPr txBox="1"/>
          <p:nvPr/>
        </p:nvSpPr>
        <p:spPr>
          <a:xfrm>
            <a:off x="838200" y="1025611"/>
            <a:ext cx="103940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This document looks at the simplest production mechanisms, including both natural and unnatural parity exchange.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One could extend to a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and a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exchange if that is deemed interesting.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Photoproduction of charged and neutral isospin 1 states can be quite different. It is important to look for both of charged and neutral states.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 have looked at the simplest decays, others are possible, but tend to lead to even more complicated final states.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6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C41C8-CDD6-FF4B-9777-0FD34145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C03083-927A-9046-A0EB-C03CD2A5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A2D6-6EF9-0940-B52E-2E1D90F2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Document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7801B-72CF-0749-AA55-308AEC76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49BC-CB4A-1B41-A8EE-D8F3F60B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C41D8-562B-7148-BC8C-553EB60D80BA}"/>
              </a:ext>
            </a:extLst>
          </p:cNvPr>
          <p:cNvSpPr txBox="1"/>
          <p:nvPr/>
        </p:nvSpPr>
        <p:spPr>
          <a:xfrm>
            <a:off x="1051034" y="1513490"/>
            <a:ext cx="983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Revisit the arguments that we make on production of exotic hybrids with an eye to being more quantitative.</a:t>
            </a:r>
          </a:p>
        </p:txBody>
      </p:sp>
    </p:spTree>
    <p:extLst>
      <p:ext uri="{BB962C8B-B14F-4D97-AF65-F5344CB8AC3E}">
        <p14:creationId xmlns:p14="http://schemas.microsoft.com/office/powerpoint/2010/main" val="221232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71662"/>
            <a:ext cx="7737950" cy="654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Photoproduction Mechanisms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GWU</a:t>
            </a:r>
          </a:p>
        </p:txBody>
      </p:sp>
      <p:pic>
        <p:nvPicPr>
          <p:cNvPr id="4" name="Picture 3" descr="Exch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88" y="926251"/>
            <a:ext cx="2479040" cy="193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0128" y="1026425"/>
            <a:ext cx="6377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Simple quantum number counting for production: </a:t>
            </a:r>
            <a:r>
              <a:rPr lang="en-US" sz="2400" b="1" dirty="0">
                <a:solidFill>
                  <a:srgbClr val="660066"/>
                </a:solidFill>
              </a:rPr>
              <a:t>(I</a:t>
            </a:r>
            <a:r>
              <a:rPr lang="en-US" sz="2400" b="1" baseline="30000" dirty="0">
                <a:solidFill>
                  <a:srgbClr val="660066"/>
                </a:solidFill>
              </a:rPr>
              <a:t>G</a:t>
            </a:r>
            <a:r>
              <a:rPr lang="en-US" sz="2400" b="1" dirty="0">
                <a:solidFill>
                  <a:srgbClr val="660066"/>
                </a:solidFill>
              </a:rPr>
              <a:t>)J</a:t>
            </a:r>
            <a:r>
              <a:rPr lang="en-US" sz="2400" b="1" baseline="30000" dirty="0">
                <a:solidFill>
                  <a:srgbClr val="660066"/>
                </a:solidFill>
              </a:rPr>
              <a:t>PC </a:t>
            </a:r>
            <a:r>
              <a:rPr lang="en-US" sz="2400" b="1" dirty="0">
                <a:solidFill>
                  <a:srgbClr val="660066"/>
                </a:solidFill>
              </a:rPr>
              <a:t>up to L=2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7080" y="3029197"/>
            <a:ext cx="29562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               </a:t>
            </a:r>
            <a:r>
              <a:rPr lang="en-US" sz="2400" dirty="0">
                <a:solidFill>
                  <a:srgbClr val="660066"/>
                </a:solidFill>
                <a:latin typeface="Symbol" charset="2"/>
                <a:cs typeface="Symbol" charset="2"/>
              </a:rPr>
              <a:t>p</a:t>
            </a:r>
            <a:r>
              <a:rPr lang="en-US" sz="2400" baseline="-25000" dirty="0">
                <a:solidFill>
                  <a:srgbClr val="660066"/>
                </a:solidFill>
                <a:latin typeface="Symbol" charset="2"/>
                <a:cs typeface="Symbol" charset="2"/>
              </a:rPr>
              <a:t>1</a:t>
            </a:r>
            <a:endParaRPr lang="en-US" sz="2400" dirty="0">
              <a:solidFill>
                <a:srgbClr val="660066"/>
              </a:solidFill>
              <a:latin typeface="Symbol" charset="2"/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>
                <a:solidFill>
                  <a:srgbClr val="008000"/>
                </a:solidFill>
                <a:latin typeface="Symbol" charset="2"/>
                <a:cs typeface="Symbol" charset="2"/>
              </a:rPr>
              <a:t>               </a:t>
            </a:r>
            <a:r>
              <a:rPr lang="en-US" sz="2400" dirty="0">
                <a:solidFill>
                  <a:srgbClr val="660066"/>
                </a:solidFill>
                <a:latin typeface="Symbol" charset="2"/>
                <a:cs typeface="Symbol" charset="2"/>
              </a:rPr>
              <a:t>h</a:t>
            </a:r>
            <a:r>
              <a:rPr lang="en-US" sz="2400" baseline="-25000" dirty="0">
                <a:solidFill>
                  <a:srgbClr val="660066"/>
                </a:solidFill>
                <a:latin typeface="Symbol" charset="2"/>
                <a:cs typeface="Symbol" charset="2"/>
              </a:rPr>
              <a:t>1</a:t>
            </a:r>
            <a:endParaRPr lang="en-US" sz="2400" dirty="0">
              <a:solidFill>
                <a:srgbClr val="660066"/>
              </a:solidFill>
              <a:latin typeface="Symbol" charset="2"/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,f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>
                <a:solidFill>
                  <a:srgbClr val="008000"/>
                </a:solidFill>
                <a:latin typeface="Symbol" charset="2"/>
                <a:cs typeface="Symbol" charset="2"/>
              </a:rPr>
              <a:t>         </a:t>
            </a:r>
            <a:r>
              <a:rPr lang="en-US" sz="2400" dirty="0">
                <a:solidFill>
                  <a:srgbClr val="660066"/>
                </a:solidFill>
                <a:latin typeface="Symbol" charset="2"/>
                <a:cs typeface="Symbol" charset="2"/>
              </a:rPr>
              <a:t>h’</a:t>
            </a:r>
            <a:r>
              <a:rPr lang="en-US" sz="2400" baseline="-25000" dirty="0">
                <a:solidFill>
                  <a:srgbClr val="660066"/>
                </a:solidFill>
                <a:latin typeface="Symbol" charset="2"/>
                <a:cs typeface="Symbol" charset="2"/>
              </a:rPr>
              <a:t>1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endParaRPr lang="en-US" sz="2400" dirty="0">
              <a:solidFill>
                <a:srgbClr val="660066"/>
              </a:solidFill>
              <a:latin typeface="Symbol" charset="2"/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 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b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0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 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h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0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cs typeface="Symbol" charset="2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f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h’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0</a:t>
            </a:r>
            <a:r>
              <a:rPr lang="en-US" sz="2400" dirty="0">
                <a:solidFill>
                  <a:srgbClr val="660066"/>
                </a:solidFill>
                <a:latin typeface="Symbol" charset="2"/>
                <a:cs typeface="Symbol" charset="2"/>
              </a:rPr>
              <a:t> 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h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,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b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2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,w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h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,w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h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2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  <a:p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,w</a:t>
            </a:r>
            <a:r>
              <a:rPr lang="en-US" sz="24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h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,f</a:t>
            </a:r>
            <a:r>
              <a:rPr lang="en-US" sz="2400" dirty="0" err="1">
                <a:solidFill>
                  <a:srgbClr val="008000"/>
                </a:solidFill>
                <a:cs typeface="Symbol" charset="2"/>
              </a:rPr>
              <a:t>P</a:t>
            </a:r>
            <a:r>
              <a:rPr lang="en-US" sz="2400" dirty="0">
                <a:solidFill>
                  <a:srgbClr val="008000"/>
                </a:solidFill>
                <a:cs typeface="Symbol" charset="2"/>
              </a:rPr>
              <a:t>         </a:t>
            </a:r>
            <a:r>
              <a:rPr lang="en-US" sz="2400" dirty="0">
                <a:solidFill>
                  <a:srgbClr val="660066"/>
                </a:solidFill>
                <a:cs typeface="Symbol" charset="2"/>
              </a:rPr>
              <a:t>h’</a:t>
            </a:r>
            <a:r>
              <a:rPr lang="en-US" sz="2400" baseline="-25000" dirty="0">
                <a:solidFill>
                  <a:srgbClr val="660066"/>
                </a:solidFill>
                <a:cs typeface="Symbol" charset="2"/>
              </a:rPr>
              <a:t>2</a:t>
            </a:r>
            <a:r>
              <a:rPr lang="en-US" sz="2400" dirty="0">
                <a:solidFill>
                  <a:srgbClr val="660066"/>
                </a:solidFill>
                <a:latin typeface="Symbol" charset="2"/>
                <a:cs typeface="Symbol" charset="2"/>
              </a:rPr>
              <a:t> </a:t>
            </a:r>
            <a:endParaRPr lang="en-US" sz="2400" dirty="0">
              <a:solidFill>
                <a:srgbClr val="660066"/>
              </a:solidFill>
              <a:cs typeface="Symbol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7486" y="302919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800" dirty="0" err="1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is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8000"/>
                </a:solidFill>
              </a:rPr>
              <a:t>charge-exchange </a:t>
            </a:r>
            <a:r>
              <a:rPr lang="en-US" sz="2800" dirty="0">
                <a:solidFill>
                  <a:srgbClr val="000000"/>
                </a:solidFill>
              </a:rPr>
              <a:t>only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6609" y="3711946"/>
            <a:ext cx="57999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Can couple to all the lightest exotic hybrid nonets through photo- production and VMD. </a:t>
            </a:r>
          </a:p>
          <a:p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>
                <a:solidFill>
                  <a:srgbClr val="000090"/>
                </a:solidFill>
              </a:rPr>
              <a:t>Linear polarization is a filter on the naturality of the exchanged particle.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42285" y="3345759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74489" y="5885840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74489" y="6250276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62394" y="5518704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86591" y="5155881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86591" y="4774923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86591" y="4359406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30186" y="4057038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42285" y="3702881"/>
            <a:ext cx="375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34347" y="2025060"/>
            <a:ext cx="3073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P = Pomeron exchange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7E1CE0-C2A3-A244-8496-4F861DAA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754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A2D6-6EF9-0940-B52E-2E1D90F2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Document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7801B-72CF-0749-AA55-308AEC76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49BC-CB4A-1B41-A8EE-D8F3F60B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C41D8-562B-7148-BC8C-553EB60D80BA}"/>
              </a:ext>
            </a:extLst>
          </p:cNvPr>
          <p:cNvSpPr txBox="1"/>
          <p:nvPr/>
        </p:nvSpPr>
        <p:spPr>
          <a:xfrm>
            <a:off x="1051034" y="1513490"/>
            <a:ext cx="9837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Revisit the arguments that we make on production of exotic hybrids with an eye to being more quantitative.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Revisit the potential decays of exotic hybrids with an eye to being more quantitative.</a:t>
            </a:r>
          </a:p>
        </p:txBody>
      </p:sp>
    </p:spTree>
    <p:extLst>
      <p:ext uri="{BB962C8B-B14F-4D97-AF65-F5344CB8AC3E}">
        <p14:creationId xmlns:p14="http://schemas.microsoft.com/office/powerpoint/2010/main" val="332322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GWU</a:t>
            </a:r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1761848" y="6238801"/>
            <a:ext cx="409073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rgbClr val="333399"/>
                </a:solidFill>
              </a:rPr>
              <a:t>Hybrid </a:t>
            </a:r>
            <a:r>
              <a:rPr lang="en-US" sz="2000" dirty="0" err="1">
                <a:solidFill>
                  <a:srgbClr val="333399"/>
                </a:solidFill>
              </a:rPr>
              <a:t>kaons</a:t>
            </a:r>
            <a:r>
              <a:rPr lang="en-US" sz="2000" dirty="0">
                <a:solidFill>
                  <a:srgbClr val="333399"/>
                </a:solidFill>
              </a:rPr>
              <a:t> do not have exotic QN’s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1" y="406239"/>
            <a:ext cx="6971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+mj-lt"/>
                <a:cs typeface="Calibri"/>
              </a:rPr>
              <a:t>Decay Modes of Exotic Hybrids </a:t>
            </a: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7133" y="2059975"/>
            <a:ext cx="2520950" cy="1758950"/>
          </a:xfrm>
          <a:prstGeom prst="rect">
            <a:avLst/>
          </a:prstGeom>
          <a:noFill/>
        </p:spPr>
      </p:pic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1981200" y="1466084"/>
            <a:ext cx="6758008" cy="4157164"/>
          </a:xfrm>
          <a:prstGeom prst="roundRect">
            <a:avLst>
              <a:gd name="adj" fmla="val 51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baseline="-25000" dirty="0">
                <a:latin typeface="Comic Sans MS" pitchFamily="64" charset="0"/>
              </a:rPr>
              <a:t>1  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itchFamily="16" charset="2"/>
              </a:rPr>
              <a:t>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459FAF"/>
                </a:solidFill>
                <a:latin typeface="Symbol" pitchFamily="16" charset="2"/>
              </a:rPr>
              <a:t></a:t>
            </a:r>
            <a:r>
              <a:rPr lang="en-GB" sz="2400" dirty="0">
                <a:solidFill>
                  <a:srgbClr val="459FAF"/>
                </a:solidFill>
                <a:latin typeface="Comic Sans MS" pitchFamily="64" charset="0"/>
              </a:rPr>
              <a:t>b</a:t>
            </a:r>
            <a:r>
              <a:rPr lang="en-GB" sz="2400" baseline="-25000" dirty="0">
                <a:solidFill>
                  <a:srgbClr val="459FAF"/>
                </a:solidFill>
                <a:latin typeface="Comic Sans MS" pitchFamily="64" charset="0"/>
              </a:rPr>
              <a:t>1 </a:t>
            </a:r>
            <a:r>
              <a:rPr lang="en-GB" sz="2400" dirty="0">
                <a:solidFill>
                  <a:srgbClr val="459FAF"/>
                </a:solidFill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459FAF"/>
                </a:solidFill>
                <a:latin typeface="Symbol" pitchFamily="16" charset="2"/>
              </a:rPr>
              <a:t></a:t>
            </a:r>
            <a:r>
              <a:rPr lang="en-GB" sz="2400" dirty="0">
                <a:solidFill>
                  <a:srgbClr val="459FAF"/>
                </a:solidFill>
                <a:latin typeface="Comic Sans MS" pitchFamily="64" charset="0"/>
              </a:rPr>
              <a:t>f</a:t>
            </a:r>
            <a:r>
              <a:rPr lang="en-GB" sz="2400" baseline="-25000" dirty="0">
                <a:solidFill>
                  <a:srgbClr val="459FAF"/>
                </a:solidFill>
                <a:latin typeface="Comic Sans MS" pitchFamily="64" charset="0"/>
              </a:rPr>
              <a:t>1</a:t>
            </a:r>
            <a:r>
              <a:rPr lang="en-GB" sz="2400" dirty="0">
                <a:solidFill>
                  <a:srgbClr val="459FAF"/>
                </a:solidFill>
                <a:latin typeface="Comic Sans MS" pitchFamily="64" charset="0"/>
              </a:rPr>
              <a:t>, </a:t>
            </a:r>
            <a:r>
              <a:rPr lang="en-GB" sz="2400" dirty="0" err="1">
                <a:solidFill>
                  <a:srgbClr val="459FAF"/>
                </a:solidFill>
                <a:latin typeface="Symbol" pitchFamily="16" charset="2"/>
              </a:rPr>
              <a:t>ph</a:t>
            </a:r>
            <a:r>
              <a:rPr lang="en-GB" sz="2400" dirty="0">
                <a:solidFill>
                  <a:srgbClr val="459FAF"/>
                </a:solidFill>
                <a:latin typeface="Symbol" pitchFamily="16" charset="2"/>
              </a:rPr>
              <a:t>’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latin typeface="Symbol" pitchFamily="16" charset="2"/>
              </a:rPr>
              <a:t></a:t>
            </a:r>
            <a:r>
              <a:rPr lang="en-GB" sz="2400" dirty="0">
                <a:latin typeface="Comic Sans MS" pitchFamily="64" charset="0"/>
              </a:rPr>
              <a:t>a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endParaRPr lang="en-GB" sz="2400" dirty="0">
              <a:solidFill>
                <a:srgbClr val="558ED5"/>
              </a:solidFill>
              <a:latin typeface="Comic Sans MS" pitchFamily="64" charset="0"/>
            </a:endParaRP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Symbol" pitchFamily="16" charset="2"/>
              </a:rPr>
              <a:t></a:t>
            </a:r>
            <a:r>
              <a:rPr lang="en-GB" sz="2400" baseline="-25000" dirty="0">
                <a:latin typeface="Comic Sans MS" pitchFamily="64" charset="0"/>
              </a:rPr>
              <a:t>1   </a:t>
            </a:r>
            <a:r>
              <a:rPr lang="en-GB" sz="2400" dirty="0">
                <a:latin typeface="Symbol" pitchFamily="16" charset="2"/>
              </a:rPr>
              <a:t> </a:t>
            </a:r>
            <a:r>
              <a:rPr lang="en-GB" sz="2400" dirty="0">
                <a:solidFill>
                  <a:srgbClr val="FF0000"/>
                </a:solidFill>
                <a:latin typeface="Symbol" pitchFamily="16" charset="2"/>
              </a:rPr>
              <a:t>h</a:t>
            </a:r>
            <a:r>
              <a:rPr lang="en-GB" sz="2400" dirty="0">
                <a:solidFill>
                  <a:srgbClr val="FF0000"/>
                </a:solidFill>
                <a:latin typeface="Comic Sans MS" pitchFamily="64" charset="0"/>
              </a:rPr>
              <a:t>f</a:t>
            </a:r>
            <a:r>
              <a:rPr lang="en-GB" sz="2400" baseline="-25000" dirty="0">
                <a:solidFill>
                  <a:srgbClr val="FF0000"/>
                </a:solidFill>
                <a:latin typeface="Comic Sans MS" pitchFamily="64" charset="0"/>
              </a:rPr>
              <a:t>2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Comic Sans MS" pitchFamily="64" charset="0"/>
              </a:rPr>
              <a:t>a</a:t>
            </a:r>
            <a:r>
              <a:rPr lang="en-GB" sz="2400" baseline="-25000" dirty="0">
                <a:solidFill>
                  <a:srgbClr val="FF0000"/>
                </a:solidFill>
                <a:latin typeface="Comic Sans MS" pitchFamily="64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h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f</a:t>
            </a:r>
            <a:r>
              <a:rPr lang="en-GB" sz="2400" baseline="-25000" dirty="0">
                <a:solidFill>
                  <a:srgbClr val="3891A7"/>
                </a:solidFill>
                <a:latin typeface="Comic Sans MS" pitchFamily="64" charset="0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,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 </a:t>
            </a:r>
            <a:r>
              <a:rPr lang="en-GB" sz="2400" b="1" dirty="0">
                <a:solidFill>
                  <a:srgbClr val="3891A7"/>
                </a:solidFill>
                <a:latin typeface="Symbol" pitchFamily="16" charset="2"/>
              </a:rPr>
              <a:t>h’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(1300)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, a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,</a:t>
            </a:r>
            <a:r>
              <a:rPr lang="en-GB" sz="2400" dirty="0">
                <a:solidFill>
                  <a:srgbClr val="558ED5"/>
                </a:solidFill>
                <a:latin typeface="Symbol" pitchFamily="16" charset="2"/>
              </a:rPr>
              <a:t> </a:t>
            </a: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Symbol" pitchFamily="16" charset="2"/>
              </a:rPr>
              <a:t></a:t>
            </a:r>
            <a:r>
              <a:rPr lang="en-GB" sz="2400" baseline="-25000" dirty="0">
                <a:latin typeface="Symbol" pitchFamily="16" charset="2"/>
              </a:rPr>
              <a:t>1</a:t>
            </a:r>
            <a:r>
              <a:rPr lang="en-GB" sz="2400" dirty="0">
                <a:latin typeface="Symbol" pitchFamily="16" charset="2"/>
              </a:rPr>
              <a:t>’  </a:t>
            </a:r>
            <a:r>
              <a:rPr lang="en-GB" sz="2400" dirty="0">
                <a:solidFill>
                  <a:srgbClr val="FF0000"/>
                </a:solidFill>
                <a:latin typeface="Comic Sans MS" pitchFamily="64" charset="0"/>
              </a:rPr>
              <a:t>K</a:t>
            </a:r>
            <a:r>
              <a:rPr lang="en-GB" sz="2400" baseline="30000" dirty="0">
                <a:solidFill>
                  <a:srgbClr val="FF0000"/>
                </a:solidFill>
                <a:latin typeface="Comic Sans MS" pitchFamily="64" charset="0"/>
              </a:rPr>
              <a:t>*</a:t>
            </a:r>
            <a:r>
              <a:rPr lang="en-GB" sz="2400" dirty="0">
                <a:solidFill>
                  <a:srgbClr val="FF0000"/>
                </a:solidFill>
                <a:latin typeface="Symbol" pitchFamily="16" charset="2"/>
              </a:rPr>
              <a:t>K</a:t>
            </a:r>
            <a:r>
              <a:rPr lang="en-GB" sz="2400" dirty="0"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</a:t>
            </a:r>
            <a:r>
              <a:rPr lang="en-GB" sz="2400" baseline="-25000" dirty="0">
                <a:solidFill>
                  <a:srgbClr val="3891A7"/>
                </a:solidFill>
                <a:latin typeface="Symbol" pitchFamily="16" charset="2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(1270)K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</a:t>
            </a:r>
            <a:r>
              <a:rPr lang="en-GB" sz="2400" baseline="-25000" dirty="0">
                <a:solidFill>
                  <a:srgbClr val="3891A7"/>
                </a:solidFill>
                <a:latin typeface="Symbol" pitchFamily="16" charset="2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(1410)K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 ,</a:t>
            </a:r>
            <a:r>
              <a:rPr lang="en-GB" sz="2400" b="1" dirty="0">
                <a:solidFill>
                  <a:srgbClr val="3891A7"/>
                </a:solidFill>
                <a:latin typeface="Symbol" pitchFamily="16" charset="2"/>
              </a:rPr>
              <a:t> h’</a:t>
            </a:r>
            <a:endParaRPr lang="en-GB" sz="2400" dirty="0">
              <a:solidFill>
                <a:srgbClr val="3891A7"/>
              </a:solidFill>
              <a:latin typeface="Symbol" pitchFamily="16" charset="2"/>
            </a:endParaRP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dirty="0">
              <a:latin typeface="Symbol" pitchFamily="16" charset="2"/>
            </a:endParaRP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b</a:t>
            </a:r>
            <a:r>
              <a:rPr lang="en-GB" sz="2400" baseline="-25000" dirty="0">
                <a:latin typeface="Comic Sans MS" pitchFamily="64" charset="0"/>
              </a:rPr>
              <a:t>2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itchFamily="16" charset="2"/>
              </a:rPr>
              <a:t></a:t>
            </a:r>
            <a:r>
              <a:rPr lang="en-GB" sz="2400" dirty="0">
                <a:latin typeface="Symbol" pitchFamily="16" charset="2"/>
              </a:rPr>
              <a:t></a:t>
            </a:r>
            <a:r>
              <a:rPr lang="en-GB" sz="2400" dirty="0">
                <a:solidFill>
                  <a:srgbClr val="FF0000"/>
                </a:solidFill>
                <a:latin typeface="Comic Sans MS" pitchFamily="64" charset="0"/>
              </a:rPr>
              <a:t>a</a:t>
            </a:r>
            <a:r>
              <a:rPr lang="en-GB" sz="2400" baseline="-25000" dirty="0">
                <a:solidFill>
                  <a:srgbClr val="FF0000"/>
                </a:solidFill>
                <a:latin typeface="Comic Sans MS" pitchFamily="64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Symbol" pitchFamily="16" charset="2"/>
              </a:rPr>
              <a:t></a:t>
            </a:r>
            <a:r>
              <a:rPr lang="en-GB" sz="2400" dirty="0">
                <a:latin typeface="Symbol" pitchFamily="16" charset="2"/>
              </a:rPr>
              <a:t>, </a:t>
            </a:r>
            <a:r>
              <a:rPr lang="en-GB" sz="2400" b="1" dirty="0" err="1">
                <a:solidFill>
                  <a:srgbClr val="FF0000"/>
                </a:solidFill>
                <a:latin typeface="Symbol" pitchFamily="16" charset="2"/>
              </a:rPr>
              <a:t>rh</a:t>
            </a:r>
            <a:r>
              <a:rPr lang="en-GB" sz="2400" b="1" dirty="0">
                <a:latin typeface="Symbol" pitchFamily="16" charset="2"/>
              </a:rPr>
              <a:t>,</a:t>
            </a:r>
            <a:r>
              <a:rPr lang="en-GB" sz="2400" b="1" dirty="0">
                <a:solidFill>
                  <a:srgbClr val="FF0000"/>
                </a:solidFill>
                <a:latin typeface="Symbol" pitchFamily="16" charset="2"/>
              </a:rPr>
              <a:t> </a:t>
            </a:r>
            <a:r>
              <a:rPr lang="en-GB" sz="2400" dirty="0">
                <a:latin typeface="Comic Sans MS" pitchFamily="64" charset="0"/>
              </a:rPr>
              <a:t>f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r, </a:t>
            </a:r>
            <a:r>
              <a:rPr lang="en-GB" sz="2400" dirty="0">
                <a:latin typeface="Comic Sans MS" pitchFamily="64" charset="0"/>
              </a:rPr>
              <a:t>a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, h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, b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h</a:t>
            </a: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h</a:t>
            </a:r>
            <a:r>
              <a:rPr lang="en-GB" sz="2400" baseline="-25000" dirty="0">
                <a:latin typeface="Comic Sans MS" pitchFamily="64" charset="0"/>
              </a:rPr>
              <a:t>2 </a:t>
            </a:r>
            <a:r>
              <a:rPr lang="en-GB" sz="2400">
                <a:latin typeface="Symbol" pitchFamily="16" charset="2"/>
              </a:rPr>
              <a:t></a:t>
            </a:r>
            <a:r>
              <a:rPr lang="en-GB" sz="2400">
                <a:latin typeface="Comic Sans MS" pitchFamily="64" charset="0"/>
              </a:rPr>
              <a:t> </a:t>
            </a:r>
            <a:r>
              <a:rPr lang="en-GB" sz="2400" b="1">
                <a:solidFill>
                  <a:srgbClr val="FF0000"/>
                </a:solidFill>
                <a:latin typeface="Symbol" pitchFamily="16" charset="2"/>
              </a:rPr>
              <a:t></a:t>
            </a:r>
            <a:r>
              <a:rPr lang="en-GB" sz="2400">
                <a:latin typeface="Symbol" pitchFamily="16" charset="2"/>
              </a:rPr>
              <a:t> </a:t>
            </a:r>
            <a:r>
              <a:rPr lang="en-GB" sz="2400">
                <a:solidFill>
                  <a:srgbClr val="3891A7"/>
                </a:solidFill>
                <a:latin typeface="Comic Sans MS" pitchFamily="64" charset="0"/>
              </a:rPr>
              <a:t>b</a:t>
            </a:r>
            <a:r>
              <a:rPr lang="en-GB" sz="2400" baseline="-25000">
                <a:solidFill>
                  <a:srgbClr val="3891A7"/>
                </a:solidFill>
                <a:latin typeface="Comic Sans MS" pitchFamily="64" charset="0"/>
              </a:rPr>
              <a:t>1</a:t>
            </a:r>
            <a:r>
              <a:rPr lang="en-GB" sz="2400">
                <a:solidFill>
                  <a:srgbClr val="3891A7"/>
                </a:solidFill>
                <a:latin typeface="Symbol" pitchFamily="16" charset="2"/>
              </a:rPr>
              <a:t></a:t>
            </a:r>
            <a:r>
              <a:rPr lang="en-GB" sz="2400">
                <a:solidFill>
                  <a:srgbClr val="3891A7"/>
                </a:solidFill>
                <a:latin typeface="Comic Sans MS" pitchFamily="64" charset="0"/>
              </a:rPr>
              <a:t>, </a:t>
            </a:r>
            <a:r>
              <a:rPr lang="en-GB" sz="2400">
                <a:solidFill>
                  <a:srgbClr val="3891A7"/>
                </a:solidFill>
                <a:latin typeface="Symbol" pitchFamily="16" charset="2"/>
              </a:rPr>
              <a:t></a:t>
            </a:r>
            <a:r>
              <a:rPr lang="en-GB" sz="2400" dirty="0">
                <a:latin typeface="Symbol" pitchFamily="16" charset="2"/>
              </a:rPr>
              <a:t>, </a:t>
            </a:r>
            <a:r>
              <a:rPr lang="en-GB" sz="2400" dirty="0">
                <a:latin typeface="Comic Sans MS" pitchFamily="64" charset="0"/>
              </a:rPr>
              <a:t>f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w</a:t>
            </a: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h’</a:t>
            </a:r>
            <a:r>
              <a:rPr lang="en-GB" sz="2400" baseline="-25000" dirty="0">
                <a:latin typeface="Comic Sans MS" pitchFamily="64" charset="0"/>
              </a:rPr>
              <a:t>2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</a:t>
            </a:r>
            <a:r>
              <a:rPr lang="en-GB" sz="2400" baseline="-25000" dirty="0">
                <a:solidFill>
                  <a:srgbClr val="3891A7"/>
                </a:solidFill>
                <a:latin typeface="Symbol" pitchFamily="16" charset="2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(1270)K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, 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</a:t>
            </a:r>
            <a:r>
              <a:rPr lang="en-GB" sz="2400" baseline="-25000" dirty="0">
                <a:solidFill>
                  <a:srgbClr val="3891A7"/>
                </a:solidFill>
                <a:latin typeface="Symbol" pitchFamily="16" charset="2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(1410)K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, K</a:t>
            </a:r>
            <a:r>
              <a:rPr lang="en-GB" sz="2400" baseline="-25000" dirty="0">
                <a:solidFill>
                  <a:srgbClr val="3891A7"/>
                </a:solidFill>
                <a:latin typeface="Comic Sans MS" pitchFamily="64" charset="0"/>
              </a:rPr>
              <a:t>2</a:t>
            </a:r>
            <a:r>
              <a:rPr lang="en-GB" sz="2400" baseline="30000" dirty="0">
                <a:solidFill>
                  <a:srgbClr val="3891A7"/>
                </a:solidFill>
                <a:latin typeface="Comic Sans MS" pitchFamily="64" charset="0"/>
              </a:rPr>
              <a:t>*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Kf</a:t>
            </a:r>
            <a:r>
              <a:rPr lang="en-GB" sz="2400" dirty="0">
                <a:latin typeface="Symbol" pitchFamily="16" charset="2"/>
              </a:rPr>
              <a:t>, </a:t>
            </a:r>
            <a:r>
              <a:rPr lang="en-GB" sz="2400" dirty="0">
                <a:latin typeface="Comic Sans MS" pitchFamily="64" charset="0"/>
              </a:rPr>
              <a:t>f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f</a:t>
            </a:r>
            <a:r>
              <a:rPr lang="en-GB" sz="2400" dirty="0">
                <a:latin typeface="Comic Sans MS" pitchFamily="64" charset="0"/>
              </a:rPr>
              <a:t> </a:t>
            </a:r>
            <a:endParaRPr lang="en-GB" sz="2400" dirty="0">
              <a:latin typeface="Symbol" pitchFamily="16" charset="2"/>
            </a:endParaRP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dirty="0">
              <a:latin typeface="Symbol" pitchFamily="16" charset="2"/>
            </a:endParaRP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b</a:t>
            </a:r>
            <a:r>
              <a:rPr lang="en-GB" sz="2400" baseline="-25000" dirty="0">
                <a:latin typeface="Comic Sans MS" pitchFamily="64" charset="0"/>
              </a:rPr>
              <a:t>0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(1300)</a:t>
            </a:r>
            <a:r>
              <a:rPr lang="en-GB" sz="2400" dirty="0"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 , h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, </a:t>
            </a:r>
            <a:r>
              <a:rPr lang="en-GB" sz="2400" dirty="0">
                <a:latin typeface="Comic Sans MS" pitchFamily="64" charset="0"/>
              </a:rPr>
              <a:t>f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r</a:t>
            </a:r>
            <a:r>
              <a:rPr lang="en-GB" sz="2400" dirty="0">
                <a:latin typeface="Comic Sans MS" pitchFamily="64" charset="0"/>
              </a:rPr>
              <a:t>, b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h</a:t>
            </a: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h</a:t>
            </a:r>
            <a:r>
              <a:rPr lang="en-GB" sz="2400" baseline="-25000" dirty="0">
                <a:latin typeface="Comic Sans MS" pitchFamily="64" charset="0"/>
              </a:rPr>
              <a:t>0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b</a:t>
            </a:r>
            <a:r>
              <a:rPr lang="en-GB" sz="2400" baseline="-25000" dirty="0">
                <a:solidFill>
                  <a:srgbClr val="3891A7"/>
                </a:solidFill>
                <a:latin typeface="Comic Sans MS" pitchFamily="64" charset="0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</a:t>
            </a:r>
            <a:r>
              <a:rPr lang="en-GB" sz="2400" dirty="0">
                <a:latin typeface="Comic Sans MS" pitchFamily="64" charset="0"/>
              </a:rPr>
              <a:t> , h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</a:t>
            </a:r>
          </a:p>
          <a:p>
            <a:pPr eaLnBrk="0" hangingPunct="0">
              <a:buClr>
                <a:srgbClr val="FFFFFF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Comic Sans MS" pitchFamily="64" charset="0"/>
              </a:rPr>
              <a:t>h’</a:t>
            </a:r>
            <a:r>
              <a:rPr lang="en-GB" sz="2400" baseline="-25000" dirty="0">
                <a:latin typeface="Comic Sans MS" pitchFamily="64" charset="0"/>
              </a:rPr>
              <a:t>0 </a:t>
            </a:r>
            <a:r>
              <a:rPr lang="en-GB" sz="2400" dirty="0">
                <a:latin typeface="Symbol" pitchFamily="16" charset="2"/>
              </a:rPr>
              <a:t></a:t>
            </a:r>
            <a:r>
              <a:rPr lang="en-GB" sz="2400" dirty="0">
                <a:latin typeface="Comic Sans MS" pitchFamily="64" charset="0"/>
              </a:rPr>
              <a:t> 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K</a:t>
            </a:r>
            <a:r>
              <a:rPr lang="en-GB" sz="2400" baseline="-25000" dirty="0">
                <a:solidFill>
                  <a:srgbClr val="3891A7"/>
                </a:solidFill>
                <a:latin typeface="Comic Sans MS" pitchFamily="64" charset="0"/>
              </a:rPr>
              <a:t>1</a:t>
            </a:r>
            <a:r>
              <a:rPr lang="en-GB" sz="2400" dirty="0">
                <a:solidFill>
                  <a:srgbClr val="3891A7"/>
                </a:solidFill>
                <a:latin typeface="Comic Sans MS" pitchFamily="64" charset="0"/>
              </a:rPr>
              <a:t>(1270)</a:t>
            </a:r>
            <a:r>
              <a:rPr lang="en-GB" sz="2400" dirty="0">
                <a:solidFill>
                  <a:srgbClr val="3891A7"/>
                </a:solidFill>
                <a:latin typeface="Symbol" pitchFamily="16" charset="2"/>
              </a:rPr>
              <a:t>K</a:t>
            </a:r>
            <a:r>
              <a:rPr lang="en-GB" sz="2400" dirty="0">
                <a:solidFill>
                  <a:srgbClr val="3F8DE2"/>
                </a:solidFill>
                <a:latin typeface="Symbol" pitchFamily="16" charset="2"/>
              </a:rPr>
              <a:t>, </a:t>
            </a:r>
            <a:r>
              <a:rPr lang="en-GB" sz="2400" dirty="0">
                <a:latin typeface="Symbol" pitchFamily="16" charset="2"/>
              </a:rPr>
              <a:t>K(1460)K</a:t>
            </a:r>
            <a:r>
              <a:rPr lang="en-GB" sz="2400" dirty="0">
                <a:latin typeface="Comic Sans MS" pitchFamily="64" charset="0"/>
              </a:rPr>
              <a:t>, h</a:t>
            </a:r>
            <a:r>
              <a:rPr lang="en-GB" sz="2400" baseline="-25000" dirty="0">
                <a:latin typeface="Comic Sans MS" pitchFamily="64" charset="0"/>
              </a:rPr>
              <a:t>1</a:t>
            </a:r>
            <a:r>
              <a:rPr lang="en-GB" sz="2400" dirty="0">
                <a:latin typeface="Symbol" pitchFamily="16" charset="2"/>
              </a:rPr>
              <a:t>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0704" y="5869469"/>
            <a:ext cx="3432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Early Reach </a:t>
            </a:r>
            <a:r>
              <a:rPr lang="en-US" dirty="0"/>
              <a:t>   </a:t>
            </a:r>
            <a:r>
              <a:rPr lang="en-US" b="1" dirty="0">
                <a:solidFill>
                  <a:srgbClr val="3891A7"/>
                </a:solidFill>
              </a:rPr>
              <a:t>With Statistics  </a:t>
            </a:r>
            <a:r>
              <a:rPr lang="en-US" b="1" dirty="0"/>
              <a:t>Hard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1070" y="5623249"/>
            <a:ext cx="420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Models suggest narrower states are in the spin-1 and spin-2 nonets, while the spin-0 nonets are broad.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A2998-06D5-9844-AE87-B112666C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478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A2D6-6EF9-0940-B52E-2E1D90F2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Document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7801B-72CF-0749-AA55-308AEC76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49BC-CB4A-1B41-A8EE-D8F3F60B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C41D8-562B-7148-BC8C-553EB60D80BA}"/>
              </a:ext>
            </a:extLst>
          </p:cNvPr>
          <p:cNvSpPr txBox="1"/>
          <p:nvPr/>
        </p:nvSpPr>
        <p:spPr>
          <a:xfrm>
            <a:off x="1051034" y="1513490"/>
            <a:ext cx="983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Revisit the arguments that we make on production of exotic hybrids with an eye to being more quantitative.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Revisit the potential decays of exotic hybrids with an eye to being more quantitative.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Assume vector meson dominance and look at simplest exchange mechanisms (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w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f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beams 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Insure conservation of strong quantum numbers I, J, P, C and G.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Consider identical bosons, and isospin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Clebsch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-Gordan coefficients.</a:t>
            </a:r>
          </a:p>
        </p:txBody>
      </p:sp>
    </p:spTree>
    <p:extLst>
      <p:ext uri="{BB962C8B-B14F-4D97-AF65-F5344CB8AC3E}">
        <p14:creationId xmlns:p14="http://schemas.microsoft.com/office/powerpoint/2010/main" val="380973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B97B-84EE-8E42-A3F3-5514DB55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868"/>
          </a:xfrm>
        </p:spPr>
        <p:txBody>
          <a:bodyPr/>
          <a:lstStyle/>
          <a:p>
            <a:r>
              <a:rPr lang="en-US" dirty="0"/>
              <a:t>Mesons in the quark model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CB904-9711-AD46-BF72-D27C3A7F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728A5-36B4-A946-9DC5-30755F6E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8DA3114-6672-2640-AB5F-319E0A493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80" y="1763183"/>
            <a:ext cx="5696396" cy="3539181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48513B99-95AF-BA40-B888-95E44C9BD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74582"/>
            <a:ext cx="5802151" cy="19080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5ACA16-533E-8E46-B0AF-4A67C6F027D2}"/>
              </a:ext>
            </a:extLst>
          </p:cNvPr>
          <p:cNvSpPr txBox="1"/>
          <p:nvPr/>
        </p:nvSpPr>
        <p:spPr>
          <a:xfrm>
            <a:off x="2001510" y="1301518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Normal Mesons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98925D-CC0B-A646-8E0E-0FA365BCE8B4}"/>
              </a:ext>
            </a:extLst>
          </p:cNvPr>
          <p:cNvSpPr txBox="1"/>
          <p:nvPr/>
        </p:nvSpPr>
        <p:spPr>
          <a:xfrm>
            <a:off x="8034487" y="1301517"/>
            <a:ext cx="1947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Exotic Hybrids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BEDB91-8EE8-604B-8CBF-7F9DB5244A0D}"/>
              </a:ext>
            </a:extLst>
          </p:cNvPr>
          <p:cNvSpPr txBox="1"/>
          <p:nvPr/>
        </p:nvSpPr>
        <p:spPr>
          <a:xfrm>
            <a:off x="723981" y="5371816"/>
            <a:ext cx="4447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Identical Bosons must have even L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Production: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r</a:t>
            </a:r>
            <a:r>
              <a:rPr lang="en-US" sz="2400" baseline="300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0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r</a:t>
            </a:r>
            <a:r>
              <a:rPr lang="en-US" sz="2400" baseline="300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0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ww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ymbol" pitchFamily="2" charset="2"/>
              </a:rPr>
              <a:t>ff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78439795-188E-2D41-A57B-0E5E0E935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6851" y="3682672"/>
            <a:ext cx="2781300" cy="1422400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410FA6AC-66C2-7348-8D7B-083B5EECD5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6851" y="5158664"/>
            <a:ext cx="2628900" cy="12573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1C6EDE9-A5FB-8C44-A6B2-CEB48DAEBA68}"/>
              </a:ext>
            </a:extLst>
          </p:cNvPr>
          <p:cNvSpPr txBox="1"/>
          <p:nvPr/>
        </p:nvSpPr>
        <p:spPr>
          <a:xfrm>
            <a:off x="6499654" y="4275438"/>
            <a:ext cx="22894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|0,0&gt;  -&gt; |1,0&gt; +|1,0&gt;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|1,0&gt; -&gt; |1,0&gt; + |1,0&gt;</a:t>
            </a:r>
          </a:p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7C7399-2723-2744-9F05-72A2BBA930EE}"/>
              </a:ext>
            </a:extLst>
          </p:cNvPr>
          <p:cNvCxnSpPr/>
          <p:nvPr/>
        </p:nvCxnSpPr>
        <p:spPr>
          <a:xfrm flipV="1">
            <a:off x="6499654" y="4929352"/>
            <a:ext cx="2110946" cy="6271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2480D9-F391-2440-BC86-AD1132C882E2}"/>
              </a:ext>
            </a:extLst>
          </p:cNvPr>
          <p:cNvCxnSpPr>
            <a:cxnSpLocks/>
          </p:cNvCxnSpPr>
          <p:nvPr/>
        </p:nvCxnSpPr>
        <p:spPr>
          <a:xfrm>
            <a:off x="6557964" y="5014102"/>
            <a:ext cx="1958546" cy="4939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3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81A1-0377-BA40-B881-99B38145C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059"/>
          </a:xfrm>
        </p:spPr>
        <p:txBody>
          <a:bodyPr/>
          <a:lstStyle/>
          <a:p>
            <a:r>
              <a:rPr lang="en-US" dirty="0"/>
              <a:t>Pion Exchange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073BE-771E-1648-96E5-B168D32A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5694B-CD51-3E4A-8166-4EB8690A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015-74F0-1340-AA3C-851ED0C786F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DCD0E7F-2461-CB44-AD2C-0A1F577CB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512" y="1114167"/>
            <a:ext cx="6540500" cy="2133600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6591F894-70CB-004A-B78A-F874DDF0D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512" y="3429000"/>
            <a:ext cx="6502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2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618</Words>
  <Application>Microsoft Macintosh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Symbol</vt:lpstr>
      <vt:lpstr>Wingdings</vt:lpstr>
      <vt:lpstr>Office Theme</vt:lpstr>
      <vt:lpstr>Production and Decay of Exotic Hybrids in GlueX</vt:lpstr>
      <vt:lpstr>PowerPoint Presentation</vt:lpstr>
      <vt:lpstr>Purpose of the Document </vt:lpstr>
      <vt:lpstr>Photoproduction Mechanisms</vt:lpstr>
      <vt:lpstr>Purpose of the Document </vt:lpstr>
      <vt:lpstr>PowerPoint Presentation</vt:lpstr>
      <vt:lpstr>Purpose of the Document </vt:lpstr>
      <vt:lpstr>Mesons in the quark model</vt:lpstr>
      <vt:lpstr>Pion Exchange</vt:lpstr>
      <vt:lpstr>Eta/Eta-prime and Pomeron Exchange</vt:lpstr>
      <vt:lpstr>Production of Exotic Hybrids</vt:lpstr>
      <vt:lpstr>Decays of Exotic Hybrids</vt:lpstr>
      <vt:lpstr>Decays of Exotic Hybrids</vt:lpstr>
      <vt:lpstr>Decays of Exotic Hybrids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and Decay of Exotic Hybrids in GlueX</dc:title>
  <dc:creator>cmeyer</dc:creator>
  <cp:lastModifiedBy>cmeyer</cp:lastModifiedBy>
  <cp:revision>7</cp:revision>
  <dcterms:created xsi:type="dcterms:W3CDTF">2020-12-08T14:38:01Z</dcterms:created>
  <dcterms:modified xsi:type="dcterms:W3CDTF">2020-12-08T15:16:16Z</dcterms:modified>
</cp:coreProperties>
</file>