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655" r:id="rId2"/>
    <p:sldId id="1161" r:id="rId3"/>
    <p:sldId id="1148" r:id="rId4"/>
    <p:sldId id="1150" r:id="rId5"/>
    <p:sldId id="1164" r:id="rId6"/>
    <p:sldId id="1157" r:id="rId7"/>
    <p:sldId id="1149" r:id="rId8"/>
    <p:sldId id="1172" r:id="rId9"/>
    <p:sldId id="1167" r:id="rId10"/>
    <p:sldId id="1154" r:id="rId11"/>
    <p:sldId id="1155" r:id="rId12"/>
    <p:sldId id="1147" r:id="rId13"/>
    <p:sldId id="1169" r:id="rId14"/>
    <p:sldId id="1170" r:id="rId15"/>
    <p:sldId id="968" r:id="rId16"/>
    <p:sldId id="1145" r:id="rId17"/>
    <p:sldId id="1165" r:id="rId18"/>
    <p:sldId id="1151" r:id="rId19"/>
    <p:sldId id="1173" r:id="rId20"/>
    <p:sldId id="1159" r:id="rId21"/>
    <p:sldId id="1162" r:id="rId22"/>
  </p:sldIdLst>
  <p:sldSz cx="12192000" cy="6858000"/>
  <p:notesSz cx="9271000" cy="6985000"/>
  <p:defaultTextStyle>
    <a:defPPr>
      <a:defRPr lang="en-US"/>
    </a:defPPr>
    <a:lvl1pPr algn="l" rtl="0" eaLnBrk="0" fontAlgn="base" hangingPunct="0">
      <a:spcBef>
        <a:spcPct val="0"/>
      </a:spcBef>
      <a:spcAft>
        <a:spcPct val="0"/>
      </a:spcAft>
      <a:defRPr sz="3600" kern="1200">
        <a:solidFill>
          <a:schemeClr val="tx1"/>
        </a:solidFill>
        <a:latin typeface="Times New Roman"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charset="0"/>
        <a:ea typeface="+mn-ea"/>
        <a:cs typeface="+mn-cs"/>
      </a:defRPr>
    </a:lvl5pPr>
    <a:lvl6pPr marL="2286000" algn="l" defTabSz="457200" rtl="0" eaLnBrk="1" latinLnBrk="0" hangingPunct="1">
      <a:defRPr sz="3600" kern="1200">
        <a:solidFill>
          <a:schemeClr val="tx1"/>
        </a:solidFill>
        <a:latin typeface="Times New Roman" charset="0"/>
        <a:ea typeface="+mn-ea"/>
        <a:cs typeface="+mn-cs"/>
      </a:defRPr>
    </a:lvl6pPr>
    <a:lvl7pPr marL="2743200" algn="l" defTabSz="457200" rtl="0" eaLnBrk="1" latinLnBrk="0" hangingPunct="1">
      <a:defRPr sz="3600" kern="1200">
        <a:solidFill>
          <a:schemeClr val="tx1"/>
        </a:solidFill>
        <a:latin typeface="Times New Roman" charset="0"/>
        <a:ea typeface="+mn-ea"/>
        <a:cs typeface="+mn-cs"/>
      </a:defRPr>
    </a:lvl7pPr>
    <a:lvl8pPr marL="3200400" algn="l" defTabSz="457200" rtl="0" eaLnBrk="1" latinLnBrk="0" hangingPunct="1">
      <a:defRPr sz="3600" kern="1200">
        <a:solidFill>
          <a:schemeClr val="tx1"/>
        </a:solidFill>
        <a:latin typeface="Times New Roman" charset="0"/>
        <a:ea typeface="+mn-ea"/>
        <a:cs typeface="+mn-cs"/>
      </a:defRPr>
    </a:lvl8pPr>
    <a:lvl9pPr marL="3657600" algn="l" defTabSz="457200" rtl="0" eaLnBrk="1" latinLnBrk="0" hangingPunct="1">
      <a:defRPr sz="36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34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1">
          <p15:clr>
            <a:srgbClr val="A4A3A4"/>
          </p15:clr>
        </p15:guide>
        <p15:guide id="2" pos="29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432FF"/>
    <a:srgbClr val="FF00FF"/>
    <a:srgbClr val="FFFF99"/>
    <a:srgbClr val="FFCC99"/>
    <a:srgbClr val="FFCCCC"/>
    <a:srgbClr val="FFCCFF"/>
    <a:srgbClr val="FF0000"/>
    <a:srgbClr val="00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4" autoAdjust="0"/>
    <p:restoredTop sz="94633"/>
  </p:normalViewPr>
  <p:slideViewPr>
    <p:cSldViewPr snapToGrid="0">
      <p:cViewPr varScale="1">
        <p:scale>
          <a:sx n="86" d="100"/>
          <a:sy n="86" d="100"/>
        </p:scale>
        <p:origin x="224" y="848"/>
      </p:cViewPr>
      <p:guideLst>
        <p:guide orient="horz" pos="34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1356" y="-1032"/>
      </p:cViewPr>
      <p:guideLst>
        <p:guide orient="horz" pos="2201"/>
        <p:guide pos="292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3973513" cy="347663"/>
          </a:xfrm>
          <a:prstGeom prst="rect">
            <a:avLst/>
          </a:prstGeom>
          <a:noFill/>
          <a:ln w="9525">
            <a:noFill/>
            <a:miter lim="800000"/>
            <a:headEnd/>
            <a:tailEnd/>
          </a:ln>
          <a:effectLst/>
        </p:spPr>
        <p:txBody>
          <a:bodyPr vert="horz" wrap="square" lIns="91829" tIns="45914" rIns="91829" bIns="45914" numCol="1" anchor="t" anchorCtr="0" compatLnSpc="1">
            <a:prstTxWarp prst="textNoShape">
              <a:avLst/>
            </a:prstTxWarp>
          </a:bodyPr>
          <a:lstStyle>
            <a:lvl1pPr defTabSz="919163">
              <a:defRPr sz="1200"/>
            </a:lvl1pPr>
          </a:lstStyle>
          <a:p>
            <a:endParaRPr lang="en-US"/>
          </a:p>
        </p:txBody>
      </p:sp>
      <p:sp>
        <p:nvSpPr>
          <p:cNvPr id="238595" name="Rectangle 3"/>
          <p:cNvSpPr>
            <a:spLocks noGrp="1" noChangeArrowheads="1"/>
          </p:cNvSpPr>
          <p:nvPr>
            <p:ph type="dt" sz="quarter" idx="1"/>
          </p:nvPr>
        </p:nvSpPr>
        <p:spPr bwMode="auto">
          <a:xfrm>
            <a:off x="5297488" y="0"/>
            <a:ext cx="3973512" cy="347663"/>
          </a:xfrm>
          <a:prstGeom prst="rect">
            <a:avLst/>
          </a:prstGeom>
          <a:noFill/>
          <a:ln w="9525">
            <a:noFill/>
            <a:miter lim="800000"/>
            <a:headEnd/>
            <a:tailEnd/>
          </a:ln>
          <a:effectLst/>
        </p:spPr>
        <p:txBody>
          <a:bodyPr vert="horz" wrap="square" lIns="91829" tIns="45914" rIns="91829" bIns="45914" numCol="1" anchor="t" anchorCtr="0" compatLnSpc="1">
            <a:prstTxWarp prst="textNoShape">
              <a:avLst/>
            </a:prstTxWarp>
          </a:bodyPr>
          <a:lstStyle>
            <a:lvl1pPr algn="r" defTabSz="919163">
              <a:defRPr sz="1200"/>
            </a:lvl1pPr>
          </a:lstStyle>
          <a:p>
            <a:endParaRPr lang="en-US"/>
          </a:p>
        </p:txBody>
      </p:sp>
      <p:sp>
        <p:nvSpPr>
          <p:cNvPr id="238596" name="Rectangle 4"/>
          <p:cNvSpPr>
            <a:spLocks noGrp="1" noChangeArrowheads="1"/>
          </p:cNvSpPr>
          <p:nvPr>
            <p:ph type="ftr" sz="quarter" idx="2"/>
          </p:nvPr>
        </p:nvSpPr>
        <p:spPr bwMode="auto">
          <a:xfrm>
            <a:off x="0" y="6627813"/>
            <a:ext cx="3973513" cy="347662"/>
          </a:xfrm>
          <a:prstGeom prst="rect">
            <a:avLst/>
          </a:prstGeom>
          <a:noFill/>
          <a:ln w="9525">
            <a:noFill/>
            <a:miter lim="800000"/>
            <a:headEnd/>
            <a:tailEnd/>
          </a:ln>
          <a:effectLst/>
        </p:spPr>
        <p:txBody>
          <a:bodyPr vert="horz" wrap="square" lIns="91829" tIns="45914" rIns="91829" bIns="45914" numCol="1" anchor="b" anchorCtr="0" compatLnSpc="1">
            <a:prstTxWarp prst="textNoShape">
              <a:avLst/>
            </a:prstTxWarp>
          </a:bodyPr>
          <a:lstStyle>
            <a:lvl1pPr defTabSz="919163">
              <a:defRPr sz="1200"/>
            </a:lvl1pPr>
          </a:lstStyle>
          <a:p>
            <a:endParaRPr lang="en-US"/>
          </a:p>
        </p:txBody>
      </p:sp>
      <p:sp>
        <p:nvSpPr>
          <p:cNvPr id="238597" name="Rectangle 5"/>
          <p:cNvSpPr>
            <a:spLocks noGrp="1" noChangeArrowheads="1"/>
          </p:cNvSpPr>
          <p:nvPr>
            <p:ph type="sldNum" sz="quarter" idx="3"/>
          </p:nvPr>
        </p:nvSpPr>
        <p:spPr bwMode="auto">
          <a:xfrm>
            <a:off x="5297488" y="6627813"/>
            <a:ext cx="3973512" cy="347662"/>
          </a:xfrm>
          <a:prstGeom prst="rect">
            <a:avLst/>
          </a:prstGeom>
          <a:noFill/>
          <a:ln w="9525">
            <a:noFill/>
            <a:miter lim="800000"/>
            <a:headEnd/>
            <a:tailEnd/>
          </a:ln>
          <a:effectLst/>
        </p:spPr>
        <p:txBody>
          <a:bodyPr vert="horz" wrap="square" lIns="91829" tIns="45914" rIns="91829" bIns="45914" numCol="1" anchor="b" anchorCtr="0" compatLnSpc="1">
            <a:prstTxWarp prst="textNoShape">
              <a:avLst/>
            </a:prstTxWarp>
          </a:bodyPr>
          <a:lstStyle>
            <a:lvl1pPr algn="r" defTabSz="919163">
              <a:defRPr sz="1200"/>
            </a:lvl1pPr>
          </a:lstStyle>
          <a:p>
            <a:fld id="{B8979B69-790A-2744-864A-884E0E66C2B8}" type="slidenum">
              <a:rPr lang="en-US"/>
              <a:pPr/>
              <a:t>‹#›</a:t>
            </a:fld>
            <a:endParaRPr lang="en-US"/>
          </a:p>
        </p:txBody>
      </p:sp>
    </p:spTree>
    <p:extLst>
      <p:ext uri="{BB962C8B-B14F-4D97-AF65-F5344CB8AC3E}">
        <p14:creationId xmlns:p14="http://schemas.microsoft.com/office/powerpoint/2010/main" val="2495295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17963" cy="350838"/>
          </a:xfrm>
          <a:prstGeom prst="rect">
            <a:avLst/>
          </a:prstGeom>
          <a:noFill/>
          <a:ln w="9525">
            <a:noFill/>
            <a:miter lim="800000"/>
            <a:headEnd/>
            <a:tailEnd/>
          </a:ln>
          <a:effectLst/>
        </p:spPr>
        <p:txBody>
          <a:bodyPr vert="horz" wrap="square" lIns="92775" tIns="46387" rIns="92775" bIns="46387" numCol="1" anchor="t" anchorCtr="0" compatLnSpc="1">
            <a:prstTxWarp prst="textNoShape">
              <a:avLst/>
            </a:prstTxWarp>
          </a:bodyPr>
          <a:lstStyle>
            <a:lvl1pPr defTabSz="928688">
              <a:defRPr sz="1200"/>
            </a:lvl1pPr>
          </a:lstStyle>
          <a:p>
            <a:endParaRPr lang="fr-FR"/>
          </a:p>
        </p:txBody>
      </p:sp>
      <p:sp>
        <p:nvSpPr>
          <p:cNvPr id="3075" name="Rectangle 3"/>
          <p:cNvSpPr>
            <a:spLocks noGrp="1" noChangeArrowheads="1"/>
          </p:cNvSpPr>
          <p:nvPr>
            <p:ph type="dt" idx="1"/>
          </p:nvPr>
        </p:nvSpPr>
        <p:spPr bwMode="auto">
          <a:xfrm>
            <a:off x="5253038" y="0"/>
            <a:ext cx="4017962" cy="350838"/>
          </a:xfrm>
          <a:prstGeom prst="rect">
            <a:avLst/>
          </a:prstGeom>
          <a:noFill/>
          <a:ln w="9525">
            <a:noFill/>
            <a:miter lim="800000"/>
            <a:headEnd/>
            <a:tailEnd/>
          </a:ln>
          <a:effectLst/>
        </p:spPr>
        <p:txBody>
          <a:bodyPr vert="horz" wrap="square" lIns="92775" tIns="46387" rIns="92775" bIns="46387" numCol="1" anchor="t" anchorCtr="0" compatLnSpc="1">
            <a:prstTxWarp prst="textNoShape">
              <a:avLst/>
            </a:prstTxWarp>
          </a:bodyPr>
          <a:lstStyle>
            <a:lvl1pPr algn="r" defTabSz="928688">
              <a:defRPr sz="1200"/>
            </a:lvl1pPr>
          </a:lstStyle>
          <a:p>
            <a:endParaRPr lang="fr-FR"/>
          </a:p>
        </p:txBody>
      </p:sp>
      <p:sp>
        <p:nvSpPr>
          <p:cNvPr id="19460" name="Rectangle 4"/>
          <p:cNvSpPr>
            <a:spLocks noGrp="1" noRot="1" noChangeAspect="1" noChangeArrowheads="1" noTextEdit="1"/>
          </p:cNvSpPr>
          <p:nvPr>
            <p:ph type="sldImg" idx="2"/>
          </p:nvPr>
        </p:nvSpPr>
        <p:spPr bwMode="auto">
          <a:xfrm>
            <a:off x="2308225" y="522288"/>
            <a:ext cx="4659313" cy="262096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35075" y="3317875"/>
            <a:ext cx="6800850" cy="3144838"/>
          </a:xfrm>
          <a:prstGeom prst="rect">
            <a:avLst/>
          </a:prstGeom>
          <a:noFill/>
          <a:ln w="9525">
            <a:noFill/>
            <a:miter lim="800000"/>
            <a:headEnd/>
            <a:tailEnd/>
          </a:ln>
          <a:effectLst/>
        </p:spPr>
        <p:txBody>
          <a:bodyPr vert="horz" wrap="square" lIns="92775" tIns="46387" rIns="92775" bIns="46387"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8" name="Rectangle 6"/>
          <p:cNvSpPr>
            <a:spLocks noGrp="1" noChangeArrowheads="1"/>
          </p:cNvSpPr>
          <p:nvPr>
            <p:ph type="ftr" sz="quarter" idx="4"/>
          </p:nvPr>
        </p:nvSpPr>
        <p:spPr bwMode="auto">
          <a:xfrm>
            <a:off x="0" y="6634163"/>
            <a:ext cx="4017963" cy="350837"/>
          </a:xfrm>
          <a:prstGeom prst="rect">
            <a:avLst/>
          </a:prstGeom>
          <a:noFill/>
          <a:ln w="9525">
            <a:noFill/>
            <a:miter lim="800000"/>
            <a:headEnd/>
            <a:tailEnd/>
          </a:ln>
          <a:effectLst/>
        </p:spPr>
        <p:txBody>
          <a:bodyPr vert="horz" wrap="square" lIns="92775" tIns="46387" rIns="92775" bIns="46387" numCol="1" anchor="b" anchorCtr="0" compatLnSpc="1">
            <a:prstTxWarp prst="textNoShape">
              <a:avLst/>
            </a:prstTxWarp>
          </a:bodyPr>
          <a:lstStyle>
            <a:lvl1pPr defTabSz="928688">
              <a:defRPr sz="1200"/>
            </a:lvl1pPr>
          </a:lstStyle>
          <a:p>
            <a:endParaRPr lang="fr-FR"/>
          </a:p>
        </p:txBody>
      </p:sp>
      <p:sp>
        <p:nvSpPr>
          <p:cNvPr id="3079" name="Rectangle 7"/>
          <p:cNvSpPr>
            <a:spLocks noGrp="1" noChangeArrowheads="1"/>
          </p:cNvSpPr>
          <p:nvPr>
            <p:ph type="sldNum" sz="quarter" idx="5"/>
          </p:nvPr>
        </p:nvSpPr>
        <p:spPr bwMode="auto">
          <a:xfrm>
            <a:off x="5253038" y="6634163"/>
            <a:ext cx="4017962" cy="350837"/>
          </a:xfrm>
          <a:prstGeom prst="rect">
            <a:avLst/>
          </a:prstGeom>
          <a:noFill/>
          <a:ln w="9525">
            <a:noFill/>
            <a:miter lim="800000"/>
            <a:headEnd/>
            <a:tailEnd/>
          </a:ln>
          <a:effectLst/>
        </p:spPr>
        <p:txBody>
          <a:bodyPr vert="horz" wrap="square" lIns="92775" tIns="46387" rIns="92775" bIns="46387" numCol="1" anchor="b" anchorCtr="0" compatLnSpc="1">
            <a:prstTxWarp prst="textNoShape">
              <a:avLst/>
            </a:prstTxWarp>
          </a:bodyPr>
          <a:lstStyle>
            <a:lvl1pPr algn="r" defTabSz="928688">
              <a:defRPr sz="1200"/>
            </a:lvl1pPr>
          </a:lstStyle>
          <a:p>
            <a:fld id="{5F826CBD-17F5-8448-A33F-7D8DBC44A9F5}" type="slidenum">
              <a:rPr lang="fr-FR"/>
              <a:pPr/>
              <a:t>‹#›</a:t>
            </a:fld>
            <a:endParaRPr lang="fr-FR"/>
          </a:p>
        </p:txBody>
      </p:sp>
    </p:spTree>
    <p:extLst>
      <p:ext uri="{BB962C8B-B14F-4D97-AF65-F5344CB8AC3E}">
        <p14:creationId xmlns:p14="http://schemas.microsoft.com/office/powerpoint/2010/main" val="1096472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8225" y="522288"/>
            <a:ext cx="4659313" cy="26209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EF4CCB-5C32-DB47-8BFC-12D5EF2980A8}" type="slidenum">
              <a:rPr lang="en-US" smtClean="0"/>
              <a:pPr>
                <a:defRPr/>
              </a:pPr>
              <a:t>1</a:t>
            </a:fld>
            <a:endParaRPr lang="en-US"/>
          </a:p>
        </p:txBody>
      </p:sp>
    </p:spTree>
    <p:extLst>
      <p:ext uri="{BB962C8B-B14F-4D97-AF65-F5344CB8AC3E}">
        <p14:creationId xmlns:p14="http://schemas.microsoft.com/office/powerpoint/2010/main" val="2771319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3454400" y="6553200"/>
            <a:ext cx="8737600" cy="0"/>
          </a:xfrm>
          <a:prstGeom prst="line">
            <a:avLst/>
          </a:prstGeom>
          <a:noFill/>
          <a:ln w="9525">
            <a:solidFill>
              <a:srgbClr val="333399"/>
            </a:solidFill>
            <a:round/>
            <a:headEnd/>
            <a:tailEnd/>
          </a:ln>
          <a:effectLst/>
        </p:spPr>
        <p:txBody>
          <a:bodyPr>
            <a:prstTxWarp prst="textNoShape">
              <a:avLst/>
            </a:prstTxWarp>
          </a:bodyPr>
          <a:lstStyle/>
          <a:p>
            <a:pPr>
              <a:defRPr/>
            </a:pPr>
            <a:endParaRPr lang="en-US" sz="3600">
              <a:latin typeface="Times New Roman" pitchFamily="-112" charset="0"/>
            </a:endParaRPr>
          </a:p>
        </p:txBody>
      </p:sp>
      <p:sp>
        <p:nvSpPr>
          <p:cNvPr id="5" name="Text Box 7"/>
          <p:cNvSpPr txBox="1">
            <a:spLocks noChangeArrowheads="1"/>
          </p:cNvSpPr>
          <p:nvPr userDrawn="1"/>
        </p:nvSpPr>
        <p:spPr bwMode="auto">
          <a:xfrm>
            <a:off x="3736976" y="6611144"/>
            <a:ext cx="5249333" cy="215444"/>
          </a:xfrm>
          <a:prstGeom prst="rect">
            <a:avLst/>
          </a:prstGeom>
          <a:noFill/>
          <a:ln w="9525">
            <a:noFill/>
            <a:miter lim="800000"/>
            <a:headEnd/>
            <a:tailEnd/>
          </a:ln>
          <a:effectLst/>
        </p:spPr>
        <p:txBody>
          <a:bodyPr wrap="square">
            <a:prstTxWarp prst="textNoShape">
              <a:avLst/>
            </a:prstTxWarp>
            <a:spAutoFit/>
          </a:bodyPr>
          <a:lstStyle/>
          <a:p>
            <a:pPr algn="ctr"/>
            <a:r>
              <a:rPr lang="en-US" sz="800" dirty="0">
                <a:solidFill>
                  <a:srgbClr val="333399"/>
                </a:solidFill>
                <a:latin typeface="Arial" charset="0"/>
              </a:rPr>
              <a:t>Elton S. Smith             CPP-NPP ERR         February 2021</a:t>
            </a:r>
          </a:p>
        </p:txBody>
      </p:sp>
      <p:sp>
        <p:nvSpPr>
          <p:cNvPr id="6" name="Line 8"/>
          <p:cNvSpPr>
            <a:spLocks noChangeShapeType="1"/>
          </p:cNvSpPr>
          <p:nvPr userDrawn="1"/>
        </p:nvSpPr>
        <p:spPr bwMode="auto">
          <a:xfrm>
            <a:off x="0" y="6553200"/>
            <a:ext cx="812800" cy="0"/>
          </a:xfrm>
          <a:prstGeom prst="line">
            <a:avLst/>
          </a:prstGeom>
          <a:noFill/>
          <a:ln w="9525">
            <a:solidFill>
              <a:srgbClr val="333399"/>
            </a:solidFill>
            <a:round/>
            <a:headEnd/>
            <a:tailEnd/>
          </a:ln>
          <a:effectLst/>
        </p:spPr>
        <p:txBody>
          <a:bodyPr>
            <a:prstTxWarp prst="textNoShape">
              <a:avLst/>
            </a:prstTxWarp>
          </a:bodyPr>
          <a:lstStyle/>
          <a:p>
            <a:pPr>
              <a:defRPr/>
            </a:pPr>
            <a:endParaRPr lang="en-US" sz="3600">
              <a:latin typeface="Times New Roman" pitchFamily="-112" charset="0"/>
            </a:endParaRPr>
          </a:p>
        </p:txBody>
      </p:sp>
      <p:pic>
        <p:nvPicPr>
          <p:cNvPr id="7" name="Picture 10" descr="JLab_logo_white1"/>
          <p:cNvPicPr>
            <a:picLocks noChangeAspect="1" noChangeArrowheads="1"/>
          </p:cNvPicPr>
          <p:nvPr userDrawn="1"/>
        </p:nvPicPr>
        <p:blipFill>
          <a:blip r:embed="rId2"/>
          <a:srcRect b="14560"/>
          <a:stretch>
            <a:fillRect/>
          </a:stretch>
        </p:blipFill>
        <p:spPr bwMode="auto">
          <a:xfrm>
            <a:off x="914401" y="6364288"/>
            <a:ext cx="2461684" cy="493712"/>
          </a:xfrm>
          <a:prstGeom prst="rect">
            <a:avLst/>
          </a:prstGeom>
          <a:noFill/>
          <a:ln w="9525">
            <a:noFill/>
            <a:miter lim="800000"/>
            <a:headEnd/>
            <a:tailEnd/>
          </a:ln>
        </p:spPr>
      </p:pic>
      <p:sp>
        <p:nvSpPr>
          <p:cNvPr id="559106" name="Rectangle 2"/>
          <p:cNvSpPr>
            <a:spLocks noGrp="1" noChangeArrowheads="1"/>
          </p:cNvSpPr>
          <p:nvPr>
            <p:ph type="ctrTitle"/>
          </p:nvPr>
        </p:nvSpPr>
        <p:spPr>
          <a:xfrm>
            <a:off x="914400" y="987426"/>
            <a:ext cx="10363200" cy="1470025"/>
          </a:xfrm>
        </p:spPr>
        <p:txBody>
          <a:bodyPr/>
          <a:lstStyle>
            <a:lvl1pPr>
              <a:defRPr/>
            </a:lvl1pPr>
          </a:lstStyle>
          <a:p>
            <a:r>
              <a:rPr lang="en-US"/>
              <a:t>Click to edit Master title style</a:t>
            </a:r>
          </a:p>
        </p:txBody>
      </p:sp>
      <p:sp>
        <p:nvSpPr>
          <p:cNvPr id="559107" name="Rectangle 3"/>
          <p:cNvSpPr>
            <a:spLocks noGrp="1" noChangeArrowheads="1"/>
          </p:cNvSpPr>
          <p:nvPr>
            <p:ph type="subTitle" idx="1"/>
          </p:nvPr>
        </p:nvSpPr>
        <p:spPr>
          <a:xfrm>
            <a:off x="5096933" y="2794000"/>
            <a:ext cx="6180667" cy="1752600"/>
          </a:xfrm>
        </p:spPr>
        <p:txBody>
          <a:bodyPr/>
          <a:lstStyle>
            <a:lvl1pPr marL="0" indent="0" algn="ctr">
              <a:buFont typeface="Wingdings" pitchFamily="-112" charset="2"/>
              <a:buNone/>
              <a:defRPr/>
            </a:lvl1pPr>
          </a:lstStyle>
          <a:p>
            <a:r>
              <a:rPr lang="en-US"/>
              <a:t>Click to edit Master subtitle style</a:t>
            </a:r>
          </a:p>
        </p:txBody>
      </p:sp>
      <p:sp>
        <p:nvSpPr>
          <p:cNvPr id="8" name="Rectangle 4"/>
          <p:cNvSpPr>
            <a:spLocks noGrp="1" noChangeArrowheads="1"/>
          </p:cNvSpPr>
          <p:nvPr>
            <p:ph type="sldNum" sz="quarter" idx="10"/>
          </p:nvPr>
        </p:nvSpPr>
        <p:spPr>
          <a:xfrm>
            <a:off x="9347200" y="6550026"/>
            <a:ext cx="2844800" cy="307975"/>
          </a:xfrm>
        </p:spPr>
        <p:txBody>
          <a:bodyPr/>
          <a:lstStyle>
            <a:lvl1pPr>
              <a:defRPr/>
            </a:lvl1pPr>
          </a:lstStyle>
          <a:p>
            <a:fld id="{CB3B4EBC-CDEB-744E-8352-788436EED1C7}" type="slidenum">
              <a:rPr lang="fr-FR"/>
              <a:pPr/>
              <a:t>‹#›</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fld id="{B35F2F5F-DD6B-6448-9044-F2362ED2476D}" type="slidenum">
              <a:rPr lang="fr-FR"/>
              <a:pPr/>
              <a:t>‹#›</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42863"/>
            <a:ext cx="3048000" cy="65960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42863"/>
            <a:ext cx="8940800" cy="6596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fld id="{BAB0354C-4CF8-9048-B4A7-6B0F86352611}" type="slidenum">
              <a:rPr lang="fr-FR"/>
              <a:pPr/>
              <a:t>‹#›</a:t>
            </a:fld>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2863"/>
            <a:ext cx="12192000" cy="609601"/>
          </a:xfrm>
        </p:spPr>
        <p:txBody>
          <a:bodyPr/>
          <a:lstStyle/>
          <a:p>
            <a:r>
              <a:rPr lang="en-US"/>
              <a:t>Click to edit Master title style</a:t>
            </a:r>
          </a:p>
        </p:txBody>
      </p:sp>
      <p:sp>
        <p:nvSpPr>
          <p:cNvPr id="3" name="Text Placeholder 2"/>
          <p:cNvSpPr>
            <a:spLocks noGrp="1"/>
          </p:cNvSpPr>
          <p:nvPr>
            <p:ph type="body" sz="half" idx="1"/>
          </p:nvPr>
        </p:nvSpPr>
        <p:spPr>
          <a:xfrm>
            <a:off x="321733" y="660400"/>
            <a:ext cx="11667067"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1733" y="3683000"/>
            <a:ext cx="11667067"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fld id="{A79C0203-654F-C144-981E-324C1A67A9A8}" type="slidenum">
              <a:rPr lang="fr-FR"/>
              <a:pPr/>
              <a:t>‹#›</a:t>
            </a:fld>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42863"/>
            <a:ext cx="12192000" cy="609601"/>
          </a:xfrm>
        </p:spPr>
        <p:txBody>
          <a:bodyPr/>
          <a:lstStyle/>
          <a:p>
            <a:r>
              <a:rPr lang="en-US"/>
              <a:t>Click to edit Master title style</a:t>
            </a:r>
          </a:p>
        </p:txBody>
      </p:sp>
      <p:sp>
        <p:nvSpPr>
          <p:cNvPr id="3" name="Content Placeholder 2"/>
          <p:cNvSpPr>
            <a:spLocks noGrp="1"/>
          </p:cNvSpPr>
          <p:nvPr>
            <p:ph sz="half" idx="1"/>
          </p:nvPr>
        </p:nvSpPr>
        <p:spPr>
          <a:xfrm>
            <a:off x="321733" y="660400"/>
            <a:ext cx="11667067"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1733" y="3683000"/>
            <a:ext cx="11667067"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fld id="{B836C273-5AEC-634E-B4BB-2D09B3693FB6}" type="slidenum">
              <a:rPr lang="fr-FR"/>
              <a:pPr/>
              <a:t>‹#›</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2863"/>
            <a:ext cx="12192000" cy="609601"/>
          </a:xfrm>
        </p:spPr>
        <p:txBody>
          <a:bodyPr/>
          <a:lstStyle/>
          <a:p>
            <a:r>
              <a:rPr lang="en-US"/>
              <a:t>Click to edit Master title style</a:t>
            </a:r>
          </a:p>
        </p:txBody>
      </p:sp>
      <p:sp>
        <p:nvSpPr>
          <p:cNvPr id="3" name="Content Placeholder 2"/>
          <p:cNvSpPr>
            <a:spLocks noGrp="1"/>
          </p:cNvSpPr>
          <p:nvPr>
            <p:ph sz="half" idx="1"/>
          </p:nvPr>
        </p:nvSpPr>
        <p:spPr>
          <a:xfrm>
            <a:off x="321734" y="660400"/>
            <a:ext cx="5731933" cy="5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56867" y="660400"/>
            <a:ext cx="5731933"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56867" y="3683000"/>
            <a:ext cx="5731933"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p:txBody>
          <a:bodyPr/>
          <a:lstStyle>
            <a:lvl1pPr>
              <a:defRPr/>
            </a:lvl1pPr>
          </a:lstStyle>
          <a:p>
            <a:fld id="{BEC21ACD-7946-9343-AA0D-99D5D37CBA08}" type="slidenum">
              <a:rPr lang="fr-FR"/>
              <a:pPr/>
              <a:t>‹#›</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2863"/>
            <a:ext cx="12192000" cy="609601"/>
          </a:xfrm>
        </p:spPr>
        <p:txBody>
          <a:bodyPr/>
          <a:lstStyle/>
          <a:p>
            <a:r>
              <a:rPr lang="en-US"/>
              <a:t>Click to edit Master title style</a:t>
            </a:r>
          </a:p>
        </p:txBody>
      </p:sp>
      <p:sp>
        <p:nvSpPr>
          <p:cNvPr id="3" name="Content Placeholder 2"/>
          <p:cNvSpPr>
            <a:spLocks noGrp="1"/>
          </p:cNvSpPr>
          <p:nvPr>
            <p:ph sz="half" idx="1"/>
          </p:nvPr>
        </p:nvSpPr>
        <p:spPr>
          <a:xfrm>
            <a:off x="321734" y="660400"/>
            <a:ext cx="5731933" cy="5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56867" y="660400"/>
            <a:ext cx="5731933" cy="5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fld id="{FA944A01-56C7-EC47-8275-A706ABAE6081}" type="slidenum">
              <a:rPr lang="fr-FR"/>
              <a:pPr/>
              <a:t>‹#›</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fld id="{226C6DB2-26EB-C54E-917E-797DD53ECBAD}" type="slidenum">
              <a:rPr lang="fr-FR"/>
              <a:pPr/>
              <a:t>‹#›</a:t>
            </a:fld>
            <a:endParaRPr lang="fr-FR"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a:lvl1pPr>
          </a:lstStyle>
          <a:p>
            <a:fld id="{94CBAC81-047F-5443-95B8-0ADE16E8302F}" type="slidenum">
              <a:rPr lang="fr-FR"/>
              <a:pPr/>
              <a:t>‹#›</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734" y="660400"/>
            <a:ext cx="5731933" cy="589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6867" y="660400"/>
            <a:ext cx="5731933" cy="589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fld id="{1D41CD66-19BE-E846-B78E-2906E251D53E}" type="slidenum">
              <a:rPr lang="fr-FR"/>
              <a:pPr/>
              <a:t>‹#›</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fld id="{5ED521B5-C650-564C-98A1-D5C5C428763B}" type="slidenum">
              <a:rPr lang="fr-FR"/>
              <a:pPr/>
              <a:t>‹#›</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lvl1pPr>
          </a:lstStyle>
          <a:p>
            <a:fld id="{4E3C8357-BD40-4847-A1AA-5E0327F54626}" type="slidenum">
              <a:rPr lang="fr-FR"/>
              <a:pPr/>
              <a:t>‹#›</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417967CD-F930-AE45-85EC-CA12A03210C2}" type="slidenum">
              <a:rPr lang="fr-FR"/>
              <a:pPr/>
              <a:t>‹#›</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fld id="{C691F45B-C61D-3D41-95F6-535227F48E32}" type="slidenum">
              <a:rPr lang="fr-FR"/>
              <a:pPr/>
              <a:t>‹#›</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fld id="{EB14351C-C24D-594D-8D41-31026BA5542C}" type="slidenum">
              <a:rPr lang="fr-FR"/>
              <a:pPr/>
              <a:t>‹#›</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1733" y="660400"/>
            <a:ext cx="11667067" cy="5892800"/>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p>
            <a:pPr lvl="0"/>
            <a:r>
              <a:rPr lang="fr-FR" dirty="0"/>
              <a:t>first </a:t>
            </a:r>
            <a:r>
              <a:rPr lang="fr-FR" dirty="0" err="1"/>
              <a:t>level</a:t>
            </a:r>
            <a:endParaRPr lang="fr-FR" dirty="0"/>
          </a:p>
          <a:p>
            <a:pPr lvl="1"/>
            <a:r>
              <a:rPr lang="fr-FR" dirty="0"/>
              <a:t> second </a:t>
            </a:r>
            <a:r>
              <a:rPr lang="fr-FR" dirty="0" err="1"/>
              <a:t>level</a:t>
            </a:r>
            <a:endParaRPr lang="fr-FR" dirty="0"/>
          </a:p>
          <a:p>
            <a:pPr lvl="2"/>
            <a:r>
              <a:rPr lang="fr-FR" dirty="0"/>
              <a:t> </a:t>
            </a:r>
            <a:r>
              <a:rPr lang="fr-FR" dirty="0" err="1"/>
              <a:t>third</a:t>
            </a:r>
            <a:r>
              <a:rPr lang="fr-FR" dirty="0"/>
              <a:t> </a:t>
            </a:r>
            <a:r>
              <a:rPr lang="fr-FR" dirty="0" err="1"/>
              <a:t>level</a:t>
            </a:r>
            <a:endParaRPr lang="fr-FR" dirty="0"/>
          </a:p>
        </p:txBody>
      </p:sp>
      <p:sp>
        <p:nvSpPr>
          <p:cNvPr id="1026" name="Rectangle 2"/>
          <p:cNvSpPr>
            <a:spLocks noGrp="1" noChangeArrowheads="1"/>
          </p:cNvSpPr>
          <p:nvPr>
            <p:ph type="title"/>
          </p:nvPr>
        </p:nvSpPr>
        <p:spPr bwMode="auto">
          <a:xfrm>
            <a:off x="0" y="-42863"/>
            <a:ext cx="12192000" cy="6096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Title</a:t>
            </a:r>
          </a:p>
        </p:txBody>
      </p:sp>
      <p:sp>
        <p:nvSpPr>
          <p:cNvPr id="1030" name="Rectangle 6"/>
          <p:cNvSpPr>
            <a:spLocks noGrp="1" noChangeArrowheads="1"/>
          </p:cNvSpPr>
          <p:nvPr>
            <p:ph type="sldNum" sz="quarter" idx="4"/>
          </p:nvPr>
        </p:nvSpPr>
        <p:spPr bwMode="auto">
          <a:xfrm>
            <a:off x="9652000"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4602BB2-5538-9E4F-BFB7-154A7F3B9DDD}" type="slidenum">
              <a:rPr lang="fr-FR"/>
              <a:pPr/>
              <a:t>‹#›</a:t>
            </a:fld>
            <a:endParaRPr lang="fr-FR" dirty="0"/>
          </a:p>
        </p:txBody>
      </p:sp>
      <p:sp>
        <p:nvSpPr>
          <p:cNvPr id="1034" name="Line 10"/>
          <p:cNvSpPr>
            <a:spLocks noChangeShapeType="1"/>
          </p:cNvSpPr>
          <p:nvPr userDrawn="1"/>
        </p:nvSpPr>
        <p:spPr bwMode="auto">
          <a:xfrm>
            <a:off x="2844800" y="6553200"/>
            <a:ext cx="9347200" cy="0"/>
          </a:xfrm>
          <a:prstGeom prst="line">
            <a:avLst/>
          </a:prstGeom>
          <a:noFill/>
          <a:ln w="9525">
            <a:solidFill>
              <a:srgbClr val="333399"/>
            </a:solidFill>
            <a:round/>
            <a:headEnd/>
            <a:tailEnd/>
          </a:ln>
          <a:effectLst/>
        </p:spPr>
        <p:txBody>
          <a:bodyPr>
            <a:prstTxWarp prst="textNoShape">
              <a:avLst/>
            </a:prstTxWarp>
          </a:bodyPr>
          <a:lstStyle/>
          <a:p>
            <a:pPr>
              <a:defRPr/>
            </a:pPr>
            <a:endParaRPr lang="en-US" sz="3600">
              <a:latin typeface="Times New Roman" pitchFamily="-112" charset="0"/>
            </a:endParaRPr>
          </a:p>
        </p:txBody>
      </p:sp>
      <p:sp>
        <p:nvSpPr>
          <p:cNvPr id="1035" name="Text Box 11"/>
          <p:cNvSpPr txBox="1">
            <a:spLocks noChangeArrowheads="1"/>
          </p:cNvSpPr>
          <p:nvPr userDrawn="1"/>
        </p:nvSpPr>
        <p:spPr bwMode="auto">
          <a:xfrm>
            <a:off x="4064000" y="6597878"/>
            <a:ext cx="5181600" cy="215444"/>
          </a:xfrm>
          <a:prstGeom prst="rect">
            <a:avLst/>
          </a:prstGeom>
          <a:noFill/>
          <a:ln w="9525">
            <a:noFill/>
            <a:miter lim="800000"/>
            <a:headEnd/>
            <a:tailEnd/>
          </a:ln>
          <a:effectLst/>
        </p:spPr>
        <p:txBody>
          <a:bodyPr wrap="square">
            <a:prstTxWarp prst="textNoShape">
              <a:avLst/>
            </a:prstTxWarp>
            <a:spAutoFit/>
          </a:bodyPr>
          <a:lstStyle/>
          <a:p>
            <a:pPr algn="ctr"/>
            <a:r>
              <a:rPr lang="en-US" sz="800" dirty="0">
                <a:solidFill>
                  <a:srgbClr val="333399"/>
                </a:solidFill>
                <a:latin typeface="Arial" charset="0"/>
              </a:rPr>
              <a:t>Elton S. Smith             CPP-NPP ERR         February 2021</a:t>
            </a:r>
          </a:p>
        </p:txBody>
      </p:sp>
      <p:sp>
        <p:nvSpPr>
          <p:cNvPr id="1036" name="Line 12"/>
          <p:cNvSpPr>
            <a:spLocks noChangeShapeType="1"/>
          </p:cNvSpPr>
          <p:nvPr userDrawn="1"/>
        </p:nvSpPr>
        <p:spPr bwMode="auto">
          <a:xfrm>
            <a:off x="0" y="6553200"/>
            <a:ext cx="812800" cy="0"/>
          </a:xfrm>
          <a:prstGeom prst="line">
            <a:avLst/>
          </a:prstGeom>
          <a:noFill/>
          <a:ln w="9525">
            <a:solidFill>
              <a:srgbClr val="333399"/>
            </a:solidFill>
            <a:round/>
            <a:headEnd/>
            <a:tailEnd/>
          </a:ln>
          <a:effectLst/>
        </p:spPr>
        <p:txBody>
          <a:bodyPr>
            <a:prstTxWarp prst="textNoShape">
              <a:avLst/>
            </a:prstTxWarp>
          </a:bodyPr>
          <a:lstStyle/>
          <a:p>
            <a:pPr>
              <a:defRPr/>
            </a:pPr>
            <a:endParaRPr lang="en-US" sz="3600">
              <a:latin typeface="Times New Roman" pitchFamily="-112" charset="0"/>
            </a:endParaRPr>
          </a:p>
        </p:txBody>
      </p:sp>
      <p:sp>
        <p:nvSpPr>
          <p:cNvPr id="1038" name="Line 14"/>
          <p:cNvSpPr>
            <a:spLocks noChangeShapeType="1"/>
          </p:cNvSpPr>
          <p:nvPr/>
        </p:nvSpPr>
        <p:spPr bwMode="auto">
          <a:xfrm flipV="1">
            <a:off x="0" y="609600"/>
            <a:ext cx="12192000" cy="0"/>
          </a:xfrm>
          <a:prstGeom prst="line">
            <a:avLst/>
          </a:prstGeom>
          <a:noFill/>
          <a:ln w="38100">
            <a:solidFill>
              <a:schemeClr val="accent2"/>
            </a:solidFill>
            <a:round/>
            <a:headEnd/>
            <a:tailEnd/>
          </a:ln>
          <a:effectLst/>
        </p:spPr>
        <p:txBody>
          <a:bodyPr anchor="ctr">
            <a:prstTxWarp prst="textNoShape">
              <a:avLst/>
            </a:prstTxWarp>
            <a:spAutoFit/>
          </a:bodyPr>
          <a:lstStyle/>
          <a:p>
            <a:pPr>
              <a:defRPr/>
            </a:pPr>
            <a:endParaRPr lang="en-US" sz="3600">
              <a:latin typeface="Times New Roman" pitchFamily="-112" charset="0"/>
            </a:endParaRPr>
          </a:p>
        </p:txBody>
      </p:sp>
      <p:pic>
        <p:nvPicPr>
          <p:cNvPr id="1033" name="Picture 15" descr="JLab_logo_white1"/>
          <p:cNvPicPr>
            <a:picLocks noChangeAspect="1" noChangeArrowheads="1"/>
          </p:cNvPicPr>
          <p:nvPr userDrawn="1"/>
        </p:nvPicPr>
        <p:blipFill>
          <a:blip r:embed="rId17"/>
          <a:srcRect b="14560"/>
          <a:stretch>
            <a:fillRect/>
          </a:stretch>
        </p:blipFill>
        <p:spPr bwMode="auto">
          <a:xfrm>
            <a:off x="914401" y="6364288"/>
            <a:ext cx="2461684" cy="493712"/>
          </a:xfrm>
          <a:prstGeom prst="rect">
            <a:avLst/>
          </a:prstGeom>
          <a:noFill/>
          <a:ln w="9525">
            <a:noFill/>
            <a:miter lim="800000"/>
            <a:headEnd/>
            <a:tailEnd/>
          </a:ln>
        </p:spPr>
      </p:pic>
      <p:sp>
        <p:nvSpPr>
          <p:cNvPr id="11" name="Rectangle 4">
            <a:extLst>
              <a:ext uri="{FF2B5EF4-FFF2-40B4-BE49-F238E27FC236}">
                <a16:creationId xmlns:a16="http://schemas.microsoft.com/office/drawing/2014/main" id="{4DFC1468-A079-EB4F-B069-8749B1DB8352}"/>
              </a:ext>
            </a:extLst>
          </p:cNvPr>
          <p:cNvSpPr txBox="1">
            <a:spLocks noChangeArrowheads="1"/>
          </p:cNvSpPr>
          <p:nvPr userDrawn="1"/>
        </p:nvSpPr>
        <p:spPr>
          <a:xfrm>
            <a:off x="9245600" y="5940427"/>
            <a:ext cx="2844800" cy="307975"/>
          </a:xfrm>
          <a:prstGeom prst="rect">
            <a:avLst/>
          </a:prstGeom>
        </p:spPr>
        <p:txBody>
          <a:bodyPr/>
          <a:lstStyle>
            <a:defPPr>
              <a:defRPr lang="en-US"/>
            </a:defPPr>
            <a:lvl1pPr algn="l" rtl="0" eaLnBrk="0" fontAlgn="base" hangingPunct="0">
              <a:spcBef>
                <a:spcPct val="0"/>
              </a:spcBef>
              <a:spcAft>
                <a:spcPct val="0"/>
              </a:spcAft>
              <a:defRPr sz="3600" kern="1200">
                <a:solidFill>
                  <a:schemeClr val="tx1"/>
                </a:solidFill>
                <a:latin typeface="Times New Roman"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charset="0"/>
                <a:ea typeface="+mn-ea"/>
                <a:cs typeface="+mn-cs"/>
              </a:defRPr>
            </a:lvl5pPr>
            <a:lvl6pPr marL="2286000" algn="l" defTabSz="457200" rtl="0" eaLnBrk="1" latinLnBrk="0" hangingPunct="1">
              <a:defRPr sz="3600" kern="1200">
                <a:solidFill>
                  <a:schemeClr val="tx1"/>
                </a:solidFill>
                <a:latin typeface="Times New Roman" charset="0"/>
                <a:ea typeface="+mn-ea"/>
                <a:cs typeface="+mn-cs"/>
              </a:defRPr>
            </a:lvl6pPr>
            <a:lvl7pPr marL="2743200" algn="l" defTabSz="457200" rtl="0" eaLnBrk="1" latinLnBrk="0" hangingPunct="1">
              <a:defRPr sz="3600" kern="1200">
                <a:solidFill>
                  <a:schemeClr val="tx1"/>
                </a:solidFill>
                <a:latin typeface="Times New Roman" charset="0"/>
                <a:ea typeface="+mn-ea"/>
                <a:cs typeface="+mn-cs"/>
              </a:defRPr>
            </a:lvl7pPr>
            <a:lvl8pPr marL="3200400" algn="l" defTabSz="457200" rtl="0" eaLnBrk="1" latinLnBrk="0" hangingPunct="1">
              <a:defRPr sz="3600" kern="1200">
                <a:solidFill>
                  <a:schemeClr val="tx1"/>
                </a:solidFill>
                <a:latin typeface="Times New Roman" charset="0"/>
                <a:ea typeface="+mn-ea"/>
                <a:cs typeface="+mn-cs"/>
              </a:defRPr>
            </a:lvl8pPr>
            <a:lvl9pPr marL="3657600" algn="l" defTabSz="457200" rtl="0" eaLnBrk="1" latinLnBrk="0" hangingPunct="1">
              <a:defRPr sz="3600" kern="1200">
                <a:solidFill>
                  <a:schemeClr val="tx1"/>
                </a:solidFill>
                <a:latin typeface="Times New Roman" charset="0"/>
                <a:ea typeface="+mn-ea"/>
                <a:cs typeface="+mn-cs"/>
              </a:defRPr>
            </a:lvl9pPr>
          </a:lstStyle>
          <a:p>
            <a:endParaRPr lang="fr-FR" sz="3600"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ransition/>
  <p:hf hdr="0" ftr="0" dt="0"/>
  <p:txStyles>
    <p:titleStyle>
      <a:lvl1pPr algn="ctr" rtl="0" eaLnBrk="0" fontAlgn="base" hangingPunct="0">
        <a:spcBef>
          <a:spcPct val="0"/>
        </a:spcBef>
        <a:spcAft>
          <a:spcPct val="0"/>
        </a:spcAft>
        <a:defRPr sz="3200" b="1">
          <a:solidFill>
            <a:schemeClr val="accent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3200" b="1">
          <a:solidFill>
            <a:schemeClr val="accent2"/>
          </a:solidFill>
          <a:latin typeface="Arial" pitchFamily="-112" charset="0"/>
        </a:defRPr>
      </a:lvl6pPr>
      <a:lvl7pPr marL="914400" algn="ctr" rtl="0" eaLnBrk="0" fontAlgn="base" hangingPunct="0">
        <a:spcBef>
          <a:spcPct val="0"/>
        </a:spcBef>
        <a:spcAft>
          <a:spcPct val="0"/>
        </a:spcAft>
        <a:defRPr sz="3200" b="1">
          <a:solidFill>
            <a:schemeClr val="accent2"/>
          </a:solidFill>
          <a:latin typeface="Arial" pitchFamily="-112" charset="0"/>
        </a:defRPr>
      </a:lvl7pPr>
      <a:lvl8pPr marL="1371600" algn="ctr" rtl="0" eaLnBrk="0" fontAlgn="base" hangingPunct="0">
        <a:spcBef>
          <a:spcPct val="0"/>
        </a:spcBef>
        <a:spcAft>
          <a:spcPct val="0"/>
        </a:spcAft>
        <a:defRPr sz="3200" b="1">
          <a:solidFill>
            <a:schemeClr val="accent2"/>
          </a:solidFill>
          <a:latin typeface="Arial" pitchFamily="-112" charset="0"/>
        </a:defRPr>
      </a:lvl8pPr>
      <a:lvl9pPr marL="1828800" algn="ctr" rtl="0" eaLnBrk="0" fontAlgn="base" hangingPunct="0">
        <a:spcBef>
          <a:spcPct val="0"/>
        </a:spcBef>
        <a:spcAft>
          <a:spcPct val="0"/>
        </a:spcAft>
        <a:defRPr sz="3200" b="1">
          <a:solidFill>
            <a:schemeClr val="accent2"/>
          </a:solidFill>
          <a:latin typeface="Arial" pitchFamily="-112"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2800">
          <a:solidFill>
            <a:schemeClr val="tx1"/>
          </a:solidFill>
          <a:latin typeface="+mn-lt"/>
          <a:ea typeface="ＭＳ Ｐゴシック" pitchFamily="-112" charset="-128"/>
          <a:cs typeface="ＭＳ Ｐゴシック" pitchFamily="-112" charset="-128"/>
        </a:defRPr>
      </a:lvl1pPr>
      <a:lvl2pPr marL="800100" indent="-342900" algn="l" rtl="0" eaLnBrk="0" fontAlgn="base" hangingPunct="0">
        <a:spcBef>
          <a:spcPct val="20000"/>
        </a:spcBef>
        <a:spcAft>
          <a:spcPct val="0"/>
        </a:spcAft>
        <a:buClr>
          <a:schemeClr val="accent2"/>
        </a:buClr>
        <a:buFont typeface="Times New Roman"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2300803" y="5435054"/>
            <a:ext cx="7167560" cy="1033311"/>
          </a:xfrm>
        </p:spPr>
        <p:txBody>
          <a:bodyPr/>
          <a:lstStyle/>
          <a:p>
            <a:pPr eaLnBrk="1" hangingPunct="1"/>
            <a:r>
              <a:rPr lang="en-US" sz="1800" dirty="0">
                <a:latin typeface="Comic Sans MS" pitchFamily="-112" charset="0"/>
              </a:rPr>
              <a:t>Project implementation, resources and schedule</a:t>
            </a:r>
          </a:p>
          <a:p>
            <a:pPr eaLnBrk="1" hangingPunct="1"/>
            <a:r>
              <a:rPr lang="en-US" sz="1800" dirty="0">
                <a:latin typeface="Comic Sans MS" pitchFamily="-112" charset="0"/>
              </a:rPr>
              <a:t>CPP-NPP Experimental Readiness Review</a:t>
            </a:r>
          </a:p>
          <a:p>
            <a:pPr eaLnBrk="1" hangingPunct="1"/>
            <a:r>
              <a:rPr lang="en-US" sz="1800" dirty="0">
                <a:latin typeface="Comic Sans MS" pitchFamily="-112" charset="0"/>
              </a:rPr>
              <a:t>February 10, 2021</a:t>
            </a:r>
          </a:p>
        </p:txBody>
      </p:sp>
      <p:sp>
        <p:nvSpPr>
          <p:cNvPr id="5" name="TextBox 4"/>
          <p:cNvSpPr txBox="1"/>
          <p:nvPr/>
        </p:nvSpPr>
        <p:spPr>
          <a:xfrm>
            <a:off x="-254000" y="2857501"/>
            <a:ext cx="184731" cy="646331"/>
          </a:xfrm>
          <a:prstGeom prst="rect">
            <a:avLst/>
          </a:prstGeom>
          <a:noFill/>
        </p:spPr>
        <p:txBody>
          <a:bodyPr wrap="none" rtlCol="0">
            <a:spAutoFit/>
          </a:bodyPr>
          <a:lstStyle/>
          <a:p>
            <a:endParaRPr lang="en-US" dirty="0"/>
          </a:p>
        </p:txBody>
      </p:sp>
      <p:sp>
        <p:nvSpPr>
          <p:cNvPr id="2" name="Slide Number Placeholder 1">
            <a:extLst>
              <a:ext uri="{FF2B5EF4-FFF2-40B4-BE49-F238E27FC236}">
                <a16:creationId xmlns:a16="http://schemas.microsoft.com/office/drawing/2014/main" id="{49FB1053-8B9E-F546-9ACB-6E79FF9CD77D}"/>
              </a:ext>
            </a:extLst>
          </p:cNvPr>
          <p:cNvSpPr>
            <a:spLocks noGrp="1"/>
          </p:cNvSpPr>
          <p:nvPr>
            <p:ph type="sldNum" sz="quarter" idx="10"/>
          </p:nvPr>
        </p:nvSpPr>
        <p:spPr/>
        <p:txBody>
          <a:bodyPr/>
          <a:lstStyle/>
          <a:p>
            <a:fld id="{CB3B4EBC-CDEB-744E-8352-788436EED1C7}" type="slidenum">
              <a:rPr lang="fr-FR" smtClean="0"/>
              <a:pPr/>
              <a:t>1</a:t>
            </a:fld>
            <a:endParaRPr lang="fr-FR"/>
          </a:p>
        </p:txBody>
      </p:sp>
      <p:sp>
        <p:nvSpPr>
          <p:cNvPr id="4" name="Title 3">
            <a:extLst>
              <a:ext uri="{FF2B5EF4-FFF2-40B4-BE49-F238E27FC236}">
                <a16:creationId xmlns:a16="http://schemas.microsoft.com/office/drawing/2014/main" id="{A3469986-1EBC-9646-97BC-A20B6089C69F}"/>
              </a:ext>
            </a:extLst>
          </p:cNvPr>
          <p:cNvSpPr>
            <a:spLocks noGrp="1"/>
          </p:cNvSpPr>
          <p:nvPr>
            <p:ph type="ctrTitle"/>
          </p:nvPr>
        </p:nvSpPr>
        <p:spPr>
          <a:xfrm>
            <a:off x="573730" y="348307"/>
            <a:ext cx="10363200" cy="1513267"/>
          </a:xfrm>
        </p:spPr>
        <p:txBody>
          <a:bodyPr/>
          <a:lstStyle/>
          <a:p>
            <a:r>
              <a:rPr lang="en-US" sz="2800" dirty="0">
                <a:latin typeface="Comic Sans MS" panose="030F0902030302020204" pitchFamily="66" charset="0"/>
              </a:rPr>
              <a:t>“Measuring the Charged Pion Polarizability (CPP) </a:t>
            </a:r>
            <a:br>
              <a:rPr lang="en-US" sz="2800" dirty="0">
                <a:latin typeface="Comic Sans MS" panose="030F0902030302020204" pitchFamily="66" charset="0"/>
              </a:rPr>
            </a:br>
            <a:r>
              <a:rPr lang="en-US" sz="2800" dirty="0">
                <a:latin typeface="Comic Sans MS" panose="030F0902030302020204" pitchFamily="66" charset="0"/>
              </a:rPr>
              <a:t>in the  </a:t>
            </a:r>
            <a:r>
              <a:rPr lang="en-US" sz="2800" dirty="0">
                <a:latin typeface="Symbol" pitchFamily="2" charset="2"/>
              </a:rPr>
              <a:t>gg</a:t>
            </a:r>
            <a:r>
              <a:rPr lang="en-US" sz="2800" dirty="0">
                <a:latin typeface="Comic Sans MS" panose="030F0902030302020204" pitchFamily="66" charset="0"/>
              </a:rPr>
              <a:t> -&gt; </a:t>
            </a:r>
            <a:r>
              <a:rPr lang="en-US" sz="2800" dirty="0">
                <a:latin typeface="Symbol" pitchFamily="2" charset="2"/>
              </a:rPr>
              <a:t>p</a:t>
            </a:r>
            <a:r>
              <a:rPr lang="en-US" sz="2800" baseline="30000" dirty="0">
                <a:latin typeface="Symbol" pitchFamily="2" charset="2"/>
              </a:rPr>
              <a:t>+</a:t>
            </a:r>
            <a:r>
              <a:rPr lang="en-US" sz="2800" dirty="0">
                <a:latin typeface="Symbol" pitchFamily="2" charset="2"/>
              </a:rPr>
              <a:t> p</a:t>
            </a:r>
            <a:r>
              <a:rPr lang="en-US" sz="2800" baseline="30000" dirty="0">
                <a:latin typeface="Symbol" pitchFamily="2" charset="2"/>
              </a:rPr>
              <a:t>-</a:t>
            </a:r>
            <a:r>
              <a:rPr lang="en-US" sz="2800" dirty="0">
                <a:latin typeface="Comic Sans MS" panose="030F0902030302020204" pitchFamily="66" charset="0"/>
              </a:rPr>
              <a:t> Reaction”</a:t>
            </a:r>
            <a:br>
              <a:rPr lang="en-US" sz="2800" dirty="0">
                <a:latin typeface="Comic Sans MS" panose="030F0902030302020204" pitchFamily="66" charset="0"/>
              </a:rPr>
            </a:br>
            <a:r>
              <a:rPr lang="en-US" sz="2000" dirty="0">
                <a:latin typeface="Comic Sans MS" panose="030F0902030302020204" pitchFamily="66" charset="0"/>
              </a:rPr>
              <a:t>E12-13-008</a:t>
            </a:r>
            <a:endParaRPr lang="en-US" sz="2000" dirty="0"/>
          </a:p>
        </p:txBody>
      </p:sp>
      <p:sp>
        <p:nvSpPr>
          <p:cNvPr id="9" name="Title 3">
            <a:extLst>
              <a:ext uri="{FF2B5EF4-FFF2-40B4-BE49-F238E27FC236}">
                <a16:creationId xmlns:a16="http://schemas.microsoft.com/office/drawing/2014/main" id="{9A2196C0-A671-964D-A22D-EA75E0BC4E10}"/>
              </a:ext>
            </a:extLst>
          </p:cNvPr>
          <p:cNvSpPr txBox="1">
            <a:spLocks/>
          </p:cNvSpPr>
          <p:nvPr/>
        </p:nvSpPr>
        <p:spPr bwMode="auto">
          <a:xfrm>
            <a:off x="1012412" y="2540475"/>
            <a:ext cx="9373158" cy="14894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3200" b="1">
                <a:solidFill>
                  <a:schemeClr val="accent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3200" b="1">
                <a:solidFill>
                  <a:schemeClr val="accent2"/>
                </a:solidFill>
                <a:latin typeface="Arial" pitchFamily="-112" charset="0"/>
              </a:defRPr>
            </a:lvl6pPr>
            <a:lvl7pPr marL="914400" algn="ctr" rtl="0" eaLnBrk="0" fontAlgn="base" hangingPunct="0">
              <a:spcBef>
                <a:spcPct val="0"/>
              </a:spcBef>
              <a:spcAft>
                <a:spcPct val="0"/>
              </a:spcAft>
              <a:defRPr sz="3200" b="1">
                <a:solidFill>
                  <a:schemeClr val="accent2"/>
                </a:solidFill>
                <a:latin typeface="Arial" pitchFamily="-112" charset="0"/>
              </a:defRPr>
            </a:lvl7pPr>
            <a:lvl8pPr marL="1371600" algn="ctr" rtl="0" eaLnBrk="0" fontAlgn="base" hangingPunct="0">
              <a:spcBef>
                <a:spcPct val="0"/>
              </a:spcBef>
              <a:spcAft>
                <a:spcPct val="0"/>
              </a:spcAft>
              <a:defRPr sz="3200" b="1">
                <a:solidFill>
                  <a:schemeClr val="accent2"/>
                </a:solidFill>
                <a:latin typeface="Arial" pitchFamily="-112" charset="0"/>
              </a:defRPr>
            </a:lvl8pPr>
            <a:lvl9pPr marL="1828800" algn="ctr" rtl="0" eaLnBrk="0" fontAlgn="base" hangingPunct="0">
              <a:spcBef>
                <a:spcPct val="0"/>
              </a:spcBef>
              <a:spcAft>
                <a:spcPct val="0"/>
              </a:spcAft>
              <a:defRPr sz="3200" b="1">
                <a:solidFill>
                  <a:schemeClr val="accent2"/>
                </a:solidFill>
                <a:latin typeface="Arial" pitchFamily="-112" charset="0"/>
              </a:defRPr>
            </a:lvl9pPr>
          </a:lstStyle>
          <a:p>
            <a:r>
              <a:rPr lang="en-US" sz="2800" dirty="0">
                <a:latin typeface="Comic Sans MS" panose="030F0902030302020204" pitchFamily="66" charset="0"/>
              </a:rPr>
              <a:t>“Measuring the Polarizability of the Neutral Pion with </a:t>
            </a:r>
            <a:r>
              <a:rPr lang="en-US" sz="2800" dirty="0" err="1">
                <a:latin typeface="Comic Sans MS" panose="030F0902030302020204" pitchFamily="66" charset="0"/>
              </a:rPr>
              <a:t>GlueX</a:t>
            </a:r>
            <a:r>
              <a:rPr lang="en-US" sz="2800" dirty="0">
                <a:latin typeface="Comic Sans MS" panose="030F0902030302020204" pitchFamily="66" charset="0"/>
              </a:rPr>
              <a:t>” (NPP) </a:t>
            </a:r>
          </a:p>
          <a:p>
            <a:r>
              <a:rPr lang="en-US" sz="2000" dirty="0">
                <a:latin typeface="Comic Sans MS" panose="030F0902030302020204" pitchFamily="66" charset="0"/>
              </a:rPr>
              <a:t>E12-13-008A</a:t>
            </a:r>
          </a:p>
        </p:txBody>
      </p:sp>
      <p:sp>
        <p:nvSpPr>
          <p:cNvPr id="10" name="Rectangle 3">
            <a:extLst>
              <a:ext uri="{FF2B5EF4-FFF2-40B4-BE49-F238E27FC236}">
                <a16:creationId xmlns:a16="http://schemas.microsoft.com/office/drawing/2014/main" id="{0B868CC2-B5E7-F249-BEC1-983AEDD038F1}"/>
              </a:ext>
            </a:extLst>
          </p:cNvPr>
          <p:cNvSpPr txBox="1">
            <a:spLocks noChangeArrowheads="1"/>
          </p:cNvSpPr>
          <p:nvPr/>
        </p:nvSpPr>
        <p:spPr bwMode="auto">
          <a:xfrm>
            <a:off x="1372446" y="1771938"/>
            <a:ext cx="9024275" cy="545785"/>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Font typeface="Wingdings" pitchFamily="-112" charset="2"/>
              <a:buNone/>
              <a:defRPr sz="2800">
                <a:solidFill>
                  <a:schemeClr val="tx1"/>
                </a:solidFill>
                <a:latin typeface="+mn-lt"/>
                <a:ea typeface="ＭＳ Ｐゴシック" pitchFamily="-112" charset="-128"/>
                <a:cs typeface="ＭＳ Ｐゴシック" pitchFamily="-112" charset="-128"/>
              </a:defRPr>
            </a:lvl1pPr>
            <a:lvl2pPr marL="800100" indent="-342900" algn="l" rtl="0" eaLnBrk="0" fontAlgn="base" hangingPunct="0">
              <a:spcBef>
                <a:spcPct val="20000"/>
              </a:spcBef>
              <a:spcAft>
                <a:spcPct val="0"/>
              </a:spcAft>
              <a:buClr>
                <a:schemeClr val="accent2"/>
              </a:buClr>
              <a:buFont typeface="Times New Roman"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9pPr>
          </a:lstStyle>
          <a:p>
            <a:pPr eaLnBrk="1" hangingPunct="1"/>
            <a:r>
              <a:rPr lang="en-US" sz="1800" kern="0" dirty="0">
                <a:latin typeface="Comic Sans MS" pitchFamily="-112" charset="0"/>
              </a:rPr>
              <a:t>Spokespersons: Mark Ito, Ilya </a:t>
            </a:r>
            <a:r>
              <a:rPr lang="en-US" sz="1800" kern="0" dirty="0" err="1">
                <a:latin typeface="Comic Sans MS" pitchFamily="-112" charset="0"/>
              </a:rPr>
              <a:t>Larin</a:t>
            </a:r>
            <a:r>
              <a:rPr lang="en-US" sz="1800" kern="0" dirty="0">
                <a:latin typeface="Comic Sans MS" pitchFamily="-112" charset="0"/>
              </a:rPr>
              <a:t>, Rory </a:t>
            </a:r>
            <a:r>
              <a:rPr lang="en-US" sz="1800" kern="0" dirty="0" err="1">
                <a:latin typeface="Comic Sans MS" pitchFamily="-112" charset="0"/>
              </a:rPr>
              <a:t>Miskimen</a:t>
            </a:r>
            <a:r>
              <a:rPr lang="en-US" sz="1800" kern="0" dirty="0">
                <a:latin typeface="Comic Sans MS" pitchFamily="-112" charset="0"/>
              </a:rPr>
              <a:t>, Elton Smith, Beni </a:t>
            </a:r>
            <a:r>
              <a:rPr lang="en-US" sz="1800" kern="0" dirty="0" err="1">
                <a:latin typeface="Comic Sans MS" pitchFamily="-112" charset="0"/>
              </a:rPr>
              <a:t>Zihlmann</a:t>
            </a:r>
            <a:endParaRPr lang="en-US" sz="1800" kern="0" dirty="0">
              <a:latin typeface="Comic Sans MS" pitchFamily="-112" charset="0"/>
            </a:endParaRPr>
          </a:p>
        </p:txBody>
      </p:sp>
      <p:sp>
        <p:nvSpPr>
          <p:cNvPr id="11" name="Rectangle 3">
            <a:extLst>
              <a:ext uri="{FF2B5EF4-FFF2-40B4-BE49-F238E27FC236}">
                <a16:creationId xmlns:a16="http://schemas.microsoft.com/office/drawing/2014/main" id="{D7E759A0-6EFC-B74D-BA00-20DC1731AD62}"/>
              </a:ext>
            </a:extLst>
          </p:cNvPr>
          <p:cNvSpPr txBox="1">
            <a:spLocks noChangeArrowheads="1"/>
          </p:cNvSpPr>
          <p:nvPr/>
        </p:nvSpPr>
        <p:spPr bwMode="auto">
          <a:xfrm>
            <a:off x="1372446" y="4029935"/>
            <a:ext cx="9024275" cy="545785"/>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Font typeface="Wingdings" pitchFamily="-112" charset="2"/>
              <a:buNone/>
              <a:defRPr sz="2800">
                <a:solidFill>
                  <a:schemeClr val="tx1"/>
                </a:solidFill>
                <a:latin typeface="+mn-lt"/>
                <a:ea typeface="ＭＳ Ｐゴシック" pitchFamily="-112" charset="-128"/>
                <a:cs typeface="ＭＳ Ｐゴシック" pitchFamily="-112" charset="-128"/>
              </a:defRPr>
            </a:lvl1pPr>
            <a:lvl2pPr marL="800100" indent="-342900" algn="l" rtl="0" eaLnBrk="0" fontAlgn="base" hangingPunct="0">
              <a:spcBef>
                <a:spcPct val="20000"/>
              </a:spcBef>
              <a:spcAft>
                <a:spcPct val="0"/>
              </a:spcAft>
              <a:buClr>
                <a:schemeClr val="accent2"/>
              </a:buClr>
              <a:buFont typeface="Times New Roman"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9pPr>
          </a:lstStyle>
          <a:p>
            <a:pPr eaLnBrk="1" hangingPunct="1"/>
            <a:r>
              <a:rPr lang="en-US" sz="1800" kern="0" dirty="0">
                <a:latin typeface="Comic Sans MS" pitchFamily="-112" charset="0"/>
              </a:rPr>
              <a:t>Spokespersons: Ilya </a:t>
            </a:r>
            <a:r>
              <a:rPr lang="en-US" sz="1800" kern="0" dirty="0" err="1">
                <a:latin typeface="Comic Sans MS" pitchFamily="-112" charset="0"/>
              </a:rPr>
              <a:t>Larin</a:t>
            </a:r>
            <a:r>
              <a:rPr lang="en-US" sz="1800" kern="0" dirty="0">
                <a:latin typeface="Comic Sans MS" pitchFamily="-112" charset="0"/>
              </a:rPr>
              <a:t>, David Lawrence, Rory </a:t>
            </a:r>
            <a:r>
              <a:rPr lang="en-US" sz="1800" kern="0" dirty="0" err="1">
                <a:latin typeface="Comic Sans MS" pitchFamily="-112" charset="0"/>
              </a:rPr>
              <a:t>Miskimen</a:t>
            </a:r>
            <a:r>
              <a:rPr lang="en-US" sz="1800" kern="0" dirty="0">
                <a:latin typeface="Comic Sans MS" pitchFamily="-112" charset="0"/>
              </a:rPr>
              <a:t>, Elton Smith</a:t>
            </a:r>
          </a:p>
        </p:txBody>
      </p:sp>
      <p:sp>
        <p:nvSpPr>
          <p:cNvPr id="12" name="Rectangle 3">
            <a:extLst>
              <a:ext uri="{FF2B5EF4-FFF2-40B4-BE49-F238E27FC236}">
                <a16:creationId xmlns:a16="http://schemas.microsoft.com/office/drawing/2014/main" id="{C3503A9D-5089-284E-810E-0D04198EA6E9}"/>
              </a:ext>
            </a:extLst>
          </p:cNvPr>
          <p:cNvSpPr txBox="1">
            <a:spLocks noChangeArrowheads="1"/>
          </p:cNvSpPr>
          <p:nvPr/>
        </p:nvSpPr>
        <p:spPr bwMode="auto">
          <a:xfrm>
            <a:off x="3763945" y="4688572"/>
            <a:ext cx="4241276" cy="545785"/>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Font typeface="Wingdings" pitchFamily="-112" charset="2"/>
              <a:buNone/>
              <a:defRPr sz="2800">
                <a:solidFill>
                  <a:schemeClr val="tx1"/>
                </a:solidFill>
                <a:latin typeface="+mn-lt"/>
                <a:ea typeface="ＭＳ Ｐゴシック" pitchFamily="-112" charset="-128"/>
                <a:cs typeface="ＭＳ Ｐゴシック" pitchFamily="-112" charset="-128"/>
              </a:defRPr>
            </a:lvl1pPr>
            <a:lvl2pPr marL="800100" indent="-342900" algn="l" rtl="0" eaLnBrk="0" fontAlgn="base" hangingPunct="0">
              <a:spcBef>
                <a:spcPct val="20000"/>
              </a:spcBef>
              <a:spcAft>
                <a:spcPct val="0"/>
              </a:spcAft>
              <a:buClr>
                <a:schemeClr val="accent2"/>
              </a:buClr>
              <a:buFont typeface="Times New Roman"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2" charset="0"/>
                <a:ea typeface="ＭＳ Ｐゴシック" pitchFamily="-112" charset="-128"/>
              </a:defRPr>
            </a:lvl9pPr>
          </a:lstStyle>
          <a:p>
            <a:pPr eaLnBrk="1" hangingPunct="1"/>
            <a:r>
              <a:rPr lang="en-US" sz="1800" kern="0" dirty="0">
                <a:latin typeface="Comic Sans MS" pitchFamily="-112" charset="0"/>
              </a:rPr>
              <a:t>Physics Division Liaison: Simon Taylor</a:t>
            </a:r>
          </a:p>
        </p:txBody>
      </p:sp>
    </p:spTree>
    <p:extLst>
      <p:ext uri="{BB962C8B-B14F-4D97-AF65-F5344CB8AC3E}">
        <p14:creationId xmlns:p14="http://schemas.microsoft.com/office/powerpoint/2010/main" val="11086297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Documentation (drafts available)</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10</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1713121" y="735332"/>
            <a:ext cx="8953641" cy="5649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Conduct of Operations (COO)</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Minor changes required</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Experimental Safety Assessment Document (ESAD)</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Muon detector will be a temporary installation that is covered by a specific OSP. A draft section for the muon detector has been drafted if needed.</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Radiation Safety Assessment Document (RSAD)</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Experiment runs at 27 </a:t>
            </a:r>
            <a:r>
              <a:rPr lang="en-US" sz="1800" kern="0" dirty="0" err="1">
                <a:latin typeface="Comic Sans MS" pitchFamily="-112" charset="0"/>
                <a:ea typeface="ＭＳ Ｐゴシック" pitchFamily="-112" charset="-128"/>
                <a:cs typeface="Comic Sans MS"/>
              </a:rPr>
              <a:t>nA</a:t>
            </a:r>
            <a:r>
              <a:rPr lang="en-US" sz="1800" kern="0" dirty="0">
                <a:latin typeface="Comic Sans MS" pitchFamily="-112" charset="0"/>
                <a:ea typeface="ＭＳ Ｐゴシック" pitchFamily="-112" charset="-128"/>
                <a:cs typeface="Comic Sans MS"/>
              </a:rPr>
              <a:t> on a 5% lead target compared to 150 </a:t>
            </a:r>
            <a:r>
              <a:rPr lang="en-US" sz="1800" kern="0" dirty="0" err="1">
                <a:latin typeface="Comic Sans MS" pitchFamily="-112" charset="0"/>
                <a:ea typeface="ＭＳ Ｐゴシック" pitchFamily="-112" charset="-128"/>
                <a:cs typeface="Comic Sans MS"/>
              </a:rPr>
              <a:t>nA</a:t>
            </a:r>
            <a:r>
              <a:rPr lang="en-US" sz="1800" kern="0" dirty="0">
                <a:latin typeface="Comic Sans MS" pitchFamily="-112" charset="0"/>
                <a:ea typeface="ＭＳ Ｐゴシック" pitchFamily="-112" charset="-128"/>
                <a:cs typeface="Comic Sans MS"/>
              </a:rPr>
              <a:t> on a 3.4% hydrogen target for </a:t>
            </a:r>
            <a:r>
              <a:rPr lang="en-US" sz="1800" kern="0" dirty="0" err="1">
                <a:latin typeface="Comic Sans MS" pitchFamily="-112" charset="0"/>
                <a:ea typeface="ＭＳ Ｐゴシック" pitchFamily="-112" charset="-128"/>
                <a:cs typeface="Comic Sans MS"/>
              </a:rPr>
              <a:t>GlueX</a:t>
            </a:r>
            <a:r>
              <a:rPr lang="en-US" sz="1800" kern="0" dirty="0">
                <a:latin typeface="Comic Sans MS" pitchFamily="-112" charset="0"/>
                <a:ea typeface="ＭＳ Ｐゴシック" pitchFamily="-112" charset="-128"/>
                <a:cs typeface="Comic Sans MS"/>
              </a:rPr>
              <a:t> I.</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Pavel </a:t>
            </a:r>
            <a:r>
              <a:rPr lang="en-US" sz="1800" kern="0" dirty="0" err="1">
                <a:latin typeface="Comic Sans MS" pitchFamily="-112" charset="0"/>
                <a:ea typeface="ＭＳ Ｐゴシック" pitchFamily="-112" charset="-128"/>
                <a:cs typeface="Comic Sans MS"/>
              </a:rPr>
              <a:t>Degtiarenko</a:t>
            </a:r>
            <a:r>
              <a:rPr lang="en-US" sz="1800" kern="0" dirty="0">
                <a:latin typeface="Comic Sans MS" pitchFamily="-112" charset="0"/>
                <a:ea typeface="ＭＳ Ｐゴシック" pitchFamily="-112" charset="-128"/>
                <a:cs typeface="Comic Sans MS"/>
              </a:rPr>
              <a:t> from </a:t>
            </a:r>
            <a:r>
              <a:rPr lang="en-US" sz="1800" kern="0" dirty="0" err="1">
                <a:latin typeface="Comic Sans MS" pitchFamily="-112" charset="0"/>
                <a:ea typeface="ＭＳ Ｐゴシック" pitchFamily="-112" charset="-128"/>
                <a:cs typeface="Comic Sans MS"/>
              </a:rPr>
              <a:t>RadCon</a:t>
            </a:r>
            <a:r>
              <a:rPr lang="en-US" sz="1800" kern="0" dirty="0">
                <a:latin typeface="Comic Sans MS" pitchFamily="-112" charset="0"/>
                <a:ea typeface="ＭＳ Ｐゴシック" pitchFamily="-112" charset="-128"/>
                <a:cs typeface="Comic Sans MS"/>
              </a:rPr>
              <a:t> has provided a preliminary RSAD.</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Emergency Response Guidelines (ERG)</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No changes needed</a:t>
            </a:r>
          </a:p>
        </p:txBody>
      </p:sp>
    </p:spTree>
    <p:extLst>
      <p:ext uri="{BB962C8B-B14F-4D97-AF65-F5344CB8AC3E}">
        <p14:creationId xmlns:p14="http://schemas.microsoft.com/office/powerpoint/2010/main" val="1451692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Documentation (cont.)</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11</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1619179" y="834369"/>
            <a:ext cx="8953641" cy="2912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OSP for MWPCs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Draft completed, feedback from Bert and Ed</a:t>
            </a:r>
          </a:p>
          <a:p>
            <a:pPr marL="342900" indent="-342900">
              <a:spcAft>
                <a:spcPts val="1200"/>
              </a:spcAft>
              <a:buClr>
                <a:srgbClr val="0000FF"/>
              </a:buClr>
              <a:buFont typeface="Wingdings" pitchFamily="-112" charset="2"/>
              <a:buChar char="§"/>
              <a:defRPr/>
            </a:pPr>
            <a:r>
              <a:rPr lang="en-US" sz="1800" kern="0" dirty="0" err="1">
                <a:solidFill>
                  <a:srgbClr val="0432FF"/>
                </a:solidFill>
                <a:latin typeface="Comic Sans MS" pitchFamily="-112" charset="0"/>
                <a:ea typeface="ＭＳ Ｐゴシック" pitchFamily="-112" charset="-128"/>
                <a:cs typeface="Comic Sans MS"/>
              </a:rPr>
              <a:t>HDList</a:t>
            </a:r>
            <a:r>
              <a:rPr lang="en-US" sz="1800" kern="0" dirty="0">
                <a:solidFill>
                  <a:srgbClr val="0432FF"/>
                </a:solidFill>
                <a:latin typeface="Comic Sans MS" pitchFamily="-112" charset="0"/>
                <a:ea typeface="ＭＳ Ｐゴシック" pitchFamily="-112" charset="-128"/>
                <a:cs typeface="Comic Sans MS"/>
              </a:rPr>
              <a:t> for Assembly of Muon Detector</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Procedure for FCAL Maintenance</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Draft in progress, some questions but few modifications from existing procedure. Questions: a) Fire safety, b) “Knock-out panels” in new configuration, c) ladder and space considerations</a:t>
            </a:r>
          </a:p>
        </p:txBody>
      </p:sp>
      <p:pic>
        <p:nvPicPr>
          <p:cNvPr id="5" name="Picture 4">
            <a:extLst>
              <a:ext uri="{FF2B5EF4-FFF2-40B4-BE49-F238E27FC236}">
                <a16:creationId xmlns:a16="http://schemas.microsoft.com/office/drawing/2014/main" id="{C4B706DD-BA7F-C146-A6EB-B2D34BB9591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18705" y="3541855"/>
            <a:ext cx="6657030" cy="2786522"/>
          </a:xfrm>
          <a:prstGeom prst="rect">
            <a:avLst/>
          </a:prstGeom>
        </p:spPr>
      </p:pic>
      <p:sp>
        <p:nvSpPr>
          <p:cNvPr id="6" name="TextBox 5">
            <a:extLst>
              <a:ext uri="{FF2B5EF4-FFF2-40B4-BE49-F238E27FC236}">
                <a16:creationId xmlns:a16="http://schemas.microsoft.com/office/drawing/2014/main" id="{46794994-A1CE-A846-94B8-ADCBA0DB06A9}"/>
              </a:ext>
            </a:extLst>
          </p:cNvPr>
          <p:cNvSpPr txBox="1"/>
          <p:nvPr/>
        </p:nvSpPr>
        <p:spPr>
          <a:xfrm>
            <a:off x="426011" y="4103018"/>
            <a:ext cx="2965372" cy="707886"/>
          </a:xfrm>
          <a:prstGeom prst="rect">
            <a:avLst/>
          </a:prstGeom>
          <a:noFill/>
        </p:spPr>
        <p:txBody>
          <a:bodyPr wrap="square" rtlCol="0">
            <a:spAutoFit/>
          </a:bodyPr>
          <a:lstStyle/>
          <a:p>
            <a:pPr algn="ctr"/>
            <a:r>
              <a:rPr lang="en-US" sz="2000" dirty="0">
                <a:latin typeface="Comic Sans MS" panose="030F0902030302020204" pitchFamily="66" charset="0"/>
              </a:rPr>
              <a:t>Mockup in </a:t>
            </a:r>
            <a:r>
              <a:rPr lang="en-US" sz="2000" dirty="0" err="1">
                <a:latin typeface="Comic Sans MS" panose="030F0902030302020204" pitchFamily="66" charset="0"/>
              </a:rPr>
              <a:t>Fcal</a:t>
            </a:r>
            <a:r>
              <a:rPr lang="en-US" sz="2000" dirty="0">
                <a:latin typeface="Comic Sans MS" panose="030F0902030302020204" pitchFamily="66" charset="0"/>
              </a:rPr>
              <a:t> Dark Room</a:t>
            </a:r>
          </a:p>
        </p:txBody>
      </p:sp>
    </p:spTree>
    <p:extLst>
      <p:ext uri="{BB962C8B-B14F-4D97-AF65-F5344CB8AC3E}">
        <p14:creationId xmlns:p14="http://schemas.microsoft.com/office/powerpoint/2010/main" val="40955147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C44C-415E-B64A-84E7-6BEA625A93CC}"/>
              </a:ext>
            </a:extLst>
          </p:cNvPr>
          <p:cNvSpPr>
            <a:spLocks noGrp="1"/>
          </p:cNvSpPr>
          <p:nvPr>
            <p:ph type="title"/>
          </p:nvPr>
        </p:nvSpPr>
        <p:spPr/>
        <p:txBody>
          <a:bodyPr/>
          <a:lstStyle/>
          <a:p>
            <a:r>
              <a:rPr lang="en-US" dirty="0"/>
              <a:t>Preliminary run plan</a:t>
            </a:r>
          </a:p>
        </p:txBody>
      </p:sp>
      <p:sp>
        <p:nvSpPr>
          <p:cNvPr id="3" name="Slide Number Placeholder 2">
            <a:extLst>
              <a:ext uri="{FF2B5EF4-FFF2-40B4-BE49-F238E27FC236}">
                <a16:creationId xmlns:a16="http://schemas.microsoft.com/office/drawing/2014/main" id="{140A54FA-2C0D-7543-A2E7-FC075B1043D6}"/>
              </a:ext>
            </a:extLst>
          </p:cNvPr>
          <p:cNvSpPr>
            <a:spLocks noGrp="1"/>
          </p:cNvSpPr>
          <p:nvPr>
            <p:ph type="sldNum" sz="quarter" idx="10"/>
          </p:nvPr>
        </p:nvSpPr>
        <p:spPr/>
        <p:txBody>
          <a:bodyPr/>
          <a:lstStyle/>
          <a:p>
            <a:fld id="{4E3C8357-BD40-4847-A1AA-5E0327F54626}" type="slidenum">
              <a:rPr lang="fr-FR" smtClean="0"/>
              <a:pPr/>
              <a:t>12</a:t>
            </a:fld>
            <a:endParaRPr lang="fr-FR"/>
          </a:p>
        </p:txBody>
      </p:sp>
      <p:sp>
        <p:nvSpPr>
          <p:cNvPr id="4" name="Content Placeholder 9">
            <a:extLst>
              <a:ext uri="{FF2B5EF4-FFF2-40B4-BE49-F238E27FC236}">
                <a16:creationId xmlns:a16="http://schemas.microsoft.com/office/drawing/2014/main" id="{1A15F44F-AE56-A74D-95CB-7542215CF46A}"/>
              </a:ext>
            </a:extLst>
          </p:cNvPr>
          <p:cNvSpPr txBox="1">
            <a:spLocks/>
          </p:cNvSpPr>
          <p:nvPr/>
        </p:nvSpPr>
        <p:spPr bwMode="auto">
          <a:xfrm>
            <a:off x="698359" y="803566"/>
            <a:ext cx="8953641" cy="59020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Calibrations (5 PAC days / 10 calendar days)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Microscope is a new position</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Align diamond to 6 GeV coherent edge</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Check rates in microscope in new position</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Check rates for two collimator configurations (5 and 3.4 mm )</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Use profiler to stabilize the beam during test</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Check radiation and backgrounds rates in Hall D with </a:t>
            </a:r>
            <a:r>
              <a:rPr lang="en-US" sz="1800" kern="0" dirty="0" err="1">
                <a:latin typeface="Comic Sans MS" pitchFamily="-112" charset="0"/>
                <a:ea typeface="ＭＳ Ｐゴシック" pitchFamily="-112" charset="-128"/>
                <a:cs typeface="Comic Sans MS"/>
              </a:rPr>
              <a:t>Pb</a:t>
            </a:r>
            <a:r>
              <a:rPr lang="en-US" sz="1800" kern="0" dirty="0">
                <a:latin typeface="Comic Sans MS" pitchFamily="-112" charset="0"/>
                <a:ea typeface="ＭＳ Ｐゴシック" pitchFamily="-112" charset="-128"/>
                <a:cs typeface="Comic Sans MS"/>
              </a:rPr>
              <a:t> target</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Check currents and hit distributions in the MWPCs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Compare empty vs full target rates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Adjustable </a:t>
            </a:r>
            <a:r>
              <a:rPr lang="en-US" sz="1800" kern="0" dirty="0" err="1">
                <a:latin typeface="Comic Sans MS" pitchFamily="-112" charset="0"/>
                <a:ea typeface="ＭＳ Ｐゴシック" pitchFamily="-112" charset="-128"/>
                <a:cs typeface="Comic Sans MS"/>
              </a:rPr>
              <a:t>Pb</a:t>
            </a:r>
            <a:r>
              <a:rPr lang="en-US" sz="1800" kern="0" dirty="0">
                <a:latin typeface="Comic Sans MS" pitchFamily="-112" charset="0"/>
                <a:ea typeface="ＭＳ Ｐゴシック" pitchFamily="-112" charset="-128"/>
                <a:cs typeface="Comic Sans MS"/>
              </a:rPr>
              <a:t> absorber (upstream of muon detector)</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Commission trigger </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Production (20 PAC days / 40 calendar days)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Need to schedule 2 TAC runs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Take production data alternating the 0</a:t>
            </a:r>
            <a:r>
              <a:rPr lang="en-US" sz="1800" kern="0" baseline="30000" dirty="0">
                <a:latin typeface="Comic Sans MS" pitchFamily="-112" charset="0"/>
                <a:ea typeface="ＭＳ Ｐゴシック" pitchFamily="-112" charset="-128"/>
                <a:cs typeface="Comic Sans MS"/>
              </a:rPr>
              <a:t>o</a:t>
            </a:r>
            <a:r>
              <a:rPr lang="en-US" sz="1800" kern="0" dirty="0">
                <a:latin typeface="Comic Sans MS" pitchFamily="-112" charset="0"/>
                <a:ea typeface="ＭＳ Ｐゴシック" pitchFamily="-112" charset="-128"/>
                <a:cs typeface="Comic Sans MS"/>
              </a:rPr>
              <a:t>/90</a:t>
            </a:r>
            <a:r>
              <a:rPr lang="en-US" sz="1800" kern="0" baseline="30000" dirty="0">
                <a:latin typeface="Comic Sans MS" pitchFamily="-112" charset="0"/>
                <a:ea typeface="ＭＳ Ｐゴシック" pitchFamily="-112" charset="-128"/>
                <a:cs typeface="Comic Sans MS"/>
              </a:rPr>
              <a:t>o</a:t>
            </a:r>
            <a:r>
              <a:rPr lang="en-US" sz="1800" kern="0" dirty="0">
                <a:latin typeface="Comic Sans MS" pitchFamily="-112" charset="0"/>
                <a:ea typeface="ＭＳ Ｐゴシック" pitchFamily="-112" charset="-128"/>
                <a:cs typeface="Comic Sans MS"/>
              </a:rPr>
              <a:t> diamond configurations</a:t>
            </a:r>
          </a:p>
        </p:txBody>
      </p:sp>
      <p:cxnSp>
        <p:nvCxnSpPr>
          <p:cNvPr id="10" name="Straight Arrow Connector 9">
            <a:extLst>
              <a:ext uri="{FF2B5EF4-FFF2-40B4-BE49-F238E27FC236}">
                <a16:creationId xmlns:a16="http://schemas.microsoft.com/office/drawing/2014/main" id="{45394FEF-8561-794C-B9E0-6D803F744CD0}"/>
              </a:ext>
            </a:extLst>
          </p:cNvPr>
          <p:cNvCxnSpPr/>
          <p:nvPr/>
        </p:nvCxnSpPr>
        <p:spPr bwMode="auto">
          <a:xfrm flipV="1">
            <a:off x="7830743" y="3768578"/>
            <a:ext cx="1106905" cy="385011"/>
          </a:xfrm>
          <a:prstGeom prst="straightConnector1">
            <a:avLst/>
          </a:prstGeom>
          <a:noFill/>
          <a:ln w="28575" cap="flat" cmpd="sng" algn="ctr">
            <a:solidFill>
              <a:srgbClr val="0432FF"/>
            </a:solidFill>
            <a:prstDash val="solid"/>
            <a:round/>
            <a:headEnd type="none" w="med" len="med"/>
            <a:tailEnd type="triangle"/>
          </a:ln>
          <a:effectLst/>
        </p:spPr>
      </p:cxnSp>
      <p:pic>
        <p:nvPicPr>
          <p:cNvPr id="12" name="Picture 11">
            <a:extLst>
              <a:ext uri="{FF2B5EF4-FFF2-40B4-BE49-F238E27FC236}">
                <a16:creationId xmlns:a16="http://schemas.microsoft.com/office/drawing/2014/main" id="{1944AD42-9631-5F42-8CDB-C12C9DAD771D}"/>
              </a:ext>
            </a:extLst>
          </p:cNvPr>
          <p:cNvPicPr>
            <a:picLocks noChangeAspect="1"/>
          </p:cNvPicPr>
          <p:nvPr/>
        </p:nvPicPr>
        <p:blipFill rotWithShape="1">
          <a:blip r:embed="rId2"/>
          <a:srcRect l="37320" t="29503" r="36838" b="29357"/>
          <a:stretch/>
        </p:blipFill>
        <p:spPr>
          <a:xfrm>
            <a:off x="9224211" y="2294021"/>
            <a:ext cx="2582779" cy="2277980"/>
          </a:xfrm>
          <a:prstGeom prst="rect">
            <a:avLst/>
          </a:prstGeom>
        </p:spPr>
      </p:pic>
      <p:cxnSp>
        <p:nvCxnSpPr>
          <p:cNvPr id="14" name="Straight Arrow Connector 13">
            <a:extLst>
              <a:ext uri="{FF2B5EF4-FFF2-40B4-BE49-F238E27FC236}">
                <a16:creationId xmlns:a16="http://schemas.microsoft.com/office/drawing/2014/main" id="{84B4CB7C-34F0-4E40-907A-6748726A2BBE}"/>
              </a:ext>
            </a:extLst>
          </p:cNvPr>
          <p:cNvCxnSpPr/>
          <p:nvPr/>
        </p:nvCxnSpPr>
        <p:spPr bwMode="auto">
          <a:xfrm flipH="1" flipV="1">
            <a:off x="11197389" y="3937021"/>
            <a:ext cx="770021" cy="433137"/>
          </a:xfrm>
          <a:prstGeom prst="straightConnector1">
            <a:avLst/>
          </a:prstGeom>
          <a:noFill/>
          <a:ln w="28575" cap="flat" cmpd="sng" algn="ctr">
            <a:solidFill>
              <a:srgbClr val="FF0066"/>
            </a:solidFill>
            <a:prstDash val="solid"/>
            <a:round/>
            <a:headEnd type="none" w="med" len="med"/>
            <a:tailEnd type="triangle" w="lg" len="lg"/>
          </a:ln>
          <a:effectLst/>
        </p:spPr>
      </p:cxnSp>
      <p:sp>
        <p:nvSpPr>
          <p:cNvPr id="15" name="TextBox 14">
            <a:extLst>
              <a:ext uri="{FF2B5EF4-FFF2-40B4-BE49-F238E27FC236}">
                <a16:creationId xmlns:a16="http://schemas.microsoft.com/office/drawing/2014/main" id="{7A2A3CDB-19F5-8146-8007-DFC7BF7AFEC2}"/>
              </a:ext>
            </a:extLst>
          </p:cNvPr>
          <p:cNvSpPr txBox="1"/>
          <p:nvPr/>
        </p:nvSpPr>
        <p:spPr>
          <a:xfrm>
            <a:off x="10394049" y="4501150"/>
            <a:ext cx="1699504" cy="400110"/>
          </a:xfrm>
          <a:prstGeom prst="rect">
            <a:avLst/>
          </a:prstGeom>
          <a:solidFill>
            <a:schemeClr val="bg1"/>
          </a:solidFill>
        </p:spPr>
        <p:txBody>
          <a:bodyPr wrap="none" rtlCol="0">
            <a:spAutoFit/>
          </a:bodyPr>
          <a:lstStyle/>
          <a:p>
            <a:r>
              <a:rPr lang="en-US" sz="2000" dirty="0">
                <a:solidFill>
                  <a:srgbClr val="FF0066"/>
                </a:solidFill>
                <a:latin typeface="Comic Sans MS" panose="030F0902030302020204" pitchFamily="66" charset="0"/>
              </a:rPr>
              <a:t>Photon Beam</a:t>
            </a:r>
          </a:p>
        </p:txBody>
      </p:sp>
    </p:spTree>
    <p:extLst>
      <p:ext uri="{BB962C8B-B14F-4D97-AF65-F5344CB8AC3E}">
        <p14:creationId xmlns:p14="http://schemas.microsoft.com/office/powerpoint/2010/main" val="25946825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924ED2-3CE4-AE49-9B0C-343DAE5E1338}"/>
              </a:ext>
            </a:extLst>
          </p:cNvPr>
          <p:cNvPicPr>
            <a:picLocks noChangeAspect="1"/>
          </p:cNvPicPr>
          <p:nvPr/>
        </p:nvPicPr>
        <p:blipFill rotWithShape="1">
          <a:blip r:embed="rId2"/>
          <a:srcRect l="7071" t="8263" r="5730" b="37398"/>
          <a:stretch/>
        </p:blipFill>
        <p:spPr>
          <a:xfrm>
            <a:off x="263901" y="816737"/>
            <a:ext cx="11666137" cy="5617515"/>
          </a:xfrm>
          <a:prstGeom prst="rect">
            <a:avLst/>
          </a:prstGeom>
        </p:spPr>
      </p:pic>
      <p:sp>
        <p:nvSpPr>
          <p:cNvPr id="2" name="Title 1">
            <a:extLst>
              <a:ext uri="{FF2B5EF4-FFF2-40B4-BE49-F238E27FC236}">
                <a16:creationId xmlns:a16="http://schemas.microsoft.com/office/drawing/2014/main" id="{0645EA58-5FF5-644F-B06F-226CE81F303A}"/>
              </a:ext>
            </a:extLst>
          </p:cNvPr>
          <p:cNvSpPr>
            <a:spLocks noGrp="1"/>
          </p:cNvSpPr>
          <p:nvPr>
            <p:ph type="title"/>
          </p:nvPr>
        </p:nvSpPr>
        <p:spPr/>
        <p:txBody>
          <a:bodyPr/>
          <a:lstStyle/>
          <a:p>
            <a:r>
              <a:rPr lang="en-US" dirty="0"/>
              <a:t>Coarse schedule</a:t>
            </a:r>
          </a:p>
        </p:txBody>
      </p:sp>
      <p:sp>
        <p:nvSpPr>
          <p:cNvPr id="3" name="Slide Number Placeholder 2">
            <a:extLst>
              <a:ext uri="{FF2B5EF4-FFF2-40B4-BE49-F238E27FC236}">
                <a16:creationId xmlns:a16="http://schemas.microsoft.com/office/drawing/2014/main" id="{D35F70E6-9350-224E-9742-9C6DF59A6C54}"/>
              </a:ext>
            </a:extLst>
          </p:cNvPr>
          <p:cNvSpPr>
            <a:spLocks noGrp="1"/>
          </p:cNvSpPr>
          <p:nvPr>
            <p:ph type="sldNum" sz="quarter" idx="10"/>
          </p:nvPr>
        </p:nvSpPr>
        <p:spPr/>
        <p:txBody>
          <a:bodyPr/>
          <a:lstStyle/>
          <a:p>
            <a:fld id="{4E3C8357-BD40-4847-A1AA-5E0327F54626}" type="slidenum">
              <a:rPr lang="fr-FR" smtClean="0"/>
              <a:pPr/>
              <a:t>13</a:t>
            </a:fld>
            <a:endParaRPr lang="fr-FR"/>
          </a:p>
        </p:txBody>
      </p:sp>
      <p:sp>
        <p:nvSpPr>
          <p:cNvPr id="8" name="TextBox 7">
            <a:extLst>
              <a:ext uri="{FF2B5EF4-FFF2-40B4-BE49-F238E27FC236}">
                <a16:creationId xmlns:a16="http://schemas.microsoft.com/office/drawing/2014/main" id="{1AB14964-8347-1B44-945A-0C8F235DD82E}"/>
              </a:ext>
            </a:extLst>
          </p:cNvPr>
          <p:cNvSpPr txBox="1"/>
          <p:nvPr/>
        </p:nvSpPr>
        <p:spPr>
          <a:xfrm>
            <a:off x="3040566" y="749831"/>
            <a:ext cx="1066318" cy="369332"/>
          </a:xfrm>
          <a:prstGeom prst="rect">
            <a:avLst/>
          </a:prstGeom>
          <a:noFill/>
        </p:spPr>
        <p:txBody>
          <a:bodyPr wrap="none" rtlCol="0">
            <a:spAutoFit/>
          </a:bodyPr>
          <a:lstStyle/>
          <a:p>
            <a:r>
              <a:rPr lang="en-US" sz="1800" dirty="0">
                <a:latin typeface="Comic Sans MS" panose="030F0902030302020204" pitchFamily="66" charset="0"/>
              </a:rPr>
              <a:t>CY 2021</a:t>
            </a:r>
          </a:p>
        </p:txBody>
      </p:sp>
      <p:sp>
        <p:nvSpPr>
          <p:cNvPr id="9" name="TextBox 8">
            <a:extLst>
              <a:ext uri="{FF2B5EF4-FFF2-40B4-BE49-F238E27FC236}">
                <a16:creationId xmlns:a16="http://schemas.microsoft.com/office/drawing/2014/main" id="{0643FC3F-440D-0945-87A8-6B06E9EB1A24}"/>
              </a:ext>
            </a:extLst>
          </p:cNvPr>
          <p:cNvSpPr txBox="1"/>
          <p:nvPr/>
        </p:nvSpPr>
        <p:spPr>
          <a:xfrm>
            <a:off x="8668214" y="754057"/>
            <a:ext cx="1103187" cy="369332"/>
          </a:xfrm>
          <a:prstGeom prst="rect">
            <a:avLst/>
          </a:prstGeom>
          <a:noFill/>
        </p:spPr>
        <p:txBody>
          <a:bodyPr wrap="none" rtlCol="0">
            <a:spAutoFit/>
          </a:bodyPr>
          <a:lstStyle/>
          <a:p>
            <a:r>
              <a:rPr lang="en-US" sz="1800" dirty="0">
                <a:latin typeface="Comic Sans MS" panose="030F0902030302020204" pitchFamily="66" charset="0"/>
              </a:rPr>
              <a:t>CY 2022</a:t>
            </a:r>
          </a:p>
        </p:txBody>
      </p:sp>
    </p:spTree>
    <p:extLst>
      <p:ext uri="{BB962C8B-B14F-4D97-AF65-F5344CB8AC3E}">
        <p14:creationId xmlns:p14="http://schemas.microsoft.com/office/powerpoint/2010/main" val="9379154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C44C-415E-B64A-84E7-6BEA625A93CC}"/>
              </a:ext>
            </a:extLst>
          </p:cNvPr>
          <p:cNvSpPr>
            <a:spLocks noGrp="1"/>
          </p:cNvSpPr>
          <p:nvPr>
            <p:ph type="title"/>
          </p:nvPr>
        </p:nvSpPr>
        <p:spPr/>
        <p:txBody>
          <a:bodyPr/>
          <a:lstStyle/>
          <a:p>
            <a:r>
              <a:rPr lang="en-US" dirty="0"/>
              <a:t>Summary</a:t>
            </a:r>
          </a:p>
        </p:txBody>
      </p:sp>
      <p:sp>
        <p:nvSpPr>
          <p:cNvPr id="3" name="Slide Number Placeholder 2">
            <a:extLst>
              <a:ext uri="{FF2B5EF4-FFF2-40B4-BE49-F238E27FC236}">
                <a16:creationId xmlns:a16="http://schemas.microsoft.com/office/drawing/2014/main" id="{140A54FA-2C0D-7543-A2E7-FC075B1043D6}"/>
              </a:ext>
            </a:extLst>
          </p:cNvPr>
          <p:cNvSpPr>
            <a:spLocks noGrp="1"/>
          </p:cNvSpPr>
          <p:nvPr>
            <p:ph type="sldNum" sz="quarter" idx="10"/>
          </p:nvPr>
        </p:nvSpPr>
        <p:spPr/>
        <p:txBody>
          <a:bodyPr/>
          <a:lstStyle/>
          <a:p>
            <a:fld id="{4E3C8357-BD40-4847-A1AA-5E0327F54626}" type="slidenum">
              <a:rPr lang="fr-FR" smtClean="0"/>
              <a:pPr/>
              <a:t>14</a:t>
            </a:fld>
            <a:endParaRPr lang="fr-FR"/>
          </a:p>
        </p:txBody>
      </p:sp>
      <p:sp>
        <p:nvSpPr>
          <p:cNvPr id="4" name="Content Placeholder 9">
            <a:extLst>
              <a:ext uri="{FF2B5EF4-FFF2-40B4-BE49-F238E27FC236}">
                <a16:creationId xmlns:a16="http://schemas.microsoft.com/office/drawing/2014/main" id="{1A15F44F-AE56-A74D-95CB-7542215CF46A}"/>
              </a:ext>
            </a:extLst>
          </p:cNvPr>
          <p:cNvSpPr txBox="1">
            <a:spLocks/>
          </p:cNvSpPr>
          <p:nvPr/>
        </p:nvSpPr>
        <p:spPr bwMode="auto">
          <a:xfrm>
            <a:off x="1624214" y="1091243"/>
            <a:ext cx="8953641" cy="3394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All tasks have been outlined</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Responsible parties have been identified</a:t>
            </a:r>
          </a:p>
          <a:p>
            <a:pPr marL="800100" lvl="1" indent="-342900">
              <a:spcAft>
                <a:spcPts val="18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Estimates for completing the jobs with the available resources, including person-power and equipment, fit within the planned timeframe </a:t>
            </a:r>
          </a:p>
          <a:p>
            <a:pPr marL="342900" indent="-342900">
              <a:spcAft>
                <a:spcPts val="18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We have a preliminary beam commissioning plan to prepare for production</a:t>
            </a:r>
          </a:p>
          <a:p>
            <a:pPr marL="342900" indent="-342900">
              <a:spcAft>
                <a:spcPts val="18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Drafts of the required documentation are available</a:t>
            </a:r>
          </a:p>
          <a:p>
            <a:pPr marL="342900" indent="-342900">
              <a:spcAft>
                <a:spcPts val="18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We are excited to be able to include the CPP and NPP experiments on the Experimental Schedule</a:t>
            </a:r>
            <a:endParaRPr lang="en-US" sz="1800" kern="0" dirty="0">
              <a:latin typeface="Comic Sans MS" pitchFamily="-112" charset="0"/>
              <a:ea typeface="ＭＳ Ｐゴシック" pitchFamily="-112" charset="-128"/>
              <a:cs typeface="Comic Sans MS"/>
            </a:endParaRPr>
          </a:p>
        </p:txBody>
      </p:sp>
    </p:spTree>
    <p:extLst>
      <p:ext uri="{BB962C8B-B14F-4D97-AF65-F5344CB8AC3E}">
        <p14:creationId xmlns:p14="http://schemas.microsoft.com/office/powerpoint/2010/main" val="38770276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3C8357-BD40-4847-A1AA-5E0327F54626}" type="slidenum">
              <a:rPr lang="fr-FR" smtClean="0"/>
              <a:pPr/>
              <a:t>15</a:t>
            </a:fld>
            <a:endParaRPr lang="fr-FR"/>
          </a:p>
        </p:txBody>
      </p:sp>
      <p:sp>
        <p:nvSpPr>
          <p:cNvPr id="4" name="TextBox 3"/>
          <p:cNvSpPr txBox="1"/>
          <p:nvPr/>
        </p:nvSpPr>
        <p:spPr>
          <a:xfrm>
            <a:off x="4914901" y="2438401"/>
            <a:ext cx="2839013" cy="646331"/>
          </a:xfrm>
          <a:prstGeom prst="rect">
            <a:avLst/>
          </a:prstGeom>
          <a:noFill/>
        </p:spPr>
        <p:txBody>
          <a:bodyPr wrap="none" rtlCol="0">
            <a:spAutoFit/>
          </a:bodyPr>
          <a:lstStyle/>
          <a:p>
            <a:r>
              <a:rPr lang="en-US" dirty="0"/>
              <a:t>Backup Slides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FEDC-DFE4-F44E-8A61-A53BC9324DFA}"/>
              </a:ext>
            </a:extLst>
          </p:cNvPr>
          <p:cNvSpPr>
            <a:spLocks noGrp="1"/>
          </p:cNvSpPr>
          <p:nvPr>
            <p:ph type="title"/>
          </p:nvPr>
        </p:nvSpPr>
        <p:spPr/>
        <p:txBody>
          <a:bodyPr/>
          <a:lstStyle/>
          <a:p>
            <a:r>
              <a:rPr lang="en-US" dirty="0"/>
              <a:t>Running Conditions</a:t>
            </a:r>
          </a:p>
        </p:txBody>
      </p:sp>
      <p:sp>
        <p:nvSpPr>
          <p:cNvPr id="4" name="Slide Number Placeholder 3">
            <a:extLst>
              <a:ext uri="{FF2B5EF4-FFF2-40B4-BE49-F238E27FC236}">
                <a16:creationId xmlns:a16="http://schemas.microsoft.com/office/drawing/2014/main" id="{4468C6F1-2C85-AD4A-AFD1-7710F84C730A}"/>
              </a:ext>
            </a:extLst>
          </p:cNvPr>
          <p:cNvSpPr>
            <a:spLocks noGrp="1"/>
          </p:cNvSpPr>
          <p:nvPr>
            <p:ph type="sldNum" sz="quarter" idx="10"/>
          </p:nvPr>
        </p:nvSpPr>
        <p:spPr/>
        <p:txBody>
          <a:bodyPr/>
          <a:lstStyle/>
          <a:p>
            <a:fld id="{226C6DB2-26EB-C54E-917E-797DD53ECBAD}" type="slidenum">
              <a:rPr lang="fr-FR" smtClean="0"/>
              <a:pPr/>
              <a:t>16</a:t>
            </a:fld>
            <a:endParaRPr lang="fr-FR" dirty="0"/>
          </a:p>
        </p:txBody>
      </p:sp>
      <p:graphicFrame>
        <p:nvGraphicFramePr>
          <p:cNvPr id="5" name="Table 4">
            <a:extLst>
              <a:ext uri="{FF2B5EF4-FFF2-40B4-BE49-F238E27FC236}">
                <a16:creationId xmlns:a16="http://schemas.microsoft.com/office/drawing/2014/main" id="{1D7D0512-2201-974E-8A9E-0E57FC674758}"/>
              </a:ext>
            </a:extLst>
          </p:cNvPr>
          <p:cNvGraphicFramePr>
            <a:graphicFrameLocks noGrp="1"/>
          </p:cNvGraphicFramePr>
          <p:nvPr>
            <p:extLst>
              <p:ext uri="{D42A27DB-BD31-4B8C-83A1-F6EECF244321}">
                <p14:modId xmlns:p14="http://schemas.microsoft.com/office/powerpoint/2010/main" val="858077842"/>
              </p:ext>
            </p:extLst>
          </p:nvPr>
        </p:nvGraphicFramePr>
        <p:xfrm>
          <a:off x="687658" y="609600"/>
          <a:ext cx="10816684" cy="5943600"/>
        </p:xfrm>
        <a:graphic>
          <a:graphicData uri="http://schemas.openxmlformats.org/drawingml/2006/table">
            <a:tbl>
              <a:tblPr firstRow="1" bandRow="1">
                <a:tableStyleId>{2D5ABB26-0587-4C30-8999-92F81FD0307C}</a:tableStyleId>
              </a:tblPr>
              <a:tblGrid>
                <a:gridCol w="2848104">
                  <a:extLst>
                    <a:ext uri="{9D8B030D-6E8A-4147-A177-3AD203B41FA5}">
                      <a16:colId xmlns:a16="http://schemas.microsoft.com/office/drawing/2014/main" val="20000"/>
                    </a:ext>
                  </a:extLst>
                </a:gridCol>
                <a:gridCol w="2867373">
                  <a:extLst>
                    <a:ext uri="{9D8B030D-6E8A-4147-A177-3AD203B41FA5}">
                      <a16:colId xmlns:a16="http://schemas.microsoft.com/office/drawing/2014/main" val="20001"/>
                    </a:ext>
                  </a:extLst>
                </a:gridCol>
                <a:gridCol w="2591829">
                  <a:extLst>
                    <a:ext uri="{9D8B030D-6E8A-4147-A177-3AD203B41FA5}">
                      <a16:colId xmlns:a16="http://schemas.microsoft.com/office/drawing/2014/main" val="20002"/>
                    </a:ext>
                  </a:extLst>
                </a:gridCol>
                <a:gridCol w="2509378">
                  <a:extLst>
                    <a:ext uri="{9D8B030D-6E8A-4147-A177-3AD203B41FA5}">
                      <a16:colId xmlns:a16="http://schemas.microsoft.com/office/drawing/2014/main" val="3123491060"/>
                    </a:ext>
                  </a:extLst>
                </a:gridCol>
              </a:tblGrid>
              <a:tr h="511019">
                <a:tc>
                  <a:txBody>
                    <a:bodyPr/>
                    <a:lstStyle/>
                    <a:p>
                      <a:pPr lvl="0" algn="ctr"/>
                      <a:r>
                        <a:rPr lang="en-US" sz="1600" b="1" dirty="0"/>
                        <a:t>Configuration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Nominal </a:t>
                      </a:r>
                      <a:r>
                        <a:rPr lang="en-US" sz="1600" b="1" dirty="0" err="1"/>
                        <a:t>GlueX</a:t>
                      </a:r>
                      <a:r>
                        <a:rPr lang="en-US" sz="1600" b="1" dirty="0"/>
                        <a:t> I</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Charged Pion</a:t>
                      </a:r>
                    </a:p>
                    <a:p>
                      <a:pPr lvl="0" algn="ctr"/>
                      <a:r>
                        <a:rPr lang="en-US" sz="1600" b="1" dirty="0"/>
                        <a:t>Polarizability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Neutral Pion Polarizability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2011">
                <a:tc>
                  <a:txBody>
                    <a:bodyPr/>
                    <a:lstStyle/>
                    <a:p>
                      <a:pPr lvl="0" algn="l"/>
                      <a:r>
                        <a:rPr lang="en-US" sz="1600" dirty="0">
                          <a:latin typeface="Comic Sans MS" panose="030F0902030302020204" pitchFamily="66" charset="0"/>
                        </a:rPr>
                        <a:t>Electron Beam Energy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2582370"/>
                  </a:ext>
                </a:extLst>
              </a:tr>
              <a:tr h="292011">
                <a:tc>
                  <a:txBody>
                    <a:bodyPr/>
                    <a:lstStyle/>
                    <a:p>
                      <a:pPr lvl="0" algn="l"/>
                      <a:r>
                        <a:rPr lang="en-US" sz="1600" dirty="0">
                          <a:latin typeface="Comic Sans MS" panose="030F0902030302020204" pitchFamily="66" charset="0"/>
                        </a:rPr>
                        <a:t>Coherent Peak Energy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0" dirty="0"/>
                        <a:t>8.4-9.0 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t>5.5-6 </a:t>
                      </a:r>
                      <a:r>
                        <a:rPr lang="en-US" sz="1600" baseline="0" dirty="0" err="1"/>
                        <a:t>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t>5.5-6 </a:t>
                      </a:r>
                      <a:r>
                        <a:rPr lang="en-US" sz="1600" baseline="0" dirty="0" err="1"/>
                        <a:t>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92011">
                <a:tc>
                  <a:txBody>
                    <a:bodyPr/>
                    <a:lstStyle/>
                    <a:p>
                      <a:pPr lvl="0" algn="l"/>
                      <a:r>
                        <a:rPr lang="en-US" sz="1600" dirty="0">
                          <a:latin typeface="Comic Sans MS" panose="030F0902030302020204" pitchFamily="66" charset="0"/>
                        </a:rPr>
                        <a:t>Current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150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20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20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Radiator thickness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590833827"/>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Collimator aperture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944581691"/>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Peak polarization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292011">
                <a:tc>
                  <a:txBody>
                    <a:bodyPr/>
                    <a:lstStyle/>
                    <a:p>
                      <a:pPr lvl="0" algn="l"/>
                      <a:r>
                        <a:rPr lang="en-US" sz="1600" dirty="0">
                          <a:latin typeface="Comic Sans MS" panose="030F0902030302020204" pitchFamily="66" charset="0"/>
                        </a:rPr>
                        <a:t>Tagging ratio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0.72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0.72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652160207"/>
                  </a:ext>
                </a:extLst>
              </a:tr>
              <a:tr h="292011">
                <a:tc>
                  <a:txBody>
                    <a:bodyPr/>
                    <a:lstStyle/>
                    <a:p>
                      <a:pPr lvl="0" algn="l"/>
                      <a:r>
                        <a:rPr lang="en-US" sz="1600" dirty="0">
                          <a:latin typeface="Comic Sans MS" panose="030F0902030302020204" pitchFamily="66" charset="0"/>
                        </a:rPr>
                        <a:t>Flux 5.5-6.0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11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11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553493898"/>
                  </a:ext>
                </a:extLst>
              </a:tr>
              <a:tr h="292011">
                <a:tc>
                  <a:txBody>
                    <a:bodyPr/>
                    <a:lstStyle/>
                    <a:p>
                      <a:pPr lvl="0" algn="l"/>
                      <a:r>
                        <a:rPr lang="en-US" sz="1600" dirty="0">
                          <a:latin typeface="Comic Sans MS" panose="030F0902030302020204" pitchFamily="66" charset="0"/>
                        </a:rPr>
                        <a:t>Flux 8.4-9.0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20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512767204"/>
                  </a:ext>
                </a:extLst>
              </a:tr>
              <a:tr h="292011">
                <a:tc>
                  <a:txBody>
                    <a:bodyPr/>
                    <a:lstStyle/>
                    <a:p>
                      <a:pPr lvl="0" algn="l"/>
                      <a:r>
                        <a:rPr lang="en-US" sz="1600" dirty="0">
                          <a:latin typeface="Comic Sans MS" panose="030F0902030302020204" pitchFamily="66" charset="0"/>
                        </a:rPr>
                        <a:t>Flux 0.3-11.3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367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74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74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548074766"/>
                  </a:ext>
                </a:extLst>
              </a:tr>
              <a:tr h="292011">
                <a:tc>
                  <a:txBody>
                    <a:bodyPr/>
                    <a:lstStyle/>
                    <a:p>
                      <a:pPr lvl="0" algn="l"/>
                      <a:r>
                        <a:rPr lang="en-US" sz="1600" dirty="0">
                          <a:latin typeface="Comic Sans MS" panose="030F0902030302020204" pitchFamily="66" charset="0"/>
                        </a:rPr>
                        <a:t>Target Position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65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292011">
                <a:tc>
                  <a:txBody>
                    <a:bodyPr/>
                    <a:lstStyle/>
                    <a:p>
                      <a:pPr lvl="0" algn="l"/>
                      <a:r>
                        <a:rPr lang="en-US" sz="1600" dirty="0">
                          <a:latin typeface="Comic Sans MS" panose="030F0902030302020204" pitchFamily="66" charset="0"/>
                          <a:ea typeface="Comic Sans MS" charset="0"/>
                          <a:cs typeface="Comic Sans MS" charset="0"/>
                        </a:rPr>
                        <a:t>Target</a:t>
                      </a:r>
                      <a:r>
                        <a:rPr lang="en-US" sz="1600" baseline="0" dirty="0">
                          <a:latin typeface="Comic Sans MS" panose="030F0902030302020204" pitchFamily="66" charset="0"/>
                          <a:ea typeface="Comic Sans MS" charset="0"/>
                          <a:cs typeface="Comic Sans MS" charset="0"/>
                        </a:rPr>
                        <a:t>, length</a:t>
                      </a:r>
                      <a:endParaRPr lang="en-US" sz="1600" dirty="0">
                        <a:latin typeface="Comic Sans MS" panose="030F0902030302020204" pitchFamily="66" charset="0"/>
                        <a:ea typeface="Comic Sans MS" charset="0"/>
                        <a:cs typeface="Comic Sans MS"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LH2, 30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30000" dirty="0"/>
                        <a:t>208</a:t>
                      </a:r>
                      <a:r>
                        <a:rPr lang="en-US" sz="1600" dirty="0"/>
                        <a:t>Pb, 0.03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30000" dirty="0"/>
                        <a:t>208</a:t>
                      </a:r>
                      <a:r>
                        <a:rPr lang="en-US" sz="1600" dirty="0"/>
                        <a:t>Pb, 0.03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292011">
                <a:tc>
                  <a:txBody>
                    <a:bodyPr/>
                    <a:lstStyle/>
                    <a:p>
                      <a:pPr lvl="0" algn="l"/>
                      <a:r>
                        <a:rPr lang="en-US" sz="1600" dirty="0">
                          <a:latin typeface="Comic Sans MS" panose="030F0902030302020204" pitchFamily="66" charset="0"/>
                          <a:ea typeface="Comic Sans MS" charset="0"/>
                          <a:cs typeface="Comic Sans MS" charset="0"/>
                        </a:rPr>
                        <a:t>Start Counter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Nominal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Removed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Removed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918801422"/>
                  </a:ext>
                </a:extLst>
              </a:tr>
              <a:tr h="292011">
                <a:tc>
                  <a:txBody>
                    <a:bodyPr/>
                    <a:lstStyle/>
                    <a:p>
                      <a:pPr lvl="0" algn="l"/>
                      <a:r>
                        <a:rPr lang="en-US" sz="1600" dirty="0">
                          <a:latin typeface="Comic Sans MS" panose="030F0902030302020204" pitchFamily="66" charset="0"/>
                          <a:ea typeface="Comic Sans MS" charset="0"/>
                          <a:cs typeface="Comic Sans MS" charset="0"/>
                        </a:rPr>
                        <a:t>Tagger microscope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Nominal for Peak at 9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Moved for Peak at 6 GeV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Moved for Peak at 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338793923"/>
                  </a:ext>
                </a:extLst>
              </a:tr>
              <a:tr h="292011">
                <a:tc>
                  <a:txBody>
                    <a:bodyPr/>
                    <a:lstStyle/>
                    <a:p>
                      <a:pPr lvl="0" algn="l"/>
                      <a:r>
                        <a:rPr lang="en-US" sz="1600" dirty="0">
                          <a:latin typeface="Comic Sans MS" panose="030F0902030302020204" pitchFamily="66" charset="0"/>
                          <a:ea typeface="Comic Sans MS" charset="0"/>
                          <a:cs typeface="Comic Sans MS" charset="0"/>
                        </a:rPr>
                        <a:t>Muon Detector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None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Installed behind FCAL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Not needed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292011">
                <a:tc>
                  <a:txBody>
                    <a:bodyPr/>
                    <a:lstStyle/>
                    <a:p>
                      <a:pPr lvl="0" algn="l"/>
                      <a:r>
                        <a:rPr lang="en-US" sz="1600" dirty="0">
                          <a:latin typeface="Comic Sans MS" panose="030F0902030302020204" pitchFamily="66" charset="0"/>
                          <a:ea typeface="Comic Sans MS" charset="0"/>
                          <a:cs typeface="Comic Sans MS" charset="0"/>
                        </a:rPr>
                        <a:t>Trigger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FCAL/BCAL (40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TOF (30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FCAL/BCAL (10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805498219"/>
                  </a:ext>
                </a:extLst>
              </a:tr>
            </a:tbl>
          </a:graphicData>
        </a:graphic>
      </p:graphicFrame>
    </p:spTree>
    <p:extLst>
      <p:ext uri="{BB962C8B-B14F-4D97-AF65-F5344CB8AC3E}">
        <p14:creationId xmlns:p14="http://schemas.microsoft.com/office/powerpoint/2010/main" val="40918227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9A40-8757-8549-976A-2C8F521FC1AF}"/>
              </a:ext>
            </a:extLst>
          </p:cNvPr>
          <p:cNvSpPr>
            <a:spLocks noGrp="1"/>
          </p:cNvSpPr>
          <p:nvPr>
            <p:ph type="title"/>
          </p:nvPr>
        </p:nvSpPr>
        <p:spPr/>
        <p:txBody>
          <a:bodyPr/>
          <a:lstStyle/>
          <a:p>
            <a:r>
              <a:rPr lang="en-US" dirty="0"/>
              <a:t>Energy, position and crossing angle of </a:t>
            </a:r>
            <a:r>
              <a:rPr lang="en-US" dirty="0" err="1"/>
              <a:t>hodoscope</a:t>
            </a:r>
            <a:r>
              <a:rPr lang="en-US" dirty="0"/>
              <a:t> counters</a:t>
            </a:r>
          </a:p>
        </p:txBody>
      </p:sp>
      <p:sp>
        <p:nvSpPr>
          <p:cNvPr id="3" name="Slide Number Placeholder 2">
            <a:extLst>
              <a:ext uri="{FF2B5EF4-FFF2-40B4-BE49-F238E27FC236}">
                <a16:creationId xmlns:a16="http://schemas.microsoft.com/office/drawing/2014/main" id="{C88F8EB6-8E78-6947-9A5B-6B704C9DA0BA}"/>
              </a:ext>
            </a:extLst>
          </p:cNvPr>
          <p:cNvSpPr>
            <a:spLocks noGrp="1"/>
          </p:cNvSpPr>
          <p:nvPr>
            <p:ph type="sldNum" sz="quarter" idx="10"/>
          </p:nvPr>
        </p:nvSpPr>
        <p:spPr/>
        <p:txBody>
          <a:bodyPr/>
          <a:lstStyle/>
          <a:p>
            <a:fld id="{4E3C8357-BD40-4847-A1AA-5E0327F54626}" type="slidenum">
              <a:rPr lang="fr-FR" smtClean="0"/>
              <a:pPr/>
              <a:t>17</a:t>
            </a:fld>
            <a:endParaRPr lang="fr-FR"/>
          </a:p>
        </p:txBody>
      </p:sp>
      <p:pic>
        <p:nvPicPr>
          <p:cNvPr id="5" name="Picture 4">
            <a:extLst>
              <a:ext uri="{FF2B5EF4-FFF2-40B4-BE49-F238E27FC236}">
                <a16:creationId xmlns:a16="http://schemas.microsoft.com/office/drawing/2014/main" id="{3914F6B1-303B-1E45-9D47-CBF3F769AC2B}"/>
              </a:ext>
            </a:extLst>
          </p:cNvPr>
          <p:cNvPicPr>
            <a:picLocks noChangeAspect="1"/>
          </p:cNvPicPr>
          <p:nvPr/>
        </p:nvPicPr>
        <p:blipFill rotWithShape="1">
          <a:blip r:embed="rId2"/>
          <a:srcRect l="4177" t="1469"/>
          <a:stretch/>
        </p:blipFill>
        <p:spPr>
          <a:xfrm rot="5400000">
            <a:off x="1507355" y="-815819"/>
            <a:ext cx="5772454" cy="8787163"/>
          </a:xfrm>
          <a:prstGeom prst="rect">
            <a:avLst/>
          </a:prstGeom>
        </p:spPr>
      </p:pic>
      <p:sp>
        <p:nvSpPr>
          <p:cNvPr id="6" name="TextBox 5">
            <a:extLst>
              <a:ext uri="{FF2B5EF4-FFF2-40B4-BE49-F238E27FC236}">
                <a16:creationId xmlns:a16="http://schemas.microsoft.com/office/drawing/2014/main" id="{0F57D187-134C-B943-9AA2-D2D0B1E68885}"/>
              </a:ext>
            </a:extLst>
          </p:cNvPr>
          <p:cNvSpPr txBox="1"/>
          <p:nvPr/>
        </p:nvSpPr>
        <p:spPr>
          <a:xfrm>
            <a:off x="8976731" y="992458"/>
            <a:ext cx="3129383" cy="646331"/>
          </a:xfrm>
          <a:prstGeom prst="rect">
            <a:avLst/>
          </a:prstGeom>
          <a:noFill/>
        </p:spPr>
        <p:txBody>
          <a:bodyPr wrap="none" rtlCol="0">
            <a:spAutoFit/>
          </a:bodyPr>
          <a:lstStyle/>
          <a:p>
            <a:r>
              <a:rPr lang="en-US" sz="1800" dirty="0">
                <a:latin typeface="Comic Sans MS" panose="030F0902030302020204" pitchFamily="66" charset="0"/>
              </a:rPr>
              <a:t>Microscope transverse size</a:t>
            </a:r>
          </a:p>
          <a:p>
            <a:r>
              <a:rPr lang="en-US" sz="1800" dirty="0">
                <a:latin typeface="Comic Sans MS" panose="030F0902030302020204" pitchFamily="66" charset="0"/>
              </a:rPr>
              <a:t>= 17x6x0.2cm=20.4cm </a:t>
            </a:r>
          </a:p>
        </p:txBody>
      </p:sp>
      <p:sp>
        <p:nvSpPr>
          <p:cNvPr id="7" name="TextBox 6">
            <a:extLst>
              <a:ext uri="{FF2B5EF4-FFF2-40B4-BE49-F238E27FC236}">
                <a16:creationId xmlns:a16="http://schemas.microsoft.com/office/drawing/2014/main" id="{24909624-5499-C347-B6C8-2B366B6E4490}"/>
              </a:ext>
            </a:extLst>
          </p:cNvPr>
          <p:cNvSpPr txBox="1"/>
          <p:nvPr/>
        </p:nvSpPr>
        <p:spPr>
          <a:xfrm>
            <a:off x="8976730" y="2248829"/>
            <a:ext cx="3033203" cy="923330"/>
          </a:xfrm>
          <a:prstGeom prst="rect">
            <a:avLst/>
          </a:prstGeom>
          <a:noFill/>
        </p:spPr>
        <p:txBody>
          <a:bodyPr wrap="none" rtlCol="0">
            <a:spAutoFit/>
          </a:bodyPr>
          <a:lstStyle/>
          <a:p>
            <a:r>
              <a:rPr lang="en-US" sz="1800" dirty="0">
                <a:latin typeface="Comic Sans MS" panose="030F0902030302020204" pitchFamily="66" charset="0"/>
              </a:rPr>
              <a:t>Length at 8.8 GeV</a:t>
            </a:r>
          </a:p>
          <a:p>
            <a:r>
              <a:rPr lang="en-US" sz="1800" dirty="0">
                <a:latin typeface="Comic Sans MS" panose="030F0902030302020204" pitchFamily="66" charset="0"/>
              </a:rPr>
              <a:t>= 20.4cm/sin(12</a:t>
            </a:r>
            <a:r>
              <a:rPr lang="en-US" sz="1800" baseline="30000" dirty="0">
                <a:latin typeface="Comic Sans MS" panose="030F0902030302020204" pitchFamily="66" charset="0"/>
              </a:rPr>
              <a:t>o</a:t>
            </a:r>
            <a:r>
              <a:rPr lang="en-US" sz="1800" dirty="0">
                <a:latin typeface="Comic Sans MS" panose="030F0902030302020204" pitchFamily="66" charset="0"/>
              </a:rPr>
              <a:t>) = 98 cm </a:t>
            </a:r>
          </a:p>
          <a:p>
            <a:r>
              <a:rPr lang="en-US" sz="1800" dirty="0">
                <a:latin typeface="Symbol" pitchFamily="2" charset="2"/>
              </a:rPr>
              <a:t>D</a:t>
            </a:r>
            <a:r>
              <a:rPr lang="en-US" sz="1800" dirty="0">
                <a:latin typeface="Comic Sans MS" panose="030F0902030302020204" pitchFamily="66" charset="0"/>
              </a:rPr>
              <a:t>E ~ 8.2 - 9.2 GeV</a:t>
            </a:r>
          </a:p>
        </p:txBody>
      </p:sp>
      <p:sp>
        <p:nvSpPr>
          <p:cNvPr id="8" name="TextBox 7">
            <a:extLst>
              <a:ext uri="{FF2B5EF4-FFF2-40B4-BE49-F238E27FC236}">
                <a16:creationId xmlns:a16="http://schemas.microsoft.com/office/drawing/2014/main" id="{78886BBE-17DE-6D40-9F94-6C6C1CD2470B}"/>
              </a:ext>
            </a:extLst>
          </p:cNvPr>
          <p:cNvSpPr txBox="1"/>
          <p:nvPr/>
        </p:nvSpPr>
        <p:spPr>
          <a:xfrm>
            <a:off x="9003981" y="3449663"/>
            <a:ext cx="3163045" cy="923330"/>
          </a:xfrm>
          <a:prstGeom prst="rect">
            <a:avLst/>
          </a:prstGeom>
          <a:noFill/>
        </p:spPr>
        <p:txBody>
          <a:bodyPr wrap="none" rtlCol="0">
            <a:spAutoFit/>
          </a:bodyPr>
          <a:lstStyle/>
          <a:p>
            <a:r>
              <a:rPr lang="en-US" sz="1800" dirty="0">
                <a:latin typeface="Comic Sans MS" panose="030F0902030302020204" pitchFamily="66" charset="0"/>
              </a:rPr>
              <a:t>Length at 6 GeV</a:t>
            </a:r>
          </a:p>
          <a:p>
            <a:r>
              <a:rPr lang="en-US" sz="1800" dirty="0">
                <a:latin typeface="Comic Sans MS" panose="030F0902030302020204" pitchFamily="66" charset="0"/>
              </a:rPr>
              <a:t>= 20.4cm/sin(9.2</a:t>
            </a:r>
            <a:r>
              <a:rPr lang="en-US" sz="1800" baseline="30000" dirty="0">
                <a:latin typeface="Comic Sans MS" panose="030F0902030302020204" pitchFamily="66" charset="0"/>
              </a:rPr>
              <a:t>o</a:t>
            </a:r>
            <a:r>
              <a:rPr lang="en-US" sz="1800" dirty="0">
                <a:latin typeface="Comic Sans MS" panose="030F0902030302020204" pitchFamily="66" charset="0"/>
              </a:rPr>
              <a:t>) = 130 cm</a:t>
            </a:r>
          </a:p>
          <a:p>
            <a:r>
              <a:rPr lang="en-US" sz="1800" dirty="0">
                <a:latin typeface="Symbol" pitchFamily="2" charset="2"/>
              </a:rPr>
              <a:t>D</a:t>
            </a:r>
            <a:r>
              <a:rPr lang="en-US" sz="1800" dirty="0">
                <a:latin typeface="Comic Sans MS" panose="030F0902030302020204" pitchFamily="66" charset="0"/>
              </a:rPr>
              <a:t>E ~ 4.8 – 6.3 GeV </a:t>
            </a:r>
          </a:p>
        </p:txBody>
      </p:sp>
    </p:spTree>
    <p:extLst>
      <p:ext uri="{BB962C8B-B14F-4D97-AF65-F5344CB8AC3E}">
        <p14:creationId xmlns:p14="http://schemas.microsoft.com/office/powerpoint/2010/main" val="22402278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Solid lead target and support</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18</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1713121" y="735332"/>
            <a:ext cx="8953641" cy="5649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Responsibility: JLab/UMass</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PRIMEX</a:t>
            </a:r>
            <a:r>
              <a:rPr lang="en-US" sz="1800" kern="0" baseline="30000" dirty="0">
                <a:solidFill>
                  <a:srgbClr val="0432FF"/>
                </a:solidFill>
                <a:latin typeface="Comic Sans MS" pitchFamily="-112" charset="0"/>
                <a:ea typeface="ＭＳ Ｐゴシック" pitchFamily="-112" charset="-128"/>
                <a:cs typeface="Comic Sans MS"/>
              </a:rPr>
              <a:t> 208</a:t>
            </a:r>
            <a:r>
              <a:rPr lang="en-US" sz="1800" kern="0" dirty="0">
                <a:solidFill>
                  <a:srgbClr val="0432FF"/>
                </a:solidFill>
                <a:latin typeface="Comic Sans MS" pitchFamily="-112" charset="0"/>
                <a:ea typeface="ＭＳ Ｐゴシック" pitchFamily="-112" charset="-128"/>
                <a:cs typeface="Comic Sans MS"/>
              </a:rPr>
              <a:t>Pb target will be used</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Target frame (UMass)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Use existing PRIMEX frame for target itself</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Need additional “empty” target frame</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Target cart/support (</a:t>
            </a:r>
            <a:r>
              <a:rPr lang="en-US" sz="1800" kern="0" dirty="0" err="1">
                <a:solidFill>
                  <a:srgbClr val="0432FF"/>
                </a:solidFill>
                <a:latin typeface="Comic Sans MS" pitchFamily="-112" charset="0"/>
                <a:ea typeface="ＭＳ Ｐゴシック" pitchFamily="-112" charset="-128"/>
                <a:cs typeface="Comic Sans MS"/>
              </a:rPr>
              <a:t>Jlab</a:t>
            </a:r>
            <a:r>
              <a:rPr lang="en-US" sz="1800" kern="0" dirty="0">
                <a:solidFill>
                  <a:srgbClr val="0432FF"/>
                </a:solidFill>
                <a:latin typeface="Comic Sans MS" pitchFamily="-112" charset="0"/>
                <a:ea typeface="ＭＳ Ｐゴシック" pitchFamily="-112" charset="-128"/>
                <a:cs typeface="Comic Sans MS"/>
              </a:rPr>
              <a:t>)</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Location of target is z=1cm</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Capability to remove target and insert “empty” frame</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Beamline to target</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New section of vacuum pipe</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Beamline from target to FDCs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He bag</a:t>
            </a:r>
          </a:p>
        </p:txBody>
      </p:sp>
    </p:spTree>
    <p:extLst>
      <p:ext uri="{BB962C8B-B14F-4D97-AF65-F5344CB8AC3E}">
        <p14:creationId xmlns:p14="http://schemas.microsoft.com/office/powerpoint/2010/main" val="790673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Simulation and Reconstruction</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19</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1493202" y="885804"/>
            <a:ext cx="8953641" cy="53645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Simulation</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GEANT4 models of the MWPCs were developed for the proposal and need to be updated to the current design (David Lawrence)</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Simulation of tagger consists of a lookup table, which needs to be modified to the new energy range</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Reconstruction (MWPCs)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Low-level objects based on the FMWPC1 readout controller was developed for the 2018 beam test. It needs to be updated to the final detector and fed into the online analysis for monitoring (David Lawrence).</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Simple high-level objects will be instantiated to be used for muon-pion identification. </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Reconstruction (Tagger)</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 tagger </a:t>
            </a:r>
            <a:r>
              <a:rPr lang="en-US" sz="1800" kern="0" dirty="0" err="1">
                <a:latin typeface="Comic Sans MS" pitchFamily="-112" charset="0"/>
                <a:ea typeface="ＭＳ Ｐゴシック" pitchFamily="-112" charset="-128"/>
                <a:cs typeface="Comic Sans MS"/>
              </a:rPr>
              <a:t>hodoscope</a:t>
            </a:r>
            <a:r>
              <a:rPr lang="en-US" sz="1800" kern="0" dirty="0">
                <a:latin typeface="Comic Sans MS" pitchFamily="-112" charset="0"/>
                <a:ea typeface="ＭＳ Ｐゴシック" pitchFamily="-112" charset="-128"/>
                <a:cs typeface="Comic Sans MS"/>
              </a:rPr>
              <a:t> is unchanged. No changes needed.</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 low level reconstruction of the microscope does not change, but the mapping to energy must be modified.</a:t>
            </a:r>
            <a:endParaRPr lang="en-US" sz="1800" kern="0" dirty="0">
              <a:solidFill>
                <a:srgbClr val="0432FF"/>
              </a:solidFill>
              <a:latin typeface="Comic Sans MS" pitchFamily="-112" charset="0"/>
              <a:ea typeface="ＭＳ Ｐゴシック" pitchFamily="-112" charset="-128"/>
              <a:cs typeface="Comic Sans MS"/>
            </a:endParaRPr>
          </a:p>
        </p:txBody>
      </p:sp>
    </p:spTree>
    <p:extLst>
      <p:ext uri="{BB962C8B-B14F-4D97-AF65-F5344CB8AC3E}">
        <p14:creationId xmlns:p14="http://schemas.microsoft.com/office/powerpoint/2010/main" val="35082175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FEDC-DFE4-F44E-8A61-A53BC9324DFA}"/>
              </a:ext>
            </a:extLst>
          </p:cNvPr>
          <p:cNvSpPr>
            <a:spLocks noGrp="1"/>
          </p:cNvSpPr>
          <p:nvPr>
            <p:ph type="title"/>
          </p:nvPr>
        </p:nvSpPr>
        <p:spPr/>
        <p:txBody>
          <a:bodyPr/>
          <a:lstStyle/>
          <a:p>
            <a:r>
              <a:rPr lang="en-US" dirty="0"/>
              <a:t>Running Conditions</a:t>
            </a:r>
          </a:p>
        </p:txBody>
      </p:sp>
      <p:sp>
        <p:nvSpPr>
          <p:cNvPr id="4" name="Slide Number Placeholder 3">
            <a:extLst>
              <a:ext uri="{FF2B5EF4-FFF2-40B4-BE49-F238E27FC236}">
                <a16:creationId xmlns:a16="http://schemas.microsoft.com/office/drawing/2014/main" id="{4468C6F1-2C85-AD4A-AFD1-7710F84C730A}"/>
              </a:ext>
            </a:extLst>
          </p:cNvPr>
          <p:cNvSpPr>
            <a:spLocks noGrp="1"/>
          </p:cNvSpPr>
          <p:nvPr>
            <p:ph type="sldNum" sz="quarter" idx="10"/>
          </p:nvPr>
        </p:nvSpPr>
        <p:spPr/>
        <p:txBody>
          <a:bodyPr/>
          <a:lstStyle/>
          <a:p>
            <a:fld id="{226C6DB2-26EB-C54E-917E-797DD53ECBAD}" type="slidenum">
              <a:rPr lang="fr-FR" smtClean="0"/>
              <a:pPr/>
              <a:t>2</a:t>
            </a:fld>
            <a:endParaRPr lang="fr-FR" dirty="0"/>
          </a:p>
        </p:txBody>
      </p:sp>
      <p:graphicFrame>
        <p:nvGraphicFramePr>
          <p:cNvPr id="5" name="Table 4">
            <a:extLst>
              <a:ext uri="{FF2B5EF4-FFF2-40B4-BE49-F238E27FC236}">
                <a16:creationId xmlns:a16="http://schemas.microsoft.com/office/drawing/2014/main" id="{1D7D0512-2201-974E-8A9E-0E57FC674758}"/>
              </a:ext>
            </a:extLst>
          </p:cNvPr>
          <p:cNvGraphicFramePr>
            <a:graphicFrameLocks noGrp="1"/>
          </p:cNvGraphicFramePr>
          <p:nvPr>
            <p:extLst>
              <p:ext uri="{D42A27DB-BD31-4B8C-83A1-F6EECF244321}">
                <p14:modId xmlns:p14="http://schemas.microsoft.com/office/powerpoint/2010/main" val="3962861590"/>
              </p:ext>
            </p:extLst>
          </p:nvPr>
        </p:nvGraphicFramePr>
        <p:xfrm>
          <a:off x="687658" y="609600"/>
          <a:ext cx="10816684" cy="5943600"/>
        </p:xfrm>
        <a:graphic>
          <a:graphicData uri="http://schemas.openxmlformats.org/drawingml/2006/table">
            <a:tbl>
              <a:tblPr firstRow="1" bandRow="1">
                <a:tableStyleId>{2D5ABB26-0587-4C30-8999-92F81FD0307C}</a:tableStyleId>
              </a:tblPr>
              <a:tblGrid>
                <a:gridCol w="2848104">
                  <a:extLst>
                    <a:ext uri="{9D8B030D-6E8A-4147-A177-3AD203B41FA5}">
                      <a16:colId xmlns:a16="http://schemas.microsoft.com/office/drawing/2014/main" val="20000"/>
                    </a:ext>
                  </a:extLst>
                </a:gridCol>
                <a:gridCol w="2867373">
                  <a:extLst>
                    <a:ext uri="{9D8B030D-6E8A-4147-A177-3AD203B41FA5}">
                      <a16:colId xmlns:a16="http://schemas.microsoft.com/office/drawing/2014/main" val="20001"/>
                    </a:ext>
                  </a:extLst>
                </a:gridCol>
                <a:gridCol w="2591829">
                  <a:extLst>
                    <a:ext uri="{9D8B030D-6E8A-4147-A177-3AD203B41FA5}">
                      <a16:colId xmlns:a16="http://schemas.microsoft.com/office/drawing/2014/main" val="20002"/>
                    </a:ext>
                  </a:extLst>
                </a:gridCol>
                <a:gridCol w="2509378">
                  <a:extLst>
                    <a:ext uri="{9D8B030D-6E8A-4147-A177-3AD203B41FA5}">
                      <a16:colId xmlns:a16="http://schemas.microsoft.com/office/drawing/2014/main" val="3123491060"/>
                    </a:ext>
                  </a:extLst>
                </a:gridCol>
              </a:tblGrid>
              <a:tr h="511019">
                <a:tc>
                  <a:txBody>
                    <a:bodyPr/>
                    <a:lstStyle/>
                    <a:p>
                      <a:pPr lvl="0" algn="ctr"/>
                      <a:r>
                        <a:rPr lang="en-US" sz="1600" b="1" dirty="0"/>
                        <a:t>Configuration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Nominal </a:t>
                      </a:r>
                      <a:r>
                        <a:rPr lang="en-US" sz="1600" b="1" dirty="0" err="1"/>
                        <a:t>GlueX</a:t>
                      </a:r>
                      <a:r>
                        <a:rPr lang="en-US" sz="1600" b="1" dirty="0"/>
                        <a:t> I</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Charged Pion</a:t>
                      </a:r>
                    </a:p>
                    <a:p>
                      <a:pPr lvl="0" algn="ctr"/>
                      <a:r>
                        <a:rPr lang="en-US" sz="1600" b="1" dirty="0"/>
                        <a:t>Polarizability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lvl="0" algn="ctr"/>
                      <a:r>
                        <a:rPr lang="en-US" sz="1600" b="1" dirty="0"/>
                        <a:t>Neutral Pion Polarizability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2011">
                <a:tc>
                  <a:txBody>
                    <a:bodyPr/>
                    <a:lstStyle/>
                    <a:p>
                      <a:pPr lvl="0" algn="l"/>
                      <a:r>
                        <a:rPr lang="en-US" sz="1600" dirty="0">
                          <a:latin typeface="Comic Sans MS" panose="030F0902030302020204" pitchFamily="66" charset="0"/>
                        </a:rPr>
                        <a:t>Electron Beam Energy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11.6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2582370"/>
                  </a:ext>
                </a:extLst>
              </a:tr>
              <a:tr h="292011">
                <a:tc>
                  <a:txBody>
                    <a:bodyPr/>
                    <a:lstStyle/>
                    <a:p>
                      <a:pPr lvl="0" algn="l"/>
                      <a:r>
                        <a:rPr lang="en-US" sz="1600" dirty="0">
                          <a:latin typeface="Comic Sans MS" panose="030F0902030302020204" pitchFamily="66" charset="0"/>
                        </a:rPr>
                        <a:t>Coherent Peak Energy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0" dirty="0"/>
                        <a:t>8.4-9.0 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t>5.5-6 </a:t>
                      </a:r>
                      <a:r>
                        <a:rPr lang="en-US" sz="1600" baseline="0" dirty="0" err="1"/>
                        <a:t>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t>5.5-6 </a:t>
                      </a:r>
                      <a:r>
                        <a:rPr lang="en-US" sz="1600" baseline="0" dirty="0" err="1"/>
                        <a:t>GeV</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92011">
                <a:tc>
                  <a:txBody>
                    <a:bodyPr/>
                    <a:lstStyle/>
                    <a:p>
                      <a:pPr lvl="0" algn="l"/>
                      <a:r>
                        <a:rPr lang="en-US" sz="1600" dirty="0">
                          <a:latin typeface="Comic Sans MS" panose="030F0902030302020204" pitchFamily="66" charset="0"/>
                        </a:rPr>
                        <a:t>Current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150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27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27 </a:t>
                      </a:r>
                      <a:r>
                        <a:rPr lang="en-US" sz="1600" dirty="0" err="1"/>
                        <a:t>nA</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Radiator thickness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50 </a:t>
                      </a:r>
                      <a:r>
                        <a:rPr lang="en-US" sz="1600" dirty="0">
                          <a:latin typeface="Symbol" pitchFamily="2" charset="2"/>
                        </a:rPr>
                        <a:t>m</a:t>
                      </a:r>
                      <a:r>
                        <a:rPr lang="en-US" sz="1600" dirty="0"/>
                        <a:t>m diamond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590833827"/>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Collimator aperture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3.4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3.4 mm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944581691"/>
                  </a:ext>
                </a:extLst>
              </a:tr>
              <a:tr h="292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omic Sans MS" panose="030F0902030302020204" pitchFamily="66" charset="0"/>
                          <a:ea typeface="Comic Sans MS" charset="0"/>
                          <a:cs typeface="Comic Sans MS" charset="0"/>
                        </a:rPr>
                        <a:t>Peak polarization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73%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292011">
                <a:tc>
                  <a:txBody>
                    <a:bodyPr/>
                    <a:lstStyle/>
                    <a:p>
                      <a:pPr lvl="0" algn="l"/>
                      <a:r>
                        <a:rPr lang="en-US" sz="1600" dirty="0">
                          <a:latin typeface="Comic Sans MS" panose="030F0902030302020204" pitchFamily="66" charset="0"/>
                        </a:rPr>
                        <a:t>Tagging ratio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0.56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0.56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652160207"/>
                  </a:ext>
                </a:extLst>
              </a:tr>
              <a:tr h="292011">
                <a:tc>
                  <a:txBody>
                    <a:bodyPr/>
                    <a:lstStyle/>
                    <a:p>
                      <a:pPr lvl="0" algn="l"/>
                      <a:r>
                        <a:rPr lang="en-US" sz="1600" dirty="0">
                          <a:latin typeface="Comic Sans MS" panose="030F0902030302020204" pitchFamily="66" charset="0"/>
                        </a:rPr>
                        <a:t>Flux 5.5-6.0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11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11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553493898"/>
                  </a:ext>
                </a:extLst>
              </a:tr>
              <a:tr h="292011">
                <a:tc>
                  <a:txBody>
                    <a:bodyPr/>
                    <a:lstStyle/>
                    <a:p>
                      <a:pPr lvl="0" algn="l"/>
                      <a:r>
                        <a:rPr lang="en-US" sz="1600" dirty="0">
                          <a:latin typeface="Comic Sans MS" panose="030F0902030302020204" pitchFamily="66" charset="0"/>
                        </a:rPr>
                        <a:t>Flux 8.4-9.0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20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512767204"/>
                  </a:ext>
                </a:extLst>
              </a:tr>
              <a:tr h="292011">
                <a:tc>
                  <a:txBody>
                    <a:bodyPr/>
                    <a:lstStyle/>
                    <a:p>
                      <a:pPr lvl="0" algn="l"/>
                      <a:r>
                        <a:rPr lang="en-US" sz="1600" dirty="0">
                          <a:latin typeface="Comic Sans MS" panose="030F0902030302020204" pitchFamily="66" charset="0"/>
                        </a:rPr>
                        <a:t>Flux 0.3-11.3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367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56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56 MHz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548074766"/>
                  </a:ext>
                </a:extLst>
              </a:tr>
              <a:tr h="292011">
                <a:tc>
                  <a:txBody>
                    <a:bodyPr/>
                    <a:lstStyle/>
                    <a:p>
                      <a:pPr lvl="0" algn="l"/>
                      <a:r>
                        <a:rPr lang="en-US" sz="1600" dirty="0">
                          <a:latin typeface="Comic Sans MS" panose="030F0902030302020204" pitchFamily="66" charset="0"/>
                        </a:rPr>
                        <a:t>Target Position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65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1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292011">
                <a:tc>
                  <a:txBody>
                    <a:bodyPr/>
                    <a:lstStyle/>
                    <a:p>
                      <a:pPr lvl="0" algn="l"/>
                      <a:r>
                        <a:rPr lang="en-US" sz="1600" dirty="0">
                          <a:latin typeface="Comic Sans MS" panose="030F0902030302020204" pitchFamily="66" charset="0"/>
                          <a:ea typeface="Comic Sans MS" charset="0"/>
                          <a:cs typeface="Comic Sans MS" charset="0"/>
                        </a:rPr>
                        <a:t>Target</a:t>
                      </a:r>
                      <a:r>
                        <a:rPr lang="en-US" sz="1600" baseline="0" dirty="0">
                          <a:latin typeface="Comic Sans MS" panose="030F0902030302020204" pitchFamily="66" charset="0"/>
                          <a:ea typeface="Comic Sans MS" charset="0"/>
                          <a:cs typeface="Comic Sans MS" charset="0"/>
                        </a:rPr>
                        <a:t>, length</a:t>
                      </a:r>
                      <a:endParaRPr lang="en-US" sz="1600" dirty="0">
                        <a:latin typeface="Comic Sans MS" panose="030F0902030302020204" pitchFamily="66" charset="0"/>
                        <a:ea typeface="Comic Sans MS" charset="0"/>
                        <a:cs typeface="Comic Sans MS"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LH2, 30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30000" dirty="0"/>
                        <a:t>208</a:t>
                      </a:r>
                      <a:r>
                        <a:rPr lang="en-US" sz="1600" dirty="0"/>
                        <a:t>Pb, 0.03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baseline="30000" dirty="0"/>
                        <a:t>208</a:t>
                      </a:r>
                      <a:r>
                        <a:rPr lang="en-US" sz="1600" dirty="0"/>
                        <a:t>Pb, 0.03 cm</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292011">
                <a:tc>
                  <a:txBody>
                    <a:bodyPr/>
                    <a:lstStyle/>
                    <a:p>
                      <a:pPr lvl="0" algn="l"/>
                      <a:r>
                        <a:rPr lang="en-US" sz="1600" dirty="0">
                          <a:latin typeface="Comic Sans MS" panose="030F0902030302020204" pitchFamily="66" charset="0"/>
                          <a:ea typeface="Comic Sans MS" charset="0"/>
                          <a:cs typeface="Comic Sans MS" charset="0"/>
                        </a:rPr>
                        <a:t>Start Counter and DIRC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Nominal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Removed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Removed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918801422"/>
                  </a:ext>
                </a:extLst>
              </a:tr>
              <a:tr h="292011">
                <a:tc>
                  <a:txBody>
                    <a:bodyPr/>
                    <a:lstStyle/>
                    <a:p>
                      <a:pPr lvl="0" algn="l"/>
                      <a:r>
                        <a:rPr lang="en-US" sz="1600" dirty="0">
                          <a:latin typeface="Comic Sans MS" panose="030F0902030302020204" pitchFamily="66" charset="0"/>
                          <a:ea typeface="Comic Sans MS" charset="0"/>
                          <a:cs typeface="Comic Sans MS" charset="0"/>
                        </a:rPr>
                        <a:t>Tagger microscope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Nominal for Peak at 9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Moved for Peak at 6 GeV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Moved for Peak at 6 GeV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338793923"/>
                  </a:ext>
                </a:extLst>
              </a:tr>
              <a:tr h="292011">
                <a:tc>
                  <a:txBody>
                    <a:bodyPr/>
                    <a:lstStyle/>
                    <a:p>
                      <a:pPr lvl="0" algn="l"/>
                      <a:r>
                        <a:rPr lang="en-US" sz="1600" dirty="0">
                          <a:latin typeface="Comic Sans MS" panose="030F0902030302020204" pitchFamily="66" charset="0"/>
                          <a:ea typeface="Comic Sans MS" charset="0"/>
                          <a:cs typeface="Comic Sans MS" charset="0"/>
                        </a:rPr>
                        <a:t>Muon Detector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None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Installed behind FCAL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Not needed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292011">
                <a:tc>
                  <a:txBody>
                    <a:bodyPr/>
                    <a:lstStyle/>
                    <a:p>
                      <a:pPr lvl="0" algn="l"/>
                      <a:r>
                        <a:rPr lang="en-US" sz="1600" dirty="0">
                          <a:latin typeface="Comic Sans MS" panose="030F0902030302020204" pitchFamily="66" charset="0"/>
                          <a:ea typeface="Comic Sans MS" charset="0"/>
                          <a:cs typeface="Comic Sans MS" charset="0"/>
                        </a:rPr>
                        <a:t>Trigger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FCAL/BCAL (40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TOF (30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lvl="0" algn="ctr"/>
                      <a:r>
                        <a:rPr lang="en-US" sz="1600" dirty="0"/>
                        <a:t>FCAL/BCAL (10 kHz)</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805498219"/>
                  </a:ext>
                </a:extLst>
              </a:tr>
            </a:tbl>
          </a:graphicData>
        </a:graphic>
      </p:graphicFrame>
      <p:sp>
        <p:nvSpPr>
          <p:cNvPr id="3" name="TextBox 2">
            <a:extLst>
              <a:ext uri="{FF2B5EF4-FFF2-40B4-BE49-F238E27FC236}">
                <a16:creationId xmlns:a16="http://schemas.microsoft.com/office/drawing/2014/main" id="{A869A26B-A8DC-D744-945A-1247272D2FA8}"/>
              </a:ext>
            </a:extLst>
          </p:cNvPr>
          <p:cNvSpPr txBox="1"/>
          <p:nvPr/>
        </p:nvSpPr>
        <p:spPr>
          <a:xfrm>
            <a:off x="8886406" y="135523"/>
            <a:ext cx="1939955" cy="338554"/>
          </a:xfrm>
          <a:prstGeom prst="rect">
            <a:avLst/>
          </a:prstGeom>
          <a:noFill/>
        </p:spPr>
        <p:txBody>
          <a:bodyPr wrap="none" rtlCol="0">
            <a:spAutoFit/>
          </a:bodyPr>
          <a:lstStyle/>
          <a:p>
            <a:r>
              <a:rPr lang="en-US" sz="1600" dirty="0">
                <a:latin typeface="Symbol" pitchFamily="2" charset="2"/>
              </a:rPr>
              <a:t>e </a:t>
            </a:r>
            <a:r>
              <a:rPr lang="en-US" sz="1600" dirty="0">
                <a:latin typeface="Comic Sans MS" panose="030F0902030302020204" pitchFamily="66" charset="0"/>
              </a:rPr>
              <a:t>&lt; 10 x 10</a:t>
            </a:r>
            <a:r>
              <a:rPr lang="en-US" sz="1600" baseline="30000" dirty="0">
                <a:latin typeface="Comic Sans MS" panose="030F0902030302020204" pitchFamily="66" charset="0"/>
              </a:rPr>
              <a:t>-9</a:t>
            </a:r>
            <a:r>
              <a:rPr lang="en-US" sz="1600" dirty="0">
                <a:latin typeface="Comic Sans MS" panose="030F0902030302020204" pitchFamily="66" charset="0"/>
              </a:rPr>
              <a:t> rad*m</a:t>
            </a:r>
          </a:p>
        </p:txBody>
      </p:sp>
    </p:spTree>
    <p:extLst>
      <p:ext uri="{BB962C8B-B14F-4D97-AF65-F5344CB8AC3E}">
        <p14:creationId xmlns:p14="http://schemas.microsoft.com/office/powerpoint/2010/main" val="5423755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3E47-BC39-FB4E-AA80-8ECFC04FE9F0}"/>
              </a:ext>
            </a:extLst>
          </p:cNvPr>
          <p:cNvSpPr>
            <a:spLocks noGrp="1"/>
          </p:cNvSpPr>
          <p:nvPr>
            <p:ph type="title"/>
          </p:nvPr>
        </p:nvSpPr>
        <p:spPr/>
        <p:txBody>
          <a:bodyPr/>
          <a:lstStyle/>
          <a:p>
            <a:r>
              <a:rPr lang="en-US" dirty="0"/>
              <a:t>Rack position on north of detector</a:t>
            </a:r>
          </a:p>
        </p:txBody>
      </p:sp>
      <p:sp>
        <p:nvSpPr>
          <p:cNvPr id="3" name="Slide Number Placeholder 2">
            <a:extLst>
              <a:ext uri="{FF2B5EF4-FFF2-40B4-BE49-F238E27FC236}">
                <a16:creationId xmlns:a16="http://schemas.microsoft.com/office/drawing/2014/main" id="{CDBE7251-0940-3B40-A88A-FFD3F81D4449}"/>
              </a:ext>
            </a:extLst>
          </p:cNvPr>
          <p:cNvSpPr>
            <a:spLocks noGrp="1"/>
          </p:cNvSpPr>
          <p:nvPr>
            <p:ph type="sldNum" sz="quarter" idx="10"/>
          </p:nvPr>
        </p:nvSpPr>
        <p:spPr/>
        <p:txBody>
          <a:bodyPr/>
          <a:lstStyle/>
          <a:p>
            <a:fld id="{4E3C8357-BD40-4847-A1AA-5E0327F54626}" type="slidenum">
              <a:rPr lang="fr-FR" smtClean="0"/>
              <a:pPr/>
              <a:t>20</a:t>
            </a:fld>
            <a:endParaRPr lang="fr-FR"/>
          </a:p>
        </p:txBody>
      </p:sp>
      <p:pic>
        <p:nvPicPr>
          <p:cNvPr id="5" name="Picture 4">
            <a:extLst>
              <a:ext uri="{FF2B5EF4-FFF2-40B4-BE49-F238E27FC236}">
                <a16:creationId xmlns:a16="http://schemas.microsoft.com/office/drawing/2014/main" id="{59F9D988-3766-D34C-8583-0DBA4E3B2BA9}"/>
              </a:ext>
            </a:extLst>
          </p:cNvPr>
          <p:cNvPicPr>
            <a:picLocks noChangeAspect="1"/>
          </p:cNvPicPr>
          <p:nvPr/>
        </p:nvPicPr>
        <p:blipFill>
          <a:blip r:embed="rId2"/>
          <a:stretch>
            <a:fillRect/>
          </a:stretch>
        </p:blipFill>
        <p:spPr>
          <a:xfrm>
            <a:off x="855628" y="873306"/>
            <a:ext cx="6029836" cy="5178294"/>
          </a:xfrm>
          <a:prstGeom prst="rect">
            <a:avLst/>
          </a:prstGeom>
        </p:spPr>
      </p:pic>
      <p:pic>
        <p:nvPicPr>
          <p:cNvPr id="6" name="Picture 5">
            <a:extLst>
              <a:ext uri="{FF2B5EF4-FFF2-40B4-BE49-F238E27FC236}">
                <a16:creationId xmlns:a16="http://schemas.microsoft.com/office/drawing/2014/main" id="{C18CCC5E-94EB-0D4E-87E1-57D013B0989C}"/>
              </a:ext>
            </a:extLst>
          </p:cNvPr>
          <p:cNvPicPr>
            <a:picLocks noChangeAspect="1"/>
          </p:cNvPicPr>
          <p:nvPr/>
        </p:nvPicPr>
        <p:blipFill>
          <a:blip r:embed="rId3"/>
          <a:stretch>
            <a:fillRect/>
          </a:stretch>
        </p:blipFill>
        <p:spPr>
          <a:xfrm rot="5400000">
            <a:off x="7575213" y="1768862"/>
            <a:ext cx="4516241" cy="3387181"/>
          </a:xfrm>
          <a:prstGeom prst="rect">
            <a:avLst/>
          </a:prstGeom>
        </p:spPr>
      </p:pic>
      <p:sp>
        <p:nvSpPr>
          <p:cNvPr id="8" name="Rectangle 7">
            <a:extLst>
              <a:ext uri="{FF2B5EF4-FFF2-40B4-BE49-F238E27FC236}">
                <a16:creationId xmlns:a16="http://schemas.microsoft.com/office/drawing/2014/main" id="{94FD5D51-EC6C-A24A-B9FE-DAED1E80D065}"/>
              </a:ext>
            </a:extLst>
          </p:cNvPr>
          <p:cNvSpPr/>
          <p:nvPr/>
        </p:nvSpPr>
        <p:spPr bwMode="auto">
          <a:xfrm>
            <a:off x="5323364" y="3083365"/>
            <a:ext cx="746760" cy="758176"/>
          </a:xfrm>
          <a:prstGeom prst="rect">
            <a:avLst/>
          </a:prstGeom>
          <a:solidFill>
            <a:schemeClr val="bg1"/>
          </a:solidFill>
          <a:ln w="50800" cap="flat" cmpd="sng" algn="ctr">
            <a:solidFill>
              <a:srgbClr val="FF0066"/>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cxnSp>
        <p:nvCxnSpPr>
          <p:cNvPr id="10" name="Straight Arrow Connector 9">
            <a:extLst>
              <a:ext uri="{FF2B5EF4-FFF2-40B4-BE49-F238E27FC236}">
                <a16:creationId xmlns:a16="http://schemas.microsoft.com/office/drawing/2014/main" id="{7137FEDC-D29F-B642-9145-7BAF97B94E82}"/>
              </a:ext>
            </a:extLst>
          </p:cNvPr>
          <p:cNvCxnSpPr>
            <a:cxnSpLocks/>
            <a:endCxn id="8" idx="2"/>
          </p:cNvCxnSpPr>
          <p:nvPr/>
        </p:nvCxnSpPr>
        <p:spPr bwMode="auto">
          <a:xfrm flipH="1" flipV="1">
            <a:off x="5696744" y="3841541"/>
            <a:ext cx="1106804" cy="1828674"/>
          </a:xfrm>
          <a:prstGeom prst="straightConnector1">
            <a:avLst/>
          </a:prstGeom>
          <a:noFill/>
          <a:ln w="50800" cap="flat" cmpd="sng" algn="ctr">
            <a:solidFill>
              <a:srgbClr val="FF0066"/>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4ADC396C-BE5E-044A-A5A5-72BF294B52B7}"/>
              </a:ext>
            </a:extLst>
          </p:cNvPr>
          <p:cNvCxnSpPr>
            <a:cxnSpLocks/>
          </p:cNvCxnSpPr>
          <p:nvPr/>
        </p:nvCxnSpPr>
        <p:spPr bwMode="auto">
          <a:xfrm flipV="1">
            <a:off x="7324403" y="3879791"/>
            <a:ext cx="2852715" cy="1810803"/>
          </a:xfrm>
          <a:prstGeom prst="straightConnector1">
            <a:avLst/>
          </a:prstGeom>
          <a:noFill/>
          <a:ln w="50800" cap="flat" cmpd="sng" algn="ctr">
            <a:solidFill>
              <a:srgbClr val="FF0066"/>
            </a:solidFill>
            <a:prstDash val="solid"/>
            <a:round/>
            <a:headEnd type="none" w="med" len="med"/>
            <a:tailEnd type="triangle"/>
          </a:ln>
          <a:effectLst/>
        </p:spPr>
      </p:cxnSp>
      <p:sp>
        <p:nvSpPr>
          <p:cNvPr id="14" name="TextBox 13">
            <a:extLst>
              <a:ext uri="{FF2B5EF4-FFF2-40B4-BE49-F238E27FC236}">
                <a16:creationId xmlns:a16="http://schemas.microsoft.com/office/drawing/2014/main" id="{31527711-5603-1144-9ED4-6392DC9BEE8A}"/>
              </a:ext>
            </a:extLst>
          </p:cNvPr>
          <p:cNvSpPr txBox="1"/>
          <p:nvPr/>
        </p:nvSpPr>
        <p:spPr>
          <a:xfrm>
            <a:off x="4681374" y="5771329"/>
            <a:ext cx="3982180" cy="461665"/>
          </a:xfrm>
          <a:prstGeom prst="rect">
            <a:avLst/>
          </a:prstGeom>
          <a:noFill/>
        </p:spPr>
        <p:txBody>
          <a:bodyPr wrap="none" rtlCol="0">
            <a:spAutoFit/>
          </a:bodyPr>
          <a:lstStyle/>
          <a:p>
            <a:r>
              <a:rPr lang="en-US" sz="2400" b="1" dirty="0">
                <a:solidFill>
                  <a:srgbClr val="FF0066"/>
                </a:solidFill>
                <a:latin typeface="Comic Sans MS" panose="030F0902030302020204" pitchFamily="66" charset="0"/>
              </a:rPr>
              <a:t>New (half) rack location?</a:t>
            </a:r>
          </a:p>
        </p:txBody>
      </p:sp>
      <p:cxnSp>
        <p:nvCxnSpPr>
          <p:cNvPr id="21" name="Straight Arrow Connector 20">
            <a:extLst>
              <a:ext uri="{FF2B5EF4-FFF2-40B4-BE49-F238E27FC236}">
                <a16:creationId xmlns:a16="http://schemas.microsoft.com/office/drawing/2014/main" id="{410BEB39-A0B5-CC4F-A643-1861D3949BAB}"/>
              </a:ext>
            </a:extLst>
          </p:cNvPr>
          <p:cNvCxnSpPr>
            <a:cxnSpLocks/>
          </p:cNvCxnSpPr>
          <p:nvPr/>
        </p:nvCxnSpPr>
        <p:spPr bwMode="auto">
          <a:xfrm flipV="1">
            <a:off x="9950878" y="3879791"/>
            <a:ext cx="971122" cy="2122370"/>
          </a:xfrm>
          <a:prstGeom prst="straightConnector1">
            <a:avLst/>
          </a:prstGeom>
          <a:noFill/>
          <a:ln w="50800" cap="flat" cmpd="sng" algn="ctr">
            <a:solidFill>
              <a:srgbClr val="FF0066"/>
            </a:solidFill>
            <a:prstDash val="solid"/>
            <a:round/>
            <a:headEnd type="none" w="med" len="med"/>
            <a:tailEnd type="triangle"/>
          </a:ln>
          <a:effectLst/>
        </p:spPr>
      </p:cxnSp>
      <p:sp>
        <p:nvSpPr>
          <p:cNvPr id="23" name="TextBox 22">
            <a:extLst>
              <a:ext uri="{FF2B5EF4-FFF2-40B4-BE49-F238E27FC236}">
                <a16:creationId xmlns:a16="http://schemas.microsoft.com/office/drawing/2014/main" id="{0D68F7C9-B2C5-6242-8588-526F3A664C14}"/>
              </a:ext>
            </a:extLst>
          </p:cNvPr>
          <p:cNvSpPr txBox="1"/>
          <p:nvPr/>
        </p:nvSpPr>
        <p:spPr>
          <a:xfrm>
            <a:off x="8663554" y="6002161"/>
            <a:ext cx="2589170" cy="461665"/>
          </a:xfrm>
          <a:prstGeom prst="rect">
            <a:avLst/>
          </a:prstGeom>
          <a:noFill/>
        </p:spPr>
        <p:txBody>
          <a:bodyPr wrap="none" rtlCol="0">
            <a:spAutoFit/>
          </a:bodyPr>
          <a:lstStyle/>
          <a:p>
            <a:r>
              <a:rPr lang="en-US" sz="2400" b="1" dirty="0">
                <a:solidFill>
                  <a:srgbClr val="FF0066"/>
                </a:solidFill>
                <a:latin typeface="Comic Sans MS" panose="030F0902030302020204" pitchFamily="66" charset="0"/>
              </a:rPr>
              <a:t>Movable cabinet</a:t>
            </a:r>
          </a:p>
        </p:txBody>
      </p:sp>
      <p:cxnSp>
        <p:nvCxnSpPr>
          <p:cNvPr id="24" name="Straight Arrow Connector 23">
            <a:extLst>
              <a:ext uri="{FF2B5EF4-FFF2-40B4-BE49-F238E27FC236}">
                <a16:creationId xmlns:a16="http://schemas.microsoft.com/office/drawing/2014/main" id="{3906AF85-B934-2F45-A087-2E8888C53BEE}"/>
              </a:ext>
            </a:extLst>
          </p:cNvPr>
          <p:cNvCxnSpPr>
            <a:cxnSpLocks/>
          </p:cNvCxnSpPr>
          <p:nvPr/>
        </p:nvCxnSpPr>
        <p:spPr bwMode="auto">
          <a:xfrm>
            <a:off x="7700804" y="973500"/>
            <a:ext cx="2476314" cy="2029131"/>
          </a:xfrm>
          <a:prstGeom prst="straightConnector1">
            <a:avLst/>
          </a:prstGeom>
          <a:noFill/>
          <a:ln w="50800" cap="flat" cmpd="sng" algn="ctr">
            <a:solidFill>
              <a:srgbClr val="FF0066"/>
            </a:solidFill>
            <a:prstDash val="solid"/>
            <a:round/>
            <a:headEnd type="none" w="med" len="med"/>
            <a:tailEnd type="triangle"/>
          </a:ln>
          <a:effectLst/>
        </p:spPr>
      </p:cxnSp>
      <p:sp>
        <p:nvSpPr>
          <p:cNvPr id="28" name="TextBox 27">
            <a:extLst>
              <a:ext uri="{FF2B5EF4-FFF2-40B4-BE49-F238E27FC236}">
                <a16:creationId xmlns:a16="http://schemas.microsoft.com/office/drawing/2014/main" id="{369A1DB4-DE5A-BB4D-B5E0-904AA8D6D50F}"/>
              </a:ext>
            </a:extLst>
          </p:cNvPr>
          <p:cNvSpPr txBox="1"/>
          <p:nvPr/>
        </p:nvSpPr>
        <p:spPr>
          <a:xfrm>
            <a:off x="6553695" y="539286"/>
            <a:ext cx="2441694" cy="461665"/>
          </a:xfrm>
          <a:prstGeom prst="rect">
            <a:avLst/>
          </a:prstGeom>
          <a:noFill/>
        </p:spPr>
        <p:txBody>
          <a:bodyPr wrap="none" rtlCol="0">
            <a:spAutoFit/>
          </a:bodyPr>
          <a:lstStyle/>
          <a:p>
            <a:r>
              <a:rPr lang="en-US" sz="2400" b="1" dirty="0">
                <a:solidFill>
                  <a:srgbClr val="FF0066"/>
                </a:solidFill>
                <a:latin typeface="Comic Sans MS" panose="030F0902030302020204" pitchFamily="66" charset="0"/>
              </a:rPr>
              <a:t>Interferences?</a:t>
            </a:r>
          </a:p>
        </p:txBody>
      </p:sp>
      <p:sp>
        <p:nvSpPr>
          <p:cNvPr id="29" name="TextBox 28">
            <a:extLst>
              <a:ext uri="{FF2B5EF4-FFF2-40B4-BE49-F238E27FC236}">
                <a16:creationId xmlns:a16="http://schemas.microsoft.com/office/drawing/2014/main" id="{8B65FE69-9B5D-6347-BE74-F6AC5B9D57DD}"/>
              </a:ext>
            </a:extLst>
          </p:cNvPr>
          <p:cNvSpPr txBox="1"/>
          <p:nvPr/>
        </p:nvSpPr>
        <p:spPr>
          <a:xfrm>
            <a:off x="416689" y="1103058"/>
            <a:ext cx="2845651" cy="830997"/>
          </a:xfrm>
          <a:prstGeom prst="rect">
            <a:avLst/>
          </a:prstGeom>
          <a:noFill/>
        </p:spPr>
        <p:txBody>
          <a:bodyPr wrap="none" rtlCol="0">
            <a:spAutoFit/>
          </a:bodyPr>
          <a:lstStyle/>
          <a:p>
            <a:pPr algn="ctr"/>
            <a:r>
              <a:rPr lang="en-US" sz="2400" b="1" dirty="0">
                <a:solidFill>
                  <a:srgbClr val="FF0066"/>
                </a:solidFill>
                <a:latin typeface="Comic Sans MS" panose="030F0902030302020204" pitchFamily="66" charset="0"/>
              </a:rPr>
              <a:t>Racks completely </a:t>
            </a:r>
          </a:p>
          <a:p>
            <a:pPr algn="ctr"/>
            <a:r>
              <a:rPr lang="en-US" sz="2400" b="1" dirty="0">
                <a:solidFill>
                  <a:srgbClr val="FF0066"/>
                </a:solidFill>
                <a:latin typeface="Comic Sans MS" panose="030F0902030302020204" pitchFamily="66" charset="0"/>
              </a:rPr>
              <a:t>full</a:t>
            </a:r>
          </a:p>
        </p:txBody>
      </p:sp>
      <p:cxnSp>
        <p:nvCxnSpPr>
          <p:cNvPr id="30" name="Straight Arrow Connector 29">
            <a:extLst>
              <a:ext uri="{FF2B5EF4-FFF2-40B4-BE49-F238E27FC236}">
                <a16:creationId xmlns:a16="http://schemas.microsoft.com/office/drawing/2014/main" id="{363DA3EA-DCAC-A94E-8C41-6D0DB3E12C3E}"/>
              </a:ext>
            </a:extLst>
          </p:cNvPr>
          <p:cNvCxnSpPr>
            <a:cxnSpLocks/>
          </p:cNvCxnSpPr>
          <p:nvPr/>
        </p:nvCxnSpPr>
        <p:spPr bwMode="auto">
          <a:xfrm>
            <a:off x="1839514" y="1934055"/>
            <a:ext cx="680662" cy="797994"/>
          </a:xfrm>
          <a:prstGeom prst="straightConnector1">
            <a:avLst/>
          </a:prstGeom>
          <a:noFill/>
          <a:ln w="50800" cap="flat" cmpd="sng" algn="ctr">
            <a:solidFill>
              <a:srgbClr val="FF0066"/>
            </a:solidFill>
            <a:prstDash val="solid"/>
            <a:round/>
            <a:headEnd type="none" w="med" len="med"/>
            <a:tailEnd type="triangle"/>
          </a:ln>
          <a:effectLst/>
        </p:spPr>
      </p:cxnSp>
    </p:spTree>
    <p:extLst>
      <p:ext uri="{BB962C8B-B14F-4D97-AF65-F5344CB8AC3E}">
        <p14:creationId xmlns:p14="http://schemas.microsoft.com/office/powerpoint/2010/main" val="24001074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C44C-415E-B64A-84E7-6BEA625A93CC}"/>
              </a:ext>
            </a:extLst>
          </p:cNvPr>
          <p:cNvSpPr>
            <a:spLocks noGrp="1"/>
          </p:cNvSpPr>
          <p:nvPr>
            <p:ph type="title"/>
          </p:nvPr>
        </p:nvSpPr>
        <p:spPr/>
        <p:txBody>
          <a:bodyPr/>
          <a:lstStyle/>
          <a:p>
            <a:r>
              <a:rPr lang="en-US" dirty="0"/>
              <a:t>Preliminary run plan (cont.)</a:t>
            </a:r>
          </a:p>
        </p:txBody>
      </p:sp>
      <p:sp>
        <p:nvSpPr>
          <p:cNvPr id="3" name="Slide Number Placeholder 2">
            <a:extLst>
              <a:ext uri="{FF2B5EF4-FFF2-40B4-BE49-F238E27FC236}">
                <a16:creationId xmlns:a16="http://schemas.microsoft.com/office/drawing/2014/main" id="{140A54FA-2C0D-7543-A2E7-FC075B1043D6}"/>
              </a:ext>
            </a:extLst>
          </p:cNvPr>
          <p:cNvSpPr>
            <a:spLocks noGrp="1"/>
          </p:cNvSpPr>
          <p:nvPr>
            <p:ph type="sldNum" sz="quarter" idx="10"/>
          </p:nvPr>
        </p:nvSpPr>
        <p:spPr/>
        <p:txBody>
          <a:bodyPr/>
          <a:lstStyle/>
          <a:p>
            <a:fld id="{4E3C8357-BD40-4847-A1AA-5E0327F54626}" type="slidenum">
              <a:rPr lang="fr-FR" smtClean="0"/>
              <a:pPr/>
              <a:t>21</a:t>
            </a:fld>
            <a:endParaRPr lang="fr-FR"/>
          </a:p>
        </p:txBody>
      </p:sp>
      <p:sp>
        <p:nvSpPr>
          <p:cNvPr id="4" name="Content Placeholder 9">
            <a:extLst>
              <a:ext uri="{FF2B5EF4-FFF2-40B4-BE49-F238E27FC236}">
                <a16:creationId xmlns:a16="http://schemas.microsoft.com/office/drawing/2014/main" id="{1A15F44F-AE56-A74D-95CB-7542215CF46A}"/>
              </a:ext>
            </a:extLst>
          </p:cNvPr>
          <p:cNvSpPr txBox="1">
            <a:spLocks/>
          </p:cNvSpPr>
          <p:nvPr/>
        </p:nvSpPr>
        <p:spPr bwMode="auto">
          <a:xfrm>
            <a:off x="582326" y="968000"/>
            <a:ext cx="8953641" cy="2742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Commission trigger</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Desire to test TOF trigger during 2020 run to check firmware. </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Establish FCAL/BCAL trigger, set thresholds.</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Check rates for TOF trigger.</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Setup FCAL/BCAL + TOF triggers for production</a:t>
            </a:r>
          </a:p>
          <a:p>
            <a:pPr marL="1257300" lvl="2"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Add the random </a:t>
            </a:r>
            <a:r>
              <a:rPr lang="en-US" sz="1800" kern="0" dirty="0" err="1">
                <a:latin typeface="Comic Sans MS" pitchFamily="-112" charset="0"/>
                <a:ea typeface="ＭＳ Ｐゴシック" pitchFamily="-112" charset="-128"/>
                <a:cs typeface="Comic Sans MS"/>
              </a:rPr>
              <a:t>pulser</a:t>
            </a:r>
            <a:r>
              <a:rPr lang="en-US" sz="1800" kern="0" dirty="0">
                <a:latin typeface="Comic Sans MS" pitchFamily="-112" charset="0"/>
                <a:ea typeface="ＭＳ Ｐゴシック" pitchFamily="-112" charset="-128"/>
                <a:cs typeface="Comic Sans MS"/>
              </a:rPr>
              <a:t>, PS, and LED triggers</a:t>
            </a:r>
          </a:p>
          <a:p>
            <a:pPr marL="1257300" lvl="2"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Set beam current based on trigger studies</a:t>
            </a:r>
          </a:p>
        </p:txBody>
      </p:sp>
      <p:pic>
        <p:nvPicPr>
          <p:cNvPr id="1025" name="Picture 1" descr="page17image71152">
            <a:extLst>
              <a:ext uri="{FF2B5EF4-FFF2-40B4-BE49-F238E27FC236}">
                <a16:creationId xmlns:a16="http://schemas.microsoft.com/office/drawing/2014/main" id="{B224E11B-8CED-A245-BAE5-B09E62302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276" y="2302040"/>
            <a:ext cx="3929448" cy="3874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F5743F-09B9-F646-B633-8BA4298B10E3}"/>
              </a:ext>
            </a:extLst>
          </p:cNvPr>
          <p:cNvSpPr txBox="1"/>
          <p:nvPr/>
        </p:nvSpPr>
        <p:spPr>
          <a:xfrm>
            <a:off x="8439665" y="1877445"/>
            <a:ext cx="3064476" cy="923330"/>
          </a:xfrm>
          <a:prstGeom prst="rect">
            <a:avLst/>
          </a:prstGeom>
          <a:solidFill>
            <a:schemeClr val="bg1"/>
          </a:solidFill>
        </p:spPr>
        <p:txBody>
          <a:bodyPr wrap="square" rtlCol="0">
            <a:spAutoFit/>
          </a:bodyPr>
          <a:lstStyle/>
          <a:p>
            <a:r>
              <a:rPr lang="en-US" sz="1800" dirty="0">
                <a:latin typeface="Comic Sans MS" panose="030F0902030302020204" pitchFamily="66" charset="0"/>
              </a:rPr>
              <a:t>Estimated FCAL/BCAL trigger rate on LH</a:t>
            </a:r>
            <a:r>
              <a:rPr lang="en-US" sz="1800" baseline="-25000" dirty="0">
                <a:latin typeface="Comic Sans MS" panose="030F0902030302020204" pitchFamily="66" charset="0"/>
              </a:rPr>
              <a:t>2</a:t>
            </a:r>
            <a:r>
              <a:rPr lang="en-US" sz="1800" dirty="0">
                <a:latin typeface="Comic Sans MS" panose="030F0902030302020204" pitchFamily="66" charset="0"/>
              </a:rPr>
              <a:t> target using random trigger </a:t>
            </a:r>
          </a:p>
        </p:txBody>
      </p:sp>
      <p:sp>
        <p:nvSpPr>
          <p:cNvPr id="9" name="Content Placeholder 9">
            <a:extLst>
              <a:ext uri="{FF2B5EF4-FFF2-40B4-BE49-F238E27FC236}">
                <a16:creationId xmlns:a16="http://schemas.microsoft.com/office/drawing/2014/main" id="{2F878974-7BC2-8B48-A808-AFF3E08C5E04}"/>
              </a:ext>
            </a:extLst>
          </p:cNvPr>
          <p:cNvSpPr txBox="1">
            <a:spLocks/>
          </p:cNvSpPr>
          <p:nvPr/>
        </p:nvSpPr>
        <p:spPr bwMode="auto">
          <a:xfrm>
            <a:off x="1971288" y="3710219"/>
            <a:ext cx="4857775" cy="27368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Scale measured rates during test to CPP conditions: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Current = 20 </a:t>
            </a:r>
            <a:r>
              <a:rPr lang="en-US" sz="1800" kern="0" dirty="0" err="1">
                <a:latin typeface="Comic Sans MS" pitchFamily="-112" charset="0"/>
                <a:ea typeface="ＭＳ Ｐゴシック" pitchFamily="-112" charset="-128"/>
                <a:cs typeface="Comic Sans MS"/>
              </a:rPr>
              <a:t>nA</a:t>
            </a:r>
            <a:r>
              <a:rPr lang="en-US" sz="1800" kern="0" dirty="0">
                <a:latin typeface="Comic Sans MS" pitchFamily="-112" charset="0"/>
                <a:ea typeface="ＭＳ Ｐゴシック" pitchFamily="-112" charset="-128"/>
                <a:cs typeface="Comic Sans MS"/>
              </a:rPr>
              <a:t> (5 mm collimator)</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Target = 5% Rad. Length</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FCAL/BCAL Trigger rate &lt; 10 kHz</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TOF Trigger rate ~ 30 kHz</a:t>
            </a:r>
          </a:p>
          <a:p>
            <a:pPr marL="342900" indent="-342900">
              <a:spcAft>
                <a:spcPts val="1200"/>
              </a:spcAft>
              <a:buClr>
                <a:srgbClr val="0000FF"/>
              </a:buClr>
              <a:buFont typeface="Wingdings" pitchFamily="-112" charset="2"/>
              <a:buChar char="§"/>
              <a:defRPr/>
            </a:pPr>
            <a:r>
              <a:rPr lang="en-US" sz="1800" kern="0" dirty="0" err="1">
                <a:solidFill>
                  <a:srgbClr val="0432FF"/>
                </a:solidFill>
                <a:latin typeface="Comic Sans MS" pitchFamily="-112" charset="0"/>
                <a:ea typeface="ＭＳ Ｐゴシック" pitchFamily="-112" charset="-128"/>
                <a:cs typeface="Comic Sans MS"/>
              </a:rPr>
              <a:t>GlueX</a:t>
            </a:r>
            <a:r>
              <a:rPr lang="en-US" sz="1800" kern="0" dirty="0">
                <a:solidFill>
                  <a:srgbClr val="0432FF"/>
                </a:solidFill>
                <a:latin typeface="Comic Sans MS" pitchFamily="-112" charset="0"/>
                <a:ea typeface="ＭＳ Ｐゴシック" pitchFamily="-112" charset="-128"/>
                <a:cs typeface="Comic Sans MS"/>
              </a:rPr>
              <a:t> II runs at twice this rate</a:t>
            </a:r>
          </a:p>
          <a:p>
            <a:pPr marL="800100" lvl="1" indent="-342900">
              <a:spcAft>
                <a:spcPts val="1200"/>
              </a:spcAft>
              <a:buClr>
                <a:srgbClr val="0000FF"/>
              </a:buClr>
              <a:buFont typeface="Wingdings" pitchFamily="-112" charset="2"/>
              <a:buChar char="§"/>
              <a:defRPr/>
            </a:pPr>
            <a:endParaRPr lang="en-US" sz="1800" kern="0" dirty="0">
              <a:latin typeface="Comic Sans MS" pitchFamily="-112" charset="0"/>
              <a:ea typeface="ＭＳ Ｐゴシック" pitchFamily="-112" charset="-128"/>
              <a:cs typeface="Comic Sans MS"/>
            </a:endParaRPr>
          </a:p>
          <a:p>
            <a:pPr marL="342900" indent="-342900">
              <a:spcAft>
                <a:spcPts val="1200"/>
              </a:spcAft>
              <a:buClr>
                <a:srgbClr val="0000FF"/>
              </a:buClr>
              <a:buFont typeface="Wingdings" pitchFamily="-112" charset="2"/>
              <a:buChar char="§"/>
              <a:defRPr/>
            </a:pPr>
            <a:endParaRPr lang="en-US" sz="1800" kern="0" dirty="0">
              <a:latin typeface="Comic Sans MS" pitchFamily="-112" charset="0"/>
              <a:ea typeface="ＭＳ Ｐゴシック" pitchFamily="-112" charset="-128"/>
              <a:cs typeface="Comic Sans MS"/>
            </a:endParaRPr>
          </a:p>
        </p:txBody>
      </p:sp>
    </p:spTree>
    <p:extLst>
      <p:ext uri="{BB962C8B-B14F-4D97-AF65-F5344CB8AC3E}">
        <p14:creationId xmlns:p14="http://schemas.microsoft.com/office/powerpoint/2010/main" val="338974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New equipment and installations</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3</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698359" y="780616"/>
            <a:ext cx="8953641" cy="5521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Muon detector (UMass and Hall D Mechanical)</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Modifications to forward platform</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Modifications to FCAL dark room to allow installation</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MWPC fabrication</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Assembly of muon detector with MWPCs and iron shielding</a:t>
            </a:r>
          </a:p>
          <a:p>
            <a:pPr marL="800100" lvl="1"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Electronics and DAQ modifications for MWPCs</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Move tagger microscope to cover 6 GeV coherent peak</a:t>
            </a:r>
          </a:p>
          <a:p>
            <a:pPr marL="342900"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Target and modifications to target area to use solid </a:t>
            </a:r>
            <a:r>
              <a:rPr lang="en-US" sz="1800" kern="0" dirty="0" err="1">
                <a:latin typeface="Comic Sans MS" pitchFamily="-112" charset="0"/>
                <a:ea typeface="ＭＳ Ｐゴシック" pitchFamily="-112" charset="-128"/>
                <a:cs typeface="Comic Sans MS"/>
              </a:rPr>
              <a:t>Pb</a:t>
            </a:r>
            <a:r>
              <a:rPr lang="en-US" sz="1800" kern="0" dirty="0">
                <a:latin typeface="Comic Sans MS" pitchFamily="-112" charset="0"/>
                <a:ea typeface="ＭＳ Ｐゴシック" pitchFamily="-112" charset="-128"/>
                <a:cs typeface="Comic Sans MS"/>
              </a:rPr>
              <a:t> target</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Development of TOF trigger</a:t>
            </a:r>
            <a:endParaRPr lang="en-US" sz="1800" kern="0" dirty="0">
              <a:latin typeface="Comic Sans MS" pitchFamily="-112" charset="0"/>
              <a:ea typeface="ＭＳ Ｐゴシック" pitchFamily="-112" charset="-128"/>
              <a:cs typeface="Comic Sans MS"/>
            </a:endParaRPr>
          </a:p>
          <a:p>
            <a:pPr marL="800100" lvl="1"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TOF design requirement document completed</a:t>
            </a:r>
          </a:p>
          <a:p>
            <a:pPr marL="800100" lvl="1"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Production trigger would include an ‘OR’ of the FCAL/BCAL trigger for NPP and the new TOF trigger for CPP + random, PS and LED calibration triggers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Documentation</a:t>
            </a:r>
          </a:p>
        </p:txBody>
      </p:sp>
      <p:sp>
        <p:nvSpPr>
          <p:cNvPr id="5" name="TextBox 4">
            <a:extLst>
              <a:ext uri="{FF2B5EF4-FFF2-40B4-BE49-F238E27FC236}">
                <a16:creationId xmlns:a16="http://schemas.microsoft.com/office/drawing/2014/main" id="{F1406945-940F-234C-B7E2-28E95A934D30}"/>
              </a:ext>
            </a:extLst>
          </p:cNvPr>
          <p:cNvSpPr txBox="1"/>
          <p:nvPr/>
        </p:nvSpPr>
        <p:spPr>
          <a:xfrm>
            <a:off x="8214789" y="780617"/>
            <a:ext cx="3599062" cy="707886"/>
          </a:xfrm>
          <a:prstGeom prst="rect">
            <a:avLst/>
          </a:prstGeom>
          <a:noFill/>
        </p:spPr>
        <p:txBody>
          <a:bodyPr wrap="none" rtlCol="0">
            <a:spAutoFit/>
          </a:bodyPr>
          <a:lstStyle/>
          <a:p>
            <a:pPr algn="ctr"/>
            <a:r>
              <a:rPr lang="en-US" sz="2000" dirty="0">
                <a:solidFill>
                  <a:srgbClr val="0432FF"/>
                </a:solidFill>
                <a:latin typeface="Comic Sans MS" panose="030F0902030302020204" pitchFamily="66" charset="0"/>
              </a:rPr>
              <a:t>This Talk:</a:t>
            </a:r>
          </a:p>
          <a:p>
            <a:pPr algn="ctr"/>
            <a:r>
              <a:rPr lang="en-US" sz="2000" dirty="0">
                <a:solidFill>
                  <a:srgbClr val="0432FF"/>
                </a:solidFill>
                <a:latin typeface="Comic Sans MS" panose="030F0902030302020204" pitchFamily="66" charset="0"/>
              </a:rPr>
              <a:t>Concentrate on items in Blue</a:t>
            </a:r>
          </a:p>
        </p:txBody>
      </p:sp>
    </p:spTree>
    <p:extLst>
      <p:ext uri="{BB962C8B-B14F-4D97-AF65-F5344CB8AC3E}">
        <p14:creationId xmlns:p14="http://schemas.microsoft.com/office/powerpoint/2010/main" val="1426129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378987" y="1119137"/>
            <a:ext cx="8953641" cy="4881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Responsibility: </a:t>
            </a:r>
            <a:r>
              <a:rPr lang="en-US" sz="1800" kern="0" dirty="0" err="1">
                <a:solidFill>
                  <a:srgbClr val="0432FF"/>
                </a:solidFill>
                <a:latin typeface="Comic Sans MS" pitchFamily="-112" charset="0"/>
                <a:ea typeface="ＭＳ Ｐゴシック" pitchFamily="-112" charset="-128"/>
                <a:cs typeface="Comic Sans MS"/>
              </a:rPr>
              <a:t>Jlab</a:t>
            </a:r>
            <a:r>
              <a:rPr lang="en-US" sz="1800" kern="0" dirty="0">
                <a:solidFill>
                  <a:srgbClr val="0432FF"/>
                </a:solidFill>
                <a:latin typeface="Comic Sans MS" pitchFamily="-112" charset="0"/>
                <a:ea typeface="ＭＳ Ｐゴシック" pitchFamily="-112" charset="-128"/>
                <a:cs typeface="Comic Sans MS"/>
              </a:rPr>
              <a:t> Electronics (Fernando and Chris)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Signal cables (new cables)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Six MWPCs, 144 wires/MWPC, 864 wires total</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6 cables/MWPC, 24 wires/cable, 36 cables total + spares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Move crate from upstream platform to FCAL platform </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Locate a half rack on the north side of the muon detector</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1 FADC signal crate (borrowed from CDC)</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864 FADC-125 channels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12 FADC-125 modules, 72 channels/module</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CAEN HV crate (additional card in </a:t>
            </a:r>
            <a:r>
              <a:rPr lang="en-US" sz="1800" kern="0" dirty="0" err="1">
                <a:solidFill>
                  <a:srgbClr val="0432FF"/>
                </a:solidFill>
                <a:latin typeface="Comic Sans MS" pitchFamily="-112" charset="0"/>
                <a:ea typeface="ＭＳ Ｐゴシック" pitchFamily="-112" charset="-128"/>
                <a:cs typeface="Comic Sans MS"/>
              </a:rPr>
              <a:t>Ccal</a:t>
            </a:r>
            <a:r>
              <a:rPr lang="en-US" sz="1800" kern="0" dirty="0">
                <a:solidFill>
                  <a:srgbClr val="0432FF"/>
                </a:solidFill>
                <a:latin typeface="Comic Sans MS" pitchFamily="-112" charset="0"/>
                <a:ea typeface="ＭＳ Ｐゴシック" pitchFamily="-112" charset="-128"/>
                <a:cs typeface="Comic Sans MS"/>
              </a:rPr>
              <a:t> crate)</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Need special transition connector (Chris)</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1 SHV cable/MWPC, 6 HV channels total</a:t>
            </a:r>
          </a:p>
          <a:p>
            <a:pPr lvl="1">
              <a:spcAft>
                <a:spcPts val="600"/>
              </a:spcAft>
              <a:buClr>
                <a:srgbClr val="0000FF"/>
              </a:buClr>
              <a:defRPr/>
            </a:pPr>
            <a:endParaRPr lang="en-US" sz="1800" kern="0" dirty="0">
              <a:latin typeface="Comic Sans MS" pitchFamily="-112" charset="0"/>
              <a:ea typeface="ＭＳ Ｐゴシック" pitchFamily="-112" charset="-128"/>
              <a:cs typeface="Comic Sans MS"/>
            </a:endParaRPr>
          </a:p>
        </p:txBody>
      </p:sp>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Electronics support for MWPCs</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4</a:t>
            </a:fld>
            <a:endParaRPr lang="fr-FR"/>
          </a:p>
        </p:txBody>
      </p:sp>
      <p:grpSp>
        <p:nvGrpSpPr>
          <p:cNvPr id="15" name="Group 14">
            <a:extLst>
              <a:ext uri="{FF2B5EF4-FFF2-40B4-BE49-F238E27FC236}">
                <a16:creationId xmlns:a16="http://schemas.microsoft.com/office/drawing/2014/main" id="{D256B8B8-83F7-F846-AB55-EA733077124A}"/>
              </a:ext>
            </a:extLst>
          </p:cNvPr>
          <p:cNvGrpSpPr/>
          <p:nvPr/>
        </p:nvGrpSpPr>
        <p:grpSpPr>
          <a:xfrm>
            <a:off x="7359211" y="1607514"/>
            <a:ext cx="4585577" cy="4226893"/>
            <a:chOff x="7532942" y="866734"/>
            <a:chExt cx="4585577" cy="4226893"/>
          </a:xfrm>
        </p:grpSpPr>
        <p:pic>
          <p:nvPicPr>
            <p:cNvPr id="5" name="Picture 4">
              <a:extLst>
                <a:ext uri="{FF2B5EF4-FFF2-40B4-BE49-F238E27FC236}">
                  <a16:creationId xmlns:a16="http://schemas.microsoft.com/office/drawing/2014/main" id="{931C1280-62AF-6744-ABA6-22035F7607AD}"/>
                </a:ext>
              </a:extLst>
            </p:cNvPr>
            <p:cNvPicPr>
              <a:picLocks noChangeAspect="1"/>
            </p:cNvPicPr>
            <p:nvPr/>
          </p:nvPicPr>
          <p:blipFill>
            <a:blip r:embed="rId2"/>
            <a:stretch>
              <a:fillRect/>
            </a:stretch>
          </p:blipFill>
          <p:spPr>
            <a:xfrm>
              <a:off x="7532942" y="866734"/>
              <a:ext cx="4524729" cy="3885740"/>
            </a:xfrm>
            <a:prstGeom prst="rect">
              <a:avLst/>
            </a:prstGeom>
          </p:spPr>
        </p:pic>
        <p:sp>
          <p:nvSpPr>
            <p:cNvPr id="6" name="Rectangle 5">
              <a:extLst>
                <a:ext uri="{FF2B5EF4-FFF2-40B4-BE49-F238E27FC236}">
                  <a16:creationId xmlns:a16="http://schemas.microsoft.com/office/drawing/2014/main" id="{A877F372-E70D-7443-96FD-AD973719DF70}"/>
                </a:ext>
              </a:extLst>
            </p:cNvPr>
            <p:cNvSpPr/>
            <p:nvPr/>
          </p:nvSpPr>
          <p:spPr bwMode="auto">
            <a:xfrm>
              <a:off x="10895208" y="2770495"/>
              <a:ext cx="396682" cy="388462"/>
            </a:xfrm>
            <a:prstGeom prst="rect">
              <a:avLst/>
            </a:prstGeom>
            <a:solidFill>
              <a:schemeClr val="bg1"/>
            </a:solidFill>
            <a:ln w="50800" cap="flat" cmpd="sng" algn="ctr">
              <a:solidFill>
                <a:srgbClr val="FF0066"/>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cxnSp>
          <p:nvCxnSpPr>
            <p:cNvPr id="7" name="Straight Arrow Connector 6">
              <a:extLst>
                <a:ext uri="{FF2B5EF4-FFF2-40B4-BE49-F238E27FC236}">
                  <a16:creationId xmlns:a16="http://schemas.microsoft.com/office/drawing/2014/main" id="{BF77BBED-9207-474B-BA78-72EB4BAAA553}"/>
                </a:ext>
              </a:extLst>
            </p:cNvPr>
            <p:cNvCxnSpPr>
              <a:cxnSpLocks/>
            </p:cNvCxnSpPr>
            <p:nvPr/>
          </p:nvCxnSpPr>
          <p:spPr bwMode="auto">
            <a:xfrm flipV="1">
              <a:off x="10796037" y="3264722"/>
              <a:ext cx="198342" cy="1393872"/>
            </a:xfrm>
            <a:prstGeom prst="straightConnector1">
              <a:avLst/>
            </a:prstGeom>
            <a:noFill/>
            <a:ln w="50800" cap="flat" cmpd="sng" algn="ctr">
              <a:solidFill>
                <a:srgbClr val="FF0066"/>
              </a:solidFill>
              <a:prstDash val="solid"/>
              <a:round/>
              <a:headEnd type="none" w="med" len="med"/>
              <a:tailEnd type="triangle"/>
            </a:ln>
            <a:effectLst/>
          </p:spPr>
        </p:cxnSp>
        <p:sp>
          <p:nvSpPr>
            <p:cNvPr id="8" name="TextBox 7">
              <a:extLst>
                <a:ext uri="{FF2B5EF4-FFF2-40B4-BE49-F238E27FC236}">
                  <a16:creationId xmlns:a16="http://schemas.microsoft.com/office/drawing/2014/main" id="{442B8FCF-3EB0-174B-83F1-D7EF148995CB}"/>
                </a:ext>
              </a:extLst>
            </p:cNvPr>
            <p:cNvSpPr txBox="1"/>
            <p:nvPr/>
          </p:nvSpPr>
          <p:spPr>
            <a:xfrm>
              <a:off x="8884941" y="4724295"/>
              <a:ext cx="3233578" cy="369332"/>
            </a:xfrm>
            <a:prstGeom prst="rect">
              <a:avLst/>
            </a:prstGeom>
            <a:noFill/>
          </p:spPr>
          <p:txBody>
            <a:bodyPr wrap="none" rtlCol="0">
              <a:spAutoFit/>
            </a:bodyPr>
            <a:lstStyle/>
            <a:p>
              <a:r>
                <a:rPr lang="en-US" sz="1800" b="1" dirty="0">
                  <a:solidFill>
                    <a:srgbClr val="FF0066"/>
                  </a:solidFill>
                  <a:latin typeface="Comic Sans MS" panose="030F0902030302020204" pitchFamily="66" charset="0"/>
                </a:rPr>
                <a:t>Location of new (half) rack</a:t>
              </a:r>
            </a:p>
          </p:txBody>
        </p:sp>
      </p:grpSp>
    </p:spTree>
    <p:extLst>
      <p:ext uri="{BB962C8B-B14F-4D97-AF65-F5344CB8AC3E}">
        <p14:creationId xmlns:p14="http://schemas.microsoft.com/office/powerpoint/2010/main" val="26044161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Electronics support for MWPCs (cont.)</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5</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1021838" y="463479"/>
            <a:ext cx="9728030" cy="5474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spcAft>
                <a:spcPts val="1200"/>
              </a:spcAft>
              <a:buClr>
                <a:srgbClr val="0000FF"/>
              </a:buClr>
              <a:defRPr/>
            </a:pPr>
            <a:endParaRPr lang="en-US" sz="1800" kern="0" dirty="0">
              <a:latin typeface="Comic Sans MS" pitchFamily="-112" charset="0"/>
              <a:ea typeface="ＭＳ Ｐゴシック" pitchFamily="-112" charset="-128"/>
              <a:cs typeface="Comic Sans MS"/>
            </a:endParaRP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Low voltage to power MWPC electronics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Require two pairs +/-5 V inputs to each chamber (2x2x6 = 24 inputs)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MWPC chambers draw 1 A from each +5 and -5 V supply. </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Need cable adaptor for connections to MWPC (Chris).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Gas system (Hall D Mechanical)</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Use the CDC gas supply to provide gas to the MWPCs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Slow controls (</a:t>
            </a:r>
            <a:r>
              <a:rPr lang="en-US" sz="1800" kern="0" dirty="0" err="1">
                <a:solidFill>
                  <a:srgbClr val="0432FF"/>
                </a:solidFill>
                <a:latin typeface="Comic Sans MS" pitchFamily="-112" charset="0"/>
                <a:ea typeface="ＭＳ Ｐゴシック" pitchFamily="-112" charset="-128"/>
                <a:cs typeface="Comic Sans MS"/>
              </a:rPr>
              <a:t>Hovanes</a:t>
            </a:r>
            <a:r>
              <a:rPr lang="en-US" sz="1800" kern="0" dirty="0">
                <a:solidFill>
                  <a:srgbClr val="0432FF"/>
                </a:solidFill>
                <a:latin typeface="Comic Sans MS" pitchFamily="-112" charset="0"/>
                <a:ea typeface="ＭＳ Ｐゴシック" pitchFamily="-112" charset="-128"/>
                <a:cs typeface="Comic Sans MS"/>
              </a:rPr>
              <a:t>)</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HV CAEN control</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LV control of MPODs</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Gas system</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DAQ modifications needed to read crate in new configuration (</a:t>
            </a:r>
            <a:r>
              <a:rPr lang="en-US" sz="1800" kern="0" dirty="0" err="1">
                <a:solidFill>
                  <a:srgbClr val="0432FF"/>
                </a:solidFill>
                <a:latin typeface="Comic Sans MS" pitchFamily="-112" charset="0"/>
                <a:ea typeface="ＭＳ Ｐゴシック" pitchFamily="-112" charset="-128"/>
                <a:cs typeface="Comic Sans MS"/>
              </a:rPr>
              <a:t>Serguei</a:t>
            </a:r>
            <a:r>
              <a:rPr lang="en-US" sz="1800" kern="0" dirty="0">
                <a:solidFill>
                  <a:srgbClr val="0432FF"/>
                </a:solidFill>
                <a:latin typeface="Comic Sans MS" pitchFamily="-112" charset="0"/>
                <a:ea typeface="ＭＳ Ｐゴシック" pitchFamily="-112" charset="-128"/>
                <a:cs typeface="Comic Sans MS"/>
              </a:rPr>
              <a:t> and Sasha)</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Use name rocFMWPC1, used previously in beam test.</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There are spare optical cables on the forward platform</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All systems will be used except for DIRC, </a:t>
            </a:r>
            <a:r>
              <a:rPr lang="en-US" sz="1800" kern="0" dirty="0" err="1">
                <a:latin typeface="Comic Sans MS" pitchFamily="-112" charset="0"/>
                <a:ea typeface="ＭＳ Ｐゴシック" pitchFamily="-112" charset="-128"/>
                <a:cs typeface="Comic Sans MS"/>
              </a:rPr>
              <a:t>Ccal</a:t>
            </a:r>
            <a:r>
              <a:rPr lang="en-US" sz="1800" kern="0" dirty="0">
                <a:latin typeface="Comic Sans MS" pitchFamily="-112" charset="0"/>
                <a:ea typeface="ＭＳ Ｐゴシック" pitchFamily="-112" charset="-128"/>
                <a:cs typeface="Comic Sans MS"/>
              </a:rPr>
              <a:t>, Start, CDC</a:t>
            </a:r>
          </a:p>
          <a:p>
            <a:pPr marL="800100" lvl="1" indent="-342900">
              <a:spcAft>
                <a:spcPts val="600"/>
              </a:spcAft>
              <a:buClr>
                <a:srgbClr val="0000FF"/>
              </a:buClr>
              <a:buFont typeface="Wingdings" pitchFamily="-112" charset="2"/>
              <a:buChar char="§"/>
              <a:defRPr/>
            </a:pPr>
            <a:endParaRPr lang="en-US" sz="1800" kern="0" dirty="0">
              <a:latin typeface="Comic Sans MS" pitchFamily="-112" charset="0"/>
              <a:ea typeface="ＭＳ Ｐゴシック" pitchFamily="-112" charset="-128"/>
              <a:cs typeface="Comic Sans MS"/>
            </a:endParaRPr>
          </a:p>
        </p:txBody>
      </p:sp>
    </p:spTree>
    <p:extLst>
      <p:ext uri="{BB962C8B-B14F-4D97-AF65-F5344CB8AC3E}">
        <p14:creationId xmlns:p14="http://schemas.microsoft.com/office/powerpoint/2010/main" val="37033885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5401-B677-8E43-BF41-33FD36FA398D}"/>
              </a:ext>
            </a:extLst>
          </p:cNvPr>
          <p:cNvSpPr>
            <a:spLocks noGrp="1"/>
          </p:cNvSpPr>
          <p:nvPr>
            <p:ph type="title"/>
          </p:nvPr>
        </p:nvSpPr>
        <p:spPr/>
        <p:txBody>
          <a:bodyPr/>
          <a:lstStyle/>
          <a:p>
            <a:r>
              <a:rPr lang="en-US" dirty="0"/>
              <a:t>Geometry of Tagger</a:t>
            </a:r>
          </a:p>
        </p:txBody>
      </p:sp>
      <p:sp>
        <p:nvSpPr>
          <p:cNvPr id="3" name="Slide Number Placeholder 2">
            <a:extLst>
              <a:ext uri="{FF2B5EF4-FFF2-40B4-BE49-F238E27FC236}">
                <a16:creationId xmlns:a16="http://schemas.microsoft.com/office/drawing/2014/main" id="{28F94CEE-84F4-4440-AFF9-0849573A107F}"/>
              </a:ext>
            </a:extLst>
          </p:cNvPr>
          <p:cNvSpPr>
            <a:spLocks noGrp="1"/>
          </p:cNvSpPr>
          <p:nvPr>
            <p:ph type="sldNum" sz="quarter" idx="10"/>
          </p:nvPr>
        </p:nvSpPr>
        <p:spPr/>
        <p:txBody>
          <a:bodyPr/>
          <a:lstStyle/>
          <a:p>
            <a:fld id="{4E3C8357-BD40-4847-A1AA-5E0327F54626}" type="slidenum">
              <a:rPr lang="fr-FR" smtClean="0"/>
              <a:pPr/>
              <a:t>6</a:t>
            </a:fld>
            <a:endParaRPr lang="fr-FR"/>
          </a:p>
        </p:txBody>
      </p:sp>
      <p:pic>
        <p:nvPicPr>
          <p:cNvPr id="5" name="Picture 4">
            <a:extLst>
              <a:ext uri="{FF2B5EF4-FFF2-40B4-BE49-F238E27FC236}">
                <a16:creationId xmlns:a16="http://schemas.microsoft.com/office/drawing/2014/main" id="{E32ECC00-472B-C040-911B-C75EE0F1EFB3}"/>
              </a:ext>
            </a:extLst>
          </p:cNvPr>
          <p:cNvPicPr>
            <a:picLocks noChangeAspect="1"/>
          </p:cNvPicPr>
          <p:nvPr/>
        </p:nvPicPr>
        <p:blipFill>
          <a:blip r:embed="rId2"/>
          <a:stretch>
            <a:fillRect/>
          </a:stretch>
        </p:blipFill>
        <p:spPr>
          <a:xfrm>
            <a:off x="109544" y="688382"/>
            <a:ext cx="8585200" cy="3327400"/>
          </a:xfrm>
          <a:prstGeom prst="rect">
            <a:avLst/>
          </a:prstGeom>
        </p:spPr>
      </p:pic>
      <p:pic>
        <p:nvPicPr>
          <p:cNvPr id="6" name="Picture 5">
            <a:extLst>
              <a:ext uri="{FF2B5EF4-FFF2-40B4-BE49-F238E27FC236}">
                <a16:creationId xmlns:a16="http://schemas.microsoft.com/office/drawing/2014/main" id="{6FEA1B25-F6CB-B840-9F4B-39919D4379FC}"/>
              </a:ext>
            </a:extLst>
          </p:cNvPr>
          <p:cNvPicPr>
            <a:picLocks noChangeAspect="1"/>
          </p:cNvPicPr>
          <p:nvPr/>
        </p:nvPicPr>
        <p:blipFill rotWithShape="1">
          <a:blip r:embed="rId3"/>
          <a:srcRect b="14828"/>
          <a:stretch/>
        </p:blipFill>
        <p:spPr>
          <a:xfrm>
            <a:off x="4273028" y="4042307"/>
            <a:ext cx="3878077" cy="2477264"/>
          </a:xfrm>
          <a:prstGeom prst="rect">
            <a:avLst/>
          </a:prstGeom>
        </p:spPr>
      </p:pic>
      <p:pic>
        <p:nvPicPr>
          <p:cNvPr id="7" name="Picture 6">
            <a:extLst>
              <a:ext uri="{FF2B5EF4-FFF2-40B4-BE49-F238E27FC236}">
                <a16:creationId xmlns:a16="http://schemas.microsoft.com/office/drawing/2014/main" id="{39FBA50C-655A-DE44-94C8-C9EC67D0B397}"/>
              </a:ext>
            </a:extLst>
          </p:cNvPr>
          <p:cNvPicPr>
            <a:picLocks noChangeAspect="1"/>
          </p:cNvPicPr>
          <p:nvPr/>
        </p:nvPicPr>
        <p:blipFill>
          <a:blip r:embed="rId4"/>
          <a:stretch>
            <a:fillRect/>
          </a:stretch>
        </p:blipFill>
        <p:spPr>
          <a:xfrm rot="5400000">
            <a:off x="8362131" y="1300205"/>
            <a:ext cx="3872270" cy="2904203"/>
          </a:xfrm>
          <a:prstGeom prst="rect">
            <a:avLst/>
          </a:prstGeom>
        </p:spPr>
      </p:pic>
      <p:pic>
        <p:nvPicPr>
          <p:cNvPr id="8" name="Picture 7">
            <a:extLst>
              <a:ext uri="{FF2B5EF4-FFF2-40B4-BE49-F238E27FC236}">
                <a16:creationId xmlns:a16="http://schemas.microsoft.com/office/drawing/2014/main" id="{DBA1F399-829A-E047-9C36-326E4A0BACB5}"/>
              </a:ext>
            </a:extLst>
          </p:cNvPr>
          <p:cNvPicPr>
            <a:picLocks noChangeAspect="1"/>
          </p:cNvPicPr>
          <p:nvPr/>
        </p:nvPicPr>
        <p:blipFill rotWithShape="1">
          <a:blip r:embed="rId5"/>
          <a:srcRect b="6666"/>
          <a:stretch/>
        </p:blipFill>
        <p:spPr>
          <a:xfrm>
            <a:off x="711534" y="3962731"/>
            <a:ext cx="2866436" cy="2583366"/>
          </a:xfrm>
          <a:prstGeom prst="rect">
            <a:avLst/>
          </a:prstGeom>
        </p:spPr>
      </p:pic>
    </p:spTree>
    <p:extLst>
      <p:ext uri="{BB962C8B-B14F-4D97-AF65-F5344CB8AC3E}">
        <p14:creationId xmlns:p14="http://schemas.microsoft.com/office/powerpoint/2010/main" val="8972694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Move tagger microscope to cover 6 GeV coherent peak</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7</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978975" y="776606"/>
            <a:ext cx="9549611" cy="5346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Responsibility: UConn (Richard Jones)</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Alignment tools and hardware</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Three pieces are needed: a). Triangular piece to set the beta angle of the first counter, b) Two pieces to set the location of the rails at 6 GeV. </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Engineering drawings are being updated by James </a:t>
            </a:r>
            <a:r>
              <a:rPr lang="en-US" sz="1800" kern="0" dirty="0" err="1">
                <a:latin typeface="Comic Sans MS" pitchFamily="-112" charset="0"/>
                <a:ea typeface="ＭＳ Ｐゴシック" pitchFamily="-112" charset="-128"/>
                <a:cs typeface="Comic Sans MS"/>
              </a:rPr>
              <a:t>McTyre</a:t>
            </a:r>
            <a:r>
              <a:rPr lang="en-US" sz="1800" kern="0" dirty="0">
                <a:latin typeface="Comic Sans MS" pitchFamily="-112" charset="0"/>
                <a:ea typeface="ＭＳ Ｐゴシック" pitchFamily="-112" charset="-128"/>
                <a:cs typeface="Comic Sans MS"/>
              </a:rPr>
              <a:t> (UConn) and parts will be  ordered directly from their 3D model. </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Procedure for moving microscope </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Detailed description will be documented by James </a:t>
            </a:r>
            <a:r>
              <a:rPr lang="en-US" sz="1800" kern="0" dirty="0" err="1">
                <a:latin typeface="Comic Sans MS" pitchFamily="-112" charset="0"/>
                <a:ea typeface="ＭＳ Ｐゴシック" pitchFamily="-112" charset="-128"/>
                <a:cs typeface="Comic Sans MS"/>
              </a:rPr>
              <a:t>McTyre</a:t>
            </a:r>
            <a:r>
              <a:rPr lang="en-US" sz="1800" kern="0" dirty="0">
                <a:latin typeface="Comic Sans MS" pitchFamily="-112" charset="0"/>
                <a:ea typeface="ＭＳ Ｐゴシック" pitchFamily="-112" charset="-128"/>
                <a:cs typeface="Comic Sans MS"/>
              </a:rPr>
              <a:t> and implemented by Richard with JLab assistance</a:t>
            </a: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Schedule for moving (~ 1-2 weeks)</a:t>
            </a:r>
          </a:p>
          <a:p>
            <a:pPr marL="342900" indent="-342900">
              <a:spcAft>
                <a:spcPts val="600"/>
              </a:spcAft>
              <a:buClr>
                <a:srgbClr val="0000FF"/>
              </a:buClr>
              <a:buFont typeface="Wingdings" pitchFamily="-112" charset="2"/>
              <a:buChar char="§"/>
              <a:defRPr/>
            </a:pPr>
            <a:r>
              <a:rPr lang="en-US" sz="1800" kern="0" dirty="0" err="1">
                <a:solidFill>
                  <a:srgbClr val="0432FF"/>
                </a:solidFill>
                <a:latin typeface="Comic Sans MS" pitchFamily="-112" charset="0"/>
                <a:ea typeface="ＭＳ Ｐゴシック" pitchFamily="-112" charset="-128"/>
                <a:cs typeface="Comic Sans MS"/>
              </a:rPr>
              <a:t>Hodoscope</a:t>
            </a:r>
            <a:r>
              <a:rPr lang="en-US" sz="1800" kern="0" dirty="0">
                <a:solidFill>
                  <a:srgbClr val="0432FF"/>
                </a:solidFill>
                <a:latin typeface="Comic Sans MS" pitchFamily="-112" charset="0"/>
                <a:ea typeface="ＭＳ Ｐゴシック" pitchFamily="-112" charset="-128"/>
                <a:cs typeface="Comic Sans MS"/>
              </a:rPr>
              <a:t> coverage</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No change from current configuration</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Note: coverage between 8.1-9.1 GeV will be missing. </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Alignment of diamond to 6 GeV during commissioning will use the </a:t>
            </a:r>
            <a:r>
              <a:rPr lang="en-US" sz="1800" kern="0" dirty="0" err="1">
                <a:solidFill>
                  <a:srgbClr val="0432FF"/>
                </a:solidFill>
                <a:latin typeface="Comic Sans MS" pitchFamily="-112" charset="0"/>
                <a:ea typeface="ＭＳ Ｐゴシック" pitchFamily="-112" charset="-128"/>
                <a:cs typeface="Comic Sans MS"/>
              </a:rPr>
              <a:t>hodoscope</a:t>
            </a:r>
            <a:r>
              <a:rPr lang="en-US" sz="1800" kern="0" dirty="0">
                <a:solidFill>
                  <a:srgbClr val="0432FF"/>
                </a:solidFill>
                <a:latin typeface="Comic Sans MS" pitchFamily="-112" charset="0"/>
                <a:ea typeface="ＭＳ Ｐゴシック" pitchFamily="-112" charset="-128"/>
                <a:cs typeface="Comic Sans MS"/>
              </a:rPr>
              <a:t>.</a:t>
            </a:r>
          </a:p>
        </p:txBody>
      </p:sp>
    </p:spTree>
    <p:extLst>
      <p:ext uri="{BB962C8B-B14F-4D97-AF65-F5344CB8AC3E}">
        <p14:creationId xmlns:p14="http://schemas.microsoft.com/office/powerpoint/2010/main" val="36734694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F8B6-0D51-0E4B-B1EA-5E25D1618EA2}"/>
              </a:ext>
            </a:extLst>
          </p:cNvPr>
          <p:cNvSpPr>
            <a:spLocks noGrp="1"/>
          </p:cNvSpPr>
          <p:nvPr>
            <p:ph type="title"/>
          </p:nvPr>
        </p:nvSpPr>
        <p:spPr/>
        <p:txBody>
          <a:bodyPr/>
          <a:lstStyle/>
          <a:p>
            <a:r>
              <a:rPr lang="en-US" dirty="0"/>
              <a:t>TOF trigger</a:t>
            </a:r>
          </a:p>
        </p:txBody>
      </p:sp>
      <p:sp>
        <p:nvSpPr>
          <p:cNvPr id="3" name="Slide Number Placeholder 2">
            <a:extLst>
              <a:ext uri="{FF2B5EF4-FFF2-40B4-BE49-F238E27FC236}">
                <a16:creationId xmlns:a16="http://schemas.microsoft.com/office/drawing/2014/main" id="{7CB1A263-A8EC-224B-9ABF-4A125AD8FFD3}"/>
              </a:ext>
            </a:extLst>
          </p:cNvPr>
          <p:cNvSpPr>
            <a:spLocks noGrp="1"/>
          </p:cNvSpPr>
          <p:nvPr>
            <p:ph type="sldNum" sz="quarter" idx="10"/>
          </p:nvPr>
        </p:nvSpPr>
        <p:spPr/>
        <p:txBody>
          <a:bodyPr/>
          <a:lstStyle/>
          <a:p>
            <a:fld id="{4E3C8357-BD40-4847-A1AA-5E0327F54626}" type="slidenum">
              <a:rPr lang="fr-FR" smtClean="0"/>
              <a:pPr/>
              <a:t>8</a:t>
            </a:fld>
            <a:endParaRPr lang="fr-FR"/>
          </a:p>
        </p:txBody>
      </p:sp>
      <p:pic>
        <p:nvPicPr>
          <p:cNvPr id="4" name="image1.png" title="Image">
            <a:extLst>
              <a:ext uri="{FF2B5EF4-FFF2-40B4-BE49-F238E27FC236}">
                <a16:creationId xmlns:a16="http://schemas.microsoft.com/office/drawing/2014/main" id="{00000000-0008-0000-0300-000002000000}"/>
              </a:ext>
            </a:extLst>
          </p:cNvPr>
          <p:cNvPicPr preferRelativeResize="0"/>
          <p:nvPr/>
        </p:nvPicPr>
        <p:blipFill rotWithShape="1">
          <a:blip r:embed="rId2" cstate="print"/>
          <a:srcRect l="12854" t="19365" r="10955" b="-1"/>
          <a:stretch/>
        </p:blipFill>
        <p:spPr>
          <a:xfrm>
            <a:off x="4213927" y="1929603"/>
            <a:ext cx="5791200" cy="3241203"/>
          </a:xfrm>
          <a:prstGeom prst="rect">
            <a:avLst/>
          </a:prstGeom>
          <a:noFill/>
        </p:spPr>
      </p:pic>
      <p:sp>
        <p:nvSpPr>
          <p:cNvPr id="119" name="TextBox 118">
            <a:extLst>
              <a:ext uri="{FF2B5EF4-FFF2-40B4-BE49-F238E27FC236}">
                <a16:creationId xmlns:a16="http://schemas.microsoft.com/office/drawing/2014/main" id="{489299DF-29BD-614D-8518-988ECCD19257}"/>
              </a:ext>
            </a:extLst>
          </p:cNvPr>
          <p:cNvSpPr txBox="1"/>
          <p:nvPr/>
        </p:nvSpPr>
        <p:spPr>
          <a:xfrm>
            <a:off x="3190014" y="-62234"/>
            <a:ext cx="1112805" cy="707886"/>
          </a:xfrm>
          <a:prstGeom prst="rect">
            <a:avLst/>
          </a:prstGeom>
          <a:noFill/>
        </p:spPr>
        <p:txBody>
          <a:bodyPr wrap="none" rtlCol="0">
            <a:spAutoFit/>
          </a:bodyPr>
          <a:lstStyle/>
          <a:p>
            <a:pPr algn="ctr"/>
            <a:r>
              <a:rPr lang="en-US" sz="2000" dirty="0">
                <a:solidFill>
                  <a:srgbClr val="0432FF"/>
                </a:solidFill>
                <a:latin typeface="Comic Sans MS" panose="030F0902030302020204" pitchFamily="66" charset="0"/>
              </a:rPr>
              <a:t>CTP Hit</a:t>
            </a:r>
          </a:p>
          <a:p>
            <a:pPr algn="ctr"/>
            <a:r>
              <a:rPr lang="en-US" sz="2000" dirty="0">
                <a:solidFill>
                  <a:srgbClr val="0432FF"/>
                </a:solidFill>
                <a:latin typeface="Comic Sans MS" panose="030F0902030302020204" pitchFamily="66" charset="0"/>
              </a:rPr>
              <a:t>Bits</a:t>
            </a:r>
          </a:p>
        </p:txBody>
      </p:sp>
      <p:sp>
        <p:nvSpPr>
          <p:cNvPr id="120" name="TextBox 119">
            <a:extLst>
              <a:ext uri="{FF2B5EF4-FFF2-40B4-BE49-F238E27FC236}">
                <a16:creationId xmlns:a16="http://schemas.microsoft.com/office/drawing/2014/main" id="{9A54FB28-3A95-054B-A961-3E543A4565F2}"/>
              </a:ext>
            </a:extLst>
          </p:cNvPr>
          <p:cNvSpPr txBox="1"/>
          <p:nvPr/>
        </p:nvSpPr>
        <p:spPr>
          <a:xfrm>
            <a:off x="4213927" y="1471512"/>
            <a:ext cx="7325930" cy="369332"/>
          </a:xfrm>
          <a:prstGeom prst="rect">
            <a:avLst/>
          </a:prstGeom>
          <a:noFill/>
        </p:spPr>
        <p:txBody>
          <a:bodyPr wrap="square" rtlCol="0">
            <a:spAutoFit/>
          </a:bodyPr>
          <a:lstStyle/>
          <a:p>
            <a:r>
              <a:rPr lang="en-US" sz="1800" dirty="0">
                <a:solidFill>
                  <a:srgbClr val="0432FF"/>
                </a:solidFill>
                <a:latin typeface="Comic Sans MS" panose="030F0902030302020204" pitchFamily="66" charset="0"/>
              </a:rPr>
              <a:t>Graphic Representation for one plane. Repeat for second plane</a:t>
            </a:r>
          </a:p>
        </p:txBody>
      </p:sp>
      <p:grpSp>
        <p:nvGrpSpPr>
          <p:cNvPr id="145" name="Group 144">
            <a:extLst>
              <a:ext uri="{FF2B5EF4-FFF2-40B4-BE49-F238E27FC236}">
                <a16:creationId xmlns:a16="http://schemas.microsoft.com/office/drawing/2014/main" id="{413CBA5C-B929-4645-B647-6207E5C2FBFC}"/>
              </a:ext>
            </a:extLst>
          </p:cNvPr>
          <p:cNvGrpSpPr/>
          <p:nvPr/>
        </p:nvGrpSpPr>
        <p:grpSpPr>
          <a:xfrm>
            <a:off x="866788" y="677873"/>
            <a:ext cx="3148241" cy="5764192"/>
            <a:chOff x="866788" y="677873"/>
            <a:chExt cx="3148241" cy="5764192"/>
          </a:xfrm>
        </p:grpSpPr>
        <p:grpSp>
          <p:nvGrpSpPr>
            <p:cNvPr id="132" name="Group 131">
              <a:extLst>
                <a:ext uri="{FF2B5EF4-FFF2-40B4-BE49-F238E27FC236}">
                  <a16:creationId xmlns:a16="http://schemas.microsoft.com/office/drawing/2014/main" id="{63C210C1-5EBA-0B42-9039-87D7A8F00E81}"/>
                </a:ext>
              </a:extLst>
            </p:cNvPr>
            <p:cNvGrpSpPr/>
            <p:nvPr/>
          </p:nvGrpSpPr>
          <p:grpSpPr>
            <a:xfrm>
              <a:off x="866788" y="677873"/>
              <a:ext cx="3148241" cy="5764192"/>
              <a:chOff x="257188" y="677873"/>
              <a:chExt cx="3148241" cy="5764192"/>
            </a:xfrm>
          </p:grpSpPr>
          <p:pic>
            <p:nvPicPr>
              <p:cNvPr id="7" name="Picture 6">
                <a:extLst>
                  <a:ext uri="{FF2B5EF4-FFF2-40B4-BE49-F238E27FC236}">
                    <a16:creationId xmlns:a16="http://schemas.microsoft.com/office/drawing/2014/main" id="{121DB89D-AADF-954E-BEEC-8A2AD9562134}"/>
                  </a:ext>
                </a:extLst>
              </p:cNvPr>
              <p:cNvPicPr>
                <a:picLocks noChangeAspect="1"/>
              </p:cNvPicPr>
              <p:nvPr/>
            </p:nvPicPr>
            <p:blipFill>
              <a:blip r:embed="rId3"/>
              <a:stretch>
                <a:fillRect/>
              </a:stretch>
            </p:blipFill>
            <p:spPr>
              <a:xfrm>
                <a:off x="684413" y="817895"/>
                <a:ext cx="429228" cy="252768"/>
              </a:xfrm>
              <a:prstGeom prst="rect">
                <a:avLst/>
              </a:prstGeom>
            </p:spPr>
          </p:pic>
          <p:pic>
            <p:nvPicPr>
              <p:cNvPr id="9" name="Picture 8">
                <a:extLst>
                  <a:ext uri="{FF2B5EF4-FFF2-40B4-BE49-F238E27FC236}">
                    <a16:creationId xmlns:a16="http://schemas.microsoft.com/office/drawing/2014/main" id="{DECB5A2B-D598-B84A-9E41-054E72029FCA}"/>
                  </a:ext>
                </a:extLst>
              </p:cNvPr>
              <p:cNvPicPr>
                <a:picLocks noChangeAspect="1"/>
              </p:cNvPicPr>
              <p:nvPr/>
            </p:nvPicPr>
            <p:blipFill>
              <a:blip r:embed="rId4"/>
              <a:stretch>
                <a:fillRect/>
              </a:stretch>
            </p:blipFill>
            <p:spPr>
              <a:xfrm>
                <a:off x="1402044" y="969148"/>
                <a:ext cx="933394" cy="555956"/>
              </a:xfrm>
              <a:prstGeom prst="rect">
                <a:avLst/>
              </a:prstGeom>
            </p:spPr>
          </p:pic>
          <p:pic>
            <p:nvPicPr>
              <p:cNvPr id="10" name="Picture 9">
                <a:extLst>
                  <a:ext uri="{FF2B5EF4-FFF2-40B4-BE49-F238E27FC236}">
                    <a16:creationId xmlns:a16="http://schemas.microsoft.com/office/drawing/2014/main" id="{1FA2507C-C038-2E4E-9457-EDFF860E18B2}"/>
                  </a:ext>
                </a:extLst>
              </p:cNvPr>
              <p:cNvPicPr>
                <a:picLocks noChangeAspect="1"/>
              </p:cNvPicPr>
              <p:nvPr/>
            </p:nvPicPr>
            <p:blipFill>
              <a:blip r:embed="rId3"/>
              <a:stretch>
                <a:fillRect/>
              </a:stretch>
            </p:blipFill>
            <p:spPr>
              <a:xfrm>
                <a:off x="684413" y="1507393"/>
                <a:ext cx="429228" cy="252768"/>
              </a:xfrm>
              <a:prstGeom prst="rect">
                <a:avLst/>
              </a:prstGeom>
            </p:spPr>
          </p:pic>
          <p:pic>
            <p:nvPicPr>
              <p:cNvPr id="11" name="Picture 10">
                <a:extLst>
                  <a:ext uri="{FF2B5EF4-FFF2-40B4-BE49-F238E27FC236}">
                    <a16:creationId xmlns:a16="http://schemas.microsoft.com/office/drawing/2014/main" id="{0E0A5EA8-1F2A-A948-A2A6-DB6168F7C5D4}"/>
                  </a:ext>
                </a:extLst>
              </p:cNvPr>
              <p:cNvPicPr>
                <a:picLocks noChangeAspect="1"/>
              </p:cNvPicPr>
              <p:nvPr/>
            </p:nvPicPr>
            <p:blipFill>
              <a:blip r:embed="rId3"/>
              <a:stretch>
                <a:fillRect/>
              </a:stretch>
            </p:blipFill>
            <p:spPr>
              <a:xfrm>
                <a:off x="684413" y="1944123"/>
                <a:ext cx="429228" cy="252768"/>
              </a:xfrm>
              <a:prstGeom prst="rect">
                <a:avLst/>
              </a:prstGeom>
            </p:spPr>
          </p:pic>
          <p:pic>
            <p:nvPicPr>
              <p:cNvPr id="12" name="Picture 11">
                <a:extLst>
                  <a:ext uri="{FF2B5EF4-FFF2-40B4-BE49-F238E27FC236}">
                    <a16:creationId xmlns:a16="http://schemas.microsoft.com/office/drawing/2014/main" id="{A7D9E465-3DE5-9845-8AFE-0DF51EAB534E}"/>
                  </a:ext>
                </a:extLst>
              </p:cNvPr>
              <p:cNvPicPr>
                <a:picLocks noChangeAspect="1"/>
              </p:cNvPicPr>
              <p:nvPr/>
            </p:nvPicPr>
            <p:blipFill>
              <a:blip r:embed="rId3"/>
              <a:stretch>
                <a:fillRect/>
              </a:stretch>
            </p:blipFill>
            <p:spPr>
              <a:xfrm>
                <a:off x="684413" y="2356954"/>
                <a:ext cx="429228" cy="252768"/>
              </a:xfrm>
              <a:prstGeom prst="rect">
                <a:avLst/>
              </a:prstGeom>
            </p:spPr>
          </p:pic>
          <p:pic>
            <p:nvPicPr>
              <p:cNvPr id="13" name="Picture 12">
                <a:extLst>
                  <a:ext uri="{FF2B5EF4-FFF2-40B4-BE49-F238E27FC236}">
                    <a16:creationId xmlns:a16="http://schemas.microsoft.com/office/drawing/2014/main" id="{90DA1475-8734-BB45-A4D9-2B79A47C01FE}"/>
                  </a:ext>
                </a:extLst>
              </p:cNvPr>
              <p:cNvPicPr>
                <a:picLocks noChangeAspect="1"/>
              </p:cNvPicPr>
              <p:nvPr/>
            </p:nvPicPr>
            <p:blipFill>
              <a:blip r:embed="rId4"/>
              <a:stretch>
                <a:fillRect/>
              </a:stretch>
            </p:blipFill>
            <p:spPr>
              <a:xfrm>
                <a:off x="684413" y="2899196"/>
                <a:ext cx="429228" cy="255660"/>
              </a:xfrm>
              <a:prstGeom prst="rect">
                <a:avLst/>
              </a:prstGeom>
            </p:spPr>
          </p:pic>
          <p:pic>
            <p:nvPicPr>
              <p:cNvPr id="14" name="Picture 13">
                <a:extLst>
                  <a:ext uri="{FF2B5EF4-FFF2-40B4-BE49-F238E27FC236}">
                    <a16:creationId xmlns:a16="http://schemas.microsoft.com/office/drawing/2014/main" id="{AA0EC47B-213A-3948-8409-E396CD204ADF}"/>
                  </a:ext>
                </a:extLst>
              </p:cNvPr>
              <p:cNvPicPr>
                <a:picLocks noChangeAspect="1"/>
              </p:cNvPicPr>
              <p:nvPr/>
            </p:nvPicPr>
            <p:blipFill>
              <a:blip r:embed="rId4"/>
              <a:stretch>
                <a:fillRect/>
              </a:stretch>
            </p:blipFill>
            <p:spPr>
              <a:xfrm>
                <a:off x="684413" y="3272781"/>
                <a:ext cx="429228" cy="255660"/>
              </a:xfrm>
              <a:prstGeom prst="rect">
                <a:avLst/>
              </a:prstGeom>
            </p:spPr>
          </p:pic>
          <p:pic>
            <p:nvPicPr>
              <p:cNvPr id="15" name="Picture 14">
                <a:extLst>
                  <a:ext uri="{FF2B5EF4-FFF2-40B4-BE49-F238E27FC236}">
                    <a16:creationId xmlns:a16="http://schemas.microsoft.com/office/drawing/2014/main" id="{A51D29AD-4C6A-A049-B99E-848EAC6256CE}"/>
                  </a:ext>
                </a:extLst>
              </p:cNvPr>
              <p:cNvPicPr>
                <a:picLocks noChangeAspect="1"/>
              </p:cNvPicPr>
              <p:nvPr/>
            </p:nvPicPr>
            <p:blipFill>
              <a:blip r:embed="rId4"/>
              <a:stretch>
                <a:fillRect/>
              </a:stretch>
            </p:blipFill>
            <p:spPr>
              <a:xfrm>
                <a:off x="684413" y="3646366"/>
                <a:ext cx="429228" cy="255660"/>
              </a:xfrm>
              <a:prstGeom prst="rect">
                <a:avLst/>
              </a:prstGeom>
            </p:spPr>
          </p:pic>
          <p:pic>
            <p:nvPicPr>
              <p:cNvPr id="16" name="Picture 15">
                <a:extLst>
                  <a:ext uri="{FF2B5EF4-FFF2-40B4-BE49-F238E27FC236}">
                    <a16:creationId xmlns:a16="http://schemas.microsoft.com/office/drawing/2014/main" id="{B5014B9A-52EE-E042-A34A-E036C460B595}"/>
                  </a:ext>
                </a:extLst>
              </p:cNvPr>
              <p:cNvPicPr>
                <a:picLocks noChangeAspect="1"/>
              </p:cNvPicPr>
              <p:nvPr/>
            </p:nvPicPr>
            <p:blipFill>
              <a:blip r:embed="rId4"/>
              <a:stretch>
                <a:fillRect/>
              </a:stretch>
            </p:blipFill>
            <p:spPr>
              <a:xfrm>
                <a:off x="684413" y="4019951"/>
                <a:ext cx="429228" cy="255660"/>
              </a:xfrm>
              <a:prstGeom prst="rect">
                <a:avLst/>
              </a:prstGeom>
            </p:spPr>
          </p:pic>
          <p:pic>
            <p:nvPicPr>
              <p:cNvPr id="17" name="Picture 16">
                <a:extLst>
                  <a:ext uri="{FF2B5EF4-FFF2-40B4-BE49-F238E27FC236}">
                    <a16:creationId xmlns:a16="http://schemas.microsoft.com/office/drawing/2014/main" id="{3F263995-F5ED-C541-A177-87406F528415}"/>
                  </a:ext>
                </a:extLst>
              </p:cNvPr>
              <p:cNvPicPr>
                <a:picLocks noChangeAspect="1"/>
              </p:cNvPicPr>
              <p:nvPr/>
            </p:nvPicPr>
            <p:blipFill>
              <a:blip r:embed="rId3"/>
              <a:stretch>
                <a:fillRect/>
              </a:stretch>
            </p:blipFill>
            <p:spPr>
              <a:xfrm>
                <a:off x="684413" y="4527206"/>
                <a:ext cx="429228" cy="252768"/>
              </a:xfrm>
              <a:prstGeom prst="rect">
                <a:avLst/>
              </a:prstGeom>
            </p:spPr>
          </p:pic>
          <p:pic>
            <p:nvPicPr>
              <p:cNvPr id="18" name="Picture 17">
                <a:extLst>
                  <a:ext uri="{FF2B5EF4-FFF2-40B4-BE49-F238E27FC236}">
                    <a16:creationId xmlns:a16="http://schemas.microsoft.com/office/drawing/2014/main" id="{D77EA2C0-DC3F-2A40-BDD9-1501BD98F249}"/>
                  </a:ext>
                </a:extLst>
              </p:cNvPr>
              <p:cNvPicPr>
                <a:picLocks noChangeAspect="1"/>
              </p:cNvPicPr>
              <p:nvPr/>
            </p:nvPicPr>
            <p:blipFill>
              <a:blip r:embed="rId3"/>
              <a:stretch>
                <a:fillRect/>
              </a:stretch>
            </p:blipFill>
            <p:spPr>
              <a:xfrm>
                <a:off x="684413" y="4940037"/>
                <a:ext cx="429228" cy="252768"/>
              </a:xfrm>
              <a:prstGeom prst="rect">
                <a:avLst/>
              </a:prstGeom>
            </p:spPr>
          </p:pic>
          <p:pic>
            <p:nvPicPr>
              <p:cNvPr id="19" name="Picture 18">
                <a:extLst>
                  <a:ext uri="{FF2B5EF4-FFF2-40B4-BE49-F238E27FC236}">
                    <a16:creationId xmlns:a16="http://schemas.microsoft.com/office/drawing/2014/main" id="{99004A3E-9797-C742-AA66-648231544E6E}"/>
                  </a:ext>
                </a:extLst>
              </p:cNvPr>
              <p:cNvPicPr>
                <a:picLocks noChangeAspect="1"/>
              </p:cNvPicPr>
              <p:nvPr/>
            </p:nvPicPr>
            <p:blipFill>
              <a:blip r:embed="rId3"/>
              <a:stretch>
                <a:fillRect/>
              </a:stretch>
            </p:blipFill>
            <p:spPr>
              <a:xfrm>
                <a:off x="684413" y="5358041"/>
                <a:ext cx="429228" cy="252768"/>
              </a:xfrm>
              <a:prstGeom prst="rect">
                <a:avLst/>
              </a:prstGeom>
            </p:spPr>
          </p:pic>
          <p:pic>
            <p:nvPicPr>
              <p:cNvPr id="20" name="Picture 19">
                <a:extLst>
                  <a:ext uri="{FF2B5EF4-FFF2-40B4-BE49-F238E27FC236}">
                    <a16:creationId xmlns:a16="http://schemas.microsoft.com/office/drawing/2014/main" id="{1D3CFCCD-3373-034B-B0B9-0BF0088186C8}"/>
                  </a:ext>
                </a:extLst>
              </p:cNvPr>
              <p:cNvPicPr>
                <a:picLocks noChangeAspect="1"/>
              </p:cNvPicPr>
              <p:nvPr/>
            </p:nvPicPr>
            <p:blipFill>
              <a:blip r:embed="rId3"/>
              <a:stretch>
                <a:fillRect/>
              </a:stretch>
            </p:blipFill>
            <p:spPr>
              <a:xfrm>
                <a:off x="716497" y="6047539"/>
                <a:ext cx="429228" cy="252768"/>
              </a:xfrm>
              <a:prstGeom prst="rect">
                <a:avLst/>
              </a:prstGeom>
            </p:spPr>
          </p:pic>
          <p:pic>
            <p:nvPicPr>
              <p:cNvPr id="21" name="Picture 20">
                <a:extLst>
                  <a:ext uri="{FF2B5EF4-FFF2-40B4-BE49-F238E27FC236}">
                    <a16:creationId xmlns:a16="http://schemas.microsoft.com/office/drawing/2014/main" id="{B72BA9B9-9698-8D44-A435-85C755B2C307}"/>
                  </a:ext>
                </a:extLst>
              </p:cNvPr>
              <p:cNvPicPr>
                <a:picLocks noChangeAspect="1"/>
              </p:cNvPicPr>
              <p:nvPr/>
            </p:nvPicPr>
            <p:blipFill>
              <a:blip r:embed="rId4"/>
              <a:stretch>
                <a:fillRect/>
              </a:stretch>
            </p:blipFill>
            <p:spPr>
              <a:xfrm>
                <a:off x="1418191" y="5498515"/>
                <a:ext cx="933394" cy="555956"/>
              </a:xfrm>
              <a:prstGeom prst="rect">
                <a:avLst/>
              </a:prstGeom>
            </p:spPr>
          </p:pic>
          <p:sp>
            <p:nvSpPr>
              <p:cNvPr id="22" name="Rectangle 21">
                <a:extLst>
                  <a:ext uri="{FF2B5EF4-FFF2-40B4-BE49-F238E27FC236}">
                    <a16:creationId xmlns:a16="http://schemas.microsoft.com/office/drawing/2014/main" id="{625D3501-34FB-A24D-8A7D-59BF2117898A}"/>
                  </a:ext>
                </a:extLst>
              </p:cNvPr>
              <p:cNvSpPr/>
              <p:nvPr/>
            </p:nvSpPr>
            <p:spPr bwMode="auto">
              <a:xfrm>
                <a:off x="2919292" y="677873"/>
                <a:ext cx="486137" cy="5764192"/>
              </a:xfrm>
              <a:prstGeom prst="rect">
                <a:avLst/>
              </a:prstGeom>
              <a:noFill/>
              <a:ln w="1587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sp>
            <p:nvSpPr>
              <p:cNvPr id="26" name="TextBox 25">
                <a:extLst>
                  <a:ext uri="{FF2B5EF4-FFF2-40B4-BE49-F238E27FC236}">
                    <a16:creationId xmlns:a16="http://schemas.microsoft.com/office/drawing/2014/main" id="{CED46D18-AF76-1F4E-BC48-DE155DC95739}"/>
                  </a:ext>
                </a:extLst>
              </p:cNvPr>
              <p:cNvSpPr txBox="1"/>
              <p:nvPr/>
            </p:nvSpPr>
            <p:spPr>
              <a:xfrm>
                <a:off x="270483" y="793664"/>
                <a:ext cx="261610" cy="276999"/>
              </a:xfrm>
              <a:prstGeom prst="rect">
                <a:avLst/>
              </a:prstGeom>
              <a:noFill/>
            </p:spPr>
            <p:txBody>
              <a:bodyPr wrap="none" rtlCol="0">
                <a:spAutoFit/>
              </a:bodyPr>
              <a:lstStyle/>
              <a:p>
                <a:r>
                  <a:rPr lang="en-US" sz="1200" dirty="0"/>
                  <a:t>1</a:t>
                </a:r>
              </a:p>
            </p:txBody>
          </p:sp>
          <p:sp>
            <p:nvSpPr>
              <p:cNvPr id="27" name="TextBox 26">
                <a:extLst>
                  <a:ext uri="{FF2B5EF4-FFF2-40B4-BE49-F238E27FC236}">
                    <a16:creationId xmlns:a16="http://schemas.microsoft.com/office/drawing/2014/main" id="{2D8F989B-B8EF-BD4B-960B-4FF50262DAA2}"/>
                  </a:ext>
                </a:extLst>
              </p:cNvPr>
              <p:cNvSpPr txBox="1"/>
              <p:nvPr/>
            </p:nvSpPr>
            <p:spPr>
              <a:xfrm>
                <a:off x="460616" y="741320"/>
                <a:ext cx="295274" cy="276999"/>
              </a:xfrm>
              <a:prstGeom prst="rect">
                <a:avLst/>
              </a:prstGeom>
              <a:noFill/>
            </p:spPr>
            <p:txBody>
              <a:bodyPr wrap="none" rtlCol="0">
                <a:spAutoFit/>
              </a:bodyPr>
              <a:lstStyle/>
              <a:p>
                <a:r>
                  <a:rPr lang="en-US" sz="1200" dirty="0"/>
                  <a:t>N</a:t>
                </a:r>
              </a:p>
            </p:txBody>
          </p:sp>
          <p:sp>
            <p:nvSpPr>
              <p:cNvPr id="28" name="TextBox 27">
                <a:extLst>
                  <a:ext uri="{FF2B5EF4-FFF2-40B4-BE49-F238E27FC236}">
                    <a16:creationId xmlns:a16="http://schemas.microsoft.com/office/drawing/2014/main" id="{E113B514-43D8-1249-822D-55381B0FAD04}"/>
                  </a:ext>
                </a:extLst>
              </p:cNvPr>
              <p:cNvSpPr txBox="1"/>
              <p:nvPr/>
            </p:nvSpPr>
            <p:spPr>
              <a:xfrm>
                <a:off x="469021" y="864968"/>
                <a:ext cx="269626" cy="276999"/>
              </a:xfrm>
              <a:prstGeom prst="rect">
                <a:avLst/>
              </a:prstGeom>
              <a:noFill/>
            </p:spPr>
            <p:txBody>
              <a:bodyPr wrap="none" rtlCol="0">
                <a:spAutoFit/>
              </a:bodyPr>
              <a:lstStyle/>
              <a:p>
                <a:r>
                  <a:rPr lang="en-US" sz="1200" dirty="0"/>
                  <a:t>S</a:t>
                </a:r>
              </a:p>
            </p:txBody>
          </p:sp>
          <p:sp>
            <p:nvSpPr>
              <p:cNvPr id="29" name="TextBox 28">
                <a:extLst>
                  <a:ext uri="{FF2B5EF4-FFF2-40B4-BE49-F238E27FC236}">
                    <a16:creationId xmlns:a16="http://schemas.microsoft.com/office/drawing/2014/main" id="{DE35C308-33DD-234E-A81F-AF3C1722D92F}"/>
                  </a:ext>
                </a:extLst>
              </p:cNvPr>
              <p:cNvSpPr txBox="1"/>
              <p:nvPr/>
            </p:nvSpPr>
            <p:spPr>
              <a:xfrm>
                <a:off x="270483" y="1492541"/>
                <a:ext cx="338554" cy="276999"/>
              </a:xfrm>
              <a:prstGeom prst="rect">
                <a:avLst/>
              </a:prstGeom>
              <a:noFill/>
            </p:spPr>
            <p:txBody>
              <a:bodyPr wrap="none" rtlCol="0">
                <a:spAutoFit/>
              </a:bodyPr>
              <a:lstStyle/>
              <a:p>
                <a:r>
                  <a:rPr lang="en-US" sz="1200" dirty="0"/>
                  <a:t>19</a:t>
                </a:r>
              </a:p>
            </p:txBody>
          </p:sp>
          <p:sp>
            <p:nvSpPr>
              <p:cNvPr id="30" name="TextBox 29">
                <a:extLst>
                  <a:ext uri="{FF2B5EF4-FFF2-40B4-BE49-F238E27FC236}">
                    <a16:creationId xmlns:a16="http://schemas.microsoft.com/office/drawing/2014/main" id="{BC87B7DD-01FF-C445-B901-0EBA23081522}"/>
                  </a:ext>
                </a:extLst>
              </p:cNvPr>
              <p:cNvSpPr txBox="1"/>
              <p:nvPr/>
            </p:nvSpPr>
            <p:spPr>
              <a:xfrm>
                <a:off x="460616" y="1440197"/>
                <a:ext cx="295274" cy="276999"/>
              </a:xfrm>
              <a:prstGeom prst="rect">
                <a:avLst/>
              </a:prstGeom>
              <a:noFill/>
            </p:spPr>
            <p:txBody>
              <a:bodyPr wrap="none" rtlCol="0">
                <a:spAutoFit/>
              </a:bodyPr>
              <a:lstStyle/>
              <a:p>
                <a:r>
                  <a:rPr lang="en-US" sz="1200" dirty="0"/>
                  <a:t>N</a:t>
                </a:r>
              </a:p>
            </p:txBody>
          </p:sp>
          <p:sp>
            <p:nvSpPr>
              <p:cNvPr id="31" name="TextBox 30">
                <a:extLst>
                  <a:ext uri="{FF2B5EF4-FFF2-40B4-BE49-F238E27FC236}">
                    <a16:creationId xmlns:a16="http://schemas.microsoft.com/office/drawing/2014/main" id="{8B0F6BEC-4B84-0140-A9B9-D00167CA2C80}"/>
                  </a:ext>
                </a:extLst>
              </p:cNvPr>
              <p:cNvSpPr txBox="1"/>
              <p:nvPr/>
            </p:nvSpPr>
            <p:spPr>
              <a:xfrm>
                <a:off x="469021" y="1563845"/>
                <a:ext cx="269626" cy="276999"/>
              </a:xfrm>
              <a:prstGeom prst="rect">
                <a:avLst/>
              </a:prstGeom>
              <a:noFill/>
            </p:spPr>
            <p:txBody>
              <a:bodyPr wrap="none" rtlCol="0">
                <a:spAutoFit/>
              </a:bodyPr>
              <a:lstStyle/>
              <a:p>
                <a:r>
                  <a:rPr lang="en-US" sz="1200" dirty="0"/>
                  <a:t>S</a:t>
                </a:r>
              </a:p>
            </p:txBody>
          </p:sp>
          <p:sp>
            <p:nvSpPr>
              <p:cNvPr id="32" name="TextBox 31">
                <a:extLst>
                  <a:ext uri="{FF2B5EF4-FFF2-40B4-BE49-F238E27FC236}">
                    <a16:creationId xmlns:a16="http://schemas.microsoft.com/office/drawing/2014/main" id="{26FE63B0-C26A-DF4B-93A2-0237455F4DC9}"/>
                  </a:ext>
                </a:extLst>
              </p:cNvPr>
              <p:cNvSpPr txBox="1"/>
              <p:nvPr/>
            </p:nvSpPr>
            <p:spPr>
              <a:xfrm>
                <a:off x="257188" y="1929603"/>
                <a:ext cx="338554" cy="276999"/>
              </a:xfrm>
              <a:prstGeom prst="rect">
                <a:avLst/>
              </a:prstGeom>
              <a:noFill/>
            </p:spPr>
            <p:txBody>
              <a:bodyPr wrap="none" rtlCol="0">
                <a:spAutoFit/>
              </a:bodyPr>
              <a:lstStyle/>
              <a:p>
                <a:r>
                  <a:rPr lang="en-US" sz="1200" dirty="0"/>
                  <a:t>20</a:t>
                </a:r>
              </a:p>
            </p:txBody>
          </p:sp>
          <p:sp>
            <p:nvSpPr>
              <p:cNvPr id="33" name="TextBox 32">
                <a:extLst>
                  <a:ext uri="{FF2B5EF4-FFF2-40B4-BE49-F238E27FC236}">
                    <a16:creationId xmlns:a16="http://schemas.microsoft.com/office/drawing/2014/main" id="{0224033F-6EAA-654F-B4E3-88A172AF42DB}"/>
                  </a:ext>
                </a:extLst>
              </p:cNvPr>
              <p:cNvSpPr txBox="1"/>
              <p:nvPr/>
            </p:nvSpPr>
            <p:spPr>
              <a:xfrm>
                <a:off x="447321" y="1877259"/>
                <a:ext cx="295274" cy="276999"/>
              </a:xfrm>
              <a:prstGeom prst="rect">
                <a:avLst/>
              </a:prstGeom>
              <a:noFill/>
            </p:spPr>
            <p:txBody>
              <a:bodyPr wrap="none" rtlCol="0">
                <a:spAutoFit/>
              </a:bodyPr>
              <a:lstStyle/>
              <a:p>
                <a:r>
                  <a:rPr lang="en-US" sz="1200" dirty="0"/>
                  <a:t>N</a:t>
                </a:r>
              </a:p>
            </p:txBody>
          </p:sp>
          <p:sp>
            <p:nvSpPr>
              <p:cNvPr id="34" name="TextBox 33">
                <a:extLst>
                  <a:ext uri="{FF2B5EF4-FFF2-40B4-BE49-F238E27FC236}">
                    <a16:creationId xmlns:a16="http://schemas.microsoft.com/office/drawing/2014/main" id="{B3437CB2-43C2-8E42-89BE-A0A4F13AFC7E}"/>
                  </a:ext>
                </a:extLst>
              </p:cNvPr>
              <p:cNvSpPr txBox="1"/>
              <p:nvPr/>
            </p:nvSpPr>
            <p:spPr>
              <a:xfrm>
                <a:off x="455726" y="2000907"/>
                <a:ext cx="269626" cy="276999"/>
              </a:xfrm>
              <a:prstGeom prst="rect">
                <a:avLst/>
              </a:prstGeom>
              <a:noFill/>
            </p:spPr>
            <p:txBody>
              <a:bodyPr wrap="none" rtlCol="0">
                <a:spAutoFit/>
              </a:bodyPr>
              <a:lstStyle/>
              <a:p>
                <a:r>
                  <a:rPr lang="en-US" sz="1200" dirty="0"/>
                  <a:t>S</a:t>
                </a:r>
              </a:p>
            </p:txBody>
          </p:sp>
          <p:grpSp>
            <p:nvGrpSpPr>
              <p:cNvPr id="59" name="Group 58">
                <a:extLst>
                  <a:ext uri="{FF2B5EF4-FFF2-40B4-BE49-F238E27FC236}">
                    <a16:creationId xmlns:a16="http://schemas.microsoft.com/office/drawing/2014/main" id="{F41D95A1-C845-2741-A171-2BE1F7A11D71}"/>
                  </a:ext>
                </a:extLst>
              </p:cNvPr>
              <p:cNvGrpSpPr/>
              <p:nvPr/>
            </p:nvGrpSpPr>
            <p:grpSpPr>
              <a:xfrm>
                <a:off x="271267" y="2294679"/>
                <a:ext cx="485407" cy="400647"/>
                <a:chOff x="271267" y="2294679"/>
                <a:chExt cx="485407" cy="400647"/>
              </a:xfrm>
            </p:grpSpPr>
            <p:sp>
              <p:nvSpPr>
                <p:cNvPr id="35" name="TextBox 34">
                  <a:extLst>
                    <a:ext uri="{FF2B5EF4-FFF2-40B4-BE49-F238E27FC236}">
                      <a16:creationId xmlns:a16="http://schemas.microsoft.com/office/drawing/2014/main" id="{22CF2444-7060-4144-AE9C-FC7583E69125}"/>
                    </a:ext>
                  </a:extLst>
                </p:cNvPr>
                <p:cNvSpPr txBox="1"/>
                <p:nvPr/>
              </p:nvSpPr>
              <p:spPr>
                <a:xfrm>
                  <a:off x="271267" y="2347023"/>
                  <a:ext cx="338554" cy="276999"/>
                </a:xfrm>
                <a:prstGeom prst="rect">
                  <a:avLst/>
                </a:prstGeom>
                <a:noFill/>
              </p:spPr>
              <p:txBody>
                <a:bodyPr wrap="none" rtlCol="0">
                  <a:spAutoFit/>
                </a:bodyPr>
                <a:lstStyle/>
                <a:p>
                  <a:r>
                    <a:rPr lang="en-US" sz="1200" dirty="0"/>
                    <a:t>21</a:t>
                  </a:r>
                </a:p>
              </p:txBody>
            </p:sp>
            <p:sp>
              <p:nvSpPr>
                <p:cNvPr id="36" name="TextBox 35">
                  <a:extLst>
                    <a:ext uri="{FF2B5EF4-FFF2-40B4-BE49-F238E27FC236}">
                      <a16:creationId xmlns:a16="http://schemas.microsoft.com/office/drawing/2014/main" id="{AB150A83-6EC0-924B-99F2-5F915D9D8B07}"/>
                    </a:ext>
                  </a:extLst>
                </p:cNvPr>
                <p:cNvSpPr txBox="1"/>
                <p:nvPr/>
              </p:nvSpPr>
              <p:spPr>
                <a:xfrm>
                  <a:off x="461400" y="2294679"/>
                  <a:ext cx="295274" cy="276999"/>
                </a:xfrm>
                <a:prstGeom prst="rect">
                  <a:avLst/>
                </a:prstGeom>
                <a:noFill/>
              </p:spPr>
              <p:txBody>
                <a:bodyPr wrap="none" rtlCol="0">
                  <a:spAutoFit/>
                </a:bodyPr>
                <a:lstStyle/>
                <a:p>
                  <a:r>
                    <a:rPr lang="en-US" sz="1200" dirty="0"/>
                    <a:t>N</a:t>
                  </a:r>
                </a:p>
              </p:txBody>
            </p:sp>
            <p:sp>
              <p:nvSpPr>
                <p:cNvPr id="37" name="TextBox 36">
                  <a:extLst>
                    <a:ext uri="{FF2B5EF4-FFF2-40B4-BE49-F238E27FC236}">
                      <a16:creationId xmlns:a16="http://schemas.microsoft.com/office/drawing/2014/main" id="{2305D331-4DC0-2E40-A02A-7E98673F2232}"/>
                    </a:ext>
                  </a:extLst>
                </p:cNvPr>
                <p:cNvSpPr txBox="1"/>
                <p:nvPr/>
              </p:nvSpPr>
              <p:spPr>
                <a:xfrm>
                  <a:off x="469805" y="2418327"/>
                  <a:ext cx="269626" cy="276999"/>
                </a:xfrm>
                <a:prstGeom prst="rect">
                  <a:avLst/>
                </a:prstGeom>
                <a:noFill/>
              </p:spPr>
              <p:txBody>
                <a:bodyPr wrap="none" rtlCol="0">
                  <a:spAutoFit/>
                </a:bodyPr>
                <a:lstStyle/>
                <a:p>
                  <a:r>
                    <a:rPr lang="en-US" sz="1200" dirty="0"/>
                    <a:t>S</a:t>
                  </a:r>
                </a:p>
              </p:txBody>
            </p:sp>
          </p:grpSp>
          <p:grpSp>
            <p:nvGrpSpPr>
              <p:cNvPr id="42" name="Group 41">
                <a:extLst>
                  <a:ext uri="{FF2B5EF4-FFF2-40B4-BE49-F238E27FC236}">
                    <a16:creationId xmlns:a16="http://schemas.microsoft.com/office/drawing/2014/main" id="{C6EA85ED-F45B-C648-937F-4366C784F5CF}"/>
                  </a:ext>
                </a:extLst>
              </p:cNvPr>
              <p:cNvGrpSpPr/>
              <p:nvPr/>
            </p:nvGrpSpPr>
            <p:grpSpPr>
              <a:xfrm>
                <a:off x="277167" y="2818193"/>
                <a:ext cx="493812" cy="429327"/>
                <a:chOff x="277167" y="2818193"/>
                <a:chExt cx="493812" cy="429327"/>
              </a:xfrm>
            </p:grpSpPr>
            <p:sp>
              <p:nvSpPr>
                <p:cNvPr id="38" name="TextBox 37">
                  <a:extLst>
                    <a:ext uri="{FF2B5EF4-FFF2-40B4-BE49-F238E27FC236}">
                      <a16:creationId xmlns:a16="http://schemas.microsoft.com/office/drawing/2014/main" id="{422AC195-64B7-8C4F-B101-CC8CDBDB7631}"/>
                    </a:ext>
                  </a:extLst>
                </p:cNvPr>
                <p:cNvSpPr txBox="1"/>
                <p:nvPr/>
              </p:nvSpPr>
              <p:spPr>
                <a:xfrm>
                  <a:off x="277167" y="2818193"/>
                  <a:ext cx="338554" cy="276999"/>
                </a:xfrm>
                <a:prstGeom prst="rect">
                  <a:avLst/>
                </a:prstGeom>
                <a:noFill/>
              </p:spPr>
              <p:txBody>
                <a:bodyPr wrap="none" rtlCol="0">
                  <a:spAutoFit/>
                </a:bodyPr>
                <a:lstStyle/>
                <a:p>
                  <a:r>
                    <a:rPr lang="en-US" sz="1200" dirty="0"/>
                    <a:t>22</a:t>
                  </a:r>
                </a:p>
              </p:txBody>
            </p:sp>
            <p:sp>
              <p:nvSpPr>
                <p:cNvPr id="39" name="TextBox 38">
                  <a:extLst>
                    <a:ext uri="{FF2B5EF4-FFF2-40B4-BE49-F238E27FC236}">
                      <a16:creationId xmlns:a16="http://schemas.microsoft.com/office/drawing/2014/main" id="{17B3B30B-1767-6148-BA12-65B3CA3F7D5C}"/>
                    </a:ext>
                  </a:extLst>
                </p:cNvPr>
                <p:cNvSpPr txBox="1"/>
                <p:nvPr/>
              </p:nvSpPr>
              <p:spPr>
                <a:xfrm>
                  <a:off x="467300" y="2823724"/>
                  <a:ext cx="295274" cy="276999"/>
                </a:xfrm>
                <a:prstGeom prst="rect">
                  <a:avLst/>
                </a:prstGeom>
                <a:noFill/>
              </p:spPr>
              <p:txBody>
                <a:bodyPr wrap="none" rtlCol="0">
                  <a:spAutoFit/>
                </a:bodyPr>
                <a:lstStyle/>
                <a:p>
                  <a:r>
                    <a:rPr lang="en-US" sz="1200" dirty="0"/>
                    <a:t>N</a:t>
                  </a:r>
                </a:p>
              </p:txBody>
            </p:sp>
            <p:sp>
              <p:nvSpPr>
                <p:cNvPr id="40" name="TextBox 39">
                  <a:extLst>
                    <a:ext uri="{FF2B5EF4-FFF2-40B4-BE49-F238E27FC236}">
                      <a16:creationId xmlns:a16="http://schemas.microsoft.com/office/drawing/2014/main" id="{6E264F03-F191-AA42-B8DA-6AD7E2D3DCC8}"/>
                    </a:ext>
                  </a:extLst>
                </p:cNvPr>
                <p:cNvSpPr txBox="1"/>
                <p:nvPr/>
              </p:nvSpPr>
              <p:spPr>
                <a:xfrm>
                  <a:off x="475705" y="2970517"/>
                  <a:ext cx="295274" cy="276999"/>
                </a:xfrm>
                <a:prstGeom prst="rect">
                  <a:avLst/>
                </a:prstGeom>
                <a:noFill/>
              </p:spPr>
              <p:txBody>
                <a:bodyPr wrap="none" rtlCol="0">
                  <a:spAutoFit/>
                </a:bodyPr>
                <a:lstStyle/>
                <a:p>
                  <a:r>
                    <a:rPr lang="en-US" sz="1200" dirty="0"/>
                    <a:t>N</a:t>
                  </a:r>
                </a:p>
              </p:txBody>
            </p:sp>
            <p:sp>
              <p:nvSpPr>
                <p:cNvPr id="41" name="TextBox 40">
                  <a:extLst>
                    <a:ext uri="{FF2B5EF4-FFF2-40B4-BE49-F238E27FC236}">
                      <a16:creationId xmlns:a16="http://schemas.microsoft.com/office/drawing/2014/main" id="{2F216913-EEFD-8B4C-B848-49B2B78C9B5A}"/>
                    </a:ext>
                  </a:extLst>
                </p:cNvPr>
                <p:cNvSpPr txBox="1"/>
                <p:nvPr/>
              </p:nvSpPr>
              <p:spPr>
                <a:xfrm>
                  <a:off x="279347" y="2970521"/>
                  <a:ext cx="338554" cy="276999"/>
                </a:xfrm>
                <a:prstGeom prst="rect">
                  <a:avLst/>
                </a:prstGeom>
                <a:noFill/>
              </p:spPr>
              <p:txBody>
                <a:bodyPr wrap="none" rtlCol="0">
                  <a:spAutoFit/>
                </a:bodyPr>
                <a:lstStyle/>
                <a:p>
                  <a:r>
                    <a:rPr lang="en-US" sz="1200" dirty="0"/>
                    <a:t>23</a:t>
                  </a:r>
                </a:p>
              </p:txBody>
            </p:sp>
          </p:grpSp>
          <p:grpSp>
            <p:nvGrpSpPr>
              <p:cNvPr id="44" name="Group 43">
                <a:extLst>
                  <a:ext uri="{FF2B5EF4-FFF2-40B4-BE49-F238E27FC236}">
                    <a16:creationId xmlns:a16="http://schemas.microsoft.com/office/drawing/2014/main" id="{4121DBDF-09A7-0C48-93FB-F5259271B611}"/>
                  </a:ext>
                </a:extLst>
              </p:cNvPr>
              <p:cNvGrpSpPr/>
              <p:nvPr/>
            </p:nvGrpSpPr>
            <p:grpSpPr>
              <a:xfrm>
                <a:off x="266964" y="3201799"/>
                <a:ext cx="468164" cy="429327"/>
                <a:chOff x="277167" y="2818193"/>
                <a:chExt cx="468164" cy="429327"/>
              </a:xfrm>
            </p:grpSpPr>
            <p:sp>
              <p:nvSpPr>
                <p:cNvPr id="45" name="TextBox 44">
                  <a:extLst>
                    <a:ext uri="{FF2B5EF4-FFF2-40B4-BE49-F238E27FC236}">
                      <a16:creationId xmlns:a16="http://schemas.microsoft.com/office/drawing/2014/main" id="{5F396034-722D-8D4D-BC8D-6E33003C16D8}"/>
                    </a:ext>
                  </a:extLst>
                </p:cNvPr>
                <p:cNvSpPr txBox="1"/>
                <p:nvPr/>
              </p:nvSpPr>
              <p:spPr>
                <a:xfrm>
                  <a:off x="277167" y="2818193"/>
                  <a:ext cx="338554" cy="276999"/>
                </a:xfrm>
                <a:prstGeom prst="rect">
                  <a:avLst/>
                </a:prstGeom>
                <a:noFill/>
              </p:spPr>
              <p:txBody>
                <a:bodyPr wrap="none" rtlCol="0">
                  <a:spAutoFit/>
                </a:bodyPr>
                <a:lstStyle/>
                <a:p>
                  <a:r>
                    <a:rPr lang="en-US" sz="1200" dirty="0"/>
                    <a:t>22</a:t>
                  </a:r>
                </a:p>
              </p:txBody>
            </p:sp>
            <p:sp>
              <p:nvSpPr>
                <p:cNvPr id="46" name="TextBox 45">
                  <a:extLst>
                    <a:ext uri="{FF2B5EF4-FFF2-40B4-BE49-F238E27FC236}">
                      <a16:creationId xmlns:a16="http://schemas.microsoft.com/office/drawing/2014/main" id="{5E5609A7-7FB3-A945-8E24-FEB9336C5FEC}"/>
                    </a:ext>
                  </a:extLst>
                </p:cNvPr>
                <p:cNvSpPr txBox="1"/>
                <p:nvPr/>
              </p:nvSpPr>
              <p:spPr>
                <a:xfrm>
                  <a:off x="467300" y="2823724"/>
                  <a:ext cx="269626" cy="276999"/>
                </a:xfrm>
                <a:prstGeom prst="rect">
                  <a:avLst/>
                </a:prstGeom>
                <a:noFill/>
              </p:spPr>
              <p:txBody>
                <a:bodyPr wrap="none" rtlCol="0">
                  <a:spAutoFit/>
                </a:bodyPr>
                <a:lstStyle/>
                <a:p>
                  <a:r>
                    <a:rPr lang="en-US" sz="1200" dirty="0"/>
                    <a:t>S</a:t>
                  </a:r>
                </a:p>
              </p:txBody>
            </p:sp>
            <p:sp>
              <p:nvSpPr>
                <p:cNvPr id="47" name="TextBox 46">
                  <a:extLst>
                    <a:ext uri="{FF2B5EF4-FFF2-40B4-BE49-F238E27FC236}">
                      <a16:creationId xmlns:a16="http://schemas.microsoft.com/office/drawing/2014/main" id="{1A822AD5-649F-C840-BC31-782FD96E5BED}"/>
                    </a:ext>
                  </a:extLst>
                </p:cNvPr>
                <p:cNvSpPr txBox="1"/>
                <p:nvPr/>
              </p:nvSpPr>
              <p:spPr>
                <a:xfrm>
                  <a:off x="475705" y="2970517"/>
                  <a:ext cx="269626" cy="276999"/>
                </a:xfrm>
                <a:prstGeom prst="rect">
                  <a:avLst/>
                </a:prstGeom>
                <a:noFill/>
              </p:spPr>
              <p:txBody>
                <a:bodyPr wrap="none" rtlCol="0">
                  <a:spAutoFit/>
                </a:bodyPr>
                <a:lstStyle/>
                <a:p>
                  <a:r>
                    <a:rPr lang="en-US" sz="1200" dirty="0"/>
                    <a:t>S</a:t>
                  </a:r>
                </a:p>
              </p:txBody>
            </p:sp>
            <p:sp>
              <p:nvSpPr>
                <p:cNvPr id="48" name="TextBox 47">
                  <a:extLst>
                    <a:ext uri="{FF2B5EF4-FFF2-40B4-BE49-F238E27FC236}">
                      <a16:creationId xmlns:a16="http://schemas.microsoft.com/office/drawing/2014/main" id="{06AA9680-D40A-2C4E-89FE-13A3665B5343}"/>
                    </a:ext>
                  </a:extLst>
                </p:cNvPr>
                <p:cNvSpPr txBox="1"/>
                <p:nvPr/>
              </p:nvSpPr>
              <p:spPr>
                <a:xfrm>
                  <a:off x="279347" y="2970521"/>
                  <a:ext cx="338554" cy="276999"/>
                </a:xfrm>
                <a:prstGeom prst="rect">
                  <a:avLst/>
                </a:prstGeom>
                <a:noFill/>
              </p:spPr>
              <p:txBody>
                <a:bodyPr wrap="none" rtlCol="0">
                  <a:spAutoFit/>
                </a:bodyPr>
                <a:lstStyle/>
                <a:p>
                  <a:r>
                    <a:rPr lang="en-US" sz="1200" dirty="0"/>
                    <a:t>23</a:t>
                  </a:r>
                </a:p>
              </p:txBody>
            </p:sp>
          </p:grpSp>
          <p:grpSp>
            <p:nvGrpSpPr>
              <p:cNvPr id="49" name="Group 48">
                <a:extLst>
                  <a:ext uri="{FF2B5EF4-FFF2-40B4-BE49-F238E27FC236}">
                    <a16:creationId xmlns:a16="http://schemas.microsoft.com/office/drawing/2014/main" id="{A8AF0CFB-62B1-8744-90DD-6FE9E9B2DDA9}"/>
                  </a:ext>
                </a:extLst>
              </p:cNvPr>
              <p:cNvGrpSpPr/>
              <p:nvPr/>
            </p:nvGrpSpPr>
            <p:grpSpPr>
              <a:xfrm>
                <a:off x="270395" y="3550355"/>
                <a:ext cx="493812" cy="429327"/>
                <a:chOff x="277167" y="2818193"/>
                <a:chExt cx="493812" cy="429327"/>
              </a:xfrm>
            </p:grpSpPr>
            <p:sp>
              <p:nvSpPr>
                <p:cNvPr id="50" name="TextBox 49">
                  <a:extLst>
                    <a:ext uri="{FF2B5EF4-FFF2-40B4-BE49-F238E27FC236}">
                      <a16:creationId xmlns:a16="http://schemas.microsoft.com/office/drawing/2014/main" id="{519D9D42-AA5E-4148-A820-C0B7034073F0}"/>
                    </a:ext>
                  </a:extLst>
                </p:cNvPr>
                <p:cNvSpPr txBox="1"/>
                <p:nvPr/>
              </p:nvSpPr>
              <p:spPr>
                <a:xfrm>
                  <a:off x="277167" y="2818193"/>
                  <a:ext cx="338554" cy="276999"/>
                </a:xfrm>
                <a:prstGeom prst="rect">
                  <a:avLst/>
                </a:prstGeom>
                <a:noFill/>
              </p:spPr>
              <p:txBody>
                <a:bodyPr wrap="none" rtlCol="0">
                  <a:spAutoFit/>
                </a:bodyPr>
                <a:lstStyle/>
                <a:p>
                  <a:r>
                    <a:rPr lang="en-US" sz="1200" dirty="0"/>
                    <a:t>24</a:t>
                  </a:r>
                </a:p>
              </p:txBody>
            </p:sp>
            <p:sp>
              <p:nvSpPr>
                <p:cNvPr id="51" name="TextBox 50">
                  <a:extLst>
                    <a:ext uri="{FF2B5EF4-FFF2-40B4-BE49-F238E27FC236}">
                      <a16:creationId xmlns:a16="http://schemas.microsoft.com/office/drawing/2014/main" id="{0E7B1A92-ADBF-BB4E-89CD-3529533275FD}"/>
                    </a:ext>
                  </a:extLst>
                </p:cNvPr>
                <p:cNvSpPr txBox="1"/>
                <p:nvPr/>
              </p:nvSpPr>
              <p:spPr>
                <a:xfrm>
                  <a:off x="467300" y="2823724"/>
                  <a:ext cx="295274" cy="276999"/>
                </a:xfrm>
                <a:prstGeom prst="rect">
                  <a:avLst/>
                </a:prstGeom>
                <a:noFill/>
              </p:spPr>
              <p:txBody>
                <a:bodyPr wrap="none" rtlCol="0">
                  <a:spAutoFit/>
                </a:bodyPr>
                <a:lstStyle/>
                <a:p>
                  <a:r>
                    <a:rPr lang="en-US" sz="1200" dirty="0"/>
                    <a:t>N</a:t>
                  </a:r>
                </a:p>
              </p:txBody>
            </p:sp>
            <p:sp>
              <p:nvSpPr>
                <p:cNvPr id="52" name="TextBox 51">
                  <a:extLst>
                    <a:ext uri="{FF2B5EF4-FFF2-40B4-BE49-F238E27FC236}">
                      <a16:creationId xmlns:a16="http://schemas.microsoft.com/office/drawing/2014/main" id="{034E1E7D-6BA7-7840-AC23-89E39C96F8B4}"/>
                    </a:ext>
                  </a:extLst>
                </p:cNvPr>
                <p:cNvSpPr txBox="1"/>
                <p:nvPr/>
              </p:nvSpPr>
              <p:spPr>
                <a:xfrm>
                  <a:off x="475705" y="2970517"/>
                  <a:ext cx="295274" cy="276999"/>
                </a:xfrm>
                <a:prstGeom prst="rect">
                  <a:avLst/>
                </a:prstGeom>
                <a:noFill/>
              </p:spPr>
              <p:txBody>
                <a:bodyPr wrap="none" rtlCol="0">
                  <a:spAutoFit/>
                </a:bodyPr>
                <a:lstStyle/>
                <a:p>
                  <a:r>
                    <a:rPr lang="en-US" sz="1200" dirty="0"/>
                    <a:t>N</a:t>
                  </a:r>
                </a:p>
              </p:txBody>
            </p:sp>
            <p:sp>
              <p:nvSpPr>
                <p:cNvPr id="53" name="TextBox 52">
                  <a:extLst>
                    <a:ext uri="{FF2B5EF4-FFF2-40B4-BE49-F238E27FC236}">
                      <a16:creationId xmlns:a16="http://schemas.microsoft.com/office/drawing/2014/main" id="{347DD02E-1F3E-104C-B98E-E964773395D5}"/>
                    </a:ext>
                  </a:extLst>
                </p:cNvPr>
                <p:cNvSpPr txBox="1"/>
                <p:nvPr/>
              </p:nvSpPr>
              <p:spPr>
                <a:xfrm>
                  <a:off x="279347" y="2970521"/>
                  <a:ext cx="338554" cy="276999"/>
                </a:xfrm>
                <a:prstGeom prst="rect">
                  <a:avLst/>
                </a:prstGeom>
                <a:noFill/>
              </p:spPr>
              <p:txBody>
                <a:bodyPr wrap="none" rtlCol="0">
                  <a:spAutoFit/>
                </a:bodyPr>
                <a:lstStyle/>
                <a:p>
                  <a:r>
                    <a:rPr lang="en-US" sz="1200" dirty="0"/>
                    <a:t>25</a:t>
                  </a:r>
                </a:p>
              </p:txBody>
            </p:sp>
          </p:grpSp>
          <p:grpSp>
            <p:nvGrpSpPr>
              <p:cNvPr id="54" name="Group 53">
                <a:extLst>
                  <a:ext uri="{FF2B5EF4-FFF2-40B4-BE49-F238E27FC236}">
                    <a16:creationId xmlns:a16="http://schemas.microsoft.com/office/drawing/2014/main" id="{F0B506E7-986A-374D-B3C7-47E59C91AF6D}"/>
                  </a:ext>
                </a:extLst>
              </p:cNvPr>
              <p:cNvGrpSpPr/>
              <p:nvPr/>
            </p:nvGrpSpPr>
            <p:grpSpPr>
              <a:xfrm>
                <a:off x="285187" y="3921059"/>
                <a:ext cx="468164" cy="429327"/>
                <a:chOff x="277167" y="2818193"/>
                <a:chExt cx="468164" cy="429327"/>
              </a:xfrm>
            </p:grpSpPr>
            <p:sp>
              <p:nvSpPr>
                <p:cNvPr id="55" name="TextBox 54">
                  <a:extLst>
                    <a:ext uri="{FF2B5EF4-FFF2-40B4-BE49-F238E27FC236}">
                      <a16:creationId xmlns:a16="http://schemas.microsoft.com/office/drawing/2014/main" id="{15512ED6-802C-AF4A-A92D-093FE1E52630}"/>
                    </a:ext>
                  </a:extLst>
                </p:cNvPr>
                <p:cNvSpPr txBox="1"/>
                <p:nvPr/>
              </p:nvSpPr>
              <p:spPr>
                <a:xfrm>
                  <a:off x="277167" y="2818193"/>
                  <a:ext cx="338554" cy="276999"/>
                </a:xfrm>
                <a:prstGeom prst="rect">
                  <a:avLst/>
                </a:prstGeom>
                <a:noFill/>
              </p:spPr>
              <p:txBody>
                <a:bodyPr wrap="none" rtlCol="0">
                  <a:spAutoFit/>
                </a:bodyPr>
                <a:lstStyle/>
                <a:p>
                  <a:r>
                    <a:rPr lang="en-US" sz="1200" dirty="0"/>
                    <a:t>24</a:t>
                  </a:r>
                </a:p>
              </p:txBody>
            </p:sp>
            <p:sp>
              <p:nvSpPr>
                <p:cNvPr id="56" name="TextBox 55">
                  <a:extLst>
                    <a:ext uri="{FF2B5EF4-FFF2-40B4-BE49-F238E27FC236}">
                      <a16:creationId xmlns:a16="http://schemas.microsoft.com/office/drawing/2014/main" id="{526CBEA8-B7D2-8B49-B0BD-106228E7AD3C}"/>
                    </a:ext>
                  </a:extLst>
                </p:cNvPr>
                <p:cNvSpPr txBox="1"/>
                <p:nvPr/>
              </p:nvSpPr>
              <p:spPr>
                <a:xfrm>
                  <a:off x="467300" y="2823724"/>
                  <a:ext cx="269626" cy="276999"/>
                </a:xfrm>
                <a:prstGeom prst="rect">
                  <a:avLst/>
                </a:prstGeom>
                <a:noFill/>
              </p:spPr>
              <p:txBody>
                <a:bodyPr wrap="none" rtlCol="0">
                  <a:spAutoFit/>
                </a:bodyPr>
                <a:lstStyle/>
                <a:p>
                  <a:r>
                    <a:rPr lang="en-US" sz="1200" dirty="0"/>
                    <a:t>S</a:t>
                  </a:r>
                </a:p>
              </p:txBody>
            </p:sp>
            <p:sp>
              <p:nvSpPr>
                <p:cNvPr id="57" name="TextBox 56">
                  <a:extLst>
                    <a:ext uri="{FF2B5EF4-FFF2-40B4-BE49-F238E27FC236}">
                      <a16:creationId xmlns:a16="http://schemas.microsoft.com/office/drawing/2014/main" id="{7AD5CF83-1B60-1640-89C1-A1490581DE2B}"/>
                    </a:ext>
                  </a:extLst>
                </p:cNvPr>
                <p:cNvSpPr txBox="1"/>
                <p:nvPr/>
              </p:nvSpPr>
              <p:spPr>
                <a:xfrm>
                  <a:off x="475705" y="2970517"/>
                  <a:ext cx="269626" cy="276999"/>
                </a:xfrm>
                <a:prstGeom prst="rect">
                  <a:avLst/>
                </a:prstGeom>
                <a:noFill/>
              </p:spPr>
              <p:txBody>
                <a:bodyPr wrap="none" rtlCol="0">
                  <a:spAutoFit/>
                </a:bodyPr>
                <a:lstStyle/>
                <a:p>
                  <a:r>
                    <a:rPr lang="en-US" sz="1200" dirty="0"/>
                    <a:t>S</a:t>
                  </a:r>
                </a:p>
              </p:txBody>
            </p:sp>
            <p:sp>
              <p:nvSpPr>
                <p:cNvPr id="58" name="TextBox 57">
                  <a:extLst>
                    <a:ext uri="{FF2B5EF4-FFF2-40B4-BE49-F238E27FC236}">
                      <a16:creationId xmlns:a16="http://schemas.microsoft.com/office/drawing/2014/main" id="{835262C1-82DA-EB4D-A82D-9A09E4BC1BFB}"/>
                    </a:ext>
                  </a:extLst>
                </p:cNvPr>
                <p:cNvSpPr txBox="1"/>
                <p:nvPr/>
              </p:nvSpPr>
              <p:spPr>
                <a:xfrm>
                  <a:off x="279347" y="2970521"/>
                  <a:ext cx="338554" cy="276999"/>
                </a:xfrm>
                <a:prstGeom prst="rect">
                  <a:avLst/>
                </a:prstGeom>
                <a:noFill/>
              </p:spPr>
              <p:txBody>
                <a:bodyPr wrap="none" rtlCol="0">
                  <a:spAutoFit/>
                </a:bodyPr>
                <a:lstStyle/>
                <a:p>
                  <a:r>
                    <a:rPr lang="en-US" sz="1200" dirty="0"/>
                    <a:t>25</a:t>
                  </a:r>
                </a:p>
              </p:txBody>
            </p:sp>
          </p:grpSp>
          <p:grpSp>
            <p:nvGrpSpPr>
              <p:cNvPr id="65" name="Group 64">
                <a:extLst>
                  <a:ext uri="{FF2B5EF4-FFF2-40B4-BE49-F238E27FC236}">
                    <a16:creationId xmlns:a16="http://schemas.microsoft.com/office/drawing/2014/main" id="{B87B064B-9FD2-AB45-924D-E020373F4FB8}"/>
                  </a:ext>
                </a:extLst>
              </p:cNvPr>
              <p:cNvGrpSpPr/>
              <p:nvPr/>
            </p:nvGrpSpPr>
            <p:grpSpPr>
              <a:xfrm>
                <a:off x="270688" y="4453266"/>
                <a:ext cx="485407" cy="400647"/>
                <a:chOff x="271267" y="2294679"/>
                <a:chExt cx="485407" cy="400647"/>
              </a:xfrm>
            </p:grpSpPr>
            <p:sp>
              <p:nvSpPr>
                <p:cNvPr id="66" name="TextBox 65">
                  <a:extLst>
                    <a:ext uri="{FF2B5EF4-FFF2-40B4-BE49-F238E27FC236}">
                      <a16:creationId xmlns:a16="http://schemas.microsoft.com/office/drawing/2014/main" id="{7F1BCD01-CA36-F14C-99E3-D6076B39D7FF}"/>
                    </a:ext>
                  </a:extLst>
                </p:cNvPr>
                <p:cNvSpPr txBox="1"/>
                <p:nvPr/>
              </p:nvSpPr>
              <p:spPr>
                <a:xfrm>
                  <a:off x="271267" y="2347023"/>
                  <a:ext cx="338554" cy="276999"/>
                </a:xfrm>
                <a:prstGeom prst="rect">
                  <a:avLst/>
                </a:prstGeom>
                <a:noFill/>
              </p:spPr>
              <p:txBody>
                <a:bodyPr wrap="none" rtlCol="0">
                  <a:spAutoFit/>
                </a:bodyPr>
                <a:lstStyle/>
                <a:p>
                  <a:r>
                    <a:rPr lang="en-US" sz="1200" dirty="0"/>
                    <a:t>26</a:t>
                  </a:r>
                </a:p>
              </p:txBody>
            </p:sp>
            <p:sp>
              <p:nvSpPr>
                <p:cNvPr id="67" name="TextBox 66">
                  <a:extLst>
                    <a:ext uri="{FF2B5EF4-FFF2-40B4-BE49-F238E27FC236}">
                      <a16:creationId xmlns:a16="http://schemas.microsoft.com/office/drawing/2014/main" id="{B3BDD155-E84E-8B40-8109-1A7B6EFA8CFF}"/>
                    </a:ext>
                  </a:extLst>
                </p:cNvPr>
                <p:cNvSpPr txBox="1"/>
                <p:nvPr/>
              </p:nvSpPr>
              <p:spPr>
                <a:xfrm>
                  <a:off x="461400" y="2294679"/>
                  <a:ext cx="295274" cy="276999"/>
                </a:xfrm>
                <a:prstGeom prst="rect">
                  <a:avLst/>
                </a:prstGeom>
                <a:noFill/>
              </p:spPr>
              <p:txBody>
                <a:bodyPr wrap="none" rtlCol="0">
                  <a:spAutoFit/>
                </a:bodyPr>
                <a:lstStyle/>
                <a:p>
                  <a:r>
                    <a:rPr lang="en-US" sz="1200" dirty="0"/>
                    <a:t>N</a:t>
                  </a:r>
                </a:p>
              </p:txBody>
            </p:sp>
            <p:sp>
              <p:nvSpPr>
                <p:cNvPr id="68" name="TextBox 67">
                  <a:extLst>
                    <a:ext uri="{FF2B5EF4-FFF2-40B4-BE49-F238E27FC236}">
                      <a16:creationId xmlns:a16="http://schemas.microsoft.com/office/drawing/2014/main" id="{CEA3521A-9EC2-EC4D-90AE-A3090F59FA24}"/>
                    </a:ext>
                  </a:extLst>
                </p:cNvPr>
                <p:cNvSpPr txBox="1"/>
                <p:nvPr/>
              </p:nvSpPr>
              <p:spPr>
                <a:xfrm>
                  <a:off x="469805" y="2418327"/>
                  <a:ext cx="269626" cy="276999"/>
                </a:xfrm>
                <a:prstGeom prst="rect">
                  <a:avLst/>
                </a:prstGeom>
                <a:noFill/>
              </p:spPr>
              <p:txBody>
                <a:bodyPr wrap="none" rtlCol="0">
                  <a:spAutoFit/>
                </a:bodyPr>
                <a:lstStyle/>
                <a:p>
                  <a:r>
                    <a:rPr lang="en-US" sz="1200" dirty="0"/>
                    <a:t>S</a:t>
                  </a:r>
                </a:p>
              </p:txBody>
            </p:sp>
          </p:grpSp>
          <p:grpSp>
            <p:nvGrpSpPr>
              <p:cNvPr id="69" name="Group 68">
                <a:extLst>
                  <a:ext uri="{FF2B5EF4-FFF2-40B4-BE49-F238E27FC236}">
                    <a16:creationId xmlns:a16="http://schemas.microsoft.com/office/drawing/2014/main" id="{1F5910F4-7D1F-7141-895A-43E53ED6FA3D}"/>
                  </a:ext>
                </a:extLst>
              </p:cNvPr>
              <p:cNvGrpSpPr/>
              <p:nvPr/>
            </p:nvGrpSpPr>
            <p:grpSpPr>
              <a:xfrm>
                <a:off x="277167" y="4854430"/>
                <a:ext cx="485407" cy="400647"/>
                <a:chOff x="271267" y="2294679"/>
                <a:chExt cx="485407" cy="400647"/>
              </a:xfrm>
            </p:grpSpPr>
            <p:sp>
              <p:nvSpPr>
                <p:cNvPr id="70" name="TextBox 69">
                  <a:extLst>
                    <a:ext uri="{FF2B5EF4-FFF2-40B4-BE49-F238E27FC236}">
                      <a16:creationId xmlns:a16="http://schemas.microsoft.com/office/drawing/2014/main" id="{7C77F490-9305-784D-9EC2-6BC73C732E21}"/>
                    </a:ext>
                  </a:extLst>
                </p:cNvPr>
                <p:cNvSpPr txBox="1"/>
                <p:nvPr/>
              </p:nvSpPr>
              <p:spPr>
                <a:xfrm>
                  <a:off x="271267" y="2347023"/>
                  <a:ext cx="338554" cy="276999"/>
                </a:xfrm>
                <a:prstGeom prst="rect">
                  <a:avLst/>
                </a:prstGeom>
                <a:noFill/>
              </p:spPr>
              <p:txBody>
                <a:bodyPr wrap="none" rtlCol="0">
                  <a:spAutoFit/>
                </a:bodyPr>
                <a:lstStyle/>
                <a:p>
                  <a:r>
                    <a:rPr lang="en-US" sz="1200" dirty="0"/>
                    <a:t>27</a:t>
                  </a:r>
                </a:p>
              </p:txBody>
            </p:sp>
            <p:sp>
              <p:nvSpPr>
                <p:cNvPr id="71" name="TextBox 70">
                  <a:extLst>
                    <a:ext uri="{FF2B5EF4-FFF2-40B4-BE49-F238E27FC236}">
                      <a16:creationId xmlns:a16="http://schemas.microsoft.com/office/drawing/2014/main" id="{06B7C3D8-A182-4E44-AEC4-3F846E6C78DE}"/>
                    </a:ext>
                  </a:extLst>
                </p:cNvPr>
                <p:cNvSpPr txBox="1"/>
                <p:nvPr/>
              </p:nvSpPr>
              <p:spPr>
                <a:xfrm>
                  <a:off x="461400" y="2294679"/>
                  <a:ext cx="295274" cy="276999"/>
                </a:xfrm>
                <a:prstGeom prst="rect">
                  <a:avLst/>
                </a:prstGeom>
                <a:noFill/>
              </p:spPr>
              <p:txBody>
                <a:bodyPr wrap="none" rtlCol="0">
                  <a:spAutoFit/>
                </a:bodyPr>
                <a:lstStyle/>
                <a:p>
                  <a:r>
                    <a:rPr lang="en-US" sz="1200" dirty="0"/>
                    <a:t>N</a:t>
                  </a:r>
                </a:p>
              </p:txBody>
            </p:sp>
            <p:sp>
              <p:nvSpPr>
                <p:cNvPr id="72" name="TextBox 71">
                  <a:extLst>
                    <a:ext uri="{FF2B5EF4-FFF2-40B4-BE49-F238E27FC236}">
                      <a16:creationId xmlns:a16="http://schemas.microsoft.com/office/drawing/2014/main" id="{7CBD085A-E743-054A-9F1C-C9CC10D63738}"/>
                    </a:ext>
                  </a:extLst>
                </p:cNvPr>
                <p:cNvSpPr txBox="1"/>
                <p:nvPr/>
              </p:nvSpPr>
              <p:spPr>
                <a:xfrm>
                  <a:off x="469805" y="2418327"/>
                  <a:ext cx="269626" cy="276999"/>
                </a:xfrm>
                <a:prstGeom prst="rect">
                  <a:avLst/>
                </a:prstGeom>
                <a:noFill/>
              </p:spPr>
              <p:txBody>
                <a:bodyPr wrap="none" rtlCol="0">
                  <a:spAutoFit/>
                </a:bodyPr>
                <a:lstStyle/>
                <a:p>
                  <a:r>
                    <a:rPr lang="en-US" sz="1200" dirty="0"/>
                    <a:t>S</a:t>
                  </a:r>
                </a:p>
              </p:txBody>
            </p:sp>
          </p:grpSp>
          <p:grpSp>
            <p:nvGrpSpPr>
              <p:cNvPr id="73" name="Group 72">
                <a:extLst>
                  <a:ext uri="{FF2B5EF4-FFF2-40B4-BE49-F238E27FC236}">
                    <a16:creationId xmlns:a16="http://schemas.microsoft.com/office/drawing/2014/main" id="{D21B6C0B-8A13-3645-8F6D-D339F26621B4}"/>
                  </a:ext>
                </a:extLst>
              </p:cNvPr>
              <p:cNvGrpSpPr/>
              <p:nvPr/>
            </p:nvGrpSpPr>
            <p:grpSpPr>
              <a:xfrm>
                <a:off x="289389" y="5284101"/>
                <a:ext cx="485407" cy="400647"/>
                <a:chOff x="271267" y="2294679"/>
                <a:chExt cx="485407" cy="400647"/>
              </a:xfrm>
            </p:grpSpPr>
            <p:sp>
              <p:nvSpPr>
                <p:cNvPr id="74" name="TextBox 73">
                  <a:extLst>
                    <a:ext uri="{FF2B5EF4-FFF2-40B4-BE49-F238E27FC236}">
                      <a16:creationId xmlns:a16="http://schemas.microsoft.com/office/drawing/2014/main" id="{883F46CA-3C51-2C41-B281-AE4A7BA2899D}"/>
                    </a:ext>
                  </a:extLst>
                </p:cNvPr>
                <p:cNvSpPr txBox="1"/>
                <p:nvPr/>
              </p:nvSpPr>
              <p:spPr>
                <a:xfrm>
                  <a:off x="271267" y="2347023"/>
                  <a:ext cx="338554" cy="276999"/>
                </a:xfrm>
                <a:prstGeom prst="rect">
                  <a:avLst/>
                </a:prstGeom>
                <a:noFill/>
              </p:spPr>
              <p:txBody>
                <a:bodyPr wrap="none" rtlCol="0">
                  <a:spAutoFit/>
                </a:bodyPr>
                <a:lstStyle/>
                <a:p>
                  <a:r>
                    <a:rPr lang="en-US" sz="1200" dirty="0"/>
                    <a:t>28</a:t>
                  </a:r>
                </a:p>
              </p:txBody>
            </p:sp>
            <p:sp>
              <p:nvSpPr>
                <p:cNvPr id="75" name="TextBox 74">
                  <a:extLst>
                    <a:ext uri="{FF2B5EF4-FFF2-40B4-BE49-F238E27FC236}">
                      <a16:creationId xmlns:a16="http://schemas.microsoft.com/office/drawing/2014/main" id="{BAD26A0B-0809-B742-82DF-124C22222954}"/>
                    </a:ext>
                  </a:extLst>
                </p:cNvPr>
                <p:cNvSpPr txBox="1"/>
                <p:nvPr/>
              </p:nvSpPr>
              <p:spPr>
                <a:xfrm>
                  <a:off x="461400" y="2294679"/>
                  <a:ext cx="295274" cy="276999"/>
                </a:xfrm>
                <a:prstGeom prst="rect">
                  <a:avLst/>
                </a:prstGeom>
                <a:noFill/>
              </p:spPr>
              <p:txBody>
                <a:bodyPr wrap="none" rtlCol="0">
                  <a:spAutoFit/>
                </a:bodyPr>
                <a:lstStyle/>
                <a:p>
                  <a:r>
                    <a:rPr lang="en-US" sz="1200" dirty="0"/>
                    <a:t>N</a:t>
                  </a:r>
                </a:p>
              </p:txBody>
            </p:sp>
            <p:sp>
              <p:nvSpPr>
                <p:cNvPr id="76" name="TextBox 75">
                  <a:extLst>
                    <a:ext uri="{FF2B5EF4-FFF2-40B4-BE49-F238E27FC236}">
                      <a16:creationId xmlns:a16="http://schemas.microsoft.com/office/drawing/2014/main" id="{5195DD4A-1A47-EC43-881F-7A22D7E9290D}"/>
                    </a:ext>
                  </a:extLst>
                </p:cNvPr>
                <p:cNvSpPr txBox="1"/>
                <p:nvPr/>
              </p:nvSpPr>
              <p:spPr>
                <a:xfrm>
                  <a:off x="469805" y="2418327"/>
                  <a:ext cx="269626" cy="276999"/>
                </a:xfrm>
                <a:prstGeom prst="rect">
                  <a:avLst/>
                </a:prstGeom>
                <a:noFill/>
              </p:spPr>
              <p:txBody>
                <a:bodyPr wrap="none" rtlCol="0">
                  <a:spAutoFit/>
                </a:bodyPr>
                <a:lstStyle/>
                <a:p>
                  <a:r>
                    <a:rPr lang="en-US" sz="1200" dirty="0"/>
                    <a:t>S</a:t>
                  </a:r>
                </a:p>
              </p:txBody>
            </p:sp>
          </p:grpSp>
          <p:grpSp>
            <p:nvGrpSpPr>
              <p:cNvPr id="77" name="Group 76">
                <a:extLst>
                  <a:ext uri="{FF2B5EF4-FFF2-40B4-BE49-F238E27FC236}">
                    <a16:creationId xmlns:a16="http://schemas.microsoft.com/office/drawing/2014/main" id="{B9AB2404-9F92-2F44-AC92-32E85F7CEFB1}"/>
                  </a:ext>
                </a:extLst>
              </p:cNvPr>
              <p:cNvGrpSpPr/>
              <p:nvPr/>
            </p:nvGrpSpPr>
            <p:grpSpPr>
              <a:xfrm>
                <a:off x="285187" y="5966441"/>
                <a:ext cx="485407" cy="400647"/>
                <a:chOff x="271267" y="2294679"/>
                <a:chExt cx="485407" cy="400647"/>
              </a:xfrm>
            </p:grpSpPr>
            <p:sp>
              <p:nvSpPr>
                <p:cNvPr id="78" name="TextBox 77">
                  <a:extLst>
                    <a:ext uri="{FF2B5EF4-FFF2-40B4-BE49-F238E27FC236}">
                      <a16:creationId xmlns:a16="http://schemas.microsoft.com/office/drawing/2014/main" id="{776482F1-828D-484E-BB37-1549CDAE1582}"/>
                    </a:ext>
                  </a:extLst>
                </p:cNvPr>
                <p:cNvSpPr txBox="1"/>
                <p:nvPr/>
              </p:nvSpPr>
              <p:spPr>
                <a:xfrm>
                  <a:off x="271267" y="2347023"/>
                  <a:ext cx="338554" cy="276999"/>
                </a:xfrm>
                <a:prstGeom prst="rect">
                  <a:avLst/>
                </a:prstGeom>
                <a:noFill/>
              </p:spPr>
              <p:txBody>
                <a:bodyPr wrap="none" rtlCol="0">
                  <a:spAutoFit/>
                </a:bodyPr>
                <a:lstStyle/>
                <a:p>
                  <a:r>
                    <a:rPr lang="en-US" sz="1200" dirty="0"/>
                    <a:t>46</a:t>
                  </a:r>
                </a:p>
              </p:txBody>
            </p:sp>
            <p:sp>
              <p:nvSpPr>
                <p:cNvPr id="79" name="TextBox 78">
                  <a:extLst>
                    <a:ext uri="{FF2B5EF4-FFF2-40B4-BE49-F238E27FC236}">
                      <a16:creationId xmlns:a16="http://schemas.microsoft.com/office/drawing/2014/main" id="{DB19F233-DF69-C848-B43B-223F3E96A2DA}"/>
                    </a:ext>
                  </a:extLst>
                </p:cNvPr>
                <p:cNvSpPr txBox="1"/>
                <p:nvPr/>
              </p:nvSpPr>
              <p:spPr>
                <a:xfrm>
                  <a:off x="461400" y="2294679"/>
                  <a:ext cx="295274" cy="276999"/>
                </a:xfrm>
                <a:prstGeom prst="rect">
                  <a:avLst/>
                </a:prstGeom>
                <a:noFill/>
              </p:spPr>
              <p:txBody>
                <a:bodyPr wrap="none" rtlCol="0">
                  <a:spAutoFit/>
                </a:bodyPr>
                <a:lstStyle/>
                <a:p>
                  <a:r>
                    <a:rPr lang="en-US" sz="1200" dirty="0"/>
                    <a:t>N</a:t>
                  </a:r>
                </a:p>
              </p:txBody>
            </p:sp>
            <p:sp>
              <p:nvSpPr>
                <p:cNvPr id="80" name="TextBox 79">
                  <a:extLst>
                    <a:ext uri="{FF2B5EF4-FFF2-40B4-BE49-F238E27FC236}">
                      <a16:creationId xmlns:a16="http://schemas.microsoft.com/office/drawing/2014/main" id="{EA0B7607-7395-3040-AC0A-2F6411A2F8A5}"/>
                    </a:ext>
                  </a:extLst>
                </p:cNvPr>
                <p:cNvSpPr txBox="1"/>
                <p:nvPr/>
              </p:nvSpPr>
              <p:spPr>
                <a:xfrm>
                  <a:off x="469805" y="2418327"/>
                  <a:ext cx="269626" cy="276999"/>
                </a:xfrm>
                <a:prstGeom prst="rect">
                  <a:avLst/>
                </a:prstGeom>
                <a:noFill/>
              </p:spPr>
              <p:txBody>
                <a:bodyPr wrap="none" rtlCol="0">
                  <a:spAutoFit/>
                </a:bodyPr>
                <a:lstStyle/>
                <a:p>
                  <a:r>
                    <a:rPr lang="en-US" sz="1200" dirty="0"/>
                    <a:t>S</a:t>
                  </a:r>
                </a:p>
              </p:txBody>
            </p:sp>
          </p:grpSp>
          <p:cxnSp>
            <p:nvCxnSpPr>
              <p:cNvPr id="82" name="Straight Connector 81">
                <a:extLst>
                  <a:ext uri="{FF2B5EF4-FFF2-40B4-BE49-F238E27FC236}">
                    <a16:creationId xmlns:a16="http://schemas.microsoft.com/office/drawing/2014/main" id="{C0A5821E-89C8-6B4F-9DF2-991BC55F9CB8}"/>
                  </a:ext>
                </a:extLst>
              </p:cNvPr>
              <p:cNvCxnSpPr>
                <a:cxnSpLocks/>
              </p:cNvCxnSpPr>
              <p:nvPr/>
            </p:nvCxnSpPr>
            <p:spPr bwMode="auto">
              <a:xfrm>
                <a:off x="1081557" y="944279"/>
                <a:ext cx="402643" cy="182880"/>
              </a:xfrm>
              <a:prstGeom prst="line">
                <a:avLst/>
              </a:prstGeom>
              <a:noFill/>
              <a:ln w="15875" cap="flat" cmpd="sng" algn="ctr">
                <a:solidFill>
                  <a:schemeClr val="tx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288F7919-4E1F-EC4E-898C-1C571DBF13C0}"/>
                  </a:ext>
                </a:extLst>
              </p:cNvPr>
              <p:cNvCxnSpPr>
                <a:cxnSpLocks/>
              </p:cNvCxnSpPr>
              <p:nvPr/>
            </p:nvCxnSpPr>
            <p:spPr bwMode="auto">
              <a:xfrm>
                <a:off x="1057494" y="5476174"/>
                <a:ext cx="402643" cy="182880"/>
              </a:xfrm>
              <a:prstGeom prst="line">
                <a:avLst/>
              </a:prstGeom>
              <a:noFill/>
              <a:ln w="15875" cap="flat" cmpd="sng" algn="ctr">
                <a:solidFill>
                  <a:schemeClr val="tx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1433231B-B580-6646-AED9-BE7E043C4C3B}"/>
                  </a:ext>
                </a:extLst>
              </p:cNvPr>
              <p:cNvCxnSpPr>
                <a:cxnSpLocks/>
                <a:stCxn id="10" idx="3"/>
              </p:cNvCxnSpPr>
              <p:nvPr/>
            </p:nvCxnSpPr>
            <p:spPr bwMode="auto">
              <a:xfrm flipV="1">
                <a:off x="1113641" y="1347537"/>
                <a:ext cx="346190" cy="286240"/>
              </a:xfrm>
              <a:prstGeom prst="line">
                <a:avLst/>
              </a:prstGeom>
              <a:noFill/>
              <a:ln w="15875" cap="flat" cmpd="sng" algn="ctr">
                <a:solidFill>
                  <a:schemeClr val="tx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DA4B1BA1-3948-2D47-BE9A-237E0F764AFD}"/>
                  </a:ext>
                </a:extLst>
              </p:cNvPr>
              <p:cNvCxnSpPr>
                <a:cxnSpLocks/>
              </p:cNvCxnSpPr>
              <p:nvPr/>
            </p:nvCxnSpPr>
            <p:spPr bwMode="auto">
              <a:xfrm flipV="1">
                <a:off x="1113641" y="5879433"/>
                <a:ext cx="354212" cy="294490"/>
              </a:xfrm>
              <a:prstGeom prst="line">
                <a:avLst/>
              </a:prstGeom>
              <a:noFill/>
              <a:ln w="15875" cap="flat" cmpd="sng" algn="ctr">
                <a:solidFill>
                  <a:schemeClr val="tx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249C5F2D-D792-4D4E-8E3A-4A7D96BEE6F1}"/>
                  </a:ext>
                </a:extLst>
              </p:cNvPr>
              <p:cNvCxnSpPr>
                <a:cxnSpLocks/>
              </p:cNvCxnSpPr>
              <p:nvPr/>
            </p:nvCxnSpPr>
            <p:spPr bwMode="auto">
              <a:xfrm>
                <a:off x="1065515" y="5066421"/>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D58135F4-818E-3041-A392-6A02DB30898E}"/>
                  </a:ext>
                </a:extLst>
              </p:cNvPr>
              <p:cNvCxnSpPr>
                <a:cxnSpLocks/>
              </p:cNvCxnSpPr>
              <p:nvPr/>
            </p:nvCxnSpPr>
            <p:spPr bwMode="auto">
              <a:xfrm>
                <a:off x="1057494" y="4657348"/>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DB926103-4531-5A48-8FB1-9130A2ED5BC1}"/>
                  </a:ext>
                </a:extLst>
              </p:cNvPr>
              <p:cNvCxnSpPr>
                <a:cxnSpLocks/>
              </p:cNvCxnSpPr>
              <p:nvPr/>
            </p:nvCxnSpPr>
            <p:spPr bwMode="auto">
              <a:xfrm>
                <a:off x="1073536" y="4144000"/>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990078B7-4FC6-D843-8A96-3703749BD494}"/>
                  </a:ext>
                </a:extLst>
              </p:cNvPr>
              <p:cNvCxnSpPr>
                <a:cxnSpLocks/>
              </p:cNvCxnSpPr>
              <p:nvPr/>
            </p:nvCxnSpPr>
            <p:spPr bwMode="auto">
              <a:xfrm>
                <a:off x="1041451" y="3775032"/>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84332A02-96B1-4F4C-8911-4FCFF4C564C6}"/>
                  </a:ext>
                </a:extLst>
              </p:cNvPr>
              <p:cNvCxnSpPr>
                <a:cxnSpLocks/>
              </p:cNvCxnSpPr>
              <p:nvPr/>
            </p:nvCxnSpPr>
            <p:spPr bwMode="auto">
              <a:xfrm>
                <a:off x="1041452" y="3390021"/>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12342889-8D99-594B-90F8-253E7739FF22}"/>
                  </a:ext>
                </a:extLst>
              </p:cNvPr>
              <p:cNvCxnSpPr>
                <a:cxnSpLocks/>
              </p:cNvCxnSpPr>
              <p:nvPr/>
            </p:nvCxnSpPr>
            <p:spPr bwMode="auto">
              <a:xfrm>
                <a:off x="1057494" y="3037095"/>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68F4F85E-78F6-EA41-A1BF-A5AC322EAE73}"/>
                  </a:ext>
                </a:extLst>
              </p:cNvPr>
              <p:cNvCxnSpPr>
                <a:cxnSpLocks/>
              </p:cNvCxnSpPr>
              <p:nvPr/>
            </p:nvCxnSpPr>
            <p:spPr bwMode="auto">
              <a:xfrm>
                <a:off x="1041452" y="2491663"/>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721AD3A4-5588-1448-B0FF-4AEF35A43498}"/>
                  </a:ext>
                </a:extLst>
              </p:cNvPr>
              <p:cNvCxnSpPr>
                <a:cxnSpLocks/>
              </p:cNvCxnSpPr>
              <p:nvPr/>
            </p:nvCxnSpPr>
            <p:spPr bwMode="auto">
              <a:xfrm>
                <a:off x="1057494" y="2058527"/>
                <a:ext cx="1870190" cy="0"/>
              </a:xfrm>
              <a:prstGeom prst="line">
                <a:avLst/>
              </a:prstGeom>
              <a:noFill/>
              <a:ln w="15875"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1FA3E790-D0CE-E847-B0FC-B63B17E2003C}"/>
                  </a:ext>
                </a:extLst>
              </p:cNvPr>
              <p:cNvCxnSpPr>
                <a:cxnSpLocks/>
              </p:cNvCxnSpPr>
              <p:nvPr/>
            </p:nvCxnSpPr>
            <p:spPr bwMode="auto">
              <a:xfrm>
                <a:off x="2260652" y="1240379"/>
                <a:ext cx="659011" cy="0"/>
              </a:xfrm>
              <a:prstGeom prst="line">
                <a:avLst/>
              </a:prstGeom>
              <a:noFill/>
              <a:ln w="15875" cap="flat" cmpd="sng" algn="ctr">
                <a:solidFill>
                  <a:schemeClr val="tx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70002C15-0708-2142-972C-2046DC5741ED}"/>
                  </a:ext>
                </a:extLst>
              </p:cNvPr>
              <p:cNvCxnSpPr>
                <a:cxnSpLocks/>
              </p:cNvCxnSpPr>
              <p:nvPr/>
            </p:nvCxnSpPr>
            <p:spPr bwMode="auto">
              <a:xfrm>
                <a:off x="2284716" y="5772274"/>
                <a:ext cx="659011" cy="0"/>
              </a:xfrm>
              <a:prstGeom prst="line">
                <a:avLst/>
              </a:prstGeom>
              <a:noFill/>
              <a:ln w="15875" cap="flat" cmpd="sng" algn="ctr">
                <a:solidFill>
                  <a:schemeClr val="tx1"/>
                </a:solidFill>
                <a:prstDash val="solid"/>
                <a:round/>
                <a:headEnd type="none" w="med" len="med"/>
                <a:tailEnd type="none" w="med" len="med"/>
              </a:ln>
              <a:effectLst/>
            </p:spPr>
          </p:cxnSp>
          <p:sp>
            <p:nvSpPr>
              <p:cNvPr id="107" name="TextBox 106">
                <a:extLst>
                  <a:ext uri="{FF2B5EF4-FFF2-40B4-BE49-F238E27FC236}">
                    <a16:creationId xmlns:a16="http://schemas.microsoft.com/office/drawing/2014/main" id="{5CDB8B5C-9178-E849-9A5A-C4F2416293F4}"/>
                  </a:ext>
                </a:extLst>
              </p:cNvPr>
              <p:cNvSpPr txBox="1"/>
              <p:nvPr/>
            </p:nvSpPr>
            <p:spPr>
              <a:xfrm>
                <a:off x="3002819" y="1038777"/>
                <a:ext cx="300082" cy="369332"/>
              </a:xfrm>
              <a:prstGeom prst="rect">
                <a:avLst/>
              </a:prstGeom>
              <a:noFill/>
            </p:spPr>
            <p:txBody>
              <a:bodyPr wrap="none" rtlCol="0">
                <a:spAutoFit/>
              </a:bodyPr>
              <a:lstStyle/>
              <a:p>
                <a:r>
                  <a:rPr lang="en-US" sz="1800" dirty="0"/>
                  <a:t>0</a:t>
                </a:r>
              </a:p>
            </p:txBody>
          </p:sp>
          <p:sp>
            <p:nvSpPr>
              <p:cNvPr id="108" name="TextBox 107">
                <a:extLst>
                  <a:ext uri="{FF2B5EF4-FFF2-40B4-BE49-F238E27FC236}">
                    <a16:creationId xmlns:a16="http://schemas.microsoft.com/office/drawing/2014/main" id="{E765DC16-F953-1A4A-89EB-4B77C498B8E2}"/>
                  </a:ext>
                </a:extLst>
              </p:cNvPr>
              <p:cNvSpPr txBox="1"/>
              <p:nvPr/>
            </p:nvSpPr>
            <p:spPr>
              <a:xfrm>
                <a:off x="3002818" y="1840883"/>
                <a:ext cx="300082" cy="369332"/>
              </a:xfrm>
              <a:prstGeom prst="rect">
                <a:avLst/>
              </a:prstGeom>
              <a:noFill/>
            </p:spPr>
            <p:txBody>
              <a:bodyPr wrap="none" rtlCol="0">
                <a:spAutoFit/>
              </a:bodyPr>
              <a:lstStyle/>
              <a:p>
                <a:r>
                  <a:rPr lang="en-US" sz="1800" dirty="0"/>
                  <a:t>1</a:t>
                </a:r>
              </a:p>
            </p:txBody>
          </p:sp>
          <p:sp>
            <p:nvSpPr>
              <p:cNvPr id="109" name="TextBox 108">
                <a:extLst>
                  <a:ext uri="{FF2B5EF4-FFF2-40B4-BE49-F238E27FC236}">
                    <a16:creationId xmlns:a16="http://schemas.microsoft.com/office/drawing/2014/main" id="{AF679D3F-AF32-3447-A789-389D2D0177FB}"/>
                  </a:ext>
                </a:extLst>
              </p:cNvPr>
              <p:cNvSpPr txBox="1"/>
              <p:nvPr/>
            </p:nvSpPr>
            <p:spPr>
              <a:xfrm>
                <a:off x="3002818" y="2209851"/>
                <a:ext cx="300082" cy="369332"/>
              </a:xfrm>
              <a:prstGeom prst="rect">
                <a:avLst/>
              </a:prstGeom>
              <a:noFill/>
            </p:spPr>
            <p:txBody>
              <a:bodyPr wrap="none" rtlCol="0">
                <a:spAutoFit/>
              </a:bodyPr>
              <a:lstStyle/>
              <a:p>
                <a:r>
                  <a:rPr lang="en-US" sz="1800" dirty="0"/>
                  <a:t>2</a:t>
                </a:r>
              </a:p>
            </p:txBody>
          </p:sp>
          <p:sp>
            <p:nvSpPr>
              <p:cNvPr id="110" name="TextBox 109">
                <a:extLst>
                  <a:ext uri="{FF2B5EF4-FFF2-40B4-BE49-F238E27FC236}">
                    <a16:creationId xmlns:a16="http://schemas.microsoft.com/office/drawing/2014/main" id="{DF70F18F-B043-694B-B98F-1354DE65F0AE}"/>
                  </a:ext>
                </a:extLst>
              </p:cNvPr>
              <p:cNvSpPr txBox="1"/>
              <p:nvPr/>
            </p:nvSpPr>
            <p:spPr>
              <a:xfrm>
                <a:off x="2986776" y="2787367"/>
                <a:ext cx="300082" cy="369332"/>
              </a:xfrm>
              <a:prstGeom prst="rect">
                <a:avLst/>
              </a:prstGeom>
              <a:noFill/>
            </p:spPr>
            <p:txBody>
              <a:bodyPr wrap="none" rtlCol="0">
                <a:spAutoFit/>
              </a:bodyPr>
              <a:lstStyle/>
              <a:p>
                <a:r>
                  <a:rPr lang="en-US" sz="1800" dirty="0"/>
                  <a:t>3</a:t>
                </a:r>
              </a:p>
            </p:txBody>
          </p:sp>
          <p:sp>
            <p:nvSpPr>
              <p:cNvPr id="111" name="TextBox 110">
                <a:extLst>
                  <a:ext uri="{FF2B5EF4-FFF2-40B4-BE49-F238E27FC236}">
                    <a16:creationId xmlns:a16="http://schemas.microsoft.com/office/drawing/2014/main" id="{1B4CEBD2-7AF8-254C-8072-D8CB08A1D182}"/>
                  </a:ext>
                </a:extLst>
              </p:cNvPr>
              <p:cNvSpPr txBox="1"/>
              <p:nvPr/>
            </p:nvSpPr>
            <p:spPr>
              <a:xfrm>
                <a:off x="2986776" y="3140293"/>
                <a:ext cx="300082" cy="369332"/>
              </a:xfrm>
              <a:prstGeom prst="rect">
                <a:avLst/>
              </a:prstGeom>
              <a:noFill/>
            </p:spPr>
            <p:txBody>
              <a:bodyPr wrap="none" rtlCol="0">
                <a:spAutoFit/>
              </a:bodyPr>
              <a:lstStyle/>
              <a:p>
                <a:r>
                  <a:rPr lang="en-US" sz="1800" dirty="0"/>
                  <a:t>4</a:t>
                </a:r>
              </a:p>
            </p:txBody>
          </p:sp>
          <p:sp>
            <p:nvSpPr>
              <p:cNvPr id="112" name="TextBox 111">
                <a:extLst>
                  <a:ext uri="{FF2B5EF4-FFF2-40B4-BE49-F238E27FC236}">
                    <a16:creationId xmlns:a16="http://schemas.microsoft.com/office/drawing/2014/main" id="{70D9983E-CE39-5245-937E-BE1001A5DD89}"/>
                  </a:ext>
                </a:extLst>
              </p:cNvPr>
              <p:cNvSpPr txBox="1"/>
              <p:nvPr/>
            </p:nvSpPr>
            <p:spPr>
              <a:xfrm>
                <a:off x="2986776" y="3509262"/>
                <a:ext cx="300082" cy="369332"/>
              </a:xfrm>
              <a:prstGeom prst="rect">
                <a:avLst/>
              </a:prstGeom>
              <a:noFill/>
            </p:spPr>
            <p:txBody>
              <a:bodyPr wrap="none" rtlCol="0">
                <a:spAutoFit/>
              </a:bodyPr>
              <a:lstStyle/>
              <a:p>
                <a:r>
                  <a:rPr lang="en-US" sz="1800" dirty="0"/>
                  <a:t>5</a:t>
                </a:r>
              </a:p>
            </p:txBody>
          </p:sp>
          <p:sp>
            <p:nvSpPr>
              <p:cNvPr id="113" name="TextBox 112">
                <a:extLst>
                  <a:ext uri="{FF2B5EF4-FFF2-40B4-BE49-F238E27FC236}">
                    <a16:creationId xmlns:a16="http://schemas.microsoft.com/office/drawing/2014/main" id="{3FFB16F2-2C2D-654B-9567-866FA432FEFB}"/>
                  </a:ext>
                </a:extLst>
              </p:cNvPr>
              <p:cNvSpPr txBox="1"/>
              <p:nvPr/>
            </p:nvSpPr>
            <p:spPr>
              <a:xfrm>
                <a:off x="2986776" y="3894272"/>
                <a:ext cx="300082" cy="369332"/>
              </a:xfrm>
              <a:prstGeom prst="rect">
                <a:avLst/>
              </a:prstGeom>
              <a:noFill/>
            </p:spPr>
            <p:txBody>
              <a:bodyPr wrap="none" rtlCol="0">
                <a:spAutoFit/>
              </a:bodyPr>
              <a:lstStyle/>
              <a:p>
                <a:r>
                  <a:rPr lang="en-US" sz="1800" dirty="0"/>
                  <a:t>6</a:t>
                </a:r>
              </a:p>
            </p:txBody>
          </p:sp>
          <p:sp>
            <p:nvSpPr>
              <p:cNvPr id="115" name="TextBox 114">
                <a:extLst>
                  <a:ext uri="{FF2B5EF4-FFF2-40B4-BE49-F238E27FC236}">
                    <a16:creationId xmlns:a16="http://schemas.microsoft.com/office/drawing/2014/main" id="{938F735A-0C5A-5240-A181-88869425F946}"/>
                  </a:ext>
                </a:extLst>
              </p:cNvPr>
              <p:cNvSpPr txBox="1"/>
              <p:nvPr/>
            </p:nvSpPr>
            <p:spPr>
              <a:xfrm>
                <a:off x="3002818" y="4407619"/>
                <a:ext cx="300082" cy="369332"/>
              </a:xfrm>
              <a:prstGeom prst="rect">
                <a:avLst/>
              </a:prstGeom>
              <a:noFill/>
            </p:spPr>
            <p:txBody>
              <a:bodyPr wrap="none" rtlCol="0">
                <a:spAutoFit/>
              </a:bodyPr>
              <a:lstStyle/>
              <a:p>
                <a:r>
                  <a:rPr lang="en-US" sz="1800" dirty="0"/>
                  <a:t>7</a:t>
                </a:r>
              </a:p>
            </p:txBody>
          </p:sp>
          <p:sp>
            <p:nvSpPr>
              <p:cNvPr id="116" name="TextBox 115">
                <a:extLst>
                  <a:ext uri="{FF2B5EF4-FFF2-40B4-BE49-F238E27FC236}">
                    <a16:creationId xmlns:a16="http://schemas.microsoft.com/office/drawing/2014/main" id="{2468AE6A-803A-8244-9F89-8708D42DB4C6}"/>
                  </a:ext>
                </a:extLst>
              </p:cNvPr>
              <p:cNvSpPr txBox="1"/>
              <p:nvPr/>
            </p:nvSpPr>
            <p:spPr>
              <a:xfrm>
                <a:off x="3002819" y="4792630"/>
                <a:ext cx="300082" cy="369332"/>
              </a:xfrm>
              <a:prstGeom prst="rect">
                <a:avLst/>
              </a:prstGeom>
              <a:noFill/>
            </p:spPr>
            <p:txBody>
              <a:bodyPr wrap="none" rtlCol="0">
                <a:spAutoFit/>
              </a:bodyPr>
              <a:lstStyle/>
              <a:p>
                <a:r>
                  <a:rPr lang="en-US" sz="1800" dirty="0"/>
                  <a:t>8</a:t>
                </a:r>
              </a:p>
            </p:txBody>
          </p:sp>
          <p:sp>
            <p:nvSpPr>
              <p:cNvPr id="118" name="TextBox 117">
                <a:extLst>
                  <a:ext uri="{FF2B5EF4-FFF2-40B4-BE49-F238E27FC236}">
                    <a16:creationId xmlns:a16="http://schemas.microsoft.com/office/drawing/2014/main" id="{42564D84-978D-5C48-9011-C606788FFAB6}"/>
                  </a:ext>
                </a:extLst>
              </p:cNvPr>
              <p:cNvSpPr txBox="1"/>
              <p:nvPr/>
            </p:nvSpPr>
            <p:spPr>
              <a:xfrm>
                <a:off x="3002819" y="5562651"/>
                <a:ext cx="300082" cy="369332"/>
              </a:xfrm>
              <a:prstGeom prst="rect">
                <a:avLst/>
              </a:prstGeom>
              <a:noFill/>
            </p:spPr>
            <p:txBody>
              <a:bodyPr wrap="none" rtlCol="0">
                <a:spAutoFit/>
              </a:bodyPr>
              <a:lstStyle/>
              <a:p>
                <a:r>
                  <a:rPr lang="en-US" sz="1800" dirty="0"/>
                  <a:t>9</a:t>
                </a:r>
              </a:p>
            </p:txBody>
          </p:sp>
          <p:sp>
            <p:nvSpPr>
              <p:cNvPr id="121" name="TextBox 120">
                <a:extLst>
                  <a:ext uri="{FF2B5EF4-FFF2-40B4-BE49-F238E27FC236}">
                    <a16:creationId xmlns:a16="http://schemas.microsoft.com/office/drawing/2014/main" id="{DF8046D4-E300-594D-8DD5-F2D589DE6049}"/>
                  </a:ext>
                </a:extLst>
              </p:cNvPr>
              <p:cNvSpPr txBox="1"/>
              <p:nvPr/>
            </p:nvSpPr>
            <p:spPr>
              <a:xfrm>
                <a:off x="2224777" y="854293"/>
                <a:ext cx="607859" cy="369332"/>
              </a:xfrm>
              <a:prstGeom prst="rect">
                <a:avLst/>
              </a:prstGeom>
              <a:noFill/>
            </p:spPr>
            <p:txBody>
              <a:bodyPr wrap="none" rtlCol="0">
                <a:spAutoFit/>
              </a:bodyPr>
              <a:lstStyle/>
              <a:p>
                <a:r>
                  <a:rPr lang="en-US" sz="1800" dirty="0"/>
                  <a:t>1-19</a:t>
                </a:r>
              </a:p>
            </p:txBody>
          </p:sp>
          <p:sp>
            <p:nvSpPr>
              <p:cNvPr id="122" name="TextBox 121">
                <a:extLst>
                  <a:ext uri="{FF2B5EF4-FFF2-40B4-BE49-F238E27FC236}">
                    <a16:creationId xmlns:a16="http://schemas.microsoft.com/office/drawing/2014/main" id="{D065DEA6-7734-DF4B-AE1F-A8F5DDA9D9D6}"/>
                  </a:ext>
                </a:extLst>
              </p:cNvPr>
              <p:cNvSpPr txBox="1"/>
              <p:nvPr/>
            </p:nvSpPr>
            <p:spPr>
              <a:xfrm>
                <a:off x="2224777" y="1672440"/>
                <a:ext cx="415498" cy="369332"/>
              </a:xfrm>
              <a:prstGeom prst="rect">
                <a:avLst/>
              </a:prstGeom>
              <a:noFill/>
            </p:spPr>
            <p:txBody>
              <a:bodyPr wrap="none" rtlCol="0">
                <a:spAutoFit/>
              </a:bodyPr>
              <a:lstStyle/>
              <a:p>
                <a:r>
                  <a:rPr lang="en-US" sz="1800" dirty="0"/>
                  <a:t>20</a:t>
                </a:r>
              </a:p>
            </p:txBody>
          </p:sp>
          <p:sp>
            <p:nvSpPr>
              <p:cNvPr id="123" name="TextBox 122">
                <a:extLst>
                  <a:ext uri="{FF2B5EF4-FFF2-40B4-BE49-F238E27FC236}">
                    <a16:creationId xmlns:a16="http://schemas.microsoft.com/office/drawing/2014/main" id="{FAAF2D9C-667E-5E4B-A7CE-99B954750452}"/>
                  </a:ext>
                </a:extLst>
              </p:cNvPr>
              <p:cNvSpPr txBox="1"/>
              <p:nvPr/>
            </p:nvSpPr>
            <p:spPr>
              <a:xfrm>
                <a:off x="2224777" y="2153271"/>
                <a:ext cx="415498" cy="369332"/>
              </a:xfrm>
              <a:prstGeom prst="rect">
                <a:avLst/>
              </a:prstGeom>
              <a:noFill/>
            </p:spPr>
            <p:txBody>
              <a:bodyPr wrap="none" rtlCol="0">
                <a:spAutoFit/>
              </a:bodyPr>
              <a:lstStyle/>
              <a:p>
                <a:r>
                  <a:rPr lang="en-US" sz="1800" dirty="0"/>
                  <a:t>21</a:t>
                </a:r>
              </a:p>
            </p:txBody>
          </p:sp>
          <p:sp>
            <p:nvSpPr>
              <p:cNvPr id="124" name="TextBox 123">
                <a:extLst>
                  <a:ext uri="{FF2B5EF4-FFF2-40B4-BE49-F238E27FC236}">
                    <a16:creationId xmlns:a16="http://schemas.microsoft.com/office/drawing/2014/main" id="{ABF233A0-D444-8F40-9219-CB9F4BBC98A3}"/>
                  </a:ext>
                </a:extLst>
              </p:cNvPr>
              <p:cNvSpPr txBox="1"/>
              <p:nvPr/>
            </p:nvSpPr>
            <p:spPr>
              <a:xfrm>
                <a:off x="1839123" y="2683103"/>
                <a:ext cx="986167" cy="369332"/>
              </a:xfrm>
              <a:prstGeom prst="rect">
                <a:avLst/>
              </a:prstGeom>
              <a:noFill/>
            </p:spPr>
            <p:txBody>
              <a:bodyPr wrap="none" rtlCol="0">
                <a:spAutoFit/>
              </a:bodyPr>
              <a:lstStyle/>
              <a:p>
                <a:r>
                  <a:rPr lang="en-US" sz="1800" dirty="0"/>
                  <a:t>22, 23 N</a:t>
                </a:r>
              </a:p>
            </p:txBody>
          </p:sp>
          <p:sp>
            <p:nvSpPr>
              <p:cNvPr id="125" name="TextBox 124">
                <a:extLst>
                  <a:ext uri="{FF2B5EF4-FFF2-40B4-BE49-F238E27FC236}">
                    <a16:creationId xmlns:a16="http://schemas.microsoft.com/office/drawing/2014/main" id="{B44E8188-1A92-7545-81CF-D1DA6043A5DE}"/>
                  </a:ext>
                </a:extLst>
              </p:cNvPr>
              <p:cNvSpPr txBox="1"/>
              <p:nvPr/>
            </p:nvSpPr>
            <p:spPr>
              <a:xfrm>
                <a:off x="1839123" y="3083461"/>
                <a:ext cx="947695" cy="369332"/>
              </a:xfrm>
              <a:prstGeom prst="rect">
                <a:avLst/>
              </a:prstGeom>
              <a:noFill/>
            </p:spPr>
            <p:txBody>
              <a:bodyPr wrap="none" rtlCol="0">
                <a:spAutoFit/>
              </a:bodyPr>
              <a:lstStyle/>
              <a:p>
                <a:r>
                  <a:rPr lang="en-US" sz="1800" dirty="0"/>
                  <a:t>22, 23 S</a:t>
                </a:r>
              </a:p>
            </p:txBody>
          </p:sp>
          <p:sp>
            <p:nvSpPr>
              <p:cNvPr id="126" name="TextBox 125">
                <a:extLst>
                  <a:ext uri="{FF2B5EF4-FFF2-40B4-BE49-F238E27FC236}">
                    <a16:creationId xmlns:a16="http://schemas.microsoft.com/office/drawing/2014/main" id="{C61826A0-E61E-7D4C-86BD-691CD7989484}"/>
                  </a:ext>
                </a:extLst>
              </p:cNvPr>
              <p:cNvSpPr txBox="1"/>
              <p:nvPr/>
            </p:nvSpPr>
            <p:spPr>
              <a:xfrm>
                <a:off x="1839123" y="3452793"/>
                <a:ext cx="986167" cy="369332"/>
              </a:xfrm>
              <a:prstGeom prst="rect">
                <a:avLst/>
              </a:prstGeom>
              <a:noFill/>
            </p:spPr>
            <p:txBody>
              <a:bodyPr wrap="none" rtlCol="0">
                <a:spAutoFit/>
              </a:bodyPr>
              <a:lstStyle/>
              <a:p>
                <a:r>
                  <a:rPr lang="en-US" sz="1800" dirty="0"/>
                  <a:t>24, 25 N</a:t>
                </a:r>
              </a:p>
            </p:txBody>
          </p:sp>
          <p:sp>
            <p:nvSpPr>
              <p:cNvPr id="127" name="TextBox 126">
                <a:extLst>
                  <a:ext uri="{FF2B5EF4-FFF2-40B4-BE49-F238E27FC236}">
                    <a16:creationId xmlns:a16="http://schemas.microsoft.com/office/drawing/2014/main" id="{5546A8DD-7B29-6248-8CDE-D94E8A913A9F}"/>
                  </a:ext>
                </a:extLst>
              </p:cNvPr>
              <p:cNvSpPr txBox="1"/>
              <p:nvPr/>
            </p:nvSpPr>
            <p:spPr>
              <a:xfrm>
                <a:off x="1840245" y="3837794"/>
                <a:ext cx="947695" cy="369332"/>
              </a:xfrm>
              <a:prstGeom prst="rect">
                <a:avLst/>
              </a:prstGeom>
              <a:noFill/>
            </p:spPr>
            <p:txBody>
              <a:bodyPr wrap="none" rtlCol="0">
                <a:spAutoFit/>
              </a:bodyPr>
              <a:lstStyle/>
              <a:p>
                <a:r>
                  <a:rPr lang="en-US" sz="1800" dirty="0"/>
                  <a:t>24, 25 S</a:t>
                </a:r>
              </a:p>
            </p:txBody>
          </p:sp>
          <p:sp>
            <p:nvSpPr>
              <p:cNvPr id="128" name="TextBox 127">
                <a:extLst>
                  <a:ext uri="{FF2B5EF4-FFF2-40B4-BE49-F238E27FC236}">
                    <a16:creationId xmlns:a16="http://schemas.microsoft.com/office/drawing/2014/main" id="{167A818C-D468-174A-B6B9-A766C1263D83}"/>
                  </a:ext>
                </a:extLst>
              </p:cNvPr>
              <p:cNvSpPr txBox="1"/>
              <p:nvPr/>
            </p:nvSpPr>
            <p:spPr>
              <a:xfrm>
                <a:off x="2223000" y="4255795"/>
                <a:ext cx="415498" cy="369332"/>
              </a:xfrm>
              <a:prstGeom prst="rect">
                <a:avLst/>
              </a:prstGeom>
              <a:noFill/>
            </p:spPr>
            <p:txBody>
              <a:bodyPr wrap="none" rtlCol="0">
                <a:spAutoFit/>
              </a:bodyPr>
              <a:lstStyle/>
              <a:p>
                <a:r>
                  <a:rPr lang="en-US" sz="1800" dirty="0"/>
                  <a:t>26</a:t>
                </a:r>
              </a:p>
            </p:txBody>
          </p:sp>
          <p:sp>
            <p:nvSpPr>
              <p:cNvPr id="129" name="TextBox 128">
                <a:extLst>
                  <a:ext uri="{FF2B5EF4-FFF2-40B4-BE49-F238E27FC236}">
                    <a16:creationId xmlns:a16="http://schemas.microsoft.com/office/drawing/2014/main" id="{A075E6C7-5CE2-EC40-911F-E90D892538BE}"/>
                  </a:ext>
                </a:extLst>
              </p:cNvPr>
              <p:cNvSpPr txBox="1"/>
              <p:nvPr/>
            </p:nvSpPr>
            <p:spPr>
              <a:xfrm>
                <a:off x="2223914" y="4687888"/>
                <a:ext cx="415498" cy="369332"/>
              </a:xfrm>
              <a:prstGeom prst="rect">
                <a:avLst/>
              </a:prstGeom>
              <a:noFill/>
            </p:spPr>
            <p:txBody>
              <a:bodyPr wrap="none" rtlCol="0">
                <a:spAutoFit/>
              </a:bodyPr>
              <a:lstStyle/>
              <a:p>
                <a:r>
                  <a:rPr lang="en-US" sz="1800" dirty="0"/>
                  <a:t>27</a:t>
                </a:r>
              </a:p>
            </p:txBody>
          </p:sp>
          <p:sp>
            <p:nvSpPr>
              <p:cNvPr id="130" name="TextBox 129">
                <a:extLst>
                  <a:ext uri="{FF2B5EF4-FFF2-40B4-BE49-F238E27FC236}">
                    <a16:creationId xmlns:a16="http://schemas.microsoft.com/office/drawing/2014/main" id="{F3263D0B-890E-8C44-A771-5D324C3A7D5E}"/>
                  </a:ext>
                </a:extLst>
              </p:cNvPr>
              <p:cNvSpPr txBox="1"/>
              <p:nvPr/>
            </p:nvSpPr>
            <p:spPr>
              <a:xfrm>
                <a:off x="2223914" y="5426143"/>
                <a:ext cx="723275" cy="369332"/>
              </a:xfrm>
              <a:prstGeom prst="rect">
                <a:avLst/>
              </a:prstGeom>
              <a:noFill/>
            </p:spPr>
            <p:txBody>
              <a:bodyPr wrap="none" rtlCol="0">
                <a:spAutoFit/>
              </a:bodyPr>
              <a:lstStyle/>
              <a:p>
                <a:r>
                  <a:rPr lang="en-US" sz="1800" dirty="0"/>
                  <a:t>28-46</a:t>
                </a:r>
              </a:p>
            </p:txBody>
          </p:sp>
        </p:grpSp>
        <p:sp>
          <p:nvSpPr>
            <p:cNvPr id="133" name="TextBox 132">
              <a:extLst>
                <a:ext uri="{FF2B5EF4-FFF2-40B4-BE49-F238E27FC236}">
                  <a16:creationId xmlns:a16="http://schemas.microsoft.com/office/drawing/2014/main" id="{6A76BCE4-D97E-BC43-A7AE-F8BA2A06BAFD}"/>
                </a:ext>
              </a:extLst>
            </p:cNvPr>
            <p:cNvSpPr txBox="1"/>
            <p:nvPr/>
          </p:nvSpPr>
          <p:spPr>
            <a:xfrm>
              <a:off x="994679" y="769557"/>
              <a:ext cx="761747" cy="646331"/>
            </a:xfrm>
            <a:prstGeom prst="rect">
              <a:avLst/>
            </a:prstGeom>
            <a:noFill/>
          </p:spPr>
          <p:txBody>
            <a:bodyPr wrap="none" rtlCol="0">
              <a:spAutoFit/>
            </a:bodyPr>
            <a:lstStyle/>
            <a:p>
              <a:r>
                <a:rPr lang="en-US" dirty="0"/>
                <a:t>.....</a:t>
              </a:r>
            </a:p>
          </p:txBody>
        </p:sp>
        <p:sp>
          <p:nvSpPr>
            <p:cNvPr id="134" name="TextBox 133">
              <a:extLst>
                <a:ext uri="{FF2B5EF4-FFF2-40B4-BE49-F238E27FC236}">
                  <a16:creationId xmlns:a16="http://schemas.microsoft.com/office/drawing/2014/main" id="{F538E8A3-103B-B849-BD7B-322C2DBE305A}"/>
                </a:ext>
              </a:extLst>
            </p:cNvPr>
            <p:cNvSpPr txBox="1"/>
            <p:nvPr/>
          </p:nvSpPr>
          <p:spPr>
            <a:xfrm>
              <a:off x="1067673" y="5317374"/>
              <a:ext cx="761747" cy="646331"/>
            </a:xfrm>
            <a:prstGeom prst="rect">
              <a:avLst/>
            </a:prstGeom>
            <a:noFill/>
          </p:spPr>
          <p:txBody>
            <a:bodyPr wrap="none" rtlCol="0">
              <a:spAutoFit/>
            </a:bodyPr>
            <a:lstStyle/>
            <a:p>
              <a:r>
                <a:rPr lang="en-US" dirty="0"/>
                <a:t>.....</a:t>
              </a:r>
            </a:p>
          </p:txBody>
        </p:sp>
        <p:cxnSp>
          <p:nvCxnSpPr>
            <p:cNvPr id="136" name="Straight Connector 135">
              <a:extLst>
                <a:ext uri="{FF2B5EF4-FFF2-40B4-BE49-F238E27FC236}">
                  <a16:creationId xmlns:a16="http://schemas.microsoft.com/office/drawing/2014/main" id="{0527FC5A-AF25-8E47-AED3-CE915F70F23F}"/>
                </a:ext>
              </a:extLst>
            </p:cNvPr>
            <p:cNvCxnSpPr>
              <a:cxnSpLocks/>
            </p:cNvCxnSpPr>
            <p:nvPr/>
          </p:nvCxnSpPr>
          <p:spPr bwMode="auto">
            <a:xfrm>
              <a:off x="2029327" y="1169350"/>
              <a:ext cx="144379" cy="0"/>
            </a:xfrm>
            <a:prstGeom prst="line">
              <a:avLst/>
            </a:prstGeom>
            <a:noFill/>
            <a:ln w="15875"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3913BB0D-63FE-7E42-8549-4C14781DF286}"/>
                </a:ext>
              </a:extLst>
            </p:cNvPr>
            <p:cNvCxnSpPr>
              <a:cxnSpLocks/>
            </p:cNvCxnSpPr>
            <p:nvPr/>
          </p:nvCxnSpPr>
          <p:spPr bwMode="auto">
            <a:xfrm>
              <a:off x="2029327" y="1287232"/>
              <a:ext cx="144379" cy="0"/>
            </a:xfrm>
            <a:prstGeom prst="line">
              <a:avLst/>
            </a:prstGeom>
            <a:noFill/>
            <a:ln w="15875" cap="flat" cmpd="sng" algn="ctr">
              <a:solidFill>
                <a:schemeClr val="tx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29C28685-2ADC-1340-B473-9B6CCFCC8785}"/>
                </a:ext>
              </a:extLst>
            </p:cNvPr>
            <p:cNvCxnSpPr>
              <a:cxnSpLocks/>
            </p:cNvCxnSpPr>
            <p:nvPr/>
          </p:nvCxnSpPr>
          <p:spPr bwMode="auto">
            <a:xfrm>
              <a:off x="2077453" y="5727117"/>
              <a:ext cx="144379" cy="0"/>
            </a:xfrm>
            <a:prstGeom prst="line">
              <a:avLst/>
            </a:prstGeom>
            <a:noFill/>
            <a:ln w="15875" cap="flat" cmpd="sng" algn="ctr">
              <a:solidFill>
                <a:schemeClr val="tx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28040E4B-8425-404F-BB17-09EB1616677F}"/>
                </a:ext>
              </a:extLst>
            </p:cNvPr>
            <p:cNvCxnSpPr>
              <a:cxnSpLocks/>
            </p:cNvCxnSpPr>
            <p:nvPr/>
          </p:nvCxnSpPr>
          <p:spPr bwMode="auto">
            <a:xfrm>
              <a:off x="2061411" y="5815265"/>
              <a:ext cx="144379" cy="0"/>
            </a:xfrm>
            <a:prstGeom prst="line">
              <a:avLst/>
            </a:prstGeom>
            <a:noFill/>
            <a:ln w="15875" cap="flat" cmpd="sng" algn="ctr">
              <a:solidFill>
                <a:schemeClr val="tx1"/>
              </a:solidFill>
              <a:prstDash val="solid"/>
              <a:round/>
              <a:headEnd type="none" w="med" len="med"/>
              <a:tailEnd type="none" w="med" len="med"/>
            </a:ln>
            <a:effectLst/>
          </p:spPr>
        </p:cxnSp>
      </p:grpSp>
      <p:sp>
        <p:nvSpPr>
          <p:cNvPr id="146" name="TextBox 145">
            <a:extLst>
              <a:ext uri="{FF2B5EF4-FFF2-40B4-BE49-F238E27FC236}">
                <a16:creationId xmlns:a16="http://schemas.microsoft.com/office/drawing/2014/main" id="{363B0505-1F90-204C-A083-20ACB2DED722}"/>
              </a:ext>
            </a:extLst>
          </p:cNvPr>
          <p:cNvSpPr txBox="1"/>
          <p:nvPr/>
        </p:nvSpPr>
        <p:spPr>
          <a:xfrm>
            <a:off x="4182813" y="870608"/>
            <a:ext cx="8059378" cy="400110"/>
          </a:xfrm>
          <a:prstGeom prst="rect">
            <a:avLst/>
          </a:prstGeom>
          <a:noFill/>
        </p:spPr>
        <p:txBody>
          <a:bodyPr wrap="square" rtlCol="0">
            <a:spAutoFit/>
          </a:bodyPr>
          <a:lstStyle/>
          <a:p>
            <a:r>
              <a:rPr lang="en-US" sz="2000" dirty="0">
                <a:solidFill>
                  <a:srgbClr val="FF0066"/>
                </a:solidFill>
                <a:latin typeface="Comic Sans MS" panose="030F0902030302020204" pitchFamily="66" charset="0"/>
              </a:rPr>
              <a:t>Existing TOF trigger has same structure but different mapping</a:t>
            </a:r>
          </a:p>
        </p:txBody>
      </p:sp>
      <p:pic>
        <p:nvPicPr>
          <p:cNvPr id="148" name="Picture 147">
            <a:extLst>
              <a:ext uri="{FF2B5EF4-FFF2-40B4-BE49-F238E27FC236}">
                <a16:creationId xmlns:a16="http://schemas.microsoft.com/office/drawing/2014/main" id="{8E1AB017-DC97-A84B-9AA6-77D63AA0E33C}"/>
              </a:ext>
            </a:extLst>
          </p:cNvPr>
          <p:cNvPicPr>
            <a:picLocks noChangeAspect="1"/>
          </p:cNvPicPr>
          <p:nvPr/>
        </p:nvPicPr>
        <p:blipFill>
          <a:blip r:embed="rId3"/>
          <a:stretch>
            <a:fillRect/>
          </a:stretch>
        </p:blipFill>
        <p:spPr>
          <a:xfrm>
            <a:off x="7398278" y="5360529"/>
            <a:ext cx="1600287" cy="942391"/>
          </a:xfrm>
          <a:prstGeom prst="rect">
            <a:avLst/>
          </a:prstGeom>
        </p:spPr>
      </p:pic>
      <p:sp>
        <p:nvSpPr>
          <p:cNvPr id="149" name="TextBox 148">
            <a:extLst>
              <a:ext uri="{FF2B5EF4-FFF2-40B4-BE49-F238E27FC236}">
                <a16:creationId xmlns:a16="http://schemas.microsoft.com/office/drawing/2014/main" id="{037B18D0-357C-BE45-A1D0-E036EE7D235C}"/>
              </a:ext>
            </a:extLst>
          </p:cNvPr>
          <p:cNvSpPr txBox="1"/>
          <p:nvPr/>
        </p:nvSpPr>
        <p:spPr>
          <a:xfrm>
            <a:off x="4369192" y="5459270"/>
            <a:ext cx="3013044" cy="369332"/>
          </a:xfrm>
          <a:prstGeom prst="rect">
            <a:avLst/>
          </a:prstGeom>
          <a:noFill/>
        </p:spPr>
        <p:txBody>
          <a:bodyPr wrap="square" rtlCol="0">
            <a:spAutoFit/>
          </a:bodyPr>
          <a:lstStyle/>
          <a:p>
            <a:pPr algn="r"/>
            <a:r>
              <a:rPr lang="en-US" sz="1800" dirty="0">
                <a:solidFill>
                  <a:srgbClr val="0432FF"/>
                </a:solidFill>
                <a:latin typeface="Comic Sans MS" panose="030F0902030302020204" pitchFamily="66" charset="0"/>
              </a:rPr>
              <a:t>2 CTP Hit Bits vertical</a:t>
            </a:r>
          </a:p>
        </p:txBody>
      </p:sp>
      <p:sp>
        <p:nvSpPr>
          <p:cNvPr id="150" name="TextBox 149">
            <a:extLst>
              <a:ext uri="{FF2B5EF4-FFF2-40B4-BE49-F238E27FC236}">
                <a16:creationId xmlns:a16="http://schemas.microsoft.com/office/drawing/2014/main" id="{308434CE-F4BE-8946-878A-960385504127}"/>
              </a:ext>
            </a:extLst>
          </p:cNvPr>
          <p:cNvSpPr txBox="1"/>
          <p:nvPr/>
        </p:nvSpPr>
        <p:spPr>
          <a:xfrm>
            <a:off x="4369192" y="5847640"/>
            <a:ext cx="3013044" cy="369332"/>
          </a:xfrm>
          <a:prstGeom prst="rect">
            <a:avLst/>
          </a:prstGeom>
          <a:noFill/>
        </p:spPr>
        <p:txBody>
          <a:bodyPr wrap="square" rtlCol="0">
            <a:spAutoFit/>
          </a:bodyPr>
          <a:lstStyle/>
          <a:p>
            <a:pPr algn="r"/>
            <a:r>
              <a:rPr lang="en-US" sz="1800" dirty="0">
                <a:solidFill>
                  <a:srgbClr val="0432FF"/>
                </a:solidFill>
                <a:latin typeface="Comic Sans MS" panose="030F0902030302020204" pitchFamily="66" charset="0"/>
              </a:rPr>
              <a:t>2 CTP Hit Bits horizontal</a:t>
            </a:r>
          </a:p>
        </p:txBody>
      </p:sp>
      <p:sp>
        <p:nvSpPr>
          <p:cNvPr id="151" name="TextBox 150">
            <a:extLst>
              <a:ext uri="{FF2B5EF4-FFF2-40B4-BE49-F238E27FC236}">
                <a16:creationId xmlns:a16="http://schemas.microsoft.com/office/drawing/2014/main" id="{191FD9C9-6437-4141-86E1-04057A2A1106}"/>
              </a:ext>
            </a:extLst>
          </p:cNvPr>
          <p:cNvSpPr txBox="1"/>
          <p:nvPr/>
        </p:nvSpPr>
        <p:spPr>
          <a:xfrm>
            <a:off x="8966488" y="5645525"/>
            <a:ext cx="2712165" cy="461665"/>
          </a:xfrm>
          <a:prstGeom prst="rect">
            <a:avLst/>
          </a:prstGeom>
          <a:noFill/>
        </p:spPr>
        <p:txBody>
          <a:bodyPr wrap="square" rtlCol="0">
            <a:spAutoFit/>
          </a:bodyPr>
          <a:lstStyle/>
          <a:p>
            <a:r>
              <a:rPr lang="en-US" sz="2400" dirty="0">
                <a:solidFill>
                  <a:srgbClr val="0432FF"/>
                </a:solidFill>
                <a:latin typeface="Comic Sans MS" panose="030F0902030302020204" pitchFamily="66" charset="0"/>
              </a:rPr>
              <a:t>TOF Trigger</a:t>
            </a:r>
          </a:p>
        </p:txBody>
      </p:sp>
      <p:pic>
        <p:nvPicPr>
          <p:cNvPr id="153" name="Picture 152">
            <a:extLst>
              <a:ext uri="{FF2B5EF4-FFF2-40B4-BE49-F238E27FC236}">
                <a16:creationId xmlns:a16="http://schemas.microsoft.com/office/drawing/2014/main" id="{3D181412-A32F-9648-855A-6EBA58048BCD}"/>
              </a:ext>
            </a:extLst>
          </p:cNvPr>
          <p:cNvPicPr>
            <a:picLocks noChangeAspect="1"/>
          </p:cNvPicPr>
          <p:nvPr/>
        </p:nvPicPr>
        <p:blipFill>
          <a:blip r:embed="rId5"/>
          <a:stretch>
            <a:fillRect/>
          </a:stretch>
        </p:blipFill>
        <p:spPr>
          <a:xfrm>
            <a:off x="4598872" y="5525459"/>
            <a:ext cx="167964" cy="213772"/>
          </a:xfrm>
          <a:prstGeom prst="rect">
            <a:avLst/>
          </a:prstGeom>
        </p:spPr>
      </p:pic>
      <p:pic>
        <p:nvPicPr>
          <p:cNvPr id="154" name="Picture 153">
            <a:extLst>
              <a:ext uri="{FF2B5EF4-FFF2-40B4-BE49-F238E27FC236}">
                <a16:creationId xmlns:a16="http://schemas.microsoft.com/office/drawing/2014/main" id="{A8523F2E-1D31-F64A-A659-89EEEC94D565}"/>
              </a:ext>
            </a:extLst>
          </p:cNvPr>
          <p:cNvPicPr>
            <a:picLocks noChangeAspect="1"/>
          </p:cNvPicPr>
          <p:nvPr/>
        </p:nvPicPr>
        <p:blipFill>
          <a:blip r:embed="rId5"/>
          <a:stretch>
            <a:fillRect/>
          </a:stretch>
        </p:blipFill>
        <p:spPr>
          <a:xfrm>
            <a:off x="4368779" y="5903294"/>
            <a:ext cx="167964" cy="213772"/>
          </a:xfrm>
          <a:prstGeom prst="rect">
            <a:avLst/>
          </a:prstGeom>
        </p:spPr>
      </p:pic>
    </p:spTree>
    <p:extLst>
      <p:ext uri="{BB962C8B-B14F-4D97-AF65-F5344CB8AC3E}">
        <p14:creationId xmlns:p14="http://schemas.microsoft.com/office/powerpoint/2010/main" val="1357113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1989-5475-BA4A-9BBD-39AEC82D1B0F}"/>
              </a:ext>
            </a:extLst>
          </p:cNvPr>
          <p:cNvSpPr>
            <a:spLocks noGrp="1"/>
          </p:cNvSpPr>
          <p:nvPr>
            <p:ph type="title"/>
          </p:nvPr>
        </p:nvSpPr>
        <p:spPr/>
        <p:txBody>
          <a:bodyPr/>
          <a:lstStyle/>
          <a:p>
            <a:r>
              <a:rPr lang="en-US" dirty="0"/>
              <a:t>Combined FCAL/BCAL and TOF triggers</a:t>
            </a:r>
          </a:p>
        </p:txBody>
      </p:sp>
      <p:sp>
        <p:nvSpPr>
          <p:cNvPr id="3" name="Slide Number Placeholder 2">
            <a:extLst>
              <a:ext uri="{FF2B5EF4-FFF2-40B4-BE49-F238E27FC236}">
                <a16:creationId xmlns:a16="http://schemas.microsoft.com/office/drawing/2014/main" id="{BB3631F5-B85E-A04A-AF89-B6BE8A3C4BE5}"/>
              </a:ext>
            </a:extLst>
          </p:cNvPr>
          <p:cNvSpPr>
            <a:spLocks noGrp="1"/>
          </p:cNvSpPr>
          <p:nvPr>
            <p:ph type="sldNum" sz="quarter" idx="10"/>
          </p:nvPr>
        </p:nvSpPr>
        <p:spPr/>
        <p:txBody>
          <a:bodyPr/>
          <a:lstStyle/>
          <a:p>
            <a:fld id="{4E3C8357-BD40-4847-A1AA-5E0327F54626}" type="slidenum">
              <a:rPr lang="fr-FR" smtClean="0"/>
              <a:pPr/>
              <a:t>9</a:t>
            </a:fld>
            <a:endParaRPr lang="fr-FR"/>
          </a:p>
        </p:txBody>
      </p:sp>
      <p:sp>
        <p:nvSpPr>
          <p:cNvPr id="4" name="Content Placeholder 9">
            <a:extLst>
              <a:ext uri="{FF2B5EF4-FFF2-40B4-BE49-F238E27FC236}">
                <a16:creationId xmlns:a16="http://schemas.microsoft.com/office/drawing/2014/main" id="{D6D94D27-B43D-0A48-96D4-8EB39EBD0826}"/>
              </a:ext>
            </a:extLst>
          </p:cNvPr>
          <p:cNvSpPr txBox="1">
            <a:spLocks/>
          </p:cNvSpPr>
          <p:nvPr/>
        </p:nvSpPr>
        <p:spPr bwMode="auto">
          <a:xfrm>
            <a:off x="331485" y="825405"/>
            <a:ext cx="7341669" cy="5586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Responsibility: Fast Electronics (Chris/Hai) and Sasha </a:t>
            </a:r>
            <a:r>
              <a:rPr lang="en-US" sz="1800" kern="0" dirty="0" err="1">
                <a:solidFill>
                  <a:srgbClr val="0432FF"/>
                </a:solidFill>
                <a:latin typeface="Comic Sans MS" pitchFamily="-112" charset="0"/>
                <a:ea typeface="ＭＳ Ｐゴシック" pitchFamily="-112" charset="-128"/>
                <a:cs typeface="Comic Sans MS"/>
              </a:rPr>
              <a:t>Somov</a:t>
            </a:r>
            <a:endParaRPr lang="en-US" sz="1800" kern="0" dirty="0">
              <a:solidFill>
                <a:srgbClr val="0432FF"/>
              </a:solidFill>
              <a:latin typeface="Comic Sans MS" pitchFamily="-112" charset="0"/>
              <a:ea typeface="ＭＳ Ｐゴシック" pitchFamily="-112" charset="-128"/>
              <a:cs typeface="Comic Sans MS"/>
            </a:endParaRPr>
          </a:p>
          <a:p>
            <a:pPr marL="342900" indent="-342900">
              <a:spcAft>
                <a:spcPts val="12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TOF trigger (CPP)</a:t>
            </a:r>
          </a:p>
          <a:p>
            <a:pPr marL="800100" lvl="1" indent="-342900">
              <a:spcAft>
                <a:spcPts val="6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Ilya has developed a proposal for various TOF configurations that would provide an efficient trigger for CPP</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 fast electronics group (Hai, Chris) has updated the former firmware requirement documentation</a:t>
            </a:r>
            <a:br>
              <a:rPr lang="en-US" sz="1800" kern="0" dirty="0">
                <a:latin typeface="Comic Sans MS" pitchFamily="-112" charset="0"/>
                <a:ea typeface="ＭＳ Ｐゴシック" pitchFamily="-112" charset="-128"/>
                <a:cs typeface="Comic Sans MS"/>
              </a:rPr>
            </a:br>
            <a:r>
              <a:rPr lang="en-US" sz="1800" kern="0" dirty="0">
                <a:latin typeface="Comic Sans MS" pitchFamily="-112" charset="0"/>
                <a:ea typeface="ＭＳ Ｐゴシック" pitchFamily="-112" charset="-128"/>
                <a:cs typeface="Comic Sans MS"/>
              </a:rPr>
              <a:t>to reflect the new TOF geometry and the new TOF trigger bit structure.</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 trigger firmware upstream is agnostic to this  new TOF-CTP firmware.</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FCAL/BCAL trigger (NPP)</a:t>
            </a:r>
          </a:p>
          <a:p>
            <a:pPr marL="800100" lvl="1" indent="-342900">
              <a:spcAft>
                <a:spcPts val="1200"/>
              </a:spcAft>
              <a:buClr>
                <a:srgbClr val="0000FF"/>
              </a:buClr>
              <a:buFont typeface="Wingdings" pitchFamily="-112" charset="2"/>
              <a:buChar char="§"/>
              <a:defRPr/>
            </a:pPr>
            <a:r>
              <a:rPr lang="en-US" sz="1800" kern="0" dirty="0">
                <a:latin typeface="Comic Sans MS" pitchFamily="-112" charset="0"/>
                <a:ea typeface="ＭＳ Ｐゴシック" pitchFamily="-112" charset="-128"/>
                <a:cs typeface="Comic Sans MS"/>
              </a:rPr>
              <a:t>The neutral trigger is the same as the usual </a:t>
            </a:r>
            <a:r>
              <a:rPr lang="en-US" sz="1800" kern="0" dirty="0" err="1">
                <a:latin typeface="Comic Sans MS" pitchFamily="-112" charset="0"/>
                <a:ea typeface="ＭＳ Ｐゴシック" pitchFamily="-112" charset="-128"/>
                <a:cs typeface="Comic Sans MS"/>
              </a:rPr>
              <a:t>GlueX</a:t>
            </a:r>
            <a:r>
              <a:rPr lang="en-US" sz="1800" kern="0" dirty="0">
                <a:latin typeface="Comic Sans MS" pitchFamily="-112" charset="0"/>
                <a:ea typeface="ＭＳ Ｐゴシック" pitchFamily="-112" charset="-128"/>
                <a:cs typeface="Comic Sans MS"/>
              </a:rPr>
              <a:t> trigger with optimized thresholds.</a:t>
            </a:r>
          </a:p>
          <a:p>
            <a:pPr marL="342900" indent="-342900">
              <a:spcAft>
                <a:spcPts val="600"/>
              </a:spcAft>
              <a:buClr>
                <a:srgbClr val="0000FF"/>
              </a:buClr>
              <a:buFont typeface="Wingdings" pitchFamily="-112" charset="2"/>
              <a:buChar char="§"/>
              <a:defRPr/>
            </a:pPr>
            <a:r>
              <a:rPr lang="en-US" sz="1800" kern="0" dirty="0">
                <a:solidFill>
                  <a:srgbClr val="0432FF"/>
                </a:solidFill>
                <a:latin typeface="Comic Sans MS" pitchFamily="-112" charset="0"/>
                <a:ea typeface="ＭＳ Ｐゴシック" pitchFamily="-112" charset="-128"/>
                <a:cs typeface="Comic Sans MS"/>
              </a:rPr>
              <a:t>The full experiment trigger would include the TOF and FCAL/BCAL triggers plus random, PS, and LED triggers.</a:t>
            </a:r>
            <a:endParaRPr lang="en-US" sz="1800" kern="0" dirty="0">
              <a:latin typeface="Comic Sans MS" pitchFamily="-112" charset="0"/>
              <a:ea typeface="ＭＳ Ｐゴシック" pitchFamily="-112" charset="-128"/>
              <a:cs typeface="Comic Sans MS"/>
            </a:endParaRPr>
          </a:p>
        </p:txBody>
      </p:sp>
      <p:sp>
        <p:nvSpPr>
          <p:cNvPr id="5" name="Rectangle 4">
            <a:extLst>
              <a:ext uri="{FF2B5EF4-FFF2-40B4-BE49-F238E27FC236}">
                <a16:creationId xmlns:a16="http://schemas.microsoft.com/office/drawing/2014/main" id="{7E9521F7-EE26-3D4E-AD6C-07A6C9B2EDA5}"/>
              </a:ext>
            </a:extLst>
          </p:cNvPr>
          <p:cNvSpPr/>
          <p:nvPr/>
        </p:nvSpPr>
        <p:spPr bwMode="auto">
          <a:xfrm>
            <a:off x="8124407" y="1360665"/>
            <a:ext cx="2290956" cy="791737"/>
          </a:xfrm>
          <a:prstGeom prst="rect">
            <a:avLst/>
          </a:prstGeom>
          <a:noFill/>
          <a:ln w="28575" cap="flat" cmpd="sng" algn="ctr">
            <a:solidFill>
              <a:srgbClr val="0432FF"/>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sp>
        <p:nvSpPr>
          <p:cNvPr id="6" name="TextBox 5">
            <a:extLst>
              <a:ext uri="{FF2B5EF4-FFF2-40B4-BE49-F238E27FC236}">
                <a16:creationId xmlns:a16="http://schemas.microsoft.com/office/drawing/2014/main" id="{CE16D365-59D1-1F42-B120-553F76927356}"/>
              </a:ext>
            </a:extLst>
          </p:cNvPr>
          <p:cNvSpPr txBox="1"/>
          <p:nvPr/>
        </p:nvSpPr>
        <p:spPr>
          <a:xfrm>
            <a:off x="8258261" y="1433367"/>
            <a:ext cx="2023248" cy="646331"/>
          </a:xfrm>
          <a:prstGeom prst="rect">
            <a:avLst/>
          </a:prstGeom>
          <a:noFill/>
        </p:spPr>
        <p:txBody>
          <a:bodyPr wrap="square" rtlCol="0">
            <a:spAutoFit/>
          </a:bodyPr>
          <a:lstStyle/>
          <a:p>
            <a:r>
              <a:rPr lang="en-US" sz="1800" dirty="0">
                <a:latin typeface="Comic Sans MS" panose="030F0902030302020204" pitchFamily="66" charset="0"/>
              </a:rPr>
              <a:t>Design Requirement</a:t>
            </a:r>
          </a:p>
        </p:txBody>
      </p:sp>
      <p:sp>
        <p:nvSpPr>
          <p:cNvPr id="7" name="Rectangle 6">
            <a:extLst>
              <a:ext uri="{FF2B5EF4-FFF2-40B4-BE49-F238E27FC236}">
                <a16:creationId xmlns:a16="http://schemas.microsoft.com/office/drawing/2014/main" id="{0FF0DB50-4963-8043-B6E9-003CFAAAB9D4}"/>
              </a:ext>
            </a:extLst>
          </p:cNvPr>
          <p:cNvSpPr/>
          <p:nvPr/>
        </p:nvSpPr>
        <p:spPr bwMode="auto">
          <a:xfrm>
            <a:off x="8124407" y="2427578"/>
            <a:ext cx="2290956" cy="791737"/>
          </a:xfrm>
          <a:prstGeom prst="rect">
            <a:avLst/>
          </a:prstGeom>
          <a:noFill/>
          <a:ln w="28575" cap="flat" cmpd="sng" algn="ctr">
            <a:solidFill>
              <a:srgbClr val="0432FF"/>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sp>
        <p:nvSpPr>
          <p:cNvPr id="8" name="TextBox 7">
            <a:extLst>
              <a:ext uri="{FF2B5EF4-FFF2-40B4-BE49-F238E27FC236}">
                <a16:creationId xmlns:a16="http://schemas.microsoft.com/office/drawing/2014/main" id="{50944FA2-E71C-5045-AEB1-6113F15419DA}"/>
              </a:ext>
            </a:extLst>
          </p:cNvPr>
          <p:cNvSpPr txBox="1"/>
          <p:nvPr/>
        </p:nvSpPr>
        <p:spPr>
          <a:xfrm>
            <a:off x="8275275" y="2500280"/>
            <a:ext cx="2140088" cy="646331"/>
          </a:xfrm>
          <a:prstGeom prst="rect">
            <a:avLst/>
          </a:prstGeom>
          <a:noFill/>
        </p:spPr>
        <p:txBody>
          <a:bodyPr wrap="square" rtlCol="0">
            <a:spAutoFit/>
          </a:bodyPr>
          <a:lstStyle/>
          <a:p>
            <a:r>
              <a:rPr lang="en-US" sz="1800" dirty="0">
                <a:latin typeface="Comic Sans MS" panose="030F0902030302020204" pitchFamily="66" charset="0"/>
              </a:rPr>
              <a:t>Firmware coding and simulation</a:t>
            </a:r>
          </a:p>
        </p:txBody>
      </p:sp>
      <p:sp>
        <p:nvSpPr>
          <p:cNvPr id="9" name="Rectangle 8">
            <a:extLst>
              <a:ext uri="{FF2B5EF4-FFF2-40B4-BE49-F238E27FC236}">
                <a16:creationId xmlns:a16="http://schemas.microsoft.com/office/drawing/2014/main" id="{D39794BF-E99F-6542-8346-982597754A71}"/>
              </a:ext>
            </a:extLst>
          </p:cNvPr>
          <p:cNvSpPr/>
          <p:nvPr/>
        </p:nvSpPr>
        <p:spPr bwMode="auto">
          <a:xfrm>
            <a:off x="8124407" y="3517388"/>
            <a:ext cx="2290956" cy="791737"/>
          </a:xfrm>
          <a:prstGeom prst="rect">
            <a:avLst/>
          </a:prstGeom>
          <a:noFill/>
          <a:ln w="28575" cap="flat" cmpd="sng" algn="ctr">
            <a:solidFill>
              <a:srgbClr val="0432FF"/>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sp>
        <p:nvSpPr>
          <p:cNvPr id="10" name="TextBox 9">
            <a:extLst>
              <a:ext uri="{FF2B5EF4-FFF2-40B4-BE49-F238E27FC236}">
                <a16:creationId xmlns:a16="http://schemas.microsoft.com/office/drawing/2014/main" id="{51792288-E396-C348-AFEE-00088BDAC90D}"/>
              </a:ext>
            </a:extLst>
          </p:cNvPr>
          <p:cNvSpPr txBox="1"/>
          <p:nvPr/>
        </p:nvSpPr>
        <p:spPr>
          <a:xfrm>
            <a:off x="8258261" y="3590090"/>
            <a:ext cx="1687969" cy="646331"/>
          </a:xfrm>
          <a:prstGeom prst="rect">
            <a:avLst/>
          </a:prstGeom>
          <a:noFill/>
        </p:spPr>
        <p:txBody>
          <a:bodyPr wrap="square" rtlCol="0">
            <a:spAutoFit/>
          </a:bodyPr>
          <a:lstStyle/>
          <a:p>
            <a:r>
              <a:rPr lang="en-US" sz="1800" dirty="0">
                <a:latin typeface="Comic Sans MS" panose="030F0902030302020204" pitchFamily="66" charset="0"/>
              </a:rPr>
              <a:t>Verification (Test Stand)</a:t>
            </a:r>
          </a:p>
        </p:txBody>
      </p:sp>
      <p:sp>
        <p:nvSpPr>
          <p:cNvPr id="11" name="TextBox 10">
            <a:extLst>
              <a:ext uri="{FF2B5EF4-FFF2-40B4-BE49-F238E27FC236}">
                <a16:creationId xmlns:a16="http://schemas.microsoft.com/office/drawing/2014/main" id="{7C4A8D83-3218-F34D-9A92-60B25F4EA422}"/>
              </a:ext>
            </a:extLst>
          </p:cNvPr>
          <p:cNvSpPr txBox="1"/>
          <p:nvPr/>
        </p:nvSpPr>
        <p:spPr>
          <a:xfrm>
            <a:off x="10549217" y="1571866"/>
            <a:ext cx="1126110" cy="369332"/>
          </a:xfrm>
          <a:prstGeom prst="rect">
            <a:avLst/>
          </a:prstGeom>
          <a:noFill/>
        </p:spPr>
        <p:txBody>
          <a:bodyPr wrap="square" rtlCol="0">
            <a:spAutoFit/>
          </a:bodyPr>
          <a:lstStyle/>
          <a:p>
            <a:r>
              <a:rPr lang="en-US" sz="1800" dirty="0">
                <a:latin typeface="Comic Sans MS" panose="030F0902030302020204" pitchFamily="66" charset="0"/>
              </a:rPr>
              <a:t>Done</a:t>
            </a:r>
          </a:p>
        </p:txBody>
      </p:sp>
      <p:sp>
        <p:nvSpPr>
          <p:cNvPr id="12" name="TextBox 11">
            <a:extLst>
              <a:ext uri="{FF2B5EF4-FFF2-40B4-BE49-F238E27FC236}">
                <a16:creationId xmlns:a16="http://schemas.microsoft.com/office/drawing/2014/main" id="{DB0110D7-AB47-B945-9CED-09BD7B39A6B0}"/>
              </a:ext>
            </a:extLst>
          </p:cNvPr>
          <p:cNvSpPr txBox="1"/>
          <p:nvPr/>
        </p:nvSpPr>
        <p:spPr>
          <a:xfrm>
            <a:off x="10627314" y="2638778"/>
            <a:ext cx="1237583" cy="369332"/>
          </a:xfrm>
          <a:prstGeom prst="rect">
            <a:avLst/>
          </a:prstGeom>
          <a:noFill/>
        </p:spPr>
        <p:txBody>
          <a:bodyPr wrap="square" rtlCol="0">
            <a:spAutoFit/>
          </a:bodyPr>
          <a:lstStyle/>
          <a:p>
            <a:r>
              <a:rPr lang="en-US" sz="1800" dirty="0">
                <a:latin typeface="Comic Sans MS" panose="030F0902030302020204" pitchFamily="66" charset="0"/>
              </a:rPr>
              <a:t>~ April</a:t>
            </a:r>
          </a:p>
        </p:txBody>
      </p:sp>
      <p:sp>
        <p:nvSpPr>
          <p:cNvPr id="13" name="TextBox 12">
            <a:extLst>
              <a:ext uri="{FF2B5EF4-FFF2-40B4-BE49-F238E27FC236}">
                <a16:creationId xmlns:a16="http://schemas.microsoft.com/office/drawing/2014/main" id="{AB8EE7DD-2567-6246-816C-7B999A5BE5E8}"/>
              </a:ext>
            </a:extLst>
          </p:cNvPr>
          <p:cNvSpPr txBox="1"/>
          <p:nvPr/>
        </p:nvSpPr>
        <p:spPr>
          <a:xfrm>
            <a:off x="10627314" y="3682851"/>
            <a:ext cx="1237583" cy="369332"/>
          </a:xfrm>
          <a:prstGeom prst="rect">
            <a:avLst/>
          </a:prstGeom>
          <a:noFill/>
        </p:spPr>
        <p:txBody>
          <a:bodyPr wrap="square" rtlCol="0">
            <a:spAutoFit/>
          </a:bodyPr>
          <a:lstStyle/>
          <a:p>
            <a:r>
              <a:rPr lang="en-US" sz="1800" dirty="0">
                <a:latin typeface="Comic Sans MS" panose="030F0902030302020204" pitchFamily="66" charset="0"/>
              </a:rPr>
              <a:t>~ May</a:t>
            </a:r>
          </a:p>
        </p:txBody>
      </p:sp>
      <p:sp>
        <p:nvSpPr>
          <p:cNvPr id="14" name="Rectangle 13">
            <a:extLst>
              <a:ext uri="{FF2B5EF4-FFF2-40B4-BE49-F238E27FC236}">
                <a16:creationId xmlns:a16="http://schemas.microsoft.com/office/drawing/2014/main" id="{C4F01D02-4758-EB48-A367-C5D2BC476A42}"/>
              </a:ext>
            </a:extLst>
          </p:cNvPr>
          <p:cNvSpPr/>
          <p:nvPr/>
        </p:nvSpPr>
        <p:spPr bwMode="auto">
          <a:xfrm>
            <a:off x="8124407" y="4561399"/>
            <a:ext cx="2290956" cy="791737"/>
          </a:xfrm>
          <a:prstGeom prst="rect">
            <a:avLst/>
          </a:prstGeom>
          <a:noFill/>
          <a:ln w="28575" cap="flat" cmpd="sng" algn="ctr">
            <a:solidFill>
              <a:srgbClr val="0432FF"/>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12" charset="0"/>
            </a:endParaRPr>
          </a:p>
        </p:txBody>
      </p:sp>
      <p:sp>
        <p:nvSpPr>
          <p:cNvPr id="15" name="TextBox 14">
            <a:extLst>
              <a:ext uri="{FF2B5EF4-FFF2-40B4-BE49-F238E27FC236}">
                <a16:creationId xmlns:a16="http://schemas.microsoft.com/office/drawing/2014/main" id="{1539A9C4-DCE9-344B-A368-8DF2A5F87011}"/>
              </a:ext>
            </a:extLst>
          </p:cNvPr>
          <p:cNvSpPr txBox="1"/>
          <p:nvPr/>
        </p:nvSpPr>
        <p:spPr>
          <a:xfrm>
            <a:off x="8258261" y="4634101"/>
            <a:ext cx="1900500" cy="646331"/>
          </a:xfrm>
          <a:prstGeom prst="rect">
            <a:avLst/>
          </a:prstGeom>
          <a:noFill/>
        </p:spPr>
        <p:txBody>
          <a:bodyPr wrap="square" rtlCol="0">
            <a:spAutoFit/>
          </a:bodyPr>
          <a:lstStyle/>
          <a:p>
            <a:r>
              <a:rPr lang="en-US" sz="1800" dirty="0">
                <a:latin typeface="Comic Sans MS" panose="030F0902030302020204" pitchFamily="66" charset="0"/>
              </a:rPr>
              <a:t>Field test TOF and integration</a:t>
            </a:r>
          </a:p>
        </p:txBody>
      </p:sp>
      <p:sp>
        <p:nvSpPr>
          <p:cNvPr id="16" name="TextBox 15">
            <a:extLst>
              <a:ext uri="{FF2B5EF4-FFF2-40B4-BE49-F238E27FC236}">
                <a16:creationId xmlns:a16="http://schemas.microsoft.com/office/drawing/2014/main" id="{CA1F9851-4AF7-564D-8780-800BE9F7BFDE}"/>
              </a:ext>
            </a:extLst>
          </p:cNvPr>
          <p:cNvSpPr txBox="1"/>
          <p:nvPr/>
        </p:nvSpPr>
        <p:spPr>
          <a:xfrm>
            <a:off x="10627314" y="4628752"/>
            <a:ext cx="1315642" cy="646331"/>
          </a:xfrm>
          <a:prstGeom prst="rect">
            <a:avLst/>
          </a:prstGeom>
          <a:noFill/>
        </p:spPr>
        <p:txBody>
          <a:bodyPr wrap="square" rtlCol="0">
            <a:spAutoFit/>
          </a:bodyPr>
          <a:lstStyle/>
          <a:p>
            <a:r>
              <a:rPr lang="en-US" sz="1800" dirty="0">
                <a:latin typeface="Comic Sans MS" panose="030F0902030302020204" pitchFamily="66" charset="0"/>
              </a:rPr>
              <a:t> Short beam test</a:t>
            </a:r>
          </a:p>
        </p:txBody>
      </p:sp>
    </p:spTree>
    <p:extLst>
      <p:ext uri="{BB962C8B-B14F-4D97-AF65-F5344CB8AC3E}">
        <p14:creationId xmlns:p14="http://schemas.microsoft.com/office/powerpoint/2010/main" val="3792451102"/>
      </p:ext>
    </p:extLst>
  </p:cSld>
  <p:clrMapOvr>
    <a:masterClrMapping/>
  </p:clrMapOvr>
  <p:transition/>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128556</TotalTime>
  <Words>1977</Words>
  <Application>Microsoft Macintosh PowerPoint</Application>
  <PresentationFormat>Widescreen</PresentationFormat>
  <Paragraphs>414</Paragraphs>
  <Slides>21</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Comic Sans MS</vt:lpstr>
      <vt:lpstr>Symbol</vt:lpstr>
      <vt:lpstr>Times New Roman</vt:lpstr>
      <vt:lpstr>Wingdings</vt:lpstr>
      <vt:lpstr>Nouvelle présentation</vt:lpstr>
      <vt:lpstr>“Measuring the Charged Pion Polarizability (CPP)  in the  gg -&gt; p+ p- Reaction” E12-13-008</vt:lpstr>
      <vt:lpstr>Running Conditions</vt:lpstr>
      <vt:lpstr>New equipment and installations</vt:lpstr>
      <vt:lpstr>Electronics support for MWPCs</vt:lpstr>
      <vt:lpstr>Electronics support for MWPCs (cont.)</vt:lpstr>
      <vt:lpstr>Geometry of Tagger</vt:lpstr>
      <vt:lpstr>Move tagger microscope to cover 6 GeV coherent peak</vt:lpstr>
      <vt:lpstr>TOF trigger</vt:lpstr>
      <vt:lpstr>Combined FCAL/BCAL and TOF triggers</vt:lpstr>
      <vt:lpstr>Documentation (drafts available)</vt:lpstr>
      <vt:lpstr>Documentation (cont.)</vt:lpstr>
      <vt:lpstr>Preliminary run plan</vt:lpstr>
      <vt:lpstr>Coarse schedule</vt:lpstr>
      <vt:lpstr>Summary</vt:lpstr>
      <vt:lpstr>PowerPoint Presentation</vt:lpstr>
      <vt:lpstr>Running Conditions</vt:lpstr>
      <vt:lpstr>Energy, position and crossing angle of hodoscope counters</vt:lpstr>
      <vt:lpstr>Solid lead target and support</vt:lpstr>
      <vt:lpstr>Simulation and Reconstruction</vt:lpstr>
      <vt:lpstr>Rack position on north of detector</vt:lpstr>
      <vt:lpstr>Preliminary run plan (cont.)</vt:lpstr>
    </vt:vector>
  </TitlesOfParts>
  <Manager/>
  <Company>jlab</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Dump Experiments at JLab and SLAC </dc:title>
  <dc:subject>LDMA2017 </dc:subject>
  <dc:creator>Elton Smith</dc:creator>
  <cp:keywords/>
  <dc:description>Contribution to the Light Dark Matter Search at Accelerators - May 24-28, 2017</dc:description>
  <cp:lastModifiedBy>Microsoft Office User</cp:lastModifiedBy>
  <cp:revision>1690</cp:revision>
  <cp:lastPrinted>2021-02-03T21:45:45Z</cp:lastPrinted>
  <dcterms:created xsi:type="dcterms:W3CDTF">2012-08-09T12:11:02Z</dcterms:created>
  <dcterms:modified xsi:type="dcterms:W3CDTF">2021-02-05T18:41:26Z</dcterms:modified>
  <cp:category/>
</cp:coreProperties>
</file>